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87.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3" autoCompressPictures="0">
  <p:sldMasterIdLst>
    <p:sldMasterId id="2147483648" r:id="rId1"/>
    <p:sldMasterId id="2147483654" r:id="rId3"/>
  </p:sldMasterIdLst>
  <p:notesMasterIdLst>
    <p:notesMasterId r:id="rId5"/>
  </p:notesMasterIdLst>
  <p:handoutMasterIdLst>
    <p:handoutMasterId r:id="rId105"/>
  </p:handoutMasterIdLst>
  <p:sldIdLst>
    <p:sldId id="322" r:id="rId4"/>
    <p:sldId id="489" r:id="rId6"/>
    <p:sldId id="544" r:id="rId7"/>
    <p:sldId id="613" r:id="rId8"/>
    <p:sldId id="713" r:id="rId9"/>
    <p:sldId id="714" r:id="rId10"/>
    <p:sldId id="715" r:id="rId11"/>
    <p:sldId id="716" r:id="rId12"/>
    <p:sldId id="717" r:id="rId13"/>
    <p:sldId id="718" r:id="rId14"/>
    <p:sldId id="719" r:id="rId15"/>
    <p:sldId id="720" r:id="rId16"/>
    <p:sldId id="721" r:id="rId17"/>
    <p:sldId id="363" r:id="rId18"/>
    <p:sldId id="723" r:id="rId19"/>
    <p:sldId id="806" r:id="rId20"/>
    <p:sldId id="614" r:id="rId21"/>
    <p:sldId id="807" r:id="rId22"/>
    <p:sldId id="829" r:id="rId23"/>
    <p:sldId id="830" r:id="rId24"/>
    <p:sldId id="831" r:id="rId25"/>
    <p:sldId id="832" r:id="rId26"/>
    <p:sldId id="833" r:id="rId27"/>
    <p:sldId id="834" r:id="rId28"/>
    <p:sldId id="835" r:id="rId29"/>
    <p:sldId id="836" r:id="rId30"/>
    <p:sldId id="839" r:id="rId31"/>
    <p:sldId id="837" r:id="rId32"/>
    <p:sldId id="840" r:id="rId33"/>
    <p:sldId id="841" r:id="rId34"/>
    <p:sldId id="842" r:id="rId35"/>
    <p:sldId id="843" r:id="rId36"/>
    <p:sldId id="844" r:id="rId37"/>
    <p:sldId id="846" r:id="rId38"/>
    <p:sldId id="845" r:id="rId39"/>
    <p:sldId id="847" r:id="rId40"/>
    <p:sldId id="849" r:id="rId41"/>
    <p:sldId id="850" r:id="rId42"/>
    <p:sldId id="851" r:id="rId43"/>
    <p:sldId id="852" r:id="rId44"/>
    <p:sldId id="853" r:id="rId45"/>
    <p:sldId id="838" r:id="rId46"/>
    <p:sldId id="854" r:id="rId47"/>
    <p:sldId id="856" r:id="rId48"/>
    <p:sldId id="857" r:id="rId49"/>
    <p:sldId id="855" r:id="rId50"/>
    <p:sldId id="858" r:id="rId51"/>
    <p:sldId id="860" r:id="rId52"/>
    <p:sldId id="861" r:id="rId53"/>
    <p:sldId id="808" r:id="rId54"/>
    <p:sldId id="809" r:id="rId55"/>
    <p:sldId id="810" r:id="rId56"/>
    <p:sldId id="813" r:id="rId57"/>
    <p:sldId id="814" r:id="rId58"/>
    <p:sldId id="811" r:id="rId59"/>
    <p:sldId id="815" r:id="rId60"/>
    <p:sldId id="812" r:id="rId61"/>
    <p:sldId id="816" r:id="rId62"/>
    <p:sldId id="817" r:id="rId63"/>
    <p:sldId id="818" r:id="rId64"/>
    <p:sldId id="819" r:id="rId65"/>
    <p:sldId id="821" r:id="rId66"/>
    <p:sldId id="822" r:id="rId67"/>
    <p:sldId id="862" r:id="rId68"/>
    <p:sldId id="863" r:id="rId69"/>
    <p:sldId id="864" r:id="rId70"/>
    <p:sldId id="865" r:id="rId71"/>
    <p:sldId id="866" r:id="rId72"/>
    <p:sldId id="886" r:id="rId73"/>
    <p:sldId id="887" r:id="rId74"/>
    <p:sldId id="867" r:id="rId75"/>
    <p:sldId id="888" r:id="rId76"/>
    <p:sldId id="889" r:id="rId77"/>
    <p:sldId id="890" r:id="rId78"/>
    <p:sldId id="891" r:id="rId79"/>
    <p:sldId id="893" r:id="rId80"/>
    <p:sldId id="898" r:id="rId81"/>
    <p:sldId id="820" r:id="rId82"/>
    <p:sldId id="823" r:id="rId83"/>
    <p:sldId id="824" r:id="rId84"/>
    <p:sldId id="900" r:id="rId85"/>
    <p:sldId id="903" r:id="rId86"/>
    <p:sldId id="904" r:id="rId87"/>
    <p:sldId id="902" r:id="rId88"/>
    <p:sldId id="905" r:id="rId89"/>
    <p:sldId id="906" r:id="rId90"/>
    <p:sldId id="907" r:id="rId91"/>
    <p:sldId id="908" r:id="rId92"/>
    <p:sldId id="909" r:id="rId93"/>
    <p:sldId id="910" r:id="rId94"/>
    <p:sldId id="911" r:id="rId95"/>
    <p:sldId id="912" r:id="rId96"/>
    <p:sldId id="913" r:id="rId97"/>
    <p:sldId id="916" r:id="rId98"/>
    <p:sldId id="917" r:id="rId99"/>
    <p:sldId id="920" r:id="rId100"/>
    <p:sldId id="918" r:id="rId101"/>
    <p:sldId id="921" r:id="rId102"/>
    <p:sldId id="922" r:id="rId103"/>
    <p:sldId id="543" r:id="rId104"/>
  </p:sldIdLst>
  <p:sldSz cx="12192000" cy="6858000"/>
  <p:notesSz cx="6858000" cy="9144000"/>
  <p:custDataLst>
    <p:tags r:id="rId11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0" userDrawn="1">
          <p15:clr>
            <a:srgbClr val="A4A3A4"/>
          </p15:clr>
        </p15:guide>
        <p15:guide id="2" pos="38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1C09E"/>
    <a:srgbClr val="73D2E8"/>
    <a:srgbClr val="0064B8"/>
    <a:srgbClr val="003A8F"/>
    <a:srgbClr val="C1D9DF"/>
    <a:srgbClr val="E29544"/>
    <a:srgbClr val="FCF5ED"/>
    <a:srgbClr val="E3893D"/>
    <a:srgbClr val="E47C37"/>
    <a:srgbClr val="0044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82" autoAdjust="0"/>
    <p:restoredTop sz="94965" autoAdjust="0"/>
  </p:normalViewPr>
  <p:slideViewPr>
    <p:cSldViewPr snapToGrid="0" snapToObjects="1" showGuides="1">
      <p:cViewPr>
        <p:scale>
          <a:sx n="70" d="100"/>
          <a:sy n="70" d="100"/>
        </p:scale>
        <p:origin x="48" y="882"/>
      </p:cViewPr>
      <p:guideLst>
        <p:guide orient="horz" pos="2100"/>
        <p:guide pos="3842"/>
      </p:guideLst>
    </p:cSldViewPr>
  </p:slid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172" d="100"/>
          <a:sy n="172" d="100"/>
        </p:scale>
        <p:origin x="2264" y="208"/>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1" Type="http://schemas.openxmlformats.org/officeDocument/2006/relationships/tags" Target="tags/tag88.xml"/><Relationship Id="rId110" Type="http://schemas.openxmlformats.org/officeDocument/2006/relationships/customXml" Target="../customXml/item1.xml"/><Relationship Id="rId11" Type="http://schemas.openxmlformats.org/officeDocument/2006/relationships/slide" Target="slides/slide7.xml"/><Relationship Id="rId109" Type="http://schemas.openxmlformats.org/officeDocument/2006/relationships/customXmlProps" Target="../customXml/itemProps87.xml"/><Relationship Id="rId108" Type="http://schemas.openxmlformats.org/officeDocument/2006/relationships/tableStyles" Target="tableStyles.xml"/><Relationship Id="rId107" Type="http://schemas.openxmlformats.org/officeDocument/2006/relationships/viewProps" Target="viewProps.xml"/><Relationship Id="rId106" Type="http://schemas.openxmlformats.org/officeDocument/2006/relationships/presProps" Target="presProps.xml"/><Relationship Id="rId105" Type="http://schemas.openxmlformats.org/officeDocument/2006/relationships/handoutMaster" Target="handoutMasters/handoutMaster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D17705E-39B1-9745-BFB1-E2AFB77B681B}" type="datetimeFigureOut">
              <a:rPr lang="en-US" smtClean="0"/>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D05FF3E-1ADD-BE4F-9ED2-20CB81AE9765}" type="slidenum">
              <a:rPr lang="en-US" smtClean="0"/>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6E1E63-6347-BD4F-A808-7F54FA34CE72}"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1EDE8F-5748-564A-B104-45C8D634421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1EDE8F-5748-564A-B104-45C8D6344219}"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页_1">
    <p:bg>
      <p:bgPr>
        <a:pattFill prst="dot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文本占位符 5"/>
          <p:cNvSpPr>
            <a:spLocks noGrp="1"/>
          </p:cNvSpPr>
          <p:nvPr>
            <p:ph type="body" sz="quarter" idx="12" hasCustomPrompt="1"/>
          </p:nvPr>
        </p:nvSpPr>
        <p:spPr>
          <a:xfrm>
            <a:off x="0" y="223935"/>
            <a:ext cx="970383" cy="652366"/>
          </a:xfrm>
          <a:prstGeom prst="rect">
            <a:avLst/>
          </a:prstGeom>
          <a:solidFill>
            <a:schemeClr val="accent1">
              <a:lumMod val="75000"/>
            </a:schemeClr>
          </a:solidFill>
          <a:effectLst>
            <a:outerShdw blurRad="88900" sx="102000" sy="102000" algn="ctr" rotWithShape="0">
              <a:prstClr val="black">
                <a:alpha val="25000"/>
              </a:prstClr>
            </a:outerShdw>
          </a:effectLst>
        </p:spPr>
        <p:txBody>
          <a:bodyPr anchor="ctr"/>
          <a:lstStyle>
            <a:lvl1pPr marL="0" indent="0">
              <a:buNone/>
              <a:defRPr sz="4000" b="1">
                <a:solidFill>
                  <a:schemeClr val="bg1"/>
                </a:solidFill>
              </a:defRPr>
            </a:lvl1pPr>
          </a:lstStyle>
          <a:p>
            <a:pPr lvl="0"/>
            <a:r>
              <a:rPr kumimoji="1" lang="en-US" altLang="zh-CN" dirty="0"/>
              <a:t>00</a:t>
            </a:r>
            <a:endParaRPr kumimoji="1" lang="zh-CN" altLang="en-US" dirty="0"/>
          </a:p>
        </p:txBody>
      </p:sp>
      <p:sp>
        <p:nvSpPr>
          <p:cNvPr id="3" name="文本占位符 5"/>
          <p:cNvSpPr>
            <a:spLocks noGrp="1"/>
          </p:cNvSpPr>
          <p:nvPr>
            <p:ph type="body" sz="quarter" idx="13"/>
          </p:nvPr>
        </p:nvSpPr>
        <p:spPr>
          <a:xfrm>
            <a:off x="1110083" y="223935"/>
            <a:ext cx="6435012" cy="652366"/>
          </a:xfrm>
          <a:prstGeom prst="rect">
            <a:avLst/>
          </a:prstGeom>
          <a:noFill/>
        </p:spPr>
        <p:txBody>
          <a:bodyPr anchor="ctr"/>
          <a:lstStyle>
            <a:lvl1pPr marL="0" indent="0">
              <a:lnSpc>
                <a:spcPct val="100000"/>
              </a:lnSpc>
              <a:buNone/>
              <a:defRPr sz="2800" b="1">
                <a:solidFill>
                  <a:schemeClr val="accent1">
                    <a:lumMod val="75000"/>
                  </a:schemeClr>
                </a:solidFill>
                <a:effectLst>
                  <a:outerShdw blurRad="88900" sx="102000" sy="102000" algn="ctr" rotWithShape="0">
                    <a:prstClr val="black">
                      <a:alpha val="25000"/>
                    </a:prstClr>
                  </a:outerShdw>
                </a:effectLst>
              </a:defRPr>
            </a:lvl1pPr>
          </a:lstStyle>
          <a:p>
            <a:pPr lvl="0"/>
            <a:endParaRPr kumimoji="1"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页">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段文字版式">
    <p:bg>
      <p:bgPr>
        <a:pattFill prst="dot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9" name="任意多边形: 形状 18"/>
          <p:cNvSpPr/>
          <p:nvPr userDrawn="1"/>
        </p:nvSpPr>
        <p:spPr>
          <a:xfrm>
            <a:off x="1" y="267172"/>
            <a:ext cx="9486459" cy="579395"/>
          </a:xfrm>
          <a:custGeom>
            <a:avLst/>
            <a:gdLst>
              <a:gd name="connsiteX0" fmla="*/ 9472293 w 9486459"/>
              <a:gd name="connsiteY0" fmla="*/ 0 h 579395"/>
              <a:gd name="connsiteX1" fmla="*/ 9486459 w 9486459"/>
              <a:gd name="connsiteY1" fmla="*/ 0 h 579395"/>
              <a:gd name="connsiteX2" fmla="*/ 9122539 w 9486459"/>
              <a:gd name="connsiteY2" fmla="*/ 579395 h 579395"/>
              <a:gd name="connsiteX3" fmla="*/ 9108373 w 9486459"/>
              <a:gd name="connsiteY3" fmla="*/ 579395 h 579395"/>
              <a:gd name="connsiteX4" fmla="*/ 9383852 w 9486459"/>
              <a:gd name="connsiteY4" fmla="*/ 0 h 579395"/>
              <a:gd name="connsiteX5" fmla="*/ 9434831 w 9486459"/>
              <a:gd name="connsiteY5" fmla="*/ 0 h 579395"/>
              <a:gd name="connsiteX6" fmla="*/ 9070911 w 9486459"/>
              <a:gd name="connsiteY6" fmla="*/ 579395 h 579395"/>
              <a:gd name="connsiteX7" fmla="*/ 9019932 w 9486459"/>
              <a:gd name="connsiteY7" fmla="*/ 579395 h 579395"/>
              <a:gd name="connsiteX8" fmla="*/ 0 w 9486459"/>
              <a:gd name="connsiteY8" fmla="*/ 0 h 579395"/>
              <a:gd name="connsiteX9" fmla="*/ 9345418 w 9486459"/>
              <a:gd name="connsiteY9" fmla="*/ 0 h 579395"/>
              <a:gd name="connsiteX10" fmla="*/ 8977879 w 9486459"/>
              <a:gd name="connsiteY10" fmla="*/ 579395 h 579395"/>
              <a:gd name="connsiteX11" fmla="*/ 0 w 9486459"/>
              <a:gd name="connsiteY11" fmla="*/ 579395 h 57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86459" h="579395">
                <a:moveTo>
                  <a:pt x="9472293" y="0"/>
                </a:moveTo>
                <a:lnTo>
                  <a:pt x="9486459" y="0"/>
                </a:lnTo>
                <a:lnTo>
                  <a:pt x="9122539" y="579395"/>
                </a:lnTo>
                <a:lnTo>
                  <a:pt x="9108373" y="579395"/>
                </a:lnTo>
                <a:close/>
                <a:moveTo>
                  <a:pt x="9383852" y="0"/>
                </a:moveTo>
                <a:lnTo>
                  <a:pt x="9434831" y="0"/>
                </a:lnTo>
                <a:lnTo>
                  <a:pt x="9070911" y="579395"/>
                </a:lnTo>
                <a:lnTo>
                  <a:pt x="9019932" y="579395"/>
                </a:lnTo>
                <a:close/>
                <a:moveTo>
                  <a:pt x="0" y="0"/>
                </a:moveTo>
                <a:lnTo>
                  <a:pt x="9345418" y="0"/>
                </a:lnTo>
                <a:lnTo>
                  <a:pt x="8977879" y="579395"/>
                </a:lnTo>
                <a:lnTo>
                  <a:pt x="0" y="579395"/>
                </a:lnTo>
                <a:close/>
              </a:path>
            </a:pathLst>
          </a:custGeom>
          <a:pattFill prst="wdUpDiag">
            <a:fgClr>
              <a:srgbClr val="00449A"/>
            </a:fgClr>
            <a:bgClr>
              <a:srgbClr val="003A8F"/>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400" dirty="0">
              <a:solidFill>
                <a:srgbClr val="0064B8"/>
              </a:solidFill>
            </a:endParaRPr>
          </a:p>
        </p:txBody>
      </p:sp>
      <p:grpSp>
        <p:nvGrpSpPr>
          <p:cNvPr id="4" name="组合 3"/>
          <p:cNvGrpSpPr/>
          <p:nvPr userDrawn="1"/>
        </p:nvGrpSpPr>
        <p:grpSpPr>
          <a:xfrm>
            <a:off x="443029" y="435931"/>
            <a:ext cx="257171" cy="208413"/>
            <a:chOff x="337460" y="322200"/>
            <a:chExt cx="257171" cy="208413"/>
          </a:xfrm>
        </p:grpSpPr>
        <p:sp>
          <p:nvSpPr>
            <p:cNvPr id="5" name="箭头: V 形 4"/>
            <p:cNvSpPr/>
            <p:nvPr userDrawn="1"/>
          </p:nvSpPr>
          <p:spPr>
            <a:xfrm>
              <a:off x="424769" y="322200"/>
              <a:ext cx="169862" cy="208413"/>
            </a:xfrm>
            <a:prstGeom prst="chevron">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形状 5"/>
            <p:cNvSpPr/>
            <p:nvPr userDrawn="1"/>
          </p:nvSpPr>
          <p:spPr>
            <a:xfrm>
              <a:off x="371973" y="322200"/>
              <a:ext cx="120110" cy="208413"/>
            </a:xfrm>
            <a:custGeom>
              <a:avLst/>
              <a:gdLst>
                <a:gd name="connsiteX0" fmla="*/ 0 w 120110"/>
                <a:gd name="connsiteY0" fmla="*/ 0 h 208413"/>
                <a:gd name="connsiteX1" fmla="*/ 35179 w 120110"/>
                <a:gd name="connsiteY1" fmla="*/ 0 h 208413"/>
                <a:gd name="connsiteX2" fmla="*/ 120110 w 120110"/>
                <a:gd name="connsiteY2" fmla="*/ 104207 h 208413"/>
                <a:gd name="connsiteX3" fmla="*/ 35179 w 120110"/>
                <a:gd name="connsiteY3" fmla="*/ 208413 h 208413"/>
                <a:gd name="connsiteX4" fmla="*/ 0 w 120110"/>
                <a:gd name="connsiteY4" fmla="*/ 208413 h 208413"/>
                <a:gd name="connsiteX5" fmla="*/ 84931 w 120110"/>
                <a:gd name="connsiteY5" fmla="*/ 104207 h 20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110" h="208413">
                  <a:moveTo>
                    <a:pt x="0" y="0"/>
                  </a:moveTo>
                  <a:lnTo>
                    <a:pt x="35179" y="0"/>
                  </a:lnTo>
                  <a:lnTo>
                    <a:pt x="120110" y="104207"/>
                  </a:lnTo>
                  <a:lnTo>
                    <a:pt x="35179" y="208413"/>
                  </a:lnTo>
                  <a:lnTo>
                    <a:pt x="0" y="208413"/>
                  </a:lnTo>
                  <a:lnTo>
                    <a:pt x="84931" y="104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形状 6"/>
            <p:cNvSpPr/>
            <p:nvPr userDrawn="1"/>
          </p:nvSpPr>
          <p:spPr>
            <a:xfrm>
              <a:off x="337460" y="322200"/>
              <a:ext cx="101826" cy="208413"/>
            </a:xfrm>
            <a:custGeom>
              <a:avLst/>
              <a:gdLst>
                <a:gd name="connsiteX0" fmla="*/ 0 w 101826"/>
                <a:gd name="connsiteY0" fmla="*/ 0 h 208413"/>
                <a:gd name="connsiteX1" fmla="*/ 16895 w 101826"/>
                <a:gd name="connsiteY1" fmla="*/ 0 h 208413"/>
                <a:gd name="connsiteX2" fmla="*/ 101826 w 101826"/>
                <a:gd name="connsiteY2" fmla="*/ 104207 h 208413"/>
                <a:gd name="connsiteX3" fmla="*/ 16895 w 101826"/>
                <a:gd name="connsiteY3" fmla="*/ 208413 h 208413"/>
                <a:gd name="connsiteX4" fmla="*/ 0 w 101826"/>
                <a:gd name="connsiteY4" fmla="*/ 208413 h 208413"/>
                <a:gd name="connsiteX5" fmla="*/ 84931 w 101826"/>
                <a:gd name="connsiteY5" fmla="*/ 104207 h 20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26" h="208413">
                  <a:moveTo>
                    <a:pt x="0" y="0"/>
                  </a:moveTo>
                  <a:lnTo>
                    <a:pt x="16895" y="0"/>
                  </a:lnTo>
                  <a:lnTo>
                    <a:pt x="101826" y="104207"/>
                  </a:lnTo>
                  <a:lnTo>
                    <a:pt x="16895" y="208413"/>
                  </a:lnTo>
                  <a:lnTo>
                    <a:pt x="0" y="208413"/>
                  </a:lnTo>
                  <a:lnTo>
                    <a:pt x="84931" y="104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占位符 11"/>
          <p:cNvSpPr>
            <a:spLocks noGrp="1"/>
          </p:cNvSpPr>
          <p:nvPr>
            <p:ph type="body" sz="quarter" idx="12" hasCustomPrompt="1"/>
          </p:nvPr>
        </p:nvSpPr>
        <p:spPr>
          <a:xfrm>
            <a:off x="660400" y="315249"/>
            <a:ext cx="7601971" cy="507831"/>
          </a:xfrm>
          <a:prstGeom prst="rect">
            <a:avLst/>
          </a:prstGeom>
        </p:spPr>
        <p:txBody>
          <a:bodyPr/>
          <a:lstStyle>
            <a:lvl1pPr marL="0" indent="0">
              <a:buFontTx/>
              <a:buNone/>
              <a:defRPr sz="2800" b="1" spc="300">
                <a:solidFill>
                  <a:schemeClr val="bg1"/>
                </a:solidFill>
                <a:latin typeface="+mj-ea"/>
                <a:ea typeface="+mj-ea"/>
              </a:defRPr>
            </a:lvl1pPr>
            <a:lvl2pPr marL="457200" indent="0">
              <a:buFontTx/>
              <a:buNone/>
              <a:defRPr sz="2800" b="1">
                <a:solidFill>
                  <a:schemeClr val="bg1"/>
                </a:solidFill>
                <a:latin typeface="+mj-ea"/>
                <a:ea typeface="+mj-ea"/>
              </a:defRPr>
            </a:lvl2pPr>
            <a:lvl3pPr marL="914400" indent="0">
              <a:buFontTx/>
              <a:buNone/>
              <a:defRPr sz="2800" b="1">
                <a:solidFill>
                  <a:schemeClr val="bg1"/>
                </a:solidFill>
                <a:latin typeface="+mj-ea"/>
                <a:ea typeface="+mj-ea"/>
              </a:defRPr>
            </a:lvl3pPr>
            <a:lvl4pPr marL="1371600" indent="0">
              <a:buFontTx/>
              <a:buNone/>
              <a:defRPr sz="2800" b="1">
                <a:solidFill>
                  <a:schemeClr val="bg1"/>
                </a:solidFill>
                <a:latin typeface="+mj-ea"/>
                <a:ea typeface="+mj-ea"/>
              </a:defRPr>
            </a:lvl4pPr>
            <a:lvl5pPr marL="1828800" indent="0">
              <a:buFontTx/>
              <a:buNone/>
              <a:defRPr sz="2800" b="1">
                <a:solidFill>
                  <a:schemeClr val="bg1"/>
                </a:solidFill>
                <a:latin typeface="+mj-ea"/>
                <a:ea typeface="+mj-ea"/>
              </a:defRPr>
            </a:lvl5pPr>
          </a:lstStyle>
          <a:p>
            <a:pPr lvl="0"/>
            <a:r>
              <a:rPr lang="en-US" altLang="zh-CN" dirty="0"/>
              <a:t>Click to edit Master title style</a:t>
            </a:r>
            <a:endParaRPr lang="en-US" altLang="zh-CN" dirty="0"/>
          </a:p>
        </p:txBody>
      </p:sp>
      <p:grpSp>
        <p:nvGrpSpPr>
          <p:cNvPr id="17" name="组合 16"/>
          <p:cNvGrpSpPr/>
          <p:nvPr userDrawn="1"/>
        </p:nvGrpSpPr>
        <p:grpSpPr>
          <a:xfrm>
            <a:off x="666750" y="6520363"/>
            <a:ext cx="10858500" cy="0"/>
            <a:chOff x="666750" y="6520363"/>
            <a:chExt cx="10858500" cy="0"/>
          </a:xfrm>
        </p:grpSpPr>
        <p:cxnSp>
          <p:nvCxnSpPr>
            <p:cNvPr id="15" name="直接连接符 14"/>
            <p:cNvCxnSpPr/>
            <p:nvPr userDrawn="1"/>
          </p:nvCxnSpPr>
          <p:spPr>
            <a:xfrm flipH="1">
              <a:off x="7049084" y="6520363"/>
              <a:ext cx="447616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66750" y="6520363"/>
              <a:ext cx="447616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userDrawn="1"/>
        </p:nvSpPr>
        <p:spPr>
          <a:xfrm>
            <a:off x="64782" y="1019645"/>
            <a:ext cx="171448" cy="370486"/>
          </a:xfrm>
          <a:prstGeom prst="rect">
            <a:avLst/>
          </a:prstGeom>
          <a:solidFill>
            <a:srgbClr val="E38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内容占位符 2"/>
          <p:cNvSpPr>
            <a:spLocks noGrp="1"/>
          </p:cNvSpPr>
          <p:nvPr>
            <p:ph sz="quarter" idx="13"/>
          </p:nvPr>
        </p:nvSpPr>
        <p:spPr>
          <a:xfrm>
            <a:off x="443029" y="1019645"/>
            <a:ext cx="10674350" cy="370501"/>
          </a:xfrm>
          <a:prstGeom prst="rect">
            <a:avLst/>
          </a:prstGeom>
        </p:spPr>
        <p:txBody>
          <a:bodyPr/>
          <a:lstStyle>
            <a:lvl1pPr marL="0" indent="0">
              <a:buFontTx/>
              <a:buNone/>
              <a:defRPr sz="2400" b="1">
                <a:solidFill>
                  <a:schemeClr val="tx2"/>
                </a:solidFill>
                <a:latin typeface="+mj-ea"/>
                <a:ea typeface="+mj-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1段文字版式">
    <p:bg>
      <p:bgPr>
        <a:pattFill prst="dot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9" name="任意多边形: 形状 18"/>
          <p:cNvSpPr/>
          <p:nvPr userDrawn="1"/>
        </p:nvSpPr>
        <p:spPr>
          <a:xfrm>
            <a:off x="1" y="267172"/>
            <a:ext cx="9486459" cy="579395"/>
          </a:xfrm>
          <a:custGeom>
            <a:avLst/>
            <a:gdLst>
              <a:gd name="connsiteX0" fmla="*/ 9472293 w 9486459"/>
              <a:gd name="connsiteY0" fmla="*/ 0 h 579395"/>
              <a:gd name="connsiteX1" fmla="*/ 9486459 w 9486459"/>
              <a:gd name="connsiteY1" fmla="*/ 0 h 579395"/>
              <a:gd name="connsiteX2" fmla="*/ 9122539 w 9486459"/>
              <a:gd name="connsiteY2" fmla="*/ 579395 h 579395"/>
              <a:gd name="connsiteX3" fmla="*/ 9108373 w 9486459"/>
              <a:gd name="connsiteY3" fmla="*/ 579395 h 579395"/>
              <a:gd name="connsiteX4" fmla="*/ 9383852 w 9486459"/>
              <a:gd name="connsiteY4" fmla="*/ 0 h 579395"/>
              <a:gd name="connsiteX5" fmla="*/ 9434831 w 9486459"/>
              <a:gd name="connsiteY5" fmla="*/ 0 h 579395"/>
              <a:gd name="connsiteX6" fmla="*/ 9070911 w 9486459"/>
              <a:gd name="connsiteY6" fmla="*/ 579395 h 579395"/>
              <a:gd name="connsiteX7" fmla="*/ 9019932 w 9486459"/>
              <a:gd name="connsiteY7" fmla="*/ 579395 h 579395"/>
              <a:gd name="connsiteX8" fmla="*/ 0 w 9486459"/>
              <a:gd name="connsiteY8" fmla="*/ 0 h 579395"/>
              <a:gd name="connsiteX9" fmla="*/ 9345418 w 9486459"/>
              <a:gd name="connsiteY9" fmla="*/ 0 h 579395"/>
              <a:gd name="connsiteX10" fmla="*/ 8977879 w 9486459"/>
              <a:gd name="connsiteY10" fmla="*/ 579395 h 579395"/>
              <a:gd name="connsiteX11" fmla="*/ 0 w 9486459"/>
              <a:gd name="connsiteY11" fmla="*/ 579395 h 57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86459" h="579395">
                <a:moveTo>
                  <a:pt x="9472293" y="0"/>
                </a:moveTo>
                <a:lnTo>
                  <a:pt x="9486459" y="0"/>
                </a:lnTo>
                <a:lnTo>
                  <a:pt x="9122539" y="579395"/>
                </a:lnTo>
                <a:lnTo>
                  <a:pt x="9108373" y="579395"/>
                </a:lnTo>
                <a:close/>
                <a:moveTo>
                  <a:pt x="9383852" y="0"/>
                </a:moveTo>
                <a:lnTo>
                  <a:pt x="9434831" y="0"/>
                </a:lnTo>
                <a:lnTo>
                  <a:pt x="9070911" y="579395"/>
                </a:lnTo>
                <a:lnTo>
                  <a:pt x="9019932" y="579395"/>
                </a:lnTo>
                <a:close/>
                <a:moveTo>
                  <a:pt x="0" y="0"/>
                </a:moveTo>
                <a:lnTo>
                  <a:pt x="9345418" y="0"/>
                </a:lnTo>
                <a:lnTo>
                  <a:pt x="8977879" y="579395"/>
                </a:lnTo>
                <a:lnTo>
                  <a:pt x="0" y="579395"/>
                </a:lnTo>
                <a:close/>
              </a:path>
            </a:pathLst>
          </a:custGeom>
          <a:pattFill prst="wdUpDiag">
            <a:fgClr>
              <a:srgbClr val="00449A"/>
            </a:fgClr>
            <a:bgClr>
              <a:srgbClr val="003A8F"/>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400" dirty="0">
              <a:solidFill>
                <a:srgbClr val="0064B8"/>
              </a:solidFill>
            </a:endParaRPr>
          </a:p>
        </p:txBody>
      </p:sp>
      <p:grpSp>
        <p:nvGrpSpPr>
          <p:cNvPr id="4" name="组合 3"/>
          <p:cNvGrpSpPr/>
          <p:nvPr userDrawn="1"/>
        </p:nvGrpSpPr>
        <p:grpSpPr>
          <a:xfrm>
            <a:off x="443029" y="435931"/>
            <a:ext cx="257171" cy="208413"/>
            <a:chOff x="337460" y="322200"/>
            <a:chExt cx="257171" cy="208413"/>
          </a:xfrm>
        </p:grpSpPr>
        <p:sp>
          <p:nvSpPr>
            <p:cNvPr id="5" name="箭头: V 形 4"/>
            <p:cNvSpPr/>
            <p:nvPr userDrawn="1"/>
          </p:nvSpPr>
          <p:spPr>
            <a:xfrm>
              <a:off x="424769" y="322200"/>
              <a:ext cx="169862" cy="208413"/>
            </a:xfrm>
            <a:prstGeom prst="chevron">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形状 5"/>
            <p:cNvSpPr/>
            <p:nvPr userDrawn="1"/>
          </p:nvSpPr>
          <p:spPr>
            <a:xfrm>
              <a:off x="371973" y="322200"/>
              <a:ext cx="120110" cy="208413"/>
            </a:xfrm>
            <a:custGeom>
              <a:avLst/>
              <a:gdLst>
                <a:gd name="connsiteX0" fmla="*/ 0 w 120110"/>
                <a:gd name="connsiteY0" fmla="*/ 0 h 208413"/>
                <a:gd name="connsiteX1" fmla="*/ 35179 w 120110"/>
                <a:gd name="connsiteY1" fmla="*/ 0 h 208413"/>
                <a:gd name="connsiteX2" fmla="*/ 120110 w 120110"/>
                <a:gd name="connsiteY2" fmla="*/ 104207 h 208413"/>
                <a:gd name="connsiteX3" fmla="*/ 35179 w 120110"/>
                <a:gd name="connsiteY3" fmla="*/ 208413 h 208413"/>
                <a:gd name="connsiteX4" fmla="*/ 0 w 120110"/>
                <a:gd name="connsiteY4" fmla="*/ 208413 h 208413"/>
                <a:gd name="connsiteX5" fmla="*/ 84931 w 120110"/>
                <a:gd name="connsiteY5" fmla="*/ 104207 h 20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110" h="208413">
                  <a:moveTo>
                    <a:pt x="0" y="0"/>
                  </a:moveTo>
                  <a:lnTo>
                    <a:pt x="35179" y="0"/>
                  </a:lnTo>
                  <a:lnTo>
                    <a:pt x="120110" y="104207"/>
                  </a:lnTo>
                  <a:lnTo>
                    <a:pt x="35179" y="208413"/>
                  </a:lnTo>
                  <a:lnTo>
                    <a:pt x="0" y="208413"/>
                  </a:lnTo>
                  <a:lnTo>
                    <a:pt x="84931" y="104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形状 6"/>
            <p:cNvSpPr/>
            <p:nvPr userDrawn="1"/>
          </p:nvSpPr>
          <p:spPr>
            <a:xfrm>
              <a:off x="337460" y="322200"/>
              <a:ext cx="101826" cy="208413"/>
            </a:xfrm>
            <a:custGeom>
              <a:avLst/>
              <a:gdLst>
                <a:gd name="connsiteX0" fmla="*/ 0 w 101826"/>
                <a:gd name="connsiteY0" fmla="*/ 0 h 208413"/>
                <a:gd name="connsiteX1" fmla="*/ 16895 w 101826"/>
                <a:gd name="connsiteY1" fmla="*/ 0 h 208413"/>
                <a:gd name="connsiteX2" fmla="*/ 101826 w 101826"/>
                <a:gd name="connsiteY2" fmla="*/ 104207 h 208413"/>
                <a:gd name="connsiteX3" fmla="*/ 16895 w 101826"/>
                <a:gd name="connsiteY3" fmla="*/ 208413 h 208413"/>
                <a:gd name="connsiteX4" fmla="*/ 0 w 101826"/>
                <a:gd name="connsiteY4" fmla="*/ 208413 h 208413"/>
                <a:gd name="connsiteX5" fmla="*/ 84931 w 101826"/>
                <a:gd name="connsiteY5" fmla="*/ 104207 h 20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26" h="208413">
                  <a:moveTo>
                    <a:pt x="0" y="0"/>
                  </a:moveTo>
                  <a:lnTo>
                    <a:pt x="16895" y="0"/>
                  </a:lnTo>
                  <a:lnTo>
                    <a:pt x="101826" y="104207"/>
                  </a:lnTo>
                  <a:lnTo>
                    <a:pt x="16895" y="208413"/>
                  </a:lnTo>
                  <a:lnTo>
                    <a:pt x="0" y="208413"/>
                  </a:lnTo>
                  <a:lnTo>
                    <a:pt x="84931" y="104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占位符 11"/>
          <p:cNvSpPr>
            <a:spLocks noGrp="1"/>
          </p:cNvSpPr>
          <p:nvPr>
            <p:ph type="body" sz="quarter" idx="12" hasCustomPrompt="1"/>
          </p:nvPr>
        </p:nvSpPr>
        <p:spPr>
          <a:xfrm>
            <a:off x="660400" y="315249"/>
            <a:ext cx="7601971" cy="507831"/>
          </a:xfrm>
          <a:prstGeom prst="rect">
            <a:avLst/>
          </a:prstGeom>
        </p:spPr>
        <p:txBody>
          <a:bodyPr/>
          <a:lstStyle>
            <a:lvl1pPr marL="0" indent="0">
              <a:buFontTx/>
              <a:buNone/>
              <a:defRPr sz="2800" b="1" spc="300">
                <a:solidFill>
                  <a:schemeClr val="bg1"/>
                </a:solidFill>
                <a:latin typeface="+mj-ea"/>
                <a:ea typeface="+mj-ea"/>
              </a:defRPr>
            </a:lvl1pPr>
            <a:lvl2pPr marL="457200" indent="0">
              <a:buFontTx/>
              <a:buNone/>
              <a:defRPr sz="2800" b="1">
                <a:solidFill>
                  <a:schemeClr val="bg1"/>
                </a:solidFill>
                <a:latin typeface="+mj-ea"/>
                <a:ea typeface="+mj-ea"/>
              </a:defRPr>
            </a:lvl2pPr>
            <a:lvl3pPr marL="914400" indent="0">
              <a:buFontTx/>
              <a:buNone/>
              <a:defRPr sz="2800" b="1">
                <a:solidFill>
                  <a:schemeClr val="bg1"/>
                </a:solidFill>
                <a:latin typeface="+mj-ea"/>
                <a:ea typeface="+mj-ea"/>
              </a:defRPr>
            </a:lvl3pPr>
            <a:lvl4pPr marL="1371600" indent="0">
              <a:buFontTx/>
              <a:buNone/>
              <a:defRPr sz="2800" b="1">
                <a:solidFill>
                  <a:schemeClr val="bg1"/>
                </a:solidFill>
                <a:latin typeface="+mj-ea"/>
                <a:ea typeface="+mj-ea"/>
              </a:defRPr>
            </a:lvl4pPr>
            <a:lvl5pPr marL="1828800" indent="0">
              <a:buFontTx/>
              <a:buNone/>
              <a:defRPr sz="2800" b="1">
                <a:solidFill>
                  <a:schemeClr val="bg1"/>
                </a:solidFill>
                <a:latin typeface="+mj-ea"/>
                <a:ea typeface="+mj-ea"/>
              </a:defRPr>
            </a:lvl5pPr>
          </a:lstStyle>
          <a:p>
            <a:pPr lvl="0"/>
            <a:r>
              <a:rPr lang="en-US" altLang="zh-CN" dirty="0"/>
              <a:t>Click to edit Master title style</a:t>
            </a:r>
            <a:endParaRPr lang="en-US" altLang="zh-CN" dirty="0"/>
          </a:p>
        </p:txBody>
      </p:sp>
      <p:grpSp>
        <p:nvGrpSpPr>
          <p:cNvPr id="17" name="组合 16"/>
          <p:cNvGrpSpPr/>
          <p:nvPr userDrawn="1"/>
        </p:nvGrpSpPr>
        <p:grpSpPr>
          <a:xfrm>
            <a:off x="666750" y="6520363"/>
            <a:ext cx="10858500" cy="0"/>
            <a:chOff x="666750" y="6520363"/>
            <a:chExt cx="10858500" cy="0"/>
          </a:xfrm>
        </p:grpSpPr>
        <p:cxnSp>
          <p:nvCxnSpPr>
            <p:cNvPr id="15" name="直接连接符 14"/>
            <p:cNvCxnSpPr/>
            <p:nvPr userDrawn="1"/>
          </p:nvCxnSpPr>
          <p:spPr>
            <a:xfrm flipH="1">
              <a:off x="7049084" y="6520363"/>
              <a:ext cx="447616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66750" y="6520363"/>
              <a:ext cx="447616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内容占位符 2"/>
          <p:cNvSpPr>
            <a:spLocks noGrp="1"/>
          </p:cNvSpPr>
          <p:nvPr>
            <p:ph sz="quarter" idx="13"/>
          </p:nvPr>
        </p:nvSpPr>
        <p:spPr>
          <a:xfrm>
            <a:off x="3987505" y="5730242"/>
            <a:ext cx="3923118" cy="370501"/>
          </a:xfrm>
          <a:prstGeom prst="rect">
            <a:avLst/>
          </a:prstGeom>
        </p:spPr>
        <p:txBody>
          <a:bodyPr/>
          <a:lstStyle>
            <a:lvl1pPr marL="0" indent="0">
              <a:buFontTx/>
              <a:buNone/>
              <a:defRPr sz="2400" b="1">
                <a:solidFill>
                  <a:schemeClr val="tx2"/>
                </a:solidFill>
                <a:latin typeface="+mj-ea"/>
                <a:ea typeface="+mj-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单击此处编辑母版文本样式</a:t>
            </a:r>
            <a:endParaRPr lang="zh-CN" altLang="en-US" dirty="0"/>
          </a:p>
        </p:txBody>
      </p:sp>
      <p:sp>
        <p:nvSpPr>
          <p:cNvPr id="12" name="内容占位符 2"/>
          <p:cNvSpPr>
            <a:spLocks noGrp="1"/>
          </p:cNvSpPr>
          <p:nvPr>
            <p:ph sz="quarter" idx="14" hasCustomPrompt="1"/>
          </p:nvPr>
        </p:nvSpPr>
        <p:spPr>
          <a:xfrm>
            <a:off x="5676088" y="4702428"/>
            <a:ext cx="839824" cy="370501"/>
          </a:xfrm>
          <a:prstGeom prst="rect">
            <a:avLst/>
          </a:prstGeom>
        </p:spPr>
        <p:txBody>
          <a:bodyPr/>
          <a:lstStyle>
            <a:lvl1pPr marL="0" indent="0">
              <a:buFontTx/>
              <a:buNone/>
              <a:defRPr sz="2400" b="1">
                <a:solidFill>
                  <a:schemeClr val="tx2"/>
                </a:solidFill>
                <a:latin typeface="+mj-ea"/>
                <a:ea typeface="+mj-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数字</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pattFill prst="dotGrid">
          <a:fgClr>
            <a:schemeClr val="bg1">
              <a:lumMod val="95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jpeg"/><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tags" Target="../tags/tag1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tags" Target="../tags/tag1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13.png"/><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image" Target="../media/image14.png"/><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9.xml"/><Relationship Id="rId4" Type="http://schemas.openxmlformats.org/officeDocument/2006/relationships/image" Target="../media/image16.png"/><Relationship Id="rId3" Type="http://schemas.openxmlformats.org/officeDocument/2006/relationships/tags" Target="../tags/tag28.xml"/><Relationship Id="rId2" Type="http://schemas.openxmlformats.org/officeDocument/2006/relationships/image" Target="../media/image15.png"/><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tags" Target="../tags/tag34.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tags" Target="../tags/tag35.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tags" Target="../tags/tag3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6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image" Target="../media/image2.jpeg"/><Relationship Id="rId1" Type="http://schemas.openxmlformats.org/officeDocument/2006/relationships/tags" Target="../tags/tag3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tags" Target="../tags/tag41.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image" Target="../media/image3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image" Target="../media/image31.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7.xml"/><Relationship Id="rId1" Type="http://schemas.openxmlformats.org/officeDocument/2006/relationships/image" Target="../media/image31.png"/></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3.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tags" Target="../tags/tag51.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78.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image" Target="../media/image2.jpeg"/><Relationship Id="rId1" Type="http://schemas.openxmlformats.org/officeDocument/2006/relationships/tags" Target="../tags/tag5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8.png"/><Relationship Id="rId2" Type="http://schemas.openxmlformats.org/officeDocument/2006/relationships/tags" Target="../tags/tag66.xml"/><Relationship Id="rId1" Type="http://schemas.openxmlformats.org/officeDocument/2006/relationships/tags" Target="../tags/tag65.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8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image" Target="../media/image39.png"/><Relationship Id="rId1" Type="http://schemas.openxmlformats.org/officeDocument/2006/relationships/tags" Target="../tags/tag68.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1.xml"/><Relationship Id="rId1" Type="http://schemas.openxmlformats.org/officeDocument/2006/relationships/image" Target="../media/image39.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0.png"/><Relationship Id="rId1" Type="http://schemas.openxmlformats.org/officeDocument/2006/relationships/tags" Target="../tags/tag74.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5.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6.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8.xml"/><Relationship Id="rId1" Type="http://schemas.openxmlformats.org/officeDocument/2006/relationships/tags" Target="../tags/tag77.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9.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1.xml"/><Relationship Id="rId1" Type="http://schemas.openxmlformats.org/officeDocument/2006/relationships/tags" Target="../tags/tag80.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3.xml"/><Relationship Id="rId1" Type="http://schemas.openxmlformats.org/officeDocument/2006/relationships/tags" Target="../tags/tag82.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1.png"/><Relationship Id="rId2" Type="http://schemas.openxmlformats.org/officeDocument/2006/relationships/tags" Target="../tags/tag85.xml"/><Relationship Id="rId1" Type="http://schemas.openxmlformats.org/officeDocument/2006/relationships/tags" Target="../tags/tag84.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a:blip r:embed="rId1"/>
          <a:stretch>
            <a:fillRect/>
          </a:stretch>
        </p:blipFill>
        <p:spPr>
          <a:xfrm>
            <a:off x="-15084" y="0"/>
            <a:ext cx="12207084" cy="3260912"/>
          </a:xfrm>
          <a:prstGeom prst="rect">
            <a:avLst/>
          </a:prstGeom>
        </p:spPr>
      </p:pic>
      <p:sp>
        <p:nvSpPr>
          <p:cNvPr id="36" name="Rectangle 35"/>
          <p:cNvSpPr/>
          <p:nvPr/>
        </p:nvSpPr>
        <p:spPr>
          <a:xfrm>
            <a:off x="-15084" y="0"/>
            <a:ext cx="12207085" cy="3270852"/>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41" name="Rounded Rectangle 40"/>
          <p:cNvSpPr/>
          <p:nvPr/>
        </p:nvSpPr>
        <p:spPr>
          <a:xfrm>
            <a:off x="2808514" y="185905"/>
            <a:ext cx="6901543" cy="65229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8" name="矩形 7"/>
          <p:cNvSpPr/>
          <p:nvPr/>
        </p:nvSpPr>
        <p:spPr>
          <a:xfrm>
            <a:off x="1198245" y="1763395"/>
            <a:ext cx="10339070" cy="1198880"/>
          </a:xfrm>
          <a:prstGeom prst="rect">
            <a:avLst/>
          </a:prstGeom>
          <a:effec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7200" b="1" spc="300" dirty="0">
                <a:ln w="11430"/>
                <a:solidFill>
                  <a:schemeClr val="bg1"/>
                </a:solidFill>
                <a:latin typeface="微软雅黑" panose="020B0503020204020204" pitchFamily="34" charset="-122"/>
                <a:ea typeface="微软雅黑" panose="020B0503020204020204" pitchFamily="34" charset="-122"/>
              </a:rPr>
              <a:t>项目一 网络数据采集</a:t>
            </a:r>
            <a:endParaRPr lang="zh-CN" altLang="en-US" sz="7200" b="1" spc="300" dirty="0">
              <a:ln w="1143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160740" y="3614547"/>
            <a:ext cx="5297315" cy="4664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13" name="矩形 12"/>
          <p:cNvSpPr/>
          <p:nvPr/>
        </p:nvSpPr>
        <p:spPr>
          <a:xfrm>
            <a:off x="3887272" y="3614547"/>
            <a:ext cx="273468" cy="41719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Freeform 25"/>
          <p:cNvSpPr>
            <a:spLocks noEditPoints="1"/>
          </p:cNvSpPr>
          <p:nvPr/>
        </p:nvSpPr>
        <p:spPr bwMode="auto">
          <a:xfrm>
            <a:off x="4998799" y="3762845"/>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25"/>
          <p:cNvSpPr>
            <a:spLocks noEditPoints="1"/>
          </p:cNvSpPr>
          <p:nvPr/>
        </p:nvSpPr>
        <p:spPr bwMode="auto">
          <a:xfrm>
            <a:off x="7420217" y="3757987"/>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28" name="Text Box 17"/>
          <p:cNvSpPr txBox="1">
            <a:spLocks noChangeArrowheads="1"/>
          </p:cNvSpPr>
          <p:nvPr>
            <p:custDataLst>
              <p:tags r:id="rId2"/>
            </p:custDataLst>
          </p:nvPr>
        </p:nvSpPr>
        <p:spPr bwMode="auto">
          <a:xfrm>
            <a:off x="4473575" y="5508625"/>
            <a:ext cx="29464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CC3300"/>
              </a:buClr>
              <a:buFont typeface="Wingdings" panose="05000000000000000000" pitchFamily="2" charset="2"/>
              <a:buChar char="n"/>
              <a:defRPr sz="3000">
                <a:solidFill>
                  <a:schemeClr val="tx1"/>
                </a:solidFill>
                <a:latin typeface="Arial" panose="020B0604020202020204" pitchFamily="34" charset="0"/>
                <a:ea typeface="黑体" panose="02010609060101010101" pitchFamily="49" charset="-122"/>
              </a:defRPr>
            </a:lvl1pPr>
            <a:lvl2pPr marL="742950" indent="-285750" eaLnBrk="0" hangingPunct="0">
              <a:spcBef>
                <a:spcPct val="20000"/>
              </a:spcBef>
              <a:buClr>
                <a:srgbClr val="C40000"/>
              </a:buClr>
              <a:buFont typeface="Wingdings" panose="05000000000000000000" pitchFamily="2" charset="2"/>
              <a:buChar char="n"/>
              <a:defRPr sz="2600">
                <a:solidFill>
                  <a:schemeClr val="tx1"/>
                </a:solidFill>
                <a:latin typeface="Arial" panose="020B0604020202020204" pitchFamily="34" charset="0"/>
                <a:ea typeface="楷体_GB2312" panose="02010609030101010101"/>
                <a:cs typeface="楷体_GB2312" panose="02010609030101010101"/>
              </a:defRPr>
            </a:lvl2pPr>
            <a:lvl3pPr marL="1143000" indent="-228600" eaLnBrk="0" hangingPunct="0">
              <a:spcBef>
                <a:spcPct val="20000"/>
              </a:spcBef>
              <a:buClr>
                <a:srgbClr val="C40000"/>
              </a:buClr>
              <a:buFont typeface="Wingdings" panose="05000000000000000000" pitchFamily="2" charset="2"/>
              <a:buChar char="n"/>
              <a:defRPr sz="2300">
                <a:solidFill>
                  <a:schemeClr val="tx1"/>
                </a:solidFill>
                <a:latin typeface="Arial" panose="020B0604020202020204" pitchFamily="34" charset="0"/>
                <a:ea typeface="楷体_GB2312" panose="02010609030101010101"/>
                <a:cs typeface="楷体_GB2312" panose="02010609030101010101"/>
              </a:defRPr>
            </a:lvl3pPr>
            <a:lvl4pPr marL="1600200" indent="-228600" eaLnBrk="0" hangingPunct="0">
              <a:spcBef>
                <a:spcPct val="20000"/>
              </a:spcBef>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4pPr>
            <a:lvl5pPr marL="2057400" indent="-228600" eaLnBrk="0" hangingPunct="0">
              <a:spcBef>
                <a:spcPct val="20000"/>
              </a:spcBef>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5pPr>
            <a:lvl6pPr marL="2514600" indent="-228600" eaLnBrk="0" fontAlgn="base" hangingPunct="0">
              <a:spcBef>
                <a:spcPct val="20000"/>
              </a:spcBef>
              <a:spcAft>
                <a:spcPct val="0"/>
              </a:spcAft>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6pPr>
            <a:lvl7pPr marL="2971800" indent="-228600" eaLnBrk="0" fontAlgn="base" hangingPunct="0">
              <a:spcBef>
                <a:spcPct val="20000"/>
              </a:spcBef>
              <a:spcAft>
                <a:spcPct val="0"/>
              </a:spcAft>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7pPr>
            <a:lvl8pPr marL="3429000" indent="-228600" eaLnBrk="0" fontAlgn="base" hangingPunct="0">
              <a:spcBef>
                <a:spcPct val="20000"/>
              </a:spcBef>
              <a:spcAft>
                <a:spcPct val="0"/>
              </a:spcAft>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8pPr>
            <a:lvl9pPr marL="3886200" indent="-228600" eaLnBrk="0" fontAlgn="base" hangingPunct="0">
              <a:spcBef>
                <a:spcPct val="20000"/>
              </a:spcBef>
              <a:spcAft>
                <a:spcPct val="0"/>
              </a:spcAft>
              <a:buClr>
                <a:srgbClr val="C40000"/>
              </a:buClr>
              <a:buFont typeface="Wingdings" panose="05000000000000000000" pitchFamily="2" charset="2"/>
              <a:buChar char="n"/>
              <a:defRPr sz="2000">
                <a:solidFill>
                  <a:schemeClr val="tx1"/>
                </a:solidFill>
                <a:latin typeface="Arial" panose="020B0604020202020204" pitchFamily="34" charset="0"/>
                <a:ea typeface="楷体_GB2312" panose="02010609030101010101"/>
                <a:cs typeface="楷体_GB2312" panose="02010609030101010101"/>
              </a:defRPr>
            </a:lvl9pPr>
          </a:lstStyle>
          <a:p>
            <a:pPr eaLnBrk="1" hangingPunct="1">
              <a:spcBef>
                <a:spcPct val="50000"/>
              </a:spcBef>
              <a:buClrTx/>
              <a:buFontTx/>
              <a:buNone/>
            </a:pPr>
            <a:r>
              <a:rPr lang="en-US" altLang="zh-CN" sz="2400" dirty="0" smtClean="0">
                <a:solidFill>
                  <a:srgbClr val="001E96"/>
                </a:solidFill>
                <a:latin typeface="微软雅黑" panose="020B0503020204020204" pitchFamily="34" charset="-122"/>
                <a:ea typeface="微软雅黑" panose="020B0503020204020204" pitchFamily="34" charset="-122"/>
              </a:rPr>
              <a:t>   </a:t>
            </a:r>
            <a:r>
              <a:rPr lang="zh-CN" altLang="en-US" sz="2400" dirty="0" smtClean="0">
                <a:solidFill>
                  <a:srgbClr val="001E96"/>
                </a:solidFill>
                <a:latin typeface="微软雅黑" panose="020B0503020204020204" pitchFamily="34" charset="-122"/>
                <a:ea typeface="微软雅黑" panose="020B0503020204020204" pitchFamily="34" charset="-122"/>
              </a:rPr>
              <a:t>主讲人：熊</a:t>
            </a:r>
            <a:r>
              <a:rPr lang="en-US" altLang="zh-CN" sz="2400" dirty="0" smtClean="0">
                <a:solidFill>
                  <a:srgbClr val="001E96"/>
                </a:solidFill>
                <a:latin typeface="微软雅黑" panose="020B0503020204020204" pitchFamily="34" charset="-122"/>
                <a:ea typeface="微软雅黑" panose="020B0503020204020204" pitchFamily="34" charset="-122"/>
              </a:rPr>
              <a:t> </a:t>
            </a:r>
            <a:r>
              <a:rPr lang="zh-CN" altLang="en-US" sz="2400" dirty="0" smtClean="0">
                <a:solidFill>
                  <a:srgbClr val="001E96"/>
                </a:solidFill>
                <a:latin typeface="微软雅黑" panose="020B0503020204020204" pitchFamily="34" charset="-122"/>
                <a:ea typeface="微软雅黑" panose="020B0503020204020204" pitchFamily="34" charset="-122"/>
              </a:rPr>
              <a:t>勇</a:t>
            </a:r>
            <a:endParaRPr lang="zh-CN" altLang="en-US" sz="2400" dirty="0">
              <a:solidFill>
                <a:srgbClr val="001E9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15680">
        <p:fade/>
      </p:transition>
    </mc:Choice>
    <mc:Fallback>
      <p:transition spd="med" advTm="1568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二、实现爬虫请求</a:t>
            </a:r>
            <a:endParaRPr lang="zh-CN" altLang="en-US"/>
          </a:p>
        </p:txBody>
      </p:sp>
      <p:sp>
        <p:nvSpPr>
          <p:cNvPr id="3" name="内容占位符 2"/>
          <p:cNvSpPr>
            <a:spLocks noGrp="1"/>
          </p:cNvSpPr>
          <p:nvPr>
            <p:ph sz="quarter" idx="13"/>
          </p:nvPr>
        </p:nvSpPr>
        <p:spPr/>
        <p:txBody>
          <a:bodyPr/>
          <a:lstStyle/>
          <a:p>
            <a:r>
              <a:rPr lang="zh-CN" altLang="en-US"/>
              <a:t>（一）用</a:t>
            </a:r>
            <a:r>
              <a:rPr lang="en-US" altLang="zh-CN"/>
              <a:t>urllib</a:t>
            </a:r>
            <a:r>
              <a:rPr lang="zh-CN" altLang="en-US"/>
              <a:t>实现请求</a:t>
            </a:r>
            <a:endParaRPr lang="zh-CN" altLang="en-US"/>
          </a:p>
          <a:p>
            <a:endParaRPr lang="zh-CN" altLang="en-US"/>
          </a:p>
          <a:p>
            <a:endParaRPr lang="zh-CN" altLang="en-US"/>
          </a:p>
        </p:txBody>
      </p:sp>
      <p:sp>
        <p:nvSpPr>
          <p:cNvPr id="4" name="文本框 3"/>
          <p:cNvSpPr txBox="1"/>
          <p:nvPr/>
        </p:nvSpPr>
        <p:spPr>
          <a:xfrm>
            <a:off x="660400" y="1586865"/>
            <a:ext cx="10568940" cy="1922145"/>
          </a:xfrm>
          <a:prstGeom prst="rect">
            <a:avLst/>
          </a:prstGeom>
          <a:noFill/>
        </p:spPr>
        <p:txBody>
          <a:bodyPr wrap="square" rtlCol="0" anchor="t">
            <a:spAutoFit/>
          </a:bodyPr>
          <a:lstStyle/>
          <a:p>
            <a:pPr marL="342900" indent="-342900">
              <a:lnSpc>
                <a:spcPct val="130000"/>
              </a:lnSpc>
              <a:spcBef>
                <a:spcPts val="600"/>
              </a:spcBef>
              <a:buFont typeface="Wingdings" panose="05000000000000000000" charset="0"/>
              <a:buChar char="n"/>
            </a:pPr>
            <a:r>
              <a:rPr lang="zh-CN" altLang="en-US" sz="2000" b="1" kern="0" dirty="0">
                <a:latin typeface="微软雅黑" panose="020B0503020204020204" pitchFamily="34" charset="-122"/>
                <a:ea typeface="微软雅黑" panose="020B0503020204020204" pitchFamily="34" charset="-122"/>
                <a:cs typeface="+mn-ea"/>
                <a:sym typeface="+mn-lt"/>
              </a:rPr>
              <a:t>urllib提供了一个基础函数urlopen，通过向指定URL字符串的站点发出请求来获取数据。</a:t>
            </a:r>
            <a:endParaRPr lang="zh-CN" altLang="en-US" sz="2000" b="1"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Wingdings" panose="05000000000000000000" charset="0"/>
              <a:buChar char="n"/>
            </a:pPr>
            <a:r>
              <a:rPr lang="zh-CN" altLang="en-US" sz="2000" b="1" kern="0" dirty="0">
                <a:latin typeface="微软雅黑" panose="020B0503020204020204" pitchFamily="34" charset="-122"/>
                <a:ea typeface="微软雅黑" panose="020B0503020204020204" pitchFamily="34" charset="-122"/>
                <a:cs typeface="+mn-ea"/>
                <a:sym typeface="+mn-lt"/>
              </a:rPr>
              <a:t>使用前需要先导入urllib中的request模块。</a:t>
            </a:r>
            <a:endParaRPr lang="zh-CN" altLang="en-US" sz="2000" b="1" kern="0" dirty="0">
              <a:latin typeface="微软雅黑" panose="020B0503020204020204" pitchFamily="34" charset="-122"/>
              <a:ea typeface="微软雅黑" panose="020B0503020204020204" pitchFamily="34" charset="-122"/>
              <a:cs typeface="+mn-ea"/>
              <a:sym typeface="+mn-lt"/>
            </a:endParaRPr>
          </a:p>
          <a:p>
            <a:pPr indent="0">
              <a:lnSpc>
                <a:spcPct val="130000"/>
              </a:lnSpc>
              <a:spcBef>
                <a:spcPts val="600"/>
              </a:spcBef>
              <a:buFont typeface="Wingdings" panose="05000000000000000000" charset="0"/>
              <a:buNone/>
            </a:pPr>
            <a:endParaRPr lang="zh-CN" altLang="en-US" sz="2000" b="1" kern="0" dirty="0">
              <a:latin typeface="微软雅黑" panose="020B0503020204020204" pitchFamily="34" charset="-122"/>
              <a:ea typeface="微软雅黑" panose="020B0503020204020204" pitchFamily="34" charset="-122"/>
              <a:cs typeface="+mn-ea"/>
              <a:sym typeface="+mn-lt"/>
            </a:endParaRPr>
          </a:p>
          <a:p>
            <a:pPr indent="0">
              <a:lnSpc>
                <a:spcPct val="130000"/>
              </a:lnSpc>
              <a:spcBef>
                <a:spcPts val="600"/>
              </a:spcBef>
              <a:buFont typeface="Wingdings" panose="05000000000000000000" charset="0"/>
              <a:buNone/>
            </a:pPr>
            <a:r>
              <a:rPr lang="zh-CN" altLang="en-US" sz="2000" b="1" kern="0" dirty="0">
                <a:latin typeface="微软雅黑" panose="020B0503020204020204" pitchFamily="34" charset="-122"/>
                <a:ea typeface="微软雅黑" panose="020B0503020204020204" pitchFamily="34" charset="-122"/>
                <a:cs typeface="+mn-ea"/>
                <a:sym typeface="+mn-lt"/>
              </a:rPr>
              <a:t>【</a:t>
            </a:r>
            <a:r>
              <a:rPr lang="en-US" altLang="zh-CN" sz="2000" b="1" kern="0" dirty="0">
                <a:latin typeface="微软雅黑" panose="020B0503020204020204" pitchFamily="34" charset="-122"/>
                <a:ea typeface="微软雅黑" panose="020B0503020204020204" pitchFamily="34" charset="-122"/>
                <a:cs typeface="+mn-ea"/>
                <a:sym typeface="+mn-lt"/>
              </a:rPr>
              <a:t>案例1-1-1</a:t>
            </a:r>
            <a:r>
              <a:rPr lang="zh-CN" altLang="en-US" sz="2000" b="1" kern="0" dirty="0">
                <a:latin typeface="微软雅黑" panose="020B0503020204020204" pitchFamily="34" charset="-122"/>
                <a:ea typeface="微软雅黑" panose="020B0503020204020204" pitchFamily="34" charset="-122"/>
                <a:cs typeface="+mn-ea"/>
                <a:sym typeface="+mn-lt"/>
              </a:rPr>
              <a:t>】</a:t>
            </a:r>
            <a:r>
              <a:rPr lang="en-US" altLang="zh-CN" sz="2000" b="1" kern="0" dirty="0">
                <a:latin typeface="微软雅黑" panose="020B0503020204020204" pitchFamily="34" charset="-122"/>
                <a:ea typeface="微软雅黑" panose="020B0503020204020204" pitchFamily="34" charset="-122"/>
                <a:cs typeface="+mn-ea"/>
                <a:sym typeface="+mn-lt"/>
              </a:rPr>
              <a:t>实现一个完整的请求与响应模型，示例代码如下所示。</a:t>
            </a:r>
            <a:endParaRPr lang="en-US" altLang="zh-CN" sz="2000" b="1" kern="0" dirty="0">
              <a:latin typeface="微软雅黑" panose="020B0503020204020204" pitchFamily="34" charset="-122"/>
              <a:ea typeface="微软雅黑" panose="020B0503020204020204" pitchFamily="34" charset="-122"/>
              <a:cs typeface="+mn-ea"/>
              <a:sym typeface="+mn-lt"/>
            </a:endParaRPr>
          </a:p>
        </p:txBody>
      </p:sp>
      <p:sp>
        <p:nvSpPr>
          <p:cNvPr id="6" name="文本框 5"/>
          <p:cNvSpPr txBox="1"/>
          <p:nvPr/>
        </p:nvSpPr>
        <p:spPr>
          <a:xfrm>
            <a:off x="741680" y="3705860"/>
            <a:ext cx="10488295" cy="1701165"/>
          </a:xfrm>
          <a:prstGeom prst="rect">
            <a:avLst/>
          </a:prstGeom>
          <a:noFill/>
        </p:spPr>
        <p:txBody>
          <a:bodyPr wrap="square" rtlCol="0" anchor="t">
            <a:noAutofit/>
          </a:bodyPr>
          <a:lstStyle/>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import urllib.request</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res = urllib.request.urlopen('http://www.tup.tsinghua.edu.cn')</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print(res.read().decode('utf-8'))</a:t>
            </a:r>
            <a:endParaRPr lang="zh-CN" altLang="en-US"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 calcmode="lin" valueType="num">
                                      <p:cBhvr additive="base">
                                        <p:cTn id="2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 calcmode="lin" valueType="num">
                                      <p:cBhvr additive="base">
                                        <p:cTn id="3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Picture 135"/>
          <p:cNvPicPr>
            <a:picLocks noChangeAspect="1"/>
          </p:cNvPicPr>
          <p:nvPr/>
        </p:nvPicPr>
        <p:blipFill>
          <a:blip r:embed="rId1"/>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166" name="文本框 7"/>
          <p:cNvSpPr txBox="1"/>
          <p:nvPr/>
        </p:nvSpPr>
        <p:spPr>
          <a:xfrm>
            <a:off x="395965" y="2311946"/>
            <a:ext cx="3819830" cy="706755"/>
          </a:xfrm>
          <a:prstGeom prst="rect">
            <a:avLst/>
          </a:prstGeom>
          <a:noFill/>
        </p:spPr>
        <p:txBody>
          <a:bodyPr wrap="square" rtlCol="0">
            <a:spAutoFit/>
          </a:bodyPr>
          <a:lstStyle/>
          <a:p>
            <a:pPr algn="dist"/>
            <a:r>
              <a:rPr lang="zh-CN" altLang="en-US" sz="4000" b="1" spc="50" dirty="0">
                <a:solidFill>
                  <a:schemeClr val="bg1"/>
                </a:solidFill>
                <a:latin typeface="+mj-ea"/>
                <a:ea typeface="+mj-ea"/>
              </a:rPr>
              <a:t>大数据技术</a:t>
            </a:r>
            <a:endParaRPr lang="zh-CN" altLang="en-US" sz="4000" b="1" spc="50" dirty="0">
              <a:solidFill>
                <a:schemeClr val="bg1"/>
              </a:solidFill>
              <a:latin typeface="+mj-ea"/>
              <a:ea typeface="+mj-ea"/>
            </a:endParaRPr>
          </a:p>
        </p:txBody>
      </p:sp>
      <p:sp>
        <p:nvSpPr>
          <p:cNvPr id="167" name="文本框 6"/>
          <p:cNvSpPr txBox="1"/>
          <p:nvPr/>
        </p:nvSpPr>
        <p:spPr>
          <a:xfrm>
            <a:off x="1372933" y="3767264"/>
            <a:ext cx="1649811" cy="400110"/>
          </a:xfrm>
          <a:prstGeom prst="rect">
            <a:avLst/>
          </a:prstGeom>
          <a:noFill/>
        </p:spPr>
        <p:txBody>
          <a:bodyPr wrap="none" rtlCol="0">
            <a:spAutoFit/>
          </a:bodyPr>
          <a:lstStyle/>
          <a:p>
            <a:r>
              <a:rPr lang="en-US" altLang="zh-CN" sz="2000" spc="50" dirty="0">
                <a:solidFill>
                  <a:schemeClr val="bg1"/>
                </a:solidFill>
                <a:latin typeface="+mj-ea"/>
                <a:ea typeface="+mj-ea"/>
              </a:rPr>
              <a:t>CONTENTS</a:t>
            </a:r>
            <a:endParaRPr lang="zh-CN" altLang="en-US" sz="2000" spc="50" dirty="0">
              <a:solidFill>
                <a:schemeClr val="bg1"/>
              </a:solidFill>
              <a:latin typeface="+mj-ea"/>
              <a:ea typeface="+mj-ea"/>
            </a:endParaRPr>
          </a:p>
        </p:txBody>
      </p:sp>
      <p:sp>
        <p:nvSpPr>
          <p:cNvPr id="2" name="文本框 1"/>
          <p:cNvSpPr txBox="1"/>
          <p:nvPr/>
        </p:nvSpPr>
        <p:spPr>
          <a:xfrm>
            <a:off x="5329555" y="2633980"/>
            <a:ext cx="6234430" cy="1322070"/>
          </a:xfrm>
          <a:prstGeom prst="rect">
            <a:avLst/>
          </a:prstGeom>
        </p:spPr>
        <p:txBody>
          <a:bodyPr wrap="square">
            <a:spAutoFit/>
            <a:extLst>
              <a:ext uri="{4A0BC546-FE56-4ADE-93B0-CB8AF2F6F144}">
                <wpsdc:textFrameExt xmlns:wpsdc="http://www.wps.cn/officeDocument/2022/drawingmlCustomData" type="text"/>
              </a:ext>
            </a:extLst>
          </a:bodyPr>
          <a:lstStyle/>
          <a:p>
            <a:pPr algn="l"/>
            <a:r>
              <a:rPr lang="zh-CN" altLang="en-US" sz="8000">
                <a:solidFill>
                  <a:srgbClr val="FF0000"/>
                </a:solidFill>
                <a:latin typeface="Arial" panose="020B0604020202020204" pitchFamily="34" charset="0"/>
                <a:ea typeface="微软雅黑" panose="020B0503020204020204" pitchFamily="34" charset="-122"/>
              </a:rPr>
              <a:t>谢谢聆听</a:t>
            </a:r>
            <a:r>
              <a:rPr lang="en-US" altLang="zh-CN" sz="8000">
                <a:solidFill>
                  <a:srgbClr val="FF0000"/>
                </a:solidFill>
                <a:latin typeface="Arial" panose="020B0604020202020204" pitchFamily="34" charset="0"/>
                <a:ea typeface="微软雅黑" panose="020B0503020204020204" pitchFamily="34" charset="-122"/>
              </a:rPr>
              <a:t>!~</a:t>
            </a:r>
            <a:endParaRPr lang="en-US" altLang="zh-CN" sz="8000">
              <a:solidFill>
                <a:srgbClr val="FF0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二、实现爬虫请求</a:t>
            </a:r>
            <a:endParaRPr lang="zh-CN" altLang="en-US"/>
          </a:p>
        </p:txBody>
      </p:sp>
      <p:sp>
        <p:nvSpPr>
          <p:cNvPr id="3" name="内容占位符 2"/>
          <p:cNvSpPr>
            <a:spLocks noGrp="1"/>
          </p:cNvSpPr>
          <p:nvPr>
            <p:ph sz="quarter" idx="13"/>
          </p:nvPr>
        </p:nvSpPr>
        <p:spPr/>
        <p:txBody>
          <a:bodyPr/>
          <a:lstStyle/>
          <a:p>
            <a:r>
              <a:rPr lang="zh-CN" altLang="en-US"/>
              <a:t>（二）用</a:t>
            </a:r>
            <a:r>
              <a:rPr lang="en-US" altLang="zh-CN"/>
              <a:t>requests</a:t>
            </a:r>
            <a:r>
              <a:rPr lang="zh-CN" altLang="en-US"/>
              <a:t>实现请求</a:t>
            </a:r>
            <a:endParaRPr lang="zh-CN" altLang="en-US"/>
          </a:p>
          <a:p>
            <a:endParaRPr lang="zh-CN" altLang="en-US"/>
          </a:p>
          <a:p>
            <a:endParaRPr lang="zh-CN" altLang="en-US"/>
          </a:p>
        </p:txBody>
      </p:sp>
      <p:sp>
        <p:nvSpPr>
          <p:cNvPr id="4" name="文本框 3"/>
          <p:cNvSpPr txBox="1"/>
          <p:nvPr/>
        </p:nvSpPr>
        <p:spPr>
          <a:xfrm>
            <a:off x="660400" y="1586865"/>
            <a:ext cx="10568940" cy="1922145"/>
          </a:xfrm>
          <a:prstGeom prst="rect">
            <a:avLst/>
          </a:prstGeom>
          <a:noFill/>
        </p:spPr>
        <p:txBody>
          <a:bodyPr wrap="square" rtlCol="0" anchor="t">
            <a:spAutoFit/>
          </a:bodyPr>
          <a:lstStyle/>
          <a:p>
            <a:pPr marL="342900" indent="-342900">
              <a:lnSpc>
                <a:spcPct val="130000"/>
              </a:lnSpc>
              <a:spcBef>
                <a:spcPts val="600"/>
              </a:spcBef>
              <a:buFont typeface="Wingdings" panose="05000000000000000000" charset="0"/>
              <a:buChar char="n"/>
            </a:pPr>
            <a:r>
              <a:rPr lang="en-US" altLang="zh-CN" sz="2000" b="1" kern="0" dirty="0">
                <a:latin typeface="微软雅黑" panose="020B0503020204020204" pitchFamily="34" charset="-122"/>
                <a:ea typeface="微软雅黑" panose="020B0503020204020204" pitchFamily="34" charset="-122"/>
                <a:cs typeface="+mn-ea"/>
                <a:sym typeface="+mn-lt"/>
              </a:rPr>
              <a:t>requests</a:t>
            </a:r>
            <a:r>
              <a:rPr lang="zh-CN" altLang="en-US" sz="2000" b="1" kern="0" dirty="0">
                <a:latin typeface="微软雅黑" panose="020B0503020204020204" pitchFamily="34" charset="-122"/>
                <a:ea typeface="微软雅黑" panose="020B0503020204020204" pitchFamily="34" charset="-122"/>
                <a:cs typeface="+mn-ea"/>
                <a:sym typeface="+mn-lt"/>
              </a:rPr>
              <a:t>是基于</a:t>
            </a:r>
            <a:r>
              <a:rPr lang="en-US" altLang="zh-CN" sz="2000" b="1" kern="0" dirty="0">
                <a:latin typeface="微软雅黑" panose="020B0503020204020204" pitchFamily="34" charset="-122"/>
                <a:ea typeface="微软雅黑" panose="020B0503020204020204" pitchFamily="34" charset="-122"/>
                <a:cs typeface="+mn-ea"/>
                <a:sym typeface="+mn-lt"/>
              </a:rPr>
              <a:t>urllib</a:t>
            </a:r>
            <a:r>
              <a:rPr lang="zh-CN" altLang="en-US" sz="2000" b="1" kern="0" dirty="0">
                <a:latin typeface="微软雅黑" panose="020B0503020204020204" pitchFamily="34" charset="-122"/>
                <a:ea typeface="微软雅黑" panose="020B0503020204020204" pitchFamily="34" charset="-122"/>
                <a:cs typeface="+mn-ea"/>
                <a:sym typeface="+mn-lt"/>
              </a:rPr>
              <a:t>实现的，使用更方便；</a:t>
            </a:r>
            <a:endParaRPr lang="zh-CN" altLang="en-US" sz="2000" b="1"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Wingdings" panose="05000000000000000000" charset="0"/>
              <a:buChar char="n"/>
            </a:pPr>
            <a:r>
              <a:rPr lang="zh-CN" altLang="en-US" sz="2000" b="1" kern="0" dirty="0">
                <a:latin typeface="微软雅黑" panose="020B0503020204020204" pitchFamily="34" charset="-122"/>
                <a:ea typeface="微软雅黑" panose="020B0503020204020204" pitchFamily="34" charset="-122"/>
                <a:cs typeface="+mn-ea"/>
                <a:sym typeface="+mn-lt"/>
              </a:rPr>
              <a:t>可以通过</a:t>
            </a:r>
            <a:r>
              <a:rPr lang="en-US" altLang="zh-CN" sz="2000" b="1" kern="0" dirty="0">
                <a:latin typeface="微软雅黑" panose="020B0503020204020204" pitchFamily="34" charset="-122"/>
                <a:ea typeface="微软雅黑" panose="020B0503020204020204" pitchFamily="34" charset="-122"/>
                <a:cs typeface="+mn-ea"/>
                <a:sym typeface="+mn-lt"/>
              </a:rPr>
              <a:t> pip install requests</a:t>
            </a:r>
            <a:r>
              <a:rPr lang="zh-CN" altLang="en-US" sz="2000" b="1" kern="0" dirty="0">
                <a:latin typeface="微软雅黑" panose="020B0503020204020204" pitchFamily="34" charset="-122"/>
                <a:ea typeface="微软雅黑" panose="020B0503020204020204" pitchFamily="34" charset="-122"/>
                <a:cs typeface="+mn-ea"/>
                <a:sym typeface="+mn-lt"/>
              </a:rPr>
              <a:t>安装；</a:t>
            </a:r>
            <a:endParaRPr lang="zh-CN" altLang="en-US" sz="2000" b="1" kern="0" dirty="0">
              <a:latin typeface="微软雅黑" panose="020B0503020204020204" pitchFamily="34" charset="-122"/>
              <a:ea typeface="微软雅黑" panose="020B0503020204020204" pitchFamily="34" charset="-122"/>
              <a:cs typeface="+mn-ea"/>
              <a:sym typeface="+mn-lt"/>
            </a:endParaRPr>
          </a:p>
          <a:p>
            <a:pPr indent="0">
              <a:lnSpc>
                <a:spcPct val="130000"/>
              </a:lnSpc>
              <a:spcBef>
                <a:spcPts val="600"/>
              </a:spcBef>
              <a:buFont typeface="Wingdings" panose="05000000000000000000" charset="0"/>
              <a:buNone/>
            </a:pPr>
            <a:endParaRPr lang="zh-CN" altLang="en-US" sz="2000" b="1" kern="0" dirty="0">
              <a:latin typeface="微软雅黑" panose="020B0503020204020204" pitchFamily="34" charset="-122"/>
              <a:ea typeface="微软雅黑" panose="020B0503020204020204" pitchFamily="34" charset="-122"/>
              <a:cs typeface="+mn-ea"/>
              <a:sym typeface="+mn-lt"/>
            </a:endParaRPr>
          </a:p>
          <a:p>
            <a:pPr indent="0">
              <a:lnSpc>
                <a:spcPct val="130000"/>
              </a:lnSpc>
              <a:spcBef>
                <a:spcPts val="600"/>
              </a:spcBef>
              <a:buFont typeface="Wingdings" panose="05000000000000000000" charset="0"/>
              <a:buNone/>
            </a:pPr>
            <a:r>
              <a:rPr lang="zh-CN" altLang="en-US" sz="2000" b="1" kern="0" dirty="0">
                <a:latin typeface="微软雅黑" panose="020B0503020204020204" pitchFamily="34" charset="-122"/>
                <a:ea typeface="微软雅黑" panose="020B0503020204020204" pitchFamily="34" charset="-122"/>
                <a:cs typeface="+mn-ea"/>
                <a:sym typeface="+mn-lt"/>
              </a:rPr>
              <a:t>【</a:t>
            </a:r>
            <a:r>
              <a:rPr lang="en-US" altLang="zh-CN" sz="2000" b="1" kern="0" dirty="0">
                <a:latin typeface="微软雅黑" panose="020B0503020204020204" pitchFamily="34" charset="-122"/>
                <a:ea typeface="微软雅黑" panose="020B0503020204020204" pitchFamily="34" charset="-122"/>
                <a:cs typeface="+mn-ea"/>
                <a:sym typeface="+mn-lt"/>
              </a:rPr>
              <a:t>案例1-1-8</a:t>
            </a:r>
            <a:r>
              <a:rPr lang="zh-CN" altLang="en-US" sz="2000" b="1" kern="0" dirty="0">
                <a:latin typeface="微软雅黑" panose="020B0503020204020204" pitchFamily="34" charset="-122"/>
                <a:ea typeface="微软雅黑" panose="020B0503020204020204" pitchFamily="34" charset="-122"/>
                <a:cs typeface="+mn-ea"/>
                <a:sym typeface="+mn-lt"/>
              </a:rPr>
              <a:t>】</a:t>
            </a:r>
            <a:r>
              <a:rPr lang="en-US" altLang="zh-CN" sz="2000" b="1" kern="0" dirty="0">
                <a:latin typeface="微软雅黑" panose="020B0503020204020204" pitchFamily="34" charset="-122"/>
                <a:ea typeface="微软雅黑" panose="020B0503020204020204" pitchFamily="34" charset="-122"/>
                <a:cs typeface="+mn-ea"/>
                <a:sym typeface="+mn-lt"/>
              </a:rPr>
              <a:t>以GET请求作为示例实现一个完整的请求与响应模型，示例代码如下所示。</a:t>
            </a:r>
            <a:endParaRPr lang="en-US" altLang="zh-CN" sz="2000" b="1" kern="0" dirty="0">
              <a:latin typeface="微软雅黑" panose="020B0503020204020204" pitchFamily="34" charset="-122"/>
              <a:ea typeface="微软雅黑" panose="020B0503020204020204" pitchFamily="34" charset="-122"/>
              <a:cs typeface="+mn-ea"/>
              <a:sym typeface="+mn-lt"/>
            </a:endParaRPr>
          </a:p>
        </p:txBody>
      </p:sp>
      <p:sp>
        <p:nvSpPr>
          <p:cNvPr id="6" name="文本框 5"/>
          <p:cNvSpPr txBox="1"/>
          <p:nvPr/>
        </p:nvSpPr>
        <p:spPr>
          <a:xfrm>
            <a:off x="741680" y="3705860"/>
            <a:ext cx="10488295" cy="1701165"/>
          </a:xfrm>
          <a:prstGeom prst="rect">
            <a:avLst/>
          </a:prstGeom>
          <a:noFill/>
        </p:spPr>
        <p:txBody>
          <a:bodyPr wrap="square" rtlCol="0" anchor="t">
            <a:noAutofit/>
          </a:bodyPr>
          <a:lstStyle/>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import requests</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r = requests.get('http://www.szzg.gov.cn/')</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print(r.content)</a:t>
            </a:r>
            <a:endParaRPr lang="zh-CN" altLang="en-US" kern="0" dirty="0">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741680" y="5407025"/>
            <a:ext cx="10264140" cy="398780"/>
          </a:xfrm>
          <a:prstGeom prst="rect">
            <a:avLst/>
          </a:prstGeom>
          <a:noFill/>
          <a:ln w="9525">
            <a:noFill/>
          </a:ln>
        </p:spPr>
        <p:txBody>
          <a:bodyPr wrap="square">
            <a:spAutoFit/>
          </a:bodyPr>
          <a:lstStyle/>
          <a:p>
            <a:pPr indent="266700"/>
            <a:r>
              <a:rPr lang="zh-CN" sz="2000" b="1">
                <a:latin typeface="微软雅黑" panose="020B0503020204020204" pitchFamily="34" charset="-122"/>
                <a:ea typeface="微软雅黑" panose="020B0503020204020204" pitchFamily="34" charset="-122"/>
                <a:cs typeface="微软雅黑" panose="020B0503020204020204" pitchFamily="34" charset="-122"/>
              </a:rPr>
              <a:t>通过对比可以看出，</a:t>
            </a:r>
            <a:r>
              <a:rPr lang="en-US" sz="2000" b="1">
                <a:latin typeface="微软雅黑" panose="020B0503020204020204" pitchFamily="34" charset="-122"/>
                <a:ea typeface="微软雅黑" panose="020B0503020204020204" pitchFamily="34" charset="-122"/>
                <a:cs typeface="微软雅黑" panose="020B0503020204020204" pitchFamily="34" charset="-122"/>
              </a:rPr>
              <a:t>r</a:t>
            </a:r>
            <a:r>
              <a:rPr lang="zh-CN" sz="2000" b="1">
                <a:latin typeface="微软雅黑" panose="020B0503020204020204" pitchFamily="34" charset="-122"/>
                <a:ea typeface="微软雅黑" panose="020B0503020204020204" pitchFamily="34" charset="-122"/>
                <a:cs typeface="微软雅黑" panose="020B0503020204020204" pitchFamily="34" charset="-122"/>
              </a:rPr>
              <a:t>equests比urllib实现方式简洁许多。</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anim calcmode="lin" valueType="num">
                                      <p:cBhvr additive="base">
                                        <p:cTn id="3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 calcmode="lin" valueType="num">
                                      <p:cBhvr additive="base">
                                        <p:cTn id="3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500" fill="hold"/>
                                        <p:tgtEl>
                                          <p:spTgt spid="100"/>
                                        </p:tgtEl>
                                        <p:attrNameLst>
                                          <p:attrName>ppt_x</p:attrName>
                                        </p:attrNameLst>
                                      </p:cBhvr>
                                      <p:tavLst>
                                        <p:tav tm="0">
                                          <p:val>
                                            <p:strVal val="#ppt_x"/>
                                          </p:val>
                                        </p:tav>
                                        <p:tav tm="100000">
                                          <p:val>
                                            <p:strVal val="#ppt_x"/>
                                          </p:val>
                                        </p:tav>
                                      </p:tavLst>
                                    </p:anim>
                                    <p:anim calcmode="lin" valueType="num">
                                      <p:cBhvr additive="base">
                                        <p:cTn id="4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二、实现爬虫请求</a:t>
            </a:r>
            <a:endParaRPr lang="zh-CN" altLang="en-US"/>
          </a:p>
        </p:txBody>
      </p:sp>
      <p:sp>
        <p:nvSpPr>
          <p:cNvPr id="3" name="内容占位符 2"/>
          <p:cNvSpPr>
            <a:spLocks noGrp="1"/>
          </p:cNvSpPr>
          <p:nvPr>
            <p:ph sz="quarter" idx="13"/>
          </p:nvPr>
        </p:nvSpPr>
        <p:spPr/>
        <p:txBody>
          <a:bodyPr/>
          <a:lstStyle/>
          <a:p>
            <a:r>
              <a:rPr lang="zh-CN" altLang="en-US"/>
              <a:t>（二）用</a:t>
            </a:r>
            <a:r>
              <a:rPr lang="en-US" altLang="zh-CN"/>
              <a:t>requests</a:t>
            </a:r>
            <a:r>
              <a:rPr lang="zh-CN" altLang="en-US"/>
              <a:t>实现请求</a:t>
            </a:r>
            <a:endParaRPr lang="zh-CN" altLang="en-US"/>
          </a:p>
          <a:p>
            <a:endParaRPr lang="zh-CN" altLang="en-US"/>
          </a:p>
          <a:p>
            <a:endParaRPr lang="zh-CN" altLang="en-US"/>
          </a:p>
        </p:txBody>
      </p:sp>
      <p:sp>
        <p:nvSpPr>
          <p:cNvPr id="4" name="文本框 3"/>
          <p:cNvSpPr txBox="1"/>
          <p:nvPr/>
        </p:nvSpPr>
        <p:spPr>
          <a:xfrm>
            <a:off x="660400" y="1586865"/>
            <a:ext cx="10568940" cy="491490"/>
          </a:xfrm>
          <a:prstGeom prst="rect">
            <a:avLst/>
          </a:prstGeom>
          <a:noFill/>
        </p:spPr>
        <p:txBody>
          <a:bodyPr wrap="square" rtlCol="0" anchor="t">
            <a:spAutoFit/>
          </a:bodyPr>
          <a:lstStyle/>
          <a:p>
            <a:pPr indent="0">
              <a:lnSpc>
                <a:spcPct val="130000"/>
              </a:lnSpc>
              <a:spcBef>
                <a:spcPts val="600"/>
              </a:spcBef>
              <a:buFont typeface="Wingdings" panose="05000000000000000000" charset="0"/>
              <a:buNone/>
            </a:pPr>
            <a:r>
              <a:rPr lang="zh-CN" altLang="en-US" sz="2000" b="1" kern="0" dirty="0">
                <a:latin typeface="微软雅黑" panose="020B0503020204020204" pitchFamily="34" charset="-122"/>
                <a:ea typeface="微软雅黑" panose="020B0503020204020204" pitchFamily="34" charset="-122"/>
                <a:cs typeface="+mn-ea"/>
                <a:sym typeface="+mn-lt"/>
              </a:rPr>
              <a:t>【</a:t>
            </a:r>
            <a:r>
              <a:rPr lang="en-US" altLang="zh-CN" sz="2000" b="1" kern="0" dirty="0">
                <a:latin typeface="微软雅黑" panose="020B0503020204020204" pitchFamily="34" charset="-122"/>
                <a:ea typeface="微软雅黑" panose="020B0503020204020204" pitchFamily="34" charset="-122"/>
                <a:cs typeface="+mn-ea"/>
                <a:sym typeface="+mn-lt"/>
              </a:rPr>
              <a:t>案例1-1-9</a:t>
            </a:r>
            <a:r>
              <a:rPr lang="zh-CN" altLang="en-US" sz="2000" b="1" kern="0" dirty="0">
                <a:latin typeface="微软雅黑" panose="020B0503020204020204" pitchFamily="34" charset="-122"/>
                <a:ea typeface="微软雅黑" panose="020B0503020204020204" pitchFamily="34" charset="-122"/>
                <a:cs typeface="+mn-ea"/>
                <a:sym typeface="+mn-lt"/>
              </a:rPr>
              <a:t>】</a:t>
            </a:r>
            <a:r>
              <a:rPr lang="en-US" altLang="zh-CN" sz="2000" b="1" kern="0" dirty="0">
                <a:latin typeface="微软雅黑" panose="020B0503020204020204" pitchFamily="34" charset="-122"/>
                <a:ea typeface="微软雅黑" panose="020B0503020204020204" pitchFamily="34" charset="-122"/>
                <a:cs typeface="+mn-ea"/>
                <a:sym typeface="+mn-lt"/>
              </a:rPr>
              <a:t>实现一个完整的POST请求与响应模型，示例代码如下所示。</a:t>
            </a:r>
            <a:endParaRPr lang="en-US" altLang="zh-CN" sz="2000" b="1" kern="0" dirty="0">
              <a:latin typeface="微软雅黑" panose="020B0503020204020204" pitchFamily="34" charset="-122"/>
              <a:ea typeface="微软雅黑" panose="020B0503020204020204" pitchFamily="34" charset="-122"/>
              <a:cs typeface="+mn-ea"/>
              <a:sym typeface="+mn-lt"/>
            </a:endParaRPr>
          </a:p>
        </p:txBody>
      </p:sp>
      <p:sp>
        <p:nvSpPr>
          <p:cNvPr id="6" name="文本框 5"/>
          <p:cNvSpPr txBox="1"/>
          <p:nvPr/>
        </p:nvSpPr>
        <p:spPr>
          <a:xfrm>
            <a:off x="660400" y="2275205"/>
            <a:ext cx="10488295" cy="1701165"/>
          </a:xfrm>
          <a:prstGeom prst="rect">
            <a:avLst/>
          </a:prstGeom>
          <a:noFill/>
        </p:spPr>
        <p:txBody>
          <a:bodyPr wrap="square" rtlCol="0" anchor="t">
            <a:noAutofit/>
          </a:bodyPr>
          <a:lstStyle/>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import requests</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postdata={'key':'value'}</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r = requests.post('http://httpbin.org/post',data=postdata)</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kern="0" dirty="0">
                <a:latin typeface="微软雅黑" panose="020B0503020204020204" pitchFamily="34" charset="-122"/>
                <a:ea typeface="微软雅黑" panose="020B0503020204020204" pitchFamily="34" charset="-122"/>
                <a:cs typeface="+mn-ea"/>
                <a:sym typeface="+mn-lt"/>
              </a:rPr>
              <a:t>print(r.content)</a:t>
            </a:r>
            <a:endParaRPr lang="zh-CN" altLang="en-US" kern="0" dirty="0">
              <a:latin typeface="微软雅黑" panose="020B0503020204020204" pitchFamily="34" charset="-122"/>
              <a:ea typeface="微软雅黑" panose="020B0503020204020204" pitchFamily="34" charset="-122"/>
              <a:cs typeface="+mn-ea"/>
              <a:sym typeface="+mn-lt"/>
            </a:endParaRPr>
          </a:p>
        </p:txBody>
      </p:sp>
      <p:sp>
        <p:nvSpPr>
          <p:cNvPr id="5" name="文本框 4"/>
          <p:cNvSpPr txBox="1"/>
          <p:nvPr/>
        </p:nvSpPr>
        <p:spPr>
          <a:xfrm>
            <a:off x="701040" y="4297680"/>
            <a:ext cx="10946130" cy="891540"/>
          </a:xfrm>
          <a:prstGeom prst="rect">
            <a:avLst/>
          </a:prstGeom>
          <a:noFill/>
        </p:spPr>
        <p:txBody>
          <a:bodyPr wrap="square" rtlCol="0">
            <a:sp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可以看出，</a:t>
            </a:r>
            <a:r>
              <a:rPr lang="en-US" altLang="zh-CN" sz="2000" kern="0" dirty="0">
                <a:latin typeface="微软雅黑" panose="020B0503020204020204" pitchFamily="34" charset="-122"/>
                <a:ea typeface="微软雅黑" panose="020B0503020204020204" pitchFamily="34" charset="-122"/>
                <a:cs typeface="+mn-ea"/>
                <a:sym typeface="+mn-lt"/>
              </a:rPr>
              <a:t>requests.post()</a:t>
            </a:r>
            <a:r>
              <a:rPr lang="zh-CN" altLang="en-US" sz="2000" kern="0" dirty="0">
                <a:latin typeface="微软雅黑" panose="020B0503020204020204" pitchFamily="34" charset="-122"/>
                <a:ea typeface="微软雅黑" panose="020B0503020204020204" pitchFamily="34" charset="-122"/>
                <a:cs typeface="+mn-ea"/>
                <a:sym typeface="+mn-lt"/>
              </a:rPr>
              <a:t>方法传递了一个</a:t>
            </a:r>
            <a:r>
              <a:rPr lang="en-US" altLang="zh-CN" sz="2000" kern="0" dirty="0">
                <a:latin typeface="微软雅黑" panose="020B0503020204020204" pitchFamily="34" charset="-122"/>
                <a:ea typeface="微软雅黑" panose="020B0503020204020204" pitchFamily="34" charset="-122"/>
                <a:cs typeface="+mn-ea"/>
                <a:sym typeface="+mn-lt"/>
              </a:rPr>
              <a:t>data</a:t>
            </a:r>
            <a:r>
              <a:rPr lang="zh-CN" altLang="en-US" sz="2000" kern="0" dirty="0">
                <a:latin typeface="微软雅黑" panose="020B0503020204020204" pitchFamily="34" charset="-122"/>
                <a:ea typeface="微软雅黑" panose="020B0503020204020204" pitchFamily="34" charset="-122"/>
                <a:cs typeface="+mn-ea"/>
                <a:sym typeface="+mn-lt"/>
              </a:rPr>
              <a:t>参数。将需要向服务器发送的数据以字典的形式封装，然后用</a:t>
            </a:r>
            <a:r>
              <a:rPr lang="en-US" altLang="zh-CN" sz="2000" kern="0" dirty="0">
                <a:latin typeface="微软雅黑" panose="020B0503020204020204" pitchFamily="34" charset="-122"/>
                <a:ea typeface="微软雅黑" panose="020B0503020204020204" pitchFamily="34" charset="-122"/>
                <a:cs typeface="+mn-ea"/>
                <a:sym typeface="+mn-lt"/>
              </a:rPr>
              <a:t>POST</a:t>
            </a:r>
            <a:r>
              <a:rPr lang="zh-CN" altLang="en-US" sz="2000" kern="0" dirty="0">
                <a:latin typeface="微软雅黑" panose="020B0503020204020204" pitchFamily="34" charset="-122"/>
                <a:ea typeface="微软雅黑" panose="020B0503020204020204" pitchFamily="34" charset="-122"/>
                <a:cs typeface="+mn-ea"/>
                <a:sym typeface="+mn-lt"/>
              </a:rPr>
              <a:t>请求的</a:t>
            </a:r>
            <a:r>
              <a:rPr lang="en-US" altLang="zh-CN" sz="2000" kern="0" dirty="0">
                <a:latin typeface="微软雅黑" panose="020B0503020204020204" pitchFamily="34" charset="-122"/>
                <a:ea typeface="微软雅黑" panose="020B0503020204020204" pitchFamily="34" charset="-122"/>
                <a:cs typeface="+mn-ea"/>
                <a:sym typeface="+mn-lt"/>
              </a:rPr>
              <a:t>data</a:t>
            </a:r>
            <a:r>
              <a:rPr lang="zh-CN" altLang="en-US" sz="2000" kern="0" dirty="0">
                <a:latin typeface="微软雅黑" panose="020B0503020204020204" pitchFamily="34" charset="-122"/>
                <a:ea typeface="微软雅黑" panose="020B0503020204020204" pitchFamily="34" charset="-122"/>
                <a:cs typeface="+mn-ea"/>
                <a:sym typeface="+mn-lt"/>
              </a:rPr>
              <a:t>参数发送。</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additive="base">
                                        <p:cTn id="3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二、实现爬虫请求</a:t>
            </a:r>
            <a:endParaRPr lang="zh-CN" altLang="en-US"/>
          </a:p>
        </p:txBody>
      </p:sp>
      <p:sp>
        <p:nvSpPr>
          <p:cNvPr id="3" name="内容占位符 2"/>
          <p:cNvSpPr>
            <a:spLocks noGrp="1"/>
          </p:cNvSpPr>
          <p:nvPr>
            <p:ph sz="quarter" idx="13"/>
          </p:nvPr>
        </p:nvSpPr>
        <p:spPr/>
        <p:txBody>
          <a:bodyPr/>
          <a:lstStyle/>
          <a:p>
            <a:r>
              <a:rPr lang="zh-CN" altLang="en-US"/>
              <a:t>（三）</a:t>
            </a:r>
            <a:r>
              <a:rPr lang="zh-CN"/>
              <a:t>构造</a:t>
            </a:r>
            <a:r>
              <a:rPr lang="zh-CN" altLang="en-US"/>
              <a:t>请求头</a:t>
            </a:r>
            <a:endParaRPr lang="zh-CN" altLang="en-US"/>
          </a:p>
          <a:p>
            <a:endParaRPr lang="zh-CN" altLang="en-US"/>
          </a:p>
          <a:p>
            <a:endParaRPr lang="zh-CN" altLang="en-US"/>
          </a:p>
        </p:txBody>
      </p:sp>
      <p:sp>
        <p:nvSpPr>
          <p:cNvPr id="4" name="文本框 3"/>
          <p:cNvSpPr txBox="1"/>
          <p:nvPr/>
        </p:nvSpPr>
        <p:spPr>
          <a:xfrm>
            <a:off x="660400" y="1586865"/>
            <a:ext cx="10568940" cy="1768475"/>
          </a:xfrm>
          <a:prstGeom prst="rect">
            <a:avLst/>
          </a:prstGeom>
          <a:noFill/>
        </p:spPr>
        <p:txBody>
          <a:bodyPr wrap="square" rtlCol="0" anchor="t">
            <a:spAutoFit/>
          </a:bodyPr>
          <a:lstStyle/>
          <a:p>
            <a:pPr indent="0">
              <a:lnSpc>
                <a:spcPct val="130000"/>
              </a:lnSpc>
              <a:spcBef>
                <a:spcPts val="600"/>
              </a:spcBef>
              <a:buFont typeface="Wingdings" panose="05000000000000000000" charset="0"/>
              <a:buNone/>
            </a:pPr>
            <a:r>
              <a:rPr lang="zh-CN" altLang="en-US" sz="2000" b="1" kern="0" dirty="0">
                <a:latin typeface="微软雅黑" panose="020B0503020204020204" pitchFamily="34" charset="-122"/>
                <a:ea typeface="微软雅黑" panose="020B0503020204020204" pitchFamily="34" charset="-122"/>
                <a:cs typeface="+mn-ea"/>
                <a:sym typeface="+mn-lt"/>
              </a:rPr>
              <a:t>有些站点需要在请求中添加请求头才能获得响应数据。请求头的信息可以在浏览器的开发者面板中复制。下图是在</a:t>
            </a:r>
            <a:r>
              <a:rPr lang="en-US" altLang="zh-CN" sz="2000" b="1" kern="0" dirty="0">
                <a:latin typeface="微软雅黑" panose="020B0503020204020204" pitchFamily="34" charset="-122"/>
                <a:ea typeface="微软雅黑" panose="020B0503020204020204" pitchFamily="34" charset="-122"/>
                <a:cs typeface="+mn-ea"/>
                <a:sym typeface="+mn-lt"/>
              </a:rPr>
              <a:t>Chrome</a:t>
            </a:r>
            <a:r>
              <a:rPr lang="zh-CN" altLang="en-US" sz="2000" b="1" kern="0" dirty="0">
                <a:latin typeface="微软雅黑" panose="020B0503020204020204" pitchFamily="34" charset="-122"/>
                <a:ea typeface="微软雅黑" panose="020B0503020204020204" pitchFamily="34" charset="-122"/>
                <a:cs typeface="+mn-ea"/>
                <a:sym typeface="+mn-lt"/>
              </a:rPr>
              <a:t>浏览器中打开</a:t>
            </a:r>
            <a:r>
              <a:rPr lang="en-US" altLang="zh-CN" sz="2000" b="1" kern="0" dirty="0">
                <a:latin typeface="微软雅黑" panose="020B0503020204020204" pitchFamily="34" charset="-122"/>
                <a:ea typeface="微软雅黑" panose="020B0503020204020204" pitchFamily="34" charset="-122"/>
                <a:cs typeface="+mn-ea"/>
                <a:sym typeface="+mn-lt"/>
              </a:rPr>
              <a:t>“www.szzg.gov.cn”</a:t>
            </a:r>
            <a:r>
              <a:rPr lang="zh-CN" altLang="en-US" sz="2000" b="1" kern="0" dirty="0">
                <a:latin typeface="微软雅黑" panose="020B0503020204020204" pitchFamily="34" charset="-122"/>
                <a:ea typeface="微软雅黑" panose="020B0503020204020204" pitchFamily="34" charset="-122"/>
                <a:cs typeface="+mn-ea"/>
                <a:sym typeface="+mn-lt"/>
              </a:rPr>
              <a:t>站点，然后在开发者面板的</a:t>
            </a:r>
            <a:r>
              <a:rPr lang="en-US" altLang="zh-CN" sz="2000" b="1" kern="0" dirty="0">
                <a:latin typeface="微软雅黑" panose="020B0503020204020204" pitchFamily="34" charset="-122"/>
                <a:ea typeface="微软雅黑" panose="020B0503020204020204" pitchFamily="34" charset="-122"/>
                <a:cs typeface="+mn-ea"/>
                <a:sym typeface="+mn-lt"/>
              </a:rPr>
              <a:t>“</a:t>
            </a:r>
            <a:r>
              <a:rPr lang="zh-CN" altLang="en-US" sz="2000" b="1" kern="0" dirty="0">
                <a:latin typeface="微软雅黑" panose="020B0503020204020204" pitchFamily="34" charset="-122"/>
                <a:ea typeface="微软雅黑" panose="020B0503020204020204" pitchFamily="34" charset="-122"/>
                <a:cs typeface="+mn-ea"/>
                <a:sym typeface="+mn-lt"/>
              </a:rPr>
              <a:t>网络</a:t>
            </a:r>
            <a:r>
              <a:rPr lang="en-US" altLang="zh-CN" sz="2000" b="1" kern="0" dirty="0">
                <a:latin typeface="微软雅黑" panose="020B0503020204020204" pitchFamily="34" charset="-122"/>
                <a:ea typeface="微软雅黑" panose="020B0503020204020204" pitchFamily="34" charset="-122"/>
                <a:cs typeface="+mn-ea"/>
                <a:sym typeface="+mn-lt"/>
              </a:rPr>
              <a:t>”</a:t>
            </a:r>
            <a:r>
              <a:rPr lang="zh-CN" altLang="en-US" sz="2000" b="1" kern="0" dirty="0">
                <a:latin typeface="微软雅黑" panose="020B0503020204020204" pitchFamily="34" charset="-122"/>
                <a:ea typeface="微软雅黑" panose="020B0503020204020204" pitchFamily="34" charset="-122"/>
                <a:cs typeface="+mn-ea"/>
                <a:sym typeface="+mn-lt"/>
              </a:rPr>
              <a:t>卡片中浏览请求头信息的效果。</a:t>
            </a:r>
            <a:endParaRPr lang="zh-CN" altLang="en-US" sz="2000" b="1" kern="0" dirty="0">
              <a:latin typeface="微软雅黑" panose="020B0503020204020204" pitchFamily="34" charset="-122"/>
              <a:ea typeface="微软雅黑" panose="020B0503020204020204" pitchFamily="34" charset="-122"/>
              <a:cs typeface="+mn-ea"/>
              <a:sym typeface="+mn-lt"/>
            </a:endParaRPr>
          </a:p>
          <a:p>
            <a:pPr indent="0">
              <a:lnSpc>
                <a:spcPct val="130000"/>
              </a:lnSpc>
              <a:spcBef>
                <a:spcPts val="600"/>
              </a:spcBef>
              <a:buFont typeface="Wingdings" panose="05000000000000000000" charset="0"/>
              <a:buNone/>
            </a:pPr>
            <a:endParaRPr lang="en-US" altLang="zh-CN" sz="2000" b="1" kern="0" dirty="0">
              <a:latin typeface="微软雅黑" panose="020B0503020204020204" pitchFamily="34" charset="-122"/>
              <a:ea typeface="微软雅黑" panose="020B0503020204020204" pitchFamily="34" charset="-122"/>
              <a:cs typeface="+mn-ea"/>
              <a:sym typeface="+mn-lt"/>
            </a:endParaRPr>
          </a:p>
        </p:txBody>
      </p:sp>
      <p:pic>
        <p:nvPicPr>
          <p:cNvPr id="44" name="图片 44" descr="图1-1-7 用户访问时的请求头信息"/>
          <p:cNvPicPr>
            <a:picLocks noChangeAspect="1"/>
          </p:cNvPicPr>
          <p:nvPr/>
        </p:nvPicPr>
        <p:blipFill>
          <a:blip r:embed="rId1"/>
          <a:stretch>
            <a:fillRect/>
          </a:stretch>
        </p:blipFill>
        <p:spPr>
          <a:xfrm>
            <a:off x="660400" y="3186748"/>
            <a:ext cx="5760720" cy="3198495"/>
          </a:xfrm>
          <a:prstGeom prst="rect">
            <a:avLst/>
          </a:prstGeom>
          <a:ln>
            <a:solidFill>
              <a:schemeClr val="bg1">
                <a:lumMod val="50000"/>
              </a:schemeClr>
            </a:solidFill>
          </a:ln>
        </p:spPr>
      </p:pic>
      <p:sp>
        <p:nvSpPr>
          <p:cNvPr id="5" name="文本框 4"/>
          <p:cNvSpPr txBox="1"/>
          <p:nvPr/>
        </p:nvSpPr>
        <p:spPr>
          <a:xfrm>
            <a:off x="6654800" y="3187065"/>
            <a:ext cx="4574540" cy="2245360"/>
          </a:xfrm>
          <a:prstGeom prst="rect">
            <a:avLst/>
          </a:prstGeom>
          <a:noFill/>
        </p:spPr>
        <p:txBody>
          <a:bodyPr wrap="square" rtlCol="0">
            <a:spAutoFit/>
          </a:bodyPr>
          <a:lstStyle/>
          <a:p>
            <a:pPr marL="228600" indent="-228600">
              <a:lnSpc>
                <a:spcPct val="130000"/>
              </a:lnSpc>
              <a:spcBef>
                <a:spcPts val="600"/>
              </a:spcBef>
              <a:buFont typeface="+mj-lt"/>
              <a:buAutoNum type="arabicPeriod"/>
            </a:pPr>
            <a:r>
              <a:rPr lang="en-US" altLang="zh-CN" sz="2000" kern="0" dirty="0">
                <a:latin typeface="微软雅黑" panose="020B0503020204020204" pitchFamily="34" charset="-122"/>
                <a:ea typeface="微软雅黑" panose="020B0503020204020204" pitchFamily="34" charset="-122"/>
                <a:cs typeface="+mn-ea"/>
                <a:sym typeface="+mn-lt"/>
              </a:rPr>
              <a:t> </a:t>
            </a:r>
            <a:r>
              <a:rPr lang="zh-CN" altLang="en-US" sz="2000" kern="0" dirty="0">
                <a:latin typeface="微软雅黑" panose="020B0503020204020204" pitchFamily="34" charset="-122"/>
                <a:ea typeface="微软雅黑" panose="020B0503020204020204" pitchFamily="34" charset="-122"/>
                <a:cs typeface="+mn-ea"/>
                <a:sym typeface="+mn-lt"/>
              </a:rPr>
              <a:t>选择名称列的第一个请求文件</a:t>
            </a:r>
            <a:r>
              <a:rPr lang="en-US" altLang="zh-CN" sz="2000" kern="0" dirty="0">
                <a:latin typeface="微软雅黑" panose="020B0503020204020204" pitchFamily="34" charset="-122"/>
                <a:ea typeface="微软雅黑" panose="020B0503020204020204" pitchFamily="34" charset="-122"/>
                <a:cs typeface="+mn-ea"/>
                <a:sym typeface="+mn-lt"/>
              </a:rPr>
              <a:t>“www.szzg.gov.cn”</a:t>
            </a:r>
            <a:endParaRPr lang="en-US" altLang="zh-CN" sz="2000" kern="0" dirty="0">
              <a:latin typeface="微软雅黑" panose="020B0503020204020204" pitchFamily="34" charset="-122"/>
              <a:ea typeface="微软雅黑" panose="020B0503020204020204" pitchFamily="34" charset="-122"/>
              <a:cs typeface="+mn-ea"/>
              <a:sym typeface="+mn-lt"/>
            </a:endParaRPr>
          </a:p>
          <a:p>
            <a:pPr marL="228600" indent="-228600">
              <a:lnSpc>
                <a:spcPct val="130000"/>
              </a:lnSpc>
              <a:spcBef>
                <a:spcPts val="600"/>
              </a:spcBef>
              <a:buFont typeface="+mj-lt"/>
              <a:buAutoNum type="arabicPeriod"/>
            </a:pPr>
            <a:r>
              <a:rPr lang="en-US" altLang="zh-CN" sz="2000" kern="0" dirty="0">
                <a:latin typeface="微软雅黑" panose="020B0503020204020204" pitchFamily="34" charset="-122"/>
                <a:ea typeface="微软雅黑" panose="020B0503020204020204" pitchFamily="34" charset="-122"/>
                <a:cs typeface="+mn-ea"/>
                <a:sym typeface="+mn-lt"/>
              </a:rPr>
              <a:t> </a:t>
            </a:r>
            <a:r>
              <a:rPr lang="zh-CN" altLang="en-US" sz="2000" kern="0" dirty="0">
                <a:latin typeface="微软雅黑" panose="020B0503020204020204" pitchFamily="34" charset="-122"/>
                <a:ea typeface="微软雅黑" panose="020B0503020204020204" pitchFamily="34" charset="-122"/>
                <a:cs typeface="+mn-ea"/>
                <a:sym typeface="+mn-lt"/>
              </a:rPr>
              <a:t>在右边</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标头</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中查看</a:t>
            </a:r>
            <a:r>
              <a:rPr lang="en-US" altLang="zh-CN" sz="2000" kern="0" dirty="0">
                <a:latin typeface="微软雅黑" panose="020B0503020204020204" pitchFamily="34" charset="-122"/>
                <a:ea typeface="微软雅黑" panose="020B0503020204020204" pitchFamily="34" charset="-122"/>
                <a:cs typeface="+mn-ea"/>
                <a:sym typeface="+mn-lt"/>
              </a:rPr>
              <a:t>“Cookie”</a:t>
            </a:r>
            <a:r>
              <a:rPr lang="zh-CN" altLang="en-US" sz="2000" kern="0" dirty="0">
                <a:latin typeface="微软雅黑" panose="020B0503020204020204" pitchFamily="34" charset="-122"/>
                <a:ea typeface="微软雅黑" panose="020B0503020204020204" pitchFamily="34" charset="-122"/>
                <a:cs typeface="+mn-ea"/>
                <a:sym typeface="+mn-lt"/>
              </a:rPr>
              <a:t>和</a:t>
            </a:r>
            <a:r>
              <a:rPr lang="en-US" altLang="zh-CN" sz="2000" kern="0" dirty="0">
                <a:latin typeface="微软雅黑" panose="020B0503020204020204" pitchFamily="34" charset="-122"/>
                <a:ea typeface="微软雅黑" panose="020B0503020204020204" pitchFamily="34" charset="-122"/>
                <a:cs typeface="+mn-ea"/>
                <a:sym typeface="+mn-lt"/>
              </a:rPr>
              <a:t>“User-Agent”</a:t>
            </a:r>
            <a:r>
              <a:rPr lang="zh-CN" altLang="en-US" sz="2000" kern="0" dirty="0">
                <a:latin typeface="微软雅黑" panose="020B0503020204020204" pitchFamily="34" charset="-122"/>
                <a:ea typeface="微软雅黑" panose="020B0503020204020204" pitchFamily="34" charset="-122"/>
                <a:cs typeface="+mn-ea"/>
                <a:sym typeface="+mn-lt"/>
              </a:rPr>
              <a:t>等标头信息。</a:t>
            </a:r>
            <a:endParaRPr lang="zh-CN" altLang="en-US" sz="2000" kern="0" dirty="0">
              <a:latin typeface="微软雅黑" panose="020B0503020204020204" pitchFamily="34" charset="-122"/>
              <a:ea typeface="微软雅黑" panose="020B0503020204020204" pitchFamily="34" charset="-122"/>
              <a:cs typeface="+mn-ea"/>
              <a:sym typeface="+mn-lt"/>
            </a:endParaRPr>
          </a:p>
          <a:p>
            <a:pPr marL="228600" indent="-228600">
              <a:lnSpc>
                <a:spcPct val="130000"/>
              </a:lnSpc>
              <a:spcBef>
                <a:spcPts val="600"/>
              </a:spcBef>
              <a:buFont typeface="+mj-lt"/>
              <a:buAutoNum type="arabicPeriod"/>
            </a:pPr>
            <a:r>
              <a:rPr lang="zh-CN" altLang="en-US" sz="2000" kern="0" dirty="0">
                <a:latin typeface="微软雅黑" panose="020B0503020204020204" pitchFamily="34" charset="-122"/>
                <a:ea typeface="微软雅黑" panose="020B0503020204020204" pitchFamily="34" charset="-122"/>
                <a:cs typeface="+mn-ea"/>
                <a:sym typeface="+mn-lt"/>
              </a:rPr>
              <a:t>复制需要的标头信息用于构造请求头。</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 calcmode="lin" valueType="num">
                                      <p:cBhvr additive="base">
                                        <p:cTn id="3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 calcmode="lin" valueType="num">
                                      <p:cBhvr additive="base">
                                        <p:cTn id="3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smtClean="0"/>
              <a:t>任务实践</a:t>
            </a:r>
            <a:r>
              <a:rPr lang="en-US" altLang="zh-CN" dirty="0" smtClean="0"/>
              <a:t>1</a:t>
            </a:r>
            <a:endParaRPr lang="en-US" dirty="0"/>
          </a:p>
        </p:txBody>
      </p:sp>
      <p:sp>
        <p:nvSpPr>
          <p:cNvPr id="3" name="Content Placeholder 2"/>
          <p:cNvSpPr>
            <a:spLocks noGrp="1"/>
          </p:cNvSpPr>
          <p:nvPr>
            <p:ph sz="quarter" idx="13"/>
          </p:nvPr>
        </p:nvSpPr>
        <p:spPr>
          <a:xfrm>
            <a:off x="634326" y="908059"/>
            <a:ext cx="11878983" cy="581464"/>
          </a:xfrm>
        </p:spPr>
        <p:txBody>
          <a:bodyPr/>
          <a:lstStyle/>
          <a:p>
            <a:pPr>
              <a:lnSpc>
                <a:spcPct val="150000"/>
              </a:lnSpc>
            </a:pPr>
            <a:r>
              <a:rPr lang="zh-CN" sz="1800" dirty="0"/>
              <a:t>任务要求：</a:t>
            </a:r>
            <a:endParaRPr lang="zh-CN" sz="1800" dirty="0"/>
          </a:p>
          <a:p>
            <a:pPr>
              <a:lnSpc>
                <a:spcPct val="150000"/>
              </a:lnSpc>
            </a:pPr>
            <a:r>
              <a:rPr altLang="zh-CN" sz="1800" b="0" dirty="0"/>
              <a:t>获得“数字中国”首页的HTML源码并将源码保存到文件中</a:t>
            </a:r>
            <a:r>
              <a:rPr lang="zh-CN" sz="1800" b="0" dirty="0"/>
              <a:t>去。请</a:t>
            </a:r>
            <a:r>
              <a:rPr altLang="zh-CN" sz="1800" b="0" dirty="0">
                <a:sym typeface="+mn-ea"/>
              </a:rPr>
              <a:t>分别使用urllib库和requests库来实现</a:t>
            </a:r>
            <a:r>
              <a:rPr lang="zh-CN" sz="1800" b="0" dirty="0">
                <a:sym typeface="+mn-ea"/>
              </a:rPr>
              <a:t>。</a:t>
            </a:r>
            <a:endParaRPr lang="zh-CN" sz="1800" b="0" dirty="0">
              <a:sym typeface="+mn-ea"/>
            </a:endParaRPr>
          </a:p>
        </p:txBody>
      </p:sp>
      <p:sp>
        <p:nvSpPr>
          <p:cNvPr id="10" name="文本框 9"/>
          <p:cNvSpPr txBox="1"/>
          <p:nvPr/>
        </p:nvSpPr>
        <p:spPr>
          <a:xfrm>
            <a:off x="474980" y="1926590"/>
            <a:ext cx="5080000" cy="368300"/>
          </a:xfrm>
          <a:prstGeom prst="rect">
            <a:avLst/>
          </a:prstGeom>
          <a:noFill/>
          <a:ln w="9525">
            <a:noFill/>
          </a:ln>
        </p:spPr>
        <p:txBody>
          <a:bodyPr>
            <a:spAutoFit/>
          </a:bodyPr>
          <a:lstStyle/>
          <a:p>
            <a:pPr indent="0"/>
            <a:r>
              <a:rPr lang="en-US" altLang="zh-CN" b="1">
                <a:latin typeface="Calibri" panose="020F0502020204030204" charset="0"/>
                <a:ea typeface="宋体" panose="02010600030101010101" pitchFamily="2" charset="-122"/>
              </a:rPr>
              <a:t>1. </a:t>
            </a:r>
            <a:r>
              <a:rPr lang="en-US" b="1">
                <a:latin typeface="Calibri" panose="020F0502020204030204" charset="0"/>
                <a:ea typeface="宋体" panose="02010600030101010101" pitchFamily="2" charset="-122"/>
              </a:rPr>
              <a:t> </a:t>
            </a:r>
            <a:r>
              <a:rPr lang="zh-CN" b="1">
                <a:latin typeface="Calibri" panose="020F0502020204030204" charset="0"/>
                <a:ea typeface="宋体" panose="02010600030101010101" pitchFamily="2" charset="-122"/>
              </a:rPr>
              <a:t>使用</a:t>
            </a:r>
            <a:r>
              <a:rPr lang="en-US" altLang="zh-CN" b="1">
                <a:latin typeface="Calibri" panose="020F0502020204030204" charset="0"/>
                <a:ea typeface="宋体" panose="02010600030101010101" pitchFamily="2" charset="-122"/>
              </a:rPr>
              <a:t>urllib</a:t>
            </a:r>
            <a:r>
              <a:rPr lang="zh-CN" altLang="en-US" b="1">
                <a:latin typeface="Calibri" panose="020F0502020204030204" charset="0"/>
                <a:ea typeface="宋体" panose="02010600030101010101" pitchFamily="2" charset="-122"/>
              </a:rPr>
              <a:t>实现</a:t>
            </a:r>
            <a:endParaRPr lang="zh-CN" altLang="en-US" b="1">
              <a:latin typeface="Calibri" panose="020F0502020204030204" charset="0"/>
              <a:ea typeface="宋体" panose="02010600030101010101" pitchFamily="2" charset="-122"/>
            </a:endParaRPr>
          </a:p>
        </p:txBody>
      </p:sp>
      <p:sp>
        <p:nvSpPr>
          <p:cNvPr id="6" name="文本框 5"/>
          <p:cNvSpPr txBox="1"/>
          <p:nvPr/>
        </p:nvSpPr>
        <p:spPr>
          <a:xfrm>
            <a:off x="474980" y="2294890"/>
            <a:ext cx="10727690" cy="4158615"/>
          </a:xfrm>
          <a:prstGeom prst="rect">
            <a:avLst/>
          </a:prstGeom>
          <a:noFill/>
        </p:spPr>
        <p:txBody>
          <a:bodyPr wrap="square" rtlCol="0" anchor="t">
            <a:noAutofit/>
          </a:bodyPr>
          <a:lstStyle/>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import urllib.request</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headers = {</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    "User-Agent": "Mozilla/5.0 (Windows NT 10.0; Win64; x64) AppleWebKit/537.36 (KHTML, like Gecko) Chrome/115.0.0.0 Safari/537.36",</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    "Cookie": "Secure; insert_cookie=77731460"</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url = 'http://www.szzg.gov.cn/'</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request = urllib.request.Request(url=url, headers=headers)       # 构造请求对象</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response = urllib.request.urlopen(request)                       </a:t>
            </a:r>
            <a:r>
              <a:rPr lang="en-US" altLang="zh-CN" sz="1200" kern="0" dirty="0">
                <a:latin typeface="微软雅黑" panose="020B0503020204020204" pitchFamily="34" charset="-122"/>
                <a:ea typeface="微软雅黑" panose="020B0503020204020204" pitchFamily="34" charset="-122"/>
                <a:cs typeface="+mn-ea"/>
                <a:sym typeface="+mn-lt"/>
              </a:rPr>
              <a:t>           </a:t>
            </a:r>
            <a:r>
              <a:rPr lang="zh-CN" altLang="en-US" sz="1200" kern="0" dirty="0">
                <a:latin typeface="微软雅黑" panose="020B0503020204020204" pitchFamily="34" charset="-122"/>
                <a:ea typeface="微软雅黑" panose="020B0503020204020204" pitchFamily="34" charset="-122"/>
                <a:cs typeface="+mn-ea"/>
                <a:sym typeface="+mn-lt"/>
              </a:rPr>
              <a:t># 发送请求获得响应</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html = response.read().decode('utf-8')                           </a:t>
            </a:r>
            <a:r>
              <a:rPr lang="en-US" altLang="zh-CN" sz="1200" kern="0" dirty="0">
                <a:latin typeface="微软雅黑" panose="020B0503020204020204" pitchFamily="34" charset="-122"/>
                <a:ea typeface="微软雅黑" panose="020B0503020204020204" pitchFamily="34" charset="-122"/>
                <a:cs typeface="+mn-ea"/>
                <a:sym typeface="+mn-lt"/>
              </a:rPr>
              <a:t>              </a:t>
            </a:r>
            <a:r>
              <a:rPr lang="zh-CN" altLang="en-US" sz="1200" kern="0" dirty="0">
                <a:latin typeface="微软雅黑" panose="020B0503020204020204" pitchFamily="34" charset="-122"/>
                <a:ea typeface="微软雅黑" panose="020B0503020204020204" pitchFamily="34" charset="-122"/>
                <a:cs typeface="+mn-ea"/>
                <a:sym typeface="+mn-lt"/>
              </a:rPr>
              <a:t># 解码获得源码</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print(html)</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with open('szzg_index</a:t>
            </a:r>
            <a:r>
              <a:rPr lang="en-US" altLang="zh-CN" sz="1200" kern="0" dirty="0">
                <a:latin typeface="微软雅黑" panose="020B0503020204020204" pitchFamily="34" charset="-122"/>
                <a:ea typeface="微软雅黑" panose="020B0503020204020204" pitchFamily="34" charset="-122"/>
                <a:cs typeface="+mn-ea"/>
                <a:sym typeface="+mn-lt"/>
              </a:rPr>
              <a:t>1</a:t>
            </a:r>
            <a:r>
              <a:rPr lang="zh-CN" altLang="en-US" sz="1200" kern="0" dirty="0">
                <a:latin typeface="微软雅黑" panose="020B0503020204020204" pitchFamily="34" charset="-122"/>
                <a:ea typeface="微软雅黑" panose="020B0503020204020204" pitchFamily="34" charset="-122"/>
                <a:cs typeface="+mn-ea"/>
                <a:sym typeface="+mn-lt"/>
              </a:rPr>
              <a:t>.txt', 'w', encoding='utf-8') as file:     </a:t>
            </a:r>
            <a:r>
              <a:rPr lang="en-US" altLang="zh-CN" sz="1200" kern="0" dirty="0">
                <a:latin typeface="微软雅黑" panose="020B0503020204020204" pitchFamily="34" charset="-122"/>
                <a:ea typeface="微软雅黑" panose="020B0503020204020204" pitchFamily="34" charset="-122"/>
                <a:cs typeface="+mn-ea"/>
                <a:sym typeface="+mn-lt"/>
              </a:rPr>
              <a:t>         </a:t>
            </a:r>
            <a:r>
              <a:rPr lang="zh-CN" altLang="en-US" sz="1200" kern="0" dirty="0">
                <a:latin typeface="微软雅黑" panose="020B0503020204020204" pitchFamily="34" charset="-122"/>
                <a:ea typeface="微软雅黑" panose="020B0503020204020204" pitchFamily="34" charset="-122"/>
                <a:cs typeface="+mn-ea"/>
                <a:sym typeface="+mn-lt"/>
              </a:rPr>
              <a:t># 写入文本文件</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    file.write(html)</a:t>
            </a:r>
            <a:endParaRPr lang="zh-CN" altLang="en-US" sz="1200" kern="0" dirty="0">
              <a:latin typeface="微软雅黑" panose="020B0503020204020204" pitchFamily="34" charset="-122"/>
              <a:ea typeface="微软雅黑" panose="020B0503020204020204" pitchFamily="34" charset="-122"/>
              <a:cs typeface="+mn-ea"/>
              <a:sym typeface="+mn-lt"/>
            </a:endParaRPr>
          </a:p>
        </p:txBody>
      </p:sp>
      <p:pic>
        <p:nvPicPr>
          <p:cNvPr id="46" name="图片 46" descr="图1-1-8 任务实践程序运行结果"/>
          <p:cNvPicPr>
            <a:picLocks noChangeAspect="1"/>
          </p:cNvPicPr>
          <p:nvPr/>
        </p:nvPicPr>
        <p:blipFill>
          <a:blip r:embed="rId1"/>
          <a:stretch>
            <a:fillRect/>
          </a:stretch>
        </p:blipFill>
        <p:spPr>
          <a:xfrm>
            <a:off x="5738178" y="3085465"/>
            <a:ext cx="5755005" cy="3368040"/>
          </a:xfrm>
          <a:prstGeom prst="rect">
            <a:avLst/>
          </a:prstGeom>
          <a:ln>
            <a:solidFill>
              <a:schemeClr val="bg1">
                <a:lumMod val="5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heel(1)">
                                      <p:cBhvr>
                                        <p:cTn id="30"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smtClean="0"/>
              <a:t>任务实践</a:t>
            </a:r>
            <a:r>
              <a:rPr lang="en-US" altLang="zh-CN" dirty="0" smtClean="0"/>
              <a:t>1</a:t>
            </a:r>
            <a:endParaRPr lang="en-US" dirty="0"/>
          </a:p>
        </p:txBody>
      </p:sp>
      <p:sp>
        <p:nvSpPr>
          <p:cNvPr id="3" name="Content Placeholder 2"/>
          <p:cNvSpPr>
            <a:spLocks noGrp="1"/>
          </p:cNvSpPr>
          <p:nvPr>
            <p:ph sz="quarter" idx="13"/>
          </p:nvPr>
        </p:nvSpPr>
        <p:spPr>
          <a:xfrm>
            <a:off x="634326" y="822969"/>
            <a:ext cx="11878983" cy="581464"/>
          </a:xfrm>
        </p:spPr>
        <p:txBody>
          <a:bodyPr/>
          <a:lstStyle/>
          <a:p>
            <a:pPr>
              <a:lnSpc>
                <a:spcPct val="150000"/>
              </a:lnSpc>
            </a:pPr>
            <a:r>
              <a:rPr lang="zh-CN" sz="1800" dirty="0"/>
              <a:t>任务要求：</a:t>
            </a:r>
            <a:endParaRPr lang="zh-CN" sz="1800" dirty="0"/>
          </a:p>
          <a:p>
            <a:pPr>
              <a:lnSpc>
                <a:spcPct val="150000"/>
              </a:lnSpc>
            </a:pPr>
            <a:r>
              <a:rPr altLang="zh-CN" sz="1800" b="0" dirty="0"/>
              <a:t>获得“数字中国”首页的HTML源码并将源码保存到文件中</a:t>
            </a:r>
            <a:r>
              <a:rPr lang="zh-CN" sz="1800" b="0" dirty="0"/>
              <a:t>去。请</a:t>
            </a:r>
            <a:r>
              <a:rPr altLang="zh-CN" sz="1800" b="0" dirty="0">
                <a:sym typeface="+mn-ea"/>
              </a:rPr>
              <a:t>分别使用urllib库和requests库来实现</a:t>
            </a:r>
            <a:r>
              <a:rPr lang="zh-CN" sz="1800" b="0" dirty="0">
                <a:sym typeface="+mn-ea"/>
              </a:rPr>
              <a:t>。</a:t>
            </a:r>
            <a:endParaRPr lang="zh-CN" sz="1800" b="0" dirty="0">
              <a:sym typeface="+mn-ea"/>
            </a:endParaRPr>
          </a:p>
        </p:txBody>
      </p:sp>
      <p:sp>
        <p:nvSpPr>
          <p:cNvPr id="10" name="文本框 9"/>
          <p:cNvSpPr txBox="1"/>
          <p:nvPr/>
        </p:nvSpPr>
        <p:spPr>
          <a:xfrm>
            <a:off x="474980" y="1926590"/>
            <a:ext cx="5080000" cy="368300"/>
          </a:xfrm>
          <a:prstGeom prst="rect">
            <a:avLst/>
          </a:prstGeom>
          <a:noFill/>
          <a:ln w="9525">
            <a:noFill/>
          </a:ln>
        </p:spPr>
        <p:txBody>
          <a:bodyPr>
            <a:spAutoFit/>
          </a:bodyPr>
          <a:lstStyle/>
          <a:p>
            <a:pPr indent="0"/>
            <a:r>
              <a:rPr lang="en-US" altLang="zh-CN" b="1">
                <a:latin typeface="Calibri" panose="020F0502020204030204" charset="0"/>
                <a:ea typeface="宋体" panose="02010600030101010101" pitchFamily="2" charset="-122"/>
              </a:rPr>
              <a:t>2. </a:t>
            </a:r>
            <a:r>
              <a:rPr lang="en-US" b="1">
                <a:latin typeface="Calibri" panose="020F0502020204030204" charset="0"/>
                <a:ea typeface="宋体" panose="02010600030101010101" pitchFamily="2" charset="-122"/>
              </a:rPr>
              <a:t> </a:t>
            </a:r>
            <a:r>
              <a:rPr lang="zh-CN" b="1">
                <a:latin typeface="Calibri" panose="020F0502020204030204" charset="0"/>
                <a:ea typeface="宋体" panose="02010600030101010101" pitchFamily="2" charset="-122"/>
              </a:rPr>
              <a:t>使用</a:t>
            </a:r>
            <a:r>
              <a:rPr lang="en-US" altLang="zh-CN" b="1">
                <a:latin typeface="Calibri" panose="020F0502020204030204" charset="0"/>
                <a:ea typeface="宋体" panose="02010600030101010101" pitchFamily="2" charset="-122"/>
              </a:rPr>
              <a:t>requests</a:t>
            </a:r>
            <a:r>
              <a:rPr lang="zh-CN" altLang="en-US" b="1">
                <a:latin typeface="Calibri" panose="020F0502020204030204" charset="0"/>
                <a:ea typeface="宋体" panose="02010600030101010101" pitchFamily="2" charset="-122"/>
              </a:rPr>
              <a:t>实现</a:t>
            </a:r>
            <a:endParaRPr lang="zh-CN" altLang="en-US" b="1">
              <a:latin typeface="Calibri" panose="020F0502020204030204" charset="0"/>
              <a:ea typeface="宋体" panose="02010600030101010101" pitchFamily="2" charset="-122"/>
            </a:endParaRPr>
          </a:p>
        </p:txBody>
      </p:sp>
      <p:sp>
        <p:nvSpPr>
          <p:cNvPr id="6" name="文本框 5"/>
          <p:cNvSpPr txBox="1"/>
          <p:nvPr/>
        </p:nvSpPr>
        <p:spPr>
          <a:xfrm>
            <a:off x="474980" y="2294890"/>
            <a:ext cx="10727690" cy="4158615"/>
          </a:xfrm>
          <a:prstGeom prst="rect">
            <a:avLst/>
          </a:prstGeom>
          <a:noFill/>
        </p:spPr>
        <p:txBody>
          <a:bodyPr wrap="square" rtlCol="0" anchor="t">
            <a:noAutofit/>
          </a:bodyPr>
          <a:lstStyle/>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import requests</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headers = {</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    "User-Agent": "Mozilla/5.0 (Windows NT 10.0; Win64; x64) AppleWebKit/537.36 (KHTML, like Gecko) Chrome/115.0.0.0 Safari/537.36",</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    "Cookie": "Secure; insert_cookie=77731460"</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url = 'http://www.szzg.gov.cn/'</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response = requests.get(url=url, headers=headers)                # GET请求获得响应</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response.encoding = 'utf-8'                                      </a:t>
            </a:r>
            <a:r>
              <a:rPr lang="en-US" altLang="zh-CN" sz="1200" kern="0" dirty="0">
                <a:latin typeface="微软雅黑" panose="020B0503020204020204" pitchFamily="34" charset="-122"/>
                <a:ea typeface="微软雅黑" panose="020B0503020204020204" pitchFamily="34" charset="-122"/>
                <a:cs typeface="+mn-ea"/>
                <a:sym typeface="+mn-lt"/>
              </a:rPr>
              <a:t>               </a:t>
            </a:r>
            <a:r>
              <a:rPr lang="zh-CN" altLang="en-US" sz="1200" kern="0" dirty="0">
                <a:latin typeface="微软雅黑" panose="020B0503020204020204" pitchFamily="34" charset="-122"/>
                <a:ea typeface="微软雅黑" panose="020B0503020204020204" pitchFamily="34" charset="-122"/>
                <a:cs typeface="+mn-ea"/>
                <a:sym typeface="+mn-lt"/>
              </a:rPr>
              <a:t># 设置响应的编码为utf-8</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html = response.text                                             </a:t>
            </a:r>
            <a:r>
              <a:rPr lang="en-US" altLang="zh-CN" sz="1200" kern="0" dirty="0">
                <a:latin typeface="微软雅黑" panose="020B0503020204020204" pitchFamily="34" charset="-122"/>
                <a:ea typeface="微软雅黑" panose="020B0503020204020204" pitchFamily="34" charset="-122"/>
                <a:cs typeface="+mn-ea"/>
                <a:sym typeface="+mn-lt"/>
              </a:rPr>
              <a:t>                   </a:t>
            </a:r>
            <a:r>
              <a:rPr lang="zh-CN" altLang="en-US" sz="1200" kern="0" dirty="0">
                <a:latin typeface="微软雅黑" panose="020B0503020204020204" pitchFamily="34" charset="-122"/>
                <a:ea typeface="微软雅黑" panose="020B0503020204020204" pitchFamily="34" charset="-122"/>
                <a:cs typeface="+mn-ea"/>
                <a:sym typeface="+mn-lt"/>
              </a:rPr>
              <a:t># 解码获得源码</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print(html)</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with open('szzg_index2.txt', 'w', encoding='utf-8') as file:     </a:t>
            </a:r>
            <a:r>
              <a:rPr lang="en-US" altLang="zh-CN" sz="1200" kern="0" dirty="0">
                <a:latin typeface="微软雅黑" panose="020B0503020204020204" pitchFamily="34" charset="-122"/>
                <a:ea typeface="微软雅黑" panose="020B0503020204020204" pitchFamily="34" charset="-122"/>
                <a:cs typeface="+mn-ea"/>
                <a:sym typeface="+mn-lt"/>
              </a:rPr>
              <a:t> </a:t>
            </a:r>
            <a:r>
              <a:rPr lang="zh-CN" altLang="en-US" sz="1200" kern="0" dirty="0">
                <a:latin typeface="微软雅黑" panose="020B0503020204020204" pitchFamily="34" charset="-122"/>
                <a:ea typeface="微软雅黑" panose="020B0503020204020204" pitchFamily="34" charset="-122"/>
                <a:cs typeface="+mn-ea"/>
                <a:sym typeface="+mn-lt"/>
              </a:rPr>
              <a:t># 写入文本文件</a:t>
            </a:r>
            <a:endParaRPr lang="zh-CN" altLang="en-US" sz="12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200" kern="0" dirty="0">
                <a:latin typeface="微软雅黑" panose="020B0503020204020204" pitchFamily="34" charset="-122"/>
                <a:ea typeface="微软雅黑" panose="020B0503020204020204" pitchFamily="34" charset="-122"/>
                <a:cs typeface="+mn-ea"/>
                <a:sym typeface="+mn-lt"/>
              </a:rPr>
              <a:t>    file.write(html)</a:t>
            </a:r>
            <a:endParaRPr lang="zh-CN" altLang="en-US" sz="1200" kern="0" dirty="0">
              <a:latin typeface="微软雅黑" panose="020B0503020204020204" pitchFamily="34" charset="-122"/>
              <a:ea typeface="微软雅黑" panose="020B0503020204020204" pitchFamily="34" charset="-122"/>
              <a:cs typeface="+mn-ea"/>
              <a:sym typeface="+mn-lt"/>
            </a:endParaRPr>
          </a:p>
        </p:txBody>
      </p:sp>
      <p:pic>
        <p:nvPicPr>
          <p:cNvPr id="46" name="图片 46" descr="图1-1-8 任务实践程序运行结果"/>
          <p:cNvPicPr>
            <a:picLocks noChangeAspect="1"/>
          </p:cNvPicPr>
          <p:nvPr/>
        </p:nvPicPr>
        <p:blipFill>
          <a:blip r:embed="rId1"/>
          <a:stretch>
            <a:fillRect/>
          </a:stretch>
        </p:blipFill>
        <p:spPr>
          <a:xfrm>
            <a:off x="5757863" y="2995295"/>
            <a:ext cx="5755005" cy="3368040"/>
          </a:xfrm>
          <a:prstGeom prst="rect">
            <a:avLst/>
          </a:prstGeom>
          <a:ln>
            <a:solidFill>
              <a:schemeClr val="bg1">
                <a:lumMod val="5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heel(1)">
                                      <p:cBhvr>
                                        <p:cTn id="30"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5113655" y="2343150"/>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54" name="矩形 53"/>
          <p:cNvSpPr/>
          <p:nvPr/>
        </p:nvSpPr>
        <p:spPr>
          <a:xfrm>
            <a:off x="5114357" y="1343684"/>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3" name="矩形 82"/>
          <p:cNvSpPr/>
          <p:nvPr/>
        </p:nvSpPr>
        <p:spPr>
          <a:xfrm>
            <a:off x="5113583" y="3379963"/>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36" name="Picture 135"/>
          <p:cNvPicPr>
            <a:picLocks noChangeAspect="1"/>
          </p:cNvPicPr>
          <p:nvPr/>
        </p:nvPicPr>
        <p:blipFill>
          <a:blip r:embed="rId2"/>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39" name="矩形 78"/>
          <p:cNvSpPr/>
          <p:nvPr/>
        </p:nvSpPr>
        <p:spPr>
          <a:xfrm>
            <a:off x="5180104" y="1775858"/>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0064B8"/>
              </a:solidFill>
              <a:latin typeface="Arial" panose="020B0604020202020204" pitchFamily="34" charset="0"/>
              <a:cs typeface="Arial" panose="020B0604020202020204" pitchFamily="34" charset="0"/>
            </a:endParaRPr>
          </a:p>
        </p:txBody>
      </p:sp>
      <p:grpSp>
        <p:nvGrpSpPr>
          <p:cNvPr id="138" name="组合 37"/>
          <p:cNvGrpSpPr/>
          <p:nvPr/>
        </p:nvGrpSpPr>
        <p:grpSpPr>
          <a:xfrm>
            <a:off x="5045280" y="1393917"/>
            <a:ext cx="4577079" cy="460375"/>
            <a:chOff x="4952134" y="2109382"/>
            <a:chExt cx="2835653" cy="486576"/>
          </a:xfrm>
        </p:grpSpPr>
        <p:sp>
          <p:nvSpPr>
            <p:cNvPr id="38" name="文本框 21"/>
            <p:cNvSpPr txBox="1"/>
            <p:nvPr/>
          </p:nvSpPr>
          <p:spPr>
            <a:xfrm>
              <a:off x="4952134" y="2195250"/>
              <a:ext cx="587123" cy="357717"/>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rPr>
                <a:t>任务</a:t>
              </a:r>
              <a:r>
                <a:rPr lang="en-US" altLang="zh-CN" sz="2200" b="1" dirty="0">
                  <a:solidFill>
                    <a:schemeClr val="tx1"/>
                  </a:solidFill>
                  <a:latin typeface="Arial" panose="020B0604020202020204" pitchFamily="34" charset="0"/>
                  <a:cs typeface="Arial" panose="020B0604020202020204" pitchFamily="34" charset="0"/>
                </a:rPr>
                <a:t>1</a:t>
              </a:r>
              <a:endParaRPr lang="en-US" altLang="zh-CN" sz="2200" b="1" dirty="0">
                <a:solidFill>
                  <a:schemeClr val="tx1"/>
                </a:solidFill>
                <a:latin typeface="Arial" panose="020B0604020202020204" pitchFamily="34" charset="0"/>
                <a:cs typeface="Arial" panose="020B0604020202020204" pitchFamily="34" charset="0"/>
              </a:endParaRPr>
            </a:p>
          </p:txBody>
        </p:sp>
        <p:sp>
          <p:nvSpPr>
            <p:cNvPr id="141" name="文本框 30"/>
            <p:cNvSpPr txBox="1"/>
            <p:nvPr/>
          </p:nvSpPr>
          <p:spPr>
            <a:xfrm>
              <a:off x="5684258" y="2109382"/>
              <a:ext cx="2103529" cy="486576"/>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认识网络爬虫</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55" name="矩形 78"/>
          <p:cNvSpPr/>
          <p:nvPr/>
        </p:nvSpPr>
        <p:spPr>
          <a:xfrm>
            <a:off x="5203154" y="2812110"/>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56" name="组合 37"/>
          <p:cNvGrpSpPr/>
          <p:nvPr/>
        </p:nvGrpSpPr>
        <p:grpSpPr>
          <a:xfrm>
            <a:off x="5044646" y="2450112"/>
            <a:ext cx="4960377" cy="460375"/>
            <a:chOff x="4931740" y="2120515"/>
            <a:chExt cx="3073119" cy="486577"/>
          </a:xfrm>
        </p:grpSpPr>
        <p:sp>
          <p:nvSpPr>
            <p:cNvPr id="57" name="文本框 21"/>
            <p:cNvSpPr txBox="1"/>
            <p:nvPr/>
          </p:nvSpPr>
          <p:spPr>
            <a:xfrm>
              <a:off x="4931740" y="2198037"/>
              <a:ext cx="587123" cy="357718"/>
            </a:xfrm>
            <a:prstGeom prst="rect">
              <a:avLst/>
            </a:prstGeom>
            <a:noFill/>
            <a:ln>
              <a:noFill/>
            </a:ln>
          </p:spPr>
          <p:txBody>
            <a:bodyPr wrap="square" lIns="0" tIns="0" rIns="0" bIns="0" rtlCol="0" anchor="ctr" anchorCtr="0">
              <a:spAutoFit/>
            </a:bodyPr>
            <a:lstStyle/>
            <a:p>
              <a:pPr algn="ctr"/>
              <a:r>
                <a:rPr lang="zh-CN" altLang="en-US" sz="2200" b="1" dirty="0">
                  <a:solidFill>
                    <a:srgbClr val="0070C0"/>
                  </a:solidFill>
                  <a:latin typeface="Arial" panose="020B0604020202020204" pitchFamily="34" charset="0"/>
                  <a:cs typeface="Arial" panose="020B0604020202020204" pitchFamily="34" charset="0"/>
                  <a:sym typeface="+mn-ea"/>
                </a:rPr>
                <a:t>任务</a:t>
              </a:r>
              <a:r>
                <a:rPr lang="en-US" altLang="zh-CN" sz="2200" b="1" dirty="0">
                  <a:solidFill>
                    <a:srgbClr val="0070C0"/>
                  </a:solidFill>
                  <a:latin typeface="Arial" panose="020B0604020202020204" pitchFamily="34" charset="0"/>
                  <a:cs typeface="Arial" panose="020B0604020202020204" pitchFamily="34" charset="0"/>
                  <a:sym typeface="+mn-ea"/>
                </a:rPr>
                <a:t>2</a:t>
              </a:r>
              <a:endParaRPr lang="en-US" altLang="zh-CN" sz="2200" b="1" dirty="0">
                <a:solidFill>
                  <a:srgbClr val="0070C0"/>
                </a:solidFill>
                <a:latin typeface="Arial" panose="020B0604020202020204" pitchFamily="34" charset="0"/>
                <a:cs typeface="Arial" panose="020B0604020202020204" pitchFamily="34" charset="0"/>
                <a:sym typeface="+mn-ea"/>
              </a:endParaRPr>
            </a:p>
          </p:txBody>
        </p:sp>
        <p:sp>
          <p:nvSpPr>
            <p:cNvPr id="59" name="文本框 30"/>
            <p:cNvSpPr txBox="1"/>
            <p:nvPr/>
          </p:nvSpPr>
          <p:spPr>
            <a:xfrm>
              <a:off x="5642296" y="2120515"/>
              <a:ext cx="2362563" cy="486577"/>
            </a:xfrm>
            <a:prstGeom prst="rect">
              <a:avLst/>
            </a:prstGeom>
            <a:noFill/>
          </p:spPr>
          <p:txBody>
            <a:bodyPr wrap="square" rtlCol="0">
              <a:spAutoFit/>
            </a:bodyPr>
            <a:lstStyle/>
            <a:p>
              <a:r>
                <a:rPr lang="zh-CN" altLang="en-US" sz="2400" b="1" spc="50" dirty="0">
                  <a:solidFill>
                    <a:srgbClr val="0070C0"/>
                  </a:solidFill>
                  <a:latin typeface="Arial" panose="020B0604020202020204" pitchFamily="34" charset="0"/>
                  <a:cs typeface="Arial" panose="020B0604020202020204" pitchFamily="34" charset="0"/>
                </a:rPr>
                <a:t>数据解析</a:t>
              </a:r>
              <a:endParaRPr lang="zh-CN" altLang="en-US" sz="2400" b="1" spc="50" dirty="0">
                <a:solidFill>
                  <a:srgbClr val="0070C0"/>
                </a:solidFill>
                <a:latin typeface="Arial" panose="020B0604020202020204" pitchFamily="34" charset="0"/>
                <a:cs typeface="Arial" panose="020B0604020202020204" pitchFamily="34" charset="0"/>
              </a:endParaRPr>
            </a:p>
          </p:txBody>
        </p:sp>
      </p:grpSp>
      <p:sp>
        <p:nvSpPr>
          <p:cNvPr id="85" name="矩形 78"/>
          <p:cNvSpPr/>
          <p:nvPr/>
        </p:nvSpPr>
        <p:spPr>
          <a:xfrm>
            <a:off x="5251910" y="3865300"/>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86" name="组合 37"/>
          <p:cNvGrpSpPr/>
          <p:nvPr/>
        </p:nvGrpSpPr>
        <p:grpSpPr>
          <a:xfrm>
            <a:off x="5114290" y="3505835"/>
            <a:ext cx="5039360" cy="460375"/>
            <a:chOff x="4932124" y="2201051"/>
            <a:chExt cx="3048070" cy="486581"/>
          </a:xfrm>
        </p:grpSpPr>
        <p:sp>
          <p:nvSpPr>
            <p:cNvPr id="87" name="文本框 21"/>
            <p:cNvSpPr txBox="1"/>
            <p:nvPr/>
          </p:nvSpPr>
          <p:spPr>
            <a:xfrm>
              <a:off x="4932124" y="2269175"/>
              <a:ext cx="587123" cy="357721"/>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3</a:t>
              </a:r>
              <a:endParaRPr lang="en-US" altLang="zh-CN" sz="2200" b="1" dirty="0">
                <a:latin typeface="Arial" panose="020B0604020202020204" pitchFamily="34" charset="0"/>
                <a:cs typeface="Arial" panose="020B0604020202020204" pitchFamily="34" charset="0"/>
                <a:sym typeface="+mn-ea"/>
              </a:endParaRPr>
            </a:p>
          </p:txBody>
        </p:sp>
        <p:sp>
          <p:nvSpPr>
            <p:cNvPr id="89" name="文本框 30"/>
            <p:cNvSpPr txBox="1"/>
            <p:nvPr/>
          </p:nvSpPr>
          <p:spPr>
            <a:xfrm>
              <a:off x="5583526" y="2201051"/>
              <a:ext cx="2396668" cy="486581"/>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采集动态渲染网页的数据</a:t>
              </a:r>
              <a:endParaRPr lang="zh-CN" altLang="en-US" sz="2400" b="1" spc="50" dirty="0">
                <a:latin typeface="Arial" panose="020B0604020202020204" pitchFamily="34" charset="0"/>
                <a:cs typeface="Arial" panose="020B0604020202020204" pitchFamily="34" charset="0"/>
              </a:endParaRPr>
            </a:p>
          </p:txBody>
        </p:sp>
      </p:grpSp>
      <p:sp>
        <p:nvSpPr>
          <p:cNvPr id="5" name="矩形 4"/>
          <p:cNvSpPr/>
          <p:nvPr>
            <p:custDataLst>
              <p:tags r:id="rId3"/>
            </p:custDataLst>
          </p:nvPr>
        </p:nvSpPr>
        <p:spPr>
          <a:xfrm>
            <a:off x="5113655" y="4370705"/>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1" name="矩形 78"/>
          <p:cNvSpPr/>
          <p:nvPr/>
        </p:nvSpPr>
        <p:spPr>
          <a:xfrm>
            <a:off x="5286961" y="475715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92" name="组合 37"/>
          <p:cNvGrpSpPr/>
          <p:nvPr/>
        </p:nvGrpSpPr>
        <p:grpSpPr>
          <a:xfrm>
            <a:off x="5137077" y="4435451"/>
            <a:ext cx="4830838" cy="460375"/>
            <a:chOff x="4974227" y="2099037"/>
            <a:chExt cx="2992865" cy="486577"/>
          </a:xfrm>
        </p:grpSpPr>
        <p:sp>
          <p:nvSpPr>
            <p:cNvPr id="93" name="文本框 21"/>
            <p:cNvSpPr txBox="1"/>
            <p:nvPr/>
          </p:nvSpPr>
          <p:spPr>
            <a:xfrm>
              <a:off x="4974227" y="2168507"/>
              <a:ext cx="587123" cy="357718"/>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4</a:t>
              </a:r>
              <a:endParaRPr lang="en-US" altLang="zh-CN" sz="2200" b="1" dirty="0">
                <a:latin typeface="Arial" panose="020B0604020202020204" pitchFamily="34" charset="0"/>
                <a:cs typeface="Arial" panose="020B0604020202020204" pitchFamily="34" charset="0"/>
                <a:sym typeface="+mn-ea"/>
              </a:endParaRPr>
            </a:p>
          </p:txBody>
        </p:sp>
        <p:sp>
          <p:nvSpPr>
            <p:cNvPr id="95" name="文本框 30"/>
            <p:cNvSpPr txBox="1"/>
            <p:nvPr/>
          </p:nvSpPr>
          <p:spPr>
            <a:xfrm>
              <a:off x="5604529" y="2099037"/>
              <a:ext cx="2362563" cy="486577"/>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使用</a:t>
              </a:r>
              <a:r>
                <a:rPr lang="en-US" altLang="zh-CN" sz="2400" b="1" spc="50" dirty="0">
                  <a:latin typeface="Arial" panose="020B0604020202020204" pitchFamily="34" charset="0"/>
                  <a:cs typeface="Arial" panose="020B0604020202020204" pitchFamily="34" charset="0"/>
                </a:rPr>
                <a:t>Scrapy</a:t>
              </a:r>
              <a:r>
                <a:rPr lang="zh-CN" altLang="en-US" sz="2400" b="1" spc="50" dirty="0">
                  <a:latin typeface="Arial" panose="020B0604020202020204" pitchFamily="34" charset="0"/>
                  <a:cs typeface="Arial" panose="020B0604020202020204" pitchFamily="34" charset="0"/>
                </a:rPr>
                <a:t>框架</a:t>
              </a:r>
              <a:endParaRPr lang="zh-CN" altLang="en-US" sz="2400" b="1" spc="50" dirty="0">
                <a:latin typeface="Arial" panose="020B0604020202020204" pitchFamily="34" charset="0"/>
                <a:cs typeface="Arial" panose="020B0604020202020204" pitchFamily="34" charset="0"/>
              </a:endParaRPr>
            </a:p>
          </p:txBody>
        </p:sp>
      </p:grpSp>
      <p:sp>
        <p:nvSpPr>
          <p:cNvPr id="2" name="文本框 7"/>
          <p:cNvSpPr txBox="1"/>
          <p:nvPr>
            <p:custDataLst>
              <p:tags r:id="rId4"/>
            </p:custDataLst>
          </p:nvPr>
        </p:nvSpPr>
        <p:spPr>
          <a:xfrm>
            <a:off x="-635" y="2068195"/>
            <a:ext cx="4552950" cy="1076325"/>
          </a:xfrm>
          <a:prstGeom prst="rect">
            <a:avLst/>
          </a:prstGeom>
          <a:noFill/>
        </p:spPr>
        <p:txBody>
          <a:bodyPr wrap="square" rtlCol="0">
            <a:spAutoFit/>
          </a:bodyPr>
          <a:lstStyle/>
          <a:p>
            <a:pPr algn="ctr">
              <a:buClrTx/>
              <a:buSzTx/>
              <a:buFontTx/>
            </a:pPr>
            <a:r>
              <a:rPr lang="zh-CN" altLang="en-US" sz="3200" b="1" spc="50" dirty="0" smtClean="0">
                <a:solidFill>
                  <a:schemeClr val="bg1"/>
                </a:solidFill>
                <a:latin typeface="+mj-ea"/>
                <a:ea typeface="+mj-ea"/>
              </a:rPr>
              <a:t>网络数据采集利器：</a:t>
            </a:r>
            <a:endParaRPr lang="zh-CN" altLang="en-US" sz="3200" b="1" spc="50" dirty="0" smtClean="0">
              <a:solidFill>
                <a:schemeClr val="bg1"/>
              </a:solidFill>
              <a:latin typeface="+mj-ea"/>
              <a:ea typeface="+mj-ea"/>
            </a:endParaRPr>
          </a:p>
          <a:p>
            <a:pPr algn="ctr">
              <a:buClrTx/>
              <a:buSzTx/>
              <a:buFontTx/>
            </a:pPr>
            <a:r>
              <a:rPr lang="zh-CN" altLang="en-US" sz="3200" b="1" spc="50" dirty="0" smtClean="0">
                <a:solidFill>
                  <a:schemeClr val="bg1"/>
                </a:solidFill>
                <a:latin typeface="+mj-ea"/>
                <a:ea typeface="+mj-ea"/>
              </a:rPr>
              <a:t>网络爬虫</a:t>
            </a:r>
            <a:endParaRPr lang="zh-CN" altLang="en-US" sz="3200" b="1" spc="50" dirty="0" smtClean="0">
              <a:solidFill>
                <a:schemeClr val="bg1"/>
              </a:solidFill>
              <a:latin typeface="+mj-ea"/>
              <a:ea typeface="+mj-ea"/>
            </a:endParaRPr>
          </a:p>
        </p:txBody>
      </p:sp>
      <p:sp>
        <p:nvSpPr>
          <p:cNvPr id="3" name="文本框 6"/>
          <p:cNvSpPr txBox="1"/>
          <p:nvPr>
            <p:custDataLst>
              <p:tags r:id="rId5"/>
            </p:custDataLst>
          </p:nvPr>
        </p:nvSpPr>
        <p:spPr>
          <a:xfrm>
            <a:off x="0" y="3375025"/>
            <a:ext cx="4552315" cy="513715"/>
          </a:xfrm>
          <a:prstGeom prst="rect">
            <a:avLst/>
          </a:prstGeom>
          <a:noFill/>
        </p:spPr>
        <p:txBody>
          <a:bodyPr wrap="none" rtlCol="0">
            <a:noAutofit/>
          </a:bodyPr>
          <a:lstStyle/>
          <a:p>
            <a:pPr algn="ctr"/>
            <a:r>
              <a:rPr lang="en-US" altLang="zh-CN" sz="2800" b="1" spc="50" dirty="0" smtClean="0">
                <a:solidFill>
                  <a:srgbClr val="FF0000"/>
                </a:solidFill>
                <a:latin typeface="+mj-ea"/>
                <a:ea typeface="+mj-ea"/>
              </a:rPr>
              <a:t>CONTENTS</a:t>
            </a:r>
            <a:endParaRPr lang="en-US" altLang="zh-CN" sz="2800" b="1" spc="50" dirty="0" smtClean="0">
              <a:solidFill>
                <a:srgbClr val="FF0000"/>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案例导入</a:t>
            </a:r>
            <a:endParaRPr lang="zh-CN" altLang="en-US"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altLang="zh-CN" sz="1800" b="0" dirty="0">
                <a:sym typeface="+mn-ea"/>
              </a:rPr>
              <a:t>以网站（http://quotes.toscrape.com/）为例，我们来学习如何从其网页HTML源码中解析出引言数据。</a:t>
            </a:r>
            <a:endParaRPr altLang="zh-CN" sz="1800" b="0" dirty="0">
              <a:sym typeface="+mn-ea"/>
            </a:endParaRPr>
          </a:p>
        </p:txBody>
      </p:sp>
      <p:pic>
        <p:nvPicPr>
          <p:cNvPr id="4" name="图片 8" descr="图1-2-1 本次任务的网站Quotes to Scrape"/>
          <p:cNvPicPr>
            <a:picLocks noChangeAspect="1"/>
          </p:cNvPicPr>
          <p:nvPr>
            <p:custDataLst>
              <p:tags r:id="rId1"/>
            </p:custDataLst>
          </p:nvPr>
        </p:nvPicPr>
        <p:blipFill>
          <a:blip r:embed="rId2"/>
          <a:stretch>
            <a:fillRect/>
          </a:stretch>
        </p:blipFill>
        <p:spPr>
          <a:xfrm>
            <a:off x="477520" y="1751330"/>
            <a:ext cx="7710170" cy="4681855"/>
          </a:xfrm>
          <a:prstGeom prst="rect">
            <a:avLst/>
          </a:prstGeom>
          <a:ln>
            <a:solidFill>
              <a:schemeClr val="bg1">
                <a:lumMod val="5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任务导航</a:t>
            </a:r>
            <a:endParaRPr lang="zh-CN" altLang="en-US"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endParaRPr altLang="zh-CN" sz="1800" b="0" dirty="0">
              <a:sym typeface="+mn-ea"/>
            </a:endParaRPr>
          </a:p>
        </p:txBody>
      </p:sp>
      <p:pic>
        <p:nvPicPr>
          <p:cNvPr id="61" name="图片 61" descr="任务2_知识框架图"/>
          <p:cNvPicPr>
            <a:picLocks noChangeAspect="1"/>
          </p:cNvPicPr>
          <p:nvPr>
            <p:custDataLst>
              <p:tags r:id="rId1"/>
            </p:custDataLst>
          </p:nvPr>
        </p:nvPicPr>
        <p:blipFill>
          <a:blip r:embed="rId2"/>
          <a:stretch>
            <a:fillRect/>
          </a:stretch>
        </p:blipFill>
        <p:spPr>
          <a:xfrm>
            <a:off x="2339340" y="996315"/>
            <a:ext cx="6440805" cy="5416550"/>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一、使用正则表达式解析</a:t>
            </a:r>
            <a:endParaRPr lang="zh-CN" altLang="en-US"/>
          </a:p>
        </p:txBody>
      </p:sp>
      <p:sp>
        <p:nvSpPr>
          <p:cNvPr id="3" name="内容占位符 2"/>
          <p:cNvSpPr>
            <a:spLocks noGrp="1"/>
          </p:cNvSpPr>
          <p:nvPr>
            <p:ph sz="quarter" idx="13"/>
          </p:nvPr>
        </p:nvSpPr>
        <p:spPr/>
        <p:txBody>
          <a:bodyPr/>
          <a:lstStyle/>
          <a:p>
            <a:r>
              <a:rPr lang="zh-CN" altLang="en-US"/>
              <a:t>（一）正则语法</a:t>
            </a:r>
            <a:endParaRPr lang="zh-CN" altLang="en-US"/>
          </a:p>
          <a:p>
            <a:endParaRPr lang="zh-CN" altLang="en-US"/>
          </a:p>
          <a:p>
            <a:endParaRPr lang="zh-CN" altLang="en-US"/>
          </a:p>
        </p:txBody>
      </p:sp>
      <p:sp>
        <p:nvSpPr>
          <p:cNvPr id="5" name="文本框 4"/>
          <p:cNvSpPr txBox="1"/>
          <p:nvPr/>
        </p:nvSpPr>
        <p:spPr>
          <a:xfrm>
            <a:off x="3775075" y="1390015"/>
            <a:ext cx="5429885" cy="506730"/>
          </a:xfrm>
          <a:prstGeom prst="rect">
            <a:avLst/>
          </a:prstGeom>
          <a:noFill/>
          <a:ln w="9525">
            <a:noFill/>
          </a:ln>
        </p:spPr>
        <p:txBody>
          <a:bodyPr>
            <a:noAutofit/>
          </a:bodyPr>
          <a:lstStyle/>
          <a:p>
            <a:pPr indent="0" algn="ctr"/>
            <a:r>
              <a:rPr lang="zh-CN" sz="2000" b="0">
                <a:ea typeface="宋体" panose="02010600030101010101" pitchFamily="2" charset="-122"/>
              </a:rPr>
              <a:t>部分正则表达式</a:t>
            </a:r>
            <a:endParaRPr lang="zh-CN" altLang="en-US" sz="2000" b="0">
              <a:ea typeface="宋体" panose="02010600030101010101" pitchFamily="2" charset="-122"/>
            </a:endParaRPr>
          </a:p>
        </p:txBody>
      </p:sp>
      <p:graphicFrame>
        <p:nvGraphicFramePr>
          <p:cNvPr id="7" name="表格 6"/>
          <p:cNvGraphicFramePr/>
          <p:nvPr>
            <p:custDataLst>
              <p:tags r:id="rId1"/>
            </p:custDataLst>
          </p:nvPr>
        </p:nvGraphicFramePr>
        <p:xfrm>
          <a:off x="350520" y="1764030"/>
          <a:ext cx="11154410" cy="4800600"/>
        </p:xfrm>
        <a:graphic>
          <a:graphicData uri="http://schemas.openxmlformats.org/drawingml/2006/table">
            <a:tbl>
              <a:tblPr/>
              <a:tblGrid>
                <a:gridCol w="990600"/>
                <a:gridCol w="4131945"/>
                <a:gridCol w="1083310"/>
                <a:gridCol w="4948555"/>
              </a:tblGrid>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模式</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描述</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模式</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描述</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r>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匹配任意字符（不包括换行符）</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\A</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匹配字符串开始位置，忽略多行模式</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匹配开始位置，多行模式下匹配每一行的开始</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\Z</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匹配字符串结束位置，忽略多行模式</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匹配结束位置，多行模式下匹配每一行的结束</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\b</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匹配位于单词开始或结束位置的空字符串</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匹配前一个元字符0到多次</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\B</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匹配不在单词开始或结束位置的空字符串</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匹配前一个元字符1到多次</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\d</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匹配一个数字，相当于[0-9]</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匹配前一个元字符0到1次</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\D</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匹配非数字，相当于[^0-9]</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{m,n}</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匹配前一个元字符m到n次</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{n}</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精确匹配前面n个前面的表达式,如\d{5}表示匹配5个数字</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\w</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匹配字母、数字、下划线,等价于[a-zA-Z0-9_] \w可以匹配汉字(python)</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\W</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匹配不是字母、数字、下划线的其他字符\n</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匹配括号里的表达式,也可以表示一个组</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\s</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匹配任意空白字符，相当于[ \t\n\r\f\v]</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Picture 135"/>
          <p:cNvPicPr>
            <a:picLocks noChangeAspect="1"/>
          </p:cNvPicPr>
          <p:nvPr/>
        </p:nvPicPr>
        <p:blipFill>
          <a:blip r:embed="rId1"/>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166" name="文本框 7"/>
          <p:cNvSpPr txBox="1"/>
          <p:nvPr/>
        </p:nvSpPr>
        <p:spPr>
          <a:xfrm>
            <a:off x="0" y="2150745"/>
            <a:ext cx="4552950" cy="1076325"/>
          </a:xfrm>
          <a:prstGeom prst="rect">
            <a:avLst/>
          </a:prstGeom>
          <a:noFill/>
        </p:spPr>
        <p:txBody>
          <a:bodyPr wrap="square" rtlCol="0">
            <a:spAutoFit/>
          </a:bodyPr>
          <a:lstStyle/>
          <a:p>
            <a:pPr algn="ctr">
              <a:buClrTx/>
              <a:buSzTx/>
              <a:buFontTx/>
            </a:pPr>
            <a:r>
              <a:rPr lang="zh-CN" altLang="en-US" sz="3200" b="1" spc="50" dirty="0" smtClean="0">
                <a:solidFill>
                  <a:schemeClr val="bg1"/>
                </a:solidFill>
                <a:latin typeface="+mj-ea"/>
                <a:ea typeface="+mj-ea"/>
              </a:rPr>
              <a:t>网络数据采集利器：</a:t>
            </a:r>
            <a:endParaRPr lang="zh-CN" altLang="en-US" sz="3200" b="1" spc="50" dirty="0" smtClean="0">
              <a:solidFill>
                <a:schemeClr val="bg1"/>
              </a:solidFill>
              <a:latin typeface="+mj-ea"/>
              <a:ea typeface="+mj-ea"/>
            </a:endParaRPr>
          </a:p>
          <a:p>
            <a:pPr algn="ctr">
              <a:buClrTx/>
              <a:buSzTx/>
              <a:buFontTx/>
            </a:pPr>
            <a:r>
              <a:rPr lang="zh-CN" altLang="en-US" sz="3200" b="1" spc="50" dirty="0" smtClean="0">
                <a:solidFill>
                  <a:schemeClr val="bg1"/>
                </a:solidFill>
                <a:latin typeface="+mj-ea"/>
                <a:ea typeface="+mj-ea"/>
              </a:rPr>
              <a:t>网络爬虫</a:t>
            </a:r>
            <a:endParaRPr lang="zh-CN" altLang="en-US" sz="3200" b="1" spc="50" dirty="0" smtClean="0">
              <a:solidFill>
                <a:schemeClr val="bg1"/>
              </a:solidFill>
              <a:latin typeface="+mj-ea"/>
              <a:ea typeface="+mj-ea"/>
            </a:endParaRPr>
          </a:p>
        </p:txBody>
      </p:sp>
      <p:sp>
        <p:nvSpPr>
          <p:cNvPr id="167" name="文本框 6"/>
          <p:cNvSpPr txBox="1"/>
          <p:nvPr/>
        </p:nvSpPr>
        <p:spPr>
          <a:xfrm>
            <a:off x="0" y="3375025"/>
            <a:ext cx="4552315" cy="513715"/>
          </a:xfrm>
          <a:prstGeom prst="rect">
            <a:avLst/>
          </a:prstGeom>
          <a:noFill/>
        </p:spPr>
        <p:txBody>
          <a:bodyPr wrap="none" rtlCol="0">
            <a:noAutofit/>
          </a:bodyPr>
          <a:lstStyle/>
          <a:p>
            <a:pPr algn="ctr"/>
            <a:r>
              <a:rPr lang="zh-CN" altLang="en-US" sz="2800" b="1" spc="50" dirty="0" smtClean="0">
                <a:solidFill>
                  <a:srgbClr val="FF0000"/>
                </a:solidFill>
                <a:latin typeface="+mj-ea"/>
                <a:ea typeface="+mj-ea"/>
              </a:rPr>
              <a:t>学习目标</a:t>
            </a:r>
            <a:endParaRPr lang="zh-CN" altLang="en-US" sz="2800" b="1" spc="50" dirty="0" smtClean="0">
              <a:solidFill>
                <a:srgbClr val="FF0000"/>
              </a:solidFill>
              <a:latin typeface="+mj-ea"/>
              <a:ea typeface="+mj-ea"/>
            </a:endParaRPr>
          </a:p>
        </p:txBody>
      </p:sp>
      <p:sp>
        <p:nvSpPr>
          <p:cNvPr id="3" name="矩形 2"/>
          <p:cNvSpPr/>
          <p:nvPr/>
        </p:nvSpPr>
        <p:spPr>
          <a:xfrm>
            <a:off x="4552352" y="802469"/>
            <a:ext cx="7478059" cy="4769485"/>
          </a:xfrm>
          <a:prstGeom prst="rect">
            <a:avLst/>
          </a:prstGeom>
        </p:spPr>
        <p:txBody>
          <a:bodyPr wrap="square">
            <a:spAutoFit/>
          </a:bodyPr>
          <a:lstStyle/>
          <a:p>
            <a:pPr marL="342900" lvl="0" indent="-342900">
              <a:spcBef>
                <a:spcPts val="900"/>
              </a:spcBef>
              <a:spcAft>
                <a:spcPts val="900"/>
              </a:spcAft>
              <a:buFont typeface="Wingdings" panose="05000000000000000000" pitchFamily="2" charset="2"/>
              <a:buChar char=""/>
            </a:pPr>
            <a:r>
              <a:rPr lang="zh-CN" altLang="zh-CN" sz="1400" b="1" kern="0" dirty="0">
                <a:solidFill>
                  <a:srgbClr val="FF0000"/>
                </a:solidFill>
                <a:latin typeface="+mn-ea"/>
                <a:cs typeface="宋体" panose="02010600030101010101" pitchFamily="2" charset="-122"/>
              </a:rPr>
              <a:t>知识目标：</a:t>
            </a:r>
            <a:endParaRPr lang="zh-CN" altLang="zh-CN" sz="1400" b="1" kern="100" dirty="0">
              <a:solidFill>
                <a:srgbClr val="FF0000"/>
              </a:solidFill>
              <a:latin typeface="+mn-ea"/>
              <a:cs typeface="Times New Roman" panose="02020603050405020304" pitchFamily="18" charset="0"/>
            </a:endParaRPr>
          </a:p>
          <a:p>
            <a:pPr marL="266700">
              <a:spcBef>
                <a:spcPts val="900"/>
              </a:spcBef>
              <a:spcAft>
                <a:spcPts val="900"/>
              </a:spcAft>
            </a:pPr>
            <a:r>
              <a:rPr altLang="zh-CN" sz="1400" kern="0">
                <a:latin typeface="+mn-ea"/>
                <a:cs typeface="宋体" panose="02010600030101010101" pitchFamily="2" charset="-122"/>
              </a:rPr>
              <a:t>（1）了解爬虫的概念和基本原理；</a:t>
            </a:r>
            <a:endParaRPr altLang="zh-CN" sz="1400" kern="0">
              <a:latin typeface="+mn-ea"/>
              <a:cs typeface="宋体" panose="02010600030101010101" pitchFamily="2" charset="-122"/>
            </a:endParaRPr>
          </a:p>
          <a:p>
            <a:pPr marL="266700">
              <a:spcBef>
                <a:spcPts val="900"/>
              </a:spcBef>
              <a:spcAft>
                <a:spcPts val="900"/>
              </a:spcAft>
            </a:pPr>
            <a:r>
              <a:rPr altLang="zh-CN" sz="1400" kern="0">
                <a:latin typeface="+mn-ea"/>
                <a:cs typeface="宋体" panose="02010600030101010101" pitchFamily="2" charset="-122"/>
              </a:rPr>
              <a:t>（2）掌握在Python中实现爬虫请求的两个库urllib和requests；</a:t>
            </a:r>
            <a:endParaRPr altLang="zh-CN" sz="1400" kern="0">
              <a:latin typeface="+mn-ea"/>
              <a:cs typeface="宋体" panose="02010600030101010101" pitchFamily="2" charset="-122"/>
            </a:endParaRPr>
          </a:p>
          <a:p>
            <a:pPr marL="266700">
              <a:spcBef>
                <a:spcPts val="900"/>
              </a:spcBef>
              <a:spcAft>
                <a:spcPts val="900"/>
              </a:spcAft>
            </a:pPr>
            <a:r>
              <a:rPr altLang="zh-CN" sz="1400" kern="0">
                <a:latin typeface="+mn-ea"/>
                <a:cs typeface="宋体" panose="02010600030101010101" pitchFamily="2" charset="-122"/>
              </a:rPr>
              <a:t>（3）掌握常见的数据解析的方法（正则表达式、Beautiful Soup、XPath、pyquery）；</a:t>
            </a:r>
            <a:endParaRPr altLang="zh-CN" sz="1400" kern="0">
              <a:latin typeface="+mn-ea"/>
              <a:cs typeface="宋体" panose="02010600030101010101" pitchFamily="2" charset="-122"/>
            </a:endParaRPr>
          </a:p>
          <a:p>
            <a:pPr marL="266700">
              <a:spcBef>
                <a:spcPts val="900"/>
              </a:spcBef>
              <a:spcAft>
                <a:spcPts val="900"/>
              </a:spcAft>
            </a:pPr>
            <a:r>
              <a:rPr altLang="zh-CN" sz="1400" kern="0">
                <a:latin typeface="+mn-ea"/>
                <a:cs typeface="宋体" panose="02010600030101010101" pitchFamily="2" charset="-122"/>
              </a:rPr>
              <a:t>（4）掌握爬取动态渲染网页数据的知识（通过Selenium驱动浏览器获取网页源码）；</a:t>
            </a:r>
            <a:endParaRPr altLang="zh-CN" sz="1400" kern="0">
              <a:latin typeface="+mn-ea"/>
              <a:cs typeface="宋体" panose="02010600030101010101" pitchFamily="2" charset="-122"/>
            </a:endParaRPr>
          </a:p>
          <a:p>
            <a:pPr marL="266700">
              <a:spcBef>
                <a:spcPts val="900"/>
              </a:spcBef>
              <a:spcAft>
                <a:spcPts val="900"/>
              </a:spcAft>
            </a:pPr>
            <a:r>
              <a:rPr altLang="zh-CN" sz="1400" kern="0">
                <a:latin typeface="+mn-ea"/>
                <a:cs typeface="宋体" panose="02010600030101010101" pitchFamily="2" charset="-122"/>
              </a:rPr>
              <a:t>（5）掌握基于Scrapy框架开发爬虫的知识。</a:t>
            </a:r>
            <a:endParaRPr altLang="zh-CN" sz="1400" kern="0">
              <a:latin typeface="+mn-ea"/>
              <a:cs typeface="宋体" panose="02010600030101010101" pitchFamily="2" charset="-122"/>
            </a:endParaRPr>
          </a:p>
          <a:p>
            <a:pPr marL="342900" indent="-342900">
              <a:spcBef>
                <a:spcPts val="900"/>
              </a:spcBef>
              <a:spcAft>
                <a:spcPts val="900"/>
              </a:spcAft>
              <a:buFont typeface="Wingdings" panose="05000000000000000000" pitchFamily="2" charset="2"/>
              <a:buChar char=""/>
            </a:pPr>
            <a:r>
              <a:rPr lang="zh-CN" altLang="zh-CN" sz="1400" b="1" kern="0" dirty="0">
                <a:solidFill>
                  <a:srgbClr val="FF0000"/>
                </a:solidFill>
                <a:latin typeface="+mn-ea"/>
                <a:cs typeface="宋体" panose="02010600030101010101" pitchFamily="2" charset="-122"/>
              </a:rPr>
              <a:t>技能目标：</a:t>
            </a:r>
            <a:endParaRPr lang="zh-CN" altLang="zh-CN" sz="1400" b="1" kern="0" dirty="0">
              <a:solidFill>
                <a:srgbClr val="FF0000"/>
              </a:solidFill>
              <a:latin typeface="+mn-ea"/>
              <a:cs typeface="宋体" panose="02010600030101010101" pitchFamily="2" charset="-122"/>
            </a:endParaRPr>
          </a:p>
          <a:p>
            <a:pPr marL="266700">
              <a:spcBef>
                <a:spcPts val="900"/>
              </a:spcBef>
              <a:spcAft>
                <a:spcPts val="900"/>
              </a:spcAft>
            </a:pPr>
            <a:r>
              <a:rPr altLang="zh-CN" sz="1400" kern="0" dirty="0">
                <a:latin typeface="+mn-ea"/>
                <a:cs typeface="宋体" panose="02010600030101010101" pitchFamily="2" charset="-122"/>
              </a:rPr>
              <a:t>（1）能叙述爬虫的原理、具有通过urllib或requests库实现请求并获得HTML源码的能力；</a:t>
            </a:r>
            <a:endParaRPr altLang="zh-CN" sz="1400" kern="0" dirty="0">
              <a:latin typeface="+mn-ea"/>
              <a:cs typeface="宋体" panose="02010600030101010101" pitchFamily="2" charset="-122"/>
            </a:endParaRPr>
          </a:p>
          <a:p>
            <a:pPr marL="266700">
              <a:spcBef>
                <a:spcPts val="900"/>
              </a:spcBef>
              <a:spcAft>
                <a:spcPts val="900"/>
              </a:spcAft>
            </a:pPr>
            <a:r>
              <a:rPr altLang="zh-CN" sz="1400" kern="0" dirty="0">
                <a:latin typeface="+mn-ea"/>
                <a:cs typeface="宋体" panose="02010600030101010101" pitchFamily="2" charset="-122"/>
              </a:rPr>
              <a:t>（2）能利用正则表达式、Beautiful Soup、XPath、pyquery进行网页数据的解析和提取；</a:t>
            </a:r>
            <a:endParaRPr altLang="zh-CN" sz="1400" kern="0" dirty="0">
              <a:latin typeface="+mn-ea"/>
              <a:cs typeface="宋体" panose="02010600030101010101" pitchFamily="2" charset="-122"/>
            </a:endParaRPr>
          </a:p>
          <a:p>
            <a:pPr marL="266700">
              <a:spcBef>
                <a:spcPts val="900"/>
              </a:spcBef>
              <a:spcAft>
                <a:spcPts val="900"/>
              </a:spcAft>
            </a:pPr>
            <a:r>
              <a:rPr altLang="zh-CN" sz="1400" kern="0" dirty="0">
                <a:latin typeface="+mn-ea"/>
                <a:cs typeface="宋体" panose="02010600030101010101" pitchFamily="2" charset="-122"/>
              </a:rPr>
              <a:t>（3）具有基于Selenium开发爬虫程序爬取动态渲染网页数据的能力；</a:t>
            </a:r>
            <a:endParaRPr altLang="zh-CN" sz="1400" kern="0" dirty="0">
              <a:latin typeface="+mn-ea"/>
              <a:cs typeface="宋体" panose="02010600030101010101" pitchFamily="2" charset="-122"/>
            </a:endParaRPr>
          </a:p>
          <a:p>
            <a:pPr marL="266700">
              <a:spcBef>
                <a:spcPts val="900"/>
              </a:spcBef>
              <a:spcAft>
                <a:spcPts val="900"/>
              </a:spcAft>
            </a:pPr>
            <a:r>
              <a:rPr altLang="zh-CN" sz="1400" kern="0" dirty="0">
                <a:latin typeface="+mn-ea"/>
                <a:cs typeface="宋体" panose="02010600030101010101" pitchFamily="2" charset="-122"/>
              </a:rPr>
              <a:t>（4）能开发基于Scrapy的爬虫应用程序。</a:t>
            </a:r>
            <a:endParaRPr altLang="zh-CN" sz="1400" kern="0" dirty="0">
              <a:latin typeface="+mn-ea"/>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一、使用正则表达式解析</a:t>
            </a:r>
            <a:endParaRPr lang="zh-CN" altLang="en-US"/>
          </a:p>
        </p:txBody>
      </p:sp>
      <p:sp>
        <p:nvSpPr>
          <p:cNvPr id="3" name="内容占位符 2"/>
          <p:cNvSpPr>
            <a:spLocks noGrp="1"/>
          </p:cNvSpPr>
          <p:nvPr>
            <p:ph sz="quarter" idx="13"/>
          </p:nvPr>
        </p:nvSpPr>
        <p:spPr/>
        <p:txBody>
          <a:bodyPr/>
          <a:lstStyle/>
          <a:p>
            <a:r>
              <a:rPr lang="zh-CN" altLang="en-US"/>
              <a:t>（二）</a:t>
            </a:r>
            <a:r>
              <a:rPr lang="en-US" altLang="zh-CN"/>
              <a:t>Python</a:t>
            </a:r>
            <a:r>
              <a:rPr lang="zh-CN" altLang="en-US"/>
              <a:t>与正则表达式</a:t>
            </a:r>
            <a:endParaRPr lang="zh-CN" altLang="en-US"/>
          </a:p>
          <a:p>
            <a:endParaRPr lang="zh-CN" altLang="en-US"/>
          </a:p>
          <a:p>
            <a:endParaRPr lang="zh-CN" altLang="en-US"/>
          </a:p>
        </p:txBody>
      </p:sp>
      <p:sp>
        <p:nvSpPr>
          <p:cNvPr id="4" name="文本框 3"/>
          <p:cNvSpPr txBox="1"/>
          <p:nvPr/>
        </p:nvSpPr>
        <p:spPr>
          <a:xfrm>
            <a:off x="485775" y="165163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1. re.match()</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尝试从字符串的起始位置匹配一个模式，如果不是起始位置匹配成功的话，就返回none，该函数的语法如下所示。</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re.match(pattern, string, flags=0)</a:t>
            </a:r>
            <a:endParaRPr lang="en-US" altLang="zh-CN" sz="2400" kern="0" dirty="0">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2709545" y="3931285"/>
            <a:ext cx="5080000" cy="368300"/>
          </a:xfrm>
          <a:prstGeom prst="rect">
            <a:avLst/>
          </a:prstGeom>
          <a:noFill/>
          <a:ln w="9525">
            <a:noFill/>
          </a:ln>
        </p:spPr>
        <p:txBody>
          <a:bodyPr>
            <a:spAutoFit/>
          </a:bodyPr>
          <a:lstStyle/>
          <a:p>
            <a:pPr indent="0" algn="ctr"/>
            <a:r>
              <a:rPr lang="zh-CN" b="0">
                <a:ea typeface="宋体" panose="02010600030101010101" pitchFamily="2" charset="-122"/>
              </a:rPr>
              <a:t>表</a:t>
            </a:r>
            <a:r>
              <a:rPr lang="en-US" b="0">
                <a:latin typeface="宋体" panose="02010600030101010101" pitchFamily="2" charset="-122"/>
                <a:ea typeface="宋体" panose="02010600030101010101" pitchFamily="2" charset="-122"/>
              </a:rPr>
              <a:t>1-2-2 </a:t>
            </a:r>
            <a:r>
              <a:rPr lang="zh-CN" b="0">
                <a:ea typeface="宋体" panose="02010600030101010101" pitchFamily="2" charset="-122"/>
              </a:rPr>
              <a:t>re.match</a:t>
            </a:r>
            <a:r>
              <a:rPr lang="en-US" altLang="zh-CN" b="0">
                <a:ea typeface="宋体" panose="02010600030101010101" pitchFamily="2" charset="-122"/>
              </a:rPr>
              <a:t>()</a:t>
            </a:r>
            <a:r>
              <a:rPr lang="zh-CN" b="0">
                <a:ea typeface="宋体" panose="02010600030101010101" pitchFamily="2" charset="-122"/>
              </a:rPr>
              <a:t>参数表</a:t>
            </a:r>
            <a:endParaRPr lang="zh-CN" altLang="en-US"/>
          </a:p>
        </p:txBody>
      </p:sp>
      <p:graphicFrame>
        <p:nvGraphicFramePr>
          <p:cNvPr id="6" name="表格 5"/>
          <p:cNvGraphicFramePr/>
          <p:nvPr>
            <p:custDataLst>
              <p:tags r:id="rId1"/>
            </p:custDataLst>
          </p:nvPr>
        </p:nvGraphicFramePr>
        <p:xfrm>
          <a:off x="485775" y="4372610"/>
          <a:ext cx="11099800" cy="2072640"/>
        </p:xfrm>
        <a:graphic>
          <a:graphicData uri="http://schemas.openxmlformats.org/drawingml/2006/table">
            <a:tbl>
              <a:tblPr/>
              <a:tblGrid>
                <a:gridCol w="1754505"/>
                <a:gridCol w="9345295"/>
              </a:tblGrid>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参数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描述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r>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pattern</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匹配的正则表达式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string</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要匹配的字符串</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flags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标志位，用于控制正则表达式的匹配方式，如是否区分大小写、多行匹配等。参见：正则表达式修饰符-可选标志</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一、使用正则表达式解析</a:t>
            </a:r>
            <a:endParaRPr lang="zh-CN" altLang="en-US"/>
          </a:p>
        </p:txBody>
      </p:sp>
      <p:sp>
        <p:nvSpPr>
          <p:cNvPr id="3" name="内容占位符 2"/>
          <p:cNvSpPr>
            <a:spLocks noGrp="1"/>
          </p:cNvSpPr>
          <p:nvPr>
            <p:ph sz="quarter" idx="13"/>
          </p:nvPr>
        </p:nvSpPr>
        <p:spPr/>
        <p:txBody>
          <a:bodyPr/>
          <a:lstStyle/>
          <a:p>
            <a:r>
              <a:rPr lang="zh-CN" altLang="en-US"/>
              <a:t>（二）</a:t>
            </a:r>
            <a:r>
              <a:rPr lang="en-US" altLang="zh-CN"/>
              <a:t>Python</a:t>
            </a:r>
            <a:r>
              <a:rPr lang="zh-CN" altLang="en-US"/>
              <a:t>与正则表达式</a:t>
            </a:r>
            <a:endParaRPr lang="zh-CN" altLang="en-US"/>
          </a:p>
          <a:p>
            <a:endParaRPr lang="zh-CN" altLang="en-US"/>
          </a:p>
          <a:p>
            <a:endParaRPr lang="zh-CN" altLang="en-US"/>
          </a:p>
        </p:txBody>
      </p:sp>
      <p:sp>
        <p:nvSpPr>
          <p:cNvPr id="4" name="文本框 3"/>
          <p:cNvSpPr txBox="1"/>
          <p:nvPr/>
        </p:nvSpPr>
        <p:spPr>
          <a:xfrm>
            <a:off x="443230" y="1511300"/>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1. re.match()</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400" kern="0" dirty="0">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custDataLst>
              <p:tags r:id="rId1"/>
            </p:custDataLst>
          </p:nvPr>
        </p:nvPicPr>
        <p:blipFill>
          <a:blip r:embed="rId2"/>
          <a:stretch>
            <a:fillRect/>
          </a:stretch>
        </p:blipFill>
        <p:spPr>
          <a:xfrm>
            <a:off x="443230" y="2039620"/>
            <a:ext cx="11496675" cy="4323080"/>
          </a:xfrm>
          <a:prstGeom prst="rect">
            <a:avLst/>
          </a:prstGeom>
        </p:spPr>
      </p:pic>
      <p:sp>
        <p:nvSpPr>
          <p:cNvPr id="7" name="矩形 6"/>
          <p:cNvSpPr/>
          <p:nvPr/>
        </p:nvSpPr>
        <p:spPr>
          <a:xfrm>
            <a:off x="5026025" y="2447925"/>
            <a:ext cx="1342390" cy="412750"/>
          </a:xfrm>
          <a:prstGeom prst="rect">
            <a:avLst/>
          </a:prstGeom>
          <a:noFill/>
          <a:ln>
            <a:solidFill>
              <a:schemeClr val="bg2">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n>
                <a:solidFill>
                  <a:schemeClr val="bg2">
                    <a:lumMod val="50000"/>
                  </a:schemeClr>
                </a:solidFill>
              </a:ln>
              <a:latin typeface="微软雅黑" panose="020B0503020204020204" pitchFamily="34" charset="-122"/>
              <a:ea typeface="微软雅黑" panose="020B0503020204020204" pitchFamily="34" charset="-122"/>
            </a:endParaRPr>
          </a:p>
        </p:txBody>
      </p:sp>
      <p:sp>
        <p:nvSpPr>
          <p:cNvPr id="8" name="矩形 7"/>
          <p:cNvSpPr/>
          <p:nvPr/>
        </p:nvSpPr>
        <p:spPr>
          <a:xfrm>
            <a:off x="2469515" y="2447925"/>
            <a:ext cx="840740" cy="412750"/>
          </a:xfrm>
          <a:prstGeom prst="rect">
            <a:avLst/>
          </a:prstGeom>
          <a:noFill/>
          <a:ln>
            <a:solidFill>
              <a:schemeClr val="bg2">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n>
                <a:solidFill>
                  <a:schemeClr val="bg2">
                    <a:lumMod val="50000"/>
                  </a:schemeClr>
                </a:solidFill>
              </a:ln>
              <a:latin typeface="微软雅黑" panose="020B0503020204020204" pitchFamily="34" charset="-122"/>
              <a:ea typeface="微软雅黑" panose="020B0503020204020204" pitchFamily="34" charset="-122"/>
            </a:endParaRPr>
          </a:p>
        </p:txBody>
      </p:sp>
      <p:sp>
        <p:nvSpPr>
          <p:cNvPr id="9" name="线形标注 1 8"/>
          <p:cNvSpPr/>
          <p:nvPr/>
        </p:nvSpPr>
        <p:spPr>
          <a:xfrm>
            <a:off x="5778500" y="1019810"/>
            <a:ext cx="1665605" cy="764540"/>
          </a:xfrm>
          <a:prstGeom prst="borderCallout1">
            <a:avLst>
              <a:gd name="adj1" fmla="val 43770"/>
              <a:gd name="adj2" fmla="val -381"/>
              <a:gd name="adj3" fmla="val 185797"/>
              <a:gd name="adj4" fmla="val -147045"/>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dirty="0">
                <a:solidFill>
                  <a:schemeClr val="tx1"/>
                </a:solidFill>
                <a:latin typeface="微软雅黑" panose="020B0503020204020204" pitchFamily="34" charset="-122"/>
                <a:ea typeface="微软雅黑" panose="020B0503020204020204" pitchFamily="34" charset="-122"/>
              </a:rPr>
              <a:t>提取目标</a:t>
            </a:r>
            <a:endParaRPr lang="zh-CN" altLang="en-US" sz="2000" dirty="0">
              <a:solidFill>
                <a:schemeClr val="tx1"/>
              </a:solidFill>
              <a:latin typeface="微软雅黑" panose="020B0503020204020204" pitchFamily="34" charset="-122"/>
              <a:ea typeface="微软雅黑" panose="020B0503020204020204" pitchFamily="34" charset="-122"/>
            </a:endParaRPr>
          </a:p>
        </p:txBody>
      </p:sp>
      <p:cxnSp>
        <p:nvCxnSpPr>
          <p:cNvPr id="10" name="直接箭头连接符 9"/>
          <p:cNvCxnSpPr>
            <a:stCxn id="9" idx="1"/>
          </p:cNvCxnSpPr>
          <p:nvPr/>
        </p:nvCxnSpPr>
        <p:spPr>
          <a:xfrm flipH="1">
            <a:off x="5778500" y="1784350"/>
            <a:ext cx="833120" cy="663575"/>
          </a:xfrm>
          <a:prstGeom prst="straightConnector1">
            <a:avLst/>
          </a:prstGeom>
          <a:ln>
            <a:solidFill>
              <a:schemeClr val="bg2">
                <a:lumMod val="50000"/>
              </a:schemeClr>
            </a:solidFill>
            <a:tailEnd type="arrow"/>
          </a:ln>
        </p:spPr>
        <p:style>
          <a:lnRef idx="2">
            <a:schemeClr val="accent1"/>
          </a:lnRef>
          <a:fillRef idx="0">
            <a:srgbClr val="FFFFFF"/>
          </a:fillRef>
          <a:effectRef idx="0">
            <a:srgbClr val="FFFFFF"/>
          </a:effectRef>
          <a:fontRef idx="minor">
            <a:schemeClr val="tx1"/>
          </a:fontRef>
        </p:style>
      </p:cxnSp>
      <p:sp>
        <p:nvSpPr>
          <p:cNvPr id="11" name="矩形 10"/>
          <p:cNvSpPr/>
          <p:nvPr>
            <p:custDataLst>
              <p:tags r:id="rId3"/>
            </p:custDataLst>
          </p:nvPr>
        </p:nvSpPr>
        <p:spPr>
          <a:xfrm>
            <a:off x="3079115" y="2841625"/>
            <a:ext cx="4942205" cy="346710"/>
          </a:xfrm>
          <a:prstGeom prst="rect">
            <a:avLst/>
          </a:prstGeom>
          <a:noFill/>
          <a:ln w="25400">
            <a:solidFill>
              <a:schemeClr val="bg2">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n>
                <a:solidFill>
                  <a:schemeClr val="bg2">
                    <a:lumMod val="50000"/>
                  </a:schemeClr>
                </a:solidFill>
              </a:ln>
              <a:latin typeface="微软雅黑" panose="020B0503020204020204" pitchFamily="34" charset="-122"/>
              <a:ea typeface="微软雅黑" panose="020B0503020204020204" pitchFamily="34" charset="-122"/>
            </a:endParaRPr>
          </a:p>
        </p:txBody>
      </p:sp>
      <p:sp>
        <p:nvSpPr>
          <p:cNvPr id="12" name="线形标注 1 11"/>
          <p:cNvSpPr/>
          <p:nvPr/>
        </p:nvSpPr>
        <p:spPr>
          <a:xfrm>
            <a:off x="7444105" y="4026535"/>
            <a:ext cx="3994150" cy="764540"/>
          </a:xfrm>
          <a:prstGeom prst="borderCallout1">
            <a:avLst>
              <a:gd name="adj1" fmla="val 41860"/>
              <a:gd name="adj2" fmla="val 158"/>
              <a:gd name="adj3" fmla="val -105481"/>
              <a:gd name="adj4" fmla="val -46327"/>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altLang="en-US" sz="2000" dirty="0">
                <a:solidFill>
                  <a:schemeClr val="tx1"/>
                </a:solidFill>
                <a:latin typeface="微软雅黑" panose="020B0503020204020204" pitchFamily="34" charset="-122"/>
                <a:ea typeface="微软雅黑" panose="020B0503020204020204" pitchFamily="34" charset="-122"/>
              </a:rPr>
              <a:t>正则表达式，注意其中用（）包含的两处提取目标：</a:t>
            </a:r>
            <a:r>
              <a:rPr lang="en-US" altLang="zh-CN" sz="2000" dirty="0">
                <a:solidFill>
                  <a:schemeClr val="tx1"/>
                </a:solidFill>
                <a:latin typeface="微软雅黑" panose="020B0503020204020204" pitchFamily="34" charset="-122"/>
                <a:ea typeface="微软雅黑" panose="020B0503020204020204" pitchFamily="34" charset="-122"/>
              </a:rPr>
              <a:t>(\d{7})</a:t>
            </a:r>
            <a:r>
              <a:rPr lang="zh-CN" altLang="en-US" sz="2000" dirty="0">
                <a:solidFill>
                  <a:schemeClr val="tx1"/>
                </a:solidFill>
                <a:latin typeface="微软雅黑" panose="020B0503020204020204" pitchFamily="34" charset="-122"/>
                <a:ea typeface="微软雅黑" panose="020B0503020204020204" pitchFamily="34" charset="-122"/>
              </a:rPr>
              <a:t>和</a:t>
            </a:r>
            <a:r>
              <a:rPr lang="en-US" altLang="zh-CN" sz="2000" dirty="0">
                <a:solidFill>
                  <a:schemeClr val="tx1"/>
                </a:solidFill>
                <a:latin typeface="微软雅黑" panose="020B0503020204020204" pitchFamily="34" charset="-122"/>
                <a:ea typeface="微软雅黑" panose="020B0503020204020204" pitchFamily="34" charset="-122"/>
              </a:rPr>
              <a:t>\d+</a:t>
            </a:r>
            <a:endParaRPr lang="en-US" altLang="zh-CN" sz="2000" dirty="0">
              <a:solidFill>
                <a:schemeClr val="tx1"/>
              </a:solidFill>
              <a:latin typeface="微软雅黑" panose="020B0503020204020204" pitchFamily="34" charset="-122"/>
              <a:ea typeface="微软雅黑" panose="020B0503020204020204" pitchFamily="34" charset="-122"/>
            </a:endParaRPr>
          </a:p>
        </p:txBody>
      </p:sp>
      <p:sp>
        <p:nvSpPr>
          <p:cNvPr id="14" name="线形标注 1 13"/>
          <p:cNvSpPr/>
          <p:nvPr>
            <p:custDataLst>
              <p:tags r:id="rId4"/>
            </p:custDataLst>
          </p:nvPr>
        </p:nvSpPr>
        <p:spPr>
          <a:xfrm>
            <a:off x="8891270" y="2447925"/>
            <a:ext cx="2594610" cy="764540"/>
          </a:xfrm>
          <a:prstGeom prst="borderCallout1">
            <a:avLst>
              <a:gd name="adj1" fmla="val 18750"/>
              <a:gd name="adj2" fmla="val -8333"/>
              <a:gd name="adj3" fmla="val 116445"/>
              <a:gd name="adj4" fmla="val -154188"/>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dirty="0">
                <a:solidFill>
                  <a:schemeClr val="tx1"/>
                </a:solidFill>
                <a:latin typeface="微软雅黑" panose="020B0503020204020204" pitchFamily="34" charset="-122"/>
                <a:ea typeface="微软雅黑" panose="020B0503020204020204" pitchFamily="34" charset="-122"/>
              </a:rPr>
              <a:t>应用正则表达式</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5" name="线形标注 1 14"/>
          <p:cNvSpPr/>
          <p:nvPr/>
        </p:nvSpPr>
        <p:spPr>
          <a:xfrm>
            <a:off x="7599680" y="3582035"/>
            <a:ext cx="3959860" cy="1369060"/>
          </a:xfrm>
          <a:prstGeom prst="borderCallout1">
            <a:avLst>
              <a:gd name="adj1" fmla="val 19805"/>
              <a:gd name="adj2" fmla="val -144"/>
              <a:gd name="adj3" fmla="val 10667"/>
              <a:gd name="adj4" fmla="val -80788"/>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altLang="en-US" sz="2000" dirty="0">
                <a:solidFill>
                  <a:schemeClr val="tx1"/>
                </a:solidFill>
                <a:latin typeface="微软雅黑" panose="020B0503020204020204" pitchFamily="34" charset="-122"/>
                <a:ea typeface="微软雅黑" panose="020B0503020204020204" pitchFamily="34" charset="-122"/>
              </a:rPr>
              <a:t>用</a:t>
            </a:r>
            <a:r>
              <a:rPr lang="en-US" altLang="zh-CN" sz="2000" dirty="0">
                <a:solidFill>
                  <a:schemeClr val="tx1"/>
                </a:solidFill>
                <a:latin typeface="微软雅黑" panose="020B0503020204020204" pitchFamily="34" charset="-122"/>
                <a:ea typeface="微软雅黑" panose="020B0503020204020204" pitchFamily="34" charset="-122"/>
              </a:rPr>
              <a:t>group(1)</a:t>
            </a:r>
            <a:r>
              <a:rPr lang="zh-CN" altLang="en-US" sz="2000" dirty="0">
                <a:solidFill>
                  <a:schemeClr val="tx1"/>
                </a:solidFill>
                <a:latin typeface="微软雅黑" panose="020B0503020204020204" pitchFamily="34" charset="-122"/>
                <a:ea typeface="微软雅黑" panose="020B0503020204020204" pitchFamily="34" charset="-122"/>
              </a:rPr>
              <a:t>提取第一个目标字符串；用</a:t>
            </a:r>
            <a:r>
              <a:rPr lang="en-US" altLang="zh-CN" sz="2000" dirty="0">
                <a:solidFill>
                  <a:schemeClr val="tx1"/>
                </a:solidFill>
                <a:latin typeface="微软雅黑" panose="020B0503020204020204" pitchFamily="34" charset="-122"/>
                <a:ea typeface="微软雅黑" panose="020B0503020204020204" pitchFamily="34" charset="-122"/>
              </a:rPr>
              <a:t>group(2)</a:t>
            </a:r>
            <a:r>
              <a:rPr lang="zh-CN" altLang="en-US" sz="2000" dirty="0">
                <a:solidFill>
                  <a:schemeClr val="tx1"/>
                </a:solidFill>
                <a:latin typeface="微软雅黑" panose="020B0503020204020204" pitchFamily="34" charset="-122"/>
                <a:ea typeface="微软雅黑" panose="020B0503020204020204" pitchFamily="34" charset="-122"/>
              </a:rPr>
              <a:t>提取第二个字符串，以此类推</a:t>
            </a:r>
            <a:r>
              <a:rPr lang="en-US" altLang="zh-CN" sz="2000" dirty="0">
                <a:solidFill>
                  <a:schemeClr val="tx1"/>
                </a:solidFill>
                <a:latin typeface="微软雅黑" panose="020B0503020204020204" pitchFamily="34" charset="-122"/>
                <a:ea typeface="微软雅黑" panose="020B0503020204020204" pitchFamily="34" charset="-122"/>
              </a:rPr>
              <a:t>……</a:t>
            </a:r>
            <a:endParaRPr lang="en-US" altLang="zh-CN" sz="2000" dirty="0">
              <a:solidFill>
                <a:schemeClr val="tx1"/>
              </a:solidFill>
              <a:latin typeface="微软雅黑" panose="020B0503020204020204" pitchFamily="34" charset="-122"/>
              <a:ea typeface="微软雅黑" panose="020B0503020204020204" pitchFamily="34" charset="-122"/>
            </a:endParaRPr>
          </a:p>
        </p:txBody>
      </p:sp>
      <p:cxnSp>
        <p:nvCxnSpPr>
          <p:cNvPr id="16" name="直接箭头连接符 15"/>
          <p:cNvCxnSpPr/>
          <p:nvPr/>
        </p:nvCxnSpPr>
        <p:spPr>
          <a:xfrm flipH="1">
            <a:off x="4598670" y="3863340"/>
            <a:ext cx="2992755" cy="163195"/>
          </a:xfrm>
          <a:prstGeom prst="straightConnector1">
            <a:avLst/>
          </a:prstGeom>
          <a:ln>
            <a:solidFill>
              <a:schemeClr val="bg2">
                <a:lumMod val="50000"/>
              </a:schemeClr>
            </a:solidFill>
            <a:tailEnd type="arrow"/>
          </a:ln>
        </p:spPr>
        <p:style>
          <a:lnRef idx="2">
            <a:schemeClr val="accent1"/>
          </a:lnRef>
          <a:fillRef idx="0">
            <a:srgbClr val="FFFFFF"/>
          </a:fillRef>
          <a:effectRef idx="0">
            <a:srgbClr val="FFFFFF"/>
          </a:effectRef>
          <a:fontRef idx="minor">
            <a:schemeClr val="tx1"/>
          </a:fontRef>
        </p:style>
      </p:cxnSp>
      <p:sp>
        <p:nvSpPr>
          <p:cNvPr id="17" name="线形标注 1 16"/>
          <p:cNvSpPr/>
          <p:nvPr>
            <p:custDataLst>
              <p:tags r:id="rId5"/>
            </p:custDataLst>
          </p:nvPr>
        </p:nvSpPr>
        <p:spPr>
          <a:xfrm>
            <a:off x="7054215" y="5320665"/>
            <a:ext cx="4086225" cy="764540"/>
          </a:xfrm>
          <a:prstGeom prst="borderCallout1">
            <a:avLst>
              <a:gd name="adj1" fmla="val 18750"/>
              <a:gd name="adj2" fmla="val -8333"/>
              <a:gd name="adj3" fmla="val -109136"/>
              <a:gd name="adj4" fmla="val -110598"/>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en-US" altLang="zh-CN" sz="2000" dirty="0">
                <a:solidFill>
                  <a:schemeClr val="tx1"/>
                </a:solidFill>
                <a:latin typeface="微软雅黑" panose="020B0503020204020204" pitchFamily="34" charset="-122"/>
                <a:ea typeface="微软雅黑" panose="020B0503020204020204" pitchFamily="34" charset="-122"/>
              </a:rPr>
              <a:t>group()</a:t>
            </a:r>
            <a:r>
              <a:rPr lang="zh-CN" altLang="en-US" sz="2000" dirty="0">
                <a:solidFill>
                  <a:schemeClr val="tx1"/>
                </a:solidFill>
                <a:latin typeface="微软雅黑" panose="020B0503020204020204" pitchFamily="34" charset="-122"/>
                <a:ea typeface="微软雅黑" panose="020B0503020204020204" pitchFamily="34" charset="-122"/>
              </a:rPr>
              <a:t>得到的是整个正则表达式匹配到的字符串</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par>
                          <p:cTn id="9" fill="hold">
                            <p:stCondLst>
                              <p:cond delay="0"/>
                            </p:stCondLst>
                            <p:childTnLst>
                              <p:par>
                                <p:cTn id="10" presetID="26" presetClass="emph" presetSubtype="0" repeatCount="3000" fill="hold" grpId="0" nodeType="afterEffect">
                                  <p:stCondLst>
                                    <p:cond delay="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par>
                                <p:cTn id="13" presetID="26" presetClass="emph" presetSubtype="0" repeatCount="3000" fill="hold" grpId="0"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par>
                                <p:cTn id="26" presetID="22" presetClass="exit" presetSubtype="4" fill="hold" grpId="1"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par>
                          <p:cTn id="33" fill="hold">
                            <p:stCondLst>
                              <p:cond delay="0"/>
                            </p:stCondLst>
                            <p:childTnLst>
                              <p:par>
                                <p:cTn id="34" presetID="26" presetClass="emph" presetSubtype="0" repeatCount="3000" fill="hold" grpId="0" nodeType="afterEffect">
                                  <p:stCondLst>
                                    <p:cond delay="0"/>
                                  </p:stCondLst>
                                  <p:childTnLst>
                                    <p:animEffect transition="out" filter="fade">
                                      <p:cBhvr>
                                        <p:cTn id="35" dur="500" tmFilter="0, 0; .2, .5; .8, .5; 1, 0"/>
                                        <p:tgtEl>
                                          <p:spTgt spid="11"/>
                                        </p:tgtEl>
                                      </p:cBhvr>
                                    </p:animEffect>
                                    <p:animScale>
                                      <p:cBhvr>
                                        <p:cTn id="36" dur="250" autoRev="1" fill="hold"/>
                                        <p:tgtEl>
                                          <p:spTgt spid="11"/>
                                        </p:tgtEl>
                                      </p:cBhvr>
                                      <p:by x="105000" y="105000"/>
                                    </p:animScale>
                                  </p:childTnLst>
                                </p:cTn>
                              </p:par>
                            </p:childTnLst>
                          </p:cTn>
                        </p:par>
                        <p:par>
                          <p:cTn id="37" fill="hold">
                            <p:stCondLst>
                              <p:cond delay="500"/>
                            </p:stCondLst>
                            <p:childTnLst>
                              <p:par>
                                <p:cTn id="38" presetID="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xit" presetSubtype="4" fill="hold" grpId="1" nodeType="clickEffect">
                                  <p:stCondLst>
                                    <p:cond delay="0"/>
                                  </p:stCondLst>
                                  <p:childTnLst>
                                    <p:animEffect transition="out" filter="wipe(down)">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1" nodeType="clickEffect">
                                  <p:stCondLst>
                                    <p:cond delay="0"/>
                                  </p:stCondLst>
                                  <p:childTnLst>
                                    <p:animEffect transition="out" filter="wipe(down)">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ppt_x"/>
                                          </p:val>
                                        </p:tav>
                                        <p:tav tm="100000">
                                          <p:val>
                                            <p:strVal val="#ppt_x"/>
                                          </p:val>
                                        </p:tav>
                                      </p:tavLst>
                                    </p:anim>
                                    <p:anim calcmode="lin" valueType="num">
                                      <p:cBhvr additive="base">
                                        <p:cTn id="6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grpId="1" nodeType="clickEffect">
                                  <p:stCondLst>
                                    <p:cond delay="0"/>
                                  </p:stCondLst>
                                  <p:childTnLst>
                                    <p:anim calcmode="lin" valueType="num">
                                      <p:cBhvr additive="base">
                                        <p:cTn id="67" dur="500"/>
                                        <p:tgtEl>
                                          <p:spTgt spid="15"/>
                                        </p:tgtEl>
                                        <p:attrNameLst>
                                          <p:attrName>ppt_x</p:attrName>
                                        </p:attrNameLst>
                                      </p:cBhvr>
                                      <p:tavLst>
                                        <p:tav tm="0">
                                          <p:val>
                                            <p:strVal val="ppt_x"/>
                                          </p:val>
                                        </p:tav>
                                        <p:tav tm="100000">
                                          <p:val>
                                            <p:strVal val="ppt_x"/>
                                          </p:val>
                                        </p:tav>
                                      </p:tavLst>
                                    </p:anim>
                                    <p:anim calcmode="lin" valueType="num">
                                      <p:cBhvr additive="base">
                                        <p:cTn id="68" dur="500"/>
                                        <p:tgtEl>
                                          <p:spTgt spid="15"/>
                                        </p:tgtEl>
                                        <p:attrNameLst>
                                          <p:attrName>ppt_y</p:attrName>
                                        </p:attrNameLst>
                                      </p:cBhvr>
                                      <p:tavLst>
                                        <p:tav tm="0">
                                          <p:val>
                                            <p:strVal val="ppt_y"/>
                                          </p:val>
                                        </p:tav>
                                        <p:tav tm="100000">
                                          <p:val>
                                            <p:strVal val="1+ppt_h/2"/>
                                          </p:val>
                                        </p:tav>
                                      </p:tavLst>
                                    </p:anim>
                                    <p:set>
                                      <p:cBhvr>
                                        <p:cTn id="69" dur="1" fill="hold">
                                          <p:stCondLst>
                                            <p:cond delay="499"/>
                                          </p:stCondLst>
                                        </p:cTn>
                                        <p:tgtEl>
                                          <p:spTgt spid="15"/>
                                        </p:tgtEl>
                                        <p:attrNameLst>
                                          <p:attrName>style.visibility</p:attrName>
                                        </p:attrNameLst>
                                      </p:cBhvr>
                                      <p:to>
                                        <p:strVal val="hidden"/>
                                      </p:to>
                                    </p:set>
                                  </p:childTnLst>
                                </p:cTn>
                              </p:par>
                              <p:par>
                                <p:cTn id="70" presetID="2" presetClass="exit" presetSubtype="4" fill="hold" nodeType="withEffect">
                                  <p:stCondLst>
                                    <p:cond delay="0"/>
                                  </p:stCondLst>
                                  <p:childTnLst>
                                    <p:anim calcmode="lin" valueType="num">
                                      <p:cBhvr additive="base">
                                        <p:cTn id="71" dur="500"/>
                                        <p:tgtEl>
                                          <p:spTgt spid="16"/>
                                        </p:tgtEl>
                                        <p:attrNameLst>
                                          <p:attrName>ppt_x</p:attrName>
                                        </p:attrNameLst>
                                      </p:cBhvr>
                                      <p:tavLst>
                                        <p:tav tm="0">
                                          <p:val>
                                            <p:strVal val="ppt_x"/>
                                          </p:val>
                                        </p:tav>
                                        <p:tav tm="100000">
                                          <p:val>
                                            <p:strVal val="ppt_x"/>
                                          </p:val>
                                        </p:tav>
                                      </p:tavLst>
                                    </p:anim>
                                    <p:anim calcmode="lin" valueType="num">
                                      <p:cBhvr additive="base">
                                        <p:cTn id="72" dur="500"/>
                                        <p:tgtEl>
                                          <p:spTgt spid="16"/>
                                        </p:tgtEl>
                                        <p:attrNameLst>
                                          <p:attrName>ppt_y</p:attrName>
                                        </p:attrNameLst>
                                      </p:cBhvr>
                                      <p:tavLst>
                                        <p:tav tm="0">
                                          <p:val>
                                            <p:strVal val="ppt_y"/>
                                          </p:val>
                                        </p:tav>
                                        <p:tav tm="100000">
                                          <p:val>
                                            <p:strVal val="1+ppt_h/2"/>
                                          </p:val>
                                        </p:tav>
                                      </p:tavLst>
                                    </p:anim>
                                    <p:set>
                                      <p:cBhvr>
                                        <p:cTn id="73" dur="1" fill="hold">
                                          <p:stCondLst>
                                            <p:cond delay="499"/>
                                          </p:stCondLst>
                                        </p:cTn>
                                        <p:tgtEl>
                                          <p:spTgt spid="16"/>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1" nodeType="clickEffect">
                                  <p:stCondLst>
                                    <p:cond delay="0"/>
                                  </p:stCondLst>
                                  <p:childTnLst>
                                    <p:animEffect transition="out" filter="wipe(down)">
                                      <p:cBhvr>
                                        <p:cTn id="81" dur="500"/>
                                        <p:tgtEl>
                                          <p:spTgt spid="17"/>
                                        </p:tgtEl>
                                      </p:cBhvr>
                                    </p:animEffect>
                                    <p:set>
                                      <p:cBhvr>
                                        <p:cTn id="8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9" grpId="0" bldLvl="0" animBg="1"/>
      <p:bldP spid="9" grpId="1" bldLvl="0" animBg="1"/>
      <p:bldP spid="11" grpId="0" bldLvl="0" animBg="1"/>
      <p:bldP spid="11" grpId="1" bldLvl="0" animBg="1"/>
      <p:bldP spid="12" grpId="0" bldLvl="0" animBg="1"/>
      <p:bldP spid="12" grpId="1" bldLvl="0" animBg="1"/>
      <p:bldP spid="14" grpId="0" bldLvl="0" animBg="1"/>
      <p:bldP spid="14" grpId="1" bldLvl="0" animBg="1"/>
      <p:bldP spid="15" grpId="0" animBg="1"/>
      <p:bldP spid="15" grpId="1" animBg="1"/>
      <p:bldP spid="17" grpId="0" bldLvl="0" animBg="1"/>
      <p:bldP spid="17" grpId="1"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一、使用正则表达式解析</a:t>
            </a:r>
            <a:endParaRPr lang="zh-CN" altLang="en-US"/>
          </a:p>
        </p:txBody>
      </p:sp>
      <p:sp>
        <p:nvSpPr>
          <p:cNvPr id="3" name="内容占位符 2"/>
          <p:cNvSpPr>
            <a:spLocks noGrp="1"/>
          </p:cNvSpPr>
          <p:nvPr>
            <p:ph sz="quarter" idx="13"/>
          </p:nvPr>
        </p:nvSpPr>
        <p:spPr/>
        <p:txBody>
          <a:bodyPr/>
          <a:lstStyle/>
          <a:p>
            <a:r>
              <a:rPr lang="zh-CN" altLang="en-US"/>
              <a:t>（二）</a:t>
            </a:r>
            <a:r>
              <a:rPr lang="en-US" altLang="zh-CN"/>
              <a:t>Python</a:t>
            </a:r>
            <a:r>
              <a:rPr lang="zh-CN" altLang="en-US"/>
              <a:t>与正则表达式</a:t>
            </a:r>
            <a:endParaRPr lang="zh-CN" altLang="en-US"/>
          </a:p>
          <a:p>
            <a:endParaRPr lang="zh-CN" altLang="en-US"/>
          </a:p>
          <a:p>
            <a:endParaRPr lang="zh-CN" altLang="en-US"/>
          </a:p>
        </p:txBody>
      </p:sp>
      <p:sp>
        <p:nvSpPr>
          <p:cNvPr id="4" name="文本框 3"/>
          <p:cNvSpPr txBox="1"/>
          <p:nvPr/>
        </p:nvSpPr>
        <p:spPr>
          <a:xfrm>
            <a:off x="485775" y="165163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2. re.search()</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用于扫描整个字符串，并返回第一个成功的匹配，该函数的语法如下所示，该函数的语法如下所示。</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re.search(pattern, string, flags=0)</a:t>
            </a:r>
            <a:endParaRPr lang="en-US" altLang="zh-CN" sz="2400" kern="0" dirty="0">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2709545" y="3931285"/>
            <a:ext cx="5080000" cy="368300"/>
          </a:xfrm>
          <a:prstGeom prst="rect">
            <a:avLst/>
          </a:prstGeom>
          <a:noFill/>
          <a:ln w="9525">
            <a:noFill/>
          </a:ln>
        </p:spPr>
        <p:txBody>
          <a:bodyPr>
            <a:spAutoFit/>
          </a:bodyPr>
          <a:lstStyle/>
          <a:p>
            <a:pPr indent="0" algn="ctr"/>
            <a:r>
              <a:rPr lang="zh-CN" b="0">
                <a:ea typeface="宋体" panose="02010600030101010101" pitchFamily="2" charset="-122"/>
              </a:rPr>
              <a:t>表</a:t>
            </a:r>
            <a:r>
              <a:rPr lang="en-US" b="0">
                <a:latin typeface="宋体" panose="02010600030101010101" pitchFamily="2" charset="-122"/>
                <a:ea typeface="宋体" panose="02010600030101010101" pitchFamily="2" charset="-122"/>
              </a:rPr>
              <a:t>1-2-2 </a:t>
            </a:r>
            <a:r>
              <a:rPr lang="zh-CN" b="0">
                <a:ea typeface="宋体" panose="02010600030101010101" pitchFamily="2" charset="-122"/>
              </a:rPr>
              <a:t>re.</a:t>
            </a:r>
            <a:r>
              <a:rPr lang="en-US" altLang="zh-CN" b="0">
                <a:ea typeface="宋体" panose="02010600030101010101" pitchFamily="2" charset="-122"/>
              </a:rPr>
              <a:t>search()</a:t>
            </a:r>
            <a:r>
              <a:rPr lang="zh-CN" b="0">
                <a:ea typeface="宋体" panose="02010600030101010101" pitchFamily="2" charset="-122"/>
              </a:rPr>
              <a:t>参数表</a:t>
            </a:r>
            <a:endParaRPr lang="zh-CN" altLang="en-US"/>
          </a:p>
        </p:txBody>
      </p:sp>
      <p:graphicFrame>
        <p:nvGraphicFramePr>
          <p:cNvPr id="6" name="表格 5"/>
          <p:cNvGraphicFramePr/>
          <p:nvPr>
            <p:custDataLst>
              <p:tags r:id="rId1"/>
            </p:custDataLst>
          </p:nvPr>
        </p:nvGraphicFramePr>
        <p:xfrm>
          <a:off x="485775" y="4372610"/>
          <a:ext cx="11099800" cy="2072640"/>
        </p:xfrm>
        <a:graphic>
          <a:graphicData uri="http://schemas.openxmlformats.org/drawingml/2006/table">
            <a:tbl>
              <a:tblPr/>
              <a:tblGrid>
                <a:gridCol w="1754505"/>
                <a:gridCol w="9345295"/>
              </a:tblGrid>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参数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描述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r>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pattern</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匹配的正则表达式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string</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要匹配的字符串</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flags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标志位，用于控制正则表达式的匹配方式，如是否区分大小写、多行匹配等。参见：正则表达式修饰符-可选标志</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云形标注 4"/>
          <p:cNvSpPr/>
          <p:nvPr/>
        </p:nvSpPr>
        <p:spPr>
          <a:xfrm>
            <a:off x="6650355" y="1586865"/>
            <a:ext cx="5541645" cy="4122420"/>
          </a:xfrm>
          <a:prstGeom prst="cloudCallout">
            <a:avLst>
              <a:gd name="adj1" fmla="val -69514"/>
              <a:gd name="adj2" fmla="val -365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altLang="en-US" sz="2400" b="1" dirty="0">
                <a:solidFill>
                  <a:srgbClr val="0070C0"/>
                </a:solidFill>
                <a:latin typeface="微软雅黑" panose="020B0503020204020204" pitchFamily="34" charset="-122"/>
                <a:ea typeface="微软雅黑" panose="020B0503020204020204" pitchFamily="34" charset="-122"/>
              </a:rPr>
              <a:t>该函数的参数与</a:t>
            </a:r>
            <a:r>
              <a:rPr lang="en-US" altLang="zh-CN" sz="2400" b="1" dirty="0">
                <a:solidFill>
                  <a:srgbClr val="0070C0"/>
                </a:solidFill>
                <a:latin typeface="微软雅黑" panose="020B0503020204020204" pitchFamily="34" charset="-122"/>
                <a:ea typeface="微软雅黑" panose="020B0503020204020204" pitchFamily="34" charset="-122"/>
              </a:rPr>
              <a:t>match</a:t>
            </a:r>
            <a:r>
              <a:rPr lang="zh-CN" altLang="en-US" sz="2400" b="1" dirty="0">
                <a:solidFill>
                  <a:srgbClr val="0070C0"/>
                </a:solidFill>
                <a:latin typeface="微软雅黑" panose="020B0503020204020204" pitchFamily="34" charset="-122"/>
                <a:ea typeface="微软雅黑" panose="020B0503020204020204" pitchFamily="34" charset="-122"/>
              </a:rPr>
              <a:t>函数基本一样，但是两个函数的区别比较明显，</a:t>
            </a:r>
            <a:r>
              <a:rPr lang="en-US" altLang="zh-CN" sz="2400" b="1" dirty="0">
                <a:solidFill>
                  <a:srgbClr val="0070C0"/>
                </a:solidFill>
                <a:latin typeface="微软雅黑" panose="020B0503020204020204" pitchFamily="34" charset="-122"/>
                <a:ea typeface="微软雅黑" panose="020B0503020204020204" pitchFamily="34" charset="-122"/>
              </a:rPr>
              <a:t>match</a:t>
            </a:r>
            <a:r>
              <a:rPr lang="zh-CN" altLang="en-US" sz="2400" b="1" dirty="0">
                <a:solidFill>
                  <a:srgbClr val="0070C0"/>
                </a:solidFill>
                <a:latin typeface="微软雅黑" panose="020B0503020204020204" pitchFamily="34" charset="-122"/>
                <a:ea typeface="微软雅黑" panose="020B0503020204020204" pitchFamily="34" charset="-122"/>
              </a:rPr>
              <a:t>只能从开头开始匹配，而</a:t>
            </a:r>
            <a:r>
              <a:rPr lang="en-US" altLang="zh-CN" sz="2400" b="1" dirty="0">
                <a:solidFill>
                  <a:srgbClr val="0070C0"/>
                </a:solidFill>
                <a:latin typeface="微软雅黑" panose="020B0503020204020204" pitchFamily="34" charset="-122"/>
                <a:ea typeface="微软雅黑" panose="020B0503020204020204" pitchFamily="34" charset="-122"/>
              </a:rPr>
              <a:t>search</a:t>
            </a:r>
            <a:r>
              <a:rPr lang="zh-CN" altLang="en-US" sz="2400" b="1" dirty="0">
                <a:solidFill>
                  <a:srgbClr val="0070C0"/>
                </a:solidFill>
                <a:latin typeface="微软雅黑" panose="020B0503020204020204" pitchFamily="34" charset="-122"/>
                <a:ea typeface="微软雅黑" panose="020B0503020204020204" pitchFamily="34" charset="-122"/>
              </a:rPr>
              <a:t>函数没有这个限制，使用更灵活。</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xit" presetSubtype="4" fill="hold" grpId="1" nodeType="clickEffect">
                                  <p:stCondLst>
                                    <p:cond delay="0"/>
                                  </p:stCondLst>
                                  <p:childTnLst>
                                    <p:animEffect transition="out" filter="wipe(dow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一、使用正则表达式解析</a:t>
            </a:r>
            <a:endParaRPr lang="zh-CN" altLang="en-US"/>
          </a:p>
        </p:txBody>
      </p:sp>
      <p:sp>
        <p:nvSpPr>
          <p:cNvPr id="3" name="内容占位符 2"/>
          <p:cNvSpPr>
            <a:spLocks noGrp="1"/>
          </p:cNvSpPr>
          <p:nvPr>
            <p:ph sz="quarter" idx="13"/>
          </p:nvPr>
        </p:nvSpPr>
        <p:spPr/>
        <p:txBody>
          <a:bodyPr/>
          <a:lstStyle/>
          <a:p>
            <a:r>
              <a:rPr lang="zh-CN" altLang="en-US"/>
              <a:t>（二）</a:t>
            </a:r>
            <a:r>
              <a:rPr lang="en-US" altLang="zh-CN"/>
              <a:t>Python</a:t>
            </a:r>
            <a:r>
              <a:rPr lang="zh-CN" altLang="en-US"/>
              <a:t>与正则表达式</a:t>
            </a:r>
            <a:endParaRPr lang="zh-CN" altLang="en-US"/>
          </a:p>
          <a:p>
            <a:endParaRPr lang="zh-CN" altLang="en-US"/>
          </a:p>
          <a:p>
            <a:endParaRPr lang="zh-CN" altLang="en-US"/>
          </a:p>
        </p:txBody>
      </p:sp>
      <p:sp>
        <p:nvSpPr>
          <p:cNvPr id="4" name="文本框 3"/>
          <p:cNvSpPr txBox="1"/>
          <p:nvPr/>
        </p:nvSpPr>
        <p:spPr>
          <a:xfrm>
            <a:off x="485775" y="165163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2. re.search()</a:t>
            </a:r>
            <a:r>
              <a:rPr lang="zh-CN" altLang="en-US" sz="2400" b="1" kern="0" dirty="0">
                <a:latin typeface="微软雅黑" panose="020B0503020204020204" pitchFamily="34" charset="-122"/>
                <a:ea typeface="微软雅黑" panose="020B0503020204020204" pitchFamily="34" charset="-122"/>
                <a:cs typeface="+mn-ea"/>
                <a:sym typeface="+mn-lt"/>
              </a:rPr>
              <a:t>案例</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400" kern="0" dirty="0">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custDataLst>
              <p:tags r:id="rId1"/>
            </p:custDataLst>
          </p:nvPr>
        </p:nvPicPr>
        <p:blipFill>
          <a:blip r:embed="rId2"/>
          <a:srcRect b="21116"/>
          <a:stretch>
            <a:fillRect/>
          </a:stretch>
        </p:blipFill>
        <p:spPr>
          <a:xfrm>
            <a:off x="597535" y="2187575"/>
            <a:ext cx="7665085" cy="4268470"/>
          </a:xfrm>
          <a:prstGeom prst="rect">
            <a:avLst/>
          </a:prstGeom>
        </p:spPr>
      </p:pic>
      <p:sp>
        <p:nvSpPr>
          <p:cNvPr id="9" name="线形标注 1 8"/>
          <p:cNvSpPr/>
          <p:nvPr/>
        </p:nvSpPr>
        <p:spPr>
          <a:xfrm>
            <a:off x="7193915" y="1406525"/>
            <a:ext cx="4660265" cy="764540"/>
          </a:xfrm>
          <a:prstGeom prst="borderCallout1">
            <a:avLst>
              <a:gd name="adj1" fmla="val 43770"/>
              <a:gd name="adj2" fmla="val -381"/>
              <a:gd name="adj3" fmla="val 262956"/>
              <a:gd name="adj4" fmla="val -73020"/>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en-US" altLang="zh-CN" sz="2000" dirty="0">
                <a:solidFill>
                  <a:schemeClr val="tx1"/>
                </a:solidFill>
                <a:latin typeface="微软雅黑" panose="020B0503020204020204" pitchFamily="34" charset="-122"/>
                <a:ea typeface="微软雅黑" panose="020B0503020204020204" pitchFamily="34" charset="-122"/>
              </a:rPr>
              <a:t>search</a:t>
            </a:r>
            <a:r>
              <a:rPr lang="zh-CN" altLang="en-US" sz="2000" dirty="0">
                <a:solidFill>
                  <a:schemeClr val="tx1"/>
                </a:solidFill>
                <a:latin typeface="微软雅黑" panose="020B0503020204020204" pitchFamily="34" charset="-122"/>
                <a:ea typeface="微软雅黑" panose="020B0503020204020204" pitchFamily="34" charset="-122"/>
              </a:rPr>
              <a:t>函数的查找目标</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custDataLst>
              <p:tags r:id="rId3"/>
            </p:custDataLst>
          </p:nvPr>
        </p:nvSpPr>
        <p:spPr>
          <a:xfrm>
            <a:off x="2277745" y="3429000"/>
            <a:ext cx="3112770" cy="412115"/>
          </a:xfrm>
          <a:prstGeom prst="rect">
            <a:avLst/>
          </a:prstGeom>
          <a:noFill/>
          <a:ln>
            <a:solidFill>
              <a:schemeClr val="bg2">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n>
                <a:solidFill>
                  <a:schemeClr val="bg2">
                    <a:lumMod val="50000"/>
                  </a:schemeClr>
                </a:solidFill>
              </a:ln>
              <a:latin typeface="微软雅黑" panose="020B0503020204020204" pitchFamily="34" charset="-122"/>
              <a:ea typeface="微软雅黑" panose="020B0503020204020204" pitchFamily="34" charset="-122"/>
            </a:endParaRPr>
          </a:p>
        </p:txBody>
      </p:sp>
      <p:cxnSp>
        <p:nvCxnSpPr>
          <p:cNvPr id="7" name="直接箭头连接符 6"/>
          <p:cNvCxnSpPr/>
          <p:nvPr/>
        </p:nvCxnSpPr>
        <p:spPr>
          <a:xfrm flipH="1">
            <a:off x="3771265" y="2182495"/>
            <a:ext cx="3950970" cy="2992755"/>
          </a:xfrm>
          <a:prstGeom prst="straightConnector1">
            <a:avLst/>
          </a:prstGeom>
          <a:ln>
            <a:solidFill>
              <a:schemeClr val="bg2">
                <a:lumMod val="50000"/>
              </a:schemeClr>
            </a:solidFill>
            <a:tailEnd type="arrow"/>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4"/>
            </p:custDataLst>
          </p:nvPr>
        </p:nvSpPr>
        <p:spPr>
          <a:xfrm>
            <a:off x="3136265" y="5118735"/>
            <a:ext cx="2950845" cy="412115"/>
          </a:xfrm>
          <a:prstGeom prst="rect">
            <a:avLst/>
          </a:prstGeom>
          <a:noFill/>
          <a:ln>
            <a:solidFill>
              <a:schemeClr val="bg2">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n>
                <a:solidFill>
                  <a:schemeClr val="bg2">
                    <a:lumMod val="50000"/>
                  </a:schemeClr>
                </a:solidFill>
              </a:ln>
              <a:latin typeface="微软雅黑" panose="020B0503020204020204" pitchFamily="34" charset="-122"/>
              <a:ea typeface="微软雅黑" panose="020B0503020204020204" pitchFamily="34" charset="-122"/>
            </a:endParaRPr>
          </a:p>
        </p:txBody>
      </p:sp>
      <p:sp>
        <p:nvSpPr>
          <p:cNvPr id="11" name="线形标注 1 10"/>
          <p:cNvSpPr/>
          <p:nvPr>
            <p:custDataLst>
              <p:tags r:id="rId5"/>
            </p:custDataLst>
          </p:nvPr>
        </p:nvSpPr>
        <p:spPr>
          <a:xfrm>
            <a:off x="7193915" y="4217035"/>
            <a:ext cx="4660265" cy="764540"/>
          </a:xfrm>
          <a:prstGeom prst="borderCallout1">
            <a:avLst>
              <a:gd name="adj1" fmla="val 43770"/>
              <a:gd name="adj2" fmla="val -381"/>
              <a:gd name="adj3" fmla="val -64867"/>
              <a:gd name="adj4" fmla="val -48044"/>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sz="2000" dirty="0">
                <a:solidFill>
                  <a:schemeClr val="tx1"/>
                </a:solidFill>
                <a:latin typeface="微软雅黑" panose="020B0503020204020204" pitchFamily="34" charset="-122"/>
                <a:ea typeface="微软雅黑" panose="020B0503020204020204" pitchFamily="34" charset="-122"/>
              </a:rPr>
              <a:t>提取</a:t>
            </a:r>
            <a:r>
              <a:rPr lang="zh-CN" altLang="en-US" sz="2000" dirty="0">
                <a:solidFill>
                  <a:schemeClr val="tx1"/>
                </a:solidFill>
                <a:latin typeface="微软雅黑" panose="020B0503020204020204" pitchFamily="34" charset="-122"/>
                <a:ea typeface="微软雅黑" panose="020B0503020204020204" pitchFamily="34" charset="-122"/>
              </a:rPr>
              <a:t>目标：</a:t>
            </a:r>
            <a:r>
              <a:rPr lang="en-US" altLang="zh-CN" sz="2000" dirty="0">
                <a:solidFill>
                  <a:schemeClr val="tx1"/>
                </a:solidFill>
                <a:latin typeface="微软雅黑" panose="020B0503020204020204" pitchFamily="34" charset="-122"/>
                <a:ea typeface="微软雅黑" panose="020B0503020204020204" pitchFamily="34" charset="-122"/>
              </a:rPr>
              <a:t>jwb.html</a:t>
            </a:r>
            <a:r>
              <a:rPr lang="zh-CN" altLang="en-US" sz="2000" dirty="0">
                <a:solidFill>
                  <a:schemeClr val="tx1"/>
                </a:solidFill>
                <a:latin typeface="微软雅黑" panose="020B0503020204020204" pitchFamily="34" charset="-122"/>
                <a:ea typeface="微软雅黑" panose="020B0503020204020204" pitchFamily="34" charset="-122"/>
              </a:rPr>
              <a:t>和教务部</a:t>
            </a:r>
            <a:endParaRPr lang="zh-CN" altLang="en-US" sz="2000" dirty="0">
              <a:solidFill>
                <a:schemeClr val="tx1"/>
              </a:solidFill>
              <a:latin typeface="微软雅黑" panose="020B0503020204020204" pitchFamily="34" charset="-122"/>
              <a:ea typeface="微软雅黑" panose="020B0503020204020204" pitchFamily="34" charset="-122"/>
            </a:endParaRPr>
          </a:p>
          <a:p>
            <a:pPr algn="l">
              <a:lnSpc>
                <a:spcPct val="130000"/>
              </a:lnSpc>
            </a:pPr>
            <a:r>
              <a:rPr lang="zh-CN" altLang="en-US" sz="2000" dirty="0">
                <a:solidFill>
                  <a:schemeClr val="tx1"/>
                </a:solidFill>
                <a:latin typeface="微软雅黑" panose="020B0503020204020204" pitchFamily="34" charset="-122"/>
                <a:ea typeface="微软雅黑" panose="020B0503020204020204" pitchFamily="34" charset="-122"/>
              </a:rPr>
              <a:t>注意在正则表达式中用</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包含的两处</a:t>
            </a:r>
            <a:r>
              <a:rPr lang="en-US" altLang="zh-CN" sz="2000" dirty="0">
                <a:solidFill>
                  <a:schemeClr val="tx1"/>
                </a:solidFill>
                <a:latin typeface="微软雅黑" panose="020B0503020204020204" pitchFamily="34" charset="-122"/>
                <a:ea typeface="微软雅黑" panose="020B0503020204020204" pitchFamily="34" charset="-122"/>
              </a:rPr>
              <a:t>.*?</a:t>
            </a:r>
            <a:endParaRPr lang="en-US" altLang="zh-CN" sz="2000" dirty="0">
              <a:solidFill>
                <a:schemeClr val="tx1"/>
              </a:solidFill>
              <a:latin typeface="微软雅黑" panose="020B0503020204020204" pitchFamily="34" charset="-122"/>
              <a:ea typeface="微软雅黑" panose="020B0503020204020204" pitchFamily="34" charset="-122"/>
            </a:endParaRPr>
          </a:p>
        </p:txBody>
      </p:sp>
      <p:cxnSp>
        <p:nvCxnSpPr>
          <p:cNvPr id="12" name="直接箭头连接符 11"/>
          <p:cNvCxnSpPr>
            <a:stCxn id="11" idx="2"/>
          </p:cNvCxnSpPr>
          <p:nvPr>
            <p:custDataLst>
              <p:tags r:id="rId6"/>
            </p:custDataLst>
          </p:nvPr>
        </p:nvCxnSpPr>
        <p:spPr>
          <a:xfrm flipH="1">
            <a:off x="5390515" y="4599305"/>
            <a:ext cx="1803400" cy="519430"/>
          </a:xfrm>
          <a:prstGeom prst="straightConnector1">
            <a:avLst/>
          </a:prstGeom>
          <a:ln>
            <a:solidFill>
              <a:schemeClr val="bg2">
                <a:lumMod val="50000"/>
              </a:schemeClr>
            </a:solidFill>
            <a:tailEnd type="arrow"/>
          </a:ln>
        </p:spPr>
        <p:style>
          <a:lnRef idx="2">
            <a:schemeClr val="accent1"/>
          </a:lnRef>
          <a:fillRef idx="0">
            <a:srgbClr val="FFFFFF"/>
          </a:fillRef>
          <a:effectRef idx="0">
            <a:srgbClr val="FFFFFF"/>
          </a:effectRef>
          <a:fontRef idx="minor">
            <a:schemeClr val="tx1"/>
          </a:fontRef>
        </p:style>
      </p:cxnSp>
      <p:sp>
        <p:nvSpPr>
          <p:cNvPr id="13" name="线形标注 1 12"/>
          <p:cNvSpPr/>
          <p:nvPr>
            <p:custDataLst>
              <p:tags r:id="rId7"/>
            </p:custDataLst>
          </p:nvPr>
        </p:nvSpPr>
        <p:spPr>
          <a:xfrm>
            <a:off x="7193915" y="5186680"/>
            <a:ext cx="4660265" cy="764540"/>
          </a:xfrm>
          <a:prstGeom prst="borderCallout1">
            <a:avLst>
              <a:gd name="adj1" fmla="val 43770"/>
              <a:gd name="adj2" fmla="val -381"/>
              <a:gd name="adj3" fmla="val 127990"/>
              <a:gd name="adj4" fmla="val -28123"/>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altLang="en-US" sz="2000" dirty="0">
                <a:solidFill>
                  <a:schemeClr val="tx1"/>
                </a:solidFill>
                <a:latin typeface="微软雅黑" panose="020B0503020204020204" pitchFamily="34" charset="-122"/>
                <a:ea typeface="微软雅黑" panose="020B0503020204020204" pitchFamily="34" charset="-122"/>
              </a:rPr>
              <a:t>最后从查找结果中提取目标字符串依然用</a:t>
            </a:r>
            <a:r>
              <a:rPr lang="en-US" altLang="zh-CN" sz="2000" dirty="0">
                <a:solidFill>
                  <a:schemeClr val="tx1"/>
                </a:solidFill>
                <a:latin typeface="微软雅黑" panose="020B0503020204020204" pitchFamily="34" charset="-122"/>
                <a:ea typeface="微软雅黑" panose="020B0503020204020204" pitchFamily="34" charset="-122"/>
              </a:rPr>
              <a:t>group(1)</a:t>
            </a:r>
            <a:r>
              <a:rPr lang="zh-CN" altLang="en-US" sz="2000" dirty="0">
                <a:solidFill>
                  <a:schemeClr val="tx1"/>
                </a:solidFill>
                <a:latin typeface="微软雅黑" panose="020B0503020204020204" pitchFamily="34" charset="-122"/>
                <a:ea typeface="微软雅黑" panose="020B0503020204020204" pitchFamily="34" charset="-122"/>
              </a:rPr>
              <a:t>、</a:t>
            </a:r>
            <a:r>
              <a:rPr lang="en-US" altLang="zh-CN" sz="2000" dirty="0">
                <a:solidFill>
                  <a:schemeClr val="tx1"/>
                </a:solidFill>
                <a:latin typeface="微软雅黑" panose="020B0503020204020204" pitchFamily="34" charset="-122"/>
                <a:ea typeface="微软雅黑" panose="020B0503020204020204" pitchFamily="34" charset="-122"/>
              </a:rPr>
              <a:t>group(2)</a:t>
            </a:r>
            <a:r>
              <a:rPr lang="zh-CN" altLang="en-US" sz="2000" dirty="0">
                <a:solidFill>
                  <a:schemeClr val="tx1"/>
                </a:solidFill>
                <a:latin typeface="微软雅黑" panose="020B0503020204020204" pitchFamily="34" charset="-122"/>
                <a:ea typeface="微软雅黑" panose="020B0503020204020204" pitchFamily="34" charset="-122"/>
              </a:rPr>
              <a:t>获得。</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4" name="云形标注 13"/>
          <p:cNvSpPr/>
          <p:nvPr>
            <p:custDataLst>
              <p:tags r:id="rId8"/>
            </p:custDataLst>
          </p:nvPr>
        </p:nvSpPr>
        <p:spPr>
          <a:xfrm>
            <a:off x="6650355" y="1586865"/>
            <a:ext cx="5541645" cy="2425065"/>
          </a:xfrm>
          <a:prstGeom prst="cloudCallout">
            <a:avLst>
              <a:gd name="adj1" fmla="val -57803"/>
              <a:gd name="adj2" fmla="val 39526"/>
            </a:avLst>
          </a:prstGeom>
          <a:solidFill>
            <a:schemeClr val="accent6">
              <a:lumMod val="40000"/>
              <a:lumOff val="6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sz="2400" b="1" dirty="0">
                <a:solidFill>
                  <a:srgbClr val="0070C0"/>
                </a:solidFill>
                <a:latin typeface="微软雅黑" panose="020B0503020204020204" pitchFamily="34" charset="-122"/>
                <a:ea typeface="微软雅黑" panose="020B0503020204020204" pitchFamily="34" charset="-122"/>
              </a:rPr>
              <a:t>注意</a:t>
            </a:r>
            <a:r>
              <a:rPr lang="en-US" altLang="zh-CN" sz="2400" b="1" dirty="0">
                <a:solidFill>
                  <a:srgbClr val="0070C0"/>
                </a:solidFill>
                <a:latin typeface="微软雅黑" panose="020B0503020204020204" pitchFamily="34" charset="-122"/>
                <a:ea typeface="微软雅黑" panose="020B0503020204020204" pitchFamily="34" charset="-122"/>
              </a:rPr>
              <a:t>search</a:t>
            </a:r>
            <a:r>
              <a:rPr lang="zh-CN" altLang="en-US" sz="2400" b="1" dirty="0">
                <a:solidFill>
                  <a:srgbClr val="0070C0"/>
                </a:solidFill>
                <a:latin typeface="微软雅黑" panose="020B0503020204020204" pitchFamily="34" charset="-122"/>
                <a:ea typeface="微软雅黑" panose="020B0503020204020204" pitchFamily="34" charset="-122"/>
              </a:rPr>
              <a:t>函数只会返回第一个符合要求的目标，所以财务部不是返回结果。</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6" presetClass="emph" presetSubtype="0" repeatCount="3000" fill="hold" grpId="0" nodeType="withEffect">
                                  <p:stCondLst>
                                    <p:cond delay="0"/>
                                  </p:stCondLst>
                                  <p:childTnLst>
                                    <p:animEffect transition="out" filter="fade">
                                      <p:cBhvr>
                                        <p:cTn id="8" dur="500" tmFilter="0, 0; .2, .5; .8, .5; 1, 0"/>
                                        <p:tgtEl>
                                          <p:spTgt spid="8"/>
                                        </p:tgtEl>
                                      </p:cBhvr>
                                    </p:animEffect>
                                    <p:animScale>
                                      <p:cBhvr>
                                        <p:cTn id="9" dur="250" autoRev="1" fill="hold"/>
                                        <p:tgtEl>
                                          <p:spTgt spid="8"/>
                                        </p:tgtEl>
                                      </p:cBhvr>
                                      <p:by x="105000" y="105000"/>
                                    </p:animScale>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26" presetClass="emph" presetSubtype="0" repeatCount="3000" fill="hold" grpId="0" nodeType="withEffect">
                                  <p:stCondLst>
                                    <p:cond delay="0"/>
                                  </p:stCondLst>
                                  <p:childTnLst>
                                    <p:animEffect transition="out" filter="fade">
                                      <p:cBhvr>
                                        <p:cTn id="24" dur="500" tmFilter="0, 0; .2, .5; .8, .5; 1, 0"/>
                                        <p:tgtEl>
                                          <p:spTgt spid="10"/>
                                        </p:tgtEl>
                                      </p:cBhvr>
                                    </p:animEffect>
                                    <p:animScale>
                                      <p:cBhvr>
                                        <p:cTn id="25" dur="250" autoRev="1" fill="hold"/>
                                        <p:tgtEl>
                                          <p:spTgt spid="10"/>
                                        </p:tgtEl>
                                      </p:cBhvr>
                                      <p:by x="105000" y="105000"/>
                                    </p:animScale>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xit" presetSubtype="4" fill="hold" grpId="1" nodeType="clickEffect">
                                  <p:stCondLst>
                                    <p:cond delay="0"/>
                                  </p:stCondLst>
                                  <p:childTnLst>
                                    <p:animEffect transition="out" filter="wipe(down)">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8" grpId="0" bldLvl="0" animBg="1"/>
      <p:bldP spid="8" grpId="1" bldLvl="0" animBg="1"/>
      <p:bldP spid="10" grpId="0" bldLvl="0" animBg="1"/>
      <p:bldP spid="10" grpId="1" bldLvl="0" animBg="1"/>
      <p:bldP spid="11" grpId="0" bldLvl="0" animBg="1"/>
      <p:bldP spid="13" grpId="0" bldLvl="0" animBg="1"/>
      <p:bldP spid="14" grpId="0" bldLvl="0" animBg="1"/>
      <p:bldP spid="14"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一、使用正则表达式解析</a:t>
            </a:r>
            <a:endParaRPr lang="zh-CN" altLang="en-US"/>
          </a:p>
        </p:txBody>
      </p:sp>
      <p:sp>
        <p:nvSpPr>
          <p:cNvPr id="3" name="内容占位符 2"/>
          <p:cNvSpPr>
            <a:spLocks noGrp="1"/>
          </p:cNvSpPr>
          <p:nvPr>
            <p:ph sz="quarter" idx="13"/>
          </p:nvPr>
        </p:nvSpPr>
        <p:spPr/>
        <p:txBody>
          <a:bodyPr/>
          <a:lstStyle/>
          <a:p>
            <a:r>
              <a:rPr lang="zh-CN" altLang="en-US"/>
              <a:t>（二）</a:t>
            </a:r>
            <a:r>
              <a:rPr lang="en-US" altLang="zh-CN"/>
              <a:t>Python</a:t>
            </a:r>
            <a:r>
              <a:rPr lang="zh-CN" altLang="en-US"/>
              <a:t>与正则表达式</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3. re.findall()</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返回</a:t>
            </a:r>
            <a:r>
              <a:rPr lang="en-US" altLang="zh-CN" sz="2800" b="1" kern="0" dirty="0">
                <a:solidFill>
                  <a:schemeClr val="bg2">
                    <a:lumMod val="50000"/>
                  </a:schemeClr>
                </a:solidFill>
                <a:latin typeface="微软雅黑" panose="020B0503020204020204" pitchFamily="34" charset="-122"/>
                <a:ea typeface="微软雅黑" panose="020B0503020204020204" pitchFamily="34" charset="-122"/>
                <a:cs typeface="+mn-ea"/>
                <a:sym typeface="+mn-lt"/>
              </a:rPr>
              <a:t>所有</a:t>
            </a:r>
            <a:r>
              <a:rPr lang="en-US" altLang="zh-CN" sz="2400" kern="0" dirty="0">
                <a:latin typeface="微软雅黑" panose="020B0503020204020204" pitchFamily="34" charset="-122"/>
                <a:ea typeface="微软雅黑" panose="020B0503020204020204" pitchFamily="34" charset="-122"/>
                <a:cs typeface="+mn-ea"/>
                <a:sym typeface="+mn-lt"/>
              </a:rPr>
              <a:t>匹配正则表达式的字符串。它的用法参数跟re.search()一样，但是re.findall()方法可以匹配所有符合正则模式的字符串，每次匹配到的目标构成元组，所有的元组再构成列表对象。</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400" kern="0" dirty="0">
              <a:latin typeface="微软雅黑" panose="020B0503020204020204" pitchFamily="34" charset="-122"/>
              <a:ea typeface="微软雅黑" panose="020B0503020204020204" pitchFamily="34" charset="-122"/>
              <a:cs typeface="+mn-ea"/>
              <a:sym typeface="+mn-lt"/>
            </a:endParaRPr>
          </a:p>
        </p:txBody>
      </p:sp>
      <p:sp>
        <p:nvSpPr>
          <p:cNvPr id="7" name="矩形 6"/>
          <p:cNvSpPr/>
          <p:nvPr/>
        </p:nvSpPr>
        <p:spPr>
          <a:xfrm>
            <a:off x="1176655" y="2726055"/>
            <a:ext cx="4083685" cy="75565"/>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3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6" presetClass="emph" presetSubtype="0" repeatCount="3000" fill="hold" grpId="1" nodeType="afterEffect">
                                  <p:stCondLst>
                                    <p:cond delay="0"/>
                                  </p:stCondLst>
                                  <p:childTnLst>
                                    <p:animEffect transition="out" filter="fade">
                                      <p:cBhvr>
                                        <p:cTn id="10" dur="500" tmFilter="0, 0; .2, .5; .8, .5; 1, 0"/>
                                        <p:tgtEl>
                                          <p:spTgt spid="7"/>
                                        </p:tgtEl>
                                      </p:cBhvr>
                                    </p:animEffect>
                                    <p:animScale>
                                      <p:cBhvr>
                                        <p:cTn id="1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485775" y="1905635"/>
            <a:ext cx="8337550" cy="4979670"/>
          </a:xfrm>
          <a:prstGeom prst="rect">
            <a:avLst/>
          </a:prstGeom>
        </p:spPr>
      </p:pic>
      <p:sp>
        <p:nvSpPr>
          <p:cNvPr id="2" name="文本占位符 1"/>
          <p:cNvSpPr>
            <a:spLocks noGrp="1"/>
          </p:cNvSpPr>
          <p:nvPr>
            <p:ph type="body" sz="quarter" idx="12"/>
          </p:nvPr>
        </p:nvSpPr>
        <p:spPr/>
        <p:txBody>
          <a:bodyPr/>
          <a:lstStyle/>
          <a:p>
            <a:r>
              <a:rPr lang="zh-CN" altLang="en-US"/>
              <a:t>一、使用正则表达式解析</a:t>
            </a:r>
            <a:endParaRPr lang="zh-CN" altLang="en-US"/>
          </a:p>
        </p:txBody>
      </p:sp>
      <p:sp>
        <p:nvSpPr>
          <p:cNvPr id="3" name="内容占位符 2"/>
          <p:cNvSpPr>
            <a:spLocks noGrp="1"/>
          </p:cNvSpPr>
          <p:nvPr>
            <p:ph sz="quarter" idx="13"/>
          </p:nvPr>
        </p:nvSpPr>
        <p:spPr/>
        <p:txBody>
          <a:bodyPr/>
          <a:lstStyle/>
          <a:p>
            <a:r>
              <a:rPr lang="zh-CN" altLang="en-US"/>
              <a:t>（二）</a:t>
            </a:r>
            <a:r>
              <a:rPr lang="en-US" altLang="zh-CN"/>
              <a:t>Python</a:t>
            </a:r>
            <a:r>
              <a:rPr lang="zh-CN" altLang="en-US"/>
              <a:t>与正则表达式</a:t>
            </a:r>
            <a:endParaRPr lang="zh-CN" altLang="en-US"/>
          </a:p>
          <a:p>
            <a:endParaRPr lang="zh-CN" altLang="en-US"/>
          </a:p>
          <a:p>
            <a:endParaRPr lang="zh-CN" altLang="en-US"/>
          </a:p>
        </p:txBody>
      </p:sp>
      <p:sp>
        <p:nvSpPr>
          <p:cNvPr id="4" name="文本框 3"/>
          <p:cNvSpPr txBox="1"/>
          <p:nvPr/>
        </p:nvSpPr>
        <p:spPr>
          <a:xfrm>
            <a:off x="485775" y="140652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3. re.findall()</a:t>
            </a:r>
            <a:r>
              <a:rPr lang="zh-CN" altLang="en-US" sz="2400" b="1" kern="0" dirty="0">
                <a:latin typeface="微软雅黑" panose="020B0503020204020204" pitchFamily="34" charset="-122"/>
                <a:ea typeface="微软雅黑" panose="020B0503020204020204" pitchFamily="34" charset="-122"/>
                <a:cs typeface="+mn-ea"/>
                <a:sym typeface="+mn-lt"/>
              </a:rPr>
              <a:t>案例</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400" kern="0" dirty="0">
              <a:latin typeface="微软雅黑" panose="020B0503020204020204" pitchFamily="34" charset="-122"/>
              <a:ea typeface="微软雅黑" panose="020B0503020204020204" pitchFamily="34" charset="-122"/>
              <a:cs typeface="+mn-ea"/>
              <a:sym typeface="+mn-lt"/>
            </a:endParaRPr>
          </a:p>
        </p:txBody>
      </p:sp>
      <p:sp>
        <p:nvSpPr>
          <p:cNvPr id="8" name="矩形 7"/>
          <p:cNvSpPr/>
          <p:nvPr>
            <p:custDataLst>
              <p:tags r:id="rId3"/>
            </p:custDataLst>
          </p:nvPr>
        </p:nvSpPr>
        <p:spPr>
          <a:xfrm>
            <a:off x="2720340" y="5481320"/>
            <a:ext cx="2679700" cy="469900"/>
          </a:xfrm>
          <a:prstGeom prst="rect">
            <a:avLst/>
          </a:prstGeom>
          <a:noFill/>
          <a:ln>
            <a:solidFill>
              <a:schemeClr val="bg2">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n>
                <a:solidFill>
                  <a:schemeClr val="bg2">
                    <a:lumMod val="50000"/>
                  </a:schemeClr>
                </a:solidFill>
              </a:ln>
              <a:latin typeface="微软雅黑" panose="020B0503020204020204" pitchFamily="34" charset="-122"/>
              <a:ea typeface="微软雅黑" panose="020B0503020204020204" pitchFamily="34" charset="-122"/>
            </a:endParaRPr>
          </a:p>
        </p:txBody>
      </p:sp>
      <p:sp>
        <p:nvSpPr>
          <p:cNvPr id="9" name="线形标注 1 8"/>
          <p:cNvSpPr/>
          <p:nvPr/>
        </p:nvSpPr>
        <p:spPr>
          <a:xfrm>
            <a:off x="7193915" y="1406525"/>
            <a:ext cx="4660265" cy="764540"/>
          </a:xfrm>
          <a:prstGeom prst="borderCallout1">
            <a:avLst>
              <a:gd name="adj1" fmla="val 43770"/>
              <a:gd name="adj2" fmla="val -381"/>
              <a:gd name="adj3" fmla="val 565697"/>
              <a:gd name="adj4" fmla="val -66058"/>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altLang="en-US" sz="2000" dirty="0">
                <a:solidFill>
                  <a:schemeClr val="tx1"/>
                </a:solidFill>
                <a:latin typeface="微软雅黑" panose="020B0503020204020204" pitchFamily="34" charset="-122"/>
                <a:ea typeface="微软雅黑" panose="020B0503020204020204" pitchFamily="34" charset="-122"/>
              </a:rPr>
              <a:t>正则表达式写法与</a:t>
            </a:r>
            <a:r>
              <a:rPr lang="en-US" altLang="zh-CN" sz="2000" dirty="0">
                <a:solidFill>
                  <a:schemeClr val="tx1"/>
                </a:solidFill>
                <a:latin typeface="微软雅黑" panose="020B0503020204020204" pitchFamily="34" charset="-122"/>
                <a:ea typeface="微软雅黑" panose="020B0503020204020204" pitchFamily="34" charset="-122"/>
              </a:rPr>
              <a:t>search</a:t>
            </a:r>
            <a:r>
              <a:rPr lang="zh-CN" altLang="en-US" sz="2000" dirty="0">
                <a:solidFill>
                  <a:schemeClr val="tx1"/>
                </a:solidFill>
                <a:latin typeface="微软雅黑" panose="020B0503020204020204" pitchFamily="34" charset="-122"/>
                <a:ea typeface="微软雅黑" panose="020B0503020204020204" pitchFamily="34" charset="-122"/>
              </a:rPr>
              <a:t>函数案例一样</a:t>
            </a:r>
            <a:endParaRPr lang="zh-CN" altLang="en-US" sz="2000" dirty="0">
              <a:solidFill>
                <a:schemeClr val="tx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4"/>
          <a:stretch>
            <a:fillRect/>
          </a:stretch>
        </p:blipFill>
        <p:spPr>
          <a:xfrm>
            <a:off x="299085" y="2330450"/>
            <a:ext cx="11494770" cy="1644015"/>
          </a:xfrm>
          <a:prstGeom prst="rect">
            <a:avLst/>
          </a:prstGeom>
        </p:spPr>
      </p:pic>
      <p:sp>
        <p:nvSpPr>
          <p:cNvPr id="16" name="线形标注 1 15"/>
          <p:cNvSpPr/>
          <p:nvPr>
            <p:custDataLst>
              <p:tags r:id="rId5"/>
            </p:custDataLst>
          </p:nvPr>
        </p:nvSpPr>
        <p:spPr>
          <a:xfrm>
            <a:off x="7133590" y="4725035"/>
            <a:ext cx="4660265" cy="1654810"/>
          </a:xfrm>
          <a:prstGeom prst="borderCallout1">
            <a:avLst>
              <a:gd name="adj1" fmla="val 43770"/>
              <a:gd name="adj2" fmla="val -381"/>
              <a:gd name="adj3" fmla="val -46124"/>
              <a:gd name="adj4" fmla="val -22400"/>
            </a:avLst>
          </a:prstGeom>
          <a:solidFill>
            <a:schemeClr val="accent6">
              <a:lumMod val="60000"/>
              <a:lumOff val="40000"/>
            </a:schemeClr>
          </a:solidFill>
          <a:ln>
            <a:solidFill>
              <a:schemeClr val="bg2">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sz="2000" dirty="0">
                <a:solidFill>
                  <a:schemeClr val="tx1"/>
                </a:solidFill>
                <a:latin typeface="微软雅黑" panose="020B0503020204020204" pitchFamily="34" charset="-122"/>
                <a:ea typeface="微软雅黑" panose="020B0503020204020204" pitchFamily="34" charset="-122"/>
              </a:rPr>
              <a:t>从这个结果可以看出，</a:t>
            </a:r>
            <a:r>
              <a:rPr lang="en-US" altLang="zh-CN" sz="2000" dirty="0">
                <a:solidFill>
                  <a:schemeClr val="tx1"/>
                </a:solidFill>
                <a:latin typeface="微软雅黑" panose="020B0503020204020204" pitchFamily="34" charset="-122"/>
                <a:ea typeface="微软雅黑" panose="020B0503020204020204" pitchFamily="34" charset="-122"/>
              </a:rPr>
              <a:t>findall()</a:t>
            </a:r>
            <a:r>
              <a:rPr lang="zh-CN" altLang="en-US" sz="2000" dirty="0">
                <a:solidFill>
                  <a:schemeClr val="tx1"/>
                </a:solidFill>
                <a:latin typeface="微软雅黑" panose="020B0503020204020204" pitchFamily="34" charset="-122"/>
                <a:ea typeface="微软雅黑" panose="020B0503020204020204" pitchFamily="34" charset="-122"/>
              </a:rPr>
              <a:t>函数将所有</a:t>
            </a:r>
            <a:r>
              <a:rPr lang="en-US" altLang="zh-CN" sz="2000" dirty="0">
                <a:solidFill>
                  <a:schemeClr val="tx1"/>
                </a:solidFill>
                <a:latin typeface="微软雅黑" panose="020B0503020204020204" pitchFamily="34" charset="-122"/>
                <a:ea typeface="微软雅黑" panose="020B0503020204020204" pitchFamily="34" charset="-122"/>
              </a:rPr>
              <a:t>&lt;a&gt;&lt;/a&gt;</a:t>
            </a:r>
            <a:r>
              <a:rPr lang="zh-CN" altLang="en-US" sz="2000" dirty="0">
                <a:solidFill>
                  <a:schemeClr val="tx1"/>
                </a:solidFill>
                <a:latin typeface="微软雅黑" panose="020B0503020204020204" pitchFamily="34" charset="-122"/>
                <a:ea typeface="微软雅黑" panose="020B0503020204020204" pitchFamily="34" charset="-122"/>
              </a:rPr>
              <a:t>标签中的部门和网址都获取到了，结果是一个列表；每一项的结果组成一个元组。</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6" presetClass="emph" presetSubtype="0" repeatCount="3000" fill="hold" grpId="0" nodeType="withEffect">
                                  <p:stCondLst>
                                    <p:cond delay="0"/>
                                  </p:stCondLst>
                                  <p:childTnLst>
                                    <p:animEffect transition="out" filter="fade">
                                      <p:cBhvr>
                                        <p:cTn id="8" dur="500" tmFilter="0, 0; .2, .5; .8, .5; 1, 0"/>
                                        <p:tgtEl>
                                          <p:spTgt spid="8"/>
                                        </p:tgtEl>
                                      </p:cBhvr>
                                    </p:animEffect>
                                    <p:animScale>
                                      <p:cBhvr>
                                        <p:cTn id="9" dur="250" autoRev="1" fill="hold"/>
                                        <p:tgtEl>
                                          <p:spTgt spid="8"/>
                                        </p:tgtEl>
                                      </p:cBhvr>
                                      <p:by x="105000" y="105000"/>
                                    </p:animScale>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80">
                                          <p:stCondLst>
                                            <p:cond delay="0"/>
                                          </p:stCondLst>
                                        </p:cTn>
                                        <p:tgtEl>
                                          <p:spTgt spid="17"/>
                                        </p:tgtEl>
                                      </p:cBhvr>
                                    </p:animEffect>
                                    <p:anim calcmode="lin" valueType="num">
                                      <p:cBhvr>
                                        <p:cTn id="19"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4" dur="26">
                                          <p:stCondLst>
                                            <p:cond delay="650"/>
                                          </p:stCondLst>
                                        </p:cTn>
                                        <p:tgtEl>
                                          <p:spTgt spid="17"/>
                                        </p:tgtEl>
                                      </p:cBhvr>
                                      <p:to x="100000" y="60000"/>
                                    </p:animScale>
                                    <p:animScale>
                                      <p:cBhvr>
                                        <p:cTn id="25" dur="166" decel="50000">
                                          <p:stCondLst>
                                            <p:cond delay="676"/>
                                          </p:stCondLst>
                                        </p:cTn>
                                        <p:tgtEl>
                                          <p:spTgt spid="17"/>
                                        </p:tgtEl>
                                      </p:cBhvr>
                                      <p:to x="100000" y="100000"/>
                                    </p:animScale>
                                    <p:animScale>
                                      <p:cBhvr>
                                        <p:cTn id="26" dur="26">
                                          <p:stCondLst>
                                            <p:cond delay="1312"/>
                                          </p:stCondLst>
                                        </p:cTn>
                                        <p:tgtEl>
                                          <p:spTgt spid="17"/>
                                        </p:tgtEl>
                                      </p:cBhvr>
                                      <p:to x="100000" y="80000"/>
                                    </p:animScale>
                                    <p:animScale>
                                      <p:cBhvr>
                                        <p:cTn id="27" dur="166" decel="50000">
                                          <p:stCondLst>
                                            <p:cond delay="1338"/>
                                          </p:stCondLst>
                                        </p:cTn>
                                        <p:tgtEl>
                                          <p:spTgt spid="17"/>
                                        </p:tgtEl>
                                      </p:cBhvr>
                                      <p:to x="100000" y="100000"/>
                                    </p:animScale>
                                    <p:animScale>
                                      <p:cBhvr>
                                        <p:cTn id="28" dur="26">
                                          <p:stCondLst>
                                            <p:cond delay="1642"/>
                                          </p:stCondLst>
                                        </p:cTn>
                                        <p:tgtEl>
                                          <p:spTgt spid="17"/>
                                        </p:tgtEl>
                                      </p:cBhvr>
                                      <p:to x="100000" y="90000"/>
                                    </p:animScale>
                                    <p:animScale>
                                      <p:cBhvr>
                                        <p:cTn id="29" dur="166" decel="50000">
                                          <p:stCondLst>
                                            <p:cond delay="1668"/>
                                          </p:stCondLst>
                                        </p:cTn>
                                        <p:tgtEl>
                                          <p:spTgt spid="17"/>
                                        </p:tgtEl>
                                      </p:cBhvr>
                                      <p:to x="100000" y="100000"/>
                                    </p:animScale>
                                    <p:animScale>
                                      <p:cBhvr>
                                        <p:cTn id="30" dur="26">
                                          <p:stCondLst>
                                            <p:cond delay="1808"/>
                                          </p:stCondLst>
                                        </p:cTn>
                                        <p:tgtEl>
                                          <p:spTgt spid="17"/>
                                        </p:tgtEl>
                                      </p:cBhvr>
                                      <p:to x="100000" y="95000"/>
                                    </p:animScale>
                                    <p:animScale>
                                      <p:cBhvr>
                                        <p:cTn id="31" dur="166" decel="50000">
                                          <p:stCondLst>
                                            <p:cond delay="1834"/>
                                          </p:stCondLst>
                                        </p:cTn>
                                        <p:tgtEl>
                                          <p:spTgt spid="17"/>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P spid="9" grpId="0" bldLvl="0" animBg="1"/>
      <p:bldP spid="1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二、使用</a:t>
            </a:r>
            <a:r>
              <a:rPr lang="en-US" altLang="zh-CN"/>
              <a:t>Beautiful Soup</a:t>
            </a:r>
            <a:r>
              <a:rPr lang="zh-CN" altLang="en-US"/>
              <a:t>解析</a:t>
            </a:r>
            <a:endParaRPr lang="zh-CN" altLang="en-US"/>
          </a:p>
        </p:txBody>
      </p:sp>
      <p:sp>
        <p:nvSpPr>
          <p:cNvPr id="3" name="内容占位符 2"/>
          <p:cNvSpPr>
            <a:spLocks noGrp="1"/>
          </p:cNvSpPr>
          <p:nvPr>
            <p:ph sz="quarter" idx="13"/>
          </p:nvPr>
        </p:nvSpPr>
        <p:spPr/>
        <p:txBody>
          <a:bodyPr/>
          <a:lstStyle/>
          <a:p>
            <a:r>
              <a:rPr lang="zh-CN" altLang="en-US"/>
              <a:t>（一）</a:t>
            </a:r>
            <a:r>
              <a:rPr lang="zh-CN"/>
              <a:t>安装</a:t>
            </a:r>
            <a:r>
              <a:rPr lang="en-US" altLang="zh-CN"/>
              <a:t>Beautiful Soup</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以</a:t>
            </a:r>
            <a:r>
              <a:rPr lang="en-US" altLang="zh-CN" sz="2400" b="1" kern="0" dirty="0">
                <a:latin typeface="微软雅黑" panose="020B0503020204020204" pitchFamily="34" charset="-122"/>
                <a:ea typeface="微软雅黑" panose="020B0503020204020204" pitchFamily="34" charset="-122"/>
                <a:cs typeface="+mn-ea"/>
                <a:sym typeface="+mn-lt"/>
              </a:rPr>
              <a:t>Windows</a:t>
            </a:r>
            <a:r>
              <a:rPr lang="zh-CN" altLang="en-US" sz="2400" b="1" kern="0" dirty="0">
                <a:latin typeface="微软雅黑" panose="020B0503020204020204" pitchFamily="34" charset="-122"/>
                <a:ea typeface="微软雅黑" panose="020B0503020204020204" pitchFamily="34" charset="-122"/>
                <a:cs typeface="+mn-ea"/>
                <a:sym typeface="+mn-lt"/>
              </a:rPr>
              <a:t>安装为例，在命令窗口中使用以下命令安装：</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pip install beautifulsoup4</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pip install lxml</a:t>
            </a:r>
            <a:endParaRPr lang="zh-CN" altLang="en-US" sz="24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二、使用</a:t>
            </a:r>
            <a:r>
              <a:rPr lang="en-US" altLang="zh-CN"/>
              <a:t>Beautiful Soup</a:t>
            </a:r>
            <a:r>
              <a:rPr lang="zh-CN" altLang="en-US"/>
              <a:t>解析</a:t>
            </a:r>
            <a:endParaRPr lang="zh-CN" altLang="en-US"/>
          </a:p>
        </p:txBody>
      </p:sp>
      <p:sp>
        <p:nvSpPr>
          <p:cNvPr id="3" name="内容占位符 2"/>
          <p:cNvSpPr>
            <a:spLocks noGrp="1"/>
          </p:cNvSpPr>
          <p:nvPr>
            <p:ph sz="quarter" idx="13"/>
          </p:nvPr>
        </p:nvSpPr>
        <p:spPr/>
        <p:txBody>
          <a:bodyPr/>
          <a:lstStyle/>
          <a:p>
            <a:r>
              <a:rPr lang="zh-CN" altLang="en-US"/>
              <a:t>（二）基本用法（案例</a:t>
            </a:r>
            <a:r>
              <a:rPr lang="en-US" altLang="zh-CN"/>
              <a:t>1-2-2</a:t>
            </a:r>
            <a:r>
              <a:rPr lang="zh-CN" altLang="en-US"/>
              <a:t>）</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from bs4 import BeautifulSoup           # 从bs4中引入BeautifulSoup模块</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soup = BeautifulSoup(html,'lxml')       # 初始化对象，用</a:t>
            </a:r>
            <a:r>
              <a:rPr lang="en-US" altLang="zh-CN" sz="2400" kern="0" dirty="0">
                <a:latin typeface="微软雅黑" panose="020B0503020204020204" pitchFamily="34" charset="-122"/>
                <a:ea typeface="微软雅黑" panose="020B0503020204020204" pitchFamily="34" charset="-122"/>
                <a:cs typeface="+mn-ea"/>
                <a:sym typeface="+mn-lt"/>
              </a:rPr>
              <a:t>lxml</a:t>
            </a:r>
            <a:r>
              <a:rPr lang="zh-CN" altLang="en-US" sz="2400" kern="0" dirty="0">
                <a:latin typeface="微软雅黑" panose="020B0503020204020204" pitchFamily="34" charset="-122"/>
                <a:ea typeface="微软雅黑" panose="020B0503020204020204" pitchFamily="34" charset="-122"/>
                <a:cs typeface="+mn-ea"/>
                <a:sym typeface="+mn-lt"/>
              </a:rPr>
              <a:t>解析器</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lis = soup.ul.li                         </a:t>
            </a:r>
            <a:r>
              <a:rPr lang="en-US" altLang="zh-CN" sz="2400" kern="0" dirty="0">
                <a:latin typeface="微软雅黑" panose="020B0503020204020204" pitchFamily="34" charset="-122"/>
                <a:ea typeface="微软雅黑" panose="020B0503020204020204" pitchFamily="34" charset="-122"/>
                <a:cs typeface="+mn-ea"/>
                <a:sym typeface="+mn-lt"/>
              </a:rPr>
              <a:t>		</a:t>
            </a:r>
            <a:r>
              <a:rPr lang="zh-CN" altLang="en-US" sz="2400" kern="0" dirty="0">
                <a:latin typeface="微软雅黑" panose="020B0503020204020204" pitchFamily="34" charset="-122"/>
                <a:ea typeface="微软雅黑" panose="020B0503020204020204" pitchFamily="34" charset="-122"/>
                <a:cs typeface="+mn-ea"/>
                <a:sym typeface="+mn-lt"/>
              </a:rPr>
              <a:t># 搜索ul下的li（实际上是第一个li）</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print(type(lis))</a:t>
            </a:r>
            <a:r>
              <a:rPr lang="en-US" altLang="zh-CN" sz="2400" kern="0" dirty="0">
                <a:latin typeface="微软雅黑" panose="020B0503020204020204" pitchFamily="34" charset="-122"/>
                <a:ea typeface="微软雅黑" panose="020B0503020204020204" pitchFamily="34" charset="-122"/>
                <a:cs typeface="+mn-ea"/>
                <a:sym typeface="+mn-lt"/>
              </a:rPr>
              <a:t>				# </a:t>
            </a:r>
            <a:r>
              <a:rPr lang="zh-CN" altLang="en-US" sz="2400" kern="0" dirty="0">
                <a:latin typeface="微软雅黑" panose="020B0503020204020204" pitchFamily="34" charset="-122"/>
                <a:ea typeface="微软雅黑" panose="020B0503020204020204" pitchFamily="34" charset="-122"/>
                <a:cs typeface="+mn-ea"/>
                <a:sym typeface="+mn-lt"/>
              </a:rPr>
              <a:t>打印节点对象类型</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print(lis)</a:t>
            </a:r>
            <a:r>
              <a:rPr lang="en-US" altLang="zh-CN" sz="2400" kern="0" dirty="0">
                <a:latin typeface="微软雅黑" panose="020B0503020204020204" pitchFamily="34" charset="-122"/>
                <a:ea typeface="微软雅黑" panose="020B0503020204020204" pitchFamily="34" charset="-122"/>
                <a:cs typeface="+mn-ea"/>
                <a:sym typeface="+mn-lt"/>
              </a:rPr>
              <a:t>					# </a:t>
            </a:r>
            <a:r>
              <a:rPr lang="zh-CN" altLang="en-US" sz="2400" kern="0" dirty="0">
                <a:latin typeface="微软雅黑" panose="020B0503020204020204" pitchFamily="34" charset="-122"/>
                <a:ea typeface="微软雅黑" panose="020B0503020204020204" pitchFamily="34" charset="-122"/>
                <a:cs typeface="+mn-ea"/>
                <a:sym typeface="+mn-lt"/>
              </a:rPr>
              <a:t>打印节点自身</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print(lis.text)                          </a:t>
            </a:r>
            <a:r>
              <a:rPr lang="en-US" altLang="zh-CN" sz="2400" kern="0" dirty="0">
                <a:latin typeface="微软雅黑" panose="020B0503020204020204" pitchFamily="34" charset="-122"/>
                <a:ea typeface="微软雅黑" panose="020B0503020204020204" pitchFamily="34" charset="-122"/>
                <a:cs typeface="+mn-ea"/>
                <a:sym typeface="+mn-lt"/>
              </a:rPr>
              <a:t>		</a:t>
            </a:r>
            <a:r>
              <a:rPr lang="zh-CN" altLang="en-US" sz="2400" kern="0" dirty="0">
                <a:latin typeface="微软雅黑" panose="020B0503020204020204" pitchFamily="34" charset="-122"/>
                <a:ea typeface="微软雅黑" panose="020B0503020204020204" pitchFamily="34" charset="-122"/>
                <a:cs typeface="+mn-ea"/>
                <a:sym typeface="+mn-lt"/>
              </a:rPr>
              <a:t># 打印li节点的文本</a:t>
            </a:r>
            <a:endParaRPr lang="zh-CN" altLang="en-US" sz="2400" kern="0" dirty="0">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485775" y="4982210"/>
            <a:ext cx="10857865" cy="1743075"/>
          </a:xfrm>
          <a:prstGeom prst="rect">
            <a:avLst/>
          </a:prstGeom>
          <a:solidFill>
            <a:schemeClr val="accent4">
              <a:lumMod val="40000"/>
              <a:lumOff val="60000"/>
            </a:schemeClr>
          </a:solidFill>
          <a:ln w="9525">
            <a:noFill/>
          </a:ln>
        </p:spPr>
        <p:txBody>
          <a:bodyPr>
            <a:noAutofit/>
          </a:bodyPr>
          <a:lstStyle/>
          <a:p>
            <a:pPr indent="266700"/>
            <a:r>
              <a:rPr lang="zh-CN" sz="2400" b="0">
                <a:ea typeface="宋体" panose="02010600030101010101" pitchFamily="2" charset="-122"/>
              </a:rPr>
              <a:t>输出结果如下：</a:t>
            </a:r>
            <a:endParaRPr lang="en-US" sz="2400" b="0">
              <a:latin typeface="宋体" panose="02010600030101010101" pitchFamily="2" charset="-122"/>
              <a:ea typeface="宋体" panose="02010600030101010101" pitchFamily="2" charset="-122"/>
            </a:endParaRPr>
          </a:p>
          <a:p>
            <a:pPr indent="266700"/>
            <a:r>
              <a:rPr lang="en-US" sz="2400" b="0">
                <a:latin typeface="宋体" panose="02010600030101010101" pitchFamily="2" charset="-122"/>
                <a:ea typeface="宋体" panose="02010600030101010101" pitchFamily="2" charset="-122"/>
              </a:rPr>
              <a:t>&lt;class 'bs4.element.Tag'&gt;</a:t>
            </a:r>
            <a:endParaRPr lang="zh-CN" sz="2400" b="0">
              <a:ea typeface="宋体" panose="02010600030101010101" pitchFamily="2" charset="-122"/>
            </a:endParaRPr>
          </a:p>
          <a:p>
            <a:pPr indent="266700"/>
            <a:r>
              <a:rPr lang="zh-CN" sz="2400" b="0">
                <a:ea typeface="宋体" panose="02010600030101010101" pitchFamily="2" charset="-122"/>
              </a:rPr>
              <a:t>&lt;li class="xz"&gt;&lt;a href="jwb.html"&gt;教务部&lt;/a&gt;&lt;/li&gt;</a:t>
            </a:r>
            <a:endParaRPr lang="zh-CN" sz="2400" b="0">
              <a:ea typeface="宋体" panose="02010600030101010101" pitchFamily="2" charset="-122"/>
            </a:endParaRPr>
          </a:p>
          <a:p>
            <a:pPr indent="266700"/>
            <a:r>
              <a:rPr lang="zh-CN" sz="2400" b="0">
                <a:ea typeface="宋体" panose="02010600030101010101" pitchFamily="2" charset="-122"/>
              </a:rPr>
              <a:t>教务部</a:t>
            </a:r>
            <a:endParaRPr lang="zh-CN" altLang="en-US" sz="2400"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80">
                                          <p:stCondLst>
                                            <p:cond delay="0"/>
                                          </p:stCondLst>
                                        </p:cTn>
                                        <p:tgtEl>
                                          <p:spTgt spid="100"/>
                                        </p:tgtEl>
                                      </p:cBhvr>
                                    </p:animEffect>
                                    <p:anim calcmode="lin" valueType="num">
                                      <p:cBhvr>
                                        <p:cTn id="14"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9" dur="26">
                                          <p:stCondLst>
                                            <p:cond delay="650"/>
                                          </p:stCondLst>
                                        </p:cTn>
                                        <p:tgtEl>
                                          <p:spTgt spid="100"/>
                                        </p:tgtEl>
                                      </p:cBhvr>
                                      <p:to x="100000" y="60000"/>
                                    </p:animScale>
                                    <p:animScale>
                                      <p:cBhvr>
                                        <p:cTn id="20" dur="166" decel="50000">
                                          <p:stCondLst>
                                            <p:cond delay="676"/>
                                          </p:stCondLst>
                                        </p:cTn>
                                        <p:tgtEl>
                                          <p:spTgt spid="100"/>
                                        </p:tgtEl>
                                      </p:cBhvr>
                                      <p:to x="100000" y="100000"/>
                                    </p:animScale>
                                    <p:animScale>
                                      <p:cBhvr>
                                        <p:cTn id="21" dur="26">
                                          <p:stCondLst>
                                            <p:cond delay="1312"/>
                                          </p:stCondLst>
                                        </p:cTn>
                                        <p:tgtEl>
                                          <p:spTgt spid="100"/>
                                        </p:tgtEl>
                                      </p:cBhvr>
                                      <p:to x="100000" y="80000"/>
                                    </p:animScale>
                                    <p:animScale>
                                      <p:cBhvr>
                                        <p:cTn id="22" dur="166" decel="50000">
                                          <p:stCondLst>
                                            <p:cond delay="1338"/>
                                          </p:stCondLst>
                                        </p:cTn>
                                        <p:tgtEl>
                                          <p:spTgt spid="100"/>
                                        </p:tgtEl>
                                      </p:cBhvr>
                                      <p:to x="100000" y="100000"/>
                                    </p:animScale>
                                    <p:animScale>
                                      <p:cBhvr>
                                        <p:cTn id="23" dur="26">
                                          <p:stCondLst>
                                            <p:cond delay="1642"/>
                                          </p:stCondLst>
                                        </p:cTn>
                                        <p:tgtEl>
                                          <p:spTgt spid="100"/>
                                        </p:tgtEl>
                                      </p:cBhvr>
                                      <p:to x="100000" y="90000"/>
                                    </p:animScale>
                                    <p:animScale>
                                      <p:cBhvr>
                                        <p:cTn id="24" dur="166" decel="50000">
                                          <p:stCondLst>
                                            <p:cond delay="1668"/>
                                          </p:stCondLst>
                                        </p:cTn>
                                        <p:tgtEl>
                                          <p:spTgt spid="100"/>
                                        </p:tgtEl>
                                      </p:cBhvr>
                                      <p:to x="100000" y="100000"/>
                                    </p:animScale>
                                    <p:animScale>
                                      <p:cBhvr>
                                        <p:cTn id="25" dur="26">
                                          <p:stCondLst>
                                            <p:cond delay="1808"/>
                                          </p:stCondLst>
                                        </p:cTn>
                                        <p:tgtEl>
                                          <p:spTgt spid="100"/>
                                        </p:tgtEl>
                                      </p:cBhvr>
                                      <p:to x="100000" y="95000"/>
                                    </p:animScale>
                                    <p:animScale>
                                      <p:cBhvr>
                                        <p:cTn id="26"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二、使用</a:t>
            </a:r>
            <a:r>
              <a:rPr lang="en-US" altLang="zh-CN">
                <a:sym typeface="+mn-ea"/>
              </a:rPr>
              <a:t>Beautiful Soup</a:t>
            </a:r>
            <a:r>
              <a:rPr lang="zh-CN" altLang="en-US">
                <a:sym typeface="+mn-ea"/>
              </a:rPr>
              <a:t>解析</a:t>
            </a:r>
            <a:endParaRPr lang="zh-CN" altLang="en-US"/>
          </a:p>
        </p:txBody>
      </p:sp>
      <p:sp>
        <p:nvSpPr>
          <p:cNvPr id="3" name="内容占位符 2"/>
          <p:cNvSpPr>
            <a:spLocks noGrp="1"/>
          </p:cNvSpPr>
          <p:nvPr>
            <p:ph sz="quarter" idx="13"/>
          </p:nvPr>
        </p:nvSpPr>
        <p:spPr/>
        <p:txBody>
          <a:bodyPr/>
          <a:lstStyle/>
          <a:p>
            <a:r>
              <a:t>（三）节点选择器</a:t>
            </a:r>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1. </a:t>
            </a:r>
            <a:r>
              <a:rPr lang="zh-CN" altLang="en-US" sz="2400" b="1" kern="0" dirty="0">
                <a:latin typeface="微软雅黑" panose="020B0503020204020204" pitchFamily="34" charset="-122"/>
                <a:ea typeface="微软雅黑" panose="020B0503020204020204" pitchFamily="34" charset="-122"/>
                <a:cs typeface="+mn-ea"/>
                <a:sym typeface="+mn-lt"/>
              </a:rPr>
              <a:t>嵌套选择</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在案例</a:t>
            </a:r>
            <a:r>
              <a:rPr lang="en-US" altLang="zh-CN" sz="2400" kern="0" dirty="0">
                <a:latin typeface="微软雅黑" panose="020B0503020204020204" pitchFamily="34" charset="-122"/>
                <a:ea typeface="微软雅黑" panose="020B0503020204020204" pitchFamily="34" charset="-122"/>
                <a:cs typeface="+mn-ea"/>
                <a:sym typeface="+mn-lt"/>
              </a:rPr>
              <a:t>1-2-2</a:t>
            </a:r>
            <a:r>
              <a:rPr lang="zh-CN" altLang="en-US" sz="2400" kern="0" dirty="0">
                <a:latin typeface="微软雅黑" panose="020B0503020204020204" pitchFamily="34" charset="-122"/>
                <a:ea typeface="微软雅黑" panose="020B0503020204020204" pitchFamily="34" charset="-122"/>
                <a:cs typeface="+mn-ea"/>
                <a:sym typeface="+mn-lt"/>
              </a:rPr>
              <a:t>中，先通过</a:t>
            </a:r>
            <a:r>
              <a:rPr lang="en-US" altLang="zh-CN" sz="2400" kern="0" dirty="0">
                <a:latin typeface="微软雅黑" panose="020B0503020204020204" pitchFamily="34" charset="-122"/>
                <a:ea typeface="微软雅黑" panose="020B0503020204020204" pitchFamily="34" charset="-122"/>
                <a:cs typeface="+mn-ea"/>
                <a:sym typeface="+mn-lt"/>
              </a:rPr>
              <a:t>soup.ul</a:t>
            </a:r>
            <a:r>
              <a:rPr lang="zh-CN" altLang="en-US" sz="2400" kern="0" dirty="0">
                <a:latin typeface="微软雅黑" panose="020B0503020204020204" pitchFamily="34" charset="-122"/>
                <a:ea typeface="微软雅黑" panose="020B0503020204020204" pitchFamily="34" charset="-122"/>
                <a:cs typeface="+mn-ea"/>
                <a:sym typeface="+mn-lt"/>
              </a:rPr>
              <a:t>选择了</a:t>
            </a:r>
            <a:r>
              <a:rPr lang="en-US" altLang="zh-CN" sz="2400" kern="0" dirty="0">
                <a:latin typeface="微软雅黑" panose="020B0503020204020204" pitchFamily="34" charset="-122"/>
                <a:ea typeface="微软雅黑" panose="020B0503020204020204" pitchFamily="34" charset="-122"/>
                <a:cs typeface="+mn-ea"/>
                <a:sym typeface="+mn-lt"/>
              </a:rPr>
              <a:t>ul</a:t>
            </a:r>
            <a:r>
              <a:rPr lang="zh-CN" altLang="en-US" sz="2400" kern="0" dirty="0">
                <a:latin typeface="微软雅黑" panose="020B0503020204020204" pitchFamily="34" charset="-122"/>
                <a:ea typeface="微软雅黑" panose="020B0503020204020204" pitchFamily="34" charset="-122"/>
                <a:cs typeface="+mn-ea"/>
                <a:sym typeface="+mn-lt"/>
              </a:rPr>
              <a:t>节点，然后继续选择了</a:t>
            </a:r>
            <a:r>
              <a:rPr lang="en-US" altLang="zh-CN" sz="2400" kern="0" dirty="0">
                <a:latin typeface="微软雅黑" panose="020B0503020204020204" pitchFamily="34" charset="-122"/>
                <a:ea typeface="微软雅黑" panose="020B0503020204020204" pitchFamily="34" charset="-122"/>
                <a:cs typeface="+mn-ea"/>
                <a:sym typeface="+mn-lt"/>
              </a:rPr>
              <a:t>ul</a:t>
            </a:r>
            <a:r>
              <a:rPr lang="zh-CN" altLang="en-US" sz="2400" kern="0" dirty="0">
                <a:latin typeface="微软雅黑" panose="020B0503020204020204" pitchFamily="34" charset="-122"/>
                <a:ea typeface="微软雅黑" panose="020B0503020204020204" pitchFamily="34" charset="-122"/>
                <a:cs typeface="+mn-ea"/>
                <a:sym typeface="+mn-lt"/>
              </a:rPr>
              <a:t>下的</a:t>
            </a:r>
            <a:r>
              <a:rPr lang="en-US" altLang="zh-CN" sz="2400" kern="0" dirty="0">
                <a:latin typeface="微软雅黑" panose="020B0503020204020204" pitchFamily="34" charset="-122"/>
                <a:ea typeface="微软雅黑" panose="020B0503020204020204" pitchFamily="34" charset="-122"/>
                <a:cs typeface="+mn-ea"/>
                <a:sym typeface="+mn-lt"/>
              </a:rPr>
              <a:t>li</a:t>
            </a:r>
            <a:r>
              <a:rPr lang="zh-CN" altLang="en-US" sz="2400" kern="0" dirty="0">
                <a:latin typeface="微软雅黑" panose="020B0503020204020204" pitchFamily="34" charset="-122"/>
                <a:ea typeface="微软雅黑" panose="020B0503020204020204" pitchFamily="34" charset="-122"/>
                <a:cs typeface="+mn-ea"/>
                <a:sym typeface="+mn-lt"/>
              </a:rPr>
              <a:t>节点，即</a:t>
            </a:r>
            <a:r>
              <a:rPr lang="en-US" altLang="zh-CN" sz="2400" kern="0" dirty="0">
                <a:latin typeface="微软雅黑" panose="020B0503020204020204" pitchFamily="34" charset="-122"/>
                <a:ea typeface="微软雅黑" panose="020B0503020204020204" pitchFamily="34" charset="-122"/>
                <a:cs typeface="+mn-ea"/>
                <a:sym typeface="+mn-lt"/>
              </a:rPr>
              <a:t>soup.ul.li</a:t>
            </a:r>
            <a:r>
              <a:rPr lang="zh-CN" altLang="en-US" sz="2400" kern="0" dirty="0">
                <a:latin typeface="微软雅黑" panose="020B0503020204020204" pitchFamily="34" charset="-122"/>
                <a:ea typeface="微软雅黑" panose="020B0503020204020204" pitchFamily="34" charset="-122"/>
                <a:cs typeface="+mn-ea"/>
                <a:sym typeface="+mn-lt"/>
              </a:rPr>
              <a:t>，这就是嵌套选择</a:t>
            </a:r>
            <a:r>
              <a:rPr lang="en-US" altLang="zh-CN" sz="2400" kern="0" dirty="0">
                <a:latin typeface="微软雅黑" panose="020B0503020204020204" pitchFamily="34" charset="-122"/>
                <a:ea typeface="微软雅黑" panose="020B0503020204020204" pitchFamily="34" charset="-122"/>
                <a:cs typeface="+mn-ea"/>
                <a:sym typeface="+mn-lt"/>
              </a:rPr>
              <a:t>。</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a:t>
            </a:r>
            <a:r>
              <a:rPr lang="en-US" altLang="zh-CN" sz="2400" kern="0" dirty="0">
                <a:latin typeface="微软雅黑" panose="020B0503020204020204" pitchFamily="34" charset="-122"/>
                <a:ea typeface="微软雅黑" panose="020B0503020204020204" pitchFamily="34" charset="-122"/>
                <a:cs typeface="+mn-ea"/>
                <a:sym typeface="+mn-lt"/>
              </a:rPr>
              <a:t>Beautiful Soup</a:t>
            </a:r>
            <a:r>
              <a:rPr lang="zh-CN" altLang="en-US" sz="2400" kern="0" dirty="0">
                <a:latin typeface="微软雅黑" panose="020B0503020204020204" pitchFamily="34" charset="-122"/>
                <a:ea typeface="微软雅黑" panose="020B0503020204020204" pitchFamily="34" charset="-122"/>
                <a:cs typeface="+mn-ea"/>
                <a:sym typeface="+mn-lt"/>
              </a:rPr>
              <a:t>中选择节点返回的对象类型是</a:t>
            </a:r>
            <a:r>
              <a:rPr lang="en-US" altLang="zh-CN" sz="2400" kern="0" dirty="0">
                <a:latin typeface="微软雅黑" panose="020B0503020204020204" pitchFamily="34" charset="-122"/>
                <a:ea typeface="微软雅黑" panose="020B0503020204020204" pitchFamily="34" charset="-122"/>
                <a:cs typeface="+mn-ea"/>
                <a:sym typeface="+mn-lt"/>
              </a:rPr>
              <a:t>bs4.element.Tag</a:t>
            </a:r>
            <a:r>
              <a:rPr lang="zh-CN" altLang="en-US" sz="2400" kern="0" dirty="0">
                <a:latin typeface="微软雅黑" panose="020B0503020204020204" pitchFamily="34" charset="-122"/>
                <a:ea typeface="微软雅黑" panose="020B0503020204020204" pitchFamily="34" charset="-122"/>
                <a:cs typeface="+mn-ea"/>
                <a:sym typeface="+mn-lt"/>
              </a:rPr>
              <a:t>类型，这种对象还可以继续通过节点选择器选择其子节点。</a:t>
            </a:r>
            <a:endParaRPr lang="zh-CN" altLang="en-US" sz="24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400" b="1" kern="0" dirty="0">
                <a:latin typeface="微软雅黑" panose="020B0503020204020204" pitchFamily="34" charset="-122"/>
                <a:ea typeface="微软雅黑" panose="020B0503020204020204" pitchFamily="34" charset="-122"/>
                <a:cs typeface="+mn-ea"/>
                <a:sym typeface="+mn-lt"/>
              </a:rPr>
              <a:t>2. 子节点和子孙节点</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如果需要获得某个节点的子节点或子孙节点，可以通过</a:t>
            </a:r>
            <a:r>
              <a:rPr lang="en-US" altLang="zh-CN" sz="2400" kern="0" dirty="0">
                <a:latin typeface="微软雅黑" panose="020B0503020204020204" pitchFamily="34" charset="-122"/>
                <a:ea typeface="微软雅黑" panose="020B0503020204020204" pitchFamily="34" charset="-122"/>
                <a:cs typeface="+mn-ea"/>
                <a:sym typeface="+mn-lt"/>
              </a:rPr>
              <a:t>children</a:t>
            </a:r>
            <a:r>
              <a:rPr lang="zh-CN" altLang="en-US" sz="2400" kern="0" dirty="0">
                <a:latin typeface="微软雅黑" panose="020B0503020204020204" pitchFamily="34" charset="-122"/>
                <a:ea typeface="微软雅黑" panose="020B0503020204020204" pitchFamily="34" charset="-122"/>
                <a:cs typeface="+mn-ea"/>
                <a:sym typeface="+mn-lt"/>
              </a:rPr>
              <a:t>和</a:t>
            </a:r>
            <a:r>
              <a:rPr lang="en-US" altLang="zh-CN" sz="2400" kern="0" dirty="0">
                <a:latin typeface="微软雅黑" panose="020B0503020204020204" pitchFamily="34" charset="-122"/>
                <a:ea typeface="微软雅黑" panose="020B0503020204020204" pitchFamily="34" charset="-122"/>
                <a:cs typeface="+mn-ea"/>
                <a:sym typeface="+mn-lt"/>
              </a:rPr>
              <a:t>descendants</a:t>
            </a:r>
            <a:r>
              <a:rPr lang="zh-CN" altLang="en-US" sz="2400" kern="0" dirty="0">
                <a:latin typeface="微软雅黑" panose="020B0503020204020204" pitchFamily="34" charset="-122"/>
                <a:ea typeface="微软雅黑" panose="020B0503020204020204" pitchFamily="34" charset="-122"/>
                <a:cs typeface="+mn-ea"/>
                <a:sym typeface="+mn-lt"/>
              </a:rPr>
              <a:t>属性。如：</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soup.ul.children </a:t>
            </a:r>
            <a:r>
              <a:rPr lang="zh-CN" altLang="en-US" sz="2400" kern="0" dirty="0">
                <a:latin typeface="微软雅黑" panose="020B0503020204020204" pitchFamily="34" charset="-122"/>
                <a:ea typeface="微软雅黑" panose="020B0503020204020204" pitchFamily="34" charset="-122"/>
                <a:cs typeface="+mn-ea"/>
                <a:sym typeface="+mn-lt"/>
              </a:rPr>
              <a:t>或</a:t>
            </a:r>
            <a:r>
              <a:rPr lang="en-US" altLang="zh-CN" sz="2400" kern="0" dirty="0">
                <a:latin typeface="微软雅黑" panose="020B0503020204020204" pitchFamily="34" charset="-122"/>
                <a:ea typeface="微软雅黑" panose="020B0503020204020204" pitchFamily="34" charset="-122"/>
                <a:cs typeface="+mn-ea"/>
                <a:sym typeface="+mn-lt"/>
              </a:rPr>
              <a:t>  soup.ul.descendants</a:t>
            </a:r>
            <a:endParaRPr lang="en-US" altLang="zh-CN" sz="24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二、使用</a:t>
            </a:r>
            <a:r>
              <a:rPr lang="en-US" altLang="zh-CN">
                <a:sym typeface="+mn-ea"/>
              </a:rPr>
              <a:t>Beautiful Soup</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t>（三）节点选择器</a:t>
            </a:r>
          </a:p>
          <a:p>
            <a:endParaRPr lang="zh-CN" altLang="en-US"/>
          </a:p>
        </p:txBody>
      </p:sp>
      <p:sp>
        <p:nvSpPr>
          <p:cNvPr id="4" name="文本框 3"/>
          <p:cNvSpPr txBox="1"/>
          <p:nvPr/>
        </p:nvSpPr>
        <p:spPr>
          <a:xfrm>
            <a:off x="443230" y="139001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3. </a:t>
            </a:r>
            <a:r>
              <a:rPr lang="zh-CN" altLang="en-US" sz="2400" b="1" kern="0" dirty="0">
                <a:latin typeface="微软雅黑" panose="020B0503020204020204" pitchFamily="34" charset="-122"/>
                <a:ea typeface="微软雅黑" panose="020B0503020204020204" pitchFamily="34" charset="-122"/>
                <a:cs typeface="+mn-ea"/>
                <a:sym typeface="+mn-lt"/>
              </a:rPr>
              <a:t>父节点和祖先节点</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400" kern="0" dirty="0">
                <a:latin typeface="微软雅黑" panose="020B0503020204020204" pitchFamily="34" charset="-122"/>
                <a:ea typeface="微软雅黑" panose="020B0503020204020204" pitchFamily="34" charset="-122"/>
                <a:cs typeface="+mn-ea"/>
                <a:sym typeface="+mn-lt"/>
              </a:rPr>
              <a:t>可以</a:t>
            </a:r>
            <a:r>
              <a:rPr lang="zh-CN" altLang="en-US" sz="2400" kern="0" dirty="0">
                <a:latin typeface="微软雅黑" panose="020B0503020204020204" pitchFamily="34" charset="-122"/>
                <a:ea typeface="微软雅黑" panose="020B0503020204020204" pitchFamily="34" charset="-122"/>
                <a:cs typeface="+mn-ea"/>
                <a:sym typeface="+mn-lt"/>
              </a:rPr>
              <a:t>通过</a:t>
            </a:r>
            <a:r>
              <a:rPr lang="en-US" altLang="zh-CN" sz="2400" kern="0" dirty="0">
                <a:latin typeface="微软雅黑" panose="020B0503020204020204" pitchFamily="34" charset="-122"/>
                <a:ea typeface="微软雅黑" panose="020B0503020204020204" pitchFamily="34" charset="-122"/>
                <a:cs typeface="+mn-ea"/>
                <a:sym typeface="+mn-lt"/>
              </a:rPr>
              <a:t>parent</a:t>
            </a:r>
            <a:r>
              <a:rPr lang="zh-CN" altLang="en-US" sz="2400" kern="0" dirty="0">
                <a:latin typeface="微软雅黑" panose="020B0503020204020204" pitchFamily="34" charset="-122"/>
                <a:ea typeface="微软雅黑" panose="020B0503020204020204" pitchFamily="34" charset="-122"/>
                <a:cs typeface="+mn-ea"/>
                <a:sym typeface="+mn-lt"/>
              </a:rPr>
              <a:t>获得节点的父节点；通过</a:t>
            </a:r>
            <a:r>
              <a:rPr lang="en-US" altLang="zh-CN" sz="2400" kern="0" dirty="0">
                <a:latin typeface="微软雅黑" panose="020B0503020204020204" pitchFamily="34" charset="-122"/>
                <a:ea typeface="微软雅黑" panose="020B0503020204020204" pitchFamily="34" charset="-122"/>
                <a:cs typeface="+mn-ea"/>
                <a:sym typeface="+mn-lt"/>
              </a:rPr>
              <a:t>parents</a:t>
            </a:r>
            <a:r>
              <a:rPr lang="zh-CN" altLang="en-US" sz="2400" kern="0" dirty="0">
                <a:latin typeface="微软雅黑" panose="020B0503020204020204" pitchFamily="34" charset="-122"/>
                <a:ea typeface="微软雅黑" panose="020B0503020204020204" pitchFamily="34" charset="-122"/>
                <a:cs typeface="+mn-ea"/>
                <a:sym typeface="+mn-lt"/>
              </a:rPr>
              <a:t>获得节点的祖先节点。</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用法与</a:t>
            </a:r>
            <a:r>
              <a:rPr lang="en-US" altLang="zh-CN" sz="2400" kern="0" dirty="0">
                <a:latin typeface="微软雅黑" panose="020B0503020204020204" pitchFamily="34" charset="-122"/>
                <a:ea typeface="微软雅黑" panose="020B0503020204020204" pitchFamily="34" charset="-122"/>
                <a:cs typeface="+mn-ea"/>
                <a:sym typeface="+mn-lt"/>
              </a:rPr>
              <a:t>childrent</a:t>
            </a:r>
            <a:r>
              <a:rPr lang="zh-CN" altLang="en-US" sz="2400" kern="0" dirty="0">
                <a:latin typeface="微软雅黑" panose="020B0503020204020204" pitchFamily="34" charset="-122"/>
                <a:ea typeface="微软雅黑" panose="020B0503020204020204" pitchFamily="34" charset="-122"/>
                <a:cs typeface="+mn-ea"/>
                <a:sym typeface="+mn-lt"/>
              </a:rPr>
              <a:t>和</a:t>
            </a:r>
            <a:r>
              <a:rPr lang="en-US" altLang="zh-CN" sz="2400" kern="0" dirty="0">
                <a:latin typeface="微软雅黑" panose="020B0503020204020204" pitchFamily="34" charset="-122"/>
                <a:ea typeface="微软雅黑" panose="020B0503020204020204" pitchFamily="34" charset="-122"/>
                <a:cs typeface="+mn-ea"/>
                <a:sym typeface="+mn-lt"/>
              </a:rPr>
              <a:t>descendants</a:t>
            </a:r>
            <a:r>
              <a:rPr lang="zh-CN" altLang="en-US" sz="2400" kern="0" dirty="0">
                <a:latin typeface="微软雅黑" panose="020B0503020204020204" pitchFamily="34" charset="-122"/>
                <a:ea typeface="微软雅黑" panose="020B0503020204020204" pitchFamily="34" charset="-122"/>
                <a:cs typeface="+mn-ea"/>
                <a:sym typeface="+mn-lt"/>
              </a:rPr>
              <a:t>差不多。</a:t>
            </a:r>
            <a:endParaRPr lang="zh-CN" altLang="en-US" sz="24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en-US" altLang="zh-CN" sz="2400" b="1" kern="0" dirty="0">
                <a:latin typeface="微软雅黑" panose="020B0503020204020204" pitchFamily="34" charset="-122"/>
                <a:ea typeface="微软雅黑" panose="020B0503020204020204" pitchFamily="34" charset="-122"/>
                <a:cs typeface="+mn-ea"/>
                <a:sym typeface="+mn-lt"/>
              </a:rPr>
              <a:t>4</a:t>
            </a:r>
            <a:r>
              <a:rPr lang="zh-CN" altLang="en-US" sz="2400" b="1" kern="0" dirty="0">
                <a:latin typeface="微软雅黑" panose="020B0503020204020204" pitchFamily="34" charset="-122"/>
                <a:ea typeface="微软雅黑" panose="020B0503020204020204" pitchFamily="34" charset="-122"/>
                <a:cs typeface="+mn-ea"/>
                <a:sym typeface="+mn-lt"/>
              </a:rPr>
              <a:t>. 兄弟节点</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2400" kern="0" dirty="0">
                <a:latin typeface="微软雅黑" panose="020B0503020204020204" pitchFamily="34" charset="-122"/>
                <a:ea typeface="微软雅黑" panose="020B0503020204020204" pitchFamily="34" charset="-122"/>
                <a:cs typeface="+mn-ea"/>
                <a:sym typeface="+mn-lt"/>
              </a:rPr>
              <a:t>要取得某个节点的兄弟，有next_sibling、next_siblings、previous_sibling、previous_siblings四个属性</a:t>
            </a:r>
            <a:r>
              <a:rPr lang="zh-CN" altLang="en-US" sz="2400" kern="0" dirty="0">
                <a:latin typeface="微软雅黑" panose="020B0503020204020204" pitchFamily="34" charset="-122"/>
                <a:ea typeface="微软雅黑" panose="020B0503020204020204" pitchFamily="34" charset="-122"/>
                <a:cs typeface="+mn-ea"/>
                <a:sym typeface="+mn-lt"/>
              </a:rPr>
              <a:t>：</a:t>
            </a:r>
            <a:endParaRPr lang="zh-CN" altLang="en-US" sz="24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sz="2000" kern="0" dirty="0">
                <a:latin typeface="微软雅黑" panose="020B0503020204020204" pitchFamily="34" charset="-122"/>
                <a:ea typeface="微软雅黑" panose="020B0503020204020204" pitchFamily="34" charset="-122"/>
                <a:cs typeface="+mn-ea"/>
                <a:sym typeface="+mn-lt"/>
              </a:rPr>
              <a:t>next_sibling</a:t>
            </a:r>
            <a:r>
              <a:rPr 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	</a:t>
            </a:r>
            <a:r>
              <a:rPr sz="2000" kern="0" dirty="0">
                <a:latin typeface="微软雅黑" panose="020B0503020204020204" pitchFamily="34" charset="-122"/>
                <a:ea typeface="微软雅黑" panose="020B0503020204020204" pitchFamily="34" charset="-122"/>
                <a:cs typeface="+mn-ea"/>
                <a:sym typeface="+mn-lt"/>
              </a:rPr>
              <a:t>表示下一个兄弟节点</a:t>
            </a:r>
            <a:r>
              <a:rPr lang="zh-CN" sz="2000" kern="0" dirty="0">
                <a:latin typeface="微软雅黑" panose="020B0503020204020204" pitchFamily="34" charset="-122"/>
                <a:ea typeface="微软雅黑" panose="020B0503020204020204" pitchFamily="34" charset="-122"/>
                <a:cs typeface="+mn-ea"/>
                <a:sym typeface="+mn-lt"/>
              </a:rPr>
              <a:t>；</a:t>
            </a:r>
            <a:endParaRPr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sz="2000" kern="0" dirty="0">
                <a:latin typeface="微软雅黑" panose="020B0503020204020204" pitchFamily="34" charset="-122"/>
                <a:ea typeface="微软雅黑" panose="020B0503020204020204" pitchFamily="34" charset="-122"/>
                <a:cs typeface="+mn-ea"/>
                <a:sym typeface="+mn-lt"/>
              </a:rPr>
              <a:t>next_siblings</a:t>
            </a:r>
            <a:r>
              <a:rPr 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	</a:t>
            </a:r>
            <a:r>
              <a:rPr sz="2000" kern="0" dirty="0">
                <a:latin typeface="微软雅黑" panose="020B0503020204020204" pitchFamily="34" charset="-122"/>
                <a:ea typeface="微软雅黑" panose="020B0503020204020204" pitchFamily="34" charset="-122"/>
                <a:cs typeface="+mn-ea"/>
                <a:sym typeface="+mn-lt"/>
              </a:rPr>
              <a:t>表示后面的所有同级节点</a:t>
            </a:r>
            <a:r>
              <a:rPr lang="zh-CN" sz="2000" kern="0" dirty="0">
                <a:latin typeface="微软雅黑" panose="020B0503020204020204" pitchFamily="34" charset="-122"/>
                <a:ea typeface="微软雅黑" panose="020B0503020204020204" pitchFamily="34" charset="-122"/>
                <a:cs typeface="+mn-ea"/>
                <a:sym typeface="+mn-lt"/>
              </a:rPr>
              <a:t>；</a:t>
            </a:r>
            <a:endParaRPr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sz="2000" kern="0" dirty="0">
                <a:latin typeface="微软雅黑" panose="020B0503020204020204" pitchFamily="34" charset="-122"/>
                <a:ea typeface="微软雅黑" panose="020B0503020204020204" pitchFamily="34" charset="-122"/>
                <a:cs typeface="+mn-ea"/>
                <a:sym typeface="+mn-lt"/>
              </a:rPr>
              <a:t>previous_sibling</a:t>
            </a:r>
            <a:r>
              <a:rPr 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	</a:t>
            </a:r>
            <a:r>
              <a:rPr sz="2000" kern="0" dirty="0">
                <a:latin typeface="微软雅黑" panose="020B0503020204020204" pitchFamily="34" charset="-122"/>
                <a:ea typeface="微软雅黑" panose="020B0503020204020204" pitchFamily="34" charset="-122"/>
                <a:cs typeface="+mn-ea"/>
                <a:sym typeface="+mn-lt"/>
              </a:rPr>
              <a:t>表示前面的一个同级节点</a:t>
            </a:r>
            <a:r>
              <a:rPr lang="zh-CN" sz="2000" kern="0" dirty="0">
                <a:latin typeface="微软雅黑" panose="020B0503020204020204" pitchFamily="34" charset="-122"/>
                <a:ea typeface="微软雅黑" panose="020B0503020204020204" pitchFamily="34" charset="-122"/>
                <a:cs typeface="+mn-ea"/>
                <a:sym typeface="+mn-lt"/>
              </a:rPr>
              <a:t>；</a:t>
            </a:r>
            <a:endParaRPr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sz="2000" kern="0" dirty="0">
                <a:latin typeface="微软雅黑" panose="020B0503020204020204" pitchFamily="34" charset="-122"/>
                <a:ea typeface="微软雅黑" panose="020B0503020204020204" pitchFamily="34" charset="-122"/>
                <a:cs typeface="+mn-ea"/>
                <a:sym typeface="+mn-lt"/>
              </a:rPr>
              <a:t>previous_siblings</a:t>
            </a:r>
            <a:r>
              <a:rPr 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	</a:t>
            </a:r>
            <a:r>
              <a:rPr sz="2000" kern="0" dirty="0">
                <a:latin typeface="微软雅黑" panose="020B0503020204020204" pitchFamily="34" charset="-122"/>
                <a:ea typeface="微软雅黑" panose="020B0503020204020204" pitchFamily="34" charset="-122"/>
                <a:cs typeface="+mn-ea"/>
                <a:sym typeface="+mn-lt"/>
              </a:rPr>
              <a:t>表示前面的所有同级节点</a:t>
            </a:r>
            <a:r>
              <a:rPr lang="zh-CN" sz="2000" kern="0" dirty="0">
                <a:latin typeface="微软雅黑" panose="020B0503020204020204" pitchFamily="34" charset="-122"/>
                <a:ea typeface="微软雅黑" panose="020B0503020204020204" pitchFamily="34" charset="-122"/>
                <a:cs typeface="+mn-ea"/>
                <a:sym typeface="+mn-lt"/>
              </a:rPr>
              <a:t>。</a:t>
            </a:r>
            <a:endParaRPr lang="zh-CN" sz="20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5113655" y="2343150"/>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54" name="矩形 53"/>
          <p:cNvSpPr/>
          <p:nvPr/>
        </p:nvSpPr>
        <p:spPr>
          <a:xfrm>
            <a:off x="5114357" y="1343684"/>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3" name="矩形 82"/>
          <p:cNvSpPr/>
          <p:nvPr/>
        </p:nvSpPr>
        <p:spPr>
          <a:xfrm>
            <a:off x="5113583" y="3379963"/>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36" name="Picture 135"/>
          <p:cNvPicPr>
            <a:picLocks noChangeAspect="1"/>
          </p:cNvPicPr>
          <p:nvPr/>
        </p:nvPicPr>
        <p:blipFill>
          <a:blip r:embed="rId2"/>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39" name="矩形 78"/>
          <p:cNvSpPr/>
          <p:nvPr/>
        </p:nvSpPr>
        <p:spPr>
          <a:xfrm>
            <a:off x="5194074" y="1706008"/>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0064B8"/>
              </a:solidFill>
              <a:latin typeface="Arial" panose="020B0604020202020204" pitchFamily="34" charset="0"/>
              <a:cs typeface="Arial" panose="020B0604020202020204" pitchFamily="34" charset="0"/>
            </a:endParaRPr>
          </a:p>
        </p:txBody>
      </p:sp>
      <p:grpSp>
        <p:nvGrpSpPr>
          <p:cNvPr id="138" name="组合 37"/>
          <p:cNvGrpSpPr/>
          <p:nvPr/>
        </p:nvGrpSpPr>
        <p:grpSpPr>
          <a:xfrm>
            <a:off x="5045280" y="1393917"/>
            <a:ext cx="4577079" cy="460375"/>
            <a:chOff x="4952134" y="2109382"/>
            <a:chExt cx="2835653" cy="486576"/>
          </a:xfrm>
        </p:grpSpPr>
        <p:sp>
          <p:nvSpPr>
            <p:cNvPr id="38" name="文本框 21"/>
            <p:cNvSpPr txBox="1"/>
            <p:nvPr/>
          </p:nvSpPr>
          <p:spPr>
            <a:xfrm>
              <a:off x="4952134" y="2195250"/>
              <a:ext cx="587123" cy="357717"/>
            </a:xfrm>
            <a:prstGeom prst="rect">
              <a:avLst/>
            </a:prstGeom>
            <a:noFill/>
            <a:ln>
              <a:noFill/>
            </a:ln>
          </p:spPr>
          <p:txBody>
            <a:bodyPr wrap="square" lIns="0" tIns="0" rIns="0" bIns="0" rtlCol="0" anchor="ctr" anchorCtr="0">
              <a:spAutoFit/>
            </a:bodyPr>
            <a:lstStyle/>
            <a:p>
              <a:pPr algn="ctr"/>
              <a:r>
                <a:rPr lang="zh-CN" altLang="en-US" sz="2200" b="1" dirty="0">
                  <a:solidFill>
                    <a:srgbClr val="0070C0"/>
                  </a:solidFill>
                  <a:latin typeface="Arial" panose="020B0604020202020204" pitchFamily="34" charset="0"/>
                  <a:cs typeface="Arial" panose="020B0604020202020204" pitchFamily="34" charset="0"/>
                </a:rPr>
                <a:t>任务</a:t>
              </a:r>
              <a:r>
                <a:rPr lang="en-US" altLang="zh-CN" sz="2200" b="1" dirty="0">
                  <a:solidFill>
                    <a:srgbClr val="0070C0"/>
                  </a:solidFill>
                  <a:latin typeface="Arial" panose="020B0604020202020204" pitchFamily="34" charset="0"/>
                  <a:cs typeface="Arial" panose="020B0604020202020204" pitchFamily="34" charset="0"/>
                </a:rPr>
                <a:t>1</a:t>
              </a:r>
              <a:endParaRPr lang="en-US" altLang="zh-CN" sz="2200" b="1" dirty="0">
                <a:solidFill>
                  <a:srgbClr val="0070C0"/>
                </a:solidFill>
                <a:latin typeface="Arial" panose="020B0604020202020204" pitchFamily="34" charset="0"/>
                <a:cs typeface="Arial" panose="020B0604020202020204" pitchFamily="34" charset="0"/>
              </a:endParaRPr>
            </a:p>
          </p:txBody>
        </p:sp>
        <p:sp>
          <p:nvSpPr>
            <p:cNvPr id="141" name="文本框 30"/>
            <p:cNvSpPr txBox="1"/>
            <p:nvPr/>
          </p:nvSpPr>
          <p:spPr>
            <a:xfrm>
              <a:off x="5684258" y="2109382"/>
              <a:ext cx="2103529" cy="486576"/>
            </a:xfrm>
            <a:prstGeom prst="rect">
              <a:avLst/>
            </a:prstGeom>
            <a:noFill/>
          </p:spPr>
          <p:txBody>
            <a:bodyPr wrap="square" rtlCol="0">
              <a:spAutoFit/>
            </a:bodyPr>
            <a:lstStyle/>
            <a:p>
              <a:r>
                <a:rPr lang="zh-CN" altLang="en-US" sz="2400" b="1" spc="50" dirty="0">
                  <a:solidFill>
                    <a:srgbClr val="0070C0"/>
                  </a:solidFill>
                  <a:latin typeface="Arial" panose="020B0604020202020204" pitchFamily="34" charset="0"/>
                  <a:cs typeface="Arial" panose="020B0604020202020204" pitchFamily="34" charset="0"/>
                </a:rPr>
                <a:t>认识网络爬虫</a:t>
              </a:r>
              <a:endParaRPr lang="zh-CN" altLang="en-US" sz="2400" b="1" spc="50" dirty="0">
                <a:solidFill>
                  <a:srgbClr val="0070C0"/>
                </a:solidFill>
                <a:latin typeface="Arial" panose="020B0604020202020204" pitchFamily="34" charset="0"/>
                <a:cs typeface="Arial" panose="020B0604020202020204" pitchFamily="34" charset="0"/>
              </a:endParaRPr>
            </a:p>
          </p:txBody>
        </p:sp>
      </p:grpSp>
      <p:sp>
        <p:nvSpPr>
          <p:cNvPr id="55" name="矩形 78"/>
          <p:cNvSpPr/>
          <p:nvPr/>
        </p:nvSpPr>
        <p:spPr>
          <a:xfrm>
            <a:off x="5217124" y="2798140"/>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56" name="组合 37"/>
          <p:cNvGrpSpPr/>
          <p:nvPr/>
        </p:nvGrpSpPr>
        <p:grpSpPr>
          <a:xfrm>
            <a:off x="5044646" y="2450112"/>
            <a:ext cx="4960377" cy="481652"/>
            <a:chOff x="4931740" y="2120515"/>
            <a:chExt cx="3073119" cy="509065"/>
          </a:xfrm>
        </p:grpSpPr>
        <p:sp>
          <p:nvSpPr>
            <p:cNvPr id="57" name="文本框 21"/>
            <p:cNvSpPr txBox="1"/>
            <p:nvPr/>
          </p:nvSpPr>
          <p:spPr>
            <a:xfrm>
              <a:off x="4931740" y="2271862"/>
              <a:ext cx="587123" cy="357718"/>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2</a:t>
              </a:r>
              <a:endParaRPr lang="en-US" altLang="zh-CN" sz="2200" b="1" dirty="0">
                <a:latin typeface="Arial" panose="020B0604020202020204" pitchFamily="34" charset="0"/>
                <a:cs typeface="Arial" panose="020B0604020202020204" pitchFamily="34" charset="0"/>
                <a:sym typeface="+mn-ea"/>
              </a:endParaRPr>
            </a:p>
          </p:txBody>
        </p:sp>
        <p:sp>
          <p:nvSpPr>
            <p:cNvPr id="59" name="文本框 30"/>
            <p:cNvSpPr txBox="1"/>
            <p:nvPr/>
          </p:nvSpPr>
          <p:spPr>
            <a:xfrm>
              <a:off x="5642296" y="2120515"/>
              <a:ext cx="2362563" cy="486577"/>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数据解析</a:t>
              </a:r>
              <a:endParaRPr lang="zh-CN" altLang="en-US" sz="2400" b="1" spc="50" dirty="0">
                <a:latin typeface="Arial" panose="020B0604020202020204" pitchFamily="34" charset="0"/>
                <a:cs typeface="Arial" panose="020B0604020202020204" pitchFamily="34" charset="0"/>
              </a:endParaRPr>
            </a:p>
          </p:txBody>
        </p:sp>
      </p:grpSp>
      <p:sp>
        <p:nvSpPr>
          <p:cNvPr id="85" name="矩形 78"/>
          <p:cNvSpPr/>
          <p:nvPr/>
        </p:nvSpPr>
        <p:spPr>
          <a:xfrm>
            <a:off x="5251910" y="3781480"/>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86" name="组合 37"/>
          <p:cNvGrpSpPr/>
          <p:nvPr/>
        </p:nvGrpSpPr>
        <p:grpSpPr>
          <a:xfrm>
            <a:off x="5114290" y="3505835"/>
            <a:ext cx="5039360" cy="460375"/>
            <a:chOff x="4932124" y="2201051"/>
            <a:chExt cx="3048070" cy="486581"/>
          </a:xfrm>
        </p:grpSpPr>
        <p:sp>
          <p:nvSpPr>
            <p:cNvPr id="87" name="文本框 21"/>
            <p:cNvSpPr txBox="1"/>
            <p:nvPr/>
          </p:nvSpPr>
          <p:spPr>
            <a:xfrm>
              <a:off x="4932124" y="2298705"/>
              <a:ext cx="587123" cy="357721"/>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3</a:t>
              </a:r>
              <a:endParaRPr lang="en-US" altLang="zh-CN" sz="2200" b="1" dirty="0">
                <a:latin typeface="Arial" panose="020B0604020202020204" pitchFamily="34" charset="0"/>
                <a:cs typeface="Arial" panose="020B0604020202020204" pitchFamily="34" charset="0"/>
                <a:sym typeface="+mn-ea"/>
              </a:endParaRPr>
            </a:p>
          </p:txBody>
        </p:sp>
        <p:sp>
          <p:nvSpPr>
            <p:cNvPr id="89" name="文本框 30"/>
            <p:cNvSpPr txBox="1"/>
            <p:nvPr/>
          </p:nvSpPr>
          <p:spPr>
            <a:xfrm>
              <a:off x="5583526" y="2201051"/>
              <a:ext cx="2396668" cy="486581"/>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采集动态渲染网页的数据</a:t>
              </a:r>
              <a:endParaRPr lang="zh-CN" altLang="en-US" sz="2400" b="1" spc="50" dirty="0">
                <a:latin typeface="Arial" panose="020B0604020202020204" pitchFamily="34" charset="0"/>
                <a:cs typeface="Arial" panose="020B0604020202020204" pitchFamily="34" charset="0"/>
              </a:endParaRPr>
            </a:p>
          </p:txBody>
        </p:sp>
      </p:grpSp>
      <p:sp>
        <p:nvSpPr>
          <p:cNvPr id="5" name="矩形 4"/>
          <p:cNvSpPr/>
          <p:nvPr>
            <p:custDataLst>
              <p:tags r:id="rId3"/>
            </p:custDataLst>
          </p:nvPr>
        </p:nvSpPr>
        <p:spPr>
          <a:xfrm>
            <a:off x="5113655" y="4370705"/>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1" name="矩形 78"/>
          <p:cNvSpPr/>
          <p:nvPr/>
        </p:nvSpPr>
        <p:spPr>
          <a:xfrm>
            <a:off x="5300931" y="471524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92" name="组合 37"/>
          <p:cNvGrpSpPr/>
          <p:nvPr/>
        </p:nvGrpSpPr>
        <p:grpSpPr>
          <a:xfrm>
            <a:off x="5137077" y="4435451"/>
            <a:ext cx="4830838" cy="460375"/>
            <a:chOff x="4974227" y="2099037"/>
            <a:chExt cx="2992865" cy="486577"/>
          </a:xfrm>
        </p:grpSpPr>
        <p:sp>
          <p:nvSpPr>
            <p:cNvPr id="93" name="文本框 21"/>
            <p:cNvSpPr txBox="1"/>
            <p:nvPr/>
          </p:nvSpPr>
          <p:spPr>
            <a:xfrm>
              <a:off x="4974227" y="2212802"/>
              <a:ext cx="587123" cy="357718"/>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4</a:t>
              </a:r>
              <a:endParaRPr lang="en-US" altLang="zh-CN" sz="2200" b="1" dirty="0">
                <a:latin typeface="Arial" panose="020B0604020202020204" pitchFamily="34" charset="0"/>
                <a:cs typeface="Arial" panose="020B0604020202020204" pitchFamily="34" charset="0"/>
                <a:sym typeface="+mn-ea"/>
              </a:endParaRPr>
            </a:p>
          </p:txBody>
        </p:sp>
        <p:sp>
          <p:nvSpPr>
            <p:cNvPr id="95" name="文本框 30"/>
            <p:cNvSpPr txBox="1"/>
            <p:nvPr/>
          </p:nvSpPr>
          <p:spPr>
            <a:xfrm>
              <a:off x="5604529" y="2099037"/>
              <a:ext cx="2362563" cy="486577"/>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使用</a:t>
              </a:r>
              <a:r>
                <a:rPr lang="en-US" altLang="zh-CN" sz="2400" b="1" spc="50" dirty="0">
                  <a:latin typeface="Arial" panose="020B0604020202020204" pitchFamily="34" charset="0"/>
                  <a:cs typeface="Arial" panose="020B0604020202020204" pitchFamily="34" charset="0"/>
                </a:rPr>
                <a:t>Scrapy</a:t>
              </a:r>
              <a:r>
                <a:rPr lang="zh-CN" altLang="en-US" sz="2400" b="1" spc="50" dirty="0">
                  <a:latin typeface="Arial" panose="020B0604020202020204" pitchFamily="34" charset="0"/>
                  <a:cs typeface="Arial" panose="020B0604020202020204" pitchFamily="34" charset="0"/>
                </a:rPr>
                <a:t>框架</a:t>
              </a:r>
              <a:endParaRPr lang="zh-CN" altLang="en-US" sz="2400" b="1" spc="50" dirty="0">
                <a:latin typeface="Arial" panose="020B0604020202020204" pitchFamily="34" charset="0"/>
                <a:cs typeface="Arial" panose="020B0604020202020204" pitchFamily="34" charset="0"/>
              </a:endParaRPr>
            </a:p>
          </p:txBody>
        </p:sp>
      </p:grpSp>
      <p:sp>
        <p:nvSpPr>
          <p:cNvPr id="2" name="文本框 7"/>
          <p:cNvSpPr txBox="1"/>
          <p:nvPr>
            <p:custDataLst>
              <p:tags r:id="rId4"/>
            </p:custDataLst>
          </p:nvPr>
        </p:nvSpPr>
        <p:spPr>
          <a:xfrm>
            <a:off x="-635" y="2068195"/>
            <a:ext cx="4552950" cy="1076325"/>
          </a:xfrm>
          <a:prstGeom prst="rect">
            <a:avLst/>
          </a:prstGeom>
          <a:noFill/>
        </p:spPr>
        <p:txBody>
          <a:bodyPr wrap="square" rtlCol="0">
            <a:spAutoFit/>
          </a:bodyPr>
          <a:lstStyle/>
          <a:p>
            <a:pPr algn="ctr">
              <a:buClrTx/>
              <a:buSzTx/>
              <a:buFontTx/>
            </a:pPr>
            <a:r>
              <a:rPr lang="zh-CN" altLang="en-US" sz="3200" b="1" spc="50" dirty="0" smtClean="0">
                <a:solidFill>
                  <a:schemeClr val="bg1"/>
                </a:solidFill>
                <a:latin typeface="+mj-ea"/>
                <a:ea typeface="+mj-ea"/>
              </a:rPr>
              <a:t>网络数据采集利器：</a:t>
            </a:r>
            <a:endParaRPr lang="zh-CN" altLang="en-US" sz="3200" b="1" spc="50" dirty="0" smtClean="0">
              <a:solidFill>
                <a:schemeClr val="bg1"/>
              </a:solidFill>
              <a:latin typeface="+mj-ea"/>
              <a:ea typeface="+mj-ea"/>
            </a:endParaRPr>
          </a:p>
          <a:p>
            <a:pPr algn="ctr">
              <a:buClrTx/>
              <a:buSzTx/>
              <a:buFontTx/>
            </a:pPr>
            <a:r>
              <a:rPr lang="zh-CN" altLang="en-US" sz="3200" b="1" spc="50" dirty="0" smtClean="0">
                <a:solidFill>
                  <a:schemeClr val="bg1"/>
                </a:solidFill>
                <a:latin typeface="+mj-ea"/>
                <a:ea typeface="+mj-ea"/>
              </a:rPr>
              <a:t>网络爬虫</a:t>
            </a:r>
            <a:endParaRPr lang="zh-CN" altLang="en-US" sz="3200" b="1" spc="50" dirty="0" smtClean="0">
              <a:solidFill>
                <a:schemeClr val="bg1"/>
              </a:solidFill>
              <a:latin typeface="+mj-ea"/>
              <a:ea typeface="+mj-ea"/>
            </a:endParaRPr>
          </a:p>
        </p:txBody>
      </p:sp>
      <p:sp>
        <p:nvSpPr>
          <p:cNvPr id="3" name="文本框 6"/>
          <p:cNvSpPr txBox="1"/>
          <p:nvPr>
            <p:custDataLst>
              <p:tags r:id="rId5"/>
            </p:custDataLst>
          </p:nvPr>
        </p:nvSpPr>
        <p:spPr>
          <a:xfrm>
            <a:off x="0" y="3375025"/>
            <a:ext cx="4552315" cy="513715"/>
          </a:xfrm>
          <a:prstGeom prst="rect">
            <a:avLst/>
          </a:prstGeom>
          <a:noFill/>
        </p:spPr>
        <p:txBody>
          <a:bodyPr wrap="none" rtlCol="0">
            <a:noAutofit/>
          </a:bodyPr>
          <a:lstStyle/>
          <a:p>
            <a:pPr algn="ctr"/>
            <a:r>
              <a:rPr lang="en-US" altLang="zh-CN" sz="2800" b="1" spc="50" dirty="0" smtClean="0">
                <a:solidFill>
                  <a:srgbClr val="FF0000"/>
                </a:solidFill>
                <a:latin typeface="+mj-ea"/>
                <a:ea typeface="+mj-ea"/>
              </a:rPr>
              <a:t>CONTENTS</a:t>
            </a:r>
            <a:endParaRPr lang="en-US" altLang="zh-CN" sz="2800" b="1" spc="50" dirty="0" smtClean="0">
              <a:solidFill>
                <a:srgbClr val="FF0000"/>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二、使用</a:t>
            </a:r>
            <a:r>
              <a:rPr lang="en-US" altLang="zh-CN">
                <a:sym typeface="+mn-ea"/>
              </a:rPr>
              <a:t>Beautiful Soup</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t>（</a:t>
            </a:r>
            <a:r>
              <a:rPr lang="zh-CN"/>
              <a:t>四</a:t>
            </a:r>
            <a:r>
              <a:t>）</a:t>
            </a:r>
            <a:r>
              <a:rPr lang="zh-CN"/>
              <a:t>提取</a:t>
            </a:r>
            <a:r>
              <a:t>节点</a:t>
            </a:r>
            <a:r>
              <a:rPr lang="zh-CN"/>
              <a:t>信息</a:t>
            </a:r>
            <a:endParaRPr lang="zh-CN"/>
          </a:p>
          <a:p>
            <a:endParaRPr lang="zh-CN" altLang="en-US"/>
          </a:p>
        </p:txBody>
      </p:sp>
      <p:sp>
        <p:nvSpPr>
          <p:cNvPr id="4" name="文本框 3"/>
          <p:cNvSpPr txBox="1"/>
          <p:nvPr/>
        </p:nvSpPr>
        <p:spPr>
          <a:xfrm>
            <a:off x="443230" y="139001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1. string</a:t>
            </a:r>
            <a:r>
              <a:rPr lang="zh-CN" altLang="en-US" sz="2400" b="1" kern="0" dirty="0">
                <a:latin typeface="微软雅黑" panose="020B0503020204020204" pitchFamily="34" charset="-122"/>
                <a:ea typeface="微软雅黑" panose="020B0503020204020204" pitchFamily="34" charset="-122"/>
                <a:cs typeface="+mn-ea"/>
                <a:sym typeface="+mn-lt"/>
              </a:rPr>
              <a:t>和</a:t>
            </a:r>
            <a:r>
              <a:rPr lang="en-US" altLang="zh-CN" sz="2400" b="1" kern="0" dirty="0">
                <a:latin typeface="微软雅黑" panose="020B0503020204020204" pitchFamily="34" charset="-122"/>
                <a:ea typeface="微软雅黑" panose="020B0503020204020204" pitchFamily="34" charset="-122"/>
                <a:cs typeface="+mn-ea"/>
                <a:sym typeface="+mn-lt"/>
              </a:rPr>
              <a:t>text</a:t>
            </a:r>
            <a:r>
              <a:rPr lang="zh-CN" altLang="en-US" sz="2400" b="1" kern="0" dirty="0">
                <a:latin typeface="微软雅黑" panose="020B0503020204020204" pitchFamily="34" charset="-122"/>
                <a:ea typeface="微软雅黑" panose="020B0503020204020204" pitchFamily="34" charset="-122"/>
                <a:cs typeface="+mn-ea"/>
                <a:sym typeface="+mn-lt"/>
              </a:rPr>
              <a:t>属性</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400" kern="0" dirty="0">
                <a:latin typeface="微软雅黑" panose="020B0503020204020204" pitchFamily="34" charset="-122"/>
                <a:ea typeface="微软雅黑" panose="020B0503020204020204" pitchFamily="34" charset="-122"/>
                <a:cs typeface="+mn-ea"/>
                <a:sym typeface="+mn-lt"/>
              </a:rPr>
              <a:t>可以</a:t>
            </a:r>
            <a:r>
              <a:rPr lang="zh-CN" altLang="en-US" sz="2400" kern="0" dirty="0">
                <a:latin typeface="微软雅黑" panose="020B0503020204020204" pitchFamily="34" charset="-122"/>
                <a:ea typeface="微软雅黑" panose="020B0503020204020204" pitchFamily="34" charset="-122"/>
                <a:cs typeface="+mn-ea"/>
                <a:sym typeface="+mn-lt"/>
              </a:rPr>
              <a:t>通过节点的</a:t>
            </a:r>
            <a:r>
              <a:rPr lang="en-US" altLang="zh-CN" sz="2400" kern="0" dirty="0">
                <a:latin typeface="微软雅黑" panose="020B0503020204020204" pitchFamily="34" charset="-122"/>
                <a:ea typeface="微软雅黑" panose="020B0503020204020204" pitchFamily="34" charset="-122"/>
                <a:cs typeface="+mn-ea"/>
                <a:sym typeface="+mn-lt"/>
              </a:rPr>
              <a:t>string</a:t>
            </a:r>
            <a:r>
              <a:rPr lang="zh-CN" altLang="en-US" sz="2400" kern="0" dirty="0">
                <a:latin typeface="微软雅黑" panose="020B0503020204020204" pitchFamily="34" charset="-122"/>
                <a:ea typeface="微软雅黑" panose="020B0503020204020204" pitchFamily="34" charset="-122"/>
                <a:cs typeface="+mn-ea"/>
                <a:sym typeface="+mn-lt"/>
              </a:rPr>
              <a:t>和</a:t>
            </a:r>
            <a:r>
              <a:rPr lang="en-US" altLang="zh-CN" sz="2400" kern="0" dirty="0">
                <a:latin typeface="微软雅黑" panose="020B0503020204020204" pitchFamily="34" charset="-122"/>
                <a:ea typeface="微软雅黑" panose="020B0503020204020204" pitchFamily="34" charset="-122"/>
                <a:cs typeface="+mn-ea"/>
                <a:sym typeface="+mn-lt"/>
              </a:rPr>
              <a:t>text</a:t>
            </a:r>
            <a:r>
              <a:rPr lang="zh-CN" altLang="en-US" sz="2400" kern="0" dirty="0">
                <a:latin typeface="微软雅黑" panose="020B0503020204020204" pitchFamily="34" charset="-122"/>
                <a:ea typeface="微软雅黑" panose="020B0503020204020204" pitchFamily="34" charset="-122"/>
                <a:cs typeface="+mn-ea"/>
                <a:sym typeface="+mn-lt"/>
              </a:rPr>
              <a:t>属性获得节点及其子孙节点的非属性文本。</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这两个属性用法差不多，稍有区别：</a:t>
            </a:r>
            <a:r>
              <a:rPr sz="2400" kern="0" dirty="0">
                <a:latin typeface="微软雅黑" panose="020B0503020204020204" pitchFamily="34" charset="-122"/>
                <a:ea typeface="微软雅黑" panose="020B0503020204020204" pitchFamily="34" charset="-122"/>
                <a:cs typeface="+mn-ea"/>
                <a:sym typeface="+mn-lt"/>
              </a:rPr>
              <a:t>当某个</a:t>
            </a:r>
            <a:r>
              <a:rPr sz="2400" b="1" kern="0" dirty="0">
                <a:solidFill>
                  <a:schemeClr val="bg2">
                    <a:lumMod val="50000"/>
                  </a:schemeClr>
                </a:solidFill>
                <a:latin typeface="微软雅黑" panose="020B0503020204020204" pitchFamily="34" charset="-122"/>
                <a:ea typeface="微软雅黑" panose="020B0503020204020204" pitchFamily="34" charset="-122"/>
                <a:cs typeface="+mn-ea"/>
                <a:sym typeface="+mn-lt"/>
              </a:rPr>
              <a:t>节点的标签没有封闭的时候</a:t>
            </a:r>
            <a:r>
              <a:rPr sz="2400" kern="0" dirty="0">
                <a:latin typeface="微软雅黑" panose="020B0503020204020204" pitchFamily="34" charset="-122"/>
                <a:ea typeface="微软雅黑" panose="020B0503020204020204" pitchFamily="34" charset="-122"/>
                <a:cs typeface="+mn-ea"/>
                <a:sym typeface="+mn-lt"/>
              </a:rPr>
              <a:t>，</a:t>
            </a:r>
            <a:r>
              <a:rPr sz="2400" b="1" kern="0" dirty="0">
                <a:solidFill>
                  <a:schemeClr val="bg2">
                    <a:lumMod val="50000"/>
                  </a:schemeClr>
                </a:solidFill>
                <a:latin typeface="微软雅黑" panose="020B0503020204020204" pitchFamily="34" charset="-122"/>
                <a:ea typeface="微软雅黑" panose="020B0503020204020204" pitchFamily="34" charset="-122"/>
                <a:cs typeface="+mn-ea"/>
                <a:sym typeface="+mn-lt"/>
              </a:rPr>
              <a:t>用string属性不能获得到结果，但是text属性可以</a:t>
            </a:r>
            <a:r>
              <a:rPr sz="2400" kern="0" dirty="0">
                <a:latin typeface="微软雅黑" panose="020B0503020204020204" pitchFamily="34" charset="-122"/>
                <a:ea typeface="微软雅黑" panose="020B0503020204020204" pitchFamily="34" charset="-122"/>
                <a:cs typeface="+mn-ea"/>
                <a:sym typeface="+mn-lt"/>
              </a:rPr>
              <a:t>，但是text获取的结果最后有一个换行符，需要注意一下。</a:t>
            </a:r>
            <a:endParaRPr lang="zh-CN" altLang="en-US" sz="24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en-US" altLang="zh-CN" sz="2400" b="1" kern="0" dirty="0">
                <a:latin typeface="微软雅黑" panose="020B0503020204020204" pitchFamily="34" charset="-122"/>
                <a:ea typeface="微软雅黑" panose="020B0503020204020204" pitchFamily="34" charset="-122"/>
                <a:cs typeface="+mn-ea"/>
                <a:sym typeface="+mn-lt"/>
              </a:rPr>
              <a:t>2</a:t>
            </a:r>
            <a:r>
              <a:rPr lang="zh-CN" altLang="en-US" sz="2400" b="1" kern="0" dirty="0">
                <a:latin typeface="微软雅黑" panose="020B0503020204020204" pitchFamily="34" charset="-122"/>
                <a:ea typeface="微软雅黑" panose="020B0503020204020204" pitchFamily="34" charset="-122"/>
                <a:cs typeface="+mn-ea"/>
                <a:sym typeface="+mn-lt"/>
              </a:rPr>
              <a:t>. </a:t>
            </a:r>
            <a:r>
              <a:rPr lang="en-US" altLang="zh-CN" sz="2400" b="1" kern="0" dirty="0">
                <a:latin typeface="微软雅黑" panose="020B0503020204020204" pitchFamily="34" charset="-122"/>
                <a:ea typeface="微软雅黑" panose="020B0503020204020204" pitchFamily="34" charset="-122"/>
                <a:cs typeface="+mn-ea"/>
                <a:sym typeface="+mn-lt"/>
              </a:rPr>
              <a:t>get_text()</a:t>
            </a:r>
            <a:r>
              <a:rPr lang="zh-CN" altLang="en-US" sz="2400" b="1" kern="0" dirty="0">
                <a:latin typeface="微软雅黑" panose="020B0503020204020204" pitchFamily="34" charset="-122"/>
                <a:ea typeface="微软雅黑" panose="020B0503020204020204" pitchFamily="34" charset="-122"/>
                <a:cs typeface="+mn-ea"/>
                <a:sym typeface="+mn-lt"/>
              </a:rPr>
              <a:t>方法</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400" kern="0" dirty="0">
                <a:latin typeface="微软雅黑" panose="020B0503020204020204" pitchFamily="34" charset="-122"/>
                <a:ea typeface="微软雅黑" panose="020B0503020204020204" pitchFamily="34" charset="-122"/>
                <a:cs typeface="+mn-ea"/>
                <a:sym typeface="+mn-lt"/>
              </a:rPr>
              <a:t>通过</a:t>
            </a:r>
            <a:r>
              <a:rPr lang="en-US" altLang="zh-CN" sz="2400" kern="0" dirty="0">
                <a:latin typeface="微软雅黑" panose="020B0503020204020204" pitchFamily="34" charset="-122"/>
                <a:ea typeface="微软雅黑" panose="020B0503020204020204" pitchFamily="34" charset="-122"/>
                <a:cs typeface="+mn-ea"/>
                <a:sym typeface="+mn-lt"/>
              </a:rPr>
              <a:t>get_test()</a:t>
            </a:r>
            <a:r>
              <a:rPr lang="zh-CN" altLang="en-US" sz="2400" kern="0" dirty="0">
                <a:latin typeface="微软雅黑" panose="020B0503020204020204" pitchFamily="34" charset="-122"/>
                <a:ea typeface="微软雅黑" panose="020B0503020204020204" pitchFamily="34" charset="-122"/>
                <a:cs typeface="+mn-ea"/>
                <a:sym typeface="+mn-lt"/>
              </a:rPr>
              <a:t>方法可获得</a:t>
            </a:r>
            <a:r>
              <a:rPr lang="zh-CN" altLang="en-US" sz="2400" b="1" kern="0" dirty="0">
                <a:solidFill>
                  <a:schemeClr val="bg2">
                    <a:lumMod val="50000"/>
                  </a:schemeClr>
                </a:solidFill>
                <a:latin typeface="微软雅黑" panose="020B0503020204020204" pitchFamily="34" charset="-122"/>
                <a:ea typeface="微软雅黑" panose="020B0503020204020204" pitchFamily="34" charset="-122"/>
                <a:cs typeface="+mn-ea"/>
                <a:sym typeface="+mn-lt"/>
              </a:rPr>
              <a:t>未封闭标签（节点）内的文本</a:t>
            </a:r>
            <a:r>
              <a:rPr lang="zh-CN" altLang="en-US" sz="2400" kern="0" dirty="0">
                <a:latin typeface="微软雅黑" panose="020B0503020204020204" pitchFamily="34" charset="-122"/>
                <a:ea typeface="微软雅黑" panose="020B0503020204020204" pitchFamily="34" charset="-122"/>
                <a:cs typeface="+mn-ea"/>
                <a:sym typeface="+mn-lt"/>
              </a:rPr>
              <a:t>，</a:t>
            </a:r>
            <a:r>
              <a:rPr lang="zh-CN" altLang="en-US" sz="2400" b="1" kern="0" dirty="0">
                <a:solidFill>
                  <a:schemeClr val="bg2">
                    <a:lumMod val="50000"/>
                  </a:schemeClr>
                </a:solidFill>
                <a:latin typeface="微软雅黑" panose="020B0503020204020204" pitchFamily="34" charset="-122"/>
                <a:ea typeface="微软雅黑" panose="020B0503020204020204" pitchFamily="34" charset="-122"/>
                <a:cs typeface="+mn-ea"/>
                <a:sym typeface="+mn-lt"/>
              </a:rPr>
              <a:t>不含最后的换行符</a:t>
            </a:r>
            <a:r>
              <a:rPr lang="zh-CN" altLang="en-US" sz="2400" kern="0" dirty="0">
                <a:latin typeface="微软雅黑" panose="020B0503020204020204" pitchFamily="34" charset="-122"/>
                <a:ea typeface="微软雅黑" panose="020B0503020204020204" pitchFamily="34" charset="-122"/>
                <a:cs typeface="+mn-ea"/>
                <a:sym typeface="+mn-lt"/>
              </a:rPr>
              <a:t>。</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000" kern="0" dirty="0">
                <a:latin typeface="微软雅黑" panose="020B0503020204020204" pitchFamily="34" charset="-122"/>
                <a:ea typeface="微软雅黑" panose="020B0503020204020204" pitchFamily="34" charset="-122"/>
                <a:cs typeface="+mn-ea"/>
                <a:sym typeface="+mn-lt"/>
              </a:rPr>
              <a:t>可参见案例</a:t>
            </a:r>
            <a:r>
              <a:rPr lang="en-US" altLang="zh-CN" sz="2000" kern="0" dirty="0">
                <a:latin typeface="微软雅黑" panose="020B0503020204020204" pitchFamily="34" charset="-122"/>
                <a:ea typeface="微软雅黑" panose="020B0503020204020204" pitchFamily="34" charset="-122"/>
                <a:cs typeface="+mn-ea"/>
                <a:sym typeface="+mn-lt"/>
              </a:rPr>
              <a:t>1-2-5</a:t>
            </a:r>
            <a:r>
              <a:rPr lang="zh-CN" altLang="en-US" sz="2000" kern="0" dirty="0">
                <a:latin typeface="微软雅黑" panose="020B0503020204020204" pitchFamily="34" charset="-122"/>
                <a:ea typeface="微软雅黑" panose="020B0503020204020204" pitchFamily="34" charset="-122"/>
                <a:cs typeface="+mn-ea"/>
                <a:sym typeface="+mn-lt"/>
              </a:rPr>
              <a:t>。</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二、使用</a:t>
            </a:r>
            <a:r>
              <a:rPr lang="en-US" altLang="zh-CN">
                <a:sym typeface="+mn-ea"/>
              </a:rPr>
              <a:t>Beautiful Soup</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t>（</a:t>
            </a:r>
            <a:r>
              <a:rPr lang="zh-CN"/>
              <a:t>五</a:t>
            </a:r>
            <a:r>
              <a:t>）</a:t>
            </a:r>
            <a:r>
              <a:rPr lang="zh-CN"/>
              <a:t>方法选择器</a:t>
            </a:r>
            <a:endParaRPr lang="zh-CN"/>
          </a:p>
          <a:p>
            <a:endParaRPr lang="zh-CN" altLang="en-US"/>
          </a:p>
        </p:txBody>
      </p:sp>
      <p:sp>
        <p:nvSpPr>
          <p:cNvPr id="4" name="文本框 3"/>
          <p:cNvSpPr txBox="1"/>
          <p:nvPr/>
        </p:nvSpPr>
        <p:spPr>
          <a:xfrm>
            <a:off x="443230" y="139001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1. </a:t>
            </a:r>
            <a:r>
              <a:rPr lang="en-US" sz="2400" b="1" kern="0" dirty="0">
                <a:latin typeface="微软雅黑" panose="020B0503020204020204" pitchFamily="34" charset="-122"/>
                <a:ea typeface="微软雅黑" panose="020B0503020204020204" pitchFamily="34" charset="-122"/>
                <a:cs typeface="+mn-ea"/>
                <a:sym typeface="+mn-lt"/>
              </a:rPr>
              <a:t>find()</a:t>
            </a:r>
            <a:r>
              <a:rPr lang="zh-CN" altLang="en-US" sz="2400" b="1" kern="0" dirty="0">
                <a:latin typeface="微软雅黑" panose="020B0503020204020204" pitchFamily="34" charset="-122"/>
                <a:ea typeface="微软雅黑" panose="020B0503020204020204" pitchFamily="34" charset="-122"/>
                <a:cs typeface="+mn-ea"/>
                <a:sym typeface="+mn-lt"/>
              </a:rPr>
              <a:t>方法</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400" kern="0" dirty="0">
                <a:latin typeface="微软雅黑" panose="020B0503020204020204" pitchFamily="34" charset="-122"/>
                <a:ea typeface="微软雅黑" panose="020B0503020204020204" pitchFamily="34" charset="-122"/>
                <a:cs typeface="+mn-ea"/>
                <a:sym typeface="+mn-lt"/>
              </a:rPr>
              <a:t>find()方法查找的结果是符合要求的第一个节点</a:t>
            </a:r>
            <a:r>
              <a:rPr lang="zh-CN" altLang="en-US" sz="2400" kern="0" dirty="0">
                <a:latin typeface="微软雅黑" panose="020B0503020204020204" pitchFamily="34" charset="-122"/>
                <a:ea typeface="微软雅黑" panose="020B0503020204020204" pitchFamily="34" charset="-122"/>
                <a:cs typeface="+mn-ea"/>
                <a:sym typeface="+mn-lt"/>
              </a:rPr>
              <a:t>。语法为：</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find(name, attrs, recursive, text, **kwargs)</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各参数如下：</a:t>
            </a:r>
            <a:endParaRPr lang="zh-CN" altLang="en-US" sz="2000" kern="0" dirty="0">
              <a:latin typeface="微软雅黑" panose="020B0503020204020204" pitchFamily="34" charset="-122"/>
              <a:ea typeface="微软雅黑" panose="020B0503020204020204" pitchFamily="34" charset="-122"/>
              <a:cs typeface="+mn-ea"/>
              <a:sym typeface="+mn-lt"/>
            </a:endParaRPr>
          </a:p>
        </p:txBody>
      </p:sp>
      <p:graphicFrame>
        <p:nvGraphicFramePr>
          <p:cNvPr id="7" name="表格 6"/>
          <p:cNvGraphicFramePr/>
          <p:nvPr>
            <p:custDataLst>
              <p:tags r:id="rId1"/>
            </p:custDataLst>
          </p:nvPr>
        </p:nvGraphicFramePr>
        <p:xfrm>
          <a:off x="487045" y="3515360"/>
          <a:ext cx="11099800" cy="3022600"/>
        </p:xfrm>
        <a:graphic>
          <a:graphicData uri="http://schemas.openxmlformats.org/drawingml/2006/table">
            <a:tbl>
              <a:tblPr/>
              <a:tblGrid>
                <a:gridCol w="1754505"/>
                <a:gridCol w="9345295"/>
              </a:tblGrid>
              <a:tr h="43180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参数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描述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r>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name</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en-US" sz="1600" b="0">
                          <a:latin typeface="宋体" panose="02010600030101010101" pitchFamily="2" charset="-122"/>
                          <a:ea typeface="宋体" panose="02010600030101010101" pitchFamily="2" charset="-122"/>
                          <a:cs typeface="宋体" panose="02010600030101010101" pitchFamily="2" charset="-122"/>
                        </a:rPr>
                        <a:t>标签名或标签列表，可以是字符串或正则表达式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attrs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en-US" sz="1600" b="0">
                          <a:latin typeface="宋体" panose="02010600030101010101" pitchFamily="2" charset="-122"/>
                          <a:ea typeface="宋体" panose="02010600030101010101" pitchFamily="2" charset="-122"/>
                          <a:cs typeface="宋体" panose="02010600030101010101" pitchFamily="2" charset="-122"/>
                        </a:rPr>
                        <a:t>标签属性或属性字典，可以是字符串或字典</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recursive</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en-US" sz="1600" b="0">
                          <a:latin typeface="宋体" panose="02010600030101010101" pitchFamily="2" charset="-122"/>
                          <a:ea typeface="宋体" panose="02010600030101010101" pitchFamily="2" charset="-122"/>
                          <a:cs typeface="宋体" panose="02010600030101010101" pitchFamily="2" charset="-122"/>
                        </a:rPr>
                        <a:t>布尔值，是否对子孙节点进行递归搜索，默认为True</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a:txBody>
                    <a:bodyPr/>
                    <a:lstStyle/>
                    <a:p>
                      <a:pPr indent="0" algn="ctr">
                        <a:buNone/>
                      </a:pPr>
                      <a:r>
                        <a:rPr lang="en-US" altLang="zh-CN" sz="1600" kern="0" dirty="0">
                          <a:latin typeface="微软雅黑" panose="020B0503020204020204" pitchFamily="34" charset="-122"/>
                          <a:ea typeface="微软雅黑" panose="020B0503020204020204" pitchFamily="34" charset="-122"/>
                          <a:cs typeface="+mn-ea"/>
                          <a:sym typeface="+mn-lt"/>
                        </a:rPr>
                        <a:t>text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en-US" sz="1600" b="0">
                          <a:latin typeface="宋体" panose="02010600030101010101" pitchFamily="2" charset="-122"/>
                          <a:ea typeface="宋体" panose="02010600030101010101" pitchFamily="2" charset="-122"/>
                          <a:cs typeface="宋体" panose="02010600030101010101" pitchFamily="2" charset="-122"/>
                        </a:rPr>
                        <a:t>字符串或正则表达式，用于查找指定文本</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a:txBody>
                    <a:bodyPr/>
                    <a:lstStyle/>
                    <a:p>
                      <a:pPr indent="0" algn="ctr">
                        <a:buNone/>
                      </a:pPr>
                      <a:r>
                        <a:rPr lang="en-US" altLang="zh-CN" sz="1600" kern="0" dirty="0">
                          <a:latin typeface="微软雅黑" panose="020B0503020204020204" pitchFamily="34" charset="-122"/>
                          <a:ea typeface="微软雅黑" panose="020B0503020204020204" pitchFamily="34" charset="-122"/>
                          <a:cs typeface="+mn-ea"/>
                          <a:sym typeface="+mn-lt"/>
                        </a:rPr>
                        <a:t>**kwargs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en-US" sz="1600" b="0">
                          <a:latin typeface="宋体" panose="02010600030101010101" pitchFamily="2" charset="-122"/>
                          <a:ea typeface="宋体" panose="02010600030101010101" pitchFamily="2" charset="-122"/>
                          <a:cs typeface="宋体" panose="02010600030101010101" pitchFamily="2" charset="-122"/>
                        </a:rPr>
                        <a:t>其他属性参数，如class_</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二、使用</a:t>
            </a:r>
            <a:r>
              <a:rPr lang="en-US" altLang="zh-CN">
                <a:sym typeface="+mn-ea"/>
              </a:rPr>
              <a:t>Beautiful Soup</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t>（</a:t>
            </a:r>
            <a:r>
              <a:rPr lang="zh-CN"/>
              <a:t>五</a:t>
            </a:r>
            <a:r>
              <a:t>）</a:t>
            </a:r>
            <a:r>
              <a:rPr lang="zh-CN"/>
              <a:t>方法选择器</a:t>
            </a:r>
            <a:endParaRPr lang="zh-CN"/>
          </a:p>
          <a:p>
            <a:endParaRPr lang="zh-CN" altLang="en-US"/>
          </a:p>
        </p:txBody>
      </p:sp>
      <p:sp>
        <p:nvSpPr>
          <p:cNvPr id="4" name="文本框 3"/>
          <p:cNvSpPr txBox="1"/>
          <p:nvPr/>
        </p:nvSpPr>
        <p:spPr>
          <a:xfrm>
            <a:off x="443230" y="139001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2. </a:t>
            </a:r>
            <a:r>
              <a:rPr lang="en-US" sz="2400" b="1" kern="0" dirty="0">
                <a:latin typeface="微软雅黑" panose="020B0503020204020204" pitchFamily="34" charset="-122"/>
                <a:ea typeface="微软雅黑" panose="020B0503020204020204" pitchFamily="34" charset="-122"/>
                <a:cs typeface="+mn-ea"/>
                <a:sym typeface="+mn-lt"/>
              </a:rPr>
              <a:t>findall()</a:t>
            </a:r>
            <a:r>
              <a:rPr lang="zh-CN" altLang="en-US" sz="2400" b="1" kern="0" dirty="0">
                <a:latin typeface="微软雅黑" panose="020B0503020204020204" pitchFamily="34" charset="-122"/>
                <a:ea typeface="微软雅黑" panose="020B0503020204020204" pitchFamily="34" charset="-122"/>
                <a:cs typeface="+mn-ea"/>
                <a:sym typeface="+mn-lt"/>
              </a:rPr>
              <a:t>方法</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400" kern="0" dirty="0">
                <a:latin typeface="微软雅黑" panose="020B0503020204020204" pitchFamily="34" charset="-122"/>
                <a:ea typeface="微软雅黑" panose="020B0503020204020204" pitchFamily="34" charset="-122"/>
                <a:cs typeface="+mn-ea"/>
                <a:sym typeface="+mn-lt"/>
              </a:rPr>
              <a:t>find_all()方法顾名思义查找的是符合要求的多个节点，结果为多个节点构成的列表。除了这点结果的形式不同之外，它们的用法是非常类似的。</a:t>
            </a:r>
            <a:r>
              <a:rPr lang="zh-CN" altLang="en-US" sz="2400" kern="0" dirty="0">
                <a:latin typeface="微软雅黑" panose="020B0503020204020204" pitchFamily="34" charset="-122"/>
                <a:ea typeface="微软雅黑" panose="020B0503020204020204" pitchFamily="34" charset="-122"/>
                <a:cs typeface="+mn-ea"/>
                <a:sym typeface="+mn-lt"/>
              </a:rPr>
              <a:t>语法为：</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findall(name, attrs, recursive, text, **kwargs)</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b="1" kern="0" dirty="0">
                <a:latin typeface="微软雅黑" panose="020B0503020204020204" pitchFamily="34" charset="-122"/>
                <a:ea typeface="微软雅黑" panose="020B0503020204020204" pitchFamily="34" charset="-122"/>
                <a:cs typeface="+mn-ea"/>
                <a:sym typeface="+mn-lt"/>
              </a:rPr>
              <a:t>find()</a:t>
            </a:r>
            <a:r>
              <a:rPr lang="zh-CN" altLang="en-US" sz="2000" b="1" kern="0" dirty="0">
                <a:latin typeface="微软雅黑" panose="020B0503020204020204" pitchFamily="34" charset="-122"/>
                <a:ea typeface="微软雅黑" panose="020B0503020204020204" pitchFamily="34" charset="-122"/>
                <a:cs typeface="+mn-ea"/>
                <a:sym typeface="+mn-lt"/>
              </a:rPr>
              <a:t>和</a:t>
            </a:r>
            <a:r>
              <a:rPr lang="en-US" altLang="zh-CN" sz="2000" b="1" kern="0" dirty="0">
                <a:latin typeface="微软雅黑" panose="020B0503020204020204" pitchFamily="34" charset="-122"/>
                <a:ea typeface="微软雅黑" panose="020B0503020204020204" pitchFamily="34" charset="-122"/>
                <a:cs typeface="+mn-ea"/>
                <a:sym typeface="+mn-lt"/>
              </a:rPr>
              <a:t>findall()</a:t>
            </a:r>
            <a:r>
              <a:rPr lang="zh-CN" altLang="en-US" sz="2000" b="1" kern="0" dirty="0">
                <a:latin typeface="微软雅黑" panose="020B0503020204020204" pitchFamily="34" charset="-122"/>
                <a:ea typeface="微软雅黑" panose="020B0503020204020204" pitchFamily="34" charset="-122"/>
                <a:cs typeface="+mn-ea"/>
                <a:sym typeface="+mn-lt"/>
              </a:rPr>
              <a:t>方法的具体案例请参见</a:t>
            </a:r>
            <a:r>
              <a:rPr lang="en-US" altLang="zh-CN" sz="2000" b="1" kern="0" dirty="0">
                <a:latin typeface="微软雅黑" panose="020B0503020204020204" pitchFamily="34" charset="-122"/>
                <a:ea typeface="微软雅黑" panose="020B0503020204020204" pitchFamily="34" charset="-122"/>
                <a:cs typeface="+mn-ea"/>
                <a:sym typeface="+mn-lt"/>
              </a:rPr>
              <a:t>1-2-6</a:t>
            </a:r>
            <a:r>
              <a:rPr lang="zh-CN" altLang="en-US" sz="2000" b="1" kern="0" dirty="0">
                <a:latin typeface="微软雅黑" panose="020B0503020204020204" pitchFamily="34" charset="-122"/>
                <a:ea typeface="微软雅黑" panose="020B0503020204020204" pitchFamily="34" charset="-122"/>
                <a:cs typeface="+mn-ea"/>
                <a:sym typeface="+mn-lt"/>
              </a:rPr>
              <a:t>。</a:t>
            </a:r>
            <a:endParaRPr lang="zh-CN" altLang="en-US" sz="2000" b="1"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二、使用</a:t>
            </a:r>
            <a:r>
              <a:rPr lang="en-US" altLang="zh-CN">
                <a:sym typeface="+mn-ea"/>
              </a:rPr>
              <a:t>Beautiful Soup</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t>（</a:t>
            </a:r>
            <a:r>
              <a:rPr lang="zh-CN"/>
              <a:t>六</a:t>
            </a:r>
            <a:r>
              <a:t>）</a:t>
            </a:r>
            <a:r>
              <a:rPr lang="en-US" altLang="zh-CN"/>
              <a:t>CSS</a:t>
            </a:r>
            <a:r>
              <a:rPr lang="zh-CN"/>
              <a:t>选择器</a:t>
            </a:r>
            <a:endParaRPr lang="zh-CN"/>
          </a:p>
          <a:p>
            <a:endParaRPr lang="zh-CN" altLang="en-US"/>
          </a:p>
        </p:txBody>
      </p:sp>
      <p:sp>
        <p:nvSpPr>
          <p:cNvPr id="4" name="文本框 3"/>
          <p:cNvSpPr txBox="1"/>
          <p:nvPr/>
        </p:nvSpPr>
        <p:spPr>
          <a:xfrm>
            <a:off x="443230" y="1390015"/>
            <a:ext cx="11307445" cy="4811395"/>
          </a:xfrm>
          <a:prstGeom prst="rect">
            <a:avLst/>
          </a:prstGeom>
          <a:noFill/>
        </p:spPr>
        <p:txBody>
          <a:bodyPr wrap="square" rtlCol="0">
            <a:noAutofit/>
          </a:bodyPr>
          <a:lstStyle/>
          <a:p>
            <a:pPr>
              <a:lnSpc>
                <a:spcPct val="130000"/>
              </a:lnSpc>
              <a:spcBef>
                <a:spcPts val="600"/>
              </a:spcBef>
            </a:pPr>
            <a:r>
              <a:rPr lang="zh-CN" sz="2400" kern="0" dirty="0">
                <a:latin typeface="微软雅黑" panose="020B0503020204020204" pitchFamily="34" charset="-122"/>
                <a:ea typeface="微软雅黑" panose="020B0503020204020204" pitchFamily="34" charset="-122"/>
                <a:cs typeface="+mn-ea"/>
                <a:sym typeface="+mn-lt"/>
              </a:rPr>
              <a:t>在网页的HTML文档中，很多节点标签都具有一些类似id、class、name等等属性，大家如果对网页制作中的CSS（层叠表样式）稍有了解，就知道在css里面经常用节点的上面一些属性来定位节点标签。Beautiful Soup的Tag对象的CSS选择器也是利用同样的原理来定位节点的。</a:t>
            </a:r>
            <a:endParaRPr 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400" kern="0" dirty="0">
                <a:latin typeface="微软雅黑" panose="020B0503020204020204" pitchFamily="34" charset="-122"/>
                <a:ea typeface="微软雅黑" panose="020B0503020204020204" pitchFamily="34" charset="-122"/>
                <a:cs typeface="+mn-ea"/>
                <a:sym typeface="+mn-lt"/>
              </a:rPr>
              <a:t>在</a:t>
            </a:r>
            <a:r>
              <a:rPr lang="en-US" altLang="zh-CN" sz="2400" kern="0" dirty="0">
                <a:latin typeface="微软雅黑" panose="020B0503020204020204" pitchFamily="34" charset="-122"/>
                <a:ea typeface="微软雅黑" panose="020B0503020204020204" pitchFamily="34" charset="-122"/>
                <a:cs typeface="+mn-ea"/>
                <a:sym typeface="+mn-lt"/>
              </a:rPr>
              <a:t>Beautiful Soup</a:t>
            </a:r>
            <a:r>
              <a:rPr lang="zh-CN" altLang="en-US" sz="2400" kern="0" dirty="0">
                <a:latin typeface="微软雅黑" panose="020B0503020204020204" pitchFamily="34" charset="-122"/>
                <a:ea typeface="微软雅黑" panose="020B0503020204020204" pitchFamily="34" charset="-122"/>
                <a:cs typeface="+mn-ea"/>
                <a:sym typeface="+mn-lt"/>
              </a:rPr>
              <a:t>中使用</a:t>
            </a:r>
            <a:r>
              <a:rPr lang="en-US" altLang="zh-CN" sz="2400" kern="0" dirty="0">
                <a:latin typeface="微软雅黑" panose="020B0503020204020204" pitchFamily="34" charset="-122"/>
                <a:ea typeface="微软雅黑" panose="020B0503020204020204" pitchFamily="34" charset="-122"/>
                <a:cs typeface="+mn-ea"/>
                <a:sym typeface="+mn-lt"/>
              </a:rPr>
              <a:t>CSS</a:t>
            </a:r>
            <a:r>
              <a:rPr lang="zh-CN" altLang="en-US" sz="2400" kern="0" dirty="0">
                <a:latin typeface="微软雅黑" panose="020B0503020204020204" pitchFamily="34" charset="-122"/>
                <a:ea typeface="微软雅黑" panose="020B0503020204020204" pitchFamily="34" charset="-122"/>
                <a:cs typeface="+mn-ea"/>
                <a:sym typeface="+mn-lt"/>
              </a:rPr>
              <a:t>选择器时，需要调用</a:t>
            </a:r>
            <a:r>
              <a:rPr lang="en-US" altLang="zh-CN" sz="2400" kern="0" dirty="0">
                <a:latin typeface="微软雅黑" panose="020B0503020204020204" pitchFamily="34" charset="-122"/>
                <a:ea typeface="微软雅黑" panose="020B0503020204020204" pitchFamily="34" charset="-122"/>
                <a:cs typeface="+mn-ea"/>
                <a:sym typeface="+mn-lt"/>
              </a:rPr>
              <a:t>Tag</a:t>
            </a:r>
            <a:r>
              <a:rPr lang="zh-CN" altLang="en-US" sz="2400" kern="0" dirty="0">
                <a:latin typeface="微软雅黑" panose="020B0503020204020204" pitchFamily="34" charset="-122"/>
                <a:ea typeface="微软雅黑" panose="020B0503020204020204" pitchFamily="34" charset="-122"/>
                <a:cs typeface="+mn-ea"/>
                <a:sym typeface="+mn-lt"/>
              </a:rPr>
              <a:t>对象的</a:t>
            </a:r>
            <a:r>
              <a:rPr lang="en-US" altLang="zh-CN" sz="2400" kern="0" dirty="0">
                <a:latin typeface="微软雅黑" panose="020B0503020204020204" pitchFamily="34" charset="-122"/>
                <a:ea typeface="微软雅黑" panose="020B0503020204020204" pitchFamily="34" charset="-122"/>
                <a:cs typeface="+mn-ea"/>
                <a:sym typeface="+mn-lt"/>
              </a:rPr>
              <a:t>select()</a:t>
            </a:r>
            <a:r>
              <a:rPr lang="zh-CN" altLang="en-US" sz="2400" kern="0" dirty="0">
                <a:latin typeface="微软雅黑" panose="020B0503020204020204" pitchFamily="34" charset="-122"/>
                <a:ea typeface="微软雅黑" panose="020B0503020204020204" pitchFamily="34" charset="-122"/>
                <a:cs typeface="+mn-ea"/>
                <a:sym typeface="+mn-lt"/>
              </a:rPr>
              <a:t>方法，传入</a:t>
            </a:r>
            <a:r>
              <a:rPr lang="en-US" altLang="zh-CN" sz="2400" kern="0" dirty="0">
                <a:latin typeface="微软雅黑" panose="020B0503020204020204" pitchFamily="34" charset="-122"/>
                <a:ea typeface="微软雅黑" panose="020B0503020204020204" pitchFamily="34" charset="-122"/>
                <a:cs typeface="+mn-ea"/>
                <a:sym typeface="+mn-lt"/>
              </a:rPr>
              <a:t>CSS</a:t>
            </a:r>
            <a:r>
              <a:rPr lang="zh-CN" altLang="en-US" sz="2400" kern="0" dirty="0">
                <a:latin typeface="微软雅黑" panose="020B0503020204020204" pitchFamily="34" charset="-122"/>
                <a:ea typeface="微软雅黑" panose="020B0503020204020204" pitchFamily="34" charset="-122"/>
                <a:cs typeface="+mn-ea"/>
                <a:sym typeface="+mn-lt"/>
              </a:rPr>
              <a:t>定位字符串即可。该方法返回的结果类型为列表，其中元素就是要选择的节点。</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000" b="1" kern="0" dirty="0">
                <a:latin typeface="微软雅黑" panose="020B0503020204020204" pitchFamily="34" charset="-122"/>
                <a:ea typeface="微软雅黑" panose="020B0503020204020204" pitchFamily="34" charset="-122"/>
                <a:cs typeface="+mn-ea"/>
                <a:sym typeface="+mn-lt"/>
              </a:rPr>
              <a:t>关于</a:t>
            </a:r>
            <a:r>
              <a:rPr lang="en-US" altLang="zh-CN" sz="2000" b="1" kern="0" dirty="0">
                <a:latin typeface="微软雅黑" panose="020B0503020204020204" pitchFamily="34" charset="-122"/>
                <a:ea typeface="微软雅黑" panose="020B0503020204020204" pitchFamily="34" charset="-122"/>
                <a:cs typeface="+mn-ea"/>
                <a:sym typeface="+mn-lt"/>
              </a:rPr>
              <a:t>CSS</a:t>
            </a:r>
            <a:r>
              <a:rPr lang="zh-CN" altLang="en-US" sz="2000" b="1" kern="0" dirty="0">
                <a:latin typeface="微软雅黑" panose="020B0503020204020204" pitchFamily="34" charset="-122"/>
                <a:ea typeface="微软雅黑" panose="020B0503020204020204" pitchFamily="34" charset="-122"/>
                <a:cs typeface="+mn-ea"/>
                <a:sym typeface="+mn-lt"/>
              </a:rPr>
              <a:t>定位器的用法请参见表</a:t>
            </a:r>
            <a:r>
              <a:rPr lang="en-US" altLang="zh-CN" sz="2000" b="1" kern="0" dirty="0">
                <a:latin typeface="微软雅黑" panose="020B0503020204020204" pitchFamily="34" charset="-122"/>
                <a:ea typeface="微软雅黑" panose="020B0503020204020204" pitchFamily="34" charset="-122"/>
                <a:cs typeface="+mn-ea"/>
                <a:sym typeface="+mn-lt"/>
              </a:rPr>
              <a:t>1-2-4</a:t>
            </a:r>
            <a:r>
              <a:rPr lang="zh-CN" altLang="en-US" sz="2000" b="1" kern="0" dirty="0">
                <a:latin typeface="微软雅黑" panose="020B0503020204020204" pitchFamily="34" charset="-122"/>
                <a:ea typeface="微软雅黑" panose="020B0503020204020204" pitchFamily="34" charset="-122"/>
                <a:cs typeface="+mn-ea"/>
                <a:sym typeface="+mn-lt"/>
              </a:rPr>
              <a:t>。</a:t>
            </a:r>
            <a:endParaRPr lang="zh-CN" altLang="en-US" sz="2000" b="1"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491490" y="1499235"/>
          <a:ext cx="11200765" cy="4848860"/>
        </p:xfrm>
        <a:graphic>
          <a:graphicData uri="http://schemas.openxmlformats.org/drawingml/2006/table">
            <a:tbl>
              <a:tblPr/>
              <a:tblGrid>
                <a:gridCol w="3166110"/>
                <a:gridCol w="8034655"/>
              </a:tblGrid>
              <a:tr h="283845">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用法</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28575">
                      <a:solidFill>
                        <a:schemeClr val="tx1"/>
                      </a:solidFill>
                      <a:prstDash val="solid"/>
                    </a:lnL>
                    <a:lnR w="12700">
                      <a:solidFill>
                        <a:schemeClr val="tx1"/>
                      </a:solidFill>
                      <a:prstDash val="solid"/>
                    </a:lnR>
                    <a:lnT w="28575">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说明</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chemeClr val="tx1"/>
                      </a:solidFill>
                      <a:prstDash val="solid"/>
                    </a:lnL>
                    <a:lnR w="28575">
                      <a:solidFill>
                        <a:schemeClr val="tx1"/>
                      </a:solidFill>
                      <a:prstDash val="solid"/>
                    </a:lnR>
                    <a:lnT w="28575">
                      <a:solidFill>
                        <a:schemeClr val="tx1"/>
                      </a:solidFill>
                      <a:prstDash val="solid"/>
                    </a:lnT>
                    <a:lnB w="12700">
                      <a:solidFill>
                        <a:schemeClr val="tx1"/>
                      </a:solidFill>
                      <a:prstDash val="solid"/>
                    </a:lnB>
                    <a:lnTlToBr>
                      <a:noFill/>
                    </a:lnTlToBr>
                    <a:lnBlToTr>
                      <a:noFill/>
                    </a:lnBlToTr>
                    <a:noFill/>
                  </a:tcPr>
                </a:tc>
              </a:tr>
              <a:tr h="283845">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select("li")</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28575">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表示通过节点标签名选择。如：select("a"), select("ul")</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chemeClr val="tx1"/>
                      </a:solidFill>
                      <a:prstDash val="solid"/>
                    </a:lnL>
                    <a:lnR w="28575">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7690">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select("#finance")</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28575">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表示通过节点的id属性查找。还可以结合节点名和id属性一起用，如：select("li#finance")</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chemeClr val="tx1"/>
                      </a:solidFill>
                      <a:prstDash val="solid"/>
                    </a:lnL>
                    <a:lnR w="28575">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7690">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select(".xz")</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28575">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表示通过节点的class属性查找，如节点class有多个值，可以用多个.引导，如：select("li.jx.dept")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chemeClr val="tx1"/>
                      </a:solidFill>
                      <a:prstDash val="solid"/>
                    </a:lnL>
                    <a:lnR w="28575">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7690">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select("li.xz:nth-child(1)")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28575">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表示查找第一个符合:前面CSS选择器的节点，注意“:”与后面的“:nth-child(1)”中间不能有空格。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chemeClr val="tx1"/>
                      </a:solidFill>
                      <a:prstDash val="solid"/>
                    </a:lnL>
                    <a:lnR w="28575">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307340">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select("li.xz:nth-child(2)")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28575">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表示查找第二个符合:前面CSS选择器的节点</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chemeClr val="tx1"/>
                      </a:solidFill>
                      <a:prstDash val="solid"/>
                    </a:lnL>
                    <a:lnR w="28575">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851535">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select("li:nth-child(2n)")</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select("li:nth-child(2n+1)")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28575">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表示查找第偶数个符合前面CSS选择器的节点。如要查找第奇数个，只需改为：select("li:nth-child(2n+1)")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chemeClr val="tx1"/>
                      </a:solidFill>
                      <a:prstDash val="solid"/>
                    </a:lnL>
                    <a:lnR w="28575">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851535">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select("li:first-child")</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select("li:last-child")</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28575">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分别表示符合:前面CSS选择器的第一个、最后一个节点。</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chemeClr val="tx1"/>
                      </a:solidFill>
                      <a:prstDash val="solid"/>
                    </a:lnL>
                    <a:lnR w="28575">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7690">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select("ul li.jx")</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28575">
                      <a:solidFill>
                        <a:schemeClr val="tx1"/>
                      </a:solidFill>
                      <a:prstDash val="solid"/>
                    </a:lnL>
                    <a:lnR w="12700">
                      <a:solidFill>
                        <a:schemeClr val="tx1"/>
                      </a:solidFill>
                      <a:prstDash val="solid"/>
                    </a:lnR>
                    <a:lnT w="12700">
                      <a:solidFill>
                        <a:schemeClr val="tx1"/>
                      </a:solidFill>
                      <a:prstDash val="solid"/>
                    </a:lnT>
                    <a:lnB w="28575">
                      <a:solidFill>
                        <a:schemeClr val="tx1"/>
                      </a:solidFill>
                      <a:prstDash val="soli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表示依据上次层级来定位节点，在不同层级之间用空格或者&gt;隔开，如：select("ul&gt;li.jx")和select("ul li.jx")效果是一样的。</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chemeClr val="tx1"/>
                      </a:solidFill>
                      <a:prstDash val="solid"/>
                    </a:lnL>
                    <a:lnR w="28575">
                      <a:solidFill>
                        <a:schemeClr val="tx1"/>
                      </a:solidFill>
                      <a:prstDash val="solid"/>
                    </a:lnR>
                    <a:lnT w="12700">
                      <a:solidFill>
                        <a:schemeClr val="tx1"/>
                      </a:solidFill>
                      <a:prstDash val="solid"/>
                    </a:lnT>
                    <a:lnB w="28575">
                      <a:solidFill>
                        <a:schemeClr val="tx1"/>
                      </a:solidFill>
                      <a:prstDash val="solid"/>
                    </a:lnB>
                    <a:lnTlToBr>
                      <a:noFill/>
                    </a:lnTlToBr>
                    <a:lnBlToTr>
                      <a:noFill/>
                    </a:lnBlToTr>
                    <a:noFill/>
                  </a:tcPr>
                </a:tc>
              </a:tr>
            </a:tbl>
          </a:graphicData>
        </a:graphic>
      </p:graphicFrame>
      <p:sp>
        <p:nvSpPr>
          <p:cNvPr id="2" name="文本占位符 1"/>
          <p:cNvSpPr>
            <a:spLocks noGrp="1"/>
          </p:cNvSpPr>
          <p:nvPr>
            <p:ph type="body" sz="quarter" idx="12"/>
          </p:nvPr>
        </p:nvSpPr>
        <p:spPr/>
        <p:txBody>
          <a:bodyPr/>
          <a:lstStyle/>
          <a:p>
            <a:r>
              <a:rPr lang="zh-CN" altLang="en-US">
                <a:sym typeface="+mn-ea"/>
              </a:rPr>
              <a:t>二、使用</a:t>
            </a:r>
            <a:r>
              <a:rPr lang="en-US" altLang="zh-CN">
                <a:sym typeface="+mn-ea"/>
              </a:rPr>
              <a:t>Beautiful Soup</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t>（</a:t>
            </a:r>
            <a:r>
              <a:rPr lang="zh-CN"/>
              <a:t>六</a:t>
            </a:r>
            <a:r>
              <a:t>）</a:t>
            </a:r>
            <a:r>
              <a:rPr lang="en-US" altLang="zh-CN"/>
              <a:t>CSS</a:t>
            </a:r>
            <a:r>
              <a:rPr lang="zh-CN"/>
              <a:t>选择器</a:t>
            </a:r>
            <a:endParaRPr lang="zh-CN"/>
          </a:p>
          <a:p>
            <a:endParaRPr lang="zh-CN" altLang="en-US"/>
          </a:p>
        </p:txBody>
      </p:sp>
      <p:sp>
        <p:nvSpPr>
          <p:cNvPr id="4" name="文本框 3"/>
          <p:cNvSpPr txBox="1"/>
          <p:nvPr/>
        </p:nvSpPr>
        <p:spPr>
          <a:xfrm>
            <a:off x="3619500" y="5032375"/>
            <a:ext cx="5938520" cy="698500"/>
          </a:xfrm>
          <a:prstGeom prst="rect">
            <a:avLst/>
          </a:prstGeom>
          <a:solidFill>
            <a:schemeClr val="accent2">
              <a:lumMod val="50000"/>
            </a:schemeClr>
          </a:solidFill>
          <a:ln>
            <a:solidFill>
              <a:schemeClr val="accent6">
                <a:lumMod val="50000"/>
              </a:schemeClr>
            </a:solidFill>
          </a:ln>
        </p:spPr>
        <p:txBody>
          <a:bodyPr wrap="square" rtlCol="0">
            <a:noAutofit/>
          </a:bodyPr>
          <a:lstStyle/>
          <a:p>
            <a:pPr>
              <a:lnSpc>
                <a:spcPct val="130000"/>
              </a:lnSpc>
              <a:spcBef>
                <a:spcPts val="600"/>
              </a:spcBef>
            </a:pPr>
            <a:r>
              <a:rPr lang="zh-CN" sz="2000" b="1" kern="0" dirty="0">
                <a:solidFill>
                  <a:schemeClr val="bg2">
                    <a:lumMod val="75000"/>
                  </a:schemeClr>
                </a:solidFill>
                <a:latin typeface="微软雅黑" panose="020B0503020204020204" pitchFamily="34" charset="-122"/>
                <a:ea typeface="微软雅黑" panose="020B0503020204020204" pitchFamily="34" charset="-122"/>
                <a:cs typeface="+mn-ea"/>
                <a:sym typeface="+mn-lt"/>
              </a:rPr>
              <a:t>关于</a:t>
            </a:r>
            <a:r>
              <a:rPr lang="en-US" altLang="zh-CN" sz="2000" b="1" kern="0" dirty="0">
                <a:solidFill>
                  <a:schemeClr val="bg2">
                    <a:lumMod val="75000"/>
                  </a:schemeClr>
                </a:solidFill>
                <a:latin typeface="微软雅黑" panose="020B0503020204020204" pitchFamily="34" charset="-122"/>
                <a:ea typeface="微软雅黑" panose="020B0503020204020204" pitchFamily="34" charset="-122"/>
                <a:cs typeface="+mn-ea"/>
                <a:sym typeface="+mn-lt"/>
              </a:rPr>
              <a:t>CSS</a:t>
            </a:r>
            <a:r>
              <a:rPr lang="zh-CN" altLang="en-US" sz="2000" b="1" kern="0" dirty="0">
                <a:solidFill>
                  <a:schemeClr val="bg2">
                    <a:lumMod val="75000"/>
                  </a:schemeClr>
                </a:solidFill>
                <a:latin typeface="微软雅黑" panose="020B0503020204020204" pitchFamily="34" charset="-122"/>
                <a:ea typeface="微软雅黑" panose="020B0503020204020204" pitchFamily="34" charset="-122"/>
                <a:cs typeface="+mn-ea"/>
                <a:sym typeface="+mn-lt"/>
              </a:rPr>
              <a:t>选择器</a:t>
            </a:r>
            <a:r>
              <a:rPr lang="en-US" altLang="zh-CN" sz="2000" b="1" kern="0" dirty="0">
                <a:solidFill>
                  <a:schemeClr val="bg2">
                    <a:lumMod val="75000"/>
                  </a:schemeClr>
                </a:solidFill>
                <a:latin typeface="微软雅黑" panose="020B0503020204020204" pitchFamily="34" charset="-122"/>
                <a:ea typeface="微软雅黑" panose="020B0503020204020204" pitchFamily="34" charset="-122"/>
                <a:cs typeface="+mn-ea"/>
                <a:sym typeface="+mn-lt"/>
              </a:rPr>
              <a:t>select()</a:t>
            </a:r>
            <a:r>
              <a:rPr lang="zh-CN" altLang="en-US" sz="2000" b="1" kern="0" dirty="0">
                <a:solidFill>
                  <a:schemeClr val="bg2">
                    <a:lumMod val="75000"/>
                  </a:schemeClr>
                </a:solidFill>
                <a:latin typeface="微软雅黑" panose="020B0503020204020204" pitchFamily="34" charset="-122"/>
                <a:ea typeface="微软雅黑" panose="020B0503020204020204" pitchFamily="34" charset="-122"/>
                <a:cs typeface="+mn-ea"/>
                <a:sym typeface="+mn-lt"/>
              </a:rPr>
              <a:t>的具体案例请参见</a:t>
            </a:r>
            <a:r>
              <a:rPr lang="en-US" altLang="zh-CN" sz="2000" b="1" kern="0" dirty="0">
                <a:solidFill>
                  <a:schemeClr val="bg2">
                    <a:lumMod val="75000"/>
                  </a:schemeClr>
                </a:solidFill>
                <a:latin typeface="微软雅黑" panose="020B0503020204020204" pitchFamily="34" charset="-122"/>
                <a:ea typeface="微软雅黑" panose="020B0503020204020204" pitchFamily="34" charset="-122"/>
                <a:cs typeface="+mn-ea"/>
                <a:sym typeface="+mn-lt"/>
              </a:rPr>
              <a:t>1-2-7</a:t>
            </a:r>
            <a:r>
              <a:rPr lang="zh-CN" altLang="en-US" sz="2000" b="1" kern="0" dirty="0">
                <a:solidFill>
                  <a:schemeClr val="bg2">
                    <a:lumMod val="75000"/>
                  </a:schemeClr>
                </a:solidFill>
                <a:latin typeface="微软雅黑" panose="020B0503020204020204" pitchFamily="34" charset="-122"/>
                <a:ea typeface="微软雅黑" panose="020B0503020204020204" pitchFamily="34" charset="-122"/>
                <a:cs typeface="+mn-ea"/>
                <a:sym typeface="+mn-lt"/>
              </a:rPr>
              <a:t>。</a:t>
            </a:r>
            <a:endParaRPr lang="zh-CN" altLang="en-US" sz="2000" b="1" kern="0" dirty="0">
              <a:solidFill>
                <a:schemeClr val="bg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6" name="文本框 5"/>
          <p:cNvSpPr txBox="1"/>
          <p:nvPr/>
        </p:nvSpPr>
        <p:spPr>
          <a:xfrm>
            <a:off x="3837305" y="1088390"/>
            <a:ext cx="4425315" cy="410845"/>
          </a:xfrm>
          <a:prstGeom prst="rect">
            <a:avLst/>
          </a:prstGeom>
          <a:noFill/>
        </p:spPr>
        <p:txBody>
          <a:bodyPr wrap="square" rtlCol="0">
            <a:spAutoFit/>
          </a:bodyPr>
          <a:lstStyle/>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表</a:t>
            </a:r>
            <a:r>
              <a:rPr lang="en-US" altLang="zh-CN" sz="1600" kern="0" dirty="0">
                <a:latin typeface="微软雅黑" panose="020B0503020204020204" pitchFamily="34" charset="-122"/>
                <a:ea typeface="微软雅黑" panose="020B0503020204020204" pitchFamily="34" charset="-122"/>
                <a:cs typeface="+mn-ea"/>
                <a:sym typeface="+mn-lt"/>
              </a:rPr>
              <a:t> 1-2-4 CSS</a:t>
            </a:r>
            <a:r>
              <a:rPr lang="zh-CN" altLang="en-US" sz="1600" kern="0" dirty="0">
                <a:latin typeface="微软雅黑" panose="020B0503020204020204" pitchFamily="34" charset="-122"/>
                <a:ea typeface="微软雅黑" panose="020B0503020204020204" pitchFamily="34" charset="-122"/>
                <a:cs typeface="+mn-ea"/>
                <a:sym typeface="+mn-lt"/>
              </a:rPr>
              <a:t>定位器及伪类选择器</a:t>
            </a:r>
            <a:endParaRPr lang="zh-CN" altLang="en-US" sz="16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80">
                                          <p:stCondLst>
                                            <p:cond delay="0"/>
                                          </p:stCondLst>
                                        </p:cTn>
                                        <p:tgtEl>
                                          <p:spTgt spid="4"/>
                                        </p:tgtEl>
                                      </p:cBhvr>
                                    </p:animEffect>
                                    <p:anim calcmode="lin" valueType="num">
                                      <p:cBhvr>
                                        <p:cTn id="1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4" dur="26">
                                          <p:stCondLst>
                                            <p:cond delay="650"/>
                                          </p:stCondLst>
                                        </p:cTn>
                                        <p:tgtEl>
                                          <p:spTgt spid="4"/>
                                        </p:tgtEl>
                                      </p:cBhvr>
                                      <p:to x="100000" y="60000"/>
                                    </p:animScale>
                                    <p:animScale>
                                      <p:cBhvr>
                                        <p:cTn id="25" dur="166" decel="50000">
                                          <p:stCondLst>
                                            <p:cond delay="676"/>
                                          </p:stCondLst>
                                        </p:cTn>
                                        <p:tgtEl>
                                          <p:spTgt spid="4"/>
                                        </p:tgtEl>
                                      </p:cBhvr>
                                      <p:to x="100000" y="100000"/>
                                    </p:animScale>
                                    <p:animScale>
                                      <p:cBhvr>
                                        <p:cTn id="26" dur="26">
                                          <p:stCondLst>
                                            <p:cond delay="1312"/>
                                          </p:stCondLst>
                                        </p:cTn>
                                        <p:tgtEl>
                                          <p:spTgt spid="4"/>
                                        </p:tgtEl>
                                      </p:cBhvr>
                                      <p:to x="100000" y="80000"/>
                                    </p:animScale>
                                    <p:animScale>
                                      <p:cBhvr>
                                        <p:cTn id="27" dur="166" decel="50000">
                                          <p:stCondLst>
                                            <p:cond delay="1338"/>
                                          </p:stCondLst>
                                        </p:cTn>
                                        <p:tgtEl>
                                          <p:spTgt spid="4"/>
                                        </p:tgtEl>
                                      </p:cBhvr>
                                      <p:to x="100000" y="100000"/>
                                    </p:animScale>
                                    <p:animScale>
                                      <p:cBhvr>
                                        <p:cTn id="28" dur="26">
                                          <p:stCondLst>
                                            <p:cond delay="1642"/>
                                          </p:stCondLst>
                                        </p:cTn>
                                        <p:tgtEl>
                                          <p:spTgt spid="4"/>
                                        </p:tgtEl>
                                      </p:cBhvr>
                                      <p:to x="100000" y="90000"/>
                                    </p:animScale>
                                    <p:animScale>
                                      <p:cBhvr>
                                        <p:cTn id="29" dur="166" decel="50000">
                                          <p:stCondLst>
                                            <p:cond delay="1668"/>
                                          </p:stCondLst>
                                        </p:cTn>
                                        <p:tgtEl>
                                          <p:spTgt spid="4"/>
                                        </p:tgtEl>
                                      </p:cBhvr>
                                      <p:to x="100000" y="100000"/>
                                    </p:animScale>
                                    <p:animScale>
                                      <p:cBhvr>
                                        <p:cTn id="30" dur="26">
                                          <p:stCondLst>
                                            <p:cond delay="1808"/>
                                          </p:stCondLst>
                                        </p:cTn>
                                        <p:tgtEl>
                                          <p:spTgt spid="4"/>
                                        </p:tgtEl>
                                      </p:cBhvr>
                                      <p:to x="100000" y="95000"/>
                                    </p:animScale>
                                    <p:animScale>
                                      <p:cBhvr>
                                        <p:cTn id="31"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三、使用</a:t>
            </a:r>
            <a:r>
              <a:rPr lang="en-US" altLang="zh-CN">
                <a:sym typeface="+mn-ea"/>
              </a:rPr>
              <a:t>XPath</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t>（</a:t>
            </a:r>
            <a:r>
              <a:rPr lang="zh-CN"/>
              <a:t>一</a:t>
            </a:r>
            <a:r>
              <a:t>）</a:t>
            </a:r>
            <a:r>
              <a:rPr lang="zh-CN"/>
              <a:t>安装</a:t>
            </a:r>
            <a:r>
              <a:rPr lang="en-US" altLang="zh-CN"/>
              <a:t>lxml</a:t>
            </a:r>
            <a:r>
              <a:rPr lang="zh-CN" altLang="en-US"/>
              <a:t>包</a:t>
            </a:r>
            <a:endParaRPr lang="zh-CN"/>
          </a:p>
          <a:p>
            <a:endParaRPr lang="zh-CN" altLang="en-US"/>
          </a:p>
        </p:txBody>
      </p:sp>
      <p:sp>
        <p:nvSpPr>
          <p:cNvPr id="4" name="文本框 3"/>
          <p:cNvSpPr txBox="1"/>
          <p:nvPr/>
        </p:nvSpPr>
        <p:spPr>
          <a:xfrm>
            <a:off x="443230" y="1390015"/>
            <a:ext cx="11307445" cy="4811395"/>
          </a:xfrm>
          <a:prstGeom prst="rect">
            <a:avLst/>
          </a:prstGeom>
          <a:noFill/>
        </p:spPr>
        <p:txBody>
          <a:bodyPr wrap="square" rtlCol="0">
            <a:noAutofit/>
          </a:bodyPr>
          <a:lstStyle/>
          <a:p>
            <a:pPr>
              <a:lnSpc>
                <a:spcPct val="130000"/>
              </a:lnSpc>
              <a:spcBef>
                <a:spcPts val="600"/>
              </a:spcBef>
            </a:pPr>
            <a:r>
              <a:rPr lang="zh-CN" sz="2400" kern="0" dirty="0">
                <a:latin typeface="微软雅黑" panose="020B0503020204020204" pitchFamily="34" charset="-122"/>
                <a:ea typeface="微软雅黑" panose="020B0503020204020204" pitchFamily="34" charset="-122"/>
                <a:cs typeface="+mn-ea"/>
                <a:sym typeface="+mn-lt"/>
              </a:rPr>
              <a:t>在</a:t>
            </a:r>
            <a:r>
              <a:rPr lang="en-US" altLang="zh-CN" sz="2400" kern="0" dirty="0">
                <a:latin typeface="微软雅黑" panose="020B0503020204020204" pitchFamily="34" charset="-122"/>
                <a:ea typeface="微软雅黑" panose="020B0503020204020204" pitchFamily="34" charset="-122"/>
                <a:cs typeface="+mn-ea"/>
                <a:sym typeface="+mn-lt"/>
              </a:rPr>
              <a:t>windows</a:t>
            </a:r>
            <a:r>
              <a:rPr lang="zh-CN" altLang="en-US" sz="2400" kern="0" dirty="0">
                <a:latin typeface="微软雅黑" panose="020B0503020204020204" pitchFamily="34" charset="-122"/>
                <a:ea typeface="微软雅黑" panose="020B0503020204020204" pitchFamily="34" charset="-122"/>
                <a:cs typeface="+mn-ea"/>
                <a:sym typeface="+mn-lt"/>
              </a:rPr>
              <a:t>命名窗口中执行安装命令：</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pip install lxml</a:t>
            </a:r>
            <a:endParaRPr lang="zh-CN" altLang="en-US" sz="2400" kern="0" dirty="0">
              <a:latin typeface="微软雅黑" panose="020B0503020204020204" pitchFamily="34" charset="-122"/>
              <a:ea typeface="微软雅黑" panose="020B0503020204020204" pitchFamily="34" charset="-122"/>
              <a:cs typeface="+mn-ea"/>
              <a:sym typeface="+mn-lt"/>
            </a:endParaRPr>
          </a:p>
          <a:p>
            <a:pPr algn="l">
              <a:lnSpc>
                <a:spcPct val="90000"/>
              </a:lnSpc>
              <a:spcBef>
                <a:spcPts val="1000"/>
              </a:spcBef>
              <a:buClrTx/>
              <a:buSzTx/>
              <a:buFontTx/>
            </a:pPr>
            <a:r>
              <a:rPr sz="2400" b="1">
                <a:solidFill>
                  <a:schemeClr val="tx2"/>
                </a:solidFill>
                <a:latin typeface="+mj-ea"/>
                <a:ea typeface="+mj-ea"/>
                <a:sym typeface="+mn-lt"/>
              </a:rPr>
              <a:t>（二）Xpath的基本使用</a:t>
            </a:r>
            <a:endParaRPr sz="2400" b="1">
              <a:solidFill>
                <a:schemeClr val="tx2"/>
              </a:solidFill>
              <a:latin typeface="+mj-ea"/>
              <a:ea typeface="+mj-ea"/>
              <a:sym typeface="+mn-lt"/>
            </a:endParaRPr>
          </a:p>
          <a:p>
            <a:pPr algn="l">
              <a:lnSpc>
                <a:spcPct val="90000"/>
              </a:lnSpc>
              <a:spcBef>
                <a:spcPts val="1000"/>
              </a:spcBef>
              <a:buClrTx/>
              <a:buSzTx/>
              <a:buFontTx/>
            </a:pPr>
            <a:r>
              <a:rPr lang="en-US" sz="2400" b="1">
                <a:solidFill>
                  <a:schemeClr val="tx2"/>
                </a:solidFill>
                <a:latin typeface="+mj-ea"/>
                <a:ea typeface="+mj-ea"/>
                <a:sym typeface="+mn-lt"/>
              </a:rPr>
              <a:t>1. Xpath</a:t>
            </a:r>
            <a:r>
              <a:rPr lang="zh-CN" altLang="en-US" sz="2400" b="1">
                <a:solidFill>
                  <a:schemeClr val="tx2"/>
                </a:solidFill>
                <a:latin typeface="+mj-ea"/>
                <a:ea typeface="+mj-ea"/>
                <a:sym typeface="+mn-lt"/>
              </a:rPr>
              <a:t>对象的初始化（用字符串初始化）</a:t>
            </a:r>
            <a:endParaRPr sz="2400" b="1">
              <a:solidFill>
                <a:schemeClr val="tx2"/>
              </a:solidFill>
              <a:latin typeface="+mj-ea"/>
              <a:ea typeface="+mj-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from lxml import etree</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html = '''</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&lt;div id="institution"&gt;</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xp = etree.HTML(html)                            # 调用HTML类初始化构造一个XPath对象</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print(xp.xpath('//ul//a/text()'))                # 获取文档中所有ul节点下的所有a节点的文本</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5" name="矩形标注 4"/>
          <p:cNvSpPr/>
          <p:nvPr/>
        </p:nvSpPr>
        <p:spPr>
          <a:xfrm>
            <a:off x="6276340" y="1567180"/>
            <a:ext cx="5706110" cy="1861820"/>
          </a:xfrm>
          <a:prstGeom prst="wedgeRectCallout">
            <a:avLst>
              <a:gd name="adj1" fmla="val -76026"/>
              <a:gd name="adj2" fmla="val 123772"/>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altLang="en-US" dirty="0">
                <a:latin typeface="微软雅黑" panose="020B0503020204020204" pitchFamily="34" charset="-122"/>
                <a:ea typeface="微软雅黑" panose="020B0503020204020204" pitchFamily="34" charset="-122"/>
              </a:rPr>
              <a:t>输出如下：</a:t>
            </a:r>
            <a:endParaRPr lang="zh-CN" altLang="en-US" dirty="0">
              <a:latin typeface="微软雅黑" panose="020B0503020204020204" pitchFamily="34" charset="-122"/>
              <a:ea typeface="微软雅黑" panose="020B0503020204020204" pitchFamily="34" charset="-122"/>
            </a:endParaRPr>
          </a:p>
          <a:p>
            <a:pPr algn="l">
              <a:lnSpc>
                <a:spcPct val="130000"/>
              </a:lnSpc>
            </a:pPr>
            <a:r>
              <a:rPr lang="zh-CN" altLang="en-US" dirty="0">
                <a:latin typeface="微软雅黑" panose="020B0503020204020204" pitchFamily="34" charset="-122"/>
                <a:ea typeface="微软雅黑" panose="020B0503020204020204" pitchFamily="34" charset="-122"/>
              </a:rPr>
              <a:t>['教务部', '财务部', '服装工程学院', '公共课部', '后勤部']</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9" end="9"/>
                                            </p:txEl>
                                          </p:spTgt>
                                        </p:tgtEl>
                                        <p:attrNameLst>
                                          <p:attrName>style.visibility</p:attrName>
                                        </p:attrNameLst>
                                      </p:cBhvr>
                                      <p:to>
                                        <p:strVal val="visible"/>
                                      </p:to>
                                    </p:set>
                                    <p:anim calcmode="lin" valueType="num">
                                      <p:cBhvr additive="base">
                                        <p:cTn id="6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ppt_x"/>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三、使用</a:t>
            </a:r>
            <a:r>
              <a:rPr lang="en-US" altLang="zh-CN">
                <a:sym typeface="+mn-ea"/>
              </a:rPr>
              <a:t>XPath</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rPr>
                <a:sym typeface="+mn-lt"/>
              </a:rPr>
              <a:t>（二）Xpath的基本使用</a:t>
            </a:r>
            <a:endParaRPr b="1">
              <a:solidFill>
                <a:schemeClr val="tx2"/>
              </a:solidFill>
              <a:latin typeface="+mj-ea"/>
              <a:ea typeface="+mj-ea"/>
              <a:sym typeface="+mn-lt"/>
            </a:endParaRPr>
          </a:p>
          <a:p>
            <a:endParaRPr lang="zh-CN" altLang="en-US"/>
          </a:p>
        </p:txBody>
      </p:sp>
      <p:sp>
        <p:nvSpPr>
          <p:cNvPr id="4" name="文本框 3"/>
          <p:cNvSpPr txBox="1"/>
          <p:nvPr/>
        </p:nvSpPr>
        <p:spPr>
          <a:xfrm>
            <a:off x="443230" y="1390015"/>
            <a:ext cx="11307445" cy="4811395"/>
          </a:xfrm>
          <a:prstGeom prst="rect">
            <a:avLst/>
          </a:prstGeom>
          <a:noFill/>
        </p:spPr>
        <p:txBody>
          <a:bodyPr wrap="square" rtlCol="0">
            <a:noAutofit/>
          </a:bodyPr>
          <a:lstStyle/>
          <a:p>
            <a:pPr algn="l">
              <a:lnSpc>
                <a:spcPct val="90000"/>
              </a:lnSpc>
              <a:spcBef>
                <a:spcPts val="1000"/>
              </a:spcBef>
              <a:buClrTx/>
              <a:buSzTx/>
              <a:buFontTx/>
            </a:pPr>
            <a:r>
              <a:rPr lang="en-US" sz="2400" b="1">
                <a:solidFill>
                  <a:schemeClr val="tx2"/>
                </a:solidFill>
                <a:latin typeface="+mj-ea"/>
                <a:ea typeface="+mj-ea"/>
                <a:sym typeface="+mn-lt"/>
              </a:rPr>
              <a:t>1. Xpath</a:t>
            </a:r>
            <a:r>
              <a:rPr lang="zh-CN" altLang="en-US" sz="2400" b="1">
                <a:solidFill>
                  <a:schemeClr val="tx2"/>
                </a:solidFill>
                <a:latin typeface="+mj-ea"/>
                <a:ea typeface="+mj-ea"/>
                <a:sym typeface="+mn-lt"/>
              </a:rPr>
              <a:t>对象的初始化（用文件初始化）</a:t>
            </a:r>
            <a:endParaRPr sz="2400" b="1">
              <a:solidFill>
                <a:schemeClr val="tx2"/>
              </a:solidFill>
              <a:latin typeface="+mj-ea"/>
              <a:ea typeface="+mj-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from lxml import etree</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parser = etree.HTMLParser(encoding='utf-8')       #  定义解析器使用utf-8编码，以免中文乱码</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htmlElement = etree.parse('./institution.html',parser=parser)   # 初始化XPath解析对象</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text = etree.tostring(htmlElement,encoding='utf-8')   # 获得bytes字符串，指定了utf-8编码 </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print(htmlElement.xpath('//li[1]/a/text()'))          # 查找第一个li节点下的a节点，获取文本 </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b="1" kern="0" dirty="0">
                <a:latin typeface="微软雅黑" panose="020B0503020204020204" pitchFamily="34" charset="-122"/>
                <a:ea typeface="微软雅黑" panose="020B0503020204020204" pitchFamily="34" charset="-122"/>
                <a:cs typeface="+mn-ea"/>
                <a:sym typeface="+mn-lt"/>
              </a:rPr>
              <a:t>请参见案例</a:t>
            </a:r>
            <a:r>
              <a:rPr lang="en-US" altLang="zh-CN" sz="2000" b="1" kern="0" dirty="0">
                <a:latin typeface="微软雅黑" panose="020B0503020204020204" pitchFamily="34" charset="-122"/>
                <a:ea typeface="微软雅黑" panose="020B0503020204020204" pitchFamily="34" charset="-122"/>
                <a:cs typeface="+mn-ea"/>
                <a:sym typeface="+mn-lt"/>
              </a:rPr>
              <a:t>1-2-8</a:t>
            </a:r>
            <a:r>
              <a:rPr lang="zh-CN" altLang="en-US" sz="2000" b="1" kern="0" dirty="0">
                <a:latin typeface="微软雅黑" panose="020B0503020204020204" pitchFamily="34" charset="-122"/>
                <a:ea typeface="微软雅黑" panose="020B0503020204020204" pitchFamily="34" charset="-122"/>
                <a:cs typeface="+mn-ea"/>
                <a:sym typeface="+mn-lt"/>
              </a:rPr>
              <a:t>。   </a:t>
            </a:r>
            <a:r>
              <a:rPr lang="zh-CN" altLang="en-US" sz="2000" kern="0" dirty="0">
                <a:latin typeface="微软雅黑" panose="020B0503020204020204" pitchFamily="34" charset="-122"/>
                <a:ea typeface="微软雅黑" panose="020B0503020204020204" pitchFamily="34" charset="-122"/>
                <a:cs typeface="+mn-ea"/>
                <a:sym typeface="+mn-lt"/>
              </a:rPr>
              <a:t>         </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7" end="7"/>
                                            </p:txEl>
                                          </p:spTgt>
                                        </p:tgtEl>
                                        <p:attrNameLst>
                                          <p:attrName>style.visibility</p:attrName>
                                        </p:attrNameLst>
                                      </p:cBhvr>
                                      <p:to>
                                        <p:strVal val="visible"/>
                                      </p:to>
                                    </p:set>
                                    <p:anim calcmode="lin" valueType="num">
                                      <p:cBhvr additive="base">
                                        <p:cTn id="43"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三、使用</a:t>
            </a:r>
            <a:r>
              <a:rPr lang="en-US" altLang="zh-CN">
                <a:sym typeface="+mn-ea"/>
              </a:rPr>
              <a:t>XPath</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rPr>
                <a:sym typeface="+mn-lt"/>
              </a:rPr>
              <a:t>（二）Xpath的基本使用</a:t>
            </a:r>
            <a:endParaRPr b="1">
              <a:solidFill>
                <a:schemeClr val="tx2"/>
              </a:solidFill>
              <a:latin typeface="+mj-ea"/>
              <a:ea typeface="+mj-ea"/>
              <a:sym typeface="+mn-lt"/>
            </a:endParaRPr>
          </a:p>
          <a:p>
            <a:endParaRPr lang="zh-CN" altLang="en-US"/>
          </a:p>
        </p:txBody>
      </p:sp>
      <p:sp>
        <p:nvSpPr>
          <p:cNvPr id="4" name="文本框 3"/>
          <p:cNvSpPr txBox="1"/>
          <p:nvPr/>
        </p:nvSpPr>
        <p:spPr>
          <a:xfrm>
            <a:off x="443230" y="1390015"/>
            <a:ext cx="11307445" cy="4811395"/>
          </a:xfrm>
          <a:prstGeom prst="rect">
            <a:avLst/>
          </a:prstGeom>
          <a:noFill/>
        </p:spPr>
        <p:txBody>
          <a:bodyPr wrap="square" rtlCol="0">
            <a:noAutofit/>
          </a:bodyPr>
          <a:lstStyle/>
          <a:p>
            <a:pPr>
              <a:lnSpc>
                <a:spcPct val="90000"/>
              </a:lnSpc>
              <a:spcBef>
                <a:spcPts val="1000"/>
              </a:spcBef>
              <a:buClrTx/>
              <a:buSzTx/>
              <a:buFontTx/>
            </a:pPr>
            <a:r>
              <a:rPr lang="en-US" sz="2400" b="1">
                <a:solidFill>
                  <a:schemeClr val="tx2"/>
                </a:solidFill>
                <a:latin typeface="+mj-ea"/>
                <a:ea typeface="+mj-ea"/>
                <a:sym typeface="+mn-lt"/>
              </a:rPr>
              <a:t>2. Xpath</a:t>
            </a:r>
            <a:r>
              <a:rPr lang="zh-CN" altLang="en-US" sz="2400" b="1">
                <a:solidFill>
                  <a:schemeClr val="tx2"/>
                </a:solidFill>
                <a:latin typeface="+mj-ea"/>
                <a:ea typeface="+mj-ea"/>
                <a:sym typeface="+mn-lt"/>
              </a:rPr>
              <a:t>中节点的选取</a:t>
            </a:r>
            <a:endParaRPr sz="2400" b="1">
              <a:solidFill>
                <a:schemeClr val="tx2"/>
              </a:solidFill>
              <a:latin typeface="+mj-ea"/>
              <a:ea typeface="+mj-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XPath使用路径表达式在类XML文档中选取节点，节点是沿着路径来选取的。XPath</a:t>
            </a:r>
            <a:r>
              <a:rPr lang="zh-CN" altLang="en-US" sz="2000" b="1" u="sng" kern="0" dirty="0">
                <a:solidFill>
                  <a:schemeClr val="bg2">
                    <a:lumMod val="50000"/>
                  </a:schemeClr>
                </a:solidFill>
                <a:latin typeface="微软雅黑" panose="020B0503020204020204" pitchFamily="34" charset="-122"/>
                <a:ea typeface="微软雅黑" panose="020B0503020204020204" pitchFamily="34" charset="-122"/>
                <a:cs typeface="+mn-ea"/>
                <a:sym typeface="+mn-lt"/>
              </a:rPr>
              <a:t>路径规则</a:t>
            </a:r>
            <a:r>
              <a:rPr lang="zh-CN" altLang="en-US" sz="2000" kern="0" dirty="0">
                <a:latin typeface="微软雅黑" panose="020B0503020204020204" pitchFamily="34" charset="-122"/>
                <a:ea typeface="微软雅黑" panose="020B0503020204020204" pitchFamily="34" charset="-122"/>
                <a:cs typeface="+mn-ea"/>
                <a:sym typeface="+mn-lt"/>
              </a:rPr>
              <a:t>如表1-2-1所示。</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b="1" kern="0" dirty="0">
                <a:latin typeface="微软雅黑" panose="020B0503020204020204" pitchFamily="34" charset="-122"/>
                <a:ea typeface="微软雅黑" panose="020B0503020204020204" pitchFamily="34" charset="-122"/>
                <a:cs typeface="+mn-ea"/>
                <a:sym typeface="+mn-lt"/>
              </a:rPr>
              <a:t>请参见案例</a:t>
            </a:r>
            <a:r>
              <a:rPr lang="en-US" altLang="zh-CN" sz="2000" b="1" kern="0" dirty="0">
                <a:latin typeface="微软雅黑" panose="020B0503020204020204" pitchFamily="34" charset="-122"/>
                <a:ea typeface="微软雅黑" panose="020B0503020204020204" pitchFamily="34" charset="-122"/>
                <a:cs typeface="+mn-ea"/>
                <a:sym typeface="+mn-lt"/>
              </a:rPr>
              <a:t>1-2-8</a:t>
            </a:r>
            <a:r>
              <a:rPr lang="zh-CN" altLang="en-US" sz="2000" b="1" kern="0" dirty="0">
                <a:latin typeface="微软雅黑" panose="020B0503020204020204" pitchFamily="34" charset="-122"/>
                <a:ea typeface="微软雅黑" panose="020B0503020204020204" pitchFamily="34" charset="-122"/>
                <a:cs typeface="+mn-ea"/>
                <a:sym typeface="+mn-lt"/>
              </a:rPr>
              <a:t>。   </a:t>
            </a:r>
            <a:r>
              <a:rPr lang="zh-CN" altLang="en-US" sz="2000" kern="0" dirty="0">
                <a:latin typeface="微软雅黑" panose="020B0503020204020204" pitchFamily="34" charset="-122"/>
                <a:ea typeface="微软雅黑" panose="020B0503020204020204" pitchFamily="34" charset="-122"/>
                <a:cs typeface="+mn-ea"/>
                <a:sym typeface="+mn-lt"/>
              </a:rPr>
              <a:t>         </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3556000" y="2521585"/>
            <a:ext cx="5080000" cy="368300"/>
          </a:xfrm>
          <a:prstGeom prst="rect">
            <a:avLst/>
          </a:prstGeom>
          <a:noFill/>
          <a:ln w="9525">
            <a:noFill/>
          </a:ln>
        </p:spPr>
        <p:txBody>
          <a:bodyPr>
            <a:spAutoFit/>
          </a:bodyPr>
          <a:lstStyle/>
          <a:p>
            <a:pPr indent="0" algn="ctr"/>
            <a:r>
              <a:rPr lang="zh-CN" b="0">
                <a:ea typeface="宋体" panose="02010600030101010101" pitchFamily="2" charset="-122"/>
              </a:rPr>
              <a:t>表</a:t>
            </a:r>
            <a:r>
              <a:rPr lang="en-US" b="0">
                <a:latin typeface="宋体" panose="02010600030101010101" pitchFamily="2" charset="-122"/>
                <a:ea typeface="宋体" panose="02010600030101010101" pitchFamily="2" charset="-122"/>
              </a:rPr>
              <a:t>1-2-1 XPath</a:t>
            </a:r>
            <a:r>
              <a:rPr lang="zh-CN" b="0">
                <a:ea typeface="宋体" panose="02010600030101010101" pitchFamily="2" charset="-122"/>
              </a:rPr>
              <a:t>路径规则表</a:t>
            </a:r>
            <a:endParaRPr lang="zh-CN" altLang="en-US"/>
          </a:p>
        </p:txBody>
      </p:sp>
      <p:graphicFrame>
        <p:nvGraphicFramePr>
          <p:cNvPr id="5" name="表格 4"/>
          <p:cNvGraphicFramePr/>
          <p:nvPr>
            <p:custDataLst>
              <p:tags r:id="rId1"/>
            </p:custDataLst>
          </p:nvPr>
        </p:nvGraphicFramePr>
        <p:xfrm>
          <a:off x="443230" y="3012440"/>
          <a:ext cx="11277600" cy="2613660"/>
        </p:xfrm>
        <a:graphic>
          <a:graphicData uri="http://schemas.openxmlformats.org/drawingml/2006/table">
            <a:tbl>
              <a:tblPr/>
              <a:tblGrid>
                <a:gridCol w="2163445"/>
                <a:gridCol w="9114155"/>
              </a:tblGrid>
              <a:tr h="490855">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表达式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描述</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r>
              <a:tr h="354330">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nodename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选取此节点的所有子节点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从当前节点的</a:t>
                      </a:r>
                      <a:r>
                        <a:rPr lang="en-US" sz="1800" b="1">
                          <a:latin typeface="宋体" panose="02010600030101010101" pitchFamily="2" charset="-122"/>
                          <a:ea typeface="宋体" panose="02010600030101010101" pitchFamily="2" charset="-122"/>
                          <a:cs typeface="宋体" panose="02010600030101010101" pitchFamily="2" charset="-122"/>
                        </a:rPr>
                        <a:t>直接子节点</a:t>
                      </a:r>
                      <a:r>
                        <a:rPr lang="en-US" sz="1800" b="0">
                          <a:latin typeface="宋体" panose="02010600030101010101" pitchFamily="2" charset="-122"/>
                          <a:ea typeface="宋体" panose="02010600030101010101" pitchFamily="2" charset="-122"/>
                          <a:cs typeface="宋体" panose="02010600030101010101" pitchFamily="2" charset="-122"/>
                        </a:rPr>
                        <a:t>中选取，如在路径表达式最前面表示从文档的根节点开始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从当前节点的</a:t>
                      </a:r>
                      <a:r>
                        <a:rPr lang="en-US" sz="1800" b="1">
                          <a:latin typeface="宋体" panose="02010600030101010101" pitchFamily="2" charset="-122"/>
                          <a:ea typeface="宋体" panose="02010600030101010101" pitchFamily="2" charset="-122"/>
                          <a:cs typeface="宋体" panose="02010600030101010101" pitchFamily="2" charset="-122"/>
                        </a:rPr>
                        <a:t>子孙节点</a:t>
                      </a:r>
                      <a:r>
                        <a:rPr lang="en-US" sz="1800" b="0">
                          <a:latin typeface="宋体" panose="02010600030101010101" pitchFamily="2" charset="-122"/>
                          <a:ea typeface="宋体" panose="02010600030101010101" pitchFamily="2" charset="-122"/>
                          <a:cs typeface="宋体" panose="02010600030101010101" pitchFamily="2" charset="-122"/>
                        </a:rPr>
                        <a:t>中选取</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选取当前节点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选取当前节点的父节点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选取属性</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 calcmode="lin" valueType="num">
                                      <p:cBhvr additive="base">
                                        <p:cTn id="3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10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p:nvPr>
            <p:custDataLst>
              <p:tags r:id="rId1"/>
            </p:custDataLst>
          </p:nvPr>
        </p:nvGraphicFramePr>
        <p:xfrm>
          <a:off x="539750" y="2948940"/>
          <a:ext cx="11014075" cy="3113405"/>
        </p:xfrm>
        <a:graphic>
          <a:graphicData uri="http://schemas.openxmlformats.org/drawingml/2006/table">
            <a:tbl>
              <a:tblPr/>
              <a:tblGrid>
                <a:gridCol w="2107565"/>
                <a:gridCol w="8906510"/>
              </a:tblGrid>
              <a:tr h="403225">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路径表达式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lstStyle/>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结果</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r>
              <a:tr h="403225">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bookstore </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选取bookstore元素的所有子节点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225">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/bookstore </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选取根元素bookstore。注释：假如路径起始于正斜杠( / )，则此路径始终代表某元素的绝对路径</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225">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bookstore/book </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选取属于bookstore的子元素的所有book元素</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225">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//book </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选取所有book子元素，而不管它们在文档中的位置</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225">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bookstore//book </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选择属于bookstore元素后代的所有book元素，而不管它们位于bookstore之下的什么位置</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225">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//@lang </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0">
                          <a:latin typeface="宋体" panose="02010600030101010101" pitchFamily="2" charset="-122"/>
                          <a:ea typeface="宋体" panose="02010600030101010101" pitchFamily="2" charset="-122"/>
                          <a:cs typeface="宋体" panose="02010600030101010101" pitchFamily="2" charset="-122"/>
                        </a:rPr>
                        <a:t>选取名为lang的所有属性</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占位符 1"/>
          <p:cNvSpPr>
            <a:spLocks noGrp="1"/>
          </p:cNvSpPr>
          <p:nvPr>
            <p:ph type="body" sz="quarter" idx="12"/>
          </p:nvPr>
        </p:nvSpPr>
        <p:spPr/>
        <p:txBody>
          <a:bodyPr/>
          <a:lstStyle/>
          <a:p>
            <a:r>
              <a:rPr lang="zh-CN" altLang="en-US">
                <a:sym typeface="+mn-ea"/>
              </a:rPr>
              <a:t>三、使用</a:t>
            </a:r>
            <a:r>
              <a:rPr lang="en-US" altLang="zh-CN">
                <a:sym typeface="+mn-ea"/>
              </a:rPr>
              <a:t>XPath</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rPr>
                <a:sym typeface="+mn-lt"/>
              </a:rPr>
              <a:t>（二）Xpath的基本使用</a:t>
            </a:r>
            <a:endParaRPr b="1">
              <a:solidFill>
                <a:schemeClr val="tx2"/>
              </a:solidFill>
              <a:latin typeface="+mj-ea"/>
              <a:ea typeface="+mj-ea"/>
              <a:sym typeface="+mn-lt"/>
            </a:endParaRPr>
          </a:p>
          <a:p>
            <a:endParaRPr lang="zh-CN" altLang="en-US"/>
          </a:p>
        </p:txBody>
      </p:sp>
      <p:sp>
        <p:nvSpPr>
          <p:cNvPr id="4" name="文本框 3"/>
          <p:cNvSpPr txBox="1"/>
          <p:nvPr/>
        </p:nvSpPr>
        <p:spPr>
          <a:xfrm>
            <a:off x="443230" y="1390015"/>
            <a:ext cx="11307445" cy="4811395"/>
          </a:xfrm>
          <a:prstGeom prst="rect">
            <a:avLst/>
          </a:prstGeom>
          <a:noFill/>
        </p:spPr>
        <p:txBody>
          <a:bodyPr wrap="square" rtlCol="0">
            <a:noAutofit/>
          </a:bodyPr>
          <a:lstStyle/>
          <a:p>
            <a:pPr>
              <a:lnSpc>
                <a:spcPct val="90000"/>
              </a:lnSpc>
              <a:spcBef>
                <a:spcPts val="1000"/>
              </a:spcBef>
              <a:buClrTx/>
              <a:buSzTx/>
              <a:buFontTx/>
            </a:pPr>
            <a:r>
              <a:rPr lang="en-US" sz="2400" b="1">
                <a:solidFill>
                  <a:schemeClr val="tx2"/>
                </a:solidFill>
                <a:latin typeface="+mj-ea"/>
                <a:ea typeface="+mj-ea"/>
                <a:sym typeface="+mn-lt"/>
              </a:rPr>
              <a:t>2. Xpath</a:t>
            </a:r>
            <a:r>
              <a:rPr lang="zh-CN" altLang="en-US" sz="2400" b="1">
                <a:solidFill>
                  <a:schemeClr val="tx2"/>
                </a:solidFill>
                <a:latin typeface="+mj-ea"/>
                <a:ea typeface="+mj-ea"/>
                <a:sym typeface="+mn-lt"/>
              </a:rPr>
              <a:t>中节点的选取</a:t>
            </a:r>
            <a:endParaRPr sz="2400" b="1">
              <a:solidFill>
                <a:schemeClr val="tx2"/>
              </a:solidFill>
              <a:latin typeface="+mj-ea"/>
              <a:ea typeface="+mj-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XPath路径规则表达式的案例如表1-2-</a:t>
            </a:r>
            <a:r>
              <a:rPr lang="en-US" altLang="zh-CN" sz="2000" kern="0" dirty="0">
                <a:latin typeface="微软雅黑" panose="020B0503020204020204" pitchFamily="34" charset="-122"/>
                <a:ea typeface="微软雅黑" panose="020B0503020204020204" pitchFamily="34" charset="-122"/>
                <a:cs typeface="+mn-ea"/>
                <a:sym typeface="+mn-lt"/>
              </a:rPr>
              <a:t>2</a:t>
            </a:r>
            <a:r>
              <a:rPr lang="zh-CN" altLang="en-US" sz="2000" kern="0" dirty="0">
                <a:latin typeface="微软雅黑" panose="020B0503020204020204" pitchFamily="34" charset="-122"/>
                <a:ea typeface="微软雅黑" panose="020B0503020204020204" pitchFamily="34" charset="-122"/>
                <a:cs typeface="+mn-ea"/>
                <a:sym typeface="+mn-lt"/>
              </a:rPr>
              <a:t>所示。</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b="1" kern="0" dirty="0">
                <a:latin typeface="微软雅黑" panose="020B0503020204020204" pitchFamily="34" charset="-122"/>
                <a:ea typeface="微软雅黑" panose="020B0503020204020204" pitchFamily="34" charset="-122"/>
                <a:cs typeface="+mn-ea"/>
                <a:sym typeface="+mn-lt"/>
              </a:rPr>
              <a:t>   </a:t>
            </a:r>
            <a:r>
              <a:rPr lang="zh-CN" altLang="en-US" sz="2000" kern="0" dirty="0">
                <a:latin typeface="微软雅黑" panose="020B0503020204020204" pitchFamily="34" charset="-122"/>
                <a:ea typeface="微软雅黑" panose="020B0503020204020204" pitchFamily="34" charset="-122"/>
                <a:cs typeface="+mn-ea"/>
                <a:sym typeface="+mn-lt"/>
              </a:rPr>
              <a:t>         </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6" name="文本框 5"/>
          <p:cNvSpPr txBox="1"/>
          <p:nvPr/>
        </p:nvSpPr>
        <p:spPr>
          <a:xfrm>
            <a:off x="3337560" y="2396490"/>
            <a:ext cx="5080000" cy="368300"/>
          </a:xfrm>
          <a:prstGeom prst="rect">
            <a:avLst/>
          </a:prstGeom>
          <a:noFill/>
          <a:ln w="9525">
            <a:noFill/>
          </a:ln>
        </p:spPr>
        <p:txBody>
          <a:bodyPr>
            <a:spAutoFit/>
          </a:bodyPr>
          <a:lstStyle/>
          <a:p>
            <a:pPr indent="0" algn="ctr"/>
            <a:r>
              <a:rPr lang="zh-CN" b="0">
                <a:ea typeface="宋体" panose="02010600030101010101" pitchFamily="2" charset="-122"/>
              </a:rPr>
              <a:t>表</a:t>
            </a:r>
            <a:r>
              <a:rPr lang="en-US" b="0">
                <a:latin typeface="宋体" panose="02010600030101010101" pitchFamily="2" charset="-122"/>
                <a:ea typeface="宋体" panose="02010600030101010101" pitchFamily="2" charset="-122"/>
              </a:rPr>
              <a:t>1-2-2 </a:t>
            </a:r>
            <a:r>
              <a:rPr lang="zh-CN" b="0">
                <a:ea typeface="宋体" panose="02010600030101010101" pitchFamily="2" charset="-122"/>
              </a:rPr>
              <a:t>路径表达式及其结果表</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三、使用</a:t>
            </a:r>
            <a:r>
              <a:rPr lang="en-US" altLang="zh-CN">
                <a:sym typeface="+mn-ea"/>
              </a:rPr>
              <a:t>XPath</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rPr>
                <a:sym typeface="+mn-lt"/>
              </a:rPr>
              <a:t>（二）Xpath的基本使用</a:t>
            </a:r>
            <a:endParaRPr b="1">
              <a:solidFill>
                <a:schemeClr val="tx2"/>
              </a:solidFill>
              <a:latin typeface="+mj-ea"/>
              <a:ea typeface="+mj-ea"/>
              <a:sym typeface="+mn-lt"/>
            </a:endParaRPr>
          </a:p>
          <a:p>
            <a:endParaRPr lang="zh-CN" altLang="en-US"/>
          </a:p>
        </p:txBody>
      </p:sp>
      <p:sp>
        <p:nvSpPr>
          <p:cNvPr id="4" name="文本框 3"/>
          <p:cNvSpPr txBox="1"/>
          <p:nvPr/>
        </p:nvSpPr>
        <p:spPr>
          <a:xfrm>
            <a:off x="443230" y="1505585"/>
            <a:ext cx="11307445" cy="4075430"/>
          </a:xfrm>
          <a:prstGeom prst="rect">
            <a:avLst/>
          </a:prstGeom>
          <a:noFill/>
        </p:spPr>
        <p:txBody>
          <a:bodyPr wrap="square" rtlCol="0">
            <a:noAutofit/>
          </a:bodyPr>
          <a:lstStyle/>
          <a:p>
            <a:pPr>
              <a:lnSpc>
                <a:spcPct val="90000"/>
              </a:lnSpc>
              <a:spcBef>
                <a:spcPts val="1000"/>
              </a:spcBef>
              <a:buClrTx/>
              <a:buSzTx/>
              <a:buFontTx/>
            </a:pPr>
            <a:r>
              <a:rPr lang="en-US" sz="2400" b="1">
                <a:solidFill>
                  <a:schemeClr val="tx2"/>
                </a:solidFill>
                <a:latin typeface="+mj-ea"/>
                <a:ea typeface="+mj-ea"/>
                <a:sym typeface="+mn-lt"/>
              </a:rPr>
              <a:t>2. Xpath</a:t>
            </a:r>
            <a:r>
              <a:rPr lang="zh-CN" altLang="en-US" sz="2400" b="1">
                <a:solidFill>
                  <a:schemeClr val="tx2"/>
                </a:solidFill>
                <a:latin typeface="+mj-ea"/>
                <a:ea typeface="+mj-ea"/>
                <a:sym typeface="+mn-lt"/>
              </a:rPr>
              <a:t>中节点的选取</a:t>
            </a:r>
            <a:endParaRPr sz="2400" b="1">
              <a:solidFill>
                <a:schemeClr val="tx2"/>
              </a:solidFill>
              <a:latin typeface="+mj-ea"/>
              <a:ea typeface="+mj-ea"/>
              <a:sym typeface="+mn-lt"/>
            </a:endParaRPr>
          </a:p>
          <a:p>
            <a:pPr>
              <a:lnSpc>
                <a:spcPct val="130000"/>
              </a:lnSpc>
              <a:spcBef>
                <a:spcPts val="600"/>
              </a:spcBef>
            </a:pPr>
            <a:r>
              <a:rPr sz="2000" kern="0" dirty="0">
                <a:latin typeface="微软雅黑" panose="020B0503020204020204" pitchFamily="34" charset="-122"/>
                <a:ea typeface="微软雅黑" panose="020B0503020204020204" pitchFamily="34" charset="-122"/>
                <a:cs typeface="+mn-ea"/>
                <a:sym typeface="+mn-lt"/>
              </a:rPr>
              <a:t>在</a:t>
            </a:r>
            <a:r>
              <a:rPr lang="zh-CN" altLang="en-US" sz="2000" kern="0" dirty="0">
                <a:latin typeface="微软雅黑" panose="020B0503020204020204" pitchFamily="34" charset="-122"/>
                <a:ea typeface="微软雅黑" panose="020B0503020204020204" pitchFamily="34" charset="-122"/>
                <a:cs typeface="+mn-ea"/>
                <a:sym typeface="+mn-lt"/>
              </a:rPr>
              <a:t>XPath</a:t>
            </a:r>
            <a:r>
              <a:rPr sz="2000" kern="0" dirty="0">
                <a:latin typeface="微软雅黑" panose="020B0503020204020204" pitchFamily="34" charset="-122"/>
                <a:ea typeface="微软雅黑" panose="020B0503020204020204" pitchFamily="34" charset="-122"/>
                <a:cs typeface="+mn-ea"/>
                <a:sym typeface="+mn-lt"/>
              </a:rPr>
              <a:t>节点选取中除了使用表1-2-1的路径规则外，往往还需要用到节点关系来定位节点，比如父节点、子节点；另外还可以对同级节点按序选择，以及在选择节点时通过属性来匹配节点等等</a:t>
            </a:r>
            <a:r>
              <a:rPr lang="zh-CN" sz="2000" kern="0" dirty="0">
                <a:latin typeface="微软雅黑" panose="020B0503020204020204" pitchFamily="34" charset="-122"/>
                <a:ea typeface="微软雅黑" panose="020B0503020204020204" pitchFamily="34" charset="-122"/>
                <a:cs typeface="+mn-ea"/>
                <a:sym typeface="+mn-lt"/>
              </a:rPr>
              <a:t>。</a:t>
            </a:r>
            <a:endParaRPr lang="zh-CN"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lang="zh-CN" sz="2000" kern="0" dirty="0">
                <a:latin typeface="微软雅黑" panose="020B0503020204020204" pitchFamily="34" charset="-122"/>
                <a:ea typeface="微软雅黑" panose="020B0503020204020204" pitchFamily="34" charset="-122"/>
                <a:cs typeface="+mn-ea"/>
                <a:sym typeface="+mn-lt"/>
              </a:rPr>
              <a:t>父节点</a:t>
            </a:r>
            <a:endParaRPr lang="zh-CN"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lang="zh-CN" sz="2000" kern="0" dirty="0">
                <a:latin typeface="微软雅黑" panose="020B0503020204020204" pitchFamily="34" charset="-122"/>
                <a:ea typeface="微软雅黑" panose="020B0503020204020204" pitchFamily="34" charset="-122"/>
                <a:cs typeface="+mn-ea"/>
                <a:sym typeface="+mn-lt"/>
              </a:rPr>
              <a:t>子节点</a:t>
            </a:r>
            <a:endParaRPr lang="zh-CN"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lang="zh-CN" sz="2000" kern="0" dirty="0">
                <a:latin typeface="微软雅黑" panose="020B0503020204020204" pitchFamily="34" charset="-122"/>
                <a:ea typeface="微软雅黑" panose="020B0503020204020204" pitchFamily="34" charset="-122"/>
                <a:cs typeface="+mn-ea"/>
                <a:sym typeface="+mn-lt"/>
              </a:rPr>
              <a:t>按序选择</a:t>
            </a:r>
            <a:endParaRPr lang="zh-CN"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lang="zh-CN" sz="2000" kern="0" dirty="0">
                <a:latin typeface="微软雅黑" panose="020B0503020204020204" pitchFamily="34" charset="-122"/>
                <a:ea typeface="微软雅黑" panose="020B0503020204020204" pitchFamily="34" charset="-122"/>
                <a:cs typeface="+mn-ea"/>
                <a:sym typeface="+mn-lt"/>
              </a:rPr>
              <a:t>属性匹配</a:t>
            </a:r>
            <a:endParaRPr 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b="1" kern="0" dirty="0">
                <a:latin typeface="微软雅黑" panose="020B0503020204020204" pitchFamily="34" charset="-122"/>
                <a:ea typeface="微软雅黑" panose="020B0503020204020204" pitchFamily="34" charset="-122"/>
                <a:cs typeface="+mn-ea"/>
                <a:sym typeface="+mn-lt"/>
              </a:rPr>
              <a:t>   </a:t>
            </a:r>
            <a:r>
              <a:rPr lang="zh-CN" altLang="en-US" sz="2000" kern="0" dirty="0">
                <a:latin typeface="微软雅黑" panose="020B0503020204020204" pitchFamily="34" charset="-122"/>
                <a:ea typeface="微软雅黑" panose="020B0503020204020204" pitchFamily="34" charset="-122"/>
                <a:cs typeface="+mn-ea"/>
                <a:sym typeface="+mn-lt"/>
              </a:rPr>
              <a:t>         </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7" end="7"/>
                                            </p:txEl>
                                          </p:spTgt>
                                        </p:tgtEl>
                                        <p:attrNameLst>
                                          <p:attrName>style.visibility</p:attrName>
                                        </p:attrNameLst>
                                      </p:cBhvr>
                                      <p:to>
                                        <p:strVal val="visible"/>
                                      </p:to>
                                    </p:set>
                                    <p:anim calcmode="lin" valueType="num">
                                      <p:cBhvr additive="base">
                                        <p:cTn id="43"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dirty="0" smtClean="0"/>
              <a:t>任务导航</a:t>
            </a:r>
            <a:endParaRPr dirty="0" smtClean="0"/>
          </a:p>
        </p:txBody>
      </p:sp>
      <p:sp>
        <p:nvSpPr>
          <p:cNvPr id="3" name="Content Placeholder 2"/>
          <p:cNvSpPr>
            <a:spLocks noGrp="1"/>
          </p:cNvSpPr>
          <p:nvPr>
            <p:ph sz="quarter" idx="13"/>
          </p:nvPr>
        </p:nvSpPr>
        <p:spPr>
          <a:xfrm>
            <a:off x="763905" y="1653540"/>
            <a:ext cx="9111615" cy="581660"/>
          </a:xfrm>
        </p:spPr>
        <p:txBody>
          <a:bodyPr/>
          <a:lstStyle/>
          <a:p>
            <a:pPr>
              <a:lnSpc>
                <a:spcPct val="150000"/>
              </a:lnSpc>
            </a:pPr>
            <a:r>
              <a:rPr lang="zh-CN" altLang="zh-CN" sz="2000" dirty="0"/>
              <a:t>本模块知识框架：</a:t>
            </a:r>
            <a:endParaRPr lang="zh-CN" altLang="zh-CN" sz="2000" dirty="0"/>
          </a:p>
        </p:txBody>
      </p:sp>
      <p:sp>
        <p:nvSpPr>
          <p:cNvPr id="100" name="文本框 99"/>
          <p:cNvSpPr txBox="1"/>
          <p:nvPr/>
        </p:nvSpPr>
        <p:spPr>
          <a:xfrm>
            <a:off x="426085" y="965200"/>
            <a:ext cx="11576050" cy="645160"/>
          </a:xfrm>
          <a:prstGeom prst="rect">
            <a:avLst/>
          </a:prstGeom>
          <a:noFill/>
          <a:ln w="9525">
            <a:noFill/>
          </a:ln>
        </p:spPr>
        <p:txBody>
          <a:bodyPr wrap="square">
            <a:spAutoFit/>
          </a:bodyPr>
          <a:lstStyle/>
          <a:p>
            <a:pPr indent="266700"/>
            <a:r>
              <a:rPr lang="zh-CN" b="0">
                <a:ea typeface="宋体" panose="02010600030101010101" pitchFamily="2" charset="-122"/>
              </a:rPr>
              <a:t>在本次任务中，我们将完成一个爬虫程序，用来向数字中国站点发送请求以获得其首页的HTML源码，最后将源码保存到</a:t>
            </a:r>
            <a:r>
              <a:rPr lang="en-US" altLang="zh-CN" b="0">
                <a:ea typeface="宋体" panose="02010600030101010101" pitchFamily="2" charset="-122"/>
              </a:rPr>
              <a:t>TXT</a:t>
            </a:r>
            <a:r>
              <a:rPr lang="zh-CN" b="0">
                <a:ea typeface="宋体" panose="02010600030101010101" pitchFamily="2" charset="-122"/>
              </a:rPr>
              <a:t>文件中。下面让我们一起开始学习吧。</a:t>
            </a:r>
            <a:endParaRPr lang="zh-CN" altLang="en-US" b="0">
              <a:ea typeface="宋体" panose="02010600030101010101" pitchFamily="2" charset="-122"/>
            </a:endParaRPr>
          </a:p>
        </p:txBody>
      </p:sp>
      <p:pic>
        <p:nvPicPr>
          <p:cNvPr id="62" name="图片 62" descr="任务一知识框架"/>
          <p:cNvPicPr>
            <a:picLocks noChangeAspect="1"/>
          </p:cNvPicPr>
          <p:nvPr>
            <p:custDataLst>
              <p:tags r:id="rId1"/>
            </p:custDataLst>
          </p:nvPr>
        </p:nvPicPr>
        <p:blipFill>
          <a:blip r:embed="rId2"/>
          <a:stretch>
            <a:fillRect/>
          </a:stretch>
        </p:blipFill>
        <p:spPr>
          <a:xfrm>
            <a:off x="2164715" y="2131695"/>
            <a:ext cx="7009130" cy="4345305"/>
          </a:xfrm>
          <a:prstGeom prst="rect">
            <a:avLst/>
          </a:prstGeom>
          <a:ln>
            <a:solidFill>
              <a:schemeClr val="bg1">
                <a:lumMod val="5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三、使用</a:t>
            </a:r>
            <a:r>
              <a:rPr lang="en-US" altLang="zh-CN">
                <a:sym typeface="+mn-ea"/>
              </a:rPr>
              <a:t>XPath</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rPr>
                <a:sym typeface="+mn-lt"/>
              </a:rPr>
              <a:t>（二）Xpath的基本使用</a:t>
            </a:r>
            <a:endParaRPr b="1">
              <a:solidFill>
                <a:schemeClr val="tx2"/>
              </a:solidFill>
              <a:latin typeface="+mj-ea"/>
              <a:ea typeface="+mj-ea"/>
              <a:sym typeface="+mn-lt"/>
            </a:endParaRPr>
          </a:p>
          <a:p>
            <a:endParaRPr lang="zh-CN" altLang="en-US"/>
          </a:p>
        </p:txBody>
      </p:sp>
      <p:sp>
        <p:nvSpPr>
          <p:cNvPr id="4" name="文本框 3"/>
          <p:cNvSpPr txBox="1"/>
          <p:nvPr/>
        </p:nvSpPr>
        <p:spPr>
          <a:xfrm>
            <a:off x="443230" y="1505585"/>
            <a:ext cx="11307445" cy="4075430"/>
          </a:xfrm>
          <a:prstGeom prst="rect">
            <a:avLst/>
          </a:prstGeom>
          <a:noFill/>
        </p:spPr>
        <p:txBody>
          <a:bodyPr wrap="square" rtlCol="0">
            <a:noAutofit/>
          </a:bodyPr>
          <a:lstStyle/>
          <a:p>
            <a:pPr>
              <a:lnSpc>
                <a:spcPct val="90000"/>
              </a:lnSpc>
              <a:spcBef>
                <a:spcPts val="1000"/>
              </a:spcBef>
              <a:buClrTx/>
              <a:buSzTx/>
              <a:buFontTx/>
            </a:pPr>
            <a:r>
              <a:rPr lang="en-US" sz="2400" b="1">
                <a:solidFill>
                  <a:schemeClr val="tx2"/>
                </a:solidFill>
                <a:latin typeface="+mj-ea"/>
                <a:ea typeface="+mj-ea"/>
                <a:sym typeface="+mn-lt"/>
              </a:rPr>
              <a:t>3. Xpath</a:t>
            </a:r>
            <a:r>
              <a:rPr lang="zh-CN" altLang="en-US" sz="2400" b="1">
                <a:solidFill>
                  <a:schemeClr val="tx2"/>
                </a:solidFill>
                <a:latin typeface="+mj-ea"/>
                <a:ea typeface="+mj-ea"/>
                <a:sym typeface="+mn-lt"/>
              </a:rPr>
              <a:t>中节点文本的提取</a:t>
            </a:r>
            <a:endParaRPr sz="2400" b="1">
              <a:solidFill>
                <a:schemeClr val="tx2"/>
              </a:solidFill>
              <a:latin typeface="+mj-ea"/>
              <a:ea typeface="+mj-ea"/>
              <a:sym typeface="+mn-lt"/>
            </a:endParaRPr>
          </a:p>
          <a:p>
            <a:pPr>
              <a:lnSpc>
                <a:spcPct val="130000"/>
              </a:lnSpc>
              <a:spcBef>
                <a:spcPts val="600"/>
              </a:spcBef>
            </a:pPr>
            <a:r>
              <a:rPr sz="2000" kern="0" dirty="0">
                <a:latin typeface="微软雅黑" panose="020B0503020204020204" pitchFamily="34" charset="-122"/>
                <a:ea typeface="微软雅黑" panose="020B0503020204020204" pitchFamily="34" charset="-122"/>
                <a:cs typeface="+mn-ea"/>
                <a:sym typeface="+mn-lt"/>
              </a:rPr>
              <a:t>在</a:t>
            </a:r>
            <a:r>
              <a:rPr lang="zh-CN" altLang="en-US" sz="2000" kern="0" dirty="0">
                <a:latin typeface="微软雅黑" panose="020B0503020204020204" pitchFamily="34" charset="-122"/>
                <a:ea typeface="微软雅黑" panose="020B0503020204020204" pitchFamily="34" charset="-122"/>
                <a:cs typeface="+mn-ea"/>
                <a:sym typeface="+mn-lt"/>
              </a:rPr>
              <a:t>XPath</a:t>
            </a:r>
            <a:r>
              <a:rPr sz="2000" kern="0" dirty="0">
                <a:latin typeface="微软雅黑" panose="020B0503020204020204" pitchFamily="34" charset="-122"/>
                <a:ea typeface="微软雅黑" panose="020B0503020204020204" pitchFamily="34" charset="-122"/>
                <a:cs typeface="+mn-ea"/>
                <a:sym typeface="+mn-lt"/>
              </a:rPr>
              <a:t>如果要提取某个节点的非属性文本，可以在XPath规则表达式后面添加/text()</a:t>
            </a:r>
            <a:r>
              <a:rPr lang="zh-CN" sz="2000" kern="0" dirty="0">
                <a:latin typeface="微软雅黑" panose="020B0503020204020204" pitchFamily="34" charset="-122"/>
                <a:ea typeface="微软雅黑" panose="020B0503020204020204" pitchFamily="34" charset="-122"/>
                <a:cs typeface="+mn-ea"/>
                <a:sym typeface="+mn-lt"/>
              </a:rPr>
              <a:t>。</a:t>
            </a:r>
            <a:endParaRPr 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000" kern="0" dirty="0">
                <a:latin typeface="微软雅黑" panose="020B0503020204020204" pitchFamily="34" charset="-122"/>
                <a:ea typeface="微软雅黑" panose="020B0503020204020204" pitchFamily="34" charset="-122"/>
                <a:cs typeface="+mn-ea"/>
                <a:sym typeface="+mn-lt"/>
              </a:rPr>
              <a:t>获得的结果是一个列表，如需要文本本身，需要用</a:t>
            </a:r>
            <a:r>
              <a:rPr lang="en-US" altLang="zh-CN" sz="2000" kern="0" dirty="0">
                <a:latin typeface="微软雅黑" panose="020B0503020204020204" pitchFamily="34" charset="-122"/>
                <a:ea typeface="微软雅黑" panose="020B0503020204020204" pitchFamily="34" charset="-122"/>
                <a:cs typeface="+mn-ea"/>
                <a:sym typeface="+mn-lt"/>
              </a:rPr>
              <a:t>[0]</a:t>
            </a:r>
            <a:r>
              <a:rPr lang="zh-CN" altLang="en-US" sz="2000" kern="0" dirty="0">
                <a:latin typeface="微软雅黑" panose="020B0503020204020204" pitchFamily="34" charset="-122"/>
                <a:ea typeface="微软雅黑" panose="020B0503020204020204" pitchFamily="34" charset="-122"/>
                <a:cs typeface="+mn-ea"/>
                <a:sym typeface="+mn-lt"/>
              </a:rPr>
              <a:t>提取列表中元素。例如：</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000" kern="0" dirty="0">
                <a:latin typeface="微软雅黑" panose="020B0503020204020204" pitchFamily="34" charset="-122"/>
                <a:ea typeface="微软雅黑" panose="020B0503020204020204" pitchFamily="34" charset="-122"/>
                <a:cs typeface="+mn-ea"/>
                <a:sym typeface="+mn-lt"/>
              </a:rPr>
              <a:t>print(xp.xpath('//li[contains(@class,"jx") and contains(@class, "dept")]/a/text()')[0])</a:t>
            </a:r>
            <a:endParaRPr 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000" kern="0" dirty="0">
                <a:latin typeface="微软雅黑" panose="020B0503020204020204" pitchFamily="34" charset="-122"/>
                <a:ea typeface="微软雅黑" panose="020B0503020204020204" pitchFamily="34" charset="-122"/>
                <a:cs typeface="+mn-ea"/>
                <a:sym typeface="+mn-lt"/>
              </a:rPr>
              <a:t>输出结果为：</a:t>
            </a:r>
            <a:endParaRPr lang="zh-CN" sz="2000" kern="0" dirty="0">
              <a:latin typeface="微软雅黑" panose="020B0503020204020204" pitchFamily="34" charset="-122"/>
              <a:ea typeface="微软雅黑" panose="020B0503020204020204" pitchFamily="34" charset="-122"/>
              <a:cs typeface="+mn-ea"/>
              <a:sym typeface="+mn-lt"/>
            </a:endParaRPr>
          </a:p>
          <a:p>
            <a:pPr indent="457200">
              <a:lnSpc>
                <a:spcPct val="130000"/>
              </a:lnSpc>
              <a:spcBef>
                <a:spcPts val="600"/>
              </a:spcBef>
            </a:pPr>
            <a:r>
              <a:rPr lang="zh-CN" sz="2000" kern="0" dirty="0">
                <a:latin typeface="微软雅黑" panose="020B0503020204020204" pitchFamily="34" charset="-122"/>
                <a:ea typeface="微软雅黑" panose="020B0503020204020204" pitchFamily="34" charset="-122"/>
                <a:cs typeface="+mn-ea"/>
                <a:sym typeface="+mn-lt"/>
              </a:rPr>
              <a:t>服装工程学院。</a:t>
            </a:r>
            <a:endParaRPr 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b="1" kern="0" dirty="0">
                <a:latin typeface="微软雅黑" panose="020B0503020204020204" pitchFamily="34" charset="-122"/>
                <a:ea typeface="微软雅黑" panose="020B0503020204020204" pitchFamily="34" charset="-122"/>
                <a:cs typeface="+mn-ea"/>
                <a:sym typeface="+mn-lt"/>
              </a:rPr>
              <a:t>   </a:t>
            </a:r>
            <a:r>
              <a:rPr lang="zh-CN" altLang="en-US" sz="2000" kern="0" dirty="0">
                <a:latin typeface="微软雅黑" panose="020B0503020204020204" pitchFamily="34" charset="-122"/>
                <a:ea typeface="微软雅黑" panose="020B0503020204020204" pitchFamily="34" charset="-122"/>
                <a:cs typeface="+mn-ea"/>
                <a:sym typeface="+mn-lt"/>
              </a:rPr>
              <a:t>         </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7" end="7"/>
                                            </p:txEl>
                                          </p:spTgt>
                                        </p:tgtEl>
                                        <p:attrNameLst>
                                          <p:attrName>style.visibility</p:attrName>
                                        </p:attrNameLst>
                                      </p:cBhvr>
                                      <p:to>
                                        <p:strVal val="visible"/>
                                      </p:to>
                                    </p:set>
                                    <p:anim calcmode="lin" valueType="num">
                                      <p:cBhvr additive="base">
                                        <p:cTn id="43"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三、使用</a:t>
            </a:r>
            <a:r>
              <a:rPr lang="en-US" altLang="zh-CN">
                <a:sym typeface="+mn-ea"/>
              </a:rPr>
              <a:t>XPath</a:t>
            </a:r>
            <a:r>
              <a:rPr lang="zh-CN" altLang="en-US">
                <a:sym typeface="+mn-ea"/>
              </a:rPr>
              <a:t>解析</a:t>
            </a:r>
            <a:endParaRPr lang="zh-CN" altLang="en-US"/>
          </a:p>
        </p:txBody>
      </p:sp>
      <p:sp>
        <p:nvSpPr>
          <p:cNvPr id="3" name="内容占位符 2"/>
          <p:cNvSpPr>
            <a:spLocks noGrp="1"/>
          </p:cNvSpPr>
          <p:nvPr>
            <p:ph sz="quarter" idx="13"/>
          </p:nvPr>
        </p:nvSpPr>
        <p:spPr>
          <a:xfrm>
            <a:off x="443029" y="921220"/>
            <a:ext cx="10674350" cy="370501"/>
          </a:xfrm>
        </p:spPr>
        <p:txBody>
          <a:bodyPr/>
          <a:lstStyle/>
          <a:p>
            <a:r>
              <a:rPr>
                <a:sym typeface="+mn-lt"/>
              </a:rPr>
              <a:t>（二）Xpath的基本使用</a:t>
            </a:r>
            <a:endParaRPr b="1">
              <a:solidFill>
                <a:schemeClr val="tx2"/>
              </a:solidFill>
              <a:latin typeface="+mj-ea"/>
              <a:ea typeface="+mj-ea"/>
              <a:sym typeface="+mn-lt"/>
            </a:endParaRPr>
          </a:p>
          <a:p>
            <a:endParaRPr lang="zh-CN" altLang="en-US"/>
          </a:p>
        </p:txBody>
      </p:sp>
      <p:sp>
        <p:nvSpPr>
          <p:cNvPr id="4" name="文本框 3"/>
          <p:cNvSpPr txBox="1"/>
          <p:nvPr/>
        </p:nvSpPr>
        <p:spPr>
          <a:xfrm>
            <a:off x="443230" y="1505585"/>
            <a:ext cx="11307445" cy="4075430"/>
          </a:xfrm>
          <a:prstGeom prst="rect">
            <a:avLst/>
          </a:prstGeom>
          <a:noFill/>
        </p:spPr>
        <p:txBody>
          <a:bodyPr wrap="square" rtlCol="0">
            <a:noAutofit/>
          </a:bodyPr>
          <a:lstStyle/>
          <a:p>
            <a:pPr>
              <a:lnSpc>
                <a:spcPct val="90000"/>
              </a:lnSpc>
              <a:spcBef>
                <a:spcPts val="1000"/>
              </a:spcBef>
              <a:buClrTx/>
              <a:buSzTx/>
              <a:buFontTx/>
            </a:pPr>
            <a:r>
              <a:rPr lang="en-US" sz="2400" b="1">
                <a:solidFill>
                  <a:schemeClr val="tx2"/>
                </a:solidFill>
                <a:latin typeface="+mj-ea"/>
                <a:ea typeface="+mj-ea"/>
                <a:sym typeface="+mn-lt"/>
              </a:rPr>
              <a:t>4. Xpath</a:t>
            </a:r>
            <a:r>
              <a:rPr lang="zh-CN" altLang="en-US" sz="2400" b="1">
                <a:solidFill>
                  <a:schemeClr val="tx2"/>
                </a:solidFill>
                <a:latin typeface="+mj-ea"/>
                <a:ea typeface="+mj-ea"/>
                <a:sym typeface="+mn-lt"/>
              </a:rPr>
              <a:t>中节点属性的提取</a:t>
            </a:r>
            <a:endParaRPr sz="2400" b="1">
              <a:solidFill>
                <a:schemeClr val="tx2"/>
              </a:solidFill>
              <a:latin typeface="+mj-ea"/>
              <a:ea typeface="+mj-ea"/>
              <a:sym typeface="+mn-lt"/>
            </a:endParaRPr>
          </a:p>
          <a:p>
            <a:pPr>
              <a:lnSpc>
                <a:spcPct val="130000"/>
              </a:lnSpc>
              <a:spcBef>
                <a:spcPts val="600"/>
              </a:spcBef>
            </a:pPr>
            <a:r>
              <a:rPr sz="2000" kern="0" dirty="0">
                <a:latin typeface="微软雅黑" panose="020B0503020204020204" pitchFamily="34" charset="-122"/>
                <a:ea typeface="微软雅黑" panose="020B0503020204020204" pitchFamily="34" charset="-122"/>
                <a:cs typeface="+mn-ea"/>
                <a:sym typeface="+mn-lt"/>
              </a:rPr>
              <a:t>得到某个节点后，经常需要获取其某个属性的值，可以通过在路径表达式后面增加/@属性名来获得属性值。</a:t>
            </a:r>
            <a:endParaRPr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sz="2000" b="1" kern="0" dirty="0">
                <a:latin typeface="微软雅黑" panose="020B0503020204020204" pitchFamily="34" charset="-122"/>
                <a:ea typeface="微软雅黑" panose="020B0503020204020204" pitchFamily="34" charset="-122"/>
                <a:cs typeface="+mn-ea"/>
                <a:sym typeface="+mn-lt"/>
              </a:rPr>
              <a:t>具体用法请参见案例</a:t>
            </a:r>
            <a:r>
              <a:rPr lang="en-US" altLang="zh-CN" sz="2000" b="1" kern="0" dirty="0">
                <a:latin typeface="微软雅黑" panose="020B0503020204020204" pitchFamily="34" charset="-122"/>
                <a:ea typeface="微软雅黑" panose="020B0503020204020204" pitchFamily="34" charset="-122"/>
                <a:cs typeface="+mn-ea"/>
                <a:sym typeface="+mn-lt"/>
              </a:rPr>
              <a:t>1-2-17</a:t>
            </a:r>
            <a:r>
              <a:rPr lang="zh-CN" altLang="en-US" sz="2000" b="1" kern="0" dirty="0">
                <a:latin typeface="微软雅黑" panose="020B0503020204020204" pitchFamily="34" charset="-122"/>
                <a:ea typeface="微软雅黑" panose="020B0503020204020204" pitchFamily="34" charset="-122"/>
                <a:cs typeface="+mn-ea"/>
                <a:sym typeface="+mn-lt"/>
              </a:rPr>
              <a:t>。</a:t>
            </a:r>
            <a:endParaRPr sz="20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b="1" kern="0" dirty="0">
                <a:latin typeface="微软雅黑" panose="020B0503020204020204" pitchFamily="34" charset="-122"/>
                <a:ea typeface="微软雅黑" panose="020B0503020204020204" pitchFamily="34" charset="-122"/>
                <a:cs typeface="+mn-ea"/>
                <a:sym typeface="+mn-lt"/>
              </a:rPr>
              <a:t>   </a:t>
            </a:r>
            <a:r>
              <a:rPr lang="zh-CN" altLang="en-US" sz="2000" kern="0" dirty="0">
                <a:latin typeface="微软雅黑" panose="020B0503020204020204" pitchFamily="34" charset="-122"/>
                <a:ea typeface="微软雅黑" panose="020B0503020204020204" pitchFamily="34" charset="-122"/>
                <a:cs typeface="+mn-ea"/>
                <a:sym typeface="+mn-lt"/>
              </a:rPr>
              <a:t>         </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四、使用</a:t>
            </a:r>
            <a:r>
              <a:rPr lang="en-US" altLang="zh-CN">
                <a:sym typeface="+mn-ea"/>
              </a:rPr>
              <a:t>pyquery</a:t>
            </a:r>
            <a:r>
              <a:rPr lang="zh-CN" altLang="en-US">
                <a:sym typeface="+mn-ea"/>
              </a:rPr>
              <a:t>解析</a:t>
            </a:r>
            <a:endParaRPr lang="zh-CN" altLang="en-US"/>
          </a:p>
        </p:txBody>
      </p:sp>
      <p:sp>
        <p:nvSpPr>
          <p:cNvPr id="3" name="内容占位符 2"/>
          <p:cNvSpPr>
            <a:spLocks noGrp="1"/>
          </p:cNvSpPr>
          <p:nvPr>
            <p:ph sz="quarter" idx="13"/>
          </p:nvPr>
        </p:nvSpPr>
        <p:spPr/>
        <p:txBody>
          <a:bodyPr/>
          <a:lstStyle/>
          <a:p>
            <a:r>
              <a:rPr lang="zh-CN" altLang="en-US"/>
              <a:t>（一）</a:t>
            </a:r>
            <a:r>
              <a:rPr lang="en-US" altLang="zh-CN"/>
              <a:t>pyquery</a:t>
            </a:r>
            <a:r>
              <a:rPr lang="zh-CN" altLang="en-US"/>
              <a:t>的安装</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1. </a:t>
            </a:r>
            <a:r>
              <a:rPr lang="zh-CN" altLang="en-US" sz="2400" b="1" kern="0" dirty="0">
                <a:latin typeface="微软雅黑" panose="020B0503020204020204" pitchFamily="34" charset="-122"/>
                <a:ea typeface="微软雅黑" panose="020B0503020204020204" pitchFamily="34" charset="-122"/>
                <a:cs typeface="+mn-ea"/>
                <a:sym typeface="+mn-lt"/>
              </a:rPr>
              <a:t>安装</a:t>
            </a:r>
            <a:r>
              <a:rPr lang="en-US" altLang="zh-CN" sz="2400" b="1" kern="0" dirty="0">
                <a:latin typeface="微软雅黑" panose="020B0503020204020204" pitchFamily="34" charset="-122"/>
                <a:ea typeface="微软雅黑" panose="020B0503020204020204" pitchFamily="34" charset="-122"/>
                <a:cs typeface="+mn-ea"/>
                <a:sym typeface="+mn-lt"/>
              </a:rPr>
              <a:t>pyquery</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a:t>
            </a:r>
            <a:r>
              <a:rPr lang="en-US" altLang="zh-CN" sz="2400" kern="0" dirty="0">
                <a:latin typeface="微软雅黑" panose="020B0503020204020204" pitchFamily="34" charset="-122"/>
                <a:ea typeface="微软雅黑" panose="020B0503020204020204" pitchFamily="34" charset="-122"/>
                <a:cs typeface="+mn-ea"/>
                <a:sym typeface="+mn-lt"/>
              </a:rPr>
              <a:t>windows</a:t>
            </a:r>
            <a:r>
              <a:rPr lang="zh-CN" altLang="en-US" sz="2400" kern="0" dirty="0">
                <a:latin typeface="微软雅黑" panose="020B0503020204020204" pitchFamily="34" charset="-122"/>
                <a:ea typeface="微软雅黑" panose="020B0503020204020204" pitchFamily="34" charset="-122"/>
                <a:cs typeface="+mn-ea"/>
                <a:sym typeface="+mn-lt"/>
              </a:rPr>
              <a:t>命令窗口中运行以下命令：</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pip install pyquery</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2. pyquery</a:t>
            </a:r>
            <a:r>
              <a:rPr lang="zh-CN" altLang="en-US" sz="2400" b="1" kern="0" dirty="0">
                <a:latin typeface="微软雅黑" panose="020B0503020204020204" pitchFamily="34" charset="-122"/>
                <a:ea typeface="微软雅黑" panose="020B0503020204020204" pitchFamily="34" charset="-122"/>
                <a:cs typeface="+mn-ea"/>
                <a:sym typeface="+mn-lt"/>
              </a:rPr>
              <a:t>对象的初始化</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pyquery</a:t>
            </a:r>
            <a:r>
              <a:rPr lang="zh-CN" altLang="en-US" sz="2400" kern="0" dirty="0">
                <a:latin typeface="微软雅黑" panose="020B0503020204020204" pitchFamily="34" charset="-122"/>
                <a:ea typeface="微软雅黑" panose="020B0503020204020204" pitchFamily="34" charset="-122"/>
                <a:cs typeface="+mn-ea"/>
                <a:sym typeface="+mn-lt"/>
              </a:rPr>
              <a:t>初始化可以用</a:t>
            </a:r>
            <a:r>
              <a:rPr lang="en-US" altLang="zh-CN" sz="2400" kern="0" dirty="0">
                <a:latin typeface="微软雅黑" panose="020B0503020204020204" pitchFamily="34" charset="-122"/>
                <a:ea typeface="微软雅黑" panose="020B0503020204020204" pitchFamily="34" charset="-122"/>
                <a:cs typeface="+mn-ea"/>
                <a:sym typeface="+mn-lt"/>
              </a:rPr>
              <a:t>hmtl</a:t>
            </a:r>
            <a:r>
              <a:rPr lang="zh-CN" altLang="en-US" sz="2400" kern="0" dirty="0">
                <a:latin typeface="微软雅黑" panose="020B0503020204020204" pitchFamily="34" charset="-122"/>
                <a:ea typeface="微软雅黑" panose="020B0503020204020204" pitchFamily="34" charset="-122"/>
                <a:cs typeface="+mn-ea"/>
                <a:sym typeface="+mn-lt"/>
              </a:rPr>
              <a:t>字符串初始化，或者用</a:t>
            </a:r>
            <a:r>
              <a:rPr lang="en-US" altLang="zh-CN" sz="2400" kern="0" dirty="0">
                <a:latin typeface="微软雅黑" panose="020B0503020204020204" pitchFamily="34" charset="-122"/>
                <a:ea typeface="微软雅黑" panose="020B0503020204020204" pitchFamily="34" charset="-122"/>
                <a:cs typeface="+mn-ea"/>
                <a:sym typeface="+mn-lt"/>
              </a:rPr>
              <a:t>html</a:t>
            </a:r>
            <a:r>
              <a:rPr lang="zh-CN" altLang="en-US" sz="2400" kern="0" dirty="0">
                <a:latin typeface="微软雅黑" panose="020B0503020204020204" pitchFamily="34" charset="-122"/>
                <a:ea typeface="微软雅黑" panose="020B0503020204020204" pitchFamily="34" charset="-122"/>
                <a:cs typeface="+mn-ea"/>
                <a:sym typeface="+mn-lt"/>
              </a:rPr>
              <a:t>文件初始化，还可以用</a:t>
            </a:r>
            <a:r>
              <a:rPr lang="en-US" altLang="zh-CN" sz="2400" kern="0" dirty="0">
                <a:latin typeface="微软雅黑" panose="020B0503020204020204" pitchFamily="34" charset="-122"/>
                <a:ea typeface="微软雅黑" panose="020B0503020204020204" pitchFamily="34" charset="-122"/>
                <a:cs typeface="+mn-ea"/>
                <a:sym typeface="+mn-lt"/>
              </a:rPr>
              <a:t>url</a:t>
            </a:r>
            <a:r>
              <a:rPr lang="zh-CN" altLang="en-US" sz="2400" kern="0" dirty="0">
                <a:latin typeface="微软雅黑" panose="020B0503020204020204" pitchFamily="34" charset="-122"/>
                <a:ea typeface="微软雅黑" panose="020B0503020204020204" pitchFamily="34" charset="-122"/>
                <a:cs typeface="+mn-ea"/>
                <a:sym typeface="+mn-lt"/>
              </a:rPr>
              <a:t>初始化。使用起来非常自由。</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具体案例请见案例</a:t>
            </a:r>
            <a:r>
              <a:rPr lang="en-US" altLang="zh-CN" sz="2400" b="1" kern="0" dirty="0">
                <a:latin typeface="微软雅黑" panose="020B0503020204020204" pitchFamily="34" charset="-122"/>
                <a:ea typeface="微软雅黑" panose="020B0503020204020204" pitchFamily="34" charset="-122"/>
                <a:cs typeface="+mn-ea"/>
                <a:sym typeface="+mn-lt"/>
              </a:rPr>
              <a:t>1-2-18/1-2-19/1-2-20</a:t>
            </a:r>
            <a:r>
              <a:rPr lang="zh-CN" altLang="en-US" sz="2400" b="1" kern="0" dirty="0">
                <a:latin typeface="微软雅黑" panose="020B0503020204020204" pitchFamily="34" charset="-122"/>
                <a:ea typeface="微软雅黑" panose="020B0503020204020204" pitchFamily="34" charset="-122"/>
                <a:cs typeface="+mn-ea"/>
                <a:sym typeface="+mn-lt"/>
              </a:rPr>
              <a:t>。</a:t>
            </a: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四、使用</a:t>
            </a:r>
            <a:r>
              <a:rPr lang="en-US" altLang="zh-CN">
                <a:sym typeface="+mn-ea"/>
              </a:rPr>
              <a:t>pyquery</a:t>
            </a:r>
            <a:r>
              <a:rPr lang="zh-CN" altLang="en-US">
                <a:sym typeface="+mn-ea"/>
              </a:rPr>
              <a:t>解析</a:t>
            </a:r>
            <a:endParaRPr lang="zh-CN" altLang="en-US"/>
          </a:p>
        </p:txBody>
      </p:sp>
      <p:sp>
        <p:nvSpPr>
          <p:cNvPr id="3" name="内容占位符 2"/>
          <p:cNvSpPr>
            <a:spLocks noGrp="1"/>
          </p:cNvSpPr>
          <p:nvPr>
            <p:ph sz="quarter" idx="13"/>
          </p:nvPr>
        </p:nvSpPr>
        <p:spPr/>
        <p:txBody>
          <a:bodyPr/>
          <a:lstStyle/>
          <a:p>
            <a:r>
              <a:rPr lang="zh-CN" altLang="en-US"/>
              <a:t>（二）</a:t>
            </a:r>
            <a:r>
              <a:rPr lang="en-US" altLang="zh-CN"/>
              <a:t>pyquery</a:t>
            </a:r>
            <a:r>
              <a:rPr lang="zh-CN" altLang="en-US"/>
              <a:t>的节点选择</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1. pyquery</a:t>
            </a:r>
            <a:r>
              <a:rPr lang="zh-CN" altLang="en-US" sz="2400" b="1" kern="0" dirty="0">
                <a:latin typeface="微软雅黑" panose="020B0503020204020204" pitchFamily="34" charset="-122"/>
                <a:ea typeface="微软雅黑" panose="020B0503020204020204" pitchFamily="34" charset="-122"/>
                <a:cs typeface="+mn-ea"/>
                <a:sym typeface="+mn-lt"/>
              </a:rPr>
              <a:t>中</a:t>
            </a:r>
            <a:r>
              <a:rPr lang="en-US" altLang="zh-CN" sz="2400" b="1" kern="0" dirty="0">
                <a:latin typeface="微软雅黑" panose="020B0503020204020204" pitchFamily="34" charset="-122"/>
                <a:ea typeface="微软雅黑" panose="020B0503020204020204" pitchFamily="34" charset="-122"/>
                <a:cs typeface="+mn-ea"/>
                <a:sym typeface="+mn-lt"/>
              </a:rPr>
              <a:t>CSS</a:t>
            </a:r>
            <a:r>
              <a:rPr lang="zh-CN" altLang="en-US" sz="2400" b="1" kern="0" dirty="0">
                <a:latin typeface="微软雅黑" panose="020B0503020204020204" pitchFamily="34" charset="-122"/>
                <a:ea typeface="微软雅黑" panose="020B0503020204020204" pitchFamily="34" charset="-122"/>
                <a:cs typeface="+mn-ea"/>
                <a:sym typeface="+mn-lt"/>
              </a:rPr>
              <a:t>选择器的使用</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a:t>
            </a:r>
            <a:r>
              <a:rPr lang="en-US" sz="2400" kern="0" dirty="0">
                <a:latin typeface="微软雅黑" panose="020B0503020204020204" pitchFamily="34" charset="-122"/>
                <a:ea typeface="微软雅黑" panose="020B0503020204020204" pitchFamily="34" charset="-122"/>
                <a:cs typeface="+mn-ea"/>
                <a:sym typeface="+mn-lt"/>
              </a:rPr>
              <a:t>pyquery</a:t>
            </a:r>
            <a:r>
              <a:rPr lang="zh-CN" altLang="en-US" sz="2400" kern="0" dirty="0">
                <a:latin typeface="微软雅黑" panose="020B0503020204020204" pitchFamily="34" charset="-122"/>
                <a:ea typeface="微软雅黑" panose="020B0503020204020204" pitchFamily="34" charset="-122"/>
                <a:cs typeface="+mn-ea"/>
                <a:sym typeface="+mn-lt"/>
              </a:rPr>
              <a:t>中使用</a:t>
            </a:r>
            <a:r>
              <a:rPr lang="en-US" altLang="zh-CN" sz="2400" kern="0" dirty="0">
                <a:latin typeface="微软雅黑" panose="020B0503020204020204" pitchFamily="34" charset="-122"/>
                <a:ea typeface="微软雅黑" panose="020B0503020204020204" pitchFamily="34" charset="-122"/>
                <a:cs typeface="+mn-ea"/>
                <a:sym typeface="+mn-lt"/>
              </a:rPr>
              <a:t>CSS</a:t>
            </a:r>
            <a:r>
              <a:rPr lang="zh-CN" altLang="en-US" sz="2400" kern="0" dirty="0">
                <a:latin typeface="微软雅黑" panose="020B0503020204020204" pitchFamily="34" charset="-122"/>
                <a:ea typeface="微软雅黑" panose="020B0503020204020204" pitchFamily="34" charset="-122"/>
                <a:cs typeface="+mn-ea"/>
                <a:sym typeface="+mn-lt"/>
              </a:rPr>
              <a:t>选择器与</a:t>
            </a:r>
            <a:r>
              <a:rPr lang="en-US" altLang="zh-CN" sz="2400" kern="0" dirty="0">
                <a:latin typeface="微软雅黑" panose="020B0503020204020204" pitchFamily="34" charset="-122"/>
                <a:ea typeface="微软雅黑" panose="020B0503020204020204" pitchFamily="34" charset="-122"/>
                <a:cs typeface="+mn-ea"/>
                <a:sym typeface="+mn-lt"/>
              </a:rPr>
              <a:t>Beautiful Soup</a:t>
            </a:r>
            <a:r>
              <a:rPr lang="zh-CN" altLang="en-US" sz="2400" kern="0" dirty="0">
                <a:latin typeface="微软雅黑" panose="020B0503020204020204" pitchFamily="34" charset="-122"/>
                <a:ea typeface="微软雅黑" panose="020B0503020204020204" pitchFamily="34" charset="-122"/>
                <a:cs typeface="+mn-ea"/>
                <a:sym typeface="+mn-lt"/>
              </a:rPr>
              <a:t>中几乎一样，可以参考</a:t>
            </a:r>
            <a:r>
              <a:rPr lang="en-US" altLang="zh-CN" sz="2400" kern="0" dirty="0">
                <a:latin typeface="微软雅黑" panose="020B0503020204020204" pitchFamily="34" charset="-122"/>
                <a:ea typeface="微软雅黑" panose="020B0503020204020204" pitchFamily="34" charset="-122"/>
                <a:cs typeface="+mn-ea"/>
                <a:sym typeface="+mn-lt"/>
              </a:rPr>
              <a:t>“</a:t>
            </a:r>
            <a:r>
              <a:rPr lang="zh-CN" altLang="en-US" sz="2400" kern="0" dirty="0">
                <a:latin typeface="微软雅黑" panose="020B0503020204020204" pitchFamily="34" charset="-122"/>
                <a:ea typeface="微软雅黑" panose="020B0503020204020204" pitchFamily="34" charset="-122"/>
                <a:cs typeface="+mn-ea"/>
                <a:sym typeface="+mn-lt"/>
              </a:rPr>
              <a:t>表</a:t>
            </a:r>
            <a:r>
              <a:rPr lang="en-US" altLang="zh-CN" sz="2400" kern="0" dirty="0">
                <a:latin typeface="微软雅黑" panose="020B0503020204020204" pitchFamily="34" charset="-122"/>
                <a:ea typeface="微软雅黑" panose="020B0503020204020204" pitchFamily="34" charset="-122"/>
                <a:cs typeface="+mn-ea"/>
                <a:sym typeface="+mn-lt"/>
              </a:rPr>
              <a:t>1-2-4 CSS</a:t>
            </a:r>
            <a:r>
              <a:rPr lang="zh-CN" altLang="en-US" sz="2400" kern="0" dirty="0">
                <a:latin typeface="微软雅黑" panose="020B0503020204020204" pitchFamily="34" charset="-122"/>
                <a:ea typeface="微软雅黑" panose="020B0503020204020204" pitchFamily="34" charset="-122"/>
                <a:cs typeface="+mn-ea"/>
                <a:sym typeface="+mn-lt"/>
              </a:rPr>
              <a:t>定位器及伪类选择器</a:t>
            </a:r>
            <a:r>
              <a:rPr lang="en-US" altLang="zh-CN" sz="2400" kern="0" dirty="0">
                <a:latin typeface="微软雅黑" panose="020B0503020204020204" pitchFamily="34" charset="-122"/>
                <a:ea typeface="微软雅黑" panose="020B0503020204020204" pitchFamily="34" charset="-122"/>
                <a:cs typeface="+mn-ea"/>
                <a:sym typeface="+mn-lt"/>
              </a:rPr>
              <a:t>”</a:t>
            </a:r>
            <a:r>
              <a:rPr lang="zh-CN" altLang="en-US" sz="2400" kern="0" dirty="0">
                <a:latin typeface="微软雅黑" panose="020B0503020204020204" pitchFamily="34" charset="-122"/>
                <a:ea typeface="微软雅黑" panose="020B0503020204020204" pitchFamily="34" charset="-122"/>
                <a:cs typeface="+mn-ea"/>
                <a:sym typeface="+mn-lt"/>
              </a:rPr>
              <a:t>中的用法。</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案例</a:t>
            </a:r>
            <a:r>
              <a:rPr lang="en-US" altLang="zh-CN" sz="2400" b="1" kern="0" dirty="0">
                <a:latin typeface="微软雅黑" panose="020B0503020204020204" pitchFamily="34" charset="-122"/>
                <a:ea typeface="微软雅黑" panose="020B0503020204020204" pitchFamily="34" charset="-122"/>
                <a:cs typeface="+mn-ea"/>
                <a:sym typeface="+mn-lt"/>
              </a:rPr>
              <a:t>1-2-21</a:t>
            </a:r>
            <a:r>
              <a:rPr lang="zh-CN" altLang="en-US" sz="2400" b="1" kern="0" dirty="0">
                <a:latin typeface="微软雅黑" panose="020B0503020204020204" pitchFamily="34" charset="-122"/>
                <a:ea typeface="微软雅黑" panose="020B0503020204020204" pitchFamily="34" charset="-122"/>
                <a:cs typeface="+mn-ea"/>
                <a:sym typeface="+mn-lt"/>
              </a:rPr>
              <a:t>演示了</a:t>
            </a:r>
            <a:r>
              <a:rPr lang="en-US" altLang="zh-CN" sz="2400" b="1" kern="0" dirty="0">
                <a:latin typeface="微软雅黑" panose="020B0503020204020204" pitchFamily="34" charset="-122"/>
                <a:ea typeface="微软雅黑" panose="020B0503020204020204" pitchFamily="34" charset="-122"/>
                <a:cs typeface="+mn-ea"/>
                <a:sym typeface="+mn-lt"/>
              </a:rPr>
              <a:t>CSS</a:t>
            </a:r>
            <a:r>
              <a:rPr lang="zh-CN" altLang="en-US" sz="2400" b="1" kern="0" dirty="0">
                <a:latin typeface="微软雅黑" panose="020B0503020204020204" pitchFamily="34" charset="-122"/>
                <a:ea typeface="微软雅黑" panose="020B0503020204020204" pitchFamily="34" charset="-122"/>
                <a:cs typeface="+mn-ea"/>
                <a:sym typeface="+mn-lt"/>
              </a:rPr>
              <a:t>选择器的用法。</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四、使用</a:t>
            </a:r>
            <a:r>
              <a:rPr lang="en-US" altLang="zh-CN">
                <a:sym typeface="+mn-ea"/>
              </a:rPr>
              <a:t>pyquery</a:t>
            </a:r>
            <a:r>
              <a:rPr lang="zh-CN" altLang="en-US">
                <a:sym typeface="+mn-ea"/>
              </a:rPr>
              <a:t>解析</a:t>
            </a:r>
            <a:endParaRPr lang="zh-CN" altLang="en-US"/>
          </a:p>
        </p:txBody>
      </p:sp>
      <p:sp>
        <p:nvSpPr>
          <p:cNvPr id="3" name="内容占位符 2"/>
          <p:cNvSpPr>
            <a:spLocks noGrp="1"/>
          </p:cNvSpPr>
          <p:nvPr>
            <p:ph sz="quarter" idx="13"/>
          </p:nvPr>
        </p:nvSpPr>
        <p:spPr/>
        <p:txBody>
          <a:bodyPr/>
          <a:lstStyle/>
          <a:p>
            <a:r>
              <a:rPr lang="zh-CN" altLang="en-US"/>
              <a:t>（二）</a:t>
            </a:r>
            <a:r>
              <a:rPr lang="en-US" altLang="zh-CN"/>
              <a:t>pyquery</a:t>
            </a:r>
            <a:r>
              <a:rPr lang="zh-CN" altLang="en-US"/>
              <a:t>的节点选择</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2. pyquery</a:t>
            </a:r>
            <a:r>
              <a:rPr lang="zh-CN" altLang="en-US" sz="2400" b="1" kern="0" dirty="0">
                <a:latin typeface="微软雅黑" panose="020B0503020204020204" pitchFamily="34" charset="-122"/>
                <a:ea typeface="微软雅黑" panose="020B0503020204020204" pitchFamily="34" charset="-122"/>
                <a:cs typeface="+mn-ea"/>
                <a:sym typeface="+mn-lt"/>
              </a:rPr>
              <a:t>中</a:t>
            </a:r>
            <a:r>
              <a:rPr lang="zh-CN" sz="2400" b="1" kern="0" dirty="0">
                <a:latin typeface="微软雅黑" panose="020B0503020204020204" pitchFamily="34" charset="-122"/>
                <a:ea typeface="微软雅黑" panose="020B0503020204020204" pitchFamily="34" charset="-122"/>
                <a:cs typeface="+mn-ea"/>
                <a:sym typeface="+mn-lt"/>
              </a:rPr>
              <a:t>方法选择器</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sz="2400" kern="0" dirty="0">
                <a:latin typeface="微软雅黑" panose="020B0503020204020204" pitchFamily="34" charset="-122"/>
                <a:ea typeface="微软雅黑" panose="020B0503020204020204" pitchFamily="34" charset="-122"/>
                <a:cs typeface="+mn-ea"/>
                <a:sym typeface="+mn-lt"/>
              </a:rPr>
              <a:t>p</a:t>
            </a:r>
            <a:r>
              <a:rPr sz="2400" kern="0" dirty="0">
                <a:latin typeface="微软雅黑" panose="020B0503020204020204" pitchFamily="34" charset="-122"/>
                <a:ea typeface="微软雅黑" panose="020B0503020204020204" pitchFamily="34" charset="-122"/>
                <a:cs typeface="+mn-ea"/>
                <a:sym typeface="+mn-lt"/>
              </a:rPr>
              <a:t>y</a:t>
            </a:r>
            <a:r>
              <a:rPr lang="en-US" sz="2400" kern="0" dirty="0">
                <a:latin typeface="微软雅黑" panose="020B0503020204020204" pitchFamily="34" charset="-122"/>
                <a:ea typeface="微软雅黑" panose="020B0503020204020204" pitchFamily="34" charset="-122"/>
                <a:cs typeface="+mn-ea"/>
                <a:sym typeface="+mn-lt"/>
              </a:rPr>
              <a:t>q</a:t>
            </a:r>
            <a:r>
              <a:rPr sz="2400" kern="0" dirty="0">
                <a:latin typeface="微软雅黑" panose="020B0503020204020204" pitchFamily="34" charset="-122"/>
                <a:ea typeface="微软雅黑" panose="020B0503020204020204" pitchFamily="34" charset="-122"/>
                <a:cs typeface="+mn-ea"/>
                <a:sym typeface="+mn-lt"/>
              </a:rPr>
              <a:t>uery还提供了一些方法用来查找节点。这些查找方法有find()、children()、parent()、siblings()。分别是在子孙节点中查找、只在子节点中查找子节点、查找父节点和查找兄弟节点。</a:t>
            </a:r>
            <a:endParaRPr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具体案例请见案例</a:t>
            </a:r>
            <a:r>
              <a:rPr lang="en-US" altLang="zh-CN" sz="2400" b="1" kern="0" dirty="0">
                <a:latin typeface="微软雅黑" panose="020B0503020204020204" pitchFamily="34" charset="-122"/>
                <a:ea typeface="微软雅黑" panose="020B0503020204020204" pitchFamily="34" charset="-122"/>
                <a:cs typeface="+mn-ea"/>
                <a:sym typeface="+mn-lt"/>
              </a:rPr>
              <a:t>1-2-22~1-2-25</a:t>
            </a:r>
            <a:r>
              <a:rPr lang="zh-CN" altLang="en-US" sz="2400" b="1" kern="0" dirty="0">
                <a:latin typeface="微软雅黑" panose="020B0503020204020204" pitchFamily="34" charset="-122"/>
                <a:ea typeface="微软雅黑" panose="020B0503020204020204" pitchFamily="34" charset="-122"/>
                <a:cs typeface="+mn-ea"/>
                <a:sym typeface="+mn-lt"/>
              </a:rPr>
              <a:t>。</a:t>
            </a: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四、使用</a:t>
            </a:r>
            <a:r>
              <a:rPr lang="en-US" altLang="zh-CN">
                <a:sym typeface="+mn-ea"/>
              </a:rPr>
              <a:t>pyquery</a:t>
            </a:r>
            <a:r>
              <a:rPr lang="zh-CN" altLang="en-US">
                <a:sym typeface="+mn-ea"/>
              </a:rPr>
              <a:t>解析</a:t>
            </a:r>
            <a:endParaRPr lang="zh-CN" altLang="en-US"/>
          </a:p>
        </p:txBody>
      </p:sp>
      <p:sp>
        <p:nvSpPr>
          <p:cNvPr id="3" name="内容占位符 2"/>
          <p:cNvSpPr>
            <a:spLocks noGrp="1"/>
          </p:cNvSpPr>
          <p:nvPr>
            <p:ph sz="quarter" idx="13"/>
          </p:nvPr>
        </p:nvSpPr>
        <p:spPr/>
        <p:txBody>
          <a:bodyPr/>
          <a:lstStyle/>
          <a:p>
            <a:r>
              <a:rPr lang="zh-CN" altLang="en-US"/>
              <a:t>（二）</a:t>
            </a:r>
            <a:r>
              <a:rPr lang="en-US" altLang="zh-CN"/>
              <a:t>pyquery</a:t>
            </a:r>
            <a:r>
              <a:rPr lang="zh-CN" altLang="en-US"/>
              <a:t>的节点选择</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3. pyquery</a:t>
            </a:r>
            <a:r>
              <a:rPr lang="zh-CN" altLang="en-US" sz="2400" b="1" kern="0" dirty="0">
                <a:latin typeface="微软雅黑" panose="020B0503020204020204" pitchFamily="34" charset="-122"/>
                <a:ea typeface="微软雅黑" panose="020B0503020204020204" pitchFamily="34" charset="-122"/>
                <a:cs typeface="+mn-ea"/>
                <a:sym typeface="+mn-lt"/>
              </a:rPr>
              <a:t>中伪类</a:t>
            </a:r>
            <a:r>
              <a:rPr lang="zh-CN" sz="2400" b="1" kern="0" dirty="0">
                <a:latin typeface="微软雅黑" panose="020B0503020204020204" pitchFamily="34" charset="-122"/>
                <a:ea typeface="微软雅黑" panose="020B0503020204020204" pitchFamily="34" charset="-122"/>
                <a:cs typeface="+mn-ea"/>
                <a:sym typeface="+mn-lt"/>
              </a:rPr>
              <a:t>选择器</a:t>
            </a: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2400" kern="0" dirty="0">
                <a:latin typeface="微软雅黑" panose="020B0503020204020204" pitchFamily="34" charset="-122"/>
                <a:ea typeface="微软雅黑" panose="020B0503020204020204" pitchFamily="34" charset="-122"/>
                <a:cs typeface="+mn-ea"/>
                <a:sym typeface="+mn-lt"/>
              </a:rPr>
              <a:t>所谓伪类选择器就是当我们在PyQuery的CSS选择器中写出了查找节点的CSS选择器字符串时，在字符串尾部用“:”分隔，然后跟上一些特殊的限定字符串，用来表示同类节点中的第一个、最后一个、第n个、第奇（偶）数个、包含指定文本的节点等等。具体可以参考表1-2-4。</a:t>
            </a:r>
            <a:endParaRPr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具体案例请见案例</a:t>
            </a:r>
            <a:r>
              <a:rPr lang="en-US" altLang="zh-CN" sz="2400" b="1" kern="0" dirty="0">
                <a:latin typeface="微软雅黑" panose="020B0503020204020204" pitchFamily="34" charset="-122"/>
                <a:ea typeface="微软雅黑" panose="020B0503020204020204" pitchFamily="34" charset="-122"/>
                <a:cs typeface="+mn-ea"/>
                <a:sym typeface="+mn-lt"/>
              </a:rPr>
              <a:t>1-2-26</a:t>
            </a:r>
            <a:r>
              <a:rPr lang="zh-CN" altLang="en-US" sz="2400" b="1" kern="0" dirty="0">
                <a:latin typeface="微软雅黑" panose="020B0503020204020204" pitchFamily="34" charset="-122"/>
                <a:ea typeface="微软雅黑" panose="020B0503020204020204" pitchFamily="34" charset="-122"/>
                <a:cs typeface="+mn-ea"/>
                <a:sym typeface="+mn-lt"/>
              </a:rPr>
              <a:t>。</a:t>
            </a: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四、使用</a:t>
            </a:r>
            <a:r>
              <a:rPr lang="en-US" altLang="zh-CN">
                <a:sym typeface="+mn-ea"/>
              </a:rPr>
              <a:t>pyquery</a:t>
            </a:r>
            <a:r>
              <a:rPr lang="zh-CN" altLang="en-US">
                <a:sym typeface="+mn-ea"/>
              </a:rPr>
              <a:t>解析</a:t>
            </a:r>
            <a:endParaRPr lang="zh-CN" altLang="en-US"/>
          </a:p>
        </p:txBody>
      </p:sp>
      <p:sp>
        <p:nvSpPr>
          <p:cNvPr id="3" name="内容占位符 2"/>
          <p:cNvSpPr>
            <a:spLocks noGrp="1"/>
          </p:cNvSpPr>
          <p:nvPr>
            <p:ph sz="quarter" idx="13"/>
          </p:nvPr>
        </p:nvSpPr>
        <p:spPr/>
        <p:txBody>
          <a:bodyPr/>
          <a:lstStyle/>
          <a:p>
            <a:r>
              <a:rPr lang="zh-CN" altLang="en-US"/>
              <a:t>（三）</a:t>
            </a:r>
            <a:r>
              <a:rPr lang="en-US" altLang="zh-CN"/>
              <a:t>pyquery</a:t>
            </a:r>
            <a:r>
              <a:rPr lang="zh-CN" altLang="en-US"/>
              <a:t>中多个节点的遍历</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如果查找到的结果中包含多个节点，我们又需要依次操作其中每个节点，那么就需要遍历。</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遍历需要用到items()方法。该方法返回一个生成器generator，可以用for循环遍历一次（</a:t>
            </a:r>
            <a:r>
              <a:rPr lang="zh-CN" altLang="en-US" sz="2400" b="1" kern="0" dirty="0">
                <a:solidFill>
                  <a:schemeClr val="bg2">
                    <a:lumMod val="50000"/>
                  </a:schemeClr>
                </a:solidFill>
                <a:latin typeface="微软雅黑" panose="020B0503020204020204" pitchFamily="34" charset="-122"/>
                <a:ea typeface="微软雅黑" panose="020B0503020204020204" pitchFamily="34" charset="-122"/>
                <a:cs typeface="+mn-ea"/>
                <a:sym typeface="+mn-lt"/>
              </a:rPr>
              <a:t>注意：生成器只能遍历一次</a:t>
            </a:r>
            <a:r>
              <a:rPr lang="zh-CN" altLang="en-US" sz="2400" kern="0" dirty="0">
                <a:latin typeface="微软雅黑" panose="020B0503020204020204" pitchFamily="34" charset="-122"/>
                <a:ea typeface="微软雅黑" panose="020B0503020204020204" pitchFamily="34" charset="-122"/>
                <a:cs typeface="+mn-ea"/>
                <a:sym typeface="+mn-lt"/>
              </a:rPr>
              <a:t>）。例如：</a:t>
            </a:r>
            <a:endParaRPr lang="zh-CN" altLang="en-US" sz="2400" kern="0" dirty="0">
              <a:latin typeface="微软雅黑" panose="020B0503020204020204" pitchFamily="34" charset="-122"/>
              <a:ea typeface="微软雅黑" panose="020B0503020204020204" pitchFamily="34" charset="-122"/>
              <a:cs typeface="+mn-ea"/>
              <a:sym typeface="+mn-lt"/>
            </a:endParaRPr>
          </a:p>
        </p:txBody>
      </p:sp>
      <p:sp>
        <p:nvSpPr>
          <p:cNvPr id="5" name="矩形 4"/>
          <p:cNvSpPr/>
          <p:nvPr/>
        </p:nvSpPr>
        <p:spPr>
          <a:xfrm>
            <a:off x="5165725" y="1912620"/>
            <a:ext cx="6772275" cy="4333875"/>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from pyquery import PyQuery as pq</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doc = pq(html)</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cwb = doc.find('li#finance')</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siblings_li = cwb.siblings()</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print(siblings_li)</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for li in siblings_li.items():</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    print(li.text())</a:t>
            </a:r>
            <a:endParaRPr lang="zh-CN" altLang="en-US" sz="2400" dirty="0">
              <a:solidFill>
                <a:schemeClr val="accent6">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四、使用</a:t>
            </a:r>
            <a:r>
              <a:rPr lang="en-US" altLang="zh-CN">
                <a:sym typeface="+mn-ea"/>
              </a:rPr>
              <a:t>pyquery</a:t>
            </a:r>
            <a:r>
              <a:rPr lang="zh-CN" altLang="en-US">
                <a:sym typeface="+mn-ea"/>
              </a:rPr>
              <a:t>解析</a:t>
            </a:r>
            <a:endParaRPr lang="zh-CN" altLang="en-US"/>
          </a:p>
        </p:txBody>
      </p:sp>
      <p:sp>
        <p:nvSpPr>
          <p:cNvPr id="3" name="内容占位符 2"/>
          <p:cNvSpPr>
            <a:spLocks noGrp="1"/>
          </p:cNvSpPr>
          <p:nvPr>
            <p:ph sz="quarter" idx="13"/>
          </p:nvPr>
        </p:nvSpPr>
        <p:spPr/>
        <p:txBody>
          <a:bodyPr/>
          <a:lstStyle/>
          <a:p>
            <a:r>
              <a:rPr lang="zh-CN" altLang="en-US"/>
              <a:t>（四）</a:t>
            </a:r>
            <a:r>
              <a:rPr lang="en-US" altLang="zh-CN"/>
              <a:t>pyquery</a:t>
            </a:r>
            <a:r>
              <a:rPr lang="zh-CN" altLang="en-US"/>
              <a:t>中节点信息的获取</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indent="0" fontAlgn="auto">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1. </a:t>
            </a:r>
            <a:r>
              <a:rPr lang="zh-CN" altLang="en-US" sz="2400" b="1" kern="0" dirty="0">
                <a:latin typeface="微软雅黑" panose="020B0503020204020204" pitchFamily="34" charset="-122"/>
                <a:ea typeface="微软雅黑" panose="020B0503020204020204" pitchFamily="34" charset="-122"/>
                <a:cs typeface="+mn-ea"/>
                <a:sym typeface="+mn-lt"/>
              </a:rPr>
              <a:t>获取节点的文本内容</a:t>
            </a:r>
            <a:endParaRPr lang="zh-CN" altLang="en-US" sz="2400" b="1"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在pyquery中要获取节点的非属性文本用text()</a:t>
            </a:r>
            <a:r>
              <a:rPr lang="zh-CN" altLang="en-US" sz="2400" kern="0" dirty="0" smtClean="0">
                <a:latin typeface="微软雅黑" panose="020B0503020204020204" pitchFamily="34" charset="-122"/>
                <a:ea typeface="微软雅黑" panose="020B0503020204020204" pitchFamily="34" charset="-122"/>
                <a:cs typeface="+mn-ea"/>
                <a:sym typeface="+mn-lt"/>
              </a:rPr>
              <a:t>方法。例如：</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endParaRPr lang="en-US" altLang="zh-CN" sz="2400"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smtClean="0">
                <a:latin typeface="微软雅黑" panose="020B0503020204020204" pitchFamily="34" charset="-122"/>
                <a:ea typeface="微软雅黑" panose="020B0503020204020204" pitchFamily="34" charset="-122"/>
                <a:cs typeface="+mn-ea"/>
                <a:sym typeface="+mn-lt"/>
              </a:rPr>
              <a:t>假设已经查找到了节点</a:t>
            </a:r>
            <a:r>
              <a:rPr lang="en-US" altLang="zh-CN" sz="2400" kern="0" dirty="0">
                <a:latin typeface="微软雅黑" panose="020B0503020204020204" pitchFamily="34" charset="-122"/>
                <a:ea typeface="微软雅黑" panose="020B0503020204020204" pitchFamily="34" charset="-122"/>
                <a:cs typeface="+mn-ea"/>
                <a:sym typeface="+mn-lt"/>
              </a:rPr>
              <a:t>li</a:t>
            </a:r>
            <a:r>
              <a:rPr lang="zh-CN" altLang="en-US" sz="2400" kern="0" dirty="0" smtClean="0">
                <a:latin typeface="微软雅黑" panose="020B0503020204020204" pitchFamily="34" charset="-122"/>
                <a:ea typeface="微软雅黑" panose="020B0503020204020204" pitchFamily="34" charset="-122"/>
                <a:cs typeface="+mn-ea"/>
                <a:sym typeface="+mn-lt"/>
              </a:rPr>
              <a:t>，为了获取文字“服装工程学院”，可以用li</a:t>
            </a:r>
            <a:r>
              <a:rPr lang="zh-CN" altLang="en-US" sz="2400" kern="0" dirty="0">
                <a:latin typeface="微软雅黑" panose="020B0503020204020204" pitchFamily="34" charset="-122"/>
                <a:ea typeface="微软雅黑" panose="020B0503020204020204" pitchFamily="34" charset="-122"/>
                <a:cs typeface="+mn-ea"/>
                <a:sym typeface="+mn-lt"/>
              </a:rPr>
              <a:t>.text</a:t>
            </a:r>
            <a:r>
              <a:rPr lang="zh-CN" altLang="en-US" sz="2400" kern="0" dirty="0" smtClean="0">
                <a:latin typeface="微软雅黑" panose="020B0503020204020204" pitchFamily="34" charset="-122"/>
                <a:ea typeface="微软雅黑" panose="020B0503020204020204" pitchFamily="34" charset="-122"/>
                <a:cs typeface="+mn-ea"/>
                <a:sym typeface="+mn-lt"/>
              </a:rPr>
              <a:t>()得到。</a:t>
            </a:r>
            <a:endParaRPr lang="zh-CN" altLang="en-US" sz="2400" kern="0" dirty="0">
              <a:latin typeface="微软雅黑" panose="020B0503020204020204" pitchFamily="34" charset="-122"/>
              <a:ea typeface="微软雅黑" panose="020B0503020204020204" pitchFamily="34" charset="-122"/>
              <a:cs typeface="+mn-ea"/>
              <a:sym typeface="+mn-lt"/>
            </a:endParaRPr>
          </a:p>
        </p:txBody>
      </p:sp>
      <p:sp>
        <p:nvSpPr>
          <p:cNvPr id="5" name="矩形 4"/>
          <p:cNvSpPr/>
          <p:nvPr/>
        </p:nvSpPr>
        <p:spPr>
          <a:xfrm>
            <a:off x="633728" y="3992562"/>
            <a:ext cx="10885805" cy="2154555"/>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fontAlgn="auto">
              <a:lnSpc>
                <a:spcPct val="130000"/>
              </a:lnSpc>
              <a:spcBef>
                <a:spcPts val="600"/>
              </a:spcBef>
            </a:pPr>
            <a:r>
              <a:rPr lang="zh-CN" altLang="en-US" sz="2400" dirty="0">
                <a:solidFill>
                  <a:schemeClr val="bg1"/>
                </a:solidFill>
                <a:latin typeface="微软雅黑" panose="020B0503020204020204" pitchFamily="34" charset="-122"/>
                <a:ea typeface="微软雅黑" panose="020B0503020204020204" pitchFamily="34" charset="-122"/>
              </a:rPr>
              <a:t>这里有一个细节大家要注意一下：在</a:t>
            </a:r>
            <a:r>
              <a:rPr lang="en-US" altLang="zh-CN" sz="2400" dirty="0">
                <a:solidFill>
                  <a:schemeClr val="bg1"/>
                </a:solidFill>
                <a:latin typeface="微软雅黑" panose="020B0503020204020204" pitchFamily="34" charset="-122"/>
                <a:ea typeface="微软雅黑" panose="020B0503020204020204" pitchFamily="34" charset="-122"/>
              </a:rPr>
              <a:t>pyquery</a:t>
            </a:r>
            <a:r>
              <a:rPr lang="zh-CN" altLang="en-US" sz="2400" dirty="0">
                <a:solidFill>
                  <a:schemeClr val="bg1"/>
                </a:solidFill>
                <a:latin typeface="微软雅黑" panose="020B0503020204020204" pitchFamily="34" charset="-122"/>
                <a:ea typeface="微软雅黑" panose="020B0503020204020204" pitchFamily="34" charset="-122"/>
              </a:rPr>
              <a:t>中用text()方法获得的文本中包含了节点子孙节点的非属性文本内容，这是</a:t>
            </a:r>
            <a:r>
              <a:rPr lang="en-US" altLang="zh-CN" sz="2400" dirty="0">
                <a:solidFill>
                  <a:schemeClr val="bg1"/>
                </a:solidFill>
                <a:latin typeface="微软雅黑" panose="020B0503020204020204" pitchFamily="34" charset="-122"/>
                <a:ea typeface="微软雅黑" panose="020B0503020204020204" pitchFamily="34" charset="-122"/>
              </a:rPr>
              <a:t>text()</a:t>
            </a:r>
            <a:r>
              <a:rPr lang="zh-CN" altLang="en-US" sz="2400" dirty="0">
                <a:solidFill>
                  <a:schemeClr val="bg1"/>
                </a:solidFill>
                <a:latin typeface="微软雅黑" panose="020B0503020204020204" pitchFamily="34" charset="-122"/>
                <a:ea typeface="微软雅黑" panose="020B0503020204020204" pitchFamily="34" charset="-122"/>
              </a:rPr>
              <a:t>的重要特点。</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02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5531" y="2730046"/>
            <a:ext cx="9374052" cy="608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线形标注 1(带边框和强调线) 5"/>
          <p:cNvSpPr/>
          <p:nvPr/>
        </p:nvSpPr>
        <p:spPr>
          <a:xfrm>
            <a:off x="8262370" y="943651"/>
            <a:ext cx="1810543" cy="698046"/>
          </a:xfrm>
          <a:prstGeom prst="accentBorderCallout1">
            <a:avLst>
              <a:gd name="adj1" fmla="val 18750"/>
              <a:gd name="adj2" fmla="val -8333"/>
              <a:gd name="adj3" fmla="val 272604"/>
              <a:gd name="adj4" fmla="val -75602"/>
            </a:avLst>
          </a:prstGeom>
          <a:solidFill>
            <a:srgbClr val="73D2E8"/>
          </a:solidFill>
          <a:ln>
            <a:solidFill>
              <a:srgbClr val="FF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solidFill>
                  <a:schemeClr val="tx1"/>
                </a:solidFill>
                <a:latin typeface="微软雅黑" panose="020B0503020204020204" pitchFamily="34" charset="-122"/>
                <a:ea typeface="微软雅黑" panose="020B0503020204020204" pitchFamily="34" charset="-122"/>
              </a:rPr>
              <a:t>这就是非属性文本</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7" name="矩形 6"/>
          <p:cNvSpPr/>
          <p:nvPr/>
        </p:nvSpPr>
        <p:spPr>
          <a:xfrm>
            <a:off x="6255657" y="2873829"/>
            <a:ext cx="1596572" cy="362857"/>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7"/>
                                        </p:tgtEl>
                                        <p:attrNameLst>
                                          <p:attrName>style.visibility</p:attrName>
                                        </p:attrNameLst>
                                      </p:cBhvr>
                                      <p:to>
                                        <p:strVal val="visible"/>
                                      </p:to>
                                    </p:set>
                                    <p:anim calcmode="lin" valueType="num">
                                      <p:cBhvr additive="base">
                                        <p:cTn id="25" dur="500" fill="hold"/>
                                        <p:tgtEl>
                                          <p:spTgt spid="1027"/>
                                        </p:tgtEl>
                                        <p:attrNameLst>
                                          <p:attrName>ppt_x</p:attrName>
                                        </p:attrNameLst>
                                      </p:cBhvr>
                                      <p:tavLst>
                                        <p:tav tm="0">
                                          <p:val>
                                            <p:strVal val="#ppt_x"/>
                                          </p:val>
                                        </p:tav>
                                        <p:tav tm="100000">
                                          <p:val>
                                            <p:strVal val="#ppt_x"/>
                                          </p:val>
                                        </p:tav>
                                      </p:tavLst>
                                    </p:anim>
                                    <p:anim calcmode="lin" valueType="num">
                                      <p:cBhvr additive="base">
                                        <p:cTn id="26"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par>
                          <p:cTn id="31" fill="hold">
                            <p:stCondLst>
                              <p:cond delay="0"/>
                            </p:stCondLst>
                            <p:childTnLst>
                              <p:par>
                                <p:cTn id="32" presetID="26" presetClass="emph" presetSubtype="0" repeatCount="3000" fill="hold" grpId="0" nodeType="afterEffect">
                                  <p:stCondLst>
                                    <p:cond delay="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childTnLst>
                          </p:cTn>
                        </p:par>
                        <p:par>
                          <p:cTn id="35" fill="hold">
                            <p:stCondLst>
                              <p:cond delay="500"/>
                            </p:stCondLst>
                            <p:childTnLst>
                              <p:par>
                                <p:cTn id="36" presetID="2" presetClass="entr" presetSubtype="4"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ppt_x"/>
                                          </p:val>
                                        </p:tav>
                                        <p:tav tm="100000">
                                          <p:val>
                                            <p:strVal val="#ppt_x"/>
                                          </p:val>
                                        </p:tav>
                                      </p:tavLst>
                                    </p:anim>
                                    <p:anim calcmode="lin" valueType="num">
                                      <p:cBhvr additive="base">
                                        <p:cTn id="3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xEl>
                                              <p:pRg st="3" end="3"/>
                                            </p:txEl>
                                          </p:spTgt>
                                        </p:tgtEl>
                                        <p:attrNameLst>
                                          <p:attrName>style.visibility</p:attrName>
                                        </p:attrNameLst>
                                      </p:cBhvr>
                                      <p:to>
                                        <p:strVal val="visible"/>
                                      </p:to>
                                    </p:set>
                                    <p:anim calcmode="lin" valueType="num">
                                      <p:cBhvr additive="base">
                                        <p:cTn id="44"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diamond(in)">
                                      <p:cBhvr>
                                        <p:cTn id="5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uiExpand="1" build="p"/>
      <p:bldP spid="5" grpId="0" bldLvl="0" animBg="1"/>
      <p:bldP spid="6" grpId="0" animBg="1"/>
      <p:bldP spid="7" grpId="0" animBg="1"/>
      <p:bldP spid="7"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四、使用</a:t>
            </a:r>
            <a:r>
              <a:rPr lang="en-US" altLang="zh-CN">
                <a:sym typeface="+mn-ea"/>
              </a:rPr>
              <a:t>pyquery</a:t>
            </a:r>
            <a:r>
              <a:rPr lang="zh-CN" altLang="en-US">
                <a:sym typeface="+mn-ea"/>
              </a:rPr>
              <a:t>解析</a:t>
            </a:r>
            <a:endParaRPr lang="zh-CN" altLang="en-US"/>
          </a:p>
        </p:txBody>
      </p:sp>
      <p:sp>
        <p:nvSpPr>
          <p:cNvPr id="3" name="内容占位符 2"/>
          <p:cNvSpPr>
            <a:spLocks noGrp="1"/>
          </p:cNvSpPr>
          <p:nvPr>
            <p:ph sz="quarter" idx="13"/>
          </p:nvPr>
        </p:nvSpPr>
        <p:spPr/>
        <p:txBody>
          <a:bodyPr/>
          <a:lstStyle/>
          <a:p>
            <a:r>
              <a:rPr lang="zh-CN" altLang="en-US"/>
              <a:t>（四）</a:t>
            </a:r>
            <a:r>
              <a:rPr lang="en-US" altLang="zh-CN"/>
              <a:t>pyquery</a:t>
            </a:r>
            <a:r>
              <a:rPr lang="zh-CN" altLang="en-US"/>
              <a:t>中节点信息的获取</a:t>
            </a:r>
            <a:endParaRPr lang="zh-CN" altLang="en-US"/>
          </a:p>
          <a:p>
            <a:endParaRPr lang="zh-CN" altLang="en-US"/>
          </a:p>
          <a:p>
            <a:endParaRPr lang="zh-CN" altLang="en-US"/>
          </a:p>
        </p:txBody>
      </p:sp>
      <p:sp>
        <p:nvSpPr>
          <p:cNvPr id="4" name="文本框 3"/>
          <p:cNvSpPr txBox="1"/>
          <p:nvPr/>
        </p:nvSpPr>
        <p:spPr>
          <a:xfrm>
            <a:off x="485775" y="1586865"/>
            <a:ext cx="11307445" cy="4811395"/>
          </a:xfrm>
          <a:prstGeom prst="rect">
            <a:avLst/>
          </a:prstGeom>
          <a:noFill/>
        </p:spPr>
        <p:txBody>
          <a:bodyPr wrap="square" rtlCol="0">
            <a:noAutofit/>
          </a:bodyPr>
          <a:lstStyle/>
          <a:p>
            <a:pPr indent="0" fontAlgn="auto">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2. </a:t>
            </a:r>
            <a:r>
              <a:rPr lang="zh-CN" altLang="en-US" sz="2400" b="1" kern="0" dirty="0">
                <a:latin typeface="微软雅黑" panose="020B0503020204020204" pitchFamily="34" charset="-122"/>
                <a:ea typeface="微软雅黑" panose="020B0503020204020204" pitchFamily="34" charset="-122"/>
                <a:cs typeface="+mn-ea"/>
                <a:sym typeface="+mn-lt"/>
              </a:rPr>
              <a:t>获取节点的属性</a:t>
            </a:r>
            <a:endParaRPr lang="zh-CN" altLang="en-US" sz="2400" b="1"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有时候我们需要的数据是在某个节点的属性里面的，就需要获取其属性。要获取节点某个属性用attr('属性名')来实现。例如：</a:t>
            </a:r>
            <a:endParaRPr lang="zh-CN" altLang="en-US" sz="2400" kern="0" dirty="0">
              <a:latin typeface="微软雅黑" panose="020B0503020204020204" pitchFamily="34" charset="-122"/>
              <a:ea typeface="微软雅黑" panose="020B0503020204020204" pitchFamily="34" charset="-122"/>
              <a:cs typeface="+mn-ea"/>
              <a:sym typeface="+mn-lt"/>
            </a:endParaRPr>
          </a:p>
        </p:txBody>
      </p:sp>
      <p:sp>
        <p:nvSpPr>
          <p:cNvPr id="5" name="矩形 4"/>
          <p:cNvSpPr/>
          <p:nvPr/>
        </p:nvSpPr>
        <p:spPr>
          <a:xfrm>
            <a:off x="633730" y="3227705"/>
            <a:ext cx="10885805" cy="3372485"/>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30000"/>
              </a:lnSpc>
              <a:spcBef>
                <a:spcPts val="600"/>
              </a:spcBef>
            </a:pPr>
            <a:r>
              <a:rPr sz="2400" dirty="0">
                <a:solidFill>
                  <a:schemeClr val="bg1"/>
                </a:solidFill>
                <a:latin typeface="微软雅黑" panose="020B0503020204020204" pitchFamily="34" charset="-122"/>
                <a:ea typeface="微软雅黑" panose="020B0503020204020204" pitchFamily="34" charset="-122"/>
              </a:rPr>
              <a:t>from pyquery import PyQuery as pq</a:t>
            </a:r>
            <a:endParaRPr sz="2400" dirty="0">
              <a:solidFill>
                <a:schemeClr val="bg1"/>
              </a:solidFill>
              <a:latin typeface="微软雅黑" panose="020B0503020204020204" pitchFamily="34" charset="-122"/>
              <a:ea typeface="微软雅黑" panose="020B0503020204020204" pitchFamily="34" charset="-122"/>
            </a:endParaRPr>
          </a:p>
          <a:p>
            <a:pPr indent="0" algn="l" fontAlgn="auto">
              <a:lnSpc>
                <a:spcPct val="130000"/>
              </a:lnSpc>
              <a:spcBef>
                <a:spcPts val="600"/>
              </a:spcBef>
            </a:pPr>
            <a:r>
              <a:rPr sz="2400" dirty="0">
                <a:solidFill>
                  <a:schemeClr val="bg1"/>
                </a:solidFill>
                <a:latin typeface="微软雅黑" panose="020B0503020204020204" pitchFamily="34" charset="-122"/>
                <a:ea typeface="微软雅黑" panose="020B0503020204020204" pitchFamily="34" charset="-122"/>
              </a:rPr>
              <a:t>html='&lt;li class="jx dept"&gt;&lt;a href="fzxy.html"&gt;&lt;span class="bold"&gt;纺织学院&lt;/span&gt;&lt;/a&gt;&lt;/li&gt;'</a:t>
            </a:r>
            <a:endParaRPr sz="2400" dirty="0">
              <a:solidFill>
                <a:schemeClr val="bg1"/>
              </a:solidFill>
              <a:latin typeface="微软雅黑" panose="020B0503020204020204" pitchFamily="34" charset="-122"/>
              <a:ea typeface="微软雅黑" panose="020B0503020204020204" pitchFamily="34" charset="-122"/>
            </a:endParaRPr>
          </a:p>
          <a:p>
            <a:pPr indent="0" algn="l" fontAlgn="auto">
              <a:lnSpc>
                <a:spcPct val="130000"/>
              </a:lnSpc>
              <a:spcBef>
                <a:spcPts val="600"/>
              </a:spcBef>
            </a:pPr>
            <a:r>
              <a:rPr sz="2400" dirty="0">
                <a:solidFill>
                  <a:schemeClr val="bg1"/>
                </a:solidFill>
                <a:latin typeface="微软雅黑" panose="020B0503020204020204" pitchFamily="34" charset="-122"/>
                <a:ea typeface="微软雅黑" panose="020B0503020204020204" pitchFamily="34" charset="-122"/>
              </a:rPr>
              <a:t>doc = pq(html)</a:t>
            </a:r>
            <a:endParaRPr sz="2400" dirty="0">
              <a:solidFill>
                <a:schemeClr val="bg1"/>
              </a:solidFill>
              <a:latin typeface="微软雅黑" panose="020B0503020204020204" pitchFamily="34" charset="-122"/>
              <a:ea typeface="微软雅黑" panose="020B0503020204020204" pitchFamily="34" charset="-122"/>
            </a:endParaRPr>
          </a:p>
          <a:p>
            <a:pPr indent="0" algn="l" fontAlgn="auto">
              <a:lnSpc>
                <a:spcPct val="130000"/>
              </a:lnSpc>
              <a:spcBef>
                <a:spcPts val="600"/>
              </a:spcBef>
            </a:pPr>
            <a:r>
              <a:rPr sz="2400" dirty="0">
                <a:solidFill>
                  <a:schemeClr val="bg1"/>
                </a:solidFill>
                <a:latin typeface="微软雅黑" panose="020B0503020204020204" pitchFamily="34" charset="-122"/>
                <a:ea typeface="微软雅黑" panose="020B0503020204020204" pitchFamily="34" charset="-122"/>
              </a:rPr>
              <a:t>a = doc('a')</a:t>
            </a:r>
            <a:endParaRPr sz="2400" dirty="0">
              <a:solidFill>
                <a:schemeClr val="bg1"/>
              </a:solidFill>
              <a:latin typeface="微软雅黑" panose="020B0503020204020204" pitchFamily="34" charset="-122"/>
              <a:ea typeface="微软雅黑" panose="020B0503020204020204" pitchFamily="34" charset="-122"/>
            </a:endParaRPr>
          </a:p>
          <a:p>
            <a:pPr indent="0" fontAlgn="auto">
              <a:lnSpc>
                <a:spcPct val="130000"/>
              </a:lnSpc>
              <a:spcBef>
                <a:spcPts val="600"/>
              </a:spcBef>
            </a:pPr>
            <a:r>
              <a:rPr sz="2400" dirty="0">
                <a:solidFill>
                  <a:schemeClr val="bg1"/>
                </a:solidFill>
                <a:latin typeface="微软雅黑" panose="020B0503020204020204" pitchFamily="34" charset="-122"/>
                <a:ea typeface="微软雅黑" panose="020B0503020204020204" pitchFamily="34" charset="-122"/>
              </a:rPr>
              <a:t>print(a.attr('href'))</a:t>
            </a:r>
            <a:endParaRPr sz="2400" dirty="0">
              <a:solidFill>
                <a:schemeClr val="bg1"/>
              </a:solidFill>
              <a:latin typeface="微软雅黑" panose="020B0503020204020204" pitchFamily="34" charset="-122"/>
              <a:ea typeface="微软雅黑" panose="020B0503020204020204" pitchFamily="34" charset="-122"/>
            </a:endParaRPr>
          </a:p>
        </p:txBody>
      </p:sp>
      <p:sp>
        <p:nvSpPr>
          <p:cNvPr id="6" name="线形标注 1(带边框和强调线) 5"/>
          <p:cNvSpPr/>
          <p:nvPr/>
        </p:nvSpPr>
        <p:spPr>
          <a:xfrm>
            <a:off x="7884999" y="2062384"/>
            <a:ext cx="3465172" cy="698046"/>
          </a:xfrm>
          <a:prstGeom prst="accentBorderCallout1">
            <a:avLst>
              <a:gd name="adj1" fmla="val 18750"/>
              <a:gd name="adj2" fmla="val -8333"/>
              <a:gd name="adj3" fmla="val 270525"/>
              <a:gd name="adj4" fmla="val -41476"/>
            </a:avLst>
          </a:prstGeom>
          <a:solidFill>
            <a:srgbClr val="73D2E8"/>
          </a:solidFill>
          <a:ln>
            <a:solidFill>
              <a:srgbClr val="FF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solidFill>
                  <a:schemeClr val="tx1"/>
                </a:solidFill>
                <a:latin typeface="微软雅黑" panose="020B0503020204020204" pitchFamily="34" charset="-122"/>
                <a:ea typeface="微软雅黑" panose="020B0503020204020204" pitchFamily="34" charset="-122"/>
              </a:rPr>
              <a:t>这就是属性文本，即</a:t>
            </a:r>
            <a:r>
              <a:rPr lang="en-US" altLang="zh-CN" sz="1600" dirty="0" err="1" smtClean="0">
                <a:solidFill>
                  <a:schemeClr val="tx1"/>
                </a:solidFill>
                <a:latin typeface="微软雅黑" panose="020B0503020204020204" pitchFamily="34" charset="-122"/>
                <a:ea typeface="微软雅黑" panose="020B0503020204020204" pitchFamily="34" charset="-122"/>
              </a:rPr>
              <a:t>href</a:t>
            </a:r>
            <a:r>
              <a:rPr lang="zh-CN" altLang="en-US" sz="1600" dirty="0" smtClean="0">
                <a:solidFill>
                  <a:schemeClr val="tx1"/>
                </a:solidFill>
                <a:latin typeface="微软雅黑" panose="020B0503020204020204" pitchFamily="34" charset="-122"/>
                <a:ea typeface="微软雅黑" panose="020B0503020204020204" pitchFamily="34" charset="-122"/>
              </a:rPr>
              <a:t>属性的内容</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7" name="矩形 6"/>
          <p:cNvSpPr/>
          <p:nvPr/>
        </p:nvSpPr>
        <p:spPr>
          <a:xfrm>
            <a:off x="6004062" y="3978048"/>
            <a:ext cx="1383710" cy="362857"/>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 name="矩形 7"/>
          <p:cNvSpPr/>
          <p:nvPr/>
        </p:nvSpPr>
        <p:spPr>
          <a:xfrm>
            <a:off x="3152005" y="4000946"/>
            <a:ext cx="1086166" cy="362857"/>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9" name="矩形 8"/>
          <p:cNvSpPr/>
          <p:nvPr/>
        </p:nvSpPr>
        <p:spPr>
          <a:xfrm>
            <a:off x="9710057" y="3978047"/>
            <a:ext cx="696686" cy="362857"/>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10" name="矩形 9"/>
          <p:cNvSpPr/>
          <p:nvPr/>
        </p:nvSpPr>
        <p:spPr>
          <a:xfrm>
            <a:off x="6850743" y="5210629"/>
            <a:ext cx="2859314" cy="624114"/>
          </a:xfrm>
          <a:prstGeom prst="rect">
            <a:avLst/>
          </a:prstGeom>
          <a:solidFill>
            <a:srgbClr val="73D2E8"/>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solidFill>
                  <a:schemeClr val="tx1"/>
                </a:solidFill>
                <a:latin typeface="微软雅黑" panose="020B0503020204020204" pitchFamily="34" charset="-122"/>
                <a:ea typeface="微软雅黑" panose="020B0503020204020204" pitchFamily="34" charset="-122"/>
              </a:rPr>
              <a:t>这两个是</a:t>
            </a:r>
            <a:r>
              <a:rPr lang="en-US" altLang="zh-CN" sz="1600" dirty="0" smtClean="0">
                <a:solidFill>
                  <a:schemeClr val="tx1"/>
                </a:solidFill>
                <a:latin typeface="微软雅黑" panose="020B0503020204020204" pitchFamily="34" charset="-122"/>
                <a:ea typeface="微软雅黑" panose="020B0503020204020204" pitchFamily="34" charset="-122"/>
              </a:rPr>
              <a:t>class</a:t>
            </a:r>
            <a:r>
              <a:rPr lang="zh-CN" altLang="en-US" sz="1600" dirty="0" smtClean="0">
                <a:solidFill>
                  <a:schemeClr val="tx1"/>
                </a:solidFill>
                <a:latin typeface="微软雅黑" panose="020B0503020204020204" pitchFamily="34" charset="-122"/>
                <a:ea typeface="微软雅黑" panose="020B0503020204020204" pitchFamily="34" charset="-122"/>
              </a:rPr>
              <a:t>属性的文本</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12" name="直接箭头连接符 11"/>
          <p:cNvCxnSpPr/>
          <p:nvPr/>
        </p:nvCxnSpPr>
        <p:spPr>
          <a:xfrm flipH="1" flipV="1">
            <a:off x="4238171" y="4340904"/>
            <a:ext cx="2612572" cy="8697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endCxn id="9" idx="2"/>
          </p:cNvCxnSpPr>
          <p:nvPr/>
        </p:nvCxnSpPr>
        <p:spPr>
          <a:xfrm flipV="1">
            <a:off x="9617585" y="4340904"/>
            <a:ext cx="440815" cy="8697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2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1" nodeType="click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par>
                          <p:cTn id="30" fill="hold">
                            <p:stCondLst>
                              <p:cond delay="0"/>
                            </p:stCondLst>
                            <p:childTnLst>
                              <p:par>
                                <p:cTn id="31" presetID="26" presetClass="emph" presetSubtype="0" repeatCount="3000" fill="hold" grpId="0" nodeType="afterEffect">
                                  <p:stCondLst>
                                    <p:cond delay="0"/>
                                  </p:stCondLst>
                                  <p:childTnLst>
                                    <p:animEffect transition="out" filter="fade">
                                      <p:cBhvr>
                                        <p:cTn id="32" dur="500" tmFilter="0, 0; .2, .5; .8, .5; 1, 0"/>
                                        <p:tgtEl>
                                          <p:spTgt spid="7"/>
                                        </p:tgtEl>
                                      </p:cBhvr>
                                    </p:animEffect>
                                    <p:animScale>
                                      <p:cBhvr>
                                        <p:cTn id="33" dur="250" autoRev="1" fill="hold"/>
                                        <p:tgtEl>
                                          <p:spTgt spid="7"/>
                                        </p:tgtEl>
                                      </p:cBhvr>
                                      <p:by x="105000" y="105000"/>
                                    </p:animScale>
                                  </p:childTnLst>
                                </p:cTn>
                              </p:par>
                            </p:childTnLst>
                          </p:cTn>
                        </p:par>
                        <p:par>
                          <p:cTn id="34" fill="hold">
                            <p:stCondLst>
                              <p:cond delay="500"/>
                            </p:stCondLst>
                            <p:childTnLst>
                              <p:par>
                                <p:cTn id="35" presetID="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par>
                          <p:cTn id="43" fill="hold">
                            <p:stCondLst>
                              <p:cond delay="0"/>
                            </p:stCondLst>
                            <p:childTnLst>
                              <p:par>
                                <p:cTn id="44" presetID="26" presetClass="emph" presetSubtype="0" repeatCount="3000" fill="hold" grpId="0" nodeType="afterEffect">
                                  <p:stCondLst>
                                    <p:cond delay="0"/>
                                  </p:stCondLst>
                                  <p:childTnLst>
                                    <p:animEffect transition="out" filter="fade">
                                      <p:cBhvr>
                                        <p:cTn id="45" dur="500" tmFilter="0, 0; .2, .5; .8, .5; 1, 0"/>
                                        <p:tgtEl>
                                          <p:spTgt spid="8"/>
                                        </p:tgtEl>
                                      </p:cBhvr>
                                    </p:animEffect>
                                    <p:animScale>
                                      <p:cBhvr>
                                        <p:cTn id="46" dur="250" autoRev="1" fill="hold"/>
                                        <p:tgtEl>
                                          <p:spTgt spid="8"/>
                                        </p:tgtEl>
                                      </p:cBhvr>
                                      <p:by x="105000" y="105000"/>
                                    </p:animScale>
                                  </p:childTnLst>
                                </p:cTn>
                              </p:par>
                            </p:childTnLst>
                          </p:cTn>
                        </p:par>
                        <p:par>
                          <p:cTn id="47" fill="hold">
                            <p:stCondLst>
                              <p:cond delay="500"/>
                            </p:stCondLst>
                            <p:childTnLst>
                              <p:par>
                                <p:cTn id="48" presetID="1" presetClass="entr" presetSubtype="0" fill="hold" grpId="1" nodeType="afterEffect">
                                  <p:stCondLst>
                                    <p:cond delay="0"/>
                                  </p:stCondLst>
                                  <p:childTnLst>
                                    <p:set>
                                      <p:cBhvr>
                                        <p:cTn id="49" dur="1" fill="hold">
                                          <p:stCondLst>
                                            <p:cond delay="0"/>
                                          </p:stCondLst>
                                        </p:cTn>
                                        <p:tgtEl>
                                          <p:spTgt spid="9"/>
                                        </p:tgtEl>
                                        <p:attrNameLst>
                                          <p:attrName>style.visibility</p:attrName>
                                        </p:attrNameLst>
                                      </p:cBhvr>
                                      <p:to>
                                        <p:strVal val="visible"/>
                                      </p:to>
                                    </p:set>
                                  </p:childTnLst>
                                </p:cTn>
                              </p:par>
                            </p:childTnLst>
                          </p:cTn>
                        </p:par>
                        <p:par>
                          <p:cTn id="50" fill="hold">
                            <p:stCondLst>
                              <p:cond delay="500"/>
                            </p:stCondLst>
                            <p:childTnLst>
                              <p:par>
                                <p:cTn id="51" presetID="26" presetClass="emph" presetSubtype="0" repeatCount="3000" fill="hold" grpId="0" nodeType="afterEffect">
                                  <p:stCondLst>
                                    <p:cond delay="0"/>
                                  </p:stCondLst>
                                  <p:childTnLst>
                                    <p:animEffect transition="out" filter="fade">
                                      <p:cBhvr>
                                        <p:cTn id="52" dur="500" tmFilter="0, 0; .2, .5; .8, .5; 1, 0"/>
                                        <p:tgtEl>
                                          <p:spTgt spid="9"/>
                                        </p:tgtEl>
                                      </p:cBhvr>
                                    </p:animEffect>
                                    <p:animScale>
                                      <p:cBhvr>
                                        <p:cTn id="53" dur="250" autoRev="1" fill="hold"/>
                                        <p:tgtEl>
                                          <p:spTgt spid="9"/>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ppt_x"/>
                                          </p:val>
                                        </p:tav>
                                        <p:tav tm="100000">
                                          <p:val>
                                            <p:strVal val="#ppt_x"/>
                                          </p:val>
                                        </p:tav>
                                      </p:tavLst>
                                    </p:anim>
                                    <p:anim calcmode="lin" valueType="num">
                                      <p:cBhvr additive="base">
                                        <p:cTn id="63" dur="500" fill="hold"/>
                                        <p:tgtEl>
                                          <p:spTgt spid="10"/>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ppt_x"/>
                                          </p:val>
                                        </p:tav>
                                        <p:tav tm="100000">
                                          <p:val>
                                            <p:strVal val="#ppt_x"/>
                                          </p:val>
                                        </p:tav>
                                      </p:tavLst>
                                    </p:anim>
                                    <p:anim calcmode="lin" valueType="num">
                                      <p:cBhvr additive="base">
                                        <p:cTn id="6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ldLvl="0" animBg="1"/>
      <p:bldP spid="6" grpId="0" animBg="1"/>
      <p:bldP spid="7" grpId="0" animBg="1"/>
      <p:bldP spid="7" grpId="1" animBg="1"/>
      <p:bldP spid="8" grpId="0" animBg="1"/>
      <p:bldP spid="8" grpId="1" animBg="1"/>
      <p:bldP spid="9" grpId="0" animBg="1"/>
      <p:bldP spid="9" grpId="1"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sym typeface="+mn-ea"/>
              </a:rPr>
              <a:t>四、使用</a:t>
            </a:r>
            <a:r>
              <a:rPr lang="en-US" altLang="zh-CN">
                <a:sym typeface="+mn-ea"/>
              </a:rPr>
              <a:t>pyquery</a:t>
            </a:r>
            <a:r>
              <a:rPr lang="zh-CN" altLang="en-US">
                <a:sym typeface="+mn-ea"/>
              </a:rPr>
              <a:t>解析</a:t>
            </a:r>
            <a:endParaRPr lang="zh-CN" altLang="en-US"/>
          </a:p>
        </p:txBody>
      </p:sp>
      <p:sp>
        <p:nvSpPr>
          <p:cNvPr id="3" name="内容占位符 2"/>
          <p:cNvSpPr>
            <a:spLocks noGrp="1"/>
          </p:cNvSpPr>
          <p:nvPr>
            <p:ph sz="quarter" idx="13"/>
          </p:nvPr>
        </p:nvSpPr>
        <p:spPr/>
        <p:txBody>
          <a:bodyPr/>
          <a:lstStyle/>
          <a:p>
            <a:r>
              <a:rPr lang="zh-CN" altLang="en-US" dirty="0"/>
              <a:t>（五）</a:t>
            </a:r>
            <a:r>
              <a:rPr lang="en-US" altLang="zh-CN" dirty="0" err="1"/>
              <a:t>pyquery</a:t>
            </a:r>
            <a:r>
              <a:rPr lang="zh-CN" altLang="en-US" dirty="0"/>
              <a:t>中节点的动态操作</a:t>
            </a:r>
            <a:endParaRPr lang="zh-CN" altLang="en-US" dirty="0"/>
          </a:p>
          <a:p>
            <a:endParaRPr lang="zh-CN" altLang="en-US" dirty="0"/>
          </a:p>
          <a:p>
            <a:endParaRPr lang="zh-CN" altLang="en-US" dirty="0"/>
          </a:p>
        </p:txBody>
      </p:sp>
      <p:sp>
        <p:nvSpPr>
          <p:cNvPr id="4" name="文本框 3"/>
          <p:cNvSpPr txBox="1"/>
          <p:nvPr/>
        </p:nvSpPr>
        <p:spPr>
          <a:xfrm>
            <a:off x="485775" y="1586865"/>
            <a:ext cx="11307445" cy="4811395"/>
          </a:xfrm>
          <a:prstGeom prst="rect">
            <a:avLst/>
          </a:prstGeom>
          <a:noFill/>
        </p:spPr>
        <p:txBody>
          <a:bodyPr wrap="square" rtlCol="0">
            <a:noAutofit/>
          </a:bodyPr>
          <a:lstStyle/>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在pyquery中提供了对节点的动态操作，例如为节点添加或移除class属性的方法addClass() /removeClass()、从节点中移除子孙节点的方法remove()等等。这些方法有时对数据解析可以起到很好的作用。</a:t>
            </a:r>
            <a:endParaRPr lang="zh-CN" altLang="en-US" sz="2400" kern="0" dirty="0">
              <a:latin typeface="微软雅黑" panose="020B0503020204020204" pitchFamily="34" charset="-122"/>
              <a:ea typeface="微软雅黑" panose="020B0503020204020204" pitchFamily="34" charset="-122"/>
              <a:cs typeface="+mn-ea"/>
              <a:sym typeface="+mn-lt"/>
            </a:endParaRPr>
          </a:p>
        </p:txBody>
      </p:sp>
      <p:sp>
        <p:nvSpPr>
          <p:cNvPr id="5" name="矩形 4"/>
          <p:cNvSpPr/>
          <p:nvPr/>
        </p:nvSpPr>
        <p:spPr>
          <a:xfrm>
            <a:off x="619760" y="3429000"/>
            <a:ext cx="10885805" cy="876300"/>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30000"/>
              </a:lnSpc>
              <a:spcBef>
                <a:spcPts val="600"/>
              </a:spcBef>
            </a:pPr>
            <a:r>
              <a:rPr lang="zh-CN" sz="2400" dirty="0">
                <a:solidFill>
                  <a:schemeClr val="bg1"/>
                </a:solidFill>
                <a:latin typeface="微软雅黑" panose="020B0503020204020204" pitchFamily="34" charset="-122"/>
                <a:ea typeface="微软雅黑" panose="020B0503020204020204" pitchFamily="34" charset="-122"/>
              </a:rPr>
              <a:t>具体用法请参考案例</a:t>
            </a:r>
            <a:r>
              <a:rPr lang="en-US" altLang="zh-CN" sz="2400" dirty="0">
                <a:solidFill>
                  <a:schemeClr val="bg1"/>
                </a:solidFill>
                <a:latin typeface="微软雅黑" panose="020B0503020204020204" pitchFamily="34" charset="-122"/>
                <a:ea typeface="微软雅黑" panose="020B0503020204020204" pitchFamily="34" charset="-122"/>
              </a:rPr>
              <a:t>1-2-28</a:t>
            </a:r>
            <a:r>
              <a:rPr lang="zh-CN" altLang="en-US" sz="2400" dirty="0">
                <a:solidFill>
                  <a:schemeClr val="bg1"/>
                </a:solidFill>
                <a:latin typeface="微软雅黑" panose="020B0503020204020204" pitchFamily="34" charset="-122"/>
                <a:ea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一、了解网络爬虫</a:t>
            </a:r>
            <a:endParaRPr lang="zh-CN" altLang="en-US"/>
          </a:p>
        </p:txBody>
      </p:sp>
      <p:sp>
        <p:nvSpPr>
          <p:cNvPr id="3" name="内容占位符 2"/>
          <p:cNvSpPr>
            <a:spLocks noGrp="1"/>
          </p:cNvSpPr>
          <p:nvPr>
            <p:ph sz="quarter" idx="13"/>
          </p:nvPr>
        </p:nvSpPr>
        <p:spPr/>
        <p:txBody>
          <a:bodyPr/>
          <a:lstStyle/>
          <a:p>
            <a:r>
              <a:rPr lang="zh-CN" altLang="en-US"/>
              <a:t>（一）什么是网络爬虫</a:t>
            </a:r>
            <a:endParaRPr lang="zh-CN" altLang="en-US"/>
          </a:p>
          <a:p>
            <a:endParaRPr lang="zh-CN" altLang="en-US"/>
          </a:p>
          <a:p>
            <a:r>
              <a:rPr lang="zh-CN" altLang="en-US"/>
              <a:t>网络爬虫（又称网页蜘蛛或网络机器人）是一种按照一定的规则，自动地抓取互联网上的信息的程序或脚本。</a:t>
            </a:r>
            <a:endParaRPr lang="zh-CN" altLang="en-US"/>
          </a:p>
        </p:txBody>
      </p:sp>
      <p:pic>
        <p:nvPicPr>
          <p:cNvPr id="4" name="图片 3" descr="78E599F588733CC80DD0F4755F5C3211"/>
          <p:cNvPicPr>
            <a:picLocks noChangeAspect="1"/>
          </p:cNvPicPr>
          <p:nvPr/>
        </p:nvPicPr>
        <p:blipFill>
          <a:blip r:embed="rId1"/>
          <a:stretch>
            <a:fillRect/>
          </a:stretch>
        </p:blipFill>
        <p:spPr>
          <a:xfrm>
            <a:off x="3888740" y="3055620"/>
            <a:ext cx="4373880" cy="2461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b="0" dirty="0">
                <a:sym typeface="+mn-ea"/>
              </a:rPr>
              <a:t>（</a:t>
            </a:r>
            <a:r>
              <a:rPr lang="en-US" altLang="zh-CN" sz="1800" b="0" dirty="0">
                <a:sym typeface="+mn-ea"/>
              </a:rPr>
              <a:t>1</a:t>
            </a:r>
            <a:r>
              <a:rPr lang="zh-CN" sz="1800" b="0" dirty="0">
                <a:sym typeface="+mn-ea"/>
              </a:rPr>
              <a:t>）进入网站（http://quotes.toscrape.com/）首页，打开开发者面板，如图1-2-4所示。</a:t>
            </a:r>
            <a:endParaRPr lang="zh-CN" sz="1800" b="0" dirty="0">
              <a:sym typeface="+mn-ea"/>
            </a:endParaRPr>
          </a:p>
          <a:p>
            <a:pPr>
              <a:lnSpc>
                <a:spcPct val="150000"/>
              </a:lnSpc>
            </a:pPr>
            <a:r>
              <a:rPr lang="zh-CN" sz="1800" b="0" dirty="0">
                <a:sym typeface="+mn-ea"/>
              </a:rPr>
              <a:t>可以看到，每页10条引言对应源码中的10个class属性为“quote”的div元素。</a:t>
            </a:r>
            <a:endParaRPr lang="zh-CN" sz="1800" b="0" dirty="0">
              <a:sym typeface="+mn-ea"/>
            </a:endParaRPr>
          </a:p>
        </p:txBody>
      </p:sp>
      <p:pic>
        <p:nvPicPr>
          <p:cNvPr id="23" name="图片 23" descr="图1-2-3 网站结构"/>
          <p:cNvPicPr>
            <a:picLocks noChangeAspect="1"/>
          </p:cNvPicPr>
          <p:nvPr/>
        </p:nvPicPr>
        <p:blipFill>
          <a:blip r:embed="rId1"/>
          <a:srcRect t="30660"/>
          <a:stretch>
            <a:fillRect/>
          </a:stretch>
        </p:blipFill>
        <p:spPr>
          <a:xfrm>
            <a:off x="477520" y="2112645"/>
            <a:ext cx="11309985" cy="4378960"/>
          </a:xfrm>
          <a:prstGeom prst="rect">
            <a:avLst/>
          </a:prstGeom>
          <a:ln>
            <a:solidFill>
              <a:schemeClr val="tx1"/>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313017" y="996324"/>
            <a:ext cx="11878983" cy="581464"/>
          </a:xfrm>
        </p:spPr>
        <p:txBody>
          <a:bodyPr/>
          <a:lstStyle/>
          <a:p>
            <a:pPr>
              <a:lnSpc>
                <a:spcPct val="150000"/>
              </a:lnSpc>
            </a:pPr>
            <a:r>
              <a:rPr sz="1800" b="0" dirty="0">
                <a:sym typeface="+mn-ea"/>
              </a:rPr>
              <a:t>（2）在</a:t>
            </a:r>
            <a:r>
              <a:rPr lang="zh-CN" sz="1800" b="0" dirty="0">
                <a:sym typeface="+mn-ea"/>
              </a:rPr>
              <a:t>下</a:t>
            </a:r>
            <a:r>
              <a:rPr sz="1800" b="0" dirty="0">
                <a:sym typeface="+mn-ea"/>
              </a:rPr>
              <a:t>图左边可以看到名人引言信息，单击选择检查工具（图中标①处），或按Ctrl+Shift+C组合键，然后单击第一条引言的文字内容（图中标②处），在右边“元素”卡片窗口会定位到该条引言内容对应的源码。如图1-2-5中箭头所指处。</a:t>
            </a:r>
            <a:endParaRPr sz="1800" b="0" dirty="0">
              <a:sym typeface="+mn-ea"/>
            </a:endParaRPr>
          </a:p>
        </p:txBody>
      </p:sp>
      <p:pic>
        <p:nvPicPr>
          <p:cNvPr id="43" name="图片 43" descr="图1-14 引言内容元素的源码"/>
          <p:cNvPicPr>
            <a:picLocks noChangeAspect="1"/>
          </p:cNvPicPr>
          <p:nvPr/>
        </p:nvPicPr>
        <p:blipFill>
          <a:blip r:embed="rId1"/>
          <a:stretch>
            <a:fillRect/>
          </a:stretch>
        </p:blipFill>
        <p:spPr>
          <a:xfrm>
            <a:off x="477520" y="2545080"/>
            <a:ext cx="8470900" cy="3917315"/>
          </a:xfrm>
          <a:prstGeom prst="rect">
            <a:avLst/>
          </a:prstGeom>
          <a:ln>
            <a:solidFill>
              <a:schemeClr val="bg1">
                <a:lumMod val="50000"/>
              </a:schemeClr>
            </a:solidFill>
          </a:ln>
        </p:spPr>
      </p:pic>
      <p:sp>
        <p:nvSpPr>
          <p:cNvPr id="4" name="椭圆形标注 3"/>
          <p:cNvSpPr/>
          <p:nvPr/>
        </p:nvSpPr>
        <p:spPr>
          <a:xfrm>
            <a:off x="4617720" y="2078990"/>
            <a:ext cx="4504690" cy="1746250"/>
          </a:xfrm>
          <a:prstGeom prst="wedgeEllipseCallout">
            <a:avLst>
              <a:gd name="adj1" fmla="val -45179"/>
              <a:gd name="adj2" fmla="val 9723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altLang="en-US" sz="2000" dirty="0">
                <a:solidFill>
                  <a:srgbClr val="FF0000"/>
                </a:solidFill>
                <a:latin typeface="微软雅黑" panose="020B0503020204020204" pitchFamily="34" charset="-122"/>
                <a:ea typeface="微软雅黑" panose="020B0503020204020204" pitchFamily="34" charset="-122"/>
              </a:rPr>
              <a:t>引言内容是在一个span（class属性为‘text’）元素中</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par>
                          <p:cTn id="20" fill="hold">
                            <p:stCondLst>
                              <p:cond delay="500"/>
                            </p:stCondLst>
                            <p:childTnLst>
                              <p:par>
                                <p:cTn id="21" presetID="26" presetClass="emph" presetSubtype="0" repeatCount="3000" fill="hold" grpId="1" nodeType="afterEffect">
                                  <p:stCondLst>
                                    <p:cond delay="0"/>
                                  </p:stCondLst>
                                  <p:childTnLst>
                                    <p:animEffect transition="out" filter="fade">
                                      <p:cBhvr>
                                        <p:cTn id="22" dur="500" tmFilter="0, 0; .2, .5; .8, .5; 1, 0"/>
                                        <p:tgtEl>
                                          <p:spTgt spid="4"/>
                                        </p:tgtEl>
                                      </p:cBhvr>
                                    </p:animEffect>
                                    <p:animScale>
                                      <p:cBhvr>
                                        <p:cTn id="2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4"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b="0" dirty="0">
                <a:sym typeface="+mn-ea"/>
              </a:rPr>
              <a:t>（</a:t>
            </a:r>
            <a:r>
              <a:rPr lang="en-US" altLang="zh-CN" sz="1800" b="0" dirty="0">
                <a:sym typeface="+mn-ea"/>
              </a:rPr>
              <a:t>3</a:t>
            </a:r>
            <a:r>
              <a:rPr lang="zh-CN" sz="1800" b="0" dirty="0">
                <a:sym typeface="+mn-ea"/>
              </a:rPr>
              <a:t>）确定引言</a:t>
            </a:r>
            <a:r>
              <a:rPr lang="en-US" altLang="zh-CN" sz="1800" b="0" dirty="0">
                <a:sym typeface="+mn-ea"/>
              </a:rPr>
              <a:t>“</a:t>
            </a:r>
            <a:r>
              <a:rPr lang="zh-CN" sz="1800" b="0" dirty="0">
                <a:sym typeface="+mn-ea"/>
              </a:rPr>
              <a:t>作者</a:t>
            </a:r>
            <a:r>
              <a:rPr lang="en-US" altLang="zh-CN" sz="1800" b="0" dirty="0">
                <a:sym typeface="+mn-ea"/>
              </a:rPr>
              <a:t>”</a:t>
            </a:r>
            <a:r>
              <a:rPr lang="zh-CN" altLang="en-US" sz="1800" b="0" dirty="0">
                <a:sym typeface="+mn-ea"/>
              </a:rPr>
              <a:t>对应</a:t>
            </a:r>
            <a:r>
              <a:rPr lang="en-US" altLang="zh-CN" sz="1800" b="0" dirty="0">
                <a:sym typeface="+mn-ea"/>
              </a:rPr>
              <a:t>“</a:t>
            </a:r>
            <a:r>
              <a:rPr lang="zh-CN" altLang="en-US" sz="1800" b="0" dirty="0">
                <a:sym typeface="+mn-ea"/>
              </a:rPr>
              <a:t>元素</a:t>
            </a:r>
            <a:r>
              <a:rPr lang="en-US" altLang="zh-CN" sz="1800" b="0" dirty="0">
                <a:sym typeface="+mn-ea"/>
              </a:rPr>
              <a:t>”</a:t>
            </a:r>
            <a:r>
              <a:rPr lang="zh-CN" altLang="en-US" sz="1800" b="0" dirty="0">
                <a:sym typeface="+mn-ea"/>
              </a:rPr>
              <a:t>卡片中的位置。</a:t>
            </a:r>
            <a:endParaRPr lang="zh-CN" sz="1800" b="0" dirty="0">
              <a:sym typeface="+mn-ea"/>
            </a:endParaRPr>
          </a:p>
        </p:txBody>
      </p:sp>
      <p:pic>
        <p:nvPicPr>
          <p:cNvPr id="41" name="图片 41" descr="图1-15 引言作者对应的源码"/>
          <p:cNvPicPr>
            <a:picLocks noChangeAspect="1"/>
          </p:cNvPicPr>
          <p:nvPr>
            <p:custDataLst>
              <p:tags r:id="rId1"/>
            </p:custDataLst>
          </p:nvPr>
        </p:nvPicPr>
        <p:blipFill>
          <a:blip r:embed="rId2"/>
          <a:srcRect t="40587" r="6267"/>
          <a:stretch>
            <a:fillRect/>
          </a:stretch>
        </p:blipFill>
        <p:spPr>
          <a:xfrm>
            <a:off x="477520" y="1751330"/>
            <a:ext cx="11184890" cy="2077085"/>
          </a:xfrm>
          <a:prstGeom prst="rect">
            <a:avLst/>
          </a:prstGeom>
          <a:ln>
            <a:solidFill>
              <a:schemeClr val="bg1">
                <a:lumMod val="50000"/>
              </a:schemeClr>
            </a:solidFill>
          </a:ln>
        </p:spPr>
      </p:pic>
      <p:sp>
        <p:nvSpPr>
          <p:cNvPr id="5" name="椭圆形标注 4"/>
          <p:cNvSpPr/>
          <p:nvPr/>
        </p:nvSpPr>
        <p:spPr>
          <a:xfrm>
            <a:off x="6199776" y="4227104"/>
            <a:ext cx="4758509" cy="1746250"/>
          </a:xfrm>
          <a:prstGeom prst="wedgeEllipseCallout">
            <a:avLst>
              <a:gd name="adj1" fmla="val -35191"/>
              <a:gd name="adj2" fmla="val -1579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r>
              <a:rPr lang="zh-CN" altLang="en-US" sz="2000" dirty="0" smtClean="0">
                <a:solidFill>
                  <a:srgbClr val="FF0000"/>
                </a:solidFill>
                <a:latin typeface="微软雅黑" panose="020B0503020204020204" pitchFamily="34" charset="-122"/>
                <a:ea typeface="微软雅黑" panose="020B0503020204020204" pitchFamily="34" charset="-122"/>
              </a:rPr>
              <a:t>引言作者是</a:t>
            </a:r>
            <a:r>
              <a:rPr lang="zh-CN" altLang="en-US" sz="2000" dirty="0">
                <a:solidFill>
                  <a:srgbClr val="FF0000"/>
                </a:solidFill>
                <a:latin typeface="微软雅黑" panose="020B0503020204020204" pitchFamily="34" charset="-122"/>
                <a:ea typeface="微软雅黑" panose="020B0503020204020204" pitchFamily="34" charset="-122"/>
              </a:rPr>
              <a:t>在一个</a:t>
            </a:r>
            <a:r>
              <a:rPr lang="zh-CN" altLang="en-US" sz="2000" dirty="0" smtClean="0">
                <a:solidFill>
                  <a:srgbClr val="FF0000"/>
                </a:solidFill>
                <a:latin typeface="微软雅黑" panose="020B0503020204020204" pitchFamily="34" charset="-122"/>
                <a:ea typeface="微软雅黑" panose="020B0503020204020204" pitchFamily="34" charset="-122"/>
              </a:rPr>
              <a:t>s</a:t>
            </a:r>
            <a:r>
              <a:rPr lang="en-US" altLang="zh-CN" sz="2000" dirty="0" smtClean="0">
                <a:solidFill>
                  <a:srgbClr val="FF0000"/>
                </a:solidFill>
                <a:latin typeface="微软雅黑" panose="020B0503020204020204" pitchFamily="34" charset="-122"/>
                <a:ea typeface="微软雅黑" panose="020B0503020204020204" pitchFamily="34" charset="-122"/>
              </a:rPr>
              <a:t>mall</a:t>
            </a:r>
            <a:r>
              <a:rPr lang="zh-CN" altLang="en-US" sz="2000" dirty="0" smtClean="0">
                <a:solidFill>
                  <a:srgbClr val="FF0000"/>
                </a:solidFill>
                <a:latin typeface="微软雅黑" panose="020B0503020204020204" pitchFamily="34" charset="-122"/>
                <a:ea typeface="微软雅黑" panose="020B0503020204020204" pitchFamily="34" charset="-122"/>
              </a:rPr>
              <a:t>标签（</a:t>
            </a:r>
            <a:r>
              <a:rPr lang="zh-CN" altLang="en-US" sz="2000" dirty="0">
                <a:solidFill>
                  <a:srgbClr val="FF0000"/>
                </a:solidFill>
                <a:latin typeface="微软雅黑" panose="020B0503020204020204" pitchFamily="34" charset="-122"/>
                <a:ea typeface="微软雅黑" panose="020B0503020204020204" pitchFamily="34" charset="-122"/>
              </a:rPr>
              <a:t>class属性为</a:t>
            </a:r>
            <a:r>
              <a:rPr lang="zh-CN" altLang="en-US"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author</a:t>
            </a:r>
            <a:r>
              <a:rPr lang="zh-CN" altLang="en-US" sz="2000" dirty="0" smtClean="0">
                <a:solidFill>
                  <a:srgbClr val="FF0000"/>
                </a:solidFill>
                <a:latin typeface="微软雅黑" panose="020B0503020204020204" pitchFamily="34" charset="-122"/>
                <a:ea typeface="微软雅黑" panose="020B0503020204020204" pitchFamily="34" charset="-122"/>
              </a:rPr>
              <a:t>’）中</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500"/>
                            </p:stCondLst>
                            <p:childTnLst>
                              <p:par>
                                <p:cTn id="23" presetID="26" presetClass="emph" presetSubtype="0" repeatCount="3000" fill="hold" grpId="1" nodeType="afterEffect">
                                  <p:stCondLst>
                                    <p:cond delay="0"/>
                                  </p:stCondLst>
                                  <p:childTnLst>
                                    <p:animEffect transition="out" filter="fade">
                                      <p:cBhvr>
                                        <p:cTn id="24" dur="500" tmFilter="0, 0; .2, .5; .8, .5; 1, 0"/>
                                        <p:tgtEl>
                                          <p:spTgt spid="5"/>
                                        </p:tgtEl>
                                      </p:cBhvr>
                                    </p:animEffect>
                                    <p:animScale>
                                      <p:cBhvr>
                                        <p:cTn id="2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b="0" dirty="0">
                <a:sym typeface="+mn-ea"/>
              </a:rPr>
              <a:t>（</a:t>
            </a:r>
            <a:r>
              <a:rPr lang="en-US" altLang="zh-CN" sz="1800" b="0" dirty="0">
                <a:sym typeface="+mn-ea"/>
              </a:rPr>
              <a:t>4</a:t>
            </a:r>
            <a:r>
              <a:rPr lang="zh-CN" sz="1800" b="0" dirty="0">
                <a:sym typeface="+mn-ea"/>
              </a:rPr>
              <a:t>）确定引言</a:t>
            </a:r>
            <a:r>
              <a:rPr lang="en-US" altLang="zh-CN" sz="1800" b="0" dirty="0">
                <a:sym typeface="+mn-ea"/>
              </a:rPr>
              <a:t>“</a:t>
            </a:r>
            <a:r>
              <a:rPr lang="zh-CN" sz="1800" b="0" dirty="0">
                <a:sym typeface="+mn-ea"/>
              </a:rPr>
              <a:t>分类</a:t>
            </a:r>
            <a:r>
              <a:rPr lang="en-US" altLang="zh-CN" sz="1800" b="0" dirty="0">
                <a:sym typeface="+mn-ea"/>
              </a:rPr>
              <a:t>Tags”</a:t>
            </a:r>
            <a:r>
              <a:rPr lang="zh-CN" altLang="en-US" sz="1800" b="0" dirty="0">
                <a:sym typeface="+mn-ea"/>
              </a:rPr>
              <a:t>对应</a:t>
            </a:r>
            <a:r>
              <a:rPr lang="en-US" altLang="zh-CN" sz="1800" b="0" dirty="0">
                <a:sym typeface="+mn-ea"/>
              </a:rPr>
              <a:t>“</a:t>
            </a:r>
            <a:r>
              <a:rPr lang="zh-CN" altLang="en-US" sz="1800" b="0" dirty="0">
                <a:sym typeface="+mn-ea"/>
              </a:rPr>
              <a:t>元素</a:t>
            </a:r>
            <a:r>
              <a:rPr lang="en-US" altLang="zh-CN" sz="1800" b="0" dirty="0">
                <a:sym typeface="+mn-ea"/>
              </a:rPr>
              <a:t>”</a:t>
            </a:r>
            <a:r>
              <a:rPr lang="zh-CN" altLang="en-US" sz="1800" b="0" dirty="0">
                <a:sym typeface="+mn-ea"/>
              </a:rPr>
              <a:t>卡片中的位置。</a:t>
            </a:r>
            <a:endParaRPr lang="zh-CN" sz="1800" b="0" dirty="0">
              <a:sym typeface="+mn-ea"/>
            </a:endParaRPr>
          </a:p>
        </p:txBody>
      </p:sp>
      <p:pic>
        <p:nvPicPr>
          <p:cNvPr id="42" name="图片 42" descr="图1-16 引言分类Tags源码"/>
          <p:cNvPicPr>
            <a:picLocks noChangeAspect="1"/>
          </p:cNvPicPr>
          <p:nvPr>
            <p:custDataLst>
              <p:tags r:id="rId1"/>
            </p:custDataLst>
          </p:nvPr>
        </p:nvPicPr>
        <p:blipFill>
          <a:blip r:embed="rId2"/>
          <a:srcRect t="24642" r="3953"/>
          <a:stretch>
            <a:fillRect/>
          </a:stretch>
        </p:blipFill>
        <p:spPr>
          <a:xfrm>
            <a:off x="660400" y="1751330"/>
            <a:ext cx="10965180" cy="2451735"/>
          </a:xfrm>
          <a:prstGeom prst="rect">
            <a:avLst/>
          </a:prstGeom>
          <a:ln>
            <a:solidFill>
              <a:schemeClr val="bg1">
                <a:lumMod val="50000"/>
              </a:schemeClr>
            </a:solidFill>
          </a:ln>
        </p:spPr>
      </p:pic>
      <p:sp>
        <p:nvSpPr>
          <p:cNvPr id="5" name="椭圆形标注 4"/>
          <p:cNvSpPr/>
          <p:nvPr/>
        </p:nvSpPr>
        <p:spPr>
          <a:xfrm>
            <a:off x="6199776" y="4227104"/>
            <a:ext cx="4758509" cy="2159182"/>
          </a:xfrm>
          <a:prstGeom prst="wedgeEllipseCallout">
            <a:avLst>
              <a:gd name="adj1" fmla="val -37326"/>
              <a:gd name="adj2" fmla="val -10953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sz="2000" dirty="0" smtClean="0">
                <a:solidFill>
                  <a:srgbClr val="FF0000"/>
                </a:solidFill>
                <a:latin typeface="微软雅黑" panose="020B0503020204020204" pitchFamily="34" charset="-122"/>
                <a:ea typeface="微软雅黑" panose="020B0503020204020204" pitchFamily="34" charset="-122"/>
              </a:rPr>
              <a:t>分类</a:t>
            </a:r>
            <a:r>
              <a:rPr lang="en-US" altLang="zh-CN" sz="2000" dirty="0" smtClean="0">
                <a:solidFill>
                  <a:srgbClr val="FF0000"/>
                </a:solidFill>
                <a:latin typeface="微软雅黑" panose="020B0503020204020204" pitchFamily="34" charset="-122"/>
                <a:ea typeface="微软雅黑" panose="020B0503020204020204" pitchFamily="34" charset="-122"/>
              </a:rPr>
              <a:t>Tags</a:t>
            </a:r>
            <a:r>
              <a:rPr lang="zh-CN" altLang="en-US" sz="2000" dirty="0" smtClean="0">
                <a:solidFill>
                  <a:srgbClr val="FF0000"/>
                </a:solidFill>
                <a:latin typeface="微软雅黑" panose="020B0503020204020204" pitchFamily="34" charset="-122"/>
                <a:ea typeface="微软雅黑" panose="020B0503020204020204" pitchFamily="34" charset="-122"/>
              </a:rPr>
              <a:t>是</a:t>
            </a:r>
            <a:r>
              <a:rPr lang="zh-CN" altLang="en-US" sz="2000" dirty="0">
                <a:solidFill>
                  <a:srgbClr val="FF0000"/>
                </a:solidFill>
                <a:latin typeface="微软雅黑" panose="020B0503020204020204" pitchFamily="34" charset="-122"/>
                <a:ea typeface="微软雅黑" panose="020B0503020204020204" pitchFamily="34" charset="-122"/>
              </a:rPr>
              <a:t>在一个class属性为‘</a:t>
            </a:r>
            <a:r>
              <a:rPr lang="en-US" altLang="zh-CN" sz="2000" dirty="0">
                <a:solidFill>
                  <a:srgbClr val="FF0000"/>
                </a:solidFill>
                <a:latin typeface="微软雅黑" panose="020B0503020204020204" pitchFamily="34" charset="-122"/>
                <a:ea typeface="微软雅黑" panose="020B0503020204020204" pitchFamily="34" charset="-122"/>
              </a:rPr>
              <a:t>tags</a:t>
            </a:r>
            <a:r>
              <a:rPr lang="zh-CN" altLang="en-US" sz="2000" dirty="0">
                <a:solidFill>
                  <a:srgbClr val="FF0000"/>
                </a:solidFill>
                <a:latin typeface="微软雅黑" panose="020B0503020204020204" pitchFamily="34" charset="-122"/>
                <a:ea typeface="微软雅黑" panose="020B0503020204020204" pitchFamily="34" charset="-122"/>
              </a:rPr>
              <a:t>’ </a:t>
            </a:r>
            <a:r>
              <a:rPr lang="zh-CN" altLang="en-US" sz="2000" dirty="0" smtClean="0">
                <a:solidFill>
                  <a:srgbClr val="FF0000"/>
                </a:solidFill>
                <a:latin typeface="微软雅黑" panose="020B0503020204020204" pitchFamily="34" charset="-122"/>
                <a:ea typeface="微软雅黑" panose="020B0503020204020204" pitchFamily="34" charset="-122"/>
              </a:rPr>
              <a:t>的</a:t>
            </a:r>
            <a:r>
              <a:rPr lang="en-US" altLang="zh-CN" sz="2000" dirty="0" smtClean="0">
                <a:solidFill>
                  <a:srgbClr val="FF0000"/>
                </a:solidFill>
                <a:latin typeface="微软雅黑" panose="020B0503020204020204" pitchFamily="34" charset="-122"/>
                <a:ea typeface="微软雅黑" panose="020B0503020204020204" pitchFamily="34" charset="-122"/>
              </a:rPr>
              <a:t>div</a:t>
            </a:r>
            <a:r>
              <a:rPr lang="zh-CN" altLang="en-US" sz="2000" dirty="0" smtClean="0">
                <a:solidFill>
                  <a:srgbClr val="FF0000"/>
                </a:solidFill>
                <a:latin typeface="微软雅黑" panose="020B0503020204020204" pitchFamily="34" charset="-122"/>
                <a:ea typeface="微软雅黑" panose="020B0503020204020204" pitchFamily="34" charset="-122"/>
              </a:rPr>
              <a:t>标签中，里面有几个</a:t>
            </a:r>
            <a:r>
              <a:rPr lang="en-US" altLang="zh-CN" sz="2000" dirty="0" smtClean="0">
                <a:solidFill>
                  <a:srgbClr val="FF0000"/>
                </a:solidFill>
                <a:latin typeface="微软雅黑" panose="020B0503020204020204" pitchFamily="34" charset="-122"/>
                <a:ea typeface="微软雅黑" panose="020B0503020204020204" pitchFamily="34" charset="-122"/>
              </a:rPr>
              <a:t>Tag</a:t>
            </a:r>
            <a:r>
              <a:rPr lang="zh-CN" altLang="en-US" sz="2000" dirty="0" smtClean="0">
                <a:solidFill>
                  <a:srgbClr val="FF0000"/>
                </a:solidFill>
                <a:latin typeface="微软雅黑" panose="020B0503020204020204" pitchFamily="34" charset="-122"/>
                <a:ea typeface="微软雅黑" panose="020B0503020204020204" pitchFamily="34" charset="-122"/>
              </a:rPr>
              <a:t>就有几个</a:t>
            </a:r>
            <a:r>
              <a:rPr lang="en-US" altLang="zh-CN" sz="2000" dirty="0" smtClean="0">
                <a:solidFill>
                  <a:srgbClr val="FF0000"/>
                </a:solidFill>
                <a:latin typeface="微软雅黑" panose="020B0503020204020204" pitchFamily="34" charset="-122"/>
                <a:ea typeface="微软雅黑" panose="020B0503020204020204" pitchFamily="34" charset="-122"/>
              </a:rPr>
              <a:t>a</a:t>
            </a:r>
            <a:r>
              <a:rPr lang="zh-CN" altLang="en-US" sz="2000" dirty="0" smtClean="0">
                <a:solidFill>
                  <a:srgbClr val="FF0000"/>
                </a:solidFill>
                <a:latin typeface="微软雅黑" panose="020B0503020204020204" pitchFamily="34" charset="-122"/>
                <a:ea typeface="微软雅黑" panose="020B0503020204020204" pitchFamily="34" charset="-122"/>
              </a:rPr>
              <a:t>标签。</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par>
                          <p:cTn id="19" fill="hold">
                            <p:stCondLst>
                              <p:cond delay="500"/>
                            </p:stCondLst>
                            <p:childTnLst>
                              <p:par>
                                <p:cTn id="20" presetID="26" presetClass="emph" presetSubtype="0" repeatCount="300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b="0" dirty="0">
                <a:sym typeface="+mn-ea"/>
              </a:rPr>
              <a:t>（</a:t>
            </a:r>
            <a:r>
              <a:rPr lang="en-US" altLang="zh-CN" sz="1800" b="0" dirty="0">
                <a:sym typeface="+mn-ea"/>
              </a:rPr>
              <a:t>5</a:t>
            </a:r>
            <a:r>
              <a:rPr lang="zh-CN" sz="1800" b="0" dirty="0">
                <a:sym typeface="+mn-ea"/>
              </a:rPr>
              <a:t>）确定页面底部的翻页按钮</a:t>
            </a:r>
            <a:r>
              <a:rPr lang="en-US" altLang="zh-CN" sz="1800" b="0" dirty="0">
                <a:sym typeface="+mn-ea"/>
              </a:rPr>
              <a:t>“</a:t>
            </a:r>
            <a:r>
              <a:rPr lang="en-US" sz="1800" b="0" dirty="0">
                <a:sym typeface="+mn-ea"/>
              </a:rPr>
              <a:t>Next</a:t>
            </a:r>
            <a:r>
              <a:rPr lang="en-US" altLang="zh-CN" sz="1800" b="0" dirty="0">
                <a:sym typeface="+mn-ea"/>
              </a:rPr>
              <a:t>”</a:t>
            </a:r>
            <a:r>
              <a:rPr lang="zh-CN" altLang="en-US" sz="1800" b="0" dirty="0">
                <a:sym typeface="+mn-ea"/>
              </a:rPr>
              <a:t>对应</a:t>
            </a:r>
            <a:r>
              <a:rPr lang="en-US" altLang="zh-CN" sz="1800" b="0" dirty="0">
                <a:sym typeface="+mn-ea"/>
              </a:rPr>
              <a:t>“</a:t>
            </a:r>
            <a:r>
              <a:rPr lang="zh-CN" altLang="en-US" sz="1800" b="0" dirty="0">
                <a:sym typeface="+mn-ea"/>
              </a:rPr>
              <a:t>元素</a:t>
            </a:r>
            <a:r>
              <a:rPr lang="en-US" altLang="zh-CN" sz="1800" b="0" dirty="0">
                <a:sym typeface="+mn-ea"/>
              </a:rPr>
              <a:t>”</a:t>
            </a:r>
            <a:r>
              <a:rPr lang="zh-CN" altLang="en-US" sz="1800" b="0" dirty="0">
                <a:sym typeface="+mn-ea"/>
              </a:rPr>
              <a:t>卡片中的位置。</a:t>
            </a:r>
            <a:endParaRPr lang="zh-CN" sz="1800" b="0" dirty="0">
              <a:sym typeface="+mn-ea"/>
            </a:endParaRPr>
          </a:p>
        </p:txBody>
      </p:sp>
      <p:pic>
        <p:nvPicPr>
          <p:cNvPr id="45" name="图片 45" descr="图1-17 Next翻页按钮对应的源码"/>
          <p:cNvPicPr>
            <a:picLocks noChangeAspect="1"/>
          </p:cNvPicPr>
          <p:nvPr>
            <p:custDataLst>
              <p:tags r:id="rId1"/>
            </p:custDataLst>
          </p:nvPr>
        </p:nvPicPr>
        <p:blipFill>
          <a:blip r:embed="rId2"/>
          <a:stretch>
            <a:fillRect/>
          </a:stretch>
        </p:blipFill>
        <p:spPr>
          <a:xfrm>
            <a:off x="477520" y="1861185"/>
            <a:ext cx="11075035" cy="2760345"/>
          </a:xfrm>
          <a:prstGeom prst="rect">
            <a:avLst/>
          </a:prstGeom>
          <a:ln>
            <a:solidFill>
              <a:schemeClr val="bg1">
                <a:lumMod val="50000"/>
              </a:schemeClr>
            </a:solidFill>
          </a:ln>
        </p:spPr>
      </p:pic>
      <p:sp>
        <p:nvSpPr>
          <p:cNvPr id="6" name="椭圆形标注 5"/>
          <p:cNvSpPr/>
          <p:nvPr/>
        </p:nvSpPr>
        <p:spPr>
          <a:xfrm>
            <a:off x="6199776" y="4227104"/>
            <a:ext cx="5352779" cy="2159182"/>
          </a:xfrm>
          <a:prstGeom prst="wedgeEllipseCallout">
            <a:avLst>
              <a:gd name="adj1" fmla="val -55934"/>
              <a:gd name="adj2" fmla="val -7323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sz="2000" dirty="0">
                <a:solidFill>
                  <a:srgbClr val="FF0000"/>
                </a:solidFill>
                <a:latin typeface="微软雅黑" panose="020B0503020204020204" pitchFamily="34" charset="-122"/>
                <a:ea typeface="微软雅黑" panose="020B0503020204020204" pitchFamily="34" charset="-122"/>
              </a:rPr>
              <a:t>翻</a:t>
            </a:r>
            <a:r>
              <a:rPr lang="zh-CN" altLang="en-US" sz="2000" dirty="0" smtClean="0">
                <a:solidFill>
                  <a:srgbClr val="FF0000"/>
                </a:solidFill>
                <a:latin typeface="微软雅黑" panose="020B0503020204020204" pitchFamily="34" charset="-122"/>
                <a:ea typeface="微软雅黑" panose="020B0503020204020204" pitchFamily="34" charset="-122"/>
              </a:rPr>
              <a:t>页“</a:t>
            </a:r>
            <a:r>
              <a:rPr lang="en-US" altLang="zh-CN" sz="2000" dirty="0" smtClean="0">
                <a:solidFill>
                  <a:srgbClr val="FF0000"/>
                </a:solidFill>
                <a:latin typeface="微软雅黑" panose="020B0503020204020204" pitchFamily="34" charset="-122"/>
                <a:ea typeface="微软雅黑" panose="020B0503020204020204" pitchFamily="34" charset="-122"/>
              </a:rPr>
              <a:t>Next</a:t>
            </a:r>
            <a:r>
              <a:rPr lang="zh-CN" altLang="en-US" sz="2000" dirty="0" smtClean="0">
                <a:solidFill>
                  <a:srgbClr val="FF0000"/>
                </a:solidFill>
                <a:latin typeface="微软雅黑" panose="020B0503020204020204" pitchFamily="34" charset="-122"/>
                <a:ea typeface="微软雅黑" panose="020B0503020204020204" pitchFamily="34" charset="-122"/>
              </a:rPr>
              <a:t>”按钮对应的源码，可知从第二页的</a:t>
            </a:r>
            <a:r>
              <a:rPr lang="en-US" altLang="zh-CN" sz="2000" dirty="0" smtClean="0">
                <a:solidFill>
                  <a:srgbClr val="FF0000"/>
                </a:solidFill>
                <a:latin typeface="微软雅黑" panose="020B0503020204020204" pitchFamily="34" charset="-122"/>
                <a:ea typeface="微软雅黑" panose="020B0503020204020204" pitchFamily="34" charset="-122"/>
              </a:rPr>
              <a:t>URL</a:t>
            </a:r>
            <a:r>
              <a:rPr lang="zh-CN" altLang="en-US" sz="2000" dirty="0" smtClean="0">
                <a:solidFill>
                  <a:srgbClr val="FF0000"/>
                </a:solidFill>
                <a:latin typeface="微软雅黑" panose="020B0503020204020204" pitchFamily="34" charset="-122"/>
                <a:ea typeface="微软雅黑" panose="020B0503020204020204" pitchFamily="34" charset="-122"/>
              </a:rPr>
              <a:t>是在首页基础上增加</a:t>
            </a:r>
            <a:r>
              <a:rPr lang="en-US" altLang="zh-CN" sz="2000" dirty="0" smtClean="0">
                <a:solidFill>
                  <a:srgbClr val="FF0000"/>
                </a:solidFill>
                <a:latin typeface="微软雅黑" panose="020B0503020204020204" pitchFamily="34" charset="-122"/>
                <a:ea typeface="微软雅黑" panose="020B0503020204020204" pitchFamily="34" charset="-122"/>
              </a:rPr>
              <a:t>”/page/i/</a:t>
            </a:r>
            <a:r>
              <a:rPr lang="zh-CN" altLang="en-US"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2&lt;=i&lt;=10</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barn(inVertical)">
                                      <p:cBhvr>
                                        <p:cTn id="13" dur="500"/>
                                        <p:tgtEl>
                                          <p:spTgt spid="4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par>
                          <p:cTn id="19" fill="hold">
                            <p:stCondLst>
                              <p:cond delay="500"/>
                            </p:stCondLst>
                            <p:childTnLst>
                              <p:par>
                                <p:cTn id="20" presetID="26" presetClass="emph" presetSubtype="0" repeatCount="3000" fill="hold" grpId="1" nodeType="afterEffect">
                                  <p:stCondLst>
                                    <p:cond delay="0"/>
                                  </p:stCondLst>
                                  <p:childTnLst>
                                    <p:animEffect transition="out" filter="fade">
                                      <p:cBhvr>
                                        <p:cTn id="21" dur="500" tmFilter="0, 0; .2, .5; .8, .5; 1, 0"/>
                                        <p:tgtEl>
                                          <p:spTgt spid="6"/>
                                        </p:tgtEl>
                                      </p:cBhvr>
                                    </p:animEffect>
                                    <p:animScale>
                                      <p:cBhvr>
                                        <p:cTn id="22"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6"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b="0" dirty="0">
                <a:sym typeface="+mn-ea"/>
              </a:rPr>
              <a:t>（</a:t>
            </a:r>
            <a:r>
              <a:rPr lang="en-US" altLang="zh-CN" sz="1800" b="0" dirty="0">
                <a:sym typeface="+mn-ea"/>
              </a:rPr>
              <a:t>6</a:t>
            </a:r>
            <a:r>
              <a:rPr lang="zh-CN" sz="1800" b="0" dirty="0">
                <a:sym typeface="+mn-ea"/>
              </a:rPr>
              <a:t>）程序实现：</a:t>
            </a:r>
            <a:endParaRPr lang="zh-CN" sz="1800" b="0" dirty="0">
              <a:sym typeface="+mn-ea"/>
            </a:endParaRPr>
          </a:p>
          <a:p>
            <a:pPr>
              <a:lnSpc>
                <a:spcPct val="150000"/>
              </a:lnSpc>
            </a:pPr>
            <a:r>
              <a:rPr lang="zh-CN" sz="1800" b="0" dirty="0">
                <a:sym typeface="+mn-ea"/>
              </a:rPr>
              <a:t>①定义</a:t>
            </a:r>
            <a:r>
              <a:rPr lang="en-US" altLang="zh-CN" sz="1800" b="0" dirty="0">
                <a:sym typeface="+mn-ea"/>
              </a:rPr>
              <a:t>get_one_page</a:t>
            </a:r>
            <a:r>
              <a:rPr lang="zh-CN" altLang="en-US" sz="1800" b="0" dirty="0">
                <a:sym typeface="+mn-ea"/>
              </a:rPr>
              <a:t>函数</a:t>
            </a:r>
            <a:r>
              <a:rPr lang="zh-CN" sz="1800" b="0" dirty="0">
                <a:sym typeface="+mn-ea"/>
              </a:rPr>
              <a:t>。根据指定的URL请求网页的HTML源码，返回值为源码字符串。</a:t>
            </a:r>
            <a:endParaRPr lang="zh-CN" sz="1800" b="0" dirty="0">
              <a:sym typeface="+mn-ea"/>
            </a:endParaRPr>
          </a:p>
        </p:txBody>
      </p:sp>
      <p:sp>
        <p:nvSpPr>
          <p:cNvPr id="4" name="文本框 3"/>
          <p:cNvSpPr txBox="1"/>
          <p:nvPr/>
        </p:nvSpPr>
        <p:spPr>
          <a:xfrm>
            <a:off x="477520" y="2112645"/>
            <a:ext cx="8072755" cy="4377055"/>
          </a:xfrm>
          <a:prstGeom prst="rect">
            <a:avLst/>
          </a:prstGeom>
          <a:noFill/>
        </p:spPr>
        <p:txBody>
          <a:bodyPr wrap="square" rtlCol="0" anchor="t">
            <a:noAutofit/>
          </a:bodyPr>
          <a:lstStyle/>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获取指定URL页面的源码函数，返回源码，输入参数为URL和请求头</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import requests</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def get_one_page(url,headers):</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try:</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response =  requests.get(url=url, headers=headers)</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if response.status_code == 200:</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return response.text</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else:</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return None</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except Exception as e:</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print(f'出错了，错误信息为：{e}')</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return None</a:t>
            </a:r>
            <a:endParaRPr lang="zh-CN" altLang="en-US" sz="1600" kern="0" dirty="0">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16972" y="2915541"/>
            <a:ext cx="5010150" cy="3438525"/>
          </a:xfrm>
          <a:prstGeom prst="rect">
            <a:avLst/>
          </a:prstGeom>
          <a:ln>
            <a:solidFill>
              <a:schemeClr val="accent1">
                <a:lumMod val="5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b="0" dirty="0">
                <a:sym typeface="+mn-ea"/>
              </a:rPr>
              <a:t>（</a:t>
            </a:r>
            <a:r>
              <a:rPr lang="en-US" altLang="zh-CN" sz="1800" b="0" dirty="0">
                <a:sym typeface="+mn-ea"/>
              </a:rPr>
              <a:t>6</a:t>
            </a:r>
            <a:r>
              <a:rPr lang="zh-CN" sz="1800" b="0" dirty="0">
                <a:sym typeface="+mn-ea"/>
              </a:rPr>
              <a:t>）程序实现：</a:t>
            </a:r>
            <a:endParaRPr lang="zh-CN" sz="1800" b="0" dirty="0">
              <a:sym typeface="+mn-ea"/>
            </a:endParaRPr>
          </a:p>
          <a:p>
            <a:pPr>
              <a:lnSpc>
                <a:spcPct val="150000"/>
              </a:lnSpc>
            </a:pPr>
            <a:r>
              <a:rPr lang="zh-CN" sz="1800" b="0" dirty="0">
                <a:sym typeface="+mn-ea"/>
              </a:rPr>
              <a:t>②</a:t>
            </a:r>
            <a:r>
              <a:rPr lang="en-US" altLang="zh-CN" sz="1800" b="0" dirty="0">
                <a:sym typeface="+mn-ea"/>
              </a:rPr>
              <a:t> </a:t>
            </a:r>
            <a:r>
              <a:rPr lang="zh-CN" sz="1800" b="0" dirty="0">
                <a:sym typeface="+mn-ea"/>
              </a:rPr>
              <a:t>定义</a:t>
            </a:r>
            <a:r>
              <a:rPr lang="en-US" altLang="zh-CN" sz="1800" b="0" dirty="0">
                <a:sym typeface="+mn-ea"/>
              </a:rPr>
              <a:t>parse_one_page</a:t>
            </a:r>
            <a:r>
              <a:rPr lang="zh-CN" altLang="en-US" sz="1800" b="0" dirty="0">
                <a:sym typeface="+mn-ea"/>
              </a:rPr>
              <a:t>函数</a:t>
            </a:r>
            <a:r>
              <a:rPr lang="zh-CN" sz="1800" b="0" dirty="0">
                <a:sym typeface="+mn-ea"/>
              </a:rPr>
              <a:t>。用于从</a:t>
            </a:r>
            <a:r>
              <a:rPr lang="en-US" altLang="zh-CN" sz="1800" b="0" dirty="0">
                <a:sym typeface="+mn-ea"/>
              </a:rPr>
              <a:t>html</a:t>
            </a:r>
            <a:r>
              <a:rPr lang="zh-CN" altLang="en-US" sz="1800" b="0" dirty="0">
                <a:sym typeface="+mn-ea"/>
              </a:rPr>
              <a:t>源码中解析出需要的数据</a:t>
            </a:r>
            <a:r>
              <a:rPr lang="zh-CN" sz="1800" b="0" dirty="0">
                <a:sym typeface="+mn-ea"/>
              </a:rPr>
              <a:t>。</a:t>
            </a:r>
            <a:endParaRPr lang="zh-CN" sz="1800" b="0" dirty="0">
              <a:sym typeface="+mn-ea"/>
            </a:endParaRPr>
          </a:p>
        </p:txBody>
      </p:sp>
      <p:sp>
        <p:nvSpPr>
          <p:cNvPr id="4" name="文本框 3"/>
          <p:cNvSpPr txBox="1"/>
          <p:nvPr/>
        </p:nvSpPr>
        <p:spPr>
          <a:xfrm>
            <a:off x="477520" y="2155825"/>
            <a:ext cx="11838305" cy="3886200"/>
          </a:xfrm>
          <a:prstGeom prst="rect">
            <a:avLst/>
          </a:prstGeom>
          <a:noFill/>
        </p:spPr>
        <p:txBody>
          <a:bodyPr wrap="square" rtlCol="0" anchor="t">
            <a:noAutofit/>
          </a:bodyPr>
          <a:lstStyle/>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from bs4 import BeautifulSoup</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def parse_one_page(html):    </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soup = BeautifulSoup(html,'lxml')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BeautifulSoup的初始化   </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quotes = soup.find_all(class_='quote')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查找class属性为quote的节点，即引言所在的div</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for quote in quotes:</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text = quote.find(class_="text").string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用find方法查找引言内容所在节点，获取文字</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author =  quote.select("small.author")[0].string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用select方法查找引言作者所在节点small</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tags = quote.select("div.tags&gt;a.tag")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用select方法查找分类标签所在的a节点（多个）</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tags_string = []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定义空列表，用来保存多个分类Tag</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for a in tags:</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tags_string.append(a.string.strip())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循环访问分类标签，并添加到列表中</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a:t>
            </a:r>
            <a:r>
              <a:rPr lang="en-US" altLang="zh-CN" sz="1600" kern="0" dirty="0">
                <a:latin typeface="微软雅黑" panose="020B0503020204020204" pitchFamily="34" charset="-122"/>
                <a:ea typeface="微软雅黑" panose="020B0503020204020204" pitchFamily="34" charset="-122"/>
                <a:cs typeface="+mn-ea"/>
                <a:sym typeface="+mn-lt"/>
              </a:rPr>
              <a:t>  yield { </a:t>
            </a:r>
            <a:r>
              <a:rPr lang="zh-CN" altLang="en-US" sz="1600" kern="0" dirty="0">
                <a:latin typeface="微软雅黑" panose="020B0503020204020204" pitchFamily="34" charset="-122"/>
                <a:ea typeface="微软雅黑" panose="020B0503020204020204" pitchFamily="34" charset="-122"/>
                <a:cs typeface="+mn-ea"/>
                <a:sym typeface="+mn-lt"/>
              </a:rPr>
              <a:t>'text': text,</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'author': author,</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'tags': tags_string</a:t>
            </a:r>
            <a:r>
              <a:rPr lang="en-US" altLang="zh-CN" sz="1600" kern="0" dirty="0">
                <a:latin typeface="微软雅黑" panose="020B0503020204020204" pitchFamily="34" charset="-122"/>
                <a:ea typeface="微软雅黑" panose="020B0503020204020204" pitchFamily="34" charset="-122"/>
                <a:cs typeface="+mn-ea"/>
                <a:sym typeface="+mn-lt"/>
              </a:rPr>
              <a:t> }            # 将函数变为一个由字典类型数据构成的generator</a:t>
            </a:r>
            <a:endParaRPr lang="en-US" altLang="zh-CN"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1600" kern="0" dirty="0">
              <a:latin typeface="微软雅黑" panose="020B0503020204020204" pitchFamily="34" charset="-122"/>
              <a:ea typeface="微软雅黑" panose="020B0503020204020204" pitchFamily="34" charset="-122"/>
              <a:cs typeface="+mn-ea"/>
              <a:sym typeface="+mn-lt"/>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93891" y="2155825"/>
            <a:ext cx="7398109" cy="41757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b="0" dirty="0">
                <a:sym typeface="+mn-ea"/>
              </a:rPr>
              <a:t>（</a:t>
            </a:r>
            <a:r>
              <a:rPr lang="en-US" altLang="zh-CN" sz="1800" b="0" dirty="0">
                <a:sym typeface="+mn-ea"/>
              </a:rPr>
              <a:t>6</a:t>
            </a:r>
            <a:r>
              <a:rPr lang="zh-CN" sz="1800" b="0" dirty="0">
                <a:sym typeface="+mn-ea"/>
              </a:rPr>
              <a:t>）程序实现：</a:t>
            </a:r>
            <a:endParaRPr lang="zh-CN" sz="1800" b="0" dirty="0">
              <a:sym typeface="+mn-ea"/>
            </a:endParaRPr>
          </a:p>
          <a:p>
            <a:pPr>
              <a:lnSpc>
                <a:spcPct val="150000"/>
              </a:lnSpc>
            </a:pPr>
            <a:r>
              <a:rPr lang="zh-CN" sz="1800" b="0" dirty="0">
                <a:sym typeface="+mn-ea"/>
              </a:rPr>
              <a:t>③ 定义一个用于将数据写入CSV文件的函数save_to_csv(quotes)。</a:t>
            </a:r>
            <a:endParaRPr lang="zh-CN" sz="1800" b="0" dirty="0">
              <a:sym typeface="+mn-ea"/>
            </a:endParaRPr>
          </a:p>
        </p:txBody>
      </p:sp>
      <p:sp>
        <p:nvSpPr>
          <p:cNvPr id="4" name="文本框 3"/>
          <p:cNvSpPr txBox="1"/>
          <p:nvPr/>
        </p:nvSpPr>
        <p:spPr>
          <a:xfrm>
            <a:off x="477520" y="2126615"/>
            <a:ext cx="11262360" cy="4369435"/>
          </a:xfrm>
          <a:prstGeom prst="rect">
            <a:avLst/>
          </a:prstGeom>
          <a:noFill/>
        </p:spPr>
        <p:txBody>
          <a:bodyPr wrap="square" rtlCol="0" anchor="t">
            <a:noAutofit/>
          </a:bodyPr>
          <a:lstStyle/>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import csv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a:t>
            </a:r>
            <a:r>
              <a:rPr lang="en-US" altLang="zh-CN" sz="1600" kern="0" dirty="0" smtClean="0">
                <a:latin typeface="微软雅黑" panose="020B0503020204020204" pitchFamily="34" charset="-122"/>
                <a:ea typeface="微软雅黑" panose="020B0503020204020204" pitchFamily="34" charset="-122"/>
                <a:cs typeface="+mn-ea"/>
                <a:sym typeface="+mn-lt"/>
              </a:rPr>
              <a:t>		</a:t>
            </a:r>
            <a:r>
              <a:rPr lang="zh-CN" altLang="en-US" sz="1600" kern="0" dirty="0" smtClean="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引入csv模块，提供了操作csv文件的方法</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def save_to_csv(quotes):    </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with open('quotes.csv', 'w', newline="", encoding='utf-8-sig') as csvfile:    # 写入方式打开</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fieldnames = ['text', 'author', 'tags']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表头标题</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writer = csv.DictWriter(csvfile, fieldnames=fieldnames)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获得写入字典数据的writer对象</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writer.writeheader()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写入标题行        </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for q in quotes: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遍历分类</a:t>
            </a:r>
            <a:r>
              <a:rPr lang="en-US" altLang="zh-CN" sz="1600" kern="0" dirty="0">
                <a:latin typeface="微软雅黑" panose="020B0503020204020204" pitchFamily="34" charset="-122"/>
                <a:ea typeface="微软雅黑" panose="020B0503020204020204" pitchFamily="34" charset="-122"/>
                <a:cs typeface="+mn-ea"/>
                <a:sym typeface="+mn-lt"/>
              </a:rPr>
              <a:t>Tags</a:t>
            </a:r>
            <a:endParaRPr lang="zh-CN" altLang="en-US"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1600" kern="0" dirty="0">
                <a:latin typeface="微软雅黑" panose="020B0503020204020204" pitchFamily="34" charset="-122"/>
                <a:ea typeface="微软雅黑" panose="020B0503020204020204" pitchFamily="34" charset="-122"/>
                <a:cs typeface="+mn-ea"/>
                <a:sym typeface="+mn-lt"/>
              </a:rPr>
              <a:t>            writer.writerow(q)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 写入每条引言数据</a:t>
            </a:r>
            <a:endParaRPr lang="zh-CN" altLang="en-US" sz="16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dirty="0">
                <a:sym typeface="+mn-ea"/>
              </a:rPr>
              <a:t>（</a:t>
            </a:r>
            <a:r>
              <a:rPr lang="en-US" altLang="zh-CN" sz="1800" dirty="0">
                <a:sym typeface="+mn-ea"/>
              </a:rPr>
              <a:t>6</a:t>
            </a:r>
            <a:r>
              <a:rPr lang="zh-CN" sz="1800" dirty="0">
                <a:sym typeface="+mn-ea"/>
              </a:rPr>
              <a:t>）程序实现：</a:t>
            </a:r>
            <a:endParaRPr lang="zh-CN" sz="1800" dirty="0">
              <a:sym typeface="+mn-ea"/>
            </a:endParaRPr>
          </a:p>
          <a:p>
            <a:pPr>
              <a:lnSpc>
                <a:spcPct val="150000"/>
              </a:lnSpc>
            </a:pPr>
            <a:r>
              <a:rPr lang="zh-CN" sz="1800" b="0" dirty="0">
                <a:sym typeface="+mn-ea"/>
              </a:rPr>
              <a:t>④ 定义main()函数。</a:t>
            </a:r>
            <a:endParaRPr lang="zh-CN" sz="1800" b="0" dirty="0">
              <a:sym typeface="+mn-ea"/>
            </a:endParaRPr>
          </a:p>
        </p:txBody>
      </p:sp>
      <p:sp>
        <p:nvSpPr>
          <p:cNvPr id="4" name="文本框 3"/>
          <p:cNvSpPr txBox="1"/>
          <p:nvPr/>
        </p:nvSpPr>
        <p:spPr>
          <a:xfrm>
            <a:off x="477520" y="2126615"/>
            <a:ext cx="11262360" cy="4369435"/>
          </a:xfrm>
          <a:prstGeom prst="rect">
            <a:avLst/>
          </a:prstGeom>
          <a:noFill/>
        </p:spPr>
        <p:txBody>
          <a:bodyPr wrap="square" rtlCol="0" anchor="t">
            <a:noAutofit/>
          </a:bodyPr>
          <a:lstStyle/>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def main():</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url = 'http://quotes.toscrape.com/'</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headers = {</a:t>
            </a:r>
            <a:r>
              <a:rPr lang="en-US" sz="1600" kern="0" dirty="0">
                <a:latin typeface="微软雅黑" panose="020B0503020204020204" pitchFamily="34" charset="-122"/>
                <a:ea typeface="微软雅黑" panose="020B0503020204020204" pitchFamily="34" charset="-122"/>
                <a:cs typeface="+mn-ea"/>
                <a:sym typeface="+mn-lt"/>
              </a:rPr>
              <a:t> ......</a:t>
            </a:r>
            <a:r>
              <a:rPr sz="1600" kern="0" dirty="0">
                <a:latin typeface="微软雅黑" panose="020B0503020204020204" pitchFamily="34" charset="-122"/>
                <a:ea typeface="微软雅黑" panose="020B0503020204020204" pitchFamily="34" charset="-122"/>
                <a:cs typeface="+mn-ea"/>
                <a:sym typeface="+mn-lt"/>
              </a:rPr>
              <a:t> }</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list_quotes = []                         # 定义一个空列表对象，保存10页的引言数据</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for i in range(1,11):                    # 用循环处理总共10页的爬取，循环变量从1到10</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a:t>
            </a:r>
            <a:r>
              <a:rPr lang="en-US"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省略部分代码</a:t>
            </a:r>
            <a:r>
              <a:rPr lang="en-US" sz="1600" kern="0" dirty="0">
                <a:latin typeface="微软雅黑" panose="020B0503020204020204" pitchFamily="34" charset="-122"/>
                <a:ea typeface="微软雅黑" panose="020B0503020204020204" pitchFamily="34" charset="-122"/>
                <a:cs typeface="+mn-ea"/>
                <a:sym typeface="+mn-lt"/>
              </a:rPr>
              <a:t>......</a:t>
            </a:r>
            <a:r>
              <a:rPr sz="1600" kern="0" dirty="0">
                <a:latin typeface="微软雅黑" panose="020B0503020204020204" pitchFamily="34" charset="-122"/>
                <a:ea typeface="微软雅黑" panose="020B0503020204020204" pitchFamily="34" charset="-122"/>
                <a:cs typeface="+mn-ea"/>
                <a:sym typeface="+mn-lt"/>
              </a:rPr>
              <a:t>            </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html = get_one_page(url=current_url,headers=headers) </a:t>
            </a:r>
            <a:r>
              <a:rPr lang="en-US" sz="1600" kern="0" dirty="0">
                <a:latin typeface="微软雅黑" panose="020B0503020204020204" pitchFamily="34" charset="-122"/>
                <a:ea typeface="微软雅黑" panose="020B0503020204020204" pitchFamily="34" charset="-122"/>
                <a:cs typeface="+mn-ea"/>
                <a:sym typeface="+mn-lt"/>
              </a:rPr>
              <a:t>	</a:t>
            </a:r>
            <a:r>
              <a:rPr sz="1600" kern="0" dirty="0">
                <a:latin typeface="微软雅黑" panose="020B0503020204020204" pitchFamily="34" charset="-122"/>
                <a:ea typeface="微软雅黑" panose="020B0503020204020204" pitchFamily="34" charset="-122"/>
                <a:cs typeface="+mn-ea"/>
                <a:sym typeface="+mn-lt"/>
              </a:rPr>
              <a:t># 调用get_one_page获得当前页面的源码</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for q in parse_one_page(html):       </a:t>
            </a:r>
            <a:r>
              <a:rPr lang="en-US" sz="1600" kern="0" dirty="0">
                <a:latin typeface="微软雅黑" panose="020B0503020204020204" pitchFamily="34" charset="-122"/>
                <a:ea typeface="微软雅黑" panose="020B0503020204020204" pitchFamily="34" charset="-122"/>
                <a:cs typeface="+mn-ea"/>
                <a:sym typeface="+mn-lt"/>
              </a:rPr>
              <a:t>		</a:t>
            </a:r>
            <a:r>
              <a:rPr sz="1600" kern="0" dirty="0">
                <a:latin typeface="微软雅黑" panose="020B0503020204020204" pitchFamily="34" charset="-122"/>
                <a:ea typeface="微软雅黑" panose="020B0503020204020204" pitchFamily="34" charset="-122"/>
                <a:cs typeface="+mn-ea"/>
                <a:sym typeface="+mn-lt"/>
              </a:rPr>
              <a:t># 调用parse_one_page得到一个可遍历的generator</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list_quotes.append(q)            </a:t>
            </a:r>
            <a:r>
              <a:rPr lang="en-US" sz="1600" kern="0" dirty="0">
                <a:latin typeface="微软雅黑" panose="020B0503020204020204" pitchFamily="34" charset="-122"/>
                <a:ea typeface="微软雅黑" panose="020B0503020204020204" pitchFamily="34" charset="-122"/>
                <a:cs typeface="+mn-ea"/>
                <a:sym typeface="+mn-lt"/>
              </a:rPr>
              <a:t>			</a:t>
            </a:r>
            <a:r>
              <a:rPr sz="1600" kern="0" dirty="0">
                <a:latin typeface="微软雅黑" panose="020B0503020204020204" pitchFamily="34" charset="-122"/>
                <a:ea typeface="微软雅黑" panose="020B0503020204020204" pitchFamily="34" charset="-122"/>
                <a:cs typeface="+mn-ea"/>
                <a:sym typeface="+mn-lt"/>
              </a:rPr>
              <a:t># 将一条引言的字典对象添加到列表中</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save_to_csv(list_quotes)                 </a:t>
            </a:r>
            <a:r>
              <a:rPr lang="en-US" sz="1600" kern="0" dirty="0">
                <a:latin typeface="微软雅黑" panose="020B0503020204020204" pitchFamily="34" charset="-122"/>
                <a:ea typeface="微软雅黑" panose="020B0503020204020204" pitchFamily="34" charset="-122"/>
                <a:cs typeface="+mn-ea"/>
                <a:sym typeface="+mn-lt"/>
              </a:rPr>
              <a:t>	</a:t>
            </a:r>
            <a:r>
              <a:rPr sz="1600" kern="0" dirty="0">
                <a:latin typeface="微软雅黑" panose="020B0503020204020204" pitchFamily="34" charset="-122"/>
                <a:ea typeface="微软雅黑" panose="020B0503020204020204" pitchFamily="34" charset="-122"/>
                <a:cs typeface="+mn-ea"/>
                <a:sym typeface="+mn-lt"/>
              </a:rPr>
              <a:t># 通过调用save_to_csv(gener_quotes)将结果写入csv文件</a:t>
            </a:r>
            <a:r>
              <a:rPr lang="zh-CN" altLang="en-US" sz="1600" kern="0" dirty="0">
                <a:latin typeface="微软雅黑" panose="020B0503020204020204" pitchFamily="34" charset="-122"/>
                <a:ea typeface="微软雅黑" panose="020B0503020204020204" pitchFamily="34" charset="-122"/>
                <a:cs typeface="+mn-ea"/>
                <a:sym typeface="+mn-lt"/>
              </a:rPr>
              <a:t>写入每条引言数据</a:t>
            </a:r>
            <a:endParaRPr lang="zh-CN" altLang="en-US" sz="1600" kern="0" dirty="0">
              <a:latin typeface="微软雅黑" panose="020B0503020204020204" pitchFamily="34" charset="-122"/>
              <a:ea typeface="微软雅黑" panose="020B0503020204020204" pitchFamily="34" charset="-122"/>
              <a:cs typeface="+mn-ea"/>
              <a:sym typeface="+mn-lt"/>
            </a:endParaRPr>
          </a:p>
        </p:txBody>
      </p:sp>
      <p:sp>
        <p:nvSpPr>
          <p:cNvPr id="5" name="矩形标注 4"/>
          <p:cNvSpPr/>
          <p:nvPr/>
        </p:nvSpPr>
        <p:spPr>
          <a:xfrm>
            <a:off x="5310505" y="996315"/>
            <a:ext cx="6415405" cy="3175000"/>
          </a:xfrm>
          <a:prstGeom prst="wedgeRectCallout">
            <a:avLst>
              <a:gd name="adj1" fmla="val -95224"/>
              <a:gd name="adj2" fmla="val 543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lnSpc>
                <a:spcPct val="130000"/>
              </a:lnSpc>
              <a:buFont typeface="Arial" panose="020B0604020202020204" pitchFamily="34" charset="0"/>
              <a:buChar char="•"/>
            </a:pPr>
            <a:r>
              <a:rPr lang="zh-CN" altLang="en-US" dirty="0">
                <a:solidFill>
                  <a:srgbClr val="FF0000"/>
                </a:solidFill>
                <a:latin typeface="微软雅黑" panose="020B0503020204020204" pitchFamily="34" charset="-122"/>
                <a:ea typeface="微软雅黑" panose="020B0503020204020204" pitchFamily="34" charset="-122"/>
              </a:rPr>
              <a:t>从第二页开始URL为：第一页URL+“page/2/”，第三页为：第一页URL+“page/2/”，依次类推，第十页为：第一页URL+“page/10/”。</a:t>
            </a:r>
            <a:endParaRPr lang="zh-CN" altLang="en-US" dirty="0">
              <a:solidFill>
                <a:srgbClr val="FF0000"/>
              </a:solidFill>
              <a:latin typeface="微软雅黑" panose="020B0503020204020204" pitchFamily="34" charset="-122"/>
              <a:ea typeface="微软雅黑" panose="020B0503020204020204" pitchFamily="34" charset="-122"/>
            </a:endParaRPr>
          </a:p>
          <a:p>
            <a:pPr marL="285750" indent="-285750" algn="l">
              <a:lnSpc>
                <a:spcPct val="130000"/>
              </a:lnSpc>
              <a:buFont typeface="Arial" panose="020B0604020202020204" pitchFamily="34" charset="0"/>
              <a:buChar char="•"/>
            </a:pPr>
            <a:r>
              <a:rPr lang="zh-CN" altLang="en-US" dirty="0">
                <a:solidFill>
                  <a:srgbClr val="FF0000"/>
                </a:solidFill>
                <a:latin typeface="微软雅黑" panose="020B0503020204020204" pitchFamily="34" charset="-122"/>
                <a:ea typeface="微软雅黑" panose="020B0503020204020204" pitchFamily="34" charset="-122"/>
              </a:rPr>
              <a:t>所以可以很简单地用for i in range(1,11)的循环，让i从1到10，除了i=1时用基本URL，其它页面只需要在第一页URL后面拼接“page/i/”就可以了。</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dirty="0">
                <a:sym typeface="+mn-ea"/>
              </a:rPr>
              <a:t>（</a:t>
            </a:r>
            <a:r>
              <a:rPr lang="en-US" altLang="zh-CN" sz="1800" dirty="0">
                <a:sym typeface="+mn-ea"/>
              </a:rPr>
              <a:t>6</a:t>
            </a:r>
            <a:r>
              <a:rPr lang="zh-CN" sz="1800" dirty="0">
                <a:sym typeface="+mn-ea"/>
              </a:rPr>
              <a:t>）程序实现：</a:t>
            </a:r>
            <a:endParaRPr lang="zh-CN" sz="1800" dirty="0">
              <a:sym typeface="+mn-ea"/>
            </a:endParaRPr>
          </a:p>
          <a:p>
            <a:pPr>
              <a:lnSpc>
                <a:spcPct val="150000"/>
              </a:lnSpc>
            </a:pPr>
            <a:r>
              <a:rPr lang="zh-CN" sz="1800" b="0" dirty="0">
                <a:sym typeface="+mn-ea"/>
              </a:rPr>
              <a:t>⑤ 调用main()。</a:t>
            </a:r>
            <a:endParaRPr lang="zh-CN" sz="1800" b="0" dirty="0">
              <a:sym typeface="+mn-ea"/>
            </a:endParaRPr>
          </a:p>
        </p:txBody>
      </p:sp>
      <p:sp>
        <p:nvSpPr>
          <p:cNvPr id="4" name="文本框 3"/>
          <p:cNvSpPr txBox="1"/>
          <p:nvPr/>
        </p:nvSpPr>
        <p:spPr>
          <a:xfrm>
            <a:off x="477520" y="2126615"/>
            <a:ext cx="11262360" cy="4369435"/>
          </a:xfrm>
          <a:prstGeom prst="rect">
            <a:avLst/>
          </a:prstGeom>
          <a:noFill/>
        </p:spPr>
        <p:txBody>
          <a:bodyPr wrap="square" rtlCol="0" anchor="t">
            <a:noAutofit/>
          </a:bodyPr>
          <a:lstStyle/>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if __name__ == '__main__':</a:t>
            </a:r>
            <a:endParaRPr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sz="1600" kern="0" dirty="0">
                <a:latin typeface="微软雅黑" panose="020B0503020204020204" pitchFamily="34" charset="-122"/>
                <a:ea typeface="微软雅黑" panose="020B0503020204020204" pitchFamily="34" charset="-122"/>
                <a:cs typeface="+mn-ea"/>
                <a:sym typeface="+mn-lt"/>
              </a:rPr>
              <a:t>    main()</a:t>
            </a:r>
            <a:r>
              <a:rPr lang="zh-CN" altLang="en-US" sz="1600" kern="0" dirty="0">
                <a:latin typeface="微软雅黑" panose="020B0503020204020204" pitchFamily="34" charset="-122"/>
                <a:ea typeface="微软雅黑" panose="020B0503020204020204" pitchFamily="34" charset="-122"/>
                <a:cs typeface="+mn-ea"/>
                <a:sym typeface="+mn-lt"/>
              </a:rPr>
              <a:t> </a:t>
            </a: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a:t>
            </a:r>
            <a:endParaRPr lang="zh-CN" altLang="en-US" sz="16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一、了解网络爬虫</a:t>
            </a:r>
            <a:endParaRPr lang="zh-CN" altLang="en-US"/>
          </a:p>
        </p:txBody>
      </p:sp>
      <p:sp>
        <p:nvSpPr>
          <p:cNvPr id="3" name="内容占位符 2"/>
          <p:cNvSpPr>
            <a:spLocks noGrp="1"/>
          </p:cNvSpPr>
          <p:nvPr>
            <p:ph sz="quarter" idx="13"/>
          </p:nvPr>
        </p:nvSpPr>
        <p:spPr/>
        <p:txBody>
          <a:bodyPr/>
          <a:lstStyle/>
          <a:p>
            <a:r>
              <a:rPr lang="zh-CN" altLang="en-US"/>
              <a:t>（二）网络爬虫的应用</a:t>
            </a:r>
            <a:endParaRPr lang="zh-CN" altLang="en-US"/>
          </a:p>
          <a:p>
            <a:endParaRPr lang="zh-CN" altLang="en-US"/>
          </a:p>
          <a:p>
            <a:pPr marL="342900" indent="-342900">
              <a:buFont typeface="Arial" panose="020B0604020202020204" pitchFamily="34" charset="0"/>
              <a:buChar char="•"/>
            </a:pPr>
            <a:r>
              <a:rPr lang="zh-CN" altLang="en-US"/>
              <a:t>搜索引擎爬虫</a:t>
            </a:r>
            <a:endParaRPr lang="zh-CN" altLang="en-US"/>
          </a:p>
          <a:p>
            <a:pPr marL="342900" indent="-342900">
              <a:buFont typeface="Arial" panose="020B0604020202020204" pitchFamily="34" charset="0"/>
              <a:buChar char="•"/>
            </a:pPr>
            <a:r>
              <a:rPr lang="zh-CN" altLang="en-US"/>
              <a:t>大数据信息采集</a:t>
            </a:r>
            <a:endParaRPr lang="zh-CN" altLang="en-US"/>
          </a:p>
          <a:p>
            <a:pPr marL="342900" indent="-342900">
              <a:buFont typeface="Arial" panose="020B0604020202020204" pitchFamily="34" charset="0"/>
              <a:buChar char="•"/>
            </a:pPr>
            <a:r>
              <a:rPr lang="zh-CN" altLang="en-US"/>
              <a:t>金融数据采集</a:t>
            </a:r>
            <a:endParaRPr lang="zh-CN" altLang="en-US"/>
          </a:p>
          <a:p>
            <a:pPr marL="342900" indent="-342900">
              <a:buFont typeface="Arial" panose="020B0604020202020204" pitchFamily="34" charset="0"/>
              <a:buChar char="•"/>
            </a:pPr>
            <a:r>
              <a:rPr lang="zh-CN" altLang="en-US"/>
              <a:t>网络舆情检测</a:t>
            </a:r>
            <a:endParaRPr lang="zh-CN" altLang="en-US"/>
          </a:p>
          <a:p>
            <a:pPr marL="342900" indent="-342900">
              <a:buFont typeface="Arial" panose="020B0604020202020204" pitchFamily="34" charset="0"/>
              <a:buChar char="•"/>
            </a:pPr>
            <a:r>
              <a:rPr lang="zh-CN" altLang="en-US"/>
              <a:t>客户数据收集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2-</a:t>
            </a:r>
            <a:r>
              <a:rPr lang="zh-CN" altLang="en-US" dirty="0"/>
              <a:t>任务实践</a:t>
            </a:r>
            <a:endParaRPr lang="en-US" altLang="zh-CN"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dirty="0">
                <a:sym typeface="+mn-ea"/>
              </a:rPr>
              <a:t>（</a:t>
            </a:r>
            <a:r>
              <a:rPr lang="en-US" altLang="zh-CN" sz="1800" dirty="0">
                <a:sym typeface="+mn-ea"/>
              </a:rPr>
              <a:t>7</a:t>
            </a:r>
            <a:r>
              <a:rPr lang="zh-CN" sz="1800" dirty="0">
                <a:sym typeface="+mn-ea"/>
              </a:rPr>
              <a:t>）运行程序得到部分输出如下：</a:t>
            </a:r>
            <a:endParaRPr lang="zh-CN" sz="1800" dirty="0">
              <a:sym typeface="+mn-ea"/>
            </a:endParaRPr>
          </a:p>
          <a:p>
            <a:pPr>
              <a:lnSpc>
                <a:spcPct val="150000"/>
              </a:lnSpc>
            </a:pPr>
            <a:endParaRPr lang="zh-CN" sz="1800" b="0" dirty="0">
              <a:sym typeface="+mn-ea"/>
            </a:endParaRPr>
          </a:p>
        </p:txBody>
      </p:sp>
      <p:sp>
        <p:nvSpPr>
          <p:cNvPr id="4" name="文本框 3"/>
          <p:cNvSpPr txBox="1"/>
          <p:nvPr/>
        </p:nvSpPr>
        <p:spPr>
          <a:xfrm>
            <a:off x="477520" y="1751330"/>
            <a:ext cx="11262360" cy="4369435"/>
          </a:xfrm>
          <a:prstGeom prst="rect">
            <a:avLst/>
          </a:prstGeom>
          <a:noFill/>
        </p:spPr>
        <p:txBody>
          <a:bodyPr wrap="square" rtlCol="0" anchor="t">
            <a:noAutofit/>
          </a:bodyPr>
          <a:lstStyle/>
          <a:p>
            <a:pPr>
              <a:lnSpc>
                <a:spcPct val="130000"/>
              </a:lnSpc>
              <a:spcBef>
                <a:spcPts val="600"/>
              </a:spcBef>
            </a:pPr>
            <a:r>
              <a:rPr lang="en-US" altLang="zh-CN" sz="1600" kern="0" dirty="0">
                <a:latin typeface="微软雅黑" panose="020B0503020204020204" pitchFamily="34" charset="-122"/>
                <a:ea typeface="微软雅黑" panose="020B0503020204020204" pitchFamily="34" charset="-122"/>
                <a:cs typeface="+mn-ea"/>
                <a:sym typeface="+mn-lt"/>
              </a:rPr>
              <a:t>当前正在处理的页面URL = http://quotes.toscrape.com/</a:t>
            </a:r>
            <a:endParaRPr lang="en-US" altLang="zh-CN"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1600" kern="0" dirty="0">
                <a:latin typeface="微软雅黑" panose="020B0503020204020204" pitchFamily="34" charset="-122"/>
                <a:ea typeface="微软雅黑" panose="020B0503020204020204" pitchFamily="34" charset="-122"/>
                <a:cs typeface="+mn-ea"/>
                <a:sym typeface="+mn-lt"/>
              </a:rPr>
              <a:t>{'text': '“The world as we have created it is a process of our thinking. It cannot be changed without changing our thinking.”', 'author': 'Albert Einstein', 'tags': ['change', 'deep-thoughts', 'thinking', 'world']}</a:t>
            </a:r>
            <a:endParaRPr lang="en-US" altLang="zh-CN"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1600" kern="0" dirty="0">
                <a:latin typeface="微软雅黑" panose="020B0503020204020204" pitchFamily="34" charset="-122"/>
                <a:ea typeface="微软雅黑" panose="020B0503020204020204" pitchFamily="34" charset="-122"/>
                <a:cs typeface="+mn-ea"/>
                <a:sym typeface="+mn-lt"/>
              </a:rPr>
              <a:t>{'text': '“It is our choices, Harry, that show what we truly are, far more than our abilities.”', 'author': 'J.K. Rowling', 'tags': ['abilities', 'choices']}</a:t>
            </a:r>
            <a:endParaRPr lang="en-US" altLang="zh-CN"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1600" kern="0" dirty="0">
                <a:latin typeface="微软雅黑" panose="020B0503020204020204" pitchFamily="34" charset="-122"/>
                <a:ea typeface="微软雅黑" panose="020B0503020204020204" pitchFamily="34" charset="-122"/>
                <a:cs typeface="+mn-ea"/>
                <a:sym typeface="+mn-lt"/>
              </a:rPr>
              <a:t>{'text': '“There are only two ways to live your life. One is as though nothing is a miracle. The other is as though everything is a miracle.”', 'author': 'Albert Einstein', 'tags': ['inspirational', 'life', 'live', 'miracle', 'miracles']}	</a:t>
            </a:r>
            <a:endParaRPr lang="en-US" altLang="zh-CN"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1600" kern="0" dirty="0">
                <a:latin typeface="微软雅黑" panose="020B0503020204020204" pitchFamily="34" charset="-122"/>
                <a:ea typeface="微软雅黑" panose="020B0503020204020204" pitchFamily="34" charset="-122"/>
                <a:cs typeface="+mn-ea"/>
                <a:sym typeface="+mn-lt"/>
              </a:rPr>
              <a:t>.....</a:t>
            </a:r>
            <a:endParaRPr lang="en-US" altLang="zh-CN"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1600" kern="0" dirty="0">
                <a:latin typeface="微软雅黑" panose="020B0503020204020204" pitchFamily="34" charset="-122"/>
                <a:ea typeface="微软雅黑" panose="020B0503020204020204" pitchFamily="34" charset="-122"/>
                <a:cs typeface="+mn-ea"/>
                <a:sym typeface="+mn-lt"/>
              </a:rPr>
              <a:t>当前正在处理的页面URL = http://quotes.toscrape.com/page/2/</a:t>
            </a:r>
            <a:endParaRPr lang="en-US" altLang="zh-CN"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1600" kern="0" dirty="0">
                <a:latin typeface="微软雅黑" panose="020B0503020204020204" pitchFamily="34" charset="-122"/>
                <a:ea typeface="微软雅黑" panose="020B0503020204020204" pitchFamily="34" charset="-122"/>
                <a:cs typeface="+mn-ea"/>
                <a:sym typeface="+mn-lt"/>
              </a:rPr>
              <a:t>......</a:t>
            </a:r>
            <a:endParaRPr lang="en-US" altLang="zh-CN"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1600" kern="0" dirty="0">
                <a:latin typeface="微软雅黑" panose="020B0503020204020204" pitchFamily="34" charset="-122"/>
                <a:ea typeface="微软雅黑" panose="020B0503020204020204" pitchFamily="34" charset="-122"/>
                <a:cs typeface="+mn-ea"/>
                <a:sym typeface="+mn-lt"/>
              </a:rPr>
              <a:t>当前正在处理的页面URL = http://quotes.toscrape.com/page/10/</a:t>
            </a:r>
            <a:endParaRPr lang="en-US" altLang="zh-CN" sz="16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1600" kern="0" dirty="0">
                <a:latin typeface="微软雅黑" panose="020B0503020204020204" pitchFamily="34" charset="-122"/>
                <a:ea typeface="微软雅黑" panose="020B0503020204020204" pitchFamily="34" charset="-122"/>
                <a:cs typeface="+mn-ea"/>
                <a:sym typeface="+mn-lt"/>
              </a:rPr>
              <a:t>......				</a:t>
            </a:r>
            <a:r>
              <a:rPr lang="zh-CN" altLang="en-US" sz="1600" kern="0" dirty="0">
                <a:latin typeface="微软雅黑" panose="020B0503020204020204" pitchFamily="34" charset="-122"/>
                <a:ea typeface="微软雅黑" panose="020B0503020204020204" pitchFamily="34" charset="-122"/>
                <a:cs typeface="+mn-ea"/>
                <a:sym typeface="+mn-lt"/>
              </a:rPr>
              <a:t> </a:t>
            </a:r>
            <a:endParaRPr lang="zh-CN" altLang="en-US" sz="1600" kern="0" dirty="0">
              <a:latin typeface="微软雅黑" panose="020B0503020204020204" pitchFamily="34" charset="-122"/>
              <a:ea typeface="微软雅黑" panose="020B0503020204020204" pitchFamily="34" charset="-122"/>
              <a:cs typeface="+mn-ea"/>
              <a:sym typeface="+mn-lt"/>
            </a:endParaRPr>
          </a:p>
        </p:txBody>
      </p:sp>
      <p:pic>
        <p:nvPicPr>
          <p:cNvPr id="17" name="图片 17" descr="图1-18 爬取结果"/>
          <p:cNvPicPr>
            <a:picLocks noChangeAspect="1"/>
          </p:cNvPicPr>
          <p:nvPr/>
        </p:nvPicPr>
        <p:blipFill>
          <a:blip r:embed="rId1"/>
          <a:srcRect t="11405" r="32055" b="46094"/>
          <a:stretch>
            <a:fillRect/>
          </a:stretch>
        </p:blipFill>
        <p:spPr>
          <a:xfrm>
            <a:off x="1772285" y="2355850"/>
            <a:ext cx="9967595" cy="3893185"/>
          </a:xfrm>
          <a:prstGeom prst="rect">
            <a:avLst/>
          </a:prstGeom>
          <a:ln>
            <a:solidFill>
              <a:schemeClr val="bg1">
                <a:lumMod val="5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5113655" y="2343150"/>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54" name="矩形 53"/>
          <p:cNvSpPr/>
          <p:nvPr/>
        </p:nvSpPr>
        <p:spPr>
          <a:xfrm>
            <a:off x="5114357" y="1343684"/>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3" name="矩形 82"/>
          <p:cNvSpPr/>
          <p:nvPr/>
        </p:nvSpPr>
        <p:spPr>
          <a:xfrm>
            <a:off x="5113583" y="3379963"/>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36" name="Picture 135"/>
          <p:cNvPicPr>
            <a:picLocks noChangeAspect="1"/>
          </p:cNvPicPr>
          <p:nvPr/>
        </p:nvPicPr>
        <p:blipFill>
          <a:blip r:embed="rId2"/>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39" name="矩形 78"/>
          <p:cNvSpPr/>
          <p:nvPr/>
        </p:nvSpPr>
        <p:spPr>
          <a:xfrm>
            <a:off x="5180104" y="1775858"/>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0064B8"/>
              </a:solidFill>
              <a:latin typeface="Arial" panose="020B0604020202020204" pitchFamily="34" charset="0"/>
              <a:cs typeface="Arial" panose="020B0604020202020204" pitchFamily="34" charset="0"/>
            </a:endParaRPr>
          </a:p>
        </p:txBody>
      </p:sp>
      <p:grpSp>
        <p:nvGrpSpPr>
          <p:cNvPr id="138" name="组合 37"/>
          <p:cNvGrpSpPr/>
          <p:nvPr/>
        </p:nvGrpSpPr>
        <p:grpSpPr>
          <a:xfrm>
            <a:off x="5045280" y="1393917"/>
            <a:ext cx="4577079" cy="460375"/>
            <a:chOff x="4952134" y="2109382"/>
            <a:chExt cx="2835653" cy="486576"/>
          </a:xfrm>
        </p:grpSpPr>
        <p:sp>
          <p:nvSpPr>
            <p:cNvPr id="38" name="文本框 21"/>
            <p:cNvSpPr txBox="1"/>
            <p:nvPr/>
          </p:nvSpPr>
          <p:spPr>
            <a:xfrm>
              <a:off x="4952134" y="2195250"/>
              <a:ext cx="587123" cy="357717"/>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rPr>
                <a:t>任务</a:t>
              </a:r>
              <a:r>
                <a:rPr lang="en-US" altLang="zh-CN" sz="2200" b="1" dirty="0">
                  <a:solidFill>
                    <a:schemeClr val="tx1"/>
                  </a:solidFill>
                  <a:latin typeface="Arial" panose="020B0604020202020204" pitchFamily="34" charset="0"/>
                  <a:cs typeface="Arial" panose="020B0604020202020204" pitchFamily="34" charset="0"/>
                </a:rPr>
                <a:t>1</a:t>
              </a:r>
              <a:endParaRPr lang="en-US" altLang="zh-CN" sz="2200" b="1" dirty="0">
                <a:solidFill>
                  <a:schemeClr val="tx1"/>
                </a:solidFill>
                <a:latin typeface="Arial" panose="020B0604020202020204" pitchFamily="34" charset="0"/>
                <a:cs typeface="Arial" panose="020B0604020202020204" pitchFamily="34" charset="0"/>
              </a:endParaRPr>
            </a:p>
          </p:txBody>
        </p:sp>
        <p:sp>
          <p:nvSpPr>
            <p:cNvPr id="141" name="文本框 30"/>
            <p:cNvSpPr txBox="1"/>
            <p:nvPr/>
          </p:nvSpPr>
          <p:spPr>
            <a:xfrm>
              <a:off x="5684258" y="2109382"/>
              <a:ext cx="2103529" cy="486576"/>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认识网络爬虫</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55" name="矩形 78"/>
          <p:cNvSpPr/>
          <p:nvPr/>
        </p:nvSpPr>
        <p:spPr>
          <a:xfrm>
            <a:off x="5203154" y="2812110"/>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56" name="组合 37"/>
          <p:cNvGrpSpPr/>
          <p:nvPr/>
        </p:nvGrpSpPr>
        <p:grpSpPr>
          <a:xfrm>
            <a:off x="5044646" y="2450112"/>
            <a:ext cx="4960377" cy="460375"/>
            <a:chOff x="4931740" y="2120515"/>
            <a:chExt cx="3073119" cy="486577"/>
          </a:xfrm>
        </p:grpSpPr>
        <p:sp>
          <p:nvSpPr>
            <p:cNvPr id="57" name="文本框 21"/>
            <p:cNvSpPr txBox="1"/>
            <p:nvPr/>
          </p:nvSpPr>
          <p:spPr>
            <a:xfrm>
              <a:off x="4931740" y="2181930"/>
              <a:ext cx="587123" cy="389933"/>
            </a:xfrm>
            <a:prstGeom prst="rect">
              <a:avLst/>
            </a:prstGeom>
            <a:noFill/>
            <a:ln>
              <a:noFill/>
            </a:ln>
          </p:spPr>
          <p:txBody>
            <a:bodyPr wrap="square" lIns="0" tIns="0" rIns="0" bIns="0" rtlCol="0" anchor="ctr" anchorCtr="0">
              <a:spAutoFit/>
            </a:bodyPr>
            <a:lstStyle/>
            <a:p>
              <a:pPr algn="ctr"/>
              <a:r>
                <a:rPr lang="zh-CN" altLang="en-US" sz="2400" b="1" spc="50" dirty="0">
                  <a:latin typeface="Arial" panose="020B0604020202020204" pitchFamily="34" charset="0"/>
                  <a:cs typeface="Arial" panose="020B0604020202020204" pitchFamily="34" charset="0"/>
                  <a:sym typeface="+mn-ea"/>
                </a:rPr>
                <a:t>任务2</a:t>
              </a:r>
              <a:endParaRPr lang="en-US" altLang="zh-CN" sz="2200" b="1" dirty="0">
                <a:solidFill>
                  <a:srgbClr val="0070C0"/>
                </a:solidFill>
                <a:latin typeface="Arial" panose="020B0604020202020204" pitchFamily="34" charset="0"/>
                <a:cs typeface="Arial" panose="020B0604020202020204" pitchFamily="34" charset="0"/>
                <a:sym typeface="+mn-ea"/>
              </a:endParaRPr>
            </a:p>
          </p:txBody>
        </p:sp>
        <p:sp>
          <p:nvSpPr>
            <p:cNvPr id="59" name="文本框 30"/>
            <p:cNvSpPr txBox="1"/>
            <p:nvPr/>
          </p:nvSpPr>
          <p:spPr>
            <a:xfrm>
              <a:off x="5642296" y="2120515"/>
              <a:ext cx="2362563" cy="486577"/>
            </a:xfrm>
            <a:prstGeom prst="rect">
              <a:avLst/>
            </a:prstGeom>
            <a:noFill/>
          </p:spPr>
          <p:txBody>
            <a:bodyPr wrap="square" rtlCol="0">
              <a:spAutoFit/>
            </a:bodyPr>
            <a:lstStyle/>
            <a:p>
              <a:pPr algn="l">
                <a:buClrTx/>
                <a:buSzTx/>
                <a:buFontTx/>
              </a:pPr>
              <a:r>
                <a:rPr lang="zh-CN" altLang="en-US" sz="2400" b="1" spc="50" dirty="0">
                  <a:latin typeface="Arial" panose="020B0604020202020204" pitchFamily="34" charset="0"/>
                  <a:cs typeface="Arial" panose="020B0604020202020204" pitchFamily="34" charset="0"/>
                </a:rPr>
                <a:t>数据解析</a:t>
              </a:r>
              <a:endParaRPr lang="zh-CN" altLang="en-US" sz="2400" b="1" spc="50" dirty="0">
                <a:latin typeface="Arial" panose="020B0604020202020204" pitchFamily="34" charset="0"/>
                <a:cs typeface="Arial" panose="020B0604020202020204" pitchFamily="34" charset="0"/>
              </a:endParaRPr>
            </a:p>
          </p:txBody>
        </p:sp>
      </p:grpSp>
      <p:sp>
        <p:nvSpPr>
          <p:cNvPr id="85" name="矩形 78"/>
          <p:cNvSpPr/>
          <p:nvPr/>
        </p:nvSpPr>
        <p:spPr>
          <a:xfrm>
            <a:off x="5251910" y="3865300"/>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86" name="组合 37"/>
          <p:cNvGrpSpPr/>
          <p:nvPr/>
        </p:nvGrpSpPr>
        <p:grpSpPr>
          <a:xfrm>
            <a:off x="5114290" y="3505835"/>
            <a:ext cx="5039360" cy="460375"/>
            <a:chOff x="4932124" y="2201051"/>
            <a:chExt cx="3048070" cy="486581"/>
          </a:xfrm>
        </p:grpSpPr>
        <p:sp>
          <p:nvSpPr>
            <p:cNvPr id="87" name="文本框 21"/>
            <p:cNvSpPr txBox="1"/>
            <p:nvPr/>
          </p:nvSpPr>
          <p:spPr>
            <a:xfrm>
              <a:off x="4932124" y="2253068"/>
              <a:ext cx="587123" cy="389936"/>
            </a:xfrm>
            <a:prstGeom prst="rect">
              <a:avLst/>
            </a:prstGeom>
            <a:noFill/>
            <a:ln>
              <a:noFill/>
            </a:ln>
          </p:spPr>
          <p:txBody>
            <a:bodyPr wrap="square" lIns="0" tIns="0" rIns="0" bIns="0" rtlCol="0" anchor="ctr" anchorCtr="0">
              <a:spAutoFit/>
            </a:bodyPr>
            <a:lstStyle/>
            <a:p>
              <a:pPr algn="ctr"/>
              <a:r>
                <a:rPr lang="zh-CN" altLang="en-US" sz="2400" b="1" spc="50" dirty="0">
                  <a:solidFill>
                    <a:srgbClr val="0070C0"/>
                  </a:solidFill>
                  <a:latin typeface="Arial" panose="020B0604020202020204" pitchFamily="34" charset="0"/>
                  <a:cs typeface="Arial" panose="020B0604020202020204" pitchFamily="34" charset="0"/>
                  <a:sym typeface="+mn-ea"/>
                </a:rPr>
                <a:t>任务3</a:t>
              </a:r>
              <a:endParaRPr lang="en-US" altLang="zh-CN" sz="2200" b="1" dirty="0">
                <a:latin typeface="Arial" panose="020B0604020202020204" pitchFamily="34" charset="0"/>
                <a:cs typeface="Arial" panose="020B0604020202020204" pitchFamily="34" charset="0"/>
                <a:sym typeface="+mn-ea"/>
              </a:endParaRPr>
            </a:p>
          </p:txBody>
        </p:sp>
        <p:sp>
          <p:nvSpPr>
            <p:cNvPr id="89" name="文本框 30"/>
            <p:cNvSpPr txBox="1"/>
            <p:nvPr/>
          </p:nvSpPr>
          <p:spPr>
            <a:xfrm>
              <a:off x="5583526" y="2201051"/>
              <a:ext cx="2396668" cy="486581"/>
            </a:xfrm>
            <a:prstGeom prst="rect">
              <a:avLst/>
            </a:prstGeom>
            <a:noFill/>
          </p:spPr>
          <p:txBody>
            <a:bodyPr wrap="square" rtlCol="0">
              <a:spAutoFit/>
            </a:bodyPr>
            <a:lstStyle/>
            <a:p>
              <a:pPr algn="l">
                <a:buClrTx/>
                <a:buSzTx/>
                <a:buFontTx/>
              </a:pPr>
              <a:r>
                <a:rPr lang="zh-CN" altLang="en-US" sz="2400" b="1" spc="50" dirty="0">
                  <a:solidFill>
                    <a:srgbClr val="0070C0"/>
                  </a:solidFill>
                  <a:latin typeface="Arial" panose="020B0604020202020204" pitchFamily="34" charset="0"/>
                  <a:cs typeface="Arial" panose="020B0604020202020204" pitchFamily="34" charset="0"/>
                </a:rPr>
                <a:t>采集动态渲染网页的数据</a:t>
              </a:r>
              <a:endParaRPr lang="zh-CN" altLang="en-US" sz="2400" b="1" spc="50" dirty="0">
                <a:solidFill>
                  <a:srgbClr val="0070C0"/>
                </a:solidFill>
                <a:latin typeface="Arial" panose="020B0604020202020204" pitchFamily="34" charset="0"/>
                <a:cs typeface="Arial" panose="020B0604020202020204" pitchFamily="34" charset="0"/>
              </a:endParaRPr>
            </a:p>
          </p:txBody>
        </p:sp>
      </p:grpSp>
      <p:sp>
        <p:nvSpPr>
          <p:cNvPr id="5" name="矩形 4"/>
          <p:cNvSpPr/>
          <p:nvPr>
            <p:custDataLst>
              <p:tags r:id="rId3"/>
            </p:custDataLst>
          </p:nvPr>
        </p:nvSpPr>
        <p:spPr>
          <a:xfrm>
            <a:off x="5113655" y="4370705"/>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1" name="矩形 78"/>
          <p:cNvSpPr/>
          <p:nvPr/>
        </p:nvSpPr>
        <p:spPr>
          <a:xfrm>
            <a:off x="5286961" y="475715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92" name="组合 37"/>
          <p:cNvGrpSpPr/>
          <p:nvPr/>
        </p:nvGrpSpPr>
        <p:grpSpPr>
          <a:xfrm>
            <a:off x="5137077" y="4435451"/>
            <a:ext cx="4830838" cy="460375"/>
            <a:chOff x="4974227" y="2099037"/>
            <a:chExt cx="2992865" cy="486577"/>
          </a:xfrm>
        </p:grpSpPr>
        <p:sp>
          <p:nvSpPr>
            <p:cNvPr id="93" name="文本框 21"/>
            <p:cNvSpPr txBox="1"/>
            <p:nvPr/>
          </p:nvSpPr>
          <p:spPr>
            <a:xfrm>
              <a:off x="4974227" y="2168507"/>
              <a:ext cx="587123" cy="357718"/>
            </a:xfrm>
            <a:prstGeom prst="rect">
              <a:avLst/>
            </a:prstGeom>
            <a:noFill/>
            <a:ln>
              <a:noFill/>
            </a:ln>
          </p:spPr>
          <p:txBody>
            <a:bodyPr wrap="square" lIns="0" tIns="0" rIns="0" bIns="0" rtlCol="0" anchor="ctr" anchorCtr="0">
              <a:spAutoFit/>
            </a:bodyPr>
            <a:lstStyle/>
            <a:p>
              <a:pPr algn="ctr"/>
              <a:r>
                <a:rPr lang="zh-CN" altLang="en-US" sz="2200" b="1" dirty="0">
                  <a:latin typeface="Arial" panose="020B0604020202020204" pitchFamily="34" charset="0"/>
                  <a:cs typeface="Arial" panose="020B0604020202020204" pitchFamily="34" charset="0"/>
                  <a:sym typeface="+mn-ea"/>
                </a:rPr>
                <a:t>任务</a:t>
              </a:r>
              <a:r>
                <a:rPr lang="en-US" altLang="zh-CN" sz="2200" b="1" dirty="0">
                  <a:latin typeface="Arial" panose="020B0604020202020204" pitchFamily="34" charset="0"/>
                  <a:cs typeface="Arial" panose="020B0604020202020204" pitchFamily="34" charset="0"/>
                  <a:sym typeface="+mn-ea"/>
                </a:rPr>
                <a:t>4</a:t>
              </a:r>
              <a:endParaRPr lang="en-US" altLang="zh-CN" sz="2200" b="1" dirty="0">
                <a:latin typeface="Arial" panose="020B0604020202020204" pitchFamily="34" charset="0"/>
                <a:cs typeface="Arial" panose="020B0604020202020204" pitchFamily="34" charset="0"/>
                <a:sym typeface="+mn-ea"/>
              </a:endParaRPr>
            </a:p>
          </p:txBody>
        </p:sp>
        <p:sp>
          <p:nvSpPr>
            <p:cNvPr id="95" name="文本框 30"/>
            <p:cNvSpPr txBox="1"/>
            <p:nvPr/>
          </p:nvSpPr>
          <p:spPr>
            <a:xfrm>
              <a:off x="5604529" y="2099037"/>
              <a:ext cx="2362563" cy="486577"/>
            </a:xfrm>
            <a:prstGeom prst="rect">
              <a:avLst/>
            </a:prstGeom>
            <a:noFill/>
          </p:spPr>
          <p:txBody>
            <a:bodyPr wrap="square" rtlCol="0">
              <a:spAutoFit/>
            </a:bodyPr>
            <a:lstStyle/>
            <a:p>
              <a:r>
                <a:rPr lang="zh-CN" altLang="en-US" sz="2400" b="1" spc="50" dirty="0">
                  <a:latin typeface="Arial" panose="020B0604020202020204" pitchFamily="34" charset="0"/>
                  <a:cs typeface="Arial" panose="020B0604020202020204" pitchFamily="34" charset="0"/>
                </a:rPr>
                <a:t>使用</a:t>
              </a:r>
              <a:r>
                <a:rPr lang="en-US" altLang="zh-CN" sz="2400" b="1" spc="50" dirty="0">
                  <a:latin typeface="Arial" panose="020B0604020202020204" pitchFamily="34" charset="0"/>
                  <a:cs typeface="Arial" panose="020B0604020202020204" pitchFamily="34" charset="0"/>
                </a:rPr>
                <a:t>Scrapy</a:t>
              </a:r>
              <a:r>
                <a:rPr lang="zh-CN" altLang="en-US" sz="2400" b="1" spc="50" dirty="0">
                  <a:latin typeface="Arial" panose="020B0604020202020204" pitchFamily="34" charset="0"/>
                  <a:cs typeface="Arial" panose="020B0604020202020204" pitchFamily="34" charset="0"/>
                </a:rPr>
                <a:t>框架</a:t>
              </a:r>
              <a:endParaRPr lang="zh-CN" altLang="en-US" sz="2400" b="1" spc="50" dirty="0">
                <a:latin typeface="Arial" panose="020B0604020202020204" pitchFamily="34" charset="0"/>
                <a:cs typeface="Arial" panose="020B0604020202020204" pitchFamily="34" charset="0"/>
              </a:endParaRPr>
            </a:p>
          </p:txBody>
        </p:sp>
      </p:grpSp>
      <p:sp>
        <p:nvSpPr>
          <p:cNvPr id="2" name="文本框 7"/>
          <p:cNvSpPr txBox="1"/>
          <p:nvPr>
            <p:custDataLst>
              <p:tags r:id="rId4"/>
            </p:custDataLst>
          </p:nvPr>
        </p:nvSpPr>
        <p:spPr>
          <a:xfrm>
            <a:off x="-635" y="2068195"/>
            <a:ext cx="4552950" cy="1076325"/>
          </a:xfrm>
          <a:prstGeom prst="rect">
            <a:avLst/>
          </a:prstGeom>
          <a:noFill/>
        </p:spPr>
        <p:txBody>
          <a:bodyPr wrap="square" rtlCol="0">
            <a:spAutoFit/>
          </a:bodyPr>
          <a:lstStyle/>
          <a:p>
            <a:pPr algn="ctr">
              <a:buClrTx/>
              <a:buSzTx/>
              <a:buFontTx/>
            </a:pPr>
            <a:r>
              <a:rPr lang="zh-CN" altLang="en-US" sz="3200" b="1" spc="50" dirty="0" smtClean="0">
                <a:solidFill>
                  <a:schemeClr val="bg1"/>
                </a:solidFill>
                <a:latin typeface="+mj-ea"/>
                <a:ea typeface="+mj-ea"/>
              </a:rPr>
              <a:t>网络数据采集利器：</a:t>
            </a:r>
            <a:endParaRPr lang="zh-CN" altLang="en-US" sz="3200" b="1" spc="50" dirty="0" smtClean="0">
              <a:solidFill>
                <a:schemeClr val="bg1"/>
              </a:solidFill>
              <a:latin typeface="+mj-ea"/>
              <a:ea typeface="+mj-ea"/>
            </a:endParaRPr>
          </a:p>
          <a:p>
            <a:pPr algn="ctr">
              <a:buClrTx/>
              <a:buSzTx/>
              <a:buFontTx/>
            </a:pPr>
            <a:r>
              <a:rPr lang="zh-CN" altLang="en-US" sz="3200" b="1" spc="50" dirty="0" smtClean="0">
                <a:solidFill>
                  <a:schemeClr val="bg1"/>
                </a:solidFill>
                <a:latin typeface="+mj-ea"/>
                <a:ea typeface="+mj-ea"/>
              </a:rPr>
              <a:t>网络爬虫</a:t>
            </a:r>
            <a:endParaRPr lang="zh-CN" altLang="en-US" sz="3200" b="1" spc="50" dirty="0" smtClean="0">
              <a:solidFill>
                <a:schemeClr val="bg1"/>
              </a:solidFill>
              <a:latin typeface="+mj-ea"/>
              <a:ea typeface="+mj-ea"/>
            </a:endParaRPr>
          </a:p>
        </p:txBody>
      </p:sp>
      <p:sp>
        <p:nvSpPr>
          <p:cNvPr id="3" name="文本框 6"/>
          <p:cNvSpPr txBox="1"/>
          <p:nvPr>
            <p:custDataLst>
              <p:tags r:id="rId5"/>
            </p:custDataLst>
          </p:nvPr>
        </p:nvSpPr>
        <p:spPr>
          <a:xfrm>
            <a:off x="0" y="3375025"/>
            <a:ext cx="4552315" cy="513715"/>
          </a:xfrm>
          <a:prstGeom prst="rect">
            <a:avLst/>
          </a:prstGeom>
          <a:noFill/>
        </p:spPr>
        <p:txBody>
          <a:bodyPr wrap="none" rtlCol="0">
            <a:noAutofit/>
          </a:bodyPr>
          <a:lstStyle/>
          <a:p>
            <a:pPr algn="ctr"/>
            <a:r>
              <a:rPr lang="en-US" altLang="zh-CN" sz="2800" b="1" spc="50" dirty="0" smtClean="0">
                <a:solidFill>
                  <a:srgbClr val="FF0000"/>
                </a:solidFill>
                <a:latin typeface="+mj-ea"/>
                <a:ea typeface="+mj-ea"/>
              </a:rPr>
              <a:t>CONTENTS</a:t>
            </a:r>
            <a:endParaRPr lang="en-US" altLang="zh-CN" sz="2800" b="1" spc="50" dirty="0" smtClean="0">
              <a:solidFill>
                <a:srgbClr val="FF0000"/>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3-</a:t>
            </a:r>
            <a:r>
              <a:rPr lang="zh-CN" altLang="en-US" dirty="0"/>
              <a:t>案例导入</a:t>
            </a:r>
            <a:endParaRPr lang="zh-CN" altLang="en-US"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lang="zh-CN" sz="1800" b="0" dirty="0">
                <a:sym typeface="+mn-ea"/>
              </a:rPr>
              <a:t>下图是</a:t>
            </a:r>
            <a:r>
              <a:rPr altLang="zh-CN" sz="1800" b="0" dirty="0">
                <a:sym typeface="+mn-ea"/>
              </a:rPr>
              <a:t>某电商网站“手机”栏目商品的数据，假设本次学习任务是将图中用带圈的6个数字标记的手机的6项信息解析出来，一共爬取前面5页的商品数据并整理成Python字典格式，最后存入文本文件phone.txt中。</a:t>
            </a:r>
            <a:endParaRPr altLang="zh-CN" sz="1800" b="0" dirty="0">
              <a:sym typeface="+mn-ea"/>
            </a:endParaRPr>
          </a:p>
        </p:txBody>
      </p:sp>
      <p:pic>
        <p:nvPicPr>
          <p:cNvPr id="30" name="图片 30" descr="图1-3-1爬取京东多页商品数据的任务"/>
          <p:cNvPicPr>
            <a:picLocks noChangeAspect="1"/>
          </p:cNvPicPr>
          <p:nvPr/>
        </p:nvPicPr>
        <p:blipFill>
          <a:blip r:embed="rId1"/>
          <a:stretch>
            <a:fillRect/>
          </a:stretch>
        </p:blipFill>
        <p:spPr>
          <a:xfrm>
            <a:off x="477520" y="2143760"/>
            <a:ext cx="6845935" cy="4137660"/>
          </a:xfrm>
          <a:prstGeom prst="rect">
            <a:avLst/>
          </a:prstGeom>
          <a:ln>
            <a:solidFill>
              <a:schemeClr val="bg1">
                <a:lumMod val="50000"/>
              </a:schemeClr>
            </a:solidFill>
          </a:ln>
        </p:spPr>
      </p:pic>
      <p:sp>
        <p:nvSpPr>
          <p:cNvPr id="5" name="文本框 4"/>
          <p:cNvSpPr txBox="1"/>
          <p:nvPr/>
        </p:nvSpPr>
        <p:spPr>
          <a:xfrm>
            <a:off x="7341235" y="2143760"/>
            <a:ext cx="4328795" cy="3848735"/>
          </a:xfrm>
          <a:prstGeom prst="rect">
            <a:avLst/>
          </a:prstGeom>
          <a:noFill/>
        </p:spPr>
        <p:txBody>
          <a:bodyPr wrap="square" rtlCol="0" anchor="t">
            <a:noAutofit/>
          </a:bodyPr>
          <a:lstStyle/>
          <a:p>
            <a:pPr>
              <a:lnSpc>
                <a:spcPct val="130000"/>
              </a:lnSpc>
              <a:spcBef>
                <a:spcPts val="600"/>
              </a:spcBef>
            </a:pPr>
            <a:r>
              <a:rPr lang="zh-CN" altLang="en-US" i="1" kern="0" dirty="0">
                <a:latin typeface="微软雅黑" panose="020B0503020204020204" pitchFamily="34" charset="-122"/>
                <a:ea typeface="微软雅黑" panose="020B0503020204020204" pitchFamily="34" charset="-122"/>
                <a:cs typeface="+mn-ea"/>
                <a:sym typeface="+mn-lt"/>
              </a:rPr>
              <a:t>图中这6项信息按数字从小到大的顺序分别是：商品名、商品图片、商品价格、评论数、店铺名、是否自营。</a:t>
            </a:r>
            <a:endParaRPr lang="zh-CN" altLang="en-US" i="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i="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i="1"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3-</a:t>
            </a:r>
            <a:r>
              <a:rPr lang="zh-CN" altLang="en-US" dirty="0"/>
              <a:t>任务导航</a:t>
            </a:r>
            <a:endParaRPr lang="zh-CN" altLang="en-US"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endParaRPr altLang="zh-CN" sz="1800" b="0" dirty="0">
              <a:sym typeface="+mn-ea"/>
            </a:endParaRPr>
          </a:p>
        </p:txBody>
      </p:sp>
      <p:pic>
        <p:nvPicPr>
          <p:cNvPr id="32" name="图片 32" descr="任务3_知识框架"/>
          <p:cNvPicPr>
            <a:picLocks noChangeAspect="1"/>
          </p:cNvPicPr>
          <p:nvPr>
            <p:custDataLst>
              <p:tags r:id="rId1"/>
            </p:custDataLst>
          </p:nvPr>
        </p:nvPicPr>
        <p:blipFill>
          <a:blip r:embed="rId2"/>
          <a:stretch>
            <a:fillRect/>
          </a:stretch>
        </p:blipFill>
        <p:spPr>
          <a:xfrm>
            <a:off x="477520" y="996315"/>
            <a:ext cx="7299325" cy="5508625"/>
          </a:xfrm>
          <a:prstGeom prst="rect">
            <a:avLst/>
          </a:prstGeom>
          <a:ln>
            <a:solidFill>
              <a:schemeClr val="bg1">
                <a:lumMod val="5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一、准备</a:t>
            </a:r>
            <a:r>
              <a:rPr lang="en-US" altLang="zh-CN" dirty="0" smtClean="0">
                <a:sym typeface="+mn-ea"/>
              </a:rPr>
              <a:t>Selenium</a:t>
            </a:r>
            <a:r>
              <a:rPr lang="zh-CN" altLang="en-US" dirty="0" smtClean="0">
                <a:sym typeface="+mn-ea"/>
              </a:rPr>
              <a:t>的环境</a:t>
            </a:r>
            <a:endParaRPr lang="zh-CN" altLang="en-US" dirty="0"/>
          </a:p>
        </p:txBody>
      </p:sp>
      <p:sp>
        <p:nvSpPr>
          <p:cNvPr id="3" name="内容占位符 2"/>
          <p:cNvSpPr>
            <a:spLocks noGrp="1"/>
          </p:cNvSpPr>
          <p:nvPr>
            <p:ph sz="quarter" idx="13"/>
          </p:nvPr>
        </p:nvSpPr>
        <p:spPr/>
        <p:txBody>
          <a:bodyPr/>
          <a:lstStyle/>
          <a:p>
            <a:r>
              <a:rPr lang="zh-CN" altLang="en-US" dirty="0" smtClean="0"/>
              <a:t>（一）安装</a:t>
            </a:r>
            <a:r>
              <a:rPr lang="en-US" altLang="zh-CN" dirty="0" smtClean="0"/>
              <a:t>Selenium</a:t>
            </a:r>
            <a:endParaRPr lang="zh-CN" altLang="en-US" dirty="0"/>
          </a:p>
          <a:p>
            <a:endParaRPr lang="zh-CN" altLang="en-US" dirty="0"/>
          </a:p>
          <a:p>
            <a:endParaRPr lang="zh-CN" altLang="en-US" dirty="0"/>
          </a:p>
        </p:txBody>
      </p:sp>
      <p:sp>
        <p:nvSpPr>
          <p:cNvPr id="4" name="文本框 3"/>
          <p:cNvSpPr txBox="1"/>
          <p:nvPr/>
        </p:nvSpPr>
        <p:spPr>
          <a:xfrm>
            <a:off x="485775" y="1586865"/>
            <a:ext cx="11307445" cy="4811395"/>
          </a:xfrm>
          <a:prstGeom prst="rect">
            <a:avLst/>
          </a:prstGeom>
          <a:noFill/>
        </p:spPr>
        <p:txBody>
          <a:bodyPr wrap="square" rtlCol="0">
            <a:noAutofit/>
          </a:bodyPr>
          <a:lstStyle/>
          <a:p>
            <a:pPr>
              <a:lnSpc>
                <a:spcPct val="130000"/>
              </a:lnSpc>
              <a:spcBef>
                <a:spcPts val="600"/>
              </a:spcBef>
            </a:pPr>
            <a:r>
              <a:rPr lang="zh-CN" altLang="en-US" sz="2400" kern="0" dirty="0" smtClean="0">
                <a:latin typeface="微软雅黑" panose="020B0503020204020204" pitchFamily="34" charset="-122"/>
                <a:ea typeface="微软雅黑" panose="020B0503020204020204" pitchFamily="34" charset="-122"/>
                <a:cs typeface="+mn-ea"/>
                <a:sym typeface="+mn-lt"/>
              </a:rPr>
              <a:t>在</a:t>
            </a:r>
            <a:r>
              <a:rPr lang="en-US" altLang="zh-CN" sz="2400" kern="0" dirty="0" smtClean="0">
                <a:latin typeface="微软雅黑" panose="020B0503020204020204" pitchFamily="34" charset="-122"/>
                <a:ea typeface="微软雅黑" panose="020B0503020204020204" pitchFamily="34" charset="-122"/>
                <a:cs typeface="+mn-ea"/>
                <a:sym typeface="+mn-lt"/>
              </a:rPr>
              <a:t>windows</a:t>
            </a:r>
            <a:r>
              <a:rPr lang="zh-CN" altLang="en-US" sz="2400" kern="0" dirty="0" smtClean="0">
                <a:latin typeface="微软雅黑" panose="020B0503020204020204" pitchFamily="34" charset="-122"/>
                <a:ea typeface="微软雅黑" panose="020B0503020204020204" pitchFamily="34" charset="-122"/>
                <a:cs typeface="+mn-ea"/>
                <a:sym typeface="+mn-lt"/>
              </a:rPr>
              <a:t>命令窗口中执行安装命令：</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pip install -</a:t>
            </a:r>
            <a:r>
              <a:rPr lang="en-US" altLang="zh-CN" sz="2400" kern="0" dirty="0" err="1">
                <a:latin typeface="微软雅黑" panose="020B0503020204020204" pitchFamily="34" charset="-122"/>
                <a:ea typeface="微软雅黑" panose="020B0503020204020204" pitchFamily="34" charset="-122"/>
                <a:cs typeface="+mn-ea"/>
                <a:sym typeface="+mn-lt"/>
              </a:rPr>
              <a:t>i</a:t>
            </a:r>
            <a:r>
              <a:rPr lang="en-US" altLang="zh-CN" sz="2400" kern="0" dirty="0">
                <a:latin typeface="微软雅黑" panose="020B0503020204020204" pitchFamily="34" charset="-122"/>
                <a:ea typeface="微软雅黑" panose="020B0503020204020204" pitchFamily="34" charset="-122"/>
                <a:cs typeface="+mn-ea"/>
                <a:sym typeface="+mn-lt"/>
              </a:rPr>
              <a:t> https://mirrors.aliyun.com/pypi/simple/ </a:t>
            </a:r>
            <a:r>
              <a:rPr lang="en-US" altLang="zh-CN" sz="2400" kern="0" dirty="0" smtClean="0">
                <a:latin typeface="微软雅黑" panose="020B0503020204020204" pitchFamily="34" charset="-122"/>
                <a:ea typeface="微软雅黑" panose="020B0503020204020204" pitchFamily="34" charset="-122"/>
                <a:cs typeface="+mn-ea"/>
                <a:sym typeface="+mn-lt"/>
              </a:rPr>
              <a:t>selenium</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400" b="1"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pic>
        <p:nvPicPr>
          <p:cNvPr id="5" name="图片 4" descr="图1-21 在anaconda中安装Selenium库"/>
          <p:cNvPicPr/>
          <p:nvPr/>
        </p:nvPicPr>
        <p:blipFill>
          <a:blip r:embed="rId1"/>
          <a:stretch>
            <a:fillRect/>
          </a:stretch>
        </p:blipFill>
        <p:spPr>
          <a:xfrm>
            <a:off x="1854951" y="3341745"/>
            <a:ext cx="7850505" cy="2283201"/>
          </a:xfrm>
          <a:prstGeom prst="rect">
            <a:avLst/>
          </a:prstGeom>
          <a:ln>
            <a:solidFill>
              <a:schemeClr val="bg1">
                <a:lumMod val="50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一、准备</a:t>
            </a:r>
            <a:r>
              <a:rPr lang="en-US" altLang="zh-CN" dirty="0" smtClean="0">
                <a:sym typeface="+mn-ea"/>
              </a:rPr>
              <a:t>Selenium</a:t>
            </a:r>
            <a:r>
              <a:rPr lang="zh-CN" altLang="en-US" dirty="0" smtClean="0">
                <a:sym typeface="+mn-ea"/>
              </a:rPr>
              <a:t>的环境</a:t>
            </a:r>
            <a:endParaRPr lang="zh-CN" altLang="en-US" dirty="0"/>
          </a:p>
        </p:txBody>
      </p:sp>
      <p:sp>
        <p:nvSpPr>
          <p:cNvPr id="3" name="内容占位符 2"/>
          <p:cNvSpPr>
            <a:spLocks noGrp="1"/>
          </p:cNvSpPr>
          <p:nvPr>
            <p:ph sz="quarter" idx="13"/>
          </p:nvPr>
        </p:nvSpPr>
        <p:spPr/>
        <p:txBody>
          <a:bodyPr/>
          <a:lstStyle/>
          <a:p>
            <a:r>
              <a:rPr lang="zh-CN" altLang="en-US" dirty="0" smtClean="0"/>
              <a:t>（二）安装</a:t>
            </a:r>
            <a:r>
              <a:rPr lang="en-US" altLang="zh-CN" dirty="0" smtClean="0"/>
              <a:t>Chrome</a:t>
            </a:r>
            <a:r>
              <a:rPr lang="zh-CN" altLang="en-US" dirty="0" smtClean="0"/>
              <a:t>的驱动</a:t>
            </a:r>
            <a:r>
              <a:rPr lang="en-US" altLang="zh-CN" dirty="0" err="1" smtClean="0"/>
              <a:t>ChromeDriver</a:t>
            </a:r>
            <a:endParaRPr lang="zh-CN" altLang="en-US" dirty="0"/>
          </a:p>
          <a:p>
            <a:endParaRPr lang="zh-CN" altLang="en-US" dirty="0"/>
          </a:p>
        </p:txBody>
      </p:sp>
      <p:sp>
        <p:nvSpPr>
          <p:cNvPr id="4" name="文本框 3"/>
          <p:cNvSpPr txBox="1"/>
          <p:nvPr/>
        </p:nvSpPr>
        <p:spPr>
          <a:xfrm>
            <a:off x="485775" y="1586865"/>
            <a:ext cx="11415280" cy="4811395"/>
          </a:xfrm>
          <a:prstGeom prst="rect">
            <a:avLst/>
          </a:prstGeom>
          <a:noFill/>
        </p:spPr>
        <p:txBody>
          <a:bodyPr wrap="square" rtlCol="0">
            <a:noAutofit/>
          </a:bodyPr>
          <a:lstStyle/>
          <a:p>
            <a:pPr>
              <a:lnSpc>
                <a:spcPct val="130000"/>
              </a:lnSpc>
              <a:spcBef>
                <a:spcPts val="600"/>
              </a:spcBef>
            </a:pPr>
            <a:r>
              <a:rPr lang="en-US" altLang="zh-CN" sz="2400" kern="0" dirty="0" smtClean="0">
                <a:latin typeface="微软雅黑" panose="020B0503020204020204" pitchFamily="34" charset="-122"/>
                <a:ea typeface="微软雅黑" panose="020B0503020204020204" pitchFamily="34" charset="-122"/>
                <a:cs typeface="+mn-ea"/>
                <a:sym typeface="+mn-lt"/>
              </a:rPr>
              <a:t>1. Chrome</a:t>
            </a:r>
            <a:r>
              <a:rPr lang="zh-CN" altLang="en-US" sz="2400" kern="0" dirty="0" smtClean="0">
                <a:latin typeface="微软雅黑" panose="020B0503020204020204" pitchFamily="34" charset="-122"/>
                <a:ea typeface="微软雅黑" panose="020B0503020204020204" pitchFamily="34" charset="-122"/>
                <a:cs typeface="+mn-ea"/>
                <a:sym typeface="+mn-lt"/>
              </a:rPr>
              <a:t>的不同版本对应不同版本的</a:t>
            </a:r>
            <a:r>
              <a:rPr lang="en-US" altLang="zh-CN" sz="2400" kern="0" dirty="0" err="1" smtClean="0">
                <a:latin typeface="微软雅黑" panose="020B0503020204020204" pitchFamily="34" charset="-122"/>
                <a:ea typeface="微软雅黑" panose="020B0503020204020204" pitchFamily="34" charset="-122"/>
                <a:cs typeface="+mn-ea"/>
                <a:sym typeface="+mn-lt"/>
              </a:rPr>
              <a:t>ChromeDriver</a:t>
            </a:r>
            <a:r>
              <a:rPr lang="zh-CN" altLang="en-US" sz="2400" kern="0" dirty="0" smtClean="0">
                <a:latin typeface="微软雅黑" panose="020B0503020204020204" pitchFamily="34" charset="-122"/>
                <a:ea typeface="微软雅黑" panose="020B0503020204020204" pitchFamily="34" charset="-122"/>
                <a:cs typeface="+mn-ea"/>
                <a:sym typeface="+mn-lt"/>
              </a:rPr>
              <a:t>，确定好</a:t>
            </a:r>
            <a:r>
              <a:rPr lang="en-US" altLang="zh-CN" sz="2400" kern="0" dirty="0" smtClean="0">
                <a:latin typeface="微软雅黑" panose="020B0503020204020204" pitchFamily="34" charset="-122"/>
                <a:ea typeface="微软雅黑" panose="020B0503020204020204" pitchFamily="34" charset="-122"/>
                <a:cs typeface="+mn-ea"/>
                <a:sym typeface="+mn-lt"/>
              </a:rPr>
              <a:t>Chrome</a:t>
            </a:r>
            <a:r>
              <a:rPr lang="zh-CN" altLang="en-US" sz="2400" kern="0" dirty="0" smtClean="0">
                <a:latin typeface="微软雅黑" panose="020B0503020204020204" pitchFamily="34" charset="-122"/>
                <a:ea typeface="微软雅黑" panose="020B0503020204020204" pitchFamily="34" charset="-122"/>
                <a:cs typeface="+mn-ea"/>
                <a:sym typeface="+mn-lt"/>
              </a:rPr>
              <a:t>版本后去</a:t>
            </a:r>
            <a:r>
              <a:rPr lang="en-US" altLang="zh-CN" sz="2400" kern="0" dirty="0" smtClean="0">
                <a:latin typeface="微软雅黑" panose="020B0503020204020204" pitchFamily="34" charset="-122"/>
                <a:ea typeface="微软雅黑" panose="020B0503020204020204" pitchFamily="34" charset="-122"/>
                <a:cs typeface="+mn-ea"/>
                <a:sym typeface="+mn-lt"/>
              </a:rPr>
              <a:t>Google</a:t>
            </a:r>
            <a:r>
              <a:rPr lang="zh-CN" altLang="en-US" sz="2400" kern="0" dirty="0" smtClean="0">
                <a:latin typeface="微软雅黑" panose="020B0503020204020204" pitchFamily="34" charset="-122"/>
                <a:ea typeface="微软雅黑" panose="020B0503020204020204" pitchFamily="34" charset="-122"/>
                <a:cs typeface="+mn-ea"/>
                <a:sym typeface="+mn-lt"/>
              </a:rPr>
              <a:t>官网（</a:t>
            </a:r>
            <a:r>
              <a:rPr lang="en-US" altLang="zh-CN" dirty="0"/>
              <a:t>https://chromedriver.storage.googleapis.com/index.html</a:t>
            </a:r>
            <a:r>
              <a:rPr lang="zh-CN" altLang="en-US" sz="2400" kern="0" dirty="0" smtClean="0">
                <a:latin typeface="微软雅黑" panose="020B0503020204020204" pitchFamily="34" charset="-122"/>
                <a:ea typeface="微软雅黑" panose="020B0503020204020204" pitchFamily="34" charset="-122"/>
                <a:cs typeface="+mn-ea"/>
                <a:sym typeface="+mn-lt"/>
              </a:rPr>
              <a:t>）下载对应的</a:t>
            </a:r>
            <a:r>
              <a:rPr lang="en-US" altLang="zh-CN" sz="2400" kern="0" dirty="0" err="1" smtClean="0">
                <a:latin typeface="微软雅黑" panose="020B0503020204020204" pitchFamily="34" charset="-122"/>
                <a:ea typeface="微软雅黑" panose="020B0503020204020204" pitchFamily="34" charset="-122"/>
                <a:cs typeface="+mn-ea"/>
                <a:sym typeface="+mn-lt"/>
              </a:rPr>
              <a:t>ChromeDriver</a:t>
            </a:r>
            <a:r>
              <a:rPr lang="zh-CN" altLang="en-US" sz="2400" kern="0" dirty="0" smtClean="0">
                <a:latin typeface="微软雅黑" panose="020B0503020204020204" pitchFamily="34" charset="-122"/>
                <a:ea typeface="微软雅黑" panose="020B0503020204020204" pitchFamily="34" charset="-122"/>
                <a:cs typeface="+mn-ea"/>
                <a:sym typeface="+mn-lt"/>
              </a:rPr>
              <a:t>。</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400" b="1"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pic>
        <p:nvPicPr>
          <p:cNvPr id="6" name="图片 5"/>
          <p:cNvPicPr/>
          <p:nvPr/>
        </p:nvPicPr>
        <p:blipFill>
          <a:blip r:embed="rId1"/>
          <a:stretch>
            <a:fillRect/>
          </a:stretch>
        </p:blipFill>
        <p:spPr>
          <a:xfrm>
            <a:off x="660399" y="3290454"/>
            <a:ext cx="6422157" cy="2824646"/>
          </a:xfrm>
          <a:prstGeom prst="rect">
            <a:avLst/>
          </a:prstGeom>
          <a:ln>
            <a:solidFill>
              <a:srgbClr val="44546A"/>
            </a:solidFill>
          </a:ln>
        </p:spPr>
      </p:pic>
      <p:sp>
        <p:nvSpPr>
          <p:cNvPr id="7" name="文本框 6"/>
          <p:cNvSpPr txBox="1"/>
          <p:nvPr/>
        </p:nvSpPr>
        <p:spPr>
          <a:xfrm>
            <a:off x="7257180" y="3141978"/>
            <a:ext cx="4225636" cy="2973122"/>
          </a:xfrm>
          <a:prstGeom prst="rect">
            <a:avLst/>
          </a:prstGeom>
          <a:noFill/>
        </p:spPr>
        <p:txBody>
          <a:bodyPr wrap="square" rtlCol="0">
            <a:spAutoFit/>
          </a:bodyPr>
          <a:lstStyle/>
          <a:p>
            <a:pPr>
              <a:lnSpc>
                <a:spcPct val="130000"/>
              </a:lnSpc>
              <a:spcBef>
                <a:spcPts val="600"/>
              </a:spcBef>
            </a:pPr>
            <a:r>
              <a:rPr lang="en-US" altLang="zh-CN" sz="2400" kern="0" dirty="0" smtClean="0">
                <a:latin typeface="微软雅黑" panose="020B0503020204020204" pitchFamily="34" charset="-122"/>
                <a:ea typeface="微软雅黑" panose="020B0503020204020204" pitchFamily="34" charset="-122"/>
                <a:cs typeface="+mn-ea"/>
                <a:sym typeface="+mn-lt"/>
              </a:rPr>
              <a:t>2. </a:t>
            </a:r>
            <a:r>
              <a:rPr lang="zh-CN" altLang="en-US" sz="2400" kern="0" dirty="0" smtClean="0">
                <a:latin typeface="微软雅黑" panose="020B0503020204020204" pitchFamily="34" charset="-122"/>
                <a:ea typeface="微软雅黑" panose="020B0503020204020204" pitchFamily="34" charset="-122"/>
                <a:cs typeface="+mn-ea"/>
                <a:sym typeface="+mn-lt"/>
              </a:rPr>
              <a:t>将</a:t>
            </a:r>
            <a:r>
              <a:rPr lang="zh-CN" altLang="en-US" sz="2400" kern="0" dirty="0">
                <a:latin typeface="微软雅黑" panose="020B0503020204020204" pitchFamily="34" charset="-122"/>
                <a:ea typeface="微软雅黑" panose="020B0503020204020204" pitchFamily="34" charset="-122"/>
                <a:cs typeface="+mn-ea"/>
                <a:sym typeface="+mn-lt"/>
              </a:rPr>
              <a:t>下载的文件解压后，找到解压的文件中的</a:t>
            </a:r>
            <a:r>
              <a:rPr lang="en-US" altLang="zh-CN" sz="2400" kern="0" dirty="0">
                <a:latin typeface="微软雅黑" panose="020B0503020204020204" pitchFamily="34" charset="-122"/>
                <a:ea typeface="微软雅黑" panose="020B0503020204020204" pitchFamily="34" charset="-122"/>
                <a:cs typeface="+mn-ea"/>
                <a:sym typeface="+mn-lt"/>
              </a:rPr>
              <a:t>chromedriver.exe</a:t>
            </a:r>
            <a:r>
              <a:rPr lang="zh-CN" altLang="en-US" sz="2400" kern="0" dirty="0">
                <a:latin typeface="微软雅黑" panose="020B0503020204020204" pitchFamily="34" charset="-122"/>
                <a:ea typeface="微软雅黑" panose="020B0503020204020204" pitchFamily="34" charset="-122"/>
                <a:cs typeface="+mn-ea"/>
                <a:sym typeface="+mn-lt"/>
              </a:rPr>
              <a:t>，将其放到</a:t>
            </a:r>
            <a:r>
              <a:rPr lang="en-US" altLang="zh-CN" sz="2400" kern="0" dirty="0">
                <a:latin typeface="微软雅黑" panose="020B0503020204020204" pitchFamily="34" charset="-122"/>
                <a:ea typeface="微软雅黑" panose="020B0503020204020204" pitchFamily="34" charset="-122"/>
                <a:cs typeface="+mn-ea"/>
                <a:sym typeface="+mn-lt"/>
              </a:rPr>
              <a:t>Path</a:t>
            </a:r>
            <a:r>
              <a:rPr lang="zh-CN" altLang="en-US" sz="2400" kern="0" dirty="0">
                <a:latin typeface="微软雅黑" panose="020B0503020204020204" pitchFamily="34" charset="-122"/>
                <a:ea typeface="微软雅黑" panose="020B0503020204020204" pitchFamily="34" charset="-122"/>
                <a:cs typeface="+mn-ea"/>
                <a:sym typeface="+mn-lt"/>
              </a:rPr>
              <a:t>环境变量中的任一目录。例如：</a:t>
            </a:r>
            <a:r>
              <a:rPr lang="zh-CN" altLang="zh-CN" sz="2400" kern="0" dirty="0">
                <a:latin typeface="微软雅黑" panose="020B0503020204020204" pitchFamily="34" charset="-122"/>
                <a:ea typeface="微软雅黑" panose="020B0503020204020204" pitchFamily="34" charset="-122"/>
                <a:cs typeface="+mn-ea"/>
              </a:rPr>
              <a:t>“</a:t>
            </a:r>
            <a:r>
              <a:rPr lang="en-US" altLang="zh-CN" sz="2400" kern="0" dirty="0">
                <a:latin typeface="微软雅黑" panose="020B0503020204020204" pitchFamily="34" charset="-122"/>
                <a:ea typeface="微软雅黑" panose="020B0503020204020204" pitchFamily="34" charset="-122"/>
                <a:cs typeface="+mn-ea"/>
              </a:rPr>
              <a:t>C:\Windows\System32</a:t>
            </a:r>
            <a:r>
              <a:rPr lang="zh-CN" altLang="zh-CN" sz="2400" kern="0" dirty="0">
                <a:latin typeface="微软雅黑" panose="020B0503020204020204" pitchFamily="34" charset="-122"/>
                <a:ea typeface="微软雅黑" panose="020B0503020204020204" pitchFamily="34" charset="-122"/>
                <a:cs typeface="+mn-ea"/>
              </a:rPr>
              <a:t>”</a:t>
            </a:r>
            <a:endParaRPr lang="zh-CN" altLang="en-US" sz="24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a:sym typeface="+mn-ea"/>
              </a:rPr>
              <a:t>二</a:t>
            </a:r>
            <a:r>
              <a:rPr lang="zh-CN" altLang="en-US" dirty="0" smtClean="0">
                <a:sym typeface="+mn-ea"/>
              </a:rPr>
              <a:t>、</a:t>
            </a:r>
            <a:r>
              <a:rPr lang="en-US" altLang="zh-CN" dirty="0">
                <a:sym typeface="+mn-ea"/>
              </a:rPr>
              <a:t> Selenium</a:t>
            </a:r>
            <a:r>
              <a:rPr lang="zh-CN" altLang="en-US" dirty="0" smtClean="0">
                <a:sym typeface="+mn-ea"/>
              </a:rPr>
              <a:t>声明浏览器对象</a:t>
            </a:r>
            <a:endParaRPr lang="zh-CN" altLang="en-US" dirty="0"/>
          </a:p>
        </p:txBody>
      </p:sp>
      <p:sp>
        <p:nvSpPr>
          <p:cNvPr id="3" name="内容占位符 2"/>
          <p:cNvSpPr>
            <a:spLocks noGrp="1"/>
          </p:cNvSpPr>
          <p:nvPr>
            <p:ph sz="quarter" idx="13"/>
          </p:nvPr>
        </p:nvSpPr>
        <p:spPr/>
        <p:txBody>
          <a:bodyPr/>
          <a:lstStyle/>
          <a:p>
            <a:r>
              <a:rPr lang="zh-CN" altLang="en-US" dirty="0" smtClean="0"/>
              <a:t>（二）安装</a:t>
            </a:r>
            <a:r>
              <a:rPr lang="en-US" altLang="zh-CN" dirty="0" smtClean="0"/>
              <a:t>Chrome</a:t>
            </a:r>
            <a:r>
              <a:rPr lang="zh-CN" altLang="en-US" dirty="0" smtClean="0"/>
              <a:t>的驱动</a:t>
            </a:r>
            <a:r>
              <a:rPr lang="en-US" altLang="zh-CN" dirty="0" err="1" smtClean="0"/>
              <a:t>ChromeDriver</a:t>
            </a:r>
            <a:endParaRPr lang="zh-CN" altLang="en-US" dirty="0"/>
          </a:p>
          <a:p>
            <a:endParaRPr lang="zh-CN" altLang="en-US" dirty="0"/>
          </a:p>
        </p:txBody>
      </p:sp>
      <p:sp>
        <p:nvSpPr>
          <p:cNvPr id="4" name="文本框 3"/>
          <p:cNvSpPr txBox="1"/>
          <p:nvPr/>
        </p:nvSpPr>
        <p:spPr>
          <a:xfrm>
            <a:off x="485775" y="1586865"/>
            <a:ext cx="11415280" cy="4811395"/>
          </a:xfrm>
          <a:prstGeom prst="rect">
            <a:avLst/>
          </a:prstGeom>
          <a:noFill/>
        </p:spPr>
        <p:txBody>
          <a:bodyPr wrap="square" rtlCol="0">
            <a:noAutofit/>
          </a:bodyPr>
          <a:lstStyle/>
          <a:p>
            <a:pPr>
              <a:lnSpc>
                <a:spcPct val="130000"/>
              </a:lnSpc>
              <a:spcBef>
                <a:spcPts val="600"/>
              </a:spcBef>
            </a:pPr>
            <a:r>
              <a:rPr lang="en-US" altLang="zh-CN" sz="2400" b="1" kern="0" dirty="0">
                <a:latin typeface="微软雅黑" panose="020B0503020204020204" pitchFamily="34" charset="-122"/>
                <a:ea typeface="微软雅黑" panose="020B0503020204020204" pitchFamily="34" charset="-122"/>
                <a:cs typeface="+mn-ea"/>
                <a:sym typeface="+mn-lt"/>
              </a:rPr>
              <a:t>1.  </a:t>
            </a:r>
            <a:r>
              <a:rPr lang="zh-CN" altLang="en-US" sz="2400" b="1" kern="0" dirty="0">
                <a:latin typeface="微软雅黑" panose="020B0503020204020204" pitchFamily="34" charset="-122"/>
                <a:ea typeface="微软雅黑" panose="020B0503020204020204" pitchFamily="34" charset="-122"/>
                <a:cs typeface="+mn-ea"/>
                <a:sym typeface="+mn-lt"/>
              </a:rPr>
              <a:t>默认参数初始化</a:t>
            </a:r>
            <a:endParaRPr lang="en-US" altLang="zh-CN" sz="2400"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smtClean="0">
                <a:latin typeface="微软雅黑" panose="020B0503020204020204" pitchFamily="34" charset="-122"/>
                <a:ea typeface="微软雅黑" panose="020B0503020204020204" pitchFamily="34" charset="-122"/>
                <a:cs typeface="+mn-ea"/>
                <a:sym typeface="+mn-lt"/>
              </a:rPr>
              <a:t>from selenium import </a:t>
            </a:r>
            <a:r>
              <a:rPr lang="en-US" altLang="zh-CN" kern="0" dirty="0" err="1" smtClean="0">
                <a:latin typeface="微软雅黑" panose="020B0503020204020204" pitchFamily="34" charset="-122"/>
                <a:ea typeface="微软雅黑" panose="020B0503020204020204" pitchFamily="34" charset="-122"/>
                <a:cs typeface="+mn-ea"/>
                <a:sym typeface="+mn-lt"/>
              </a:rPr>
              <a:t>webdriver</a:t>
            </a:r>
            <a:r>
              <a:rPr lang="en-US" altLang="zh-CN" kern="0" dirty="0" smtClean="0">
                <a:latin typeface="微软雅黑" panose="020B0503020204020204" pitchFamily="34" charset="-122"/>
                <a:ea typeface="微软雅黑" panose="020B0503020204020204" pitchFamily="34" charset="-122"/>
                <a:cs typeface="+mn-ea"/>
                <a:sym typeface="+mn-lt"/>
              </a:rPr>
              <a:t> as </a:t>
            </a:r>
            <a:r>
              <a:rPr lang="en-US" altLang="zh-CN" kern="0" dirty="0" err="1" smtClean="0">
                <a:latin typeface="微软雅黑" panose="020B0503020204020204" pitchFamily="34" charset="-122"/>
                <a:ea typeface="微软雅黑" panose="020B0503020204020204" pitchFamily="34" charset="-122"/>
                <a:cs typeface="+mn-ea"/>
                <a:sym typeface="+mn-lt"/>
              </a:rPr>
              <a:t>wbd</a:t>
            </a:r>
            <a:endParaRPr lang="en-US" altLang="zh-CN"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smtClean="0">
                <a:latin typeface="微软雅黑" panose="020B0503020204020204" pitchFamily="34" charset="-122"/>
                <a:ea typeface="微软雅黑" panose="020B0503020204020204" pitchFamily="34" charset="-122"/>
                <a:cs typeface="+mn-ea"/>
                <a:sym typeface="+mn-lt"/>
              </a:rPr>
              <a:t>browser </a:t>
            </a:r>
            <a:r>
              <a:rPr lang="en-US" altLang="zh-CN" kern="0" dirty="0">
                <a:latin typeface="微软雅黑" panose="020B0503020204020204" pitchFamily="34" charset="-122"/>
                <a:ea typeface="微软雅黑" panose="020B0503020204020204" pitchFamily="34" charset="-122"/>
                <a:cs typeface="+mn-ea"/>
                <a:sym typeface="+mn-lt"/>
              </a:rPr>
              <a:t>= </a:t>
            </a:r>
            <a:r>
              <a:rPr lang="en-US" altLang="zh-CN" kern="0" dirty="0" err="1">
                <a:latin typeface="微软雅黑" panose="020B0503020204020204" pitchFamily="34" charset="-122"/>
                <a:ea typeface="微软雅黑" panose="020B0503020204020204" pitchFamily="34" charset="-122"/>
                <a:cs typeface="+mn-ea"/>
                <a:sym typeface="+mn-lt"/>
              </a:rPr>
              <a:t>wbd.Chrome</a:t>
            </a:r>
            <a:r>
              <a:rPr lang="en-US" altLang="zh-CN" kern="0" dirty="0" smtClean="0">
                <a:latin typeface="微软雅黑" panose="020B0503020204020204" pitchFamily="34" charset="-122"/>
                <a:ea typeface="微软雅黑" panose="020B0503020204020204" pitchFamily="34" charset="-122"/>
                <a:cs typeface="+mn-ea"/>
                <a:sym typeface="+mn-lt"/>
              </a:rPr>
              <a:t>()</a:t>
            </a:r>
            <a:endParaRPr lang="en-US" altLang="zh-CN" b="1"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b="1" kern="0" dirty="0" smtClean="0">
                <a:latin typeface="微软雅黑" panose="020B0503020204020204" pitchFamily="34" charset="-122"/>
                <a:ea typeface="微软雅黑" panose="020B0503020204020204" pitchFamily="34" charset="-122"/>
                <a:cs typeface="+mn-ea"/>
                <a:sym typeface="+mn-lt"/>
              </a:rPr>
              <a:t>2. </a:t>
            </a:r>
            <a:r>
              <a:rPr lang="zh-CN" altLang="en-US" sz="2400" b="1" kern="0" dirty="0" smtClean="0">
                <a:latin typeface="微软雅黑" panose="020B0503020204020204" pitchFamily="34" charset="-122"/>
                <a:ea typeface="微软雅黑" panose="020B0503020204020204" pitchFamily="34" charset="-122"/>
                <a:cs typeface="+mn-ea"/>
                <a:sym typeface="+mn-lt"/>
              </a:rPr>
              <a:t>使用制定参数初始化</a:t>
            </a:r>
            <a:endParaRPr lang="en-US" altLang="zh-CN" sz="2400" b="1"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chrome_options</a:t>
            </a:r>
            <a:r>
              <a:rPr lang="en-US" altLang="zh-CN" kern="0" dirty="0">
                <a:latin typeface="微软雅黑" panose="020B0503020204020204" pitchFamily="34" charset="-122"/>
                <a:ea typeface="微软雅黑" panose="020B0503020204020204" pitchFamily="34" charset="-122"/>
                <a:cs typeface="+mn-ea"/>
                <a:sym typeface="+mn-lt"/>
              </a:rPr>
              <a:t> = </a:t>
            </a:r>
            <a:r>
              <a:rPr lang="en-US" altLang="zh-CN" kern="0" dirty="0" err="1">
                <a:latin typeface="微软雅黑" panose="020B0503020204020204" pitchFamily="34" charset="-122"/>
                <a:ea typeface="微软雅黑" panose="020B0503020204020204" pitchFamily="34" charset="-122"/>
                <a:cs typeface="+mn-ea"/>
                <a:sym typeface="+mn-lt"/>
              </a:rPr>
              <a:t>wbd.ChromeOptions</a:t>
            </a:r>
            <a:r>
              <a:rPr lang="en-US" altLang="zh-CN" kern="0" dirty="0">
                <a:latin typeface="微软雅黑" panose="020B0503020204020204" pitchFamily="34" charset="-122"/>
                <a:ea typeface="微软雅黑" panose="020B0503020204020204" pitchFamily="34" charset="-122"/>
                <a:cs typeface="+mn-ea"/>
                <a:sym typeface="+mn-lt"/>
              </a:rPr>
              <a:t>()               # </a:t>
            </a:r>
            <a:r>
              <a:rPr lang="zh-CN" altLang="en-US" kern="0" dirty="0">
                <a:latin typeface="微软雅黑" panose="020B0503020204020204" pitchFamily="34" charset="-122"/>
                <a:ea typeface="微软雅黑" panose="020B0503020204020204" pitchFamily="34" charset="-122"/>
                <a:cs typeface="+mn-ea"/>
                <a:sym typeface="+mn-lt"/>
              </a:rPr>
              <a:t>创建</a:t>
            </a:r>
            <a:r>
              <a:rPr lang="en-US" altLang="zh-CN" kern="0" dirty="0" err="1">
                <a:latin typeface="微软雅黑" panose="020B0503020204020204" pitchFamily="34" charset="-122"/>
                <a:ea typeface="微软雅黑" panose="020B0503020204020204" pitchFamily="34" charset="-122"/>
                <a:cs typeface="+mn-ea"/>
                <a:sym typeface="+mn-lt"/>
              </a:rPr>
              <a:t>ChromeOptions</a:t>
            </a:r>
            <a:r>
              <a:rPr lang="zh-CN" altLang="en-US" kern="0" dirty="0">
                <a:latin typeface="微软雅黑" panose="020B0503020204020204" pitchFamily="34" charset="-122"/>
                <a:ea typeface="微软雅黑" panose="020B0503020204020204" pitchFamily="34" charset="-122"/>
                <a:cs typeface="+mn-ea"/>
                <a:sym typeface="+mn-lt"/>
              </a:rPr>
              <a:t>实例，用来设定浏览器参数。</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 </a:t>
            </a:r>
            <a:r>
              <a:rPr lang="zh-CN" altLang="en-US" kern="0" dirty="0">
                <a:latin typeface="微软雅黑" panose="020B0503020204020204" pitchFamily="34" charset="-122"/>
                <a:ea typeface="微软雅黑" panose="020B0503020204020204" pitchFamily="34" charset="-122"/>
                <a:cs typeface="+mn-ea"/>
                <a:sym typeface="+mn-lt"/>
              </a:rPr>
              <a:t>设置浏览器在屏幕上的初始</a:t>
            </a:r>
            <a:r>
              <a:rPr lang="zh-CN" altLang="en-US" kern="0" dirty="0" smtClean="0">
                <a:latin typeface="微软雅黑" panose="020B0503020204020204" pitchFamily="34" charset="-122"/>
                <a:ea typeface="微软雅黑" panose="020B0503020204020204" pitchFamily="34" charset="-122"/>
                <a:cs typeface="+mn-ea"/>
                <a:sym typeface="+mn-lt"/>
              </a:rPr>
              <a:t>位置 </a:t>
            </a:r>
            <a:r>
              <a:rPr lang="en-US" altLang="zh-CN" kern="0" dirty="0" smtClean="0">
                <a:latin typeface="微软雅黑" panose="020B0503020204020204" pitchFamily="34" charset="-122"/>
                <a:ea typeface="微软雅黑" panose="020B0503020204020204" pitchFamily="34" charset="-122"/>
                <a:cs typeface="+mn-ea"/>
                <a:sym typeface="+mn-lt"/>
              </a:rPr>
              <a:t>x, y</a:t>
            </a:r>
            <a:r>
              <a:rPr lang="zh-CN" altLang="en-US" kern="0" dirty="0" smtClean="0">
                <a:latin typeface="微软雅黑" panose="020B0503020204020204" pitchFamily="34" charset="-122"/>
                <a:ea typeface="微软雅黑" panose="020B0503020204020204" pitchFamily="34" charset="-122"/>
                <a:cs typeface="+mn-ea"/>
                <a:sym typeface="+mn-lt"/>
              </a:rPr>
              <a:t>坐标，</a:t>
            </a:r>
            <a:r>
              <a:rPr lang="zh-CN" altLang="en-US" kern="0" dirty="0">
                <a:latin typeface="微软雅黑" panose="020B0503020204020204" pitchFamily="34" charset="-122"/>
                <a:ea typeface="微软雅黑" panose="020B0503020204020204" pitchFamily="34" charset="-122"/>
                <a:cs typeface="+mn-ea"/>
                <a:sym typeface="+mn-lt"/>
              </a:rPr>
              <a:t>窗口的宽高值</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chrome_options.add_argument</a:t>
            </a:r>
            <a:r>
              <a:rPr lang="en-US" altLang="zh-CN" kern="0" dirty="0">
                <a:latin typeface="微软雅黑" panose="020B0503020204020204" pitchFamily="34" charset="-122"/>
                <a:ea typeface="微软雅黑" panose="020B0503020204020204" pitchFamily="34" charset="-122"/>
                <a:cs typeface="+mn-ea"/>
                <a:sym typeface="+mn-lt"/>
              </a:rPr>
              <a:t>(f'--window-position={5},{5}')</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chrome_options.add_argument</a:t>
            </a:r>
            <a:r>
              <a:rPr lang="en-US" altLang="zh-CN" kern="0" dirty="0">
                <a:latin typeface="微软雅黑" panose="020B0503020204020204" pitchFamily="34" charset="-122"/>
                <a:ea typeface="微软雅黑" panose="020B0503020204020204" pitchFamily="34" charset="-122"/>
                <a:cs typeface="+mn-ea"/>
                <a:sym typeface="+mn-lt"/>
              </a:rPr>
              <a:t>(f'--window-size={1000},{800}')</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chrome_options.add_argument</a:t>
            </a:r>
            <a:r>
              <a:rPr lang="en-US" altLang="zh-CN" kern="0" dirty="0">
                <a:latin typeface="微软雅黑" panose="020B0503020204020204" pitchFamily="34" charset="-122"/>
                <a:ea typeface="微软雅黑" panose="020B0503020204020204" pitchFamily="34" charset="-122"/>
                <a:cs typeface="+mn-ea"/>
                <a:sym typeface="+mn-lt"/>
              </a:rPr>
              <a:t>('</a:t>
            </a:r>
            <a:r>
              <a:rPr lang="en-US" altLang="zh-CN" kern="0" dirty="0" err="1">
                <a:latin typeface="微软雅黑" panose="020B0503020204020204" pitchFamily="34" charset="-122"/>
                <a:ea typeface="微软雅黑" panose="020B0503020204020204" pitchFamily="34" charset="-122"/>
                <a:cs typeface="+mn-ea"/>
                <a:sym typeface="+mn-lt"/>
              </a:rPr>
              <a:t>lang</a:t>
            </a:r>
            <a:r>
              <a:rPr lang="en-US" altLang="zh-CN" kern="0" dirty="0">
                <a:latin typeface="微软雅黑" panose="020B0503020204020204" pitchFamily="34" charset="-122"/>
                <a:ea typeface="微软雅黑" panose="020B0503020204020204" pitchFamily="34" charset="-122"/>
                <a:cs typeface="+mn-ea"/>
                <a:sym typeface="+mn-lt"/>
              </a:rPr>
              <a:t>=zh_CN.UTF-8')                       # </a:t>
            </a:r>
            <a:r>
              <a:rPr lang="zh-CN" altLang="en-US" kern="0" dirty="0">
                <a:latin typeface="微软雅黑" panose="020B0503020204020204" pitchFamily="34" charset="-122"/>
                <a:ea typeface="微软雅黑" panose="020B0503020204020204" pitchFamily="34" charset="-122"/>
                <a:cs typeface="+mn-ea"/>
                <a:sym typeface="+mn-lt"/>
              </a:rPr>
              <a:t>设置中文</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browser = </a:t>
            </a:r>
            <a:r>
              <a:rPr lang="en-US" altLang="zh-CN" kern="0" dirty="0" err="1">
                <a:latin typeface="微软雅黑" panose="020B0503020204020204" pitchFamily="34" charset="-122"/>
                <a:ea typeface="微软雅黑" panose="020B0503020204020204" pitchFamily="34" charset="-122"/>
                <a:cs typeface="+mn-ea"/>
                <a:sym typeface="+mn-lt"/>
              </a:rPr>
              <a:t>wbd.Chrome</a:t>
            </a:r>
            <a:r>
              <a:rPr lang="en-US" altLang="zh-CN" kern="0" dirty="0">
                <a:latin typeface="微软雅黑" panose="020B0503020204020204" pitchFamily="34" charset="-122"/>
                <a:ea typeface="微软雅黑" panose="020B0503020204020204" pitchFamily="34" charset="-122"/>
                <a:cs typeface="+mn-ea"/>
                <a:sym typeface="+mn-lt"/>
              </a:rPr>
              <a:t>(options=</a:t>
            </a:r>
            <a:r>
              <a:rPr lang="en-US" altLang="zh-CN" kern="0" dirty="0" err="1">
                <a:latin typeface="微软雅黑" panose="020B0503020204020204" pitchFamily="34" charset="-122"/>
                <a:ea typeface="微软雅黑" panose="020B0503020204020204" pitchFamily="34" charset="-122"/>
                <a:cs typeface="+mn-ea"/>
                <a:sym typeface="+mn-lt"/>
              </a:rPr>
              <a:t>chrome_options</a:t>
            </a:r>
            <a:r>
              <a:rPr lang="en-US" altLang="zh-CN" kern="0" dirty="0">
                <a:latin typeface="微软雅黑" panose="020B0503020204020204" pitchFamily="34" charset="-122"/>
                <a:ea typeface="微软雅黑" panose="020B0503020204020204" pitchFamily="34" charset="-122"/>
                <a:cs typeface="+mn-ea"/>
                <a:sym typeface="+mn-lt"/>
              </a:rPr>
              <a:t>)                          # </a:t>
            </a:r>
            <a:r>
              <a:rPr lang="zh-CN" altLang="en-US" kern="0" dirty="0">
                <a:latin typeface="微软雅黑" panose="020B0503020204020204" pitchFamily="34" charset="-122"/>
                <a:ea typeface="微软雅黑" panose="020B0503020204020204" pitchFamily="34" charset="-122"/>
                <a:cs typeface="+mn-ea"/>
                <a:sym typeface="+mn-lt"/>
              </a:rPr>
              <a:t>声明浏览器对象时使用</a:t>
            </a:r>
            <a:r>
              <a:rPr lang="zh-CN" altLang="en-US" kern="0" dirty="0" smtClean="0">
                <a:latin typeface="微软雅黑" panose="020B0503020204020204" pitchFamily="34" charset="-122"/>
                <a:ea typeface="微软雅黑" panose="020B0503020204020204" pitchFamily="34" charset="-122"/>
                <a:cs typeface="+mn-ea"/>
                <a:sym typeface="+mn-lt"/>
              </a:rPr>
              <a:t>参数</a:t>
            </a:r>
            <a:endParaRPr lang="zh-CN" altLang="en-US"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additive="base">
                                        <p:cTn id="4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 calcmode="lin" valueType="num">
                                      <p:cBhvr additive="base">
                                        <p:cTn id="5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8" end="8"/>
                                            </p:txEl>
                                          </p:spTgt>
                                        </p:tgtEl>
                                        <p:attrNameLst>
                                          <p:attrName>style.visibility</p:attrName>
                                        </p:attrNameLst>
                                      </p:cBhvr>
                                      <p:to>
                                        <p:strVal val="visible"/>
                                      </p:to>
                                    </p:set>
                                    <p:anim calcmode="lin" valueType="num">
                                      <p:cBhvr additive="base">
                                        <p:cTn id="6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xEl>
                                              <p:pRg st="9" end="9"/>
                                            </p:txEl>
                                          </p:spTgt>
                                        </p:tgtEl>
                                        <p:attrNameLst>
                                          <p:attrName>style.visibility</p:attrName>
                                        </p:attrNameLst>
                                      </p:cBhvr>
                                      <p:to>
                                        <p:strVal val="visible"/>
                                      </p:to>
                                    </p:set>
                                    <p:anim calcmode="lin" valueType="num">
                                      <p:cBhvr additive="base">
                                        <p:cTn id="67"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a:sym typeface="+mn-ea"/>
              </a:rPr>
              <a:t>三</a:t>
            </a:r>
            <a:r>
              <a:rPr lang="zh-CN" altLang="en-US" dirty="0" smtClean="0">
                <a:sym typeface="+mn-ea"/>
              </a:rPr>
              <a:t>、</a:t>
            </a:r>
            <a:r>
              <a:rPr lang="en-US" altLang="zh-CN" dirty="0" smtClean="0">
                <a:sym typeface="+mn-ea"/>
              </a:rPr>
              <a:t>Selenium</a:t>
            </a:r>
            <a:r>
              <a:rPr lang="zh-CN" altLang="en-US" dirty="0" smtClean="0">
                <a:sym typeface="+mn-ea"/>
              </a:rPr>
              <a:t>获取页面</a:t>
            </a:r>
            <a:r>
              <a:rPr lang="en-US" altLang="zh-CN" dirty="0" smtClean="0">
                <a:sym typeface="+mn-ea"/>
              </a:rPr>
              <a:t>HTML</a:t>
            </a:r>
            <a:r>
              <a:rPr lang="zh-CN" altLang="en-US" dirty="0">
                <a:sym typeface="+mn-ea"/>
              </a:rPr>
              <a:t>源码</a:t>
            </a:r>
            <a:endParaRPr lang="zh-CN" altLang="en-US" dirty="0"/>
          </a:p>
        </p:txBody>
      </p:sp>
      <p:sp>
        <p:nvSpPr>
          <p:cNvPr id="4" name="文本框 3"/>
          <p:cNvSpPr txBox="1"/>
          <p:nvPr/>
        </p:nvSpPr>
        <p:spPr>
          <a:xfrm>
            <a:off x="347230" y="884756"/>
            <a:ext cx="11415280" cy="4811395"/>
          </a:xfrm>
          <a:prstGeom prst="rect">
            <a:avLst/>
          </a:prstGeom>
          <a:noFill/>
        </p:spPr>
        <p:txBody>
          <a:bodyPr wrap="square" rtlCol="0">
            <a:noAutofit/>
          </a:bodyPr>
          <a:lstStyle/>
          <a:p>
            <a:pPr>
              <a:lnSpc>
                <a:spcPct val="130000"/>
              </a:lnSpc>
              <a:spcBef>
                <a:spcPts val="600"/>
              </a:spcBef>
            </a:pPr>
            <a:r>
              <a:rPr lang="zh-CN" altLang="en-US" sz="2400" kern="0" dirty="0" smtClean="0">
                <a:latin typeface="微软雅黑" panose="020B0503020204020204" pitchFamily="34" charset="-122"/>
                <a:ea typeface="微软雅黑" panose="020B0503020204020204" pitchFamily="34" charset="-122"/>
                <a:cs typeface="+mn-ea"/>
                <a:sym typeface="+mn-lt"/>
              </a:rPr>
              <a:t>通过初始化的浏览器对象的</a:t>
            </a:r>
            <a:r>
              <a:rPr lang="en-US" altLang="zh-CN" sz="2400" kern="0" dirty="0" smtClean="0">
                <a:latin typeface="微软雅黑" panose="020B0503020204020204" pitchFamily="34" charset="-122"/>
                <a:ea typeface="微软雅黑" panose="020B0503020204020204" pitchFamily="34" charset="-122"/>
                <a:cs typeface="+mn-ea"/>
                <a:sym typeface="+mn-lt"/>
              </a:rPr>
              <a:t>get()</a:t>
            </a:r>
            <a:r>
              <a:rPr lang="zh-CN" altLang="en-US" sz="2400" kern="0" dirty="0" smtClean="0">
                <a:latin typeface="微软雅黑" panose="020B0503020204020204" pitchFamily="34" charset="-122"/>
                <a:ea typeface="微软雅黑" panose="020B0503020204020204" pitchFamily="34" charset="-122"/>
                <a:cs typeface="+mn-ea"/>
                <a:sym typeface="+mn-lt"/>
              </a:rPr>
              <a:t>方法访问指定</a:t>
            </a:r>
            <a:r>
              <a:rPr lang="en-US" altLang="zh-CN" sz="2400" kern="0" dirty="0" smtClean="0">
                <a:latin typeface="微软雅黑" panose="020B0503020204020204" pitchFamily="34" charset="-122"/>
                <a:ea typeface="微软雅黑" panose="020B0503020204020204" pitchFamily="34" charset="-122"/>
                <a:cs typeface="+mn-ea"/>
                <a:sym typeface="+mn-lt"/>
              </a:rPr>
              <a:t>URL</a:t>
            </a:r>
            <a:r>
              <a:rPr lang="zh-CN" altLang="en-US" sz="2400" kern="0" dirty="0" smtClean="0">
                <a:latin typeface="微软雅黑" panose="020B0503020204020204" pitchFamily="34" charset="-122"/>
                <a:ea typeface="微软雅黑" panose="020B0503020204020204" pitchFamily="34" charset="-122"/>
                <a:cs typeface="+mn-ea"/>
                <a:sym typeface="+mn-lt"/>
              </a:rPr>
              <a:t>，然后通过</a:t>
            </a:r>
            <a:r>
              <a:rPr lang="en-US" altLang="zh-CN" sz="2400" kern="0" dirty="0" err="1" smtClean="0">
                <a:latin typeface="微软雅黑" panose="020B0503020204020204" pitchFamily="34" charset="-122"/>
                <a:ea typeface="微软雅黑" panose="020B0503020204020204" pitchFamily="34" charset="-122"/>
                <a:cs typeface="+mn-ea"/>
                <a:sym typeface="+mn-lt"/>
              </a:rPr>
              <a:t>page_source</a:t>
            </a:r>
            <a:r>
              <a:rPr lang="zh-CN" altLang="en-US" sz="2400" kern="0" dirty="0" smtClean="0">
                <a:latin typeface="微软雅黑" panose="020B0503020204020204" pitchFamily="34" charset="-122"/>
                <a:ea typeface="微软雅黑" panose="020B0503020204020204" pitchFamily="34" charset="-122"/>
                <a:cs typeface="+mn-ea"/>
                <a:sym typeface="+mn-lt"/>
              </a:rPr>
              <a:t>属性可获取页面的</a:t>
            </a:r>
            <a:r>
              <a:rPr lang="en-US" altLang="zh-CN" sz="2400" kern="0" dirty="0" smtClean="0">
                <a:latin typeface="微软雅黑" panose="020B0503020204020204" pitchFamily="34" charset="-122"/>
                <a:ea typeface="微软雅黑" panose="020B0503020204020204" pitchFamily="34" charset="-122"/>
                <a:cs typeface="+mn-ea"/>
                <a:sym typeface="+mn-lt"/>
              </a:rPr>
              <a:t>HTML</a:t>
            </a:r>
            <a:r>
              <a:rPr lang="zh-CN" altLang="en-US" sz="2400" kern="0" dirty="0" smtClean="0">
                <a:latin typeface="微软雅黑" panose="020B0503020204020204" pitchFamily="34" charset="-122"/>
                <a:ea typeface="微软雅黑" panose="020B0503020204020204" pitchFamily="34" charset="-122"/>
                <a:cs typeface="+mn-ea"/>
                <a:sym typeface="+mn-lt"/>
              </a:rPr>
              <a:t>源码。例如：</a:t>
            </a:r>
            <a:endParaRPr lang="en-US" altLang="zh-CN" sz="2400" b="1"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from selenium import </a:t>
            </a:r>
            <a:r>
              <a:rPr lang="en-US" altLang="zh-CN" kern="0" dirty="0" err="1">
                <a:latin typeface="微软雅黑" panose="020B0503020204020204" pitchFamily="34" charset="-122"/>
                <a:ea typeface="微软雅黑" panose="020B0503020204020204" pitchFamily="34" charset="-122"/>
                <a:cs typeface="+mn-ea"/>
                <a:sym typeface="+mn-lt"/>
              </a:rPr>
              <a:t>webdriver</a:t>
            </a:r>
            <a:r>
              <a:rPr lang="en-US" altLang="zh-CN" kern="0" dirty="0">
                <a:latin typeface="微软雅黑" panose="020B0503020204020204" pitchFamily="34" charset="-122"/>
                <a:ea typeface="微软雅黑" panose="020B0503020204020204" pitchFamily="34" charset="-122"/>
                <a:cs typeface="+mn-ea"/>
                <a:sym typeface="+mn-lt"/>
              </a:rPr>
              <a:t> as </a:t>
            </a:r>
            <a:r>
              <a:rPr lang="en-US" altLang="zh-CN" kern="0" dirty="0" err="1">
                <a:latin typeface="微软雅黑" panose="020B0503020204020204" pitchFamily="34" charset="-122"/>
                <a:ea typeface="微软雅黑" panose="020B0503020204020204" pitchFamily="34" charset="-122"/>
                <a:cs typeface="+mn-ea"/>
                <a:sym typeface="+mn-lt"/>
              </a:rPr>
              <a:t>wbd</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browser = </a:t>
            </a:r>
            <a:r>
              <a:rPr lang="en-US" altLang="zh-CN" kern="0" dirty="0" err="1">
                <a:latin typeface="微软雅黑" panose="020B0503020204020204" pitchFamily="34" charset="-122"/>
                <a:ea typeface="微软雅黑" panose="020B0503020204020204" pitchFamily="34" charset="-122"/>
                <a:cs typeface="+mn-ea"/>
                <a:sym typeface="+mn-lt"/>
              </a:rPr>
              <a:t>wbd.Chrome</a:t>
            </a:r>
            <a:r>
              <a:rPr lang="en-US" altLang="zh-CN" kern="0" dirty="0">
                <a:latin typeface="微软雅黑" panose="020B0503020204020204" pitchFamily="34" charset="-122"/>
                <a:ea typeface="微软雅黑" panose="020B0503020204020204" pitchFamily="34" charset="-122"/>
                <a:cs typeface="+mn-ea"/>
                <a:sym typeface="+mn-lt"/>
              </a:rPr>
              <a:t>()</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browser.get</a:t>
            </a:r>
            <a:r>
              <a:rPr lang="en-US" altLang="zh-CN" kern="0" dirty="0">
                <a:latin typeface="微软雅黑" panose="020B0503020204020204" pitchFamily="34" charset="-122"/>
                <a:ea typeface="微软雅黑" panose="020B0503020204020204" pitchFamily="34" charset="-122"/>
                <a:cs typeface="+mn-ea"/>
                <a:sym typeface="+mn-lt"/>
              </a:rPr>
              <a:t>('https://www.jd.com/')</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print(</a:t>
            </a:r>
            <a:r>
              <a:rPr lang="en-US" altLang="zh-CN" kern="0" dirty="0" err="1">
                <a:latin typeface="微软雅黑" panose="020B0503020204020204" pitchFamily="34" charset="-122"/>
                <a:ea typeface="微软雅黑" panose="020B0503020204020204" pitchFamily="34" charset="-122"/>
                <a:cs typeface="+mn-ea"/>
                <a:sym typeface="+mn-lt"/>
              </a:rPr>
              <a:t>browser.page_source</a:t>
            </a:r>
            <a:r>
              <a:rPr lang="en-US" altLang="zh-CN" kern="0" dirty="0">
                <a:latin typeface="微软雅黑" panose="020B0503020204020204" pitchFamily="34" charset="-122"/>
                <a:ea typeface="微软雅黑" panose="020B0503020204020204" pitchFamily="34" charset="-122"/>
                <a:cs typeface="+mn-ea"/>
                <a:sym typeface="+mn-lt"/>
              </a:rPr>
              <a:t>)</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browser.close</a:t>
            </a:r>
            <a:r>
              <a:rPr lang="en-US" altLang="zh-CN" kern="0" dirty="0">
                <a:latin typeface="微软雅黑" panose="020B0503020204020204" pitchFamily="34" charset="-122"/>
                <a:ea typeface="微软雅黑" panose="020B0503020204020204" pitchFamily="34" charset="-122"/>
                <a:cs typeface="+mn-ea"/>
                <a:sym typeface="+mn-lt"/>
              </a:rPr>
              <a:t>()</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pic>
        <p:nvPicPr>
          <p:cNvPr id="8" name="图片 7"/>
          <p:cNvPicPr/>
          <p:nvPr/>
        </p:nvPicPr>
        <p:blipFill>
          <a:blip r:embed="rId1"/>
          <a:srcRect t="49904" r="-1954" b="6922"/>
          <a:stretch>
            <a:fillRect/>
          </a:stretch>
        </p:blipFill>
        <p:spPr>
          <a:xfrm>
            <a:off x="347230" y="4226935"/>
            <a:ext cx="11165897" cy="2187720"/>
          </a:xfrm>
          <a:prstGeom prst="rect">
            <a:avLst/>
          </a:prstGeom>
          <a:ln w="9525" cap="flat" cmpd="sng" algn="ctr">
            <a:solidFill>
              <a:schemeClr val="bg1">
                <a:lumMod val="50000"/>
              </a:schemeClr>
            </a:solidFill>
            <a:prstDash val="solid"/>
            <a:round/>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smtClean="0">
                <a:sym typeface="+mn-ea"/>
              </a:rPr>
              <a:t>Selenium</a:t>
            </a:r>
            <a:r>
              <a:rPr lang="zh-CN" altLang="en-US" dirty="0" smtClean="0">
                <a:sym typeface="+mn-ea"/>
              </a:rPr>
              <a:t>中查找网页元素</a:t>
            </a:r>
            <a:endParaRPr lang="zh-CN" altLang="en-US" dirty="0"/>
          </a:p>
        </p:txBody>
      </p:sp>
      <p:sp>
        <p:nvSpPr>
          <p:cNvPr id="4" name="文本框 3"/>
          <p:cNvSpPr txBox="1"/>
          <p:nvPr/>
        </p:nvSpPr>
        <p:spPr>
          <a:xfrm>
            <a:off x="347230" y="884756"/>
            <a:ext cx="11415280" cy="4811395"/>
          </a:xfrm>
          <a:prstGeom prst="rect">
            <a:avLst/>
          </a:prstGeom>
          <a:noFill/>
        </p:spPr>
        <p:txBody>
          <a:bodyPr wrap="square" rtlCol="0">
            <a:noAutofit/>
          </a:bodyPr>
          <a:lstStyle/>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在程序中对文本框、按钮、链接等元素进行操作前，先要将其从网页中查找出来才便于在程序中完成互动操作。</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查找元素主要用到浏览器对象的</a:t>
            </a:r>
            <a:r>
              <a:rPr lang="en-US" altLang="zh-CN" sz="2400" kern="0" dirty="0" err="1">
                <a:latin typeface="微软雅黑" panose="020B0503020204020204" pitchFamily="34" charset="-122"/>
                <a:ea typeface="微软雅黑" panose="020B0503020204020204" pitchFamily="34" charset="-122"/>
                <a:cs typeface="+mn-ea"/>
                <a:sym typeface="+mn-lt"/>
              </a:rPr>
              <a:t>find_element</a:t>
            </a:r>
            <a:r>
              <a:rPr lang="en-US" altLang="zh-CN" sz="2400" kern="0" dirty="0">
                <a:latin typeface="微软雅黑" panose="020B0503020204020204" pitchFamily="34" charset="-122"/>
                <a:ea typeface="微软雅黑" panose="020B0503020204020204" pitchFamily="34" charset="-122"/>
                <a:cs typeface="+mn-ea"/>
                <a:sym typeface="+mn-lt"/>
              </a:rPr>
              <a:t>()</a:t>
            </a:r>
            <a:r>
              <a:rPr lang="zh-CN" altLang="en-US" sz="2400" kern="0" dirty="0">
                <a:latin typeface="微软雅黑" panose="020B0503020204020204" pitchFamily="34" charset="-122"/>
                <a:ea typeface="微软雅黑" panose="020B0503020204020204" pitchFamily="34" charset="-122"/>
                <a:cs typeface="+mn-ea"/>
                <a:sym typeface="+mn-lt"/>
              </a:rPr>
              <a:t>方法。方法有两个参数</a:t>
            </a:r>
            <a:r>
              <a:rPr lang="zh-CN" altLang="en-US" sz="2400" kern="0" dirty="0" smtClean="0">
                <a:latin typeface="微软雅黑" panose="020B0503020204020204" pitchFamily="34" charset="-122"/>
                <a:ea typeface="微软雅黑" panose="020B0503020204020204" pitchFamily="34" charset="-122"/>
                <a:cs typeface="+mn-ea"/>
                <a:sym typeface="+mn-lt"/>
              </a:rPr>
              <a:t>。</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smtClean="0">
                <a:latin typeface="微软雅黑" panose="020B0503020204020204" pitchFamily="34" charset="-122"/>
                <a:ea typeface="微软雅黑" panose="020B0503020204020204" pitchFamily="34" charset="-122"/>
                <a:cs typeface="+mn-ea"/>
                <a:sym typeface="+mn-lt"/>
              </a:rPr>
              <a:t>第一</a:t>
            </a:r>
            <a:r>
              <a:rPr lang="zh-CN" altLang="en-US" sz="2400" kern="0" dirty="0">
                <a:latin typeface="微软雅黑" panose="020B0503020204020204" pitchFamily="34" charset="-122"/>
                <a:ea typeface="微软雅黑" panose="020B0503020204020204" pitchFamily="34" charset="-122"/>
                <a:cs typeface="+mn-ea"/>
                <a:sym typeface="+mn-lt"/>
              </a:rPr>
              <a:t>个参数常用的有以下三种之一：</a:t>
            </a:r>
            <a:r>
              <a:rPr lang="en-US" altLang="zh-CN" sz="2400" kern="0" dirty="0">
                <a:latin typeface="微软雅黑" panose="020B0503020204020204" pitchFamily="34" charset="-122"/>
                <a:ea typeface="微软雅黑" panose="020B0503020204020204" pitchFamily="34" charset="-122"/>
                <a:cs typeface="+mn-ea"/>
                <a:sym typeface="+mn-lt"/>
              </a:rPr>
              <a:t>By.ID</a:t>
            </a:r>
            <a:r>
              <a:rPr lang="zh-CN" altLang="en-US" sz="2400" kern="0" dirty="0">
                <a:latin typeface="微软雅黑" panose="020B0503020204020204" pitchFamily="34" charset="-122"/>
                <a:ea typeface="微软雅黑" panose="020B0503020204020204" pitchFamily="34" charset="-122"/>
                <a:cs typeface="+mn-ea"/>
                <a:sym typeface="+mn-lt"/>
              </a:rPr>
              <a:t>、</a:t>
            </a:r>
            <a:r>
              <a:rPr lang="en-US" altLang="zh-CN" sz="2400" kern="0" dirty="0" err="1">
                <a:latin typeface="微软雅黑" panose="020B0503020204020204" pitchFamily="34" charset="-122"/>
                <a:ea typeface="微软雅黑" panose="020B0503020204020204" pitchFamily="34" charset="-122"/>
                <a:cs typeface="+mn-ea"/>
                <a:sym typeface="+mn-lt"/>
              </a:rPr>
              <a:t>By.CSS_SELECTOR</a:t>
            </a:r>
            <a:r>
              <a:rPr lang="zh-CN" altLang="en-US" sz="2400" kern="0" dirty="0">
                <a:latin typeface="微软雅黑" panose="020B0503020204020204" pitchFamily="34" charset="-122"/>
                <a:ea typeface="微软雅黑" panose="020B0503020204020204" pitchFamily="34" charset="-122"/>
                <a:cs typeface="+mn-ea"/>
                <a:sym typeface="+mn-lt"/>
              </a:rPr>
              <a:t>、</a:t>
            </a:r>
            <a:r>
              <a:rPr lang="en-US" altLang="zh-CN" sz="2400" kern="0" dirty="0" err="1">
                <a:latin typeface="微软雅黑" panose="020B0503020204020204" pitchFamily="34" charset="-122"/>
                <a:ea typeface="微软雅黑" panose="020B0503020204020204" pitchFamily="34" charset="-122"/>
                <a:cs typeface="+mn-ea"/>
                <a:sym typeface="+mn-lt"/>
              </a:rPr>
              <a:t>By.XPATH</a:t>
            </a:r>
            <a:r>
              <a:rPr lang="zh-CN" altLang="en-US" sz="2400" kern="0" dirty="0">
                <a:latin typeface="微软雅黑" panose="020B0503020204020204" pitchFamily="34" charset="-122"/>
                <a:ea typeface="微软雅黑" panose="020B0503020204020204" pitchFamily="34" charset="-122"/>
                <a:cs typeface="+mn-ea"/>
                <a:sym typeface="+mn-lt"/>
              </a:rPr>
              <a:t>等，该参数表示查找元素的方式，与前面解析网页时的知识是一样的（还有很多其它方式，请自行上网搜索）</a:t>
            </a:r>
            <a:r>
              <a:rPr lang="zh-CN" altLang="en-US" sz="2400" kern="0" dirty="0" smtClean="0">
                <a:latin typeface="微软雅黑" panose="020B0503020204020204" pitchFamily="34" charset="-122"/>
                <a:ea typeface="微软雅黑" panose="020B0503020204020204" pitchFamily="34" charset="-122"/>
                <a:cs typeface="+mn-ea"/>
                <a:sym typeface="+mn-lt"/>
              </a:rPr>
              <a:t>；</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smtClean="0">
                <a:latin typeface="微软雅黑" panose="020B0503020204020204" pitchFamily="34" charset="-122"/>
                <a:ea typeface="微软雅黑" panose="020B0503020204020204" pitchFamily="34" charset="-122"/>
                <a:cs typeface="+mn-ea"/>
                <a:sym typeface="+mn-lt"/>
              </a:rPr>
              <a:t>方法</a:t>
            </a:r>
            <a:r>
              <a:rPr lang="zh-CN" altLang="en-US" sz="2400" kern="0" dirty="0">
                <a:latin typeface="微软雅黑" panose="020B0503020204020204" pitchFamily="34" charset="-122"/>
                <a:ea typeface="微软雅黑" panose="020B0503020204020204" pitchFamily="34" charset="-122"/>
                <a:cs typeface="+mn-ea"/>
                <a:sym typeface="+mn-lt"/>
              </a:rPr>
              <a:t>的第二个参数就是对应于所选查找方式（即第一个参数）的属性值。</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
        <p:nvSpPr>
          <p:cNvPr id="5" name="矩形 4"/>
          <p:cNvSpPr/>
          <p:nvPr>
            <p:custDataLst>
              <p:tags r:id="rId1"/>
            </p:custDataLst>
          </p:nvPr>
        </p:nvSpPr>
        <p:spPr>
          <a:xfrm>
            <a:off x="347345" y="5067300"/>
            <a:ext cx="10885805" cy="876300"/>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30000"/>
              </a:lnSpc>
              <a:spcBef>
                <a:spcPts val="600"/>
              </a:spcBef>
            </a:pPr>
            <a:r>
              <a:rPr lang="zh-CN" sz="2400" dirty="0">
                <a:solidFill>
                  <a:schemeClr val="bg1"/>
                </a:solidFill>
                <a:latin typeface="微软雅黑" panose="020B0503020204020204" pitchFamily="34" charset="-122"/>
                <a:ea typeface="微软雅黑" panose="020B0503020204020204" pitchFamily="34" charset="-122"/>
              </a:rPr>
              <a:t>具体用法请参考案例</a:t>
            </a:r>
            <a:r>
              <a:rPr lang="en-US" altLang="zh-CN" sz="2400" dirty="0">
                <a:solidFill>
                  <a:schemeClr val="bg1"/>
                </a:solidFill>
                <a:latin typeface="微软雅黑" panose="020B0503020204020204" pitchFamily="34" charset="-122"/>
                <a:ea typeface="微软雅黑" panose="020B0503020204020204" pitchFamily="34" charset="-122"/>
              </a:rPr>
              <a:t>1-3-1</a:t>
            </a:r>
            <a:r>
              <a:rPr lang="zh-CN" altLang="en-US" sz="2400" dirty="0">
                <a:solidFill>
                  <a:schemeClr val="bg1"/>
                </a:solidFill>
                <a:latin typeface="微软雅黑" panose="020B0503020204020204" pitchFamily="34" charset="-122"/>
                <a:ea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五、操作网页元素</a:t>
            </a:r>
            <a:endParaRPr lang="zh-CN" altLang="en-US" dirty="0"/>
          </a:p>
        </p:txBody>
      </p:sp>
      <p:sp>
        <p:nvSpPr>
          <p:cNvPr id="4" name="文本框 3"/>
          <p:cNvSpPr txBox="1"/>
          <p:nvPr/>
        </p:nvSpPr>
        <p:spPr>
          <a:xfrm>
            <a:off x="356755" y="1569286"/>
            <a:ext cx="11415280" cy="5256552"/>
          </a:xfrm>
          <a:prstGeom prst="rect">
            <a:avLst/>
          </a:prstGeom>
          <a:noFill/>
        </p:spPr>
        <p:txBody>
          <a:bodyPr wrap="square" rtlCol="0">
            <a:no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对于文本框的操作来说，主要是文字的清除、发送文字、发送回车键。</a:t>
            </a:r>
            <a:endParaRPr lang="zh-CN" altLang="en-US"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lang="zh-CN" altLang="en-US" sz="2000" kern="0" dirty="0">
                <a:latin typeface="微软雅黑" panose="020B0503020204020204" pitchFamily="34" charset="-122"/>
                <a:ea typeface="微软雅黑" panose="020B0503020204020204" pitchFamily="34" charset="-122"/>
                <a:cs typeface="+mn-ea"/>
                <a:sym typeface="+mn-lt"/>
              </a:rPr>
              <a:t>清除文字：通过调用</a:t>
            </a:r>
            <a:r>
              <a:rPr lang="en-US" altLang="zh-CN" sz="2000" kern="0" dirty="0">
                <a:latin typeface="微软雅黑" panose="020B0503020204020204" pitchFamily="34" charset="-122"/>
                <a:ea typeface="微软雅黑" panose="020B0503020204020204" pitchFamily="34" charset="-122"/>
                <a:cs typeface="+mn-ea"/>
                <a:sym typeface="+mn-lt"/>
              </a:rPr>
              <a:t>clear()</a:t>
            </a:r>
            <a:r>
              <a:rPr lang="zh-CN" altLang="en-US" sz="2000" kern="0" dirty="0">
                <a:latin typeface="微软雅黑" panose="020B0503020204020204" pitchFamily="34" charset="-122"/>
                <a:ea typeface="微软雅黑" panose="020B0503020204020204" pitchFamily="34" charset="-122"/>
                <a:cs typeface="+mn-ea"/>
                <a:sym typeface="+mn-lt"/>
              </a:rPr>
              <a:t>方法可清除文本框文字；</a:t>
            </a:r>
            <a:endParaRPr lang="zh-CN" altLang="en-US"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lang="zh-CN" altLang="en-US" sz="2000" kern="0" dirty="0">
                <a:latin typeface="微软雅黑" panose="020B0503020204020204" pitchFamily="34" charset="-122"/>
                <a:ea typeface="微软雅黑" panose="020B0503020204020204" pitchFamily="34" charset="-122"/>
                <a:cs typeface="+mn-ea"/>
                <a:sym typeface="+mn-lt"/>
              </a:rPr>
              <a:t>发送文字：通过</a:t>
            </a:r>
            <a:r>
              <a:rPr lang="en-US" altLang="zh-CN" sz="2000" kern="0" dirty="0">
                <a:latin typeface="微软雅黑" panose="020B0503020204020204" pitchFamily="34" charset="-122"/>
                <a:ea typeface="微软雅黑" panose="020B0503020204020204" pitchFamily="34" charset="-122"/>
                <a:cs typeface="+mn-ea"/>
                <a:sym typeface="+mn-lt"/>
              </a:rPr>
              <a:t>send_keys()</a:t>
            </a:r>
            <a:r>
              <a:rPr lang="zh-CN" altLang="en-US" sz="2000" kern="0" dirty="0">
                <a:latin typeface="微软雅黑" panose="020B0503020204020204" pitchFamily="34" charset="-122"/>
                <a:ea typeface="微软雅黑" panose="020B0503020204020204" pitchFamily="34" charset="-122"/>
                <a:cs typeface="+mn-ea"/>
                <a:sym typeface="+mn-lt"/>
              </a:rPr>
              <a:t>方法可以向文本框发送字符；</a:t>
            </a:r>
            <a:endParaRPr lang="zh-CN" altLang="en-US" sz="2000" kern="0" dirty="0">
              <a:latin typeface="微软雅黑" panose="020B0503020204020204" pitchFamily="34" charset="-122"/>
              <a:ea typeface="微软雅黑" panose="020B0503020204020204" pitchFamily="34" charset="-122"/>
              <a:cs typeface="+mn-ea"/>
              <a:sym typeface="+mn-lt"/>
            </a:endParaRPr>
          </a:p>
          <a:p>
            <a:pPr marL="342900" indent="-342900">
              <a:lnSpc>
                <a:spcPct val="130000"/>
              </a:lnSpc>
              <a:spcBef>
                <a:spcPts val="600"/>
              </a:spcBef>
              <a:buFont typeface="Arial" panose="020B0604020202020204" pitchFamily="34" charset="0"/>
              <a:buChar char="•"/>
            </a:pPr>
            <a:r>
              <a:rPr lang="zh-CN" altLang="en-US" sz="2000" kern="0" dirty="0">
                <a:latin typeface="微软雅黑" panose="020B0503020204020204" pitchFamily="34" charset="-122"/>
                <a:ea typeface="微软雅黑" panose="020B0503020204020204" pitchFamily="34" charset="-122"/>
                <a:cs typeface="+mn-ea"/>
                <a:sym typeface="+mn-lt"/>
              </a:rPr>
              <a:t>发送回车键：通过</a:t>
            </a:r>
            <a:r>
              <a:rPr lang="en-US" altLang="zh-CN" sz="2000" kern="0" dirty="0">
                <a:latin typeface="微软雅黑" panose="020B0503020204020204" pitchFamily="34" charset="-122"/>
                <a:ea typeface="微软雅黑" panose="020B0503020204020204" pitchFamily="34" charset="-122"/>
                <a:cs typeface="+mn-ea"/>
                <a:sym typeface="+mn-lt"/>
              </a:rPr>
              <a:t>send_keys(keys.ENTER)</a:t>
            </a:r>
            <a:r>
              <a:rPr lang="zh-CN" altLang="en-US" sz="2000" kern="0" dirty="0">
                <a:latin typeface="微软雅黑" panose="020B0503020204020204" pitchFamily="34" charset="-122"/>
                <a:ea typeface="微软雅黑" panose="020B0503020204020204" pitchFamily="34" charset="-122"/>
                <a:cs typeface="+mn-ea"/>
                <a:sym typeface="+mn-lt"/>
              </a:rPr>
              <a:t>可以发送回车键。起到代替单击按钮的作用。</a:t>
            </a:r>
            <a:endParaRPr lang="zh-CN" altLang="en-US" sz="2000" kern="0" dirty="0">
              <a:latin typeface="微软雅黑" panose="020B0503020204020204" pitchFamily="34" charset="-122"/>
              <a:ea typeface="微软雅黑" panose="020B0503020204020204" pitchFamily="34" charset="-122"/>
              <a:cs typeface="+mn-ea"/>
              <a:sym typeface="+mn-lt"/>
            </a:endParaRPr>
          </a:p>
          <a:p>
            <a:pPr indent="0">
              <a:lnSpc>
                <a:spcPct val="130000"/>
              </a:lnSpc>
              <a:spcBef>
                <a:spcPts val="600"/>
              </a:spcBef>
              <a:buFont typeface="Arial" panose="020B0604020202020204" pitchFamily="34" charset="0"/>
              <a:buNone/>
            </a:pPr>
            <a:r>
              <a:rPr lang="zh-CN" altLang="en-US" sz="2000" kern="0" dirty="0">
                <a:latin typeface="微软雅黑" panose="020B0503020204020204" pitchFamily="34" charset="-122"/>
                <a:ea typeface="微软雅黑" panose="020B0503020204020204" pitchFamily="34" charset="-122"/>
                <a:cs typeface="+mn-ea"/>
                <a:sym typeface="+mn-lt"/>
              </a:rPr>
              <a:t>（</a:t>
            </a:r>
            <a:r>
              <a:rPr lang="zh-CN" altLang="en-US" kern="0" dirty="0">
                <a:latin typeface="微软雅黑" panose="020B0503020204020204" pitchFamily="34" charset="-122"/>
                <a:ea typeface="微软雅黑" panose="020B0503020204020204" pitchFamily="34" charset="-122"/>
                <a:cs typeface="+mn-ea"/>
                <a:sym typeface="+mn-lt"/>
              </a:rPr>
              <a:t>注：需引入from selenium.webdriver.common.keys import Key</a:t>
            </a:r>
            <a:r>
              <a:rPr lang="zh-CN" altLang="en-US" sz="2000" kern="0" dirty="0">
                <a:latin typeface="微软雅黑" panose="020B0503020204020204" pitchFamily="34" charset="-122"/>
                <a:ea typeface="微软雅黑" panose="020B0503020204020204" pitchFamily="34" charset="-122"/>
                <a:cs typeface="+mn-ea"/>
                <a:sym typeface="+mn-lt"/>
              </a:rPr>
              <a:t>）</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kern="0" dirty="0">
              <a:latin typeface="微软雅黑" panose="020B0503020204020204" pitchFamily="34" charset="-122"/>
              <a:ea typeface="微软雅黑" panose="020B0503020204020204" pitchFamily="34" charset="-122"/>
              <a:cs typeface="+mn-ea"/>
              <a:sym typeface="+mn-lt"/>
            </a:endParaRPr>
          </a:p>
        </p:txBody>
      </p:sp>
      <p:pic>
        <p:nvPicPr>
          <p:cNvPr id="58" name="图片 58" descr="图1-3-10 在Chrome开发者面板中查看元素信息"/>
          <p:cNvPicPr>
            <a:picLocks noChangeAspect="1"/>
          </p:cNvPicPr>
          <p:nvPr/>
        </p:nvPicPr>
        <p:blipFill>
          <a:blip r:embed="rId1"/>
          <a:srcRect l="24540" r="14593" b="79325"/>
          <a:stretch>
            <a:fillRect/>
          </a:stretch>
        </p:blipFill>
        <p:spPr>
          <a:xfrm>
            <a:off x="8262620" y="2136140"/>
            <a:ext cx="3469640" cy="734695"/>
          </a:xfrm>
          <a:prstGeom prst="rect">
            <a:avLst/>
          </a:prstGeom>
          <a:ln>
            <a:solidFill>
              <a:schemeClr val="bg1">
                <a:lumMod val="50000"/>
              </a:schemeClr>
            </a:solidFill>
          </a:ln>
        </p:spPr>
      </p:pic>
      <p:sp>
        <p:nvSpPr>
          <p:cNvPr id="5" name="内容占位符 2"/>
          <p:cNvSpPr>
            <a:spLocks noGrp="1"/>
          </p:cNvSpPr>
          <p:nvPr>
            <p:custDataLst>
              <p:tags r:id="rId2"/>
            </p:custDataLst>
          </p:nvPr>
        </p:nvSpPr>
        <p:spPr>
          <a:xfrm>
            <a:off x="443029" y="1019645"/>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（一）文本框的操作</a:t>
            </a:r>
            <a:endParaRPr lang="en-US" altLang="zh-CN"/>
          </a:p>
          <a:p>
            <a:endParaRPr lang="zh-CN" altLang="en-US"/>
          </a:p>
          <a:p>
            <a:endParaRPr lang="zh-CN" altLang="en-US"/>
          </a:p>
          <a:p>
            <a:endParaRPr lang="zh-CN" altLang="en-US"/>
          </a:p>
        </p:txBody>
      </p:sp>
      <p:sp>
        <p:nvSpPr>
          <p:cNvPr id="3" name="矩形 2"/>
          <p:cNvSpPr/>
          <p:nvPr>
            <p:custDataLst>
              <p:tags r:id="rId3"/>
            </p:custDataLst>
          </p:nvPr>
        </p:nvSpPr>
        <p:spPr>
          <a:xfrm>
            <a:off x="347345" y="5067300"/>
            <a:ext cx="10885805" cy="876300"/>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30000"/>
              </a:lnSpc>
              <a:spcBef>
                <a:spcPts val="600"/>
              </a:spcBef>
            </a:pPr>
            <a:r>
              <a:rPr lang="zh-CN" sz="2400" dirty="0">
                <a:solidFill>
                  <a:schemeClr val="bg1"/>
                </a:solidFill>
                <a:latin typeface="微软雅黑" panose="020B0503020204020204" pitchFamily="34" charset="-122"/>
                <a:ea typeface="微软雅黑" panose="020B0503020204020204" pitchFamily="34" charset="-122"/>
              </a:rPr>
              <a:t>具体用法请参考案例</a:t>
            </a:r>
            <a:r>
              <a:rPr lang="en-US" altLang="zh-CN" sz="2400" dirty="0">
                <a:solidFill>
                  <a:schemeClr val="bg1"/>
                </a:solidFill>
                <a:latin typeface="微软雅黑" panose="020B0503020204020204" pitchFamily="34" charset="-122"/>
                <a:ea typeface="微软雅黑" panose="020B0503020204020204" pitchFamily="34" charset="-122"/>
              </a:rPr>
              <a:t>1-3-1</a:t>
            </a:r>
            <a:r>
              <a:rPr lang="zh-CN" altLang="en-US" sz="2400" dirty="0">
                <a:solidFill>
                  <a:schemeClr val="bg1"/>
                </a:solidFill>
                <a:latin typeface="微软雅黑" panose="020B0503020204020204" pitchFamily="34" charset="-122"/>
                <a:ea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80">
                                          <p:stCondLst>
                                            <p:cond delay="0"/>
                                          </p:stCondLst>
                                        </p:cTn>
                                        <p:tgtEl>
                                          <p:spTgt spid="58"/>
                                        </p:tgtEl>
                                      </p:cBhvr>
                                    </p:animEffect>
                                    <p:anim calcmode="lin" valueType="num">
                                      <p:cBhvr>
                                        <p:cTn id="14"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19" dur="26">
                                          <p:stCondLst>
                                            <p:cond delay="650"/>
                                          </p:stCondLst>
                                        </p:cTn>
                                        <p:tgtEl>
                                          <p:spTgt spid="58"/>
                                        </p:tgtEl>
                                      </p:cBhvr>
                                      <p:to x="100000" y="60000"/>
                                    </p:animScale>
                                    <p:animScale>
                                      <p:cBhvr>
                                        <p:cTn id="20" dur="166" decel="50000">
                                          <p:stCondLst>
                                            <p:cond delay="676"/>
                                          </p:stCondLst>
                                        </p:cTn>
                                        <p:tgtEl>
                                          <p:spTgt spid="58"/>
                                        </p:tgtEl>
                                      </p:cBhvr>
                                      <p:to x="100000" y="100000"/>
                                    </p:animScale>
                                    <p:animScale>
                                      <p:cBhvr>
                                        <p:cTn id="21" dur="26">
                                          <p:stCondLst>
                                            <p:cond delay="1312"/>
                                          </p:stCondLst>
                                        </p:cTn>
                                        <p:tgtEl>
                                          <p:spTgt spid="58"/>
                                        </p:tgtEl>
                                      </p:cBhvr>
                                      <p:to x="100000" y="80000"/>
                                    </p:animScale>
                                    <p:animScale>
                                      <p:cBhvr>
                                        <p:cTn id="22" dur="166" decel="50000">
                                          <p:stCondLst>
                                            <p:cond delay="1338"/>
                                          </p:stCondLst>
                                        </p:cTn>
                                        <p:tgtEl>
                                          <p:spTgt spid="58"/>
                                        </p:tgtEl>
                                      </p:cBhvr>
                                      <p:to x="100000" y="100000"/>
                                    </p:animScale>
                                    <p:animScale>
                                      <p:cBhvr>
                                        <p:cTn id="23" dur="26">
                                          <p:stCondLst>
                                            <p:cond delay="1642"/>
                                          </p:stCondLst>
                                        </p:cTn>
                                        <p:tgtEl>
                                          <p:spTgt spid="58"/>
                                        </p:tgtEl>
                                      </p:cBhvr>
                                      <p:to x="100000" y="90000"/>
                                    </p:animScale>
                                    <p:animScale>
                                      <p:cBhvr>
                                        <p:cTn id="24" dur="166" decel="50000">
                                          <p:stCondLst>
                                            <p:cond delay="1668"/>
                                          </p:stCondLst>
                                        </p:cTn>
                                        <p:tgtEl>
                                          <p:spTgt spid="58"/>
                                        </p:tgtEl>
                                      </p:cBhvr>
                                      <p:to x="100000" y="100000"/>
                                    </p:animScale>
                                    <p:animScale>
                                      <p:cBhvr>
                                        <p:cTn id="25" dur="26">
                                          <p:stCondLst>
                                            <p:cond delay="1808"/>
                                          </p:stCondLst>
                                        </p:cTn>
                                        <p:tgtEl>
                                          <p:spTgt spid="58"/>
                                        </p:tgtEl>
                                      </p:cBhvr>
                                      <p:to x="100000" y="95000"/>
                                    </p:animScale>
                                    <p:animScale>
                                      <p:cBhvr>
                                        <p:cTn id="26" dur="166" decel="50000">
                                          <p:stCondLst>
                                            <p:cond delay="1834"/>
                                          </p:stCondLst>
                                        </p:cTn>
                                        <p:tgtEl>
                                          <p:spTgt spid="58"/>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diamond(in)">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一、了解网络爬虫</a:t>
            </a:r>
            <a:endParaRPr lang="zh-CN" altLang="en-US"/>
          </a:p>
        </p:txBody>
      </p:sp>
      <p:sp>
        <p:nvSpPr>
          <p:cNvPr id="3" name="内容占位符 2"/>
          <p:cNvSpPr>
            <a:spLocks noGrp="1"/>
          </p:cNvSpPr>
          <p:nvPr>
            <p:ph sz="quarter" idx="13"/>
          </p:nvPr>
        </p:nvSpPr>
        <p:spPr/>
        <p:txBody>
          <a:bodyPr/>
          <a:lstStyle/>
          <a:p>
            <a:r>
              <a:rPr lang="zh-CN" altLang="en-US"/>
              <a:t>（三）网络爬虫的基本流程</a:t>
            </a:r>
            <a:endParaRPr lang="zh-CN" altLang="en-US"/>
          </a:p>
          <a:p>
            <a:endParaRPr lang="zh-CN" altLang="en-US"/>
          </a:p>
          <a:p>
            <a:endParaRPr lang="zh-CN" altLang="en-US"/>
          </a:p>
        </p:txBody>
      </p:sp>
      <p:pic>
        <p:nvPicPr>
          <p:cNvPr id="4" name="图片 3" descr="图1-1-2通用的网络爬虫的结构"/>
          <p:cNvPicPr>
            <a:picLocks noChangeAspect="1"/>
          </p:cNvPicPr>
          <p:nvPr/>
        </p:nvPicPr>
        <p:blipFill>
          <a:blip r:embed="rId1"/>
          <a:stretch>
            <a:fillRect/>
          </a:stretch>
        </p:blipFill>
        <p:spPr>
          <a:xfrm>
            <a:off x="660400" y="1716405"/>
            <a:ext cx="8218170" cy="4131310"/>
          </a:xfrm>
          <a:prstGeom prst="rect">
            <a:avLst/>
          </a:prstGeom>
          <a:ln>
            <a:solidFill>
              <a:schemeClr val="tx1"/>
            </a:solidFill>
          </a:ln>
        </p:spPr>
      </p:pic>
      <p:sp>
        <p:nvSpPr>
          <p:cNvPr id="6" name="文本框 5"/>
          <p:cNvSpPr txBox="1"/>
          <p:nvPr/>
        </p:nvSpPr>
        <p:spPr>
          <a:xfrm>
            <a:off x="5444490" y="1716405"/>
            <a:ext cx="6229985" cy="4648200"/>
          </a:xfrm>
          <a:prstGeom prst="rect">
            <a:avLst/>
          </a:prstGeom>
          <a:noFill/>
        </p:spPr>
        <p:txBody>
          <a:bodyPr wrap="square" rtlCol="0" anchor="t">
            <a:noAutofit/>
          </a:bodyPr>
          <a:lstStyle/>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(1)首先选取一部分精心挑选的种子URL。</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(2)将这些URL放入待抓取URL队列。</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(3)从待抓取URL队列中取出待抓取URL，解析得到主机的网络协议地址，并将URL对应的网页下载下来，存储进已下载的网页库中。然后，将这些URL放进已抓取URL队列。</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(4)</a:t>
            </a:r>
            <a:r>
              <a:rPr lang="zh-CN" altLang="en-US" sz="2400" kern="0" dirty="0">
                <a:latin typeface="微软雅黑" panose="020B0503020204020204" pitchFamily="34" charset="-122"/>
                <a:ea typeface="微软雅黑" panose="020B0503020204020204" pitchFamily="34" charset="-122"/>
                <a:cs typeface="+mn-ea"/>
                <a:sym typeface="+mn-lt"/>
              </a:rPr>
              <a:t>分析已抓取URL队列中的URL，分析其中的其他URL，并且将URL放入待抓取URL队列，从而进入下一个循环。</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6" presetClass="emph" presetSubtype="0" fill="hold" nodeType="withEffect">
                                  <p:stCondLst>
                                    <p:cond delay="0"/>
                                  </p:stCondLst>
                                  <p:childTnLst>
                                    <p:animScale>
                                      <p:cBhvr>
                                        <p:cTn id="10" dur="2000" fill="hold"/>
                                        <p:tgtEl>
                                          <p:spTgt spid="4"/>
                                        </p:tgtEl>
                                      </p:cBhvr>
                                      <p:by x="50000" y="50000"/>
                                    </p:animScale>
                                  </p:childTnLst>
                                </p:cTn>
                              </p:par>
                              <p:par>
                                <p:cTn id="11" presetID="0" presetClass="path" presetSubtype="0" accel="50000" decel="50000" fill="hold" nodeType="withEffect">
                                  <p:stCondLst>
                                    <p:cond delay="0"/>
                                  </p:stCondLst>
                                  <p:childTnLst>
                                    <p:animMotion origin="layout" path="M -0.0548437 -0.0439815 L -0.177396 -0.129907 " pathEditMode="relative" rAng="0" ptsTypes="">
                                      <p:cBhvr>
                                        <p:cTn id="12" dur="2000" fill="hold"/>
                                        <p:tgtEl>
                                          <p:spTgt spid="4"/>
                                        </p:tgtEl>
                                        <p:attrNameLst>
                                          <p:attrName>ppt_x</p:attrName>
                                          <p:attrName>ppt_y</p:attrName>
                                        </p:attrNameLst>
                                      </p:cBhvr>
                                      <p:rCtr x="-6100" y="-5400"/>
                                    </p:animMotion>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additive="base">
                                        <p:cTn id="2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 calcmode="lin" valueType="num">
                                      <p:cBhvr additive="base">
                                        <p:cTn id="2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 calcmode="lin" valueType="num">
                                      <p:cBhvr additive="base">
                                        <p:cTn id="3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五、操作网页元素</a:t>
            </a:r>
            <a:endParaRPr lang="zh-CN" altLang="en-US" dirty="0"/>
          </a:p>
        </p:txBody>
      </p:sp>
      <p:sp>
        <p:nvSpPr>
          <p:cNvPr id="4" name="文本框 3"/>
          <p:cNvSpPr txBox="1"/>
          <p:nvPr/>
        </p:nvSpPr>
        <p:spPr>
          <a:xfrm>
            <a:off x="356755" y="1569286"/>
            <a:ext cx="11415280" cy="5256552"/>
          </a:xfrm>
          <a:prstGeom prst="rect">
            <a:avLst/>
          </a:prstGeom>
          <a:noFill/>
        </p:spPr>
        <p:txBody>
          <a:bodyPr wrap="square" rtlCol="0">
            <a:no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这两类元素的操作主要是单击操作，在用find_element()方法查找到之后，调用元素的click()方法就可以达到单击的效果。</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kern="0" dirty="0">
              <a:latin typeface="微软雅黑" panose="020B0503020204020204" pitchFamily="34" charset="-122"/>
              <a:ea typeface="微软雅黑" panose="020B0503020204020204" pitchFamily="34" charset="-122"/>
              <a:cs typeface="+mn-ea"/>
              <a:sym typeface="+mn-lt"/>
            </a:endParaRPr>
          </a:p>
        </p:txBody>
      </p:sp>
      <p:pic>
        <p:nvPicPr>
          <p:cNvPr id="58" name="图片 58" descr="图1-3-10 在Chrome开发者面板中查看元素信息"/>
          <p:cNvPicPr>
            <a:picLocks noChangeAspect="1"/>
          </p:cNvPicPr>
          <p:nvPr/>
        </p:nvPicPr>
        <p:blipFill>
          <a:blip r:embed="rId1"/>
          <a:srcRect l="75757" t="8564" r="16156" b="82522"/>
          <a:stretch>
            <a:fillRect/>
          </a:stretch>
        </p:blipFill>
        <p:spPr>
          <a:xfrm>
            <a:off x="443230" y="2726055"/>
            <a:ext cx="1654175" cy="1148080"/>
          </a:xfrm>
          <a:prstGeom prst="rect">
            <a:avLst/>
          </a:prstGeom>
          <a:ln>
            <a:solidFill>
              <a:schemeClr val="bg1">
                <a:lumMod val="50000"/>
              </a:schemeClr>
            </a:solidFill>
          </a:ln>
        </p:spPr>
      </p:pic>
      <p:sp>
        <p:nvSpPr>
          <p:cNvPr id="5" name="内容占位符 2"/>
          <p:cNvSpPr>
            <a:spLocks noGrp="1"/>
          </p:cNvSpPr>
          <p:nvPr>
            <p:custDataLst>
              <p:tags r:id="rId2"/>
            </p:custDataLst>
          </p:nvPr>
        </p:nvSpPr>
        <p:spPr>
          <a:xfrm>
            <a:off x="443029" y="1019645"/>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a:t>
            </a:r>
            <a:r>
              <a:rPr lang="zh-CN" altLang="en-US"/>
              <a:t>二</a:t>
            </a:r>
            <a:r>
              <a:rPr lang="en-US" altLang="zh-CN"/>
              <a:t>）</a:t>
            </a:r>
            <a:r>
              <a:rPr lang="zh-CN" altLang="en-US"/>
              <a:t>按钮和超链接</a:t>
            </a:r>
            <a:r>
              <a:rPr lang="en-US" altLang="zh-CN"/>
              <a:t>的操作</a:t>
            </a:r>
            <a:endParaRPr lang="zh-CN" altLang="en-US"/>
          </a:p>
          <a:p>
            <a:endParaRPr lang="zh-CN" altLang="en-US"/>
          </a:p>
        </p:txBody>
      </p:sp>
      <p:sp>
        <p:nvSpPr>
          <p:cNvPr id="3" name="矩形 2"/>
          <p:cNvSpPr/>
          <p:nvPr>
            <p:custDataLst>
              <p:tags r:id="rId3"/>
            </p:custDataLst>
          </p:nvPr>
        </p:nvSpPr>
        <p:spPr>
          <a:xfrm>
            <a:off x="443230" y="4306570"/>
            <a:ext cx="10885805" cy="876300"/>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30000"/>
              </a:lnSpc>
              <a:spcBef>
                <a:spcPts val="600"/>
              </a:spcBef>
            </a:pPr>
            <a:r>
              <a:rPr lang="zh-CN" sz="2400" dirty="0">
                <a:solidFill>
                  <a:schemeClr val="bg1"/>
                </a:solidFill>
                <a:latin typeface="微软雅黑" panose="020B0503020204020204" pitchFamily="34" charset="-122"/>
                <a:ea typeface="微软雅黑" panose="020B0503020204020204" pitchFamily="34" charset="-122"/>
              </a:rPr>
              <a:t>具体用法请参考案例</a:t>
            </a:r>
            <a:r>
              <a:rPr lang="en-US" altLang="zh-CN" sz="2400" dirty="0">
                <a:solidFill>
                  <a:schemeClr val="bg1"/>
                </a:solidFill>
                <a:latin typeface="微软雅黑" panose="020B0503020204020204" pitchFamily="34" charset="-122"/>
                <a:ea typeface="微软雅黑" panose="020B0503020204020204" pitchFamily="34" charset="-122"/>
              </a:rPr>
              <a:t>1-3-1</a:t>
            </a:r>
            <a:r>
              <a:rPr lang="zh-CN" altLang="en-US" sz="2400" dirty="0">
                <a:solidFill>
                  <a:schemeClr val="bg1"/>
                </a:solidFill>
                <a:latin typeface="微软雅黑" panose="020B0503020204020204" pitchFamily="34" charset="-122"/>
                <a:ea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down)">
                                      <p:cBhvr>
                                        <p:cTn id="13" dur="580">
                                          <p:stCondLst>
                                            <p:cond delay="0"/>
                                          </p:stCondLst>
                                        </p:cTn>
                                        <p:tgtEl>
                                          <p:spTgt spid="58"/>
                                        </p:tgtEl>
                                      </p:cBhvr>
                                    </p:animEffect>
                                    <p:anim calcmode="lin" valueType="num">
                                      <p:cBhvr>
                                        <p:cTn id="14"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19" dur="26">
                                          <p:stCondLst>
                                            <p:cond delay="650"/>
                                          </p:stCondLst>
                                        </p:cTn>
                                        <p:tgtEl>
                                          <p:spTgt spid="58"/>
                                        </p:tgtEl>
                                      </p:cBhvr>
                                      <p:to x="100000" y="60000"/>
                                    </p:animScale>
                                    <p:animScale>
                                      <p:cBhvr>
                                        <p:cTn id="20" dur="166" decel="50000">
                                          <p:stCondLst>
                                            <p:cond delay="676"/>
                                          </p:stCondLst>
                                        </p:cTn>
                                        <p:tgtEl>
                                          <p:spTgt spid="58"/>
                                        </p:tgtEl>
                                      </p:cBhvr>
                                      <p:to x="100000" y="100000"/>
                                    </p:animScale>
                                    <p:animScale>
                                      <p:cBhvr>
                                        <p:cTn id="21" dur="26">
                                          <p:stCondLst>
                                            <p:cond delay="1312"/>
                                          </p:stCondLst>
                                        </p:cTn>
                                        <p:tgtEl>
                                          <p:spTgt spid="58"/>
                                        </p:tgtEl>
                                      </p:cBhvr>
                                      <p:to x="100000" y="80000"/>
                                    </p:animScale>
                                    <p:animScale>
                                      <p:cBhvr>
                                        <p:cTn id="22" dur="166" decel="50000">
                                          <p:stCondLst>
                                            <p:cond delay="1338"/>
                                          </p:stCondLst>
                                        </p:cTn>
                                        <p:tgtEl>
                                          <p:spTgt spid="58"/>
                                        </p:tgtEl>
                                      </p:cBhvr>
                                      <p:to x="100000" y="100000"/>
                                    </p:animScale>
                                    <p:animScale>
                                      <p:cBhvr>
                                        <p:cTn id="23" dur="26">
                                          <p:stCondLst>
                                            <p:cond delay="1642"/>
                                          </p:stCondLst>
                                        </p:cTn>
                                        <p:tgtEl>
                                          <p:spTgt spid="58"/>
                                        </p:tgtEl>
                                      </p:cBhvr>
                                      <p:to x="100000" y="90000"/>
                                    </p:animScale>
                                    <p:animScale>
                                      <p:cBhvr>
                                        <p:cTn id="24" dur="166" decel="50000">
                                          <p:stCondLst>
                                            <p:cond delay="1668"/>
                                          </p:stCondLst>
                                        </p:cTn>
                                        <p:tgtEl>
                                          <p:spTgt spid="58"/>
                                        </p:tgtEl>
                                      </p:cBhvr>
                                      <p:to x="100000" y="100000"/>
                                    </p:animScale>
                                    <p:animScale>
                                      <p:cBhvr>
                                        <p:cTn id="25" dur="26">
                                          <p:stCondLst>
                                            <p:cond delay="1808"/>
                                          </p:stCondLst>
                                        </p:cTn>
                                        <p:tgtEl>
                                          <p:spTgt spid="58"/>
                                        </p:tgtEl>
                                      </p:cBhvr>
                                      <p:to x="100000" y="95000"/>
                                    </p:animScale>
                                    <p:animScale>
                                      <p:cBhvr>
                                        <p:cTn id="26" dur="166" decel="50000">
                                          <p:stCondLst>
                                            <p:cond delay="1834"/>
                                          </p:stCondLst>
                                        </p:cTn>
                                        <p:tgtEl>
                                          <p:spTgt spid="58"/>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diamond(in)">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3"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五、操作网页元素</a:t>
            </a:r>
            <a:endParaRPr lang="zh-CN" altLang="en-US" dirty="0"/>
          </a:p>
        </p:txBody>
      </p:sp>
      <p:sp>
        <p:nvSpPr>
          <p:cNvPr id="4" name="文本框 3"/>
          <p:cNvSpPr txBox="1"/>
          <p:nvPr/>
        </p:nvSpPr>
        <p:spPr>
          <a:xfrm>
            <a:off x="298450" y="2513965"/>
            <a:ext cx="11415395" cy="3976370"/>
          </a:xfrm>
          <a:prstGeom prst="rect">
            <a:avLst/>
          </a:prstGeom>
          <a:noFill/>
        </p:spPr>
        <p:txBody>
          <a:bodyPr wrap="square" rtlCol="0">
            <a:noAutofit/>
          </a:bodyPr>
          <a:lstStyle/>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from selenium import </a:t>
            </a:r>
            <a:r>
              <a:rPr lang="en-US" altLang="zh-CN" kern="0" dirty="0" err="1">
                <a:latin typeface="微软雅黑" panose="020B0503020204020204" pitchFamily="34" charset="-122"/>
                <a:ea typeface="微软雅黑" panose="020B0503020204020204" pitchFamily="34" charset="-122"/>
                <a:cs typeface="+mn-ea"/>
                <a:sym typeface="+mn-lt"/>
              </a:rPr>
              <a:t>webdriver</a:t>
            </a:r>
            <a:r>
              <a:rPr lang="en-US" altLang="zh-CN" kern="0" dirty="0">
                <a:latin typeface="微软雅黑" panose="020B0503020204020204" pitchFamily="34" charset="-122"/>
                <a:ea typeface="微软雅黑" panose="020B0503020204020204" pitchFamily="34" charset="-122"/>
                <a:cs typeface="+mn-ea"/>
                <a:sym typeface="+mn-lt"/>
              </a:rPr>
              <a:t> as </a:t>
            </a:r>
            <a:r>
              <a:rPr lang="en-US" altLang="zh-CN" kern="0" dirty="0" err="1">
                <a:latin typeface="微软雅黑" panose="020B0503020204020204" pitchFamily="34" charset="-122"/>
                <a:ea typeface="微软雅黑" panose="020B0503020204020204" pitchFamily="34" charset="-122"/>
                <a:cs typeface="+mn-ea"/>
                <a:sym typeface="+mn-lt"/>
              </a:rPr>
              <a:t>wbd</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from selenium.webdriver.common.by import By</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browser = </a:t>
            </a:r>
            <a:r>
              <a:rPr lang="en-US" altLang="zh-CN" kern="0" dirty="0" err="1">
                <a:latin typeface="微软雅黑" panose="020B0503020204020204" pitchFamily="34" charset="-122"/>
                <a:ea typeface="微软雅黑" panose="020B0503020204020204" pitchFamily="34" charset="-122"/>
                <a:cs typeface="+mn-ea"/>
                <a:sym typeface="+mn-lt"/>
              </a:rPr>
              <a:t>wbd.Chrome</a:t>
            </a:r>
            <a:r>
              <a:rPr lang="en-US" altLang="zh-CN" kern="0" dirty="0">
                <a:latin typeface="微软雅黑" panose="020B0503020204020204" pitchFamily="34" charset="-122"/>
                <a:ea typeface="微软雅黑" panose="020B0503020204020204" pitchFamily="34" charset="-122"/>
                <a:cs typeface="+mn-ea"/>
                <a:sym typeface="+mn-lt"/>
              </a:rPr>
              <a:t>()</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browser.get</a:t>
            </a:r>
            <a:r>
              <a:rPr lang="en-US" altLang="zh-CN" kern="0" dirty="0">
                <a:latin typeface="微软雅黑" panose="020B0503020204020204" pitchFamily="34" charset="-122"/>
                <a:ea typeface="微软雅黑" panose="020B0503020204020204" pitchFamily="34" charset="-122"/>
                <a:cs typeface="+mn-ea"/>
                <a:sym typeface="+mn-lt"/>
              </a:rPr>
              <a:t>('https://www.jd.com/')</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key = </a:t>
            </a:r>
            <a:r>
              <a:rPr lang="en-US" altLang="zh-CN" kern="0" dirty="0" err="1">
                <a:latin typeface="微软雅黑" panose="020B0503020204020204" pitchFamily="34" charset="-122"/>
                <a:ea typeface="微软雅黑" panose="020B0503020204020204" pitchFamily="34" charset="-122"/>
                <a:cs typeface="+mn-ea"/>
                <a:sym typeface="+mn-lt"/>
              </a:rPr>
              <a:t>browser.find_element</a:t>
            </a:r>
            <a:r>
              <a:rPr lang="en-US" altLang="zh-CN" kern="0" dirty="0">
                <a:latin typeface="微软雅黑" panose="020B0503020204020204" pitchFamily="34" charset="-122"/>
                <a:ea typeface="微软雅黑" panose="020B0503020204020204" pitchFamily="34" charset="-122"/>
                <a:cs typeface="+mn-ea"/>
                <a:sym typeface="+mn-lt"/>
              </a:rPr>
              <a:t>(By.ID, 'key') </a:t>
            </a:r>
            <a:r>
              <a:rPr lang="en-US" altLang="zh-CN" kern="0" dirty="0" smtClean="0">
                <a:latin typeface="微软雅黑" panose="020B0503020204020204" pitchFamily="34" charset="-122"/>
                <a:ea typeface="微软雅黑" panose="020B0503020204020204" pitchFamily="34" charset="-122"/>
                <a:cs typeface="+mn-ea"/>
                <a:sym typeface="+mn-lt"/>
              </a:rPr>
              <a:t>			# </a:t>
            </a:r>
            <a:r>
              <a:rPr lang="zh-CN" altLang="en-US" kern="0" dirty="0">
                <a:latin typeface="微软雅黑" panose="020B0503020204020204" pitchFamily="34" charset="-122"/>
                <a:ea typeface="微软雅黑" panose="020B0503020204020204" pitchFamily="34" charset="-122"/>
                <a:cs typeface="+mn-ea"/>
                <a:sym typeface="+mn-lt"/>
              </a:rPr>
              <a:t>查找</a:t>
            </a:r>
            <a:r>
              <a:rPr lang="en-US" altLang="zh-CN" kern="0" dirty="0">
                <a:latin typeface="微软雅黑" panose="020B0503020204020204" pitchFamily="34" charset="-122"/>
                <a:ea typeface="微软雅黑" panose="020B0503020204020204" pitchFamily="34" charset="-122"/>
                <a:cs typeface="+mn-ea"/>
                <a:sym typeface="+mn-lt"/>
              </a:rPr>
              <a:t>id</a:t>
            </a:r>
            <a:r>
              <a:rPr lang="zh-CN" altLang="en-US" kern="0" dirty="0">
                <a:latin typeface="微软雅黑" panose="020B0503020204020204" pitchFamily="34" charset="-122"/>
                <a:ea typeface="微软雅黑" panose="020B0503020204020204" pitchFamily="34" charset="-122"/>
                <a:cs typeface="+mn-ea"/>
                <a:sym typeface="+mn-lt"/>
              </a:rPr>
              <a:t>为“</a:t>
            </a:r>
            <a:r>
              <a:rPr lang="en-US" altLang="zh-CN" kern="0" dirty="0">
                <a:latin typeface="微软雅黑" panose="020B0503020204020204" pitchFamily="34" charset="-122"/>
                <a:ea typeface="微软雅黑" panose="020B0503020204020204" pitchFamily="34" charset="-122"/>
                <a:cs typeface="+mn-ea"/>
                <a:sym typeface="+mn-lt"/>
              </a:rPr>
              <a:t>key”</a:t>
            </a:r>
            <a:r>
              <a:rPr lang="zh-CN" altLang="en-US" kern="0" dirty="0">
                <a:latin typeface="微软雅黑" panose="020B0503020204020204" pitchFamily="34" charset="-122"/>
                <a:ea typeface="微软雅黑" panose="020B0503020204020204" pitchFamily="34" charset="-122"/>
                <a:cs typeface="+mn-ea"/>
                <a:sym typeface="+mn-lt"/>
              </a:rPr>
              <a:t>的元素</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button = </a:t>
            </a:r>
            <a:r>
              <a:rPr lang="en-US" altLang="zh-CN" kern="0" dirty="0" err="1">
                <a:latin typeface="微软雅黑" panose="020B0503020204020204" pitchFamily="34" charset="-122"/>
                <a:ea typeface="微软雅黑" panose="020B0503020204020204" pitchFamily="34" charset="-122"/>
                <a:cs typeface="+mn-ea"/>
                <a:sym typeface="+mn-lt"/>
              </a:rPr>
              <a:t>browser.find_element</a:t>
            </a:r>
            <a:r>
              <a:rPr lang="en-US" altLang="zh-CN" kern="0" dirty="0">
                <a:latin typeface="微软雅黑" panose="020B0503020204020204" pitchFamily="34" charset="-122"/>
                <a:ea typeface="微软雅黑" panose="020B0503020204020204" pitchFamily="34" charset="-122"/>
                <a:cs typeface="+mn-ea"/>
                <a:sym typeface="+mn-lt"/>
              </a:rPr>
              <a:t>(</a:t>
            </a:r>
            <a:r>
              <a:rPr lang="en-US" altLang="zh-CN" kern="0" dirty="0" err="1">
                <a:latin typeface="微软雅黑" panose="020B0503020204020204" pitchFamily="34" charset="-122"/>
                <a:ea typeface="微软雅黑" panose="020B0503020204020204" pitchFamily="34" charset="-122"/>
                <a:cs typeface="+mn-ea"/>
                <a:sym typeface="+mn-lt"/>
              </a:rPr>
              <a:t>By.CSS_SELECTOR</a:t>
            </a:r>
            <a:r>
              <a:rPr lang="en-US" altLang="zh-CN" kern="0" dirty="0">
                <a:latin typeface="微软雅黑" panose="020B0503020204020204" pitchFamily="34" charset="-122"/>
                <a:ea typeface="微软雅黑" panose="020B0503020204020204" pitchFamily="34" charset="-122"/>
                <a:cs typeface="+mn-ea"/>
                <a:sym typeface="+mn-lt"/>
              </a:rPr>
              <a:t>, '#search &gt; div &gt; </a:t>
            </a:r>
            <a:r>
              <a:rPr lang="en-US" altLang="zh-CN" kern="0" dirty="0" err="1">
                <a:latin typeface="微软雅黑" panose="020B0503020204020204" pitchFamily="34" charset="-122"/>
                <a:ea typeface="微软雅黑" panose="020B0503020204020204" pitchFamily="34" charset="-122"/>
                <a:cs typeface="+mn-ea"/>
                <a:sym typeface="+mn-lt"/>
              </a:rPr>
              <a:t>div.form</a:t>
            </a:r>
            <a:r>
              <a:rPr lang="en-US" altLang="zh-CN" kern="0" dirty="0">
                <a:latin typeface="微软雅黑" panose="020B0503020204020204" pitchFamily="34" charset="-122"/>
                <a:ea typeface="微软雅黑" panose="020B0503020204020204" pitchFamily="34" charset="-122"/>
                <a:cs typeface="+mn-ea"/>
                <a:sym typeface="+mn-lt"/>
              </a:rPr>
              <a:t> &gt; button &gt; </a:t>
            </a:r>
            <a:r>
              <a:rPr lang="en-US" altLang="zh-CN" kern="0" dirty="0" err="1">
                <a:latin typeface="微软雅黑" panose="020B0503020204020204" pitchFamily="34" charset="-122"/>
                <a:ea typeface="微软雅黑" panose="020B0503020204020204" pitchFamily="34" charset="-122"/>
                <a:cs typeface="+mn-ea"/>
                <a:sym typeface="+mn-lt"/>
              </a:rPr>
              <a:t>i</a:t>
            </a:r>
            <a:r>
              <a:rPr lang="en-US" altLang="zh-CN" kern="0" dirty="0">
                <a:latin typeface="微软雅黑" panose="020B0503020204020204" pitchFamily="34" charset="-122"/>
                <a:ea typeface="微软雅黑" panose="020B0503020204020204" pitchFamily="34" charset="-122"/>
                <a:cs typeface="+mn-ea"/>
                <a:sym typeface="+mn-lt"/>
              </a:rPr>
              <a:t>')  </a:t>
            </a:r>
            <a:r>
              <a:rPr lang="en-US" altLang="zh-CN" kern="0" dirty="0" smtClean="0">
                <a:latin typeface="微软雅黑" panose="020B0503020204020204" pitchFamily="34" charset="-122"/>
                <a:ea typeface="微软雅黑" panose="020B0503020204020204" pitchFamily="34" charset="-122"/>
                <a:cs typeface="+mn-ea"/>
                <a:sym typeface="+mn-lt"/>
              </a:rPr>
              <a:t># </a:t>
            </a:r>
            <a:r>
              <a:rPr lang="zh-CN" altLang="en-US" kern="0" dirty="0">
                <a:latin typeface="微软雅黑" panose="020B0503020204020204" pitchFamily="34" charset="-122"/>
                <a:ea typeface="微软雅黑" panose="020B0503020204020204" pitchFamily="34" charset="-122"/>
                <a:cs typeface="+mn-ea"/>
                <a:sym typeface="+mn-lt"/>
              </a:rPr>
              <a:t>查找按钮</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key.clear</a:t>
            </a:r>
            <a:r>
              <a:rPr lang="en-US" altLang="zh-CN" kern="0" dirty="0">
                <a:latin typeface="微软雅黑" panose="020B0503020204020204" pitchFamily="34" charset="-122"/>
                <a:ea typeface="微软雅黑" panose="020B0503020204020204" pitchFamily="34" charset="-122"/>
                <a:cs typeface="+mn-ea"/>
                <a:sym typeface="+mn-lt"/>
              </a:rPr>
              <a:t>()                                                           </a:t>
            </a:r>
            <a:r>
              <a:rPr lang="en-US" altLang="zh-CN" kern="0" dirty="0" smtClean="0">
                <a:latin typeface="微软雅黑" panose="020B0503020204020204" pitchFamily="34" charset="-122"/>
                <a:ea typeface="微软雅黑" panose="020B0503020204020204" pitchFamily="34" charset="-122"/>
                <a:cs typeface="+mn-ea"/>
                <a:sym typeface="+mn-lt"/>
              </a:rPr>
              <a:t>		# </a:t>
            </a:r>
            <a:r>
              <a:rPr lang="zh-CN" altLang="en-US" kern="0" dirty="0">
                <a:latin typeface="微软雅黑" panose="020B0503020204020204" pitchFamily="34" charset="-122"/>
                <a:ea typeface="微软雅黑" panose="020B0503020204020204" pitchFamily="34" charset="-122"/>
                <a:cs typeface="+mn-ea"/>
                <a:sym typeface="+mn-lt"/>
              </a:rPr>
              <a:t>清空文本框</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key.send_keys</a:t>
            </a:r>
            <a:r>
              <a:rPr lang="en-US" altLang="zh-CN" kern="0" dirty="0">
                <a:latin typeface="微软雅黑" panose="020B0503020204020204" pitchFamily="34" charset="-122"/>
                <a:ea typeface="微软雅黑" panose="020B0503020204020204" pitchFamily="34" charset="-122"/>
                <a:cs typeface="+mn-ea"/>
                <a:sym typeface="+mn-lt"/>
              </a:rPr>
              <a:t>('</a:t>
            </a:r>
            <a:r>
              <a:rPr lang="zh-CN" altLang="en-US" kern="0" dirty="0">
                <a:latin typeface="微软雅黑" panose="020B0503020204020204" pitchFamily="34" charset="-122"/>
                <a:ea typeface="微软雅黑" panose="020B0503020204020204" pitchFamily="34" charset="-122"/>
                <a:cs typeface="+mn-ea"/>
                <a:sym typeface="+mn-lt"/>
              </a:rPr>
              <a:t>手机</a:t>
            </a:r>
            <a:r>
              <a:rPr lang="en-US" altLang="zh-CN" kern="0" dirty="0">
                <a:latin typeface="微软雅黑" panose="020B0503020204020204" pitchFamily="34" charset="-122"/>
                <a:ea typeface="微软雅黑" panose="020B0503020204020204" pitchFamily="34" charset="-122"/>
                <a:cs typeface="+mn-ea"/>
                <a:sym typeface="+mn-lt"/>
              </a:rPr>
              <a:t>')                                                 </a:t>
            </a:r>
            <a:r>
              <a:rPr lang="en-US" altLang="zh-CN" kern="0" dirty="0" smtClean="0">
                <a:latin typeface="微软雅黑" panose="020B0503020204020204" pitchFamily="34" charset="-122"/>
                <a:ea typeface="微软雅黑" panose="020B0503020204020204" pitchFamily="34" charset="-122"/>
                <a:cs typeface="+mn-ea"/>
                <a:sym typeface="+mn-lt"/>
              </a:rPr>
              <a:t>	# </a:t>
            </a:r>
            <a:r>
              <a:rPr lang="zh-CN" altLang="en-US" kern="0" dirty="0">
                <a:latin typeface="微软雅黑" panose="020B0503020204020204" pitchFamily="34" charset="-122"/>
                <a:ea typeface="微软雅黑" panose="020B0503020204020204" pitchFamily="34" charset="-122"/>
                <a:cs typeface="+mn-ea"/>
                <a:sym typeface="+mn-lt"/>
              </a:rPr>
              <a:t>向文本框中输入文字“手机”</a:t>
            </a:r>
            <a:endParaRPr lang="zh-CN" altLang="en-US"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button.click</a:t>
            </a:r>
            <a:r>
              <a:rPr lang="en-US" altLang="zh-CN" kern="0" dirty="0">
                <a:latin typeface="微软雅黑" panose="020B0503020204020204" pitchFamily="34" charset="-122"/>
                <a:ea typeface="微软雅黑" panose="020B0503020204020204" pitchFamily="34" charset="-122"/>
                <a:cs typeface="+mn-ea"/>
                <a:sym typeface="+mn-lt"/>
              </a:rPr>
              <a:t>() </a:t>
            </a:r>
            <a:endParaRPr lang="zh-CN" altLang="en-US" sz="2400" kern="0" dirty="0">
              <a:latin typeface="微软雅黑" panose="020B0503020204020204" pitchFamily="34" charset="-122"/>
              <a:ea typeface="微软雅黑" panose="020B0503020204020204" pitchFamily="34" charset="-122"/>
              <a:cs typeface="+mn-ea"/>
              <a:sym typeface="+mn-lt"/>
            </a:endParaRPr>
          </a:p>
        </p:txBody>
      </p:sp>
      <p:pic>
        <p:nvPicPr>
          <p:cNvPr id="58" name="图片 58" descr="图1-3-10 在Chrome开发者面板中查看元素信息"/>
          <p:cNvPicPr>
            <a:picLocks noChangeAspect="1"/>
          </p:cNvPicPr>
          <p:nvPr/>
        </p:nvPicPr>
        <p:blipFill>
          <a:blip r:embed="rId1"/>
          <a:stretch>
            <a:fillRect/>
          </a:stretch>
        </p:blipFill>
        <p:spPr>
          <a:xfrm>
            <a:off x="5897880" y="2785745"/>
            <a:ext cx="5700395" cy="3553460"/>
          </a:xfrm>
          <a:prstGeom prst="rect">
            <a:avLst/>
          </a:prstGeom>
          <a:ln>
            <a:solidFill>
              <a:schemeClr val="bg1">
                <a:lumMod val="50000"/>
              </a:schemeClr>
            </a:solidFill>
          </a:ln>
        </p:spPr>
      </p:pic>
      <p:sp>
        <p:nvSpPr>
          <p:cNvPr id="5" name="内容占位符 2"/>
          <p:cNvSpPr>
            <a:spLocks noGrp="1"/>
          </p:cNvSpPr>
          <p:nvPr>
            <p:custDataLst>
              <p:tags r:id="rId2"/>
            </p:custDataLst>
          </p:nvPr>
        </p:nvSpPr>
        <p:spPr>
          <a:xfrm>
            <a:off x="443029" y="1019645"/>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案例</a:t>
            </a:r>
            <a:r>
              <a:rPr lang="en-US" altLang="zh-CN"/>
              <a:t>1-3-1</a:t>
            </a:r>
            <a:endParaRPr lang="zh-CN" altLang="en-US"/>
          </a:p>
          <a:p>
            <a:endParaRPr lang="zh-CN" altLang="en-US"/>
          </a:p>
        </p:txBody>
      </p:sp>
      <p:sp>
        <p:nvSpPr>
          <p:cNvPr id="6" name="矩形 5"/>
          <p:cNvSpPr/>
          <p:nvPr/>
        </p:nvSpPr>
        <p:spPr>
          <a:xfrm>
            <a:off x="347345" y="5222240"/>
            <a:ext cx="4734560" cy="1299210"/>
          </a:xfrm>
          <a:prstGeom prst="rect">
            <a:avLst/>
          </a:prstGeom>
          <a:noFill/>
          <a:ln w="22225">
            <a:solidFill>
              <a:schemeClr val="bg2">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30000"/>
              </a:lnSpc>
            </a:pPr>
            <a:r>
              <a:rPr lang="zh-CN" altLang="en-US" sz="2000" b="1" dirty="0">
                <a:solidFill>
                  <a:srgbClr val="FF0000"/>
                </a:solidFill>
                <a:latin typeface="微软雅黑" panose="020B0503020204020204" pitchFamily="34" charset="-122"/>
                <a:ea typeface="微软雅黑" panose="020B0503020204020204" pitchFamily="34" charset="-122"/>
              </a:rPr>
              <a:t>清空文本框</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r">
              <a:lnSpc>
                <a:spcPct val="130000"/>
              </a:lnSpc>
            </a:pPr>
            <a:r>
              <a:rPr lang="zh-CN" altLang="en-US" sz="2000" b="1" dirty="0">
                <a:solidFill>
                  <a:srgbClr val="FF0000"/>
                </a:solidFill>
                <a:latin typeface="微软雅黑" panose="020B0503020204020204" pitchFamily="34" charset="-122"/>
                <a:ea typeface="微软雅黑" panose="020B0503020204020204" pitchFamily="34" charset="-122"/>
              </a:rPr>
              <a:t>发送文字到文本框</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r">
              <a:lnSpc>
                <a:spcPct val="130000"/>
              </a:lnSpc>
            </a:pPr>
            <a:r>
              <a:rPr lang="zh-CN" altLang="en-US" sz="2000" b="1" dirty="0">
                <a:solidFill>
                  <a:srgbClr val="FF0000"/>
                </a:solidFill>
                <a:latin typeface="微软雅黑" panose="020B0503020204020204" pitchFamily="34" charset="-122"/>
                <a:ea typeface="微软雅黑" panose="020B0503020204020204" pitchFamily="34" charset="-122"/>
              </a:rPr>
              <a:t>单击按钮</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7" name="矩形 6"/>
          <p:cNvSpPr/>
          <p:nvPr/>
        </p:nvSpPr>
        <p:spPr>
          <a:xfrm>
            <a:off x="347345" y="4210685"/>
            <a:ext cx="11356975" cy="996315"/>
          </a:xfrm>
          <a:prstGeom prst="rect">
            <a:avLst/>
          </a:prstGeom>
          <a:noFill/>
          <a:ln w="22225">
            <a:solidFill>
              <a:schemeClr val="bg2">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30000"/>
              </a:lnSpc>
            </a:pPr>
            <a:r>
              <a:rPr lang="zh-CN" altLang="en-US" sz="2000" b="1" dirty="0">
                <a:solidFill>
                  <a:srgbClr val="FF0000"/>
                </a:solidFill>
                <a:latin typeface="微软雅黑" panose="020B0503020204020204" pitchFamily="34" charset="-122"/>
                <a:ea typeface="微软雅黑" panose="020B0503020204020204" pitchFamily="34" charset="-122"/>
              </a:rPr>
              <a:t>查找文本框</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r">
              <a:lnSpc>
                <a:spcPct val="130000"/>
              </a:lnSpc>
            </a:pPr>
            <a:r>
              <a:rPr lang="zh-CN" altLang="en-US" sz="2000" b="1" dirty="0">
                <a:solidFill>
                  <a:srgbClr val="FF0000"/>
                </a:solidFill>
                <a:latin typeface="微软雅黑" panose="020B0503020204020204" pitchFamily="34" charset="-122"/>
                <a:ea typeface="微软雅黑" panose="020B0503020204020204" pitchFamily="34" charset="-122"/>
              </a:rPr>
              <a:t>查找按钮</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47345" y="1586865"/>
            <a:ext cx="11172825" cy="891540"/>
          </a:xfrm>
          <a:prstGeom prst="rect">
            <a:avLst/>
          </a:prstGeom>
          <a:noFill/>
        </p:spPr>
        <p:txBody>
          <a:bodyPr wrap="square" rtlCol="0">
            <a:sp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在本案例中，实现用</a:t>
            </a:r>
            <a:r>
              <a:rPr lang="en-US" altLang="zh-CN" sz="2000" kern="0" dirty="0">
                <a:latin typeface="微软雅黑" panose="020B0503020204020204" pitchFamily="34" charset="-122"/>
                <a:ea typeface="微软雅黑" panose="020B0503020204020204" pitchFamily="34" charset="-122"/>
                <a:cs typeface="+mn-ea"/>
                <a:sym typeface="+mn-lt"/>
              </a:rPr>
              <a:t>selenium</a:t>
            </a:r>
            <a:r>
              <a:rPr lang="zh-CN" altLang="en-US" sz="2000" kern="0" dirty="0">
                <a:latin typeface="微软雅黑" panose="020B0503020204020204" pitchFamily="34" charset="-122"/>
                <a:ea typeface="微软雅黑" panose="020B0503020204020204" pitchFamily="34" charset="-122"/>
                <a:cs typeface="+mn-ea"/>
                <a:sym typeface="+mn-lt"/>
              </a:rPr>
              <a:t>控制打开浏览器访问某电商网站，在文本框中输入</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手机</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关键字，然后搜索的操作过程。</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ppt_x"/>
                                          </p:val>
                                        </p:tav>
                                        <p:tav tm="100000">
                                          <p:val>
                                            <p:strVal val="#ppt_x"/>
                                          </p:val>
                                        </p:tav>
                                      </p:tavLst>
                                    </p:anim>
                                    <p:anim calcmode="lin" valueType="num">
                                      <p:cBhvr additive="base">
                                        <p:cTn id="1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0 0 L -0.00286458 -0.367222 " pathEditMode="relative" rAng="0" ptsTypes="">
                                      <p:cBhvr>
                                        <p:cTn id="24" dur="2000" fill="hold"/>
                                        <p:tgtEl>
                                          <p:spTgt spid="58"/>
                                        </p:tgtEl>
                                        <p:attrNameLst>
                                          <p:attrName>ppt_x</p:attrName>
                                          <p:attrName>ppt_y</p:attrName>
                                        </p:attrNameLst>
                                      </p:cBhvr>
                                      <p:rCtr x="0" y="-146"/>
                                    </p:animMotion>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par>
                          <p:cTn id="31" fill="hold">
                            <p:stCondLst>
                              <p:cond delay="0"/>
                            </p:stCondLst>
                            <p:childTnLst>
                              <p:par>
                                <p:cTn id="32" presetID="26" presetClass="emph" presetSubtype="0" repeatCount="3000" fill="hold" grpId="1" nodeType="afterEffect">
                                  <p:stCondLst>
                                    <p:cond delay="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par>
                                <p:cTn id="35" presetID="26" presetClass="emph" presetSubtype="0" repeatCount="3000" fill="hold" grpId="1" nodeType="withEffect">
                                  <p:stCondLst>
                                    <p:cond delay="0"/>
                                  </p:stCondLst>
                                  <p:childTnLst>
                                    <p:animEffect transition="out" filter="fade">
                                      <p:cBhvr>
                                        <p:cTn id="36" dur="500" tmFilter="0, 0; .2, .5; .8, .5; 1, 0"/>
                                        <p:tgtEl>
                                          <p:spTgt spid="6"/>
                                        </p:tgtEl>
                                      </p:cBhvr>
                                    </p:animEffect>
                                    <p:animScale>
                                      <p:cBhvr>
                                        <p:cTn id="3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6" grpId="1" animBg="1"/>
      <p:bldP spid="7" grpId="0" bldLvl="0" animBg="1"/>
      <p:bldP spid="7" grpId="1" bldLvl="0" animBg="1"/>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五、操作网页元素</a:t>
            </a:r>
            <a:endParaRPr lang="zh-CN" altLang="en-US" dirty="0"/>
          </a:p>
        </p:txBody>
      </p:sp>
      <p:sp>
        <p:nvSpPr>
          <p:cNvPr id="4" name="文本框 3"/>
          <p:cNvSpPr txBox="1"/>
          <p:nvPr/>
        </p:nvSpPr>
        <p:spPr>
          <a:xfrm>
            <a:off x="356755" y="1569286"/>
            <a:ext cx="11415280" cy="1562797"/>
          </a:xfrm>
          <a:prstGeom prst="rect">
            <a:avLst/>
          </a:prstGeom>
          <a:noFill/>
        </p:spPr>
        <p:txBody>
          <a:bodyPr wrap="square" rtlCol="0">
            <a:no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在使用</a:t>
            </a:r>
            <a:r>
              <a:rPr lang="en-US" altLang="zh-CN" sz="2000" kern="0" dirty="0">
                <a:latin typeface="微软雅黑" panose="020B0503020204020204" pitchFamily="34" charset="-122"/>
                <a:ea typeface="微软雅黑" panose="020B0503020204020204" pitchFamily="34" charset="-122"/>
                <a:cs typeface="+mn-ea"/>
                <a:sym typeface="+mn-lt"/>
              </a:rPr>
              <a:t>Selenium</a:t>
            </a:r>
            <a:r>
              <a:rPr lang="zh-CN" altLang="en-US" sz="2000" kern="0" dirty="0">
                <a:latin typeface="微软雅黑" panose="020B0503020204020204" pitchFamily="34" charset="-122"/>
                <a:ea typeface="微软雅黑" panose="020B0503020204020204" pitchFamily="34" charset="-122"/>
                <a:cs typeface="+mn-ea"/>
                <a:sym typeface="+mn-lt"/>
              </a:rPr>
              <a:t>模拟浏览器时也可能需要控制页面</a:t>
            </a:r>
            <a:r>
              <a:rPr lang="zh-CN" altLang="en-US" sz="2000" kern="0" dirty="0" smtClean="0">
                <a:latin typeface="微软雅黑" panose="020B0503020204020204" pitchFamily="34" charset="-122"/>
                <a:ea typeface="微软雅黑" panose="020B0503020204020204" pitchFamily="34" charset="-122"/>
                <a:cs typeface="+mn-ea"/>
                <a:sym typeface="+mn-lt"/>
              </a:rPr>
              <a:t>的垂直滚动条向下滚动，以显示更多内容。</a:t>
            </a:r>
            <a:r>
              <a:rPr lang="en-US" altLang="zh-CN" sz="2000" kern="0" dirty="0">
                <a:latin typeface="微软雅黑" panose="020B0503020204020204" pitchFamily="34" charset="-122"/>
                <a:ea typeface="微软雅黑" panose="020B0503020204020204" pitchFamily="34" charset="-122"/>
                <a:cs typeface="+mn-ea"/>
                <a:sym typeface="+mn-lt"/>
              </a:rPr>
              <a:t>Selenium API</a:t>
            </a:r>
            <a:r>
              <a:rPr lang="zh-CN" altLang="en-US" sz="2000" kern="0" dirty="0">
                <a:latin typeface="微软雅黑" panose="020B0503020204020204" pitchFamily="34" charset="-122"/>
                <a:ea typeface="微软雅黑" panose="020B0503020204020204" pitchFamily="34" charset="-122"/>
                <a:cs typeface="+mn-ea"/>
                <a:sym typeface="+mn-lt"/>
              </a:rPr>
              <a:t>并没有像前面的文本框和按钮等元素一样提供直接的方法。</a:t>
            </a:r>
            <a:r>
              <a:rPr lang="zh-CN" altLang="en-US" sz="2000" kern="0" dirty="0" smtClean="0">
                <a:latin typeface="微软雅黑" panose="020B0503020204020204" pitchFamily="34" charset="-122"/>
                <a:ea typeface="微软雅黑" panose="020B0503020204020204" pitchFamily="34" charset="-122"/>
                <a:cs typeface="+mn-ea"/>
                <a:sym typeface="+mn-lt"/>
              </a:rPr>
              <a:t>可以通过浏览器</a:t>
            </a:r>
            <a:r>
              <a:rPr lang="zh-CN" altLang="en-US" sz="2000" kern="0" dirty="0">
                <a:latin typeface="微软雅黑" panose="020B0503020204020204" pitchFamily="34" charset="-122"/>
                <a:ea typeface="微软雅黑" panose="020B0503020204020204" pitchFamily="34" charset="-122"/>
                <a:cs typeface="+mn-ea"/>
                <a:sym typeface="+mn-lt"/>
              </a:rPr>
              <a:t>对象的</a:t>
            </a:r>
            <a:r>
              <a:rPr lang="en-US" altLang="zh-CN" sz="2000" kern="0" dirty="0" err="1">
                <a:latin typeface="微软雅黑" panose="020B0503020204020204" pitchFamily="34" charset="-122"/>
                <a:ea typeface="微软雅黑" panose="020B0503020204020204" pitchFamily="34" charset="-122"/>
                <a:cs typeface="+mn-ea"/>
                <a:sym typeface="+mn-lt"/>
              </a:rPr>
              <a:t>execute_script</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smtClean="0">
                <a:latin typeface="微软雅黑" panose="020B0503020204020204" pitchFamily="34" charset="-122"/>
                <a:ea typeface="微软雅黑" panose="020B0503020204020204" pitchFamily="34" charset="-122"/>
                <a:cs typeface="+mn-ea"/>
                <a:sym typeface="+mn-lt"/>
              </a:rPr>
              <a:t>方法执行特定的</a:t>
            </a:r>
            <a:r>
              <a:rPr lang="en-US" altLang="zh-CN" sz="2000" kern="0" dirty="0" smtClean="0">
                <a:latin typeface="微软雅黑" panose="020B0503020204020204" pitchFamily="34" charset="-122"/>
                <a:ea typeface="微软雅黑" panose="020B0503020204020204" pitchFamily="34" charset="-122"/>
                <a:cs typeface="+mn-ea"/>
                <a:sym typeface="+mn-lt"/>
              </a:rPr>
              <a:t>JavaScript</a:t>
            </a:r>
            <a:r>
              <a:rPr lang="zh-CN" altLang="en-US" sz="2000" kern="0" dirty="0" smtClean="0">
                <a:latin typeface="微软雅黑" panose="020B0503020204020204" pitchFamily="34" charset="-122"/>
                <a:ea typeface="微软雅黑" panose="020B0503020204020204" pitchFamily="34" charset="-122"/>
                <a:cs typeface="+mn-ea"/>
                <a:sym typeface="+mn-lt"/>
              </a:rPr>
              <a:t>代码</a:t>
            </a:r>
            <a:r>
              <a:rPr lang="zh-CN" altLang="en-US" sz="2000" kern="0" dirty="0">
                <a:latin typeface="微软雅黑" panose="020B0503020204020204" pitchFamily="34" charset="-122"/>
                <a:ea typeface="微软雅黑" panose="020B0503020204020204" pitchFamily="34" charset="-122"/>
                <a:cs typeface="+mn-ea"/>
                <a:sym typeface="+mn-lt"/>
              </a:rPr>
              <a:t>来实现滚动条的滚动效果</a:t>
            </a:r>
            <a:r>
              <a:rPr lang="zh-CN" altLang="en-US" sz="2000" kern="0" dirty="0" smtClean="0">
                <a:latin typeface="微软雅黑" panose="020B0503020204020204" pitchFamily="34" charset="-122"/>
                <a:ea typeface="微软雅黑" panose="020B0503020204020204" pitchFamily="34" charset="-122"/>
                <a:cs typeface="+mn-ea"/>
                <a:sym typeface="+mn-lt"/>
              </a:rPr>
              <a:t>。</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kern="0" dirty="0">
              <a:latin typeface="微软雅黑" panose="020B0503020204020204" pitchFamily="34" charset="-122"/>
              <a:ea typeface="微软雅黑" panose="020B0503020204020204" pitchFamily="34" charset="-122"/>
              <a:cs typeface="+mn-ea"/>
              <a:sym typeface="+mn-lt"/>
            </a:endParaRPr>
          </a:p>
        </p:txBody>
      </p:sp>
      <p:sp>
        <p:nvSpPr>
          <p:cNvPr id="5" name="内容占位符 2"/>
          <p:cNvSpPr>
            <a:spLocks noGrp="1"/>
          </p:cNvSpPr>
          <p:nvPr>
            <p:custDataLst>
              <p:tags r:id="rId1"/>
            </p:custDataLst>
          </p:nvPr>
        </p:nvSpPr>
        <p:spPr>
          <a:xfrm>
            <a:off x="443029" y="1019645"/>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a:t>三</a:t>
            </a:r>
            <a:r>
              <a:rPr lang="en-US" altLang="zh-CN" dirty="0" smtClean="0"/>
              <a:t>）</a:t>
            </a:r>
            <a:r>
              <a:rPr lang="zh-CN" altLang="en-US" dirty="0" smtClean="0"/>
              <a:t>控制网页滚动条的滚动</a:t>
            </a:r>
            <a:endParaRPr lang="zh-CN" altLang="en-US" dirty="0"/>
          </a:p>
          <a:p>
            <a:endParaRPr lang="zh-CN" altLang="en-US" dirty="0"/>
          </a:p>
        </p:txBody>
      </p:sp>
      <p:sp>
        <p:nvSpPr>
          <p:cNvPr id="3" name="矩形 2"/>
          <p:cNvSpPr/>
          <p:nvPr>
            <p:custDataLst>
              <p:tags r:id="rId2"/>
            </p:custDataLst>
          </p:nvPr>
        </p:nvSpPr>
        <p:spPr>
          <a:xfrm>
            <a:off x="443029" y="2994577"/>
            <a:ext cx="10885805" cy="633292"/>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30000"/>
              </a:lnSpc>
              <a:spcBef>
                <a:spcPts val="600"/>
              </a:spcBef>
            </a:pPr>
            <a:r>
              <a:rPr lang="zh-CN" sz="2400" dirty="0">
                <a:solidFill>
                  <a:schemeClr val="bg1"/>
                </a:solidFill>
                <a:latin typeface="微软雅黑" panose="020B0503020204020204" pitchFamily="34" charset="-122"/>
                <a:ea typeface="微软雅黑" panose="020B0503020204020204" pitchFamily="34" charset="-122"/>
              </a:rPr>
              <a:t>具体用法请参考案例</a:t>
            </a:r>
            <a:r>
              <a:rPr lang="en-US" altLang="zh-CN" sz="2400" dirty="0" smtClean="0">
                <a:solidFill>
                  <a:schemeClr val="bg1"/>
                </a:solidFill>
                <a:latin typeface="微软雅黑" panose="020B0503020204020204" pitchFamily="34" charset="-122"/>
                <a:ea typeface="微软雅黑" panose="020B0503020204020204" pitchFamily="34" charset="-122"/>
              </a:rPr>
              <a:t>1-3-2</a:t>
            </a:r>
            <a:r>
              <a:rPr lang="zh-CN" altLang="en-US" sz="2400" dirty="0" smtClean="0">
                <a:solidFill>
                  <a:schemeClr val="bg1"/>
                </a:solidFill>
                <a:latin typeface="微软雅黑" panose="020B0503020204020204" pitchFamily="34" charset="-122"/>
                <a:ea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43029" y="3760690"/>
            <a:ext cx="11415280" cy="2419393"/>
          </a:xfrm>
          <a:prstGeom prst="rect">
            <a:avLst/>
          </a:prstGeom>
          <a:noFill/>
        </p:spPr>
        <p:txBody>
          <a:bodyPr wrap="square" rtlCol="0">
            <a:noAutofit/>
          </a:bodyPr>
          <a:lstStyle/>
          <a:p>
            <a:pPr>
              <a:lnSpc>
                <a:spcPct val="130000"/>
              </a:lnSpc>
              <a:spcBef>
                <a:spcPts val="600"/>
              </a:spcBef>
            </a:pPr>
            <a:r>
              <a:rPr lang="zh-CN" altLang="en-US" sz="2000" kern="0" dirty="0" smtClean="0">
                <a:latin typeface="微软雅黑" panose="020B0503020204020204" pitchFamily="34" charset="-122"/>
                <a:ea typeface="微软雅黑" panose="020B0503020204020204" pitchFamily="34" charset="-122"/>
                <a:cs typeface="+mn-ea"/>
                <a:sym typeface="+mn-lt"/>
              </a:rPr>
              <a:t>案例</a:t>
            </a:r>
            <a:r>
              <a:rPr lang="en-US" altLang="zh-CN" sz="2000" kern="0" dirty="0" smtClean="0">
                <a:latin typeface="微软雅黑" panose="020B0503020204020204" pitchFamily="34" charset="-122"/>
                <a:ea typeface="微软雅黑" panose="020B0503020204020204" pitchFamily="34" charset="-122"/>
                <a:cs typeface="+mn-ea"/>
                <a:sym typeface="+mn-lt"/>
              </a:rPr>
              <a:t>1-3-2</a:t>
            </a:r>
            <a:r>
              <a:rPr lang="zh-CN" altLang="en-US" sz="2000" kern="0" dirty="0" smtClean="0">
                <a:latin typeface="微软雅黑" panose="020B0503020204020204" pitchFamily="34" charset="-122"/>
                <a:ea typeface="微软雅黑" panose="020B0503020204020204" pitchFamily="34" charset="-122"/>
                <a:cs typeface="+mn-ea"/>
                <a:sym typeface="+mn-lt"/>
              </a:rPr>
              <a:t>是在案例</a:t>
            </a:r>
            <a:r>
              <a:rPr lang="en-US" altLang="zh-CN" sz="2000" kern="0" dirty="0" smtClean="0">
                <a:latin typeface="微软雅黑" panose="020B0503020204020204" pitchFamily="34" charset="-122"/>
                <a:ea typeface="微软雅黑" panose="020B0503020204020204" pitchFamily="34" charset="-122"/>
                <a:cs typeface="+mn-ea"/>
                <a:sym typeface="+mn-lt"/>
              </a:rPr>
              <a:t>1-3-1</a:t>
            </a:r>
            <a:r>
              <a:rPr lang="zh-CN" altLang="en-US" sz="2000" kern="0" dirty="0" smtClean="0">
                <a:latin typeface="微软雅黑" panose="020B0503020204020204" pitchFamily="34" charset="-122"/>
                <a:ea typeface="微软雅黑" panose="020B0503020204020204" pitchFamily="34" charset="-122"/>
                <a:cs typeface="+mn-ea"/>
                <a:sym typeface="+mn-lt"/>
              </a:rPr>
              <a:t>的基础上增加下面一行代码实现的：</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smtClean="0">
                <a:latin typeface="微软雅黑" panose="020B0503020204020204" pitchFamily="34" charset="-122"/>
                <a:ea typeface="微软雅黑" panose="020B0503020204020204" pitchFamily="34" charset="-122"/>
                <a:cs typeface="+mn-ea"/>
                <a:sym typeface="+mn-lt"/>
              </a:rPr>
              <a:t>	</a:t>
            </a:r>
            <a:r>
              <a:rPr lang="en-US" altLang="zh-CN" sz="2000" kern="0" dirty="0" err="1" smtClean="0">
                <a:latin typeface="微软雅黑" panose="020B0503020204020204" pitchFamily="34" charset="-122"/>
                <a:ea typeface="微软雅黑" panose="020B0503020204020204" pitchFamily="34" charset="-122"/>
                <a:cs typeface="+mn-ea"/>
                <a:sym typeface="+mn-lt"/>
              </a:rPr>
              <a:t>browser.execute_script</a:t>
            </a:r>
            <a:r>
              <a:rPr lang="en-US" alt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window.scrollTo</a:t>
            </a:r>
            <a:r>
              <a:rPr lang="en-US" altLang="zh-CN" sz="2000" kern="0" dirty="0">
                <a:latin typeface="微软雅黑" panose="020B0503020204020204" pitchFamily="34" charset="-122"/>
                <a:ea typeface="微软雅黑" panose="020B0503020204020204" pitchFamily="34" charset="-122"/>
                <a:cs typeface="+mn-ea"/>
                <a:sym typeface="+mn-lt"/>
              </a:rPr>
              <a:t>(0, </a:t>
            </a:r>
            <a:r>
              <a:rPr lang="en-US" altLang="zh-CN" sz="2000" kern="0" dirty="0" err="1">
                <a:latin typeface="微软雅黑" panose="020B0503020204020204" pitchFamily="34" charset="-122"/>
                <a:ea typeface="微软雅黑" panose="020B0503020204020204" pitchFamily="34" charset="-122"/>
                <a:cs typeface="+mn-ea"/>
                <a:sym typeface="+mn-lt"/>
              </a:rPr>
              <a:t>document.body.scrollHeight</a:t>
            </a:r>
            <a:r>
              <a:rPr lang="en-US" altLang="zh-CN" sz="2000" kern="0" dirty="0" smtClean="0">
                <a:latin typeface="微软雅黑" panose="020B0503020204020204" pitchFamily="34" charset="-122"/>
                <a:ea typeface="微软雅黑" panose="020B0503020204020204" pitchFamily="34" charset="-122"/>
                <a:cs typeface="+mn-ea"/>
                <a:sym typeface="+mn-lt"/>
              </a:rPr>
              <a:t>)')</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smtClean="0">
                <a:latin typeface="微软雅黑" panose="020B0503020204020204" pitchFamily="34" charset="-122"/>
                <a:ea typeface="微软雅黑" panose="020B0503020204020204" pitchFamily="34" charset="-122"/>
                <a:cs typeface="+mn-ea"/>
                <a:sym typeface="+mn-lt"/>
              </a:rPr>
              <a:t>其中，</a:t>
            </a:r>
            <a:r>
              <a:rPr lang="en-US" altLang="zh-CN" sz="2000" kern="0" dirty="0" smtClean="0">
                <a:latin typeface="微软雅黑" panose="020B0503020204020204" pitchFamily="34" charset="-122"/>
                <a:ea typeface="微软雅黑" panose="020B0503020204020204" pitchFamily="34" charset="-122"/>
                <a:cs typeface="+mn-ea"/>
                <a:sym typeface="+mn-lt"/>
              </a:rPr>
              <a:t>'</a:t>
            </a:r>
            <a:r>
              <a:rPr lang="en-US" altLang="zh-CN" sz="2000" kern="0" dirty="0" err="1" smtClean="0">
                <a:latin typeface="微软雅黑" panose="020B0503020204020204" pitchFamily="34" charset="-122"/>
                <a:ea typeface="微软雅黑" panose="020B0503020204020204" pitchFamily="34" charset="-122"/>
                <a:cs typeface="+mn-ea"/>
                <a:sym typeface="+mn-lt"/>
              </a:rPr>
              <a:t>window.scrollTo</a:t>
            </a:r>
            <a:r>
              <a:rPr lang="en-US" altLang="zh-CN" sz="2000" kern="0" dirty="0" smtClean="0">
                <a:latin typeface="微软雅黑" panose="020B0503020204020204" pitchFamily="34" charset="-122"/>
                <a:ea typeface="微软雅黑" panose="020B0503020204020204" pitchFamily="34" charset="-122"/>
                <a:cs typeface="+mn-ea"/>
                <a:sym typeface="+mn-lt"/>
              </a:rPr>
              <a:t>(0</a:t>
            </a:r>
            <a:r>
              <a:rPr lang="en-US" altLang="zh-CN" sz="2000" kern="0" dirty="0">
                <a:latin typeface="微软雅黑" panose="020B0503020204020204" pitchFamily="34" charset="-122"/>
                <a:ea typeface="微软雅黑" panose="020B0503020204020204" pitchFamily="34" charset="-122"/>
                <a:cs typeface="+mn-ea"/>
                <a:sym typeface="+mn-lt"/>
              </a:rPr>
              <a:t>, </a:t>
            </a:r>
            <a:r>
              <a:rPr lang="en-US" altLang="zh-CN" sz="2000" kern="0" dirty="0" err="1">
                <a:latin typeface="微软雅黑" panose="020B0503020204020204" pitchFamily="34" charset="-122"/>
                <a:ea typeface="微软雅黑" panose="020B0503020204020204" pitchFamily="34" charset="-122"/>
                <a:cs typeface="+mn-ea"/>
                <a:sym typeface="+mn-lt"/>
              </a:rPr>
              <a:t>document.body.scrollHeight</a:t>
            </a:r>
            <a:r>
              <a:rPr lang="en-US" altLang="zh-CN" sz="2000" kern="0" dirty="0" smtClean="0">
                <a:latin typeface="微软雅黑" panose="020B0503020204020204" pitchFamily="34" charset="-122"/>
                <a:ea typeface="微软雅黑" panose="020B0503020204020204" pitchFamily="34" charset="-122"/>
                <a:cs typeface="+mn-ea"/>
                <a:sym typeface="+mn-lt"/>
              </a:rPr>
              <a:t>)' </a:t>
            </a:r>
            <a:r>
              <a:rPr lang="zh-CN" altLang="en-US" sz="2000" kern="0" dirty="0" smtClean="0">
                <a:latin typeface="微软雅黑" panose="020B0503020204020204" pitchFamily="34" charset="-122"/>
                <a:ea typeface="微软雅黑" panose="020B0503020204020204" pitchFamily="34" charset="-122"/>
                <a:cs typeface="+mn-ea"/>
                <a:sym typeface="+mn-lt"/>
              </a:rPr>
              <a:t>是</a:t>
            </a:r>
            <a:r>
              <a:rPr lang="zh-CN" altLang="en-US" sz="2000" kern="0" dirty="0">
                <a:latin typeface="微软雅黑" panose="020B0503020204020204" pitchFamily="34" charset="-122"/>
                <a:ea typeface="微软雅黑" panose="020B0503020204020204" pitchFamily="34" charset="-122"/>
                <a:cs typeface="+mn-ea"/>
                <a:sym typeface="+mn-lt"/>
              </a:rPr>
              <a:t>将页面滚动条滑动到页面底端。</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kern="0" dirty="0">
              <a:latin typeface="微软雅黑" panose="020B0503020204020204" pitchFamily="34" charset="-122"/>
              <a:ea typeface="微软雅黑" panose="020B0503020204020204" pitchFamily="34" charset="-122"/>
              <a:cs typeface="+mn-ea"/>
              <a:sym typeface="+mn-lt"/>
            </a:endParaRPr>
          </a:p>
        </p:txBody>
      </p:sp>
      <p:sp>
        <p:nvSpPr>
          <p:cNvPr id="8" name="矩形 7"/>
          <p:cNvSpPr/>
          <p:nvPr>
            <p:custDataLst>
              <p:tags r:id="rId3"/>
            </p:custDataLst>
          </p:nvPr>
        </p:nvSpPr>
        <p:spPr>
          <a:xfrm>
            <a:off x="443029" y="5259557"/>
            <a:ext cx="10885805" cy="1180432"/>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30000"/>
              </a:lnSpc>
              <a:spcBef>
                <a:spcPts val="600"/>
              </a:spcBef>
            </a:pPr>
            <a:r>
              <a:rPr lang="zh-CN" altLang="en-US" sz="2400" dirty="0" smtClean="0">
                <a:solidFill>
                  <a:schemeClr val="bg1"/>
                </a:solidFill>
                <a:latin typeface="微软雅黑" panose="020B0503020204020204" pitchFamily="34" charset="-122"/>
                <a:ea typeface="微软雅黑" panose="020B0503020204020204" pitchFamily="34" charset="-122"/>
              </a:rPr>
              <a:t>提醒：执行之后，页面垂直滚动条并没有停在最下面，你知道是为什么吗？难道该程序有问题吗？</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amond(in)">
                                      <p:cBhvr>
                                        <p:cTn id="19" dur="2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diamond(in)">
                                      <p:cBhvr>
                                        <p:cTn id="3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3" grpId="0" bldLvl="0" animBg="1"/>
      <p:bldP spid="7" grpId="0"/>
      <p:bldP spid="8"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a:sym typeface="+mn-ea"/>
              </a:rPr>
              <a:t>六</a:t>
            </a:r>
            <a:r>
              <a:rPr lang="zh-CN" altLang="en-US" dirty="0" smtClean="0">
                <a:sym typeface="+mn-ea"/>
              </a:rPr>
              <a:t>、</a:t>
            </a:r>
            <a:r>
              <a:rPr lang="en-US" altLang="zh-CN" dirty="0" smtClean="0">
                <a:sym typeface="+mn-ea"/>
              </a:rPr>
              <a:t>Selenium</a:t>
            </a:r>
            <a:r>
              <a:rPr lang="zh-CN" altLang="en-US" dirty="0" smtClean="0">
                <a:sym typeface="+mn-ea"/>
              </a:rPr>
              <a:t>中获取元素的属性</a:t>
            </a:r>
            <a:endParaRPr lang="zh-CN" altLang="en-US" dirty="0"/>
          </a:p>
        </p:txBody>
      </p:sp>
      <p:sp>
        <p:nvSpPr>
          <p:cNvPr id="4" name="文本框 3"/>
          <p:cNvSpPr txBox="1"/>
          <p:nvPr/>
        </p:nvSpPr>
        <p:spPr>
          <a:xfrm>
            <a:off x="347230" y="884757"/>
            <a:ext cx="11415280" cy="3596550"/>
          </a:xfrm>
          <a:prstGeom prst="rect">
            <a:avLst/>
          </a:prstGeom>
          <a:noFill/>
        </p:spPr>
        <p:txBody>
          <a:bodyPr wrap="square" rtlCol="0">
            <a:noAutofit/>
          </a:bodyPr>
          <a:lstStyle/>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经常要获取某元素的属性、非属性文本、获取元素本身的</a:t>
            </a:r>
            <a:r>
              <a:rPr lang="en-US" altLang="zh-CN" sz="2400" kern="0" dirty="0">
                <a:latin typeface="微软雅黑" panose="020B0503020204020204" pitchFamily="34" charset="-122"/>
                <a:ea typeface="微软雅黑" panose="020B0503020204020204" pitchFamily="34" charset="-122"/>
                <a:cs typeface="+mn-ea"/>
                <a:sym typeface="+mn-lt"/>
              </a:rPr>
              <a:t>HTML</a:t>
            </a:r>
            <a:r>
              <a:rPr lang="zh-CN" altLang="en-US" sz="2400" kern="0" dirty="0">
                <a:latin typeface="微软雅黑" panose="020B0503020204020204" pitchFamily="34" charset="-122"/>
                <a:ea typeface="微软雅黑" panose="020B0503020204020204" pitchFamily="34" charset="-122"/>
                <a:cs typeface="+mn-ea"/>
                <a:sym typeface="+mn-lt"/>
              </a:rPr>
              <a:t>或内部的</a:t>
            </a:r>
            <a:r>
              <a:rPr lang="en-US" altLang="zh-CN" sz="2400" kern="0" dirty="0">
                <a:latin typeface="微软雅黑" panose="020B0503020204020204" pitchFamily="34" charset="-122"/>
                <a:ea typeface="微软雅黑" panose="020B0503020204020204" pitchFamily="34" charset="-122"/>
                <a:cs typeface="+mn-ea"/>
                <a:sym typeface="+mn-lt"/>
              </a:rPr>
              <a:t>HTML</a:t>
            </a:r>
            <a:r>
              <a:rPr lang="zh-CN" altLang="en-US" sz="2400" kern="0" dirty="0" smtClean="0">
                <a:latin typeface="微软雅黑" panose="020B0503020204020204" pitchFamily="34" charset="-122"/>
                <a:ea typeface="微软雅黑" panose="020B0503020204020204" pitchFamily="34" charset="-122"/>
                <a:cs typeface="+mn-ea"/>
                <a:sym typeface="+mn-lt"/>
              </a:rPr>
              <a:t>源码。</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1</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get_attribute</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属性名</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获取属性值，例如</a:t>
            </a:r>
            <a:r>
              <a:rPr lang="en-US" altLang="zh-CN" sz="2000" kern="0" dirty="0" err="1">
                <a:latin typeface="微软雅黑" panose="020B0503020204020204" pitchFamily="34" charset="-122"/>
                <a:ea typeface="微软雅黑" panose="020B0503020204020204" pitchFamily="34" charset="-122"/>
                <a:cs typeface="+mn-ea"/>
                <a:sym typeface="+mn-lt"/>
              </a:rPr>
              <a:t>li.get_attribute</a:t>
            </a:r>
            <a:r>
              <a:rPr lang="en-US" altLang="zh-CN" sz="2000" kern="0" dirty="0">
                <a:latin typeface="微软雅黑" panose="020B0503020204020204" pitchFamily="34" charset="-122"/>
                <a:ea typeface="微软雅黑" panose="020B0503020204020204" pitchFamily="34" charset="-122"/>
                <a:cs typeface="+mn-ea"/>
                <a:sym typeface="+mn-lt"/>
              </a:rPr>
              <a:t>("id")</a:t>
            </a:r>
            <a:r>
              <a:rPr lang="zh-CN" altLang="en-US" sz="2000" kern="0" dirty="0">
                <a:latin typeface="微软雅黑" panose="020B0503020204020204" pitchFamily="34" charset="-122"/>
                <a:ea typeface="微软雅黑" panose="020B0503020204020204" pitchFamily="34" charset="-122"/>
                <a:cs typeface="+mn-ea"/>
                <a:sym typeface="+mn-lt"/>
              </a:rPr>
              <a:t>；</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2</a:t>
            </a:r>
            <a:r>
              <a:rPr lang="zh-CN" altLang="en-US" sz="2000" kern="0" dirty="0">
                <a:latin typeface="微软雅黑" panose="020B0503020204020204" pitchFamily="34" charset="-122"/>
                <a:ea typeface="微软雅黑" panose="020B0503020204020204" pitchFamily="34" charset="-122"/>
                <a:cs typeface="+mn-ea"/>
                <a:sym typeface="+mn-lt"/>
              </a:rPr>
              <a:t>）访问元素的</a:t>
            </a:r>
            <a:r>
              <a:rPr lang="en-US" altLang="zh-CN" sz="2000" kern="0" dirty="0">
                <a:latin typeface="微软雅黑" panose="020B0503020204020204" pitchFamily="34" charset="-122"/>
                <a:ea typeface="微软雅黑" panose="020B0503020204020204" pitchFamily="34" charset="-122"/>
                <a:cs typeface="+mn-ea"/>
                <a:sym typeface="+mn-lt"/>
              </a:rPr>
              <a:t>text</a:t>
            </a:r>
            <a:r>
              <a:rPr lang="zh-CN" altLang="en-US" sz="2000" kern="0" dirty="0">
                <a:latin typeface="微软雅黑" panose="020B0503020204020204" pitchFamily="34" charset="-122"/>
                <a:ea typeface="微软雅黑" panose="020B0503020204020204" pitchFamily="34" charset="-122"/>
                <a:cs typeface="+mn-ea"/>
                <a:sym typeface="+mn-lt"/>
              </a:rPr>
              <a:t>属性获取非属性文本内容，例如</a:t>
            </a:r>
            <a:r>
              <a:rPr lang="en-US" altLang="zh-CN" sz="2000" kern="0" dirty="0" err="1">
                <a:latin typeface="微软雅黑" panose="020B0503020204020204" pitchFamily="34" charset="-122"/>
                <a:ea typeface="微软雅黑" panose="020B0503020204020204" pitchFamily="34" charset="-122"/>
                <a:cs typeface="+mn-ea"/>
                <a:sym typeface="+mn-lt"/>
              </a:rPr>
              <a:t>li.text</a:t>
            </a:r>
            <a:r>
              <a:rPr lang="zh-CN" altLang="en-US" sz="2000" kern="0" dirty="0">
                <a:latin typeface="微软雅黑" panose="020B0503020204020204" pitchFamily="34" charset="-122"/>
                <a:ea typeface="微软雅黑" panose="020B0503020204020204" pitchFamily="34" charset="-122"/>
                <a:cs typeface="+mn-ea"/>
                <a:sym typeface="+mn-lt"/>
              </a:rPr>
              <a:t>；</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3</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get_attribute</a:t>
            </a:r>
            <a:r>
              <a:rPr lang="en-US" alt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outerHTML</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获取元素本身的</a:t>
            </a:r>
            <a:r>
              <a:rPr lang="en-US" altLang="zh-CN" sz="2000" kern="0" dirty="0">
                <a:latin typeface="微软雅黑" panose="020B0503020204020204" pitchFamily="34" charset="-122"/>
                <a:ea typeface="微软雅黑" panose="020B0503020204020204" pitchFamily="34" charset="-122"/>
                <a:cs typeface="+mn-ea"/>
                <a:sym typeface="+mn-lt"/>
              </a:rPr>
              <a:t>HTML</a:t>
            </a:r>
            <a:r>
              <a:rPr lang="zh-CN" altLang="en-US" sz="2000" kern="0" dirty="0">
                <a:latin typeface="微软雅黑" panose="020B0503020204020204" pitchFamily="34" charset="-122"/>
                <a:ea typeface="微软雅黑" panose="020B0503020204020204" pitchFamily="34" charset="-122"/>
                <a:cs typeface="+mn-ea"/>
                <a:sym typeface="+mn-lt"/>
              </a:rPr>
              <a:t>源码；</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4</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get_attribute</a:t>
            </a:r>
            <a:r>
              <a:rPr lang="en-US" alt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innerHTML</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获取元素内部子孙元素的</a:t>
            </a:r>
            <a:r>
              <a:rPr lang="en-US" altLang="zh-CN" sz="2000" kern="0" dirty="0">
                <a:latin typeface="微软雅黑" panose="020B0503020204020204" pitchFamily="34" charset="-122"/>
                <a:ea typeface="微软雅黑" panose="020B0503020204020204" pitchFamily="34" charset="-122"/>
                <a:cs typeface="+mn-ea"/>
                <a:sym typeface="+mn-lt"/>
              </a:rPr>
              <a:t>HTML</a:t>
            </a:r>
            <a:r>
              <a:rPr lang="zh-CN" altLang="en-US" sz="2000" kern="0" dirty="0">
                <a:latin typeface="微软雅黑" panose="020B0503020204020204" pitchFamily="34" charset="-122"/>
                <a:ea typeface="微软雅黑" panose="020B0503020204020204" pitchFamily="34" charset="-122"/>
                <a:cs typeface="+mn-ea"/>
                <a:sym typeface="+mn-lt"/>
              </a:rPr>
              <a:t>源码。</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
        <p:nvSpPr>
          <p:cNvPr id="5" name="矩形 4"/>
          <p:cNvSpPr/>
          <p:nvPr>
            <p:custDataLst>
              <p:tags r:id="rId1"/>
            </p:custDataLst>
          </p:nvPr>
        </p:nvSpPr>
        <p:spPr>
          <a:xfrm>
            <a:off x="347230" y="3369531"/>
            <a:ext cx="10885805" cy="653485"/>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30000"/>
              </a:lnSpc>
              <a:spcBef>
                <a:spcPts val="600"/>
              </a:spcBef>
            </a:pPr>
            <a:r>
              <a:rPr lang="zh-CN" sz="2400" dirty="0">
                <a:solidFill>
                  <a:schemeClr val="bg1"/>
                </a:solidFill>
                <a:latin typeface="微软雅黑" panose="020B0503020204020204" pitchFamily="34" charset="-122"/>
                <a:ea typeface="微软雅黑" panose="020B0503020204020204" pitchFamily="34" charset="-122"/>
              </a:rPr>
              <a:t>具体用法请参考案例</a:t>
            </a:r>
            <a:r>
              <a:rPr lang="en-US" altLang="zh-CN" sz="2400" dirty="0" smtClean="0">
                <a:solidFill>
                  <a:schemeClr val="bg1"/>
                </a:solidFill>
                <a:latin typeface="微软雅黑" panose="020B0503020204020204" pitchFamily="34" charset="-122"/>
                <a:ea typeface="微软雅黑" panose="020B0503020204020204" pitchFamily="34" charset="-122"/>
              </a:rPr>
              <a:t>1-3-3</a:t>
            </a:r>
            <a:r>
              <a:rPr lang="zh-CN" altLang="en-US" sz="2400" dirty="0" smtClean="0">
                <a:solidFill>
                  <a:schemeClr val="bg1"/>
                </a:solidFill>
                <a:latin typeface="微软雅黑" panose="020B0503020204020204" pitchFamily="34" charset="-122"/>
                <a:ea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7230" y="4116721"/>
            <a:ext cx="7263527" cy="369332"/>
          </a:xfrm>
          <a:prstGeom prst="rect">
            <a:avLst/>
          </a:prstGeom>
        </p:spPr>
        <p:txBody>
          <a:bodyPr wrap="none">
            <a:spAutoFit/>
          </a:bodyPr>
          <a:lstStyle/>
          <a:p>
            <a:r>
              <a:rPr lang="en-US" altLang="zh-CN" dirty="0" smtClean="0"/>
              <a:t>【</a:t>
            </a:r>
            <a:r>
              <a:rPr lang="zh-CN" altLang="en-US" dirty="0" smtClean="0"/>
              <a:t>案例</a:t>
            </a:r>
            <a:r>
              <a:rPr lang="en-US" altLang="zh-CN" dirty="0" smtClean="0"/>
              <a:t>1-3-3】</a:t>
            </a:r>
            <a:r>
              <a:rPr lang="zh-CN" altLang="en-US" dirty="0" smtClean="0"/>
              <a:t>在</a:t>
            </a:r>
            <a:r>
              <a:rPr lang="zh-CN" altLang="en-US" dirty="0"/>
              <a:t>案例</a:t>
            </a:r>
            <a:r>
              <a:rPr lang="en-US" altLang="zh-CN" dirty="0"/>
              <a:t>1-3-1</a:t>
            </a:r>
            <a:r>
              <a:rPr lang="zh-CN" altLang="en-US" dirty="0"/>
              <a:t>的基础上，获取第一个商品的名称、</a:t>
            </a:r>
            <a:r>
              <a:rPr lang="zh-CN" altLang="en-US" dirty="0" smtClean="0"/>
              <a:t>价格。</a:t>
            </a:r>
            <a:endParaRPr lang="zh-CN" altLang="en-US" dirty="0"/>
          </a:p>
        </p:txBody>
      </p:sp>
      <p:pic>
        <p:nvPicPr>
          <p:cNvPr id="6" name="图片 5" descr="图1-3-12示例代码实现与运行结果"/>
          <p:cNvPicPr/>
          <p:nvPr/>
        </p:nvPicPr>
        <p:blipFill>
          <a:blip r:embed="rId2"/>
          <a:stretch>
            <a:fillRect/>
          </a:stretch>
        </p:blipFill>
        <p:spPr>
          <a:xfrm>
            <a:off x="347230" y="3905573"/>
            <a:ext cx="11230004" cy="2588217"/>
          </a:xfrm>
          <a:prstGeom prst="rect">
            <a:avLst/>
          </a:prstGeom>
          <a:ln>
            <a:solidFill>
              <a:schemeClr val="bg1">
                <a:lumMod val="50000"/>
              </a:schemeClr>
            </a:solidFill>
          </a:ln>
        </p:spPr>
      </p:pic>
      <p:pic>
        <p:nvPicPr>
          <p:cNvPr id="7" name="图片 6" descr="图1-3-11查看商品元素信息"/>
          <p:cNvPicPr/>
          <p:nvPr/>
        </p:nvPicPr>
        <p:blipFill>
          <a:blip r:embed="rId3"/>
          <a:stretch>
            <a:fillRect/>
          </a:stretch>
        </p:blipFill>
        <p:spPr>
          <a:xfrm>
            <a:off x="423542" y="1481294"/>
            <a:ext cx="11153691" cy="5012496"/>
          </a:xfrm>
          <a:prstGeom prst="rect">
            <a:avLst/>
          </a:prstGeom>
          <a:ln>
            <a:solidFill>
              <a:schemeClr val="bg1">
                <a:lumMod val="50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mph" presetSubtype="0" fill="hold" nodeType="clickEffect">
                                  <p:stCondLst>
                                    <p:cond delay="0"/>
                                  </p:stCondLst>
                                  <p:childTnLst>
                                    <p:animScale>
                                      <p:cBhvr>
                                        <p:cTn id="29" dur="2000" fill="hold"/>
                                        <p:tgtEl>
                                          <p:spTgt spid="7"/>
                                        </p:tgtEl>
                                      </p:cBhvr>
                                      <p:by x="50000" y="50000"/>
                                    </p:animScale>
                                  </p:childTnLst>
                                </p:cTn>
                              </p:par>
                              <p:par>
                                <p:cTn id="30" presetID="42" presetClass="path" presetSubtype="0" accel="50000" decel="50000" fill="hold" nodeType="withEffect">
                                  <p:stCondLst>
                                    <p:cond delay="0"/>
                                  </p:stCondLst>
                                  <p:childTnLst>
                                    <p:animMotion origin="layout" path="M 4.68567E-6 7.51445E-7 L 0.14968 -0.24439 " pathEditMode="relative" rAng="0" ptsTypes="AA">
                                      <p:cBhvr>
                                        <p:cTn id="31" dur="2000" fill="hold"/>
                                        <p:tgtEl>
                                          <p:spTgt spid="7"/>
                                        </p:tgtEl>
                                        <p:attrNameLst>
                                          <p:attrName>ppt_x</p:attrName>
                                          <p:attrName>ppt_y</p:attrName>
                                        </p:attrNameLst>
                                      </p:cBhvr>
                                      <p:rCtr x="7484" y="-12231"/>
                                    </p:animMotion>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80">
                                          <p:stCondLst>
                                            <p:cond delay="0"/>
                                          </p:stCondLst>
                                        </p:cTn>
                                        <p:tgtEl>
                                          <p:spTgt spid="6"/>
                                        </p:tgtEl>
                                      </p:cBhvr>
                                    </p:animEffect>
                                    <p:anim calcmode="lin" valueType="num">
                                      <p:cBhvr>
                                        <p:cTn id="3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2" dur="26">
                                          <p:stCondLst>
                                            <p:cond delay="650"/>
                                          </p:stCondLst>
                                        </p:cTn>
                                        <p:tgtEl>
                                          <p:spTgt spid="6"/>
                                        </p:tgtEl>
                                      </p:cBhvr>
                                      <p:to x="100000" y="60000"/>
                                    </p:animScale>
                                    <p:animScale>
                                      <p:cBhvr>
                                        <p:cTn id="43" dur="166" decel="50000">
                                          <p:stCondLst>
                                            <p:cond delay="676"/>
                                          </p:stCondLst>
                                        </p:cTn>
                                        <p:tgtEl>
                                          <p:spTgt spid="6"/>
                                        </p:tgtEl>
                                      </p:cBhvr>
                                      <p:to x="100000" y="100000"/>
                                    </p:animScale>
                                    <p:animScale>
                                      <p:cBhvr>
                                        <p:cTn id="44" dur="26">
                                          <p:stCondLst>
                                            <p:cond delay="1312"/>
                                          </p:stCondLst>
                                        </p:cTn>
                                        <p:tgtEl>
                                          <p:spTgt spid="6"/>
                                        </p:tgtEl>
                                      </p:cBhvr>
                                      <p:to x="100000" y="80000"/>
                                    </p:animScale>
                                    <p:animScale>
                                      <p:cBhvr>
                                        <p:cTn id="45" dur="166" decel="50000">
                                          <p:stCondLst>
                                            <p:cond delay="1338"/>
                                          </p:stCondLst>
                                        </p:cTn>
                                        <p:tgtEl>
                                          <p:spTgt spid="6"/>
                                        </p:tgtEl>
                                      </p:cBhvr>
                                      <p:to x="100000" y="100000"/>
                                    </p:animScale>
                                    <p:animScale>
                                      <p:cBhvr>
                                        <p:cTn id="46" dur="26">
                                          <p:stCondLst>
                                            <p:cond delay="1642"/>
                                          </p:stCondLst>
                                        </p:cTn>
                                        <p:tgtEl>
                                          <p:spTgt spid="6"/>
                                        </p:tgtEl>
                                      </p:cBhvr>
                                      <p:to x="100000" y="90000"/>
                                    </p:animScale>
                                    <p:animScale>
                                      <p:cBhvr>
                                        <p:cTn id="47" dur="166" decel="50000">
                                          <p:stCondLst>
                                            <p:cond delay="1668"/>
                                          </p:stCondLst>
                                        </p:cTn>
                                        <p:tgtEl>
                                          <p:spTgt spid="6"/>
                                        </p:tgtEl>
                                      </p:cBhvr>
                                      <p:to x="100000" y="100000"/>
                                    </p:animScale>
                                    <p:animScale>
                                      <p:cBhvr>
                                        <p:cTn id="48" dur="26">
                                          <p:stCondLst>
                                            <p:cond delay="1808"/>
                                          </p:stCondLst>
                                        </p:cTn>
                                        <p:tgtEl>
                                          <p:spTgt spid="6"/>
                                        </p:tgtEl>
                                      </p:cBhvr>
                                      <p:to x="100000" y="95000"/>
                                    </p:animScale>
                                    <p:animScale>
                                      <p:cBhvr>
                                        <p:cTn id="4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a:sym typeface="+mn-ea"/>
              </a:rPr>
              <a:t>七</a:t>
            </a:r>
            <a:r>
              <a:rPr lang="zh-CN" altLang="en-US" dirty="0" smtClean="0">
                <a:sym typeface="+mn-ea"/>
              </a:rPr>
              <a:t>、</a:t>
            </a:r>
            <a:r>
              <a:rPr lang="en-US" altLang="zh-CN" dirty="0" smtClean="0">
                <a:sym typeface="+mn-ea"/>
              </a:rPr>
              <a:t>Selenium</a:t>
            </a:r>
            <a:r>
              <a:rPr lang="zh-CN" altLang="en-US" dirty="0" smtClean="0">
                <a:sym typeface="+mn-ea"/>
              </a:rPr>
              <a:t>中延时等待</a:t>
            </a:r>
            <a:endParaRPr lang="zh-CN" altLang="en-US" dirty="0"/>
          </a:p>
        </p:txBody>
      </p:sp>
      <p:sp>
        <p:nvSpPr>
          <p:cNvPr id="4" name="文本框 3"/>
          <p:cNvSpPr txBox="1"/>
          <p:nvPr/>
        </p:nvSpPr>
        <p:spPr>
          <a:xfrm>
            <a:off x="347230" y="884756"/>
            <a:ext cx="11415280" cy="4811395"/>
          </a:xfrm>
          <a:prstGeom prst="rect">
            <a:avLst/>
          </a:prstGeom>
          <a:noFill/>
        </p:spPr>
        <p:txBody>
          <a:bodyPr wrap="square" rtlCol="0">
            <a:noAutofit/>
          </a:bodyPr>
          <a:lstStyle/>
          <a:p>
            <a:pPr>
              <a:lnSpc>
                <a:spcPct val="130000"/>
              </a:lnSpc>
              <a:spcBef>
                <a:spcPts val="600"/>
              </a:spcBef>
            </a:pPr>
            <a:r>
              <a:rPr lang="zh-CN" altLang="en-US" sz="2400" kern="0" dirty="0" smtClean="0">
                <a:latin typeface="微软雅黑" panose="020B0503020204020204" pitchFamily="34" charset="-122"/>
                <a:ea typeface="微软雅黑" panose="020B0503020204020204" pitchFamily="34" charset="-122"/>
                <a:cs typeface="+mn-ea"/>
                <a:sym typeface="+mn-lt"/>
              </a:rPr>
              <a:t>网页加载需要一定时间，如果一开始就用</a:t>
            </a:r>
            <a:r>
              <a:rPr lang="en-US" altLang="zh-CN" sz="2400" kern="0" dirty="0" err="1" smtClean="0">
                <a:latin typeface="微软雅黑" panose="020B0503020204020204" pitchFamily="34" charset="-122"/>
                <a:ea typeface="微软雅黑" panose="020B0503020204020204" pitchFamily="34" charset="-122"/>
                <a:cs typeface="+mn-ea"/>
                <a:sym typeface="+mn-lt"/>
              </a:rPr>
              <a:t>page_source</a:t>
            </a:r>
            <a:r>
              <a:rPr lang="zh-CN" altLang="en-US" sz="2400" kern="0" dirty="0" smtClean="0">
                <a:latin typeface="微软雅黑" panose="020B0503020204020204" pitchFamily="34" charset="-122"/>
                <a:ea typeface="微软雅黑" panose="020B0503020204020204" pitchFamily="34" charset="-122"/>
                <a:cs typeface="+mn-ea"/>
                <a:sym typeface="+mn-lt"/>
              </a:rPr>
              <a:t>属性获取页面的</a:t>
            </a:r>
            <a:r>
              <a:rPr lang="en-US" altLang="zh-CN" sz="2400" kern="0" dirty="0" smtClean="0">
                <a:latin typeface="微软雅黑" panose="020B0503020204020204" pitchFamily="34" charset="-122"/>
                <a:ea typeface="微软雅黑" panose="020B0503020204020204" pitchFamily="34" charset="-122"/>
                <a:cs typeface="+mn-ea"/>
                <a:sym typeface="+mn-lt"/>
              </a:rPr>
              <a:t>HTML</a:t>
            </a:r>
            <a:r>
              <a:rPr lang="zh-CN" altLang="en-US" sz="2400" kern="0" dirty="0" smtClean="0">
                <a:latin typeface="微软雅黑" panose="020B0503020204020204" pitchFamily="34" charset="-122"/>
                <a:ea typeface="微软雅黑" panose="020B0503020204020204" pitchFamily="34" charset="-122"/>
                <a:cs typeface="+mn-ea"/>
                <a:sym typeface="+mn-lt"/>
              </a:rPr>
              <a:t>源码，很可能因为页面还未加载完成而得不到想要的数据。故而，在</a:t>
            </a:r>
            <a:r>
              <a:rPr lang="en-US" altLang="zh-CN" sz="2400" kern="0" dirty="0" smtClean="0">
                <a:latin typeface="微软雅黑" panose="020B0503020204020204" pitchFamily="34" charset="-122"/>
                <a:ea typeface="微软雅黑" panose="020B0503020204020204" pitchFamily="34" charset="-122"/>
                <a:cs typeface="+mn-ea"/>
                <a:sym typeface="+mn-lt"/>
              </a:rPr>
              <a:t>Selenium</a:t>
            </a:r>
            <a:r>
              <a:rPr lang="zh-CN" altLang="en-US" sz="2400" kern="0" dirty="0" smtClean="0">
                <a:latin typeface="微软雅黑" panose="020B0503020204020204" pitchFamily="34" charset="-122"/>
                <a:ea typeface="微软雅黑" panose="020B0503020204020204" pitchFamily="34" charset="-122"/>
                <a:cs typeface="+mn-ea"/>
                <a:sym typeface="+mn-lt"/>
              </a:rPr>
              <a:t>中设置了延时等待机制，设定一个等待条件，当条件达成后结束等待。部分等待条件如表</a:t>
            </a:r>
            <a:r>
              <a:rPr lang="en-US" altLang="zh-CN" sz="2400" kern="0" dirty="0" smtClean="0">
                <a:latin typeface="微软雅黑" panose="020B0503020204020204" pitchFamily="34" charset="-122"/>
                <a:ea typeface="微软雅黑" panose="020B0503020204020204" pitchFamily="34" charset="-122"/>
                <a:cs typeface="+mn-ea"/>
                <a:sym typeface="+mn-lt"/>
              </a:rPr>
              <a:t>1-3-1</a:t>
            </a:r>
            <a:r>
              <a:rPr lang="zh-CN" altLang="en-US" sz="2400" kern="0" dirty="0" smtClean="0">
                <a:latin typeface="微软雅黑" panose="020B0503020204020204" pitchFamily="34" charset="-122"/>
                <a:ea typeface="微软雅黑" panose="020B0503020204020204" pitchFamily="34" charset="-122"/>
                <a:cs typeface="+mn-ea"/>
                <a:sym typeface="+mn-lt"/>
              </a:rPr>
              <a:t>。</a:t>
            </a: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
        <p:nvSpPr>
          <p:cNvPr id="6" name="Rectangle 1"/>
          <p:cNvSpPr>
            <a:spLocks noChangeArrowheads="1"/>
          </p:cNvSpPr>
          <p:nvPr/>
        </p:nvSpPr>
        <p:spPr bwMode="auto">
          <a:xfrm>
            <a:off x="4069438" y="2407830"/>
            <a:ext cx="37224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chemeClr val="tx1"/>
                </a:solidFill>
                <a:effectLst/>
                <a:latin typeface="+mn-ea"/>
                <a:cs typeface="宋体" panose="02010600030101010101" pitchFamily="2" charset="-122"/>
              </a:rPr>
              <a:t>表</a:t>
            </a:r>
            <a:r>
              <a:rPr kumimoji="0" lang="en-US" altLang="zh-CN" b="0" i="0" u="none" strike="noStrike" cap="none" normalizeH="0" baseline="0" dirty="0" smtClean="0">
                <a:ln>
                  <a:noFill/>
                </a:ln>
                <a:solidFill>
                  <a:schemeClr val="tx1"/>
                </a:solidFill>
                <a:effectLst/>
                <a:latin typeface="+mn-ea"/>
                <a:cs typeface="宋体" panose="02010600030101010101" pitchFamily="2" charset="-122"/>
              </a:rPr>
              <a:t>1-3-1 Selenium</a:t>
            </a:r>
            <a:r>
              <a:rPr kumimoji="0" lang="zh-CN" altLang="en-US" b="0" i="0" u="none" strike="noStrike" cap="none" normalizeH="0" baseline="0" dirty="0" smtClean="0">
                <a:ln>
                  <a:noFill/>
                </a:ln>
                <a:solidFill>
                  <a:schemeClr val="tx1"/>
                </a:solidFill>
                <a:effectLst/>
                <a:latin typeface="+mn-ea"/>
                <a:cs typeface="宋体" panose="02010600030101010101" pitchFamily="2" charset="-122"/>
              </a:rPr>
              <a:t>中延时等待条件</a:t>
            </a:r>
            <a:endParaRPr kumimoji="0" lang="zh-CN" altLang="en-US" b="0" i="0" u="none" strike="noStrike" cap="none" normalizeH="0" baseline="0" dirty="0" smtClean="0">
              <a:ln>
                <a:noFill/>
              </a:ln>
              <a:solidFill>
                <a:schemeClr val="tx1"/>
              </a:solidFill>
              <a:effectLst/>
              <a:latin typeface="+mn-ea"/>
              <a:cs typeface="宋体" panose="02010600030101010101" pitchFamily="2" charset="-122"/>
            </a:endParaRPr>
          </a:p>
        </p:txBody>
      </p:sp>
      <p:graphicFrame>
        <p:nvGraphicFramePr>
          <p:cNvPr id="7" name="表格 6"/>
          <p:cNvGraphicFramePr>
            <a:graphicFrameLocks noGrp="1"/>
          </p:cNvGraphicFramePr>
          <p:nvPr/>
        </p:nvGraphicFramePr>
        <p:xfrm>
          <a:off x="568470" y="2769937"/>
          <a:ext cx="10972800" cy="3562350"/>
        </p:xfrm>
        <a:graphic>
          <a:graphicData uri="http://schemas.openxmlformats.org/drawingml/2006/table">
            <a:tbl>
              <a:tblPr firstRow="1" firstCol="1" bandRow="1">
                <a:tableStyleId>{6E25E649-3F16-4E02-A733-19D2CDBF48F0}</a:tableStyleId>
              </a:tblPr>
              <a:tblGrid>
                <a:gridCol w="717889"/>
                <a:gridCol w="4153546"/>
                <a:gridCol w="6101365"/>
              </a:tblGrid>
              <a:tr h="323850">
                <a:tc>
                  <a:txBody>
                    <a:bodyPr/>
                    <a:lstStyle/>
                    <a:p>
                      <a:pPr algn="ctr">
                        <a:spcBef>
                          <a:spcPts val="300"/>
                        </a:spcBef>
                        <a:spcAft>
                          <a:spcPts val="300"/>
                        </a:spcAft>
                      </a:pPr>
                      <a:r>
                        <a:rPr lang="zh-CN" sz="1800" kern="0" dirty="0">
                          <a:solidFill>
                            <a:schemeClr val="tx1">
                              <a:lumMod val="95000"/>
                              <a:lumOff val="5000"/>
                            </a:schemeClr>
                          </a:solidFill>
                          <a:effectLst/>
                          <a:latin typeface="+mn-ea"/>
                          <a:ea typeface="+mn-ea"/>
                        </a:rPr>
                        <a:t>序号</a:t>
                      </a:r>
                      <a:endParaRPr lang="zh-CN" sz="1800" kern="100" dirty="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300"/>
                        </a:spcBef>
                        <a:spcAft>
                          <a:spcPts val="300"/>
                        </a:spcAft>
                      </a:pPr>
                      <a:r>
                        <a:rPr lang="zh-CN" sz="1800" kern="0">
                          <a:solidFill>
                            <a:schemeClr val="tx1">
                              <a:lumMod val="95000"/>
                              <a:lumOff val="5000"/>
                            </a:schemeClr>
                          </a:solidFill>
                          <a:effectLst/>
                          <a:latin typeface="+mn-ea"/>
                          <a:ea typeface="+mn-ea"/>
                        </a:rPr>
                        <a:t>等待条件</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300"/>
                        </a:spcBef>
                        <a:spcAft>
                          <a:spcPts val="300"/>
                        </a:spcAft>
                      </a:pPr>
                      <a:r>
                        <a:rPr lang="zh-CN" sz="1800" kern="0">
                          <a:solidFill>
                            <a:schemeClr val="tx1">
                              <a:lumMod val="95000"/>
                              <a:lumOff val="5000"/>
                            </a:schemeClr>
                          </a:solidFill>
                          <a:effectLst/>
                          <a:latin typeface="+mn-ea"/>
                          <a:ea typeface="+mn-ea"/>
                        </a:rPr>
                        <a:t>说明</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1</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a:solidFill>
                            <a:schemeClr val="tx1">
                              <a:lumMod val="95000"/>
                              <a:lumOff val="5000"/>
                            </a:schemeClr>
                          </a:solidFill>
                          <a:effectLst/>
                          <a:latin typeface="+mn-ea"/>
                          <a:ea typeface="+mn-ea"/>
                        </a:rPr>
                        <a:t>title_is</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a:solidFill>
                            <a:schemeClr val="tx1">
                              <a:lumMod val="95000"/>
                              <a:lumOff val="5000"/>
                            </a:schemeClr>
                          </a:solidFill>
                          <a:effectLst/>
                          <a:latin typeface="+mn-ea"/>
                          <a:ea typeface="+mn-ea"/>
                        </a:rPr>
                        <a:t>标题是某内容</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2</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dirty="0" err="1">
                          <a:solidFill>
                            <a:schemeClr val="tx1">
                              <a:lumMod val="95000"/>
                              <a:lumOff val="5000"/>
                            </a:schemeClr>
                          </a:solidFill>
                          <a:effectLst/>
                          <a:latin typeface="+mn-ea"/>
                          <a:ea typeface="+mn-ea"/>
                        </a:rPr>
                        <a:t>title_contains</a:t>
                      </a:r>
                      <a:endParaRPr lang="zh-CN" sz="1800" kern="100" dirty="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a:solidFill>
                            <a:schemeClr val="tx1">
                              <a:lumMod val="95000"/>
                              <a:lumOff val="5000"/>
                            </a:schemeClr>
                          </a:solidFill>
                          <a:effectLst/>
                          <a:latin typeface="+mn-ea"/>
                          <a:ea typeface="+mn-ea"/>
                        </a:rPr>
                        <a:t>标题含有某文字</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3</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a:solidFill>
                            <a:schemeClr val="tx1">
                              <a:lumMod val="95000"/>
                              <a:lumOff val="5000"/>
                            </a:schemeClr>
                          </a:solidFill>
                          <a:effectLst/>
                          <a:latin typeface="+mn-ea"/>
                          <a:ea typeface="+mn-ea"/>
                        </a:rPr>
                        <a:t>presence_of_element_located</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a:solidFill>
                            <a:schemeClr val="tx1">
                              <a:lumMod val="95000"/>
                              <a:lumOff val="5000"/>
                            </a:schemeClr>
                          </a:solidFill>
                          <a:effectLst/>
                          <a:latin typeface="+mn-ea"/>
                          <a:ea typeface="+mn-ea"/>
                        </a:rPr>
                        <a:t>节点加载出来，传入元组类型数据，如</a:t>
                      </a:r>
                      <a:r>
                        <a:rPr lang="en-US" sz="1800" kern="0">
                          <a:solidFill>
                            <a:schemeClr val="tx1">
                              <a:lumMod val="95000"/>
                              <a:lumOff val="5000"/>
                            </a:schemeClr>
                          </a:solidFill>
                          <a:effectLst/>
                          <a:latin typeface="+mn-ea"/>
                          <a:ea typeface="+mn-ea"/>
                        </a:rPr>
                        <a:t>(By.ID,</a:t>
                      </a:r>
                      <a:r>
                        <a:rPr lang="en-US" sz="1800" kern="100">
                          <a:solidFill>
                            <a:schemeClr val="tx1">
                              <a:lumMod val="95000"/>
                              <a:lumOff val="5000"/>
                            </a:schemeClr>
                          </a:solidFill>
                          <a:effectLst/>
                          <a:latin typeface="+mn-ea"/>
                          <a:ea typeface="+mn-ea"/>
                        </a:rPr>
                        <a:t>"q"</a:t>
                      </a:r>
                      <a:r>
                        <a:rPr lang="en-US" sz="1800" kern="0">
                          <a:solidFill>
                            <a:schemeClr val="tx1">
                              <a:lumMod val="95000"/>
                              <a:lumOff val="5000"/>
                            </a:schemeClr>
                          </a:solidFill>
                          <a:effectLst/>
                          <a:latin typeface="+mn-ea"/>
                          <a:ea typeface="+mn-ea"/>
                        </a:rPr>
                        <a:t>)</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4</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a:solidFill>
                            <a:schemeClr val="tx1">
                              <a:lumMod val="95000"/>
                              <a:lumOff val="5000"/>
                            </a:schemeClr>
                          </a:solidFill>
                          <a:effectLst/>
                          <a:latin typeface="+mn-ea"/>
                          <a:ea typeface="+mn-ea"/>
                        </a:rPr>
                        <a:t>visibility_of_element_located</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a:solidFill>
                            <a:schemeClr val="tx1">
                              <a:lumMod val="95000"/>
                              <a:lumOff val="5000"/>
                            </a:schemeClr>
                          </a:solidFill>
                          <a:effectLst/>
                          <a:latin typeface="+mn-ea"/>
                          <a:ea typeface="+mn-ea"/>
                        </a:rPr>
                        <a:t>节点可见，传入元组类型数据</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5</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dirty="0" err="1">
                          <a:solidFill>
                            <a:schemeClr val="tx1">
                              <a:lumMod val="95000"/>
                              <a:lumOff val="5000"/>
                            </a:schemeClr>
                          </a:solidFill>
                          <a:effectLst/>
                          <a:latin typeface="+mn-ea"/>
                          <a:ea typeface="+mn-ea"/>
                        </a:rPr>
                        <a:t>presence_of_all_elements_located</a:t>
                      </a:r>
                      <a:endParaRPr lang="zh-CN" sz="1800" kern="100" dirty="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a:solidFill>
                            <a:schemeClr val="tx1">
                              <a:lumMod val="95000"/>
                              <a:lumOff val="5000"/>
                            </a:schemeClr>
                          </a:solidFill>
                          <a:effectLst/>
                          <a:latin typeface="+mn-ea"/>
                          <a:ea typeface="+mn-ea"/>
                        </a:rPr>
                        <a:t>所有节点加载出来，传入元组类型数据</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6</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a:solidFill>
                            <a:schemeClr val="tx1">
                              <a:lumMod val="95000"/>
                              <a:lumOff val="5000"/>
                            </a:schemeClr>
                          </a:solidFill>
                          <a:effectLst/>
                          <a:latin typeface="+mn-ea"/>
                          <a:ea typeface="+mn-ea"/>
                        </a:rPr>
                        <a:t>text_to_be_present_in_element</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a:solidFill>
                            <a:schemeClr val="tx1">
                              <a:lumMod val="95000"/>
                              <a:lumOff val="5000"/>
                            </a:schemeClr>
                          </a:solidFill>
                          <a:effectLst/>
                          <a:latin typeface="+mn-ea"/>
                          <a:ea typeface="+mn-ea"/>
                        </a:rPr>
                        <a:t>节点文本包含某文字</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7</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a:solidFill>
                            <a:schemeClr val="tx1">
                              <a:lumMod val="95000"/>
                              <a:lumOff val="5000"/>
                            </a:schemeClr>
                          </a:solidFill>
                          <a:effectLst/>
                          <a:latin typeface="+mn-ea"/>
                          <a:ea typeface="+mn-ea"/>
                        </a:rPr>
                        <a:t>element_to_be_clickable</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a:solidFill>
                            <a:schemeClr val="tx1">
                              <a:lumMod val="95000"/>
                              <a:lumOff val="5000"/>
                            </a:schemeClr>
                          </a:solidFill>
                          <a:effectLst/>
                          <a:latin typeface="+mn-ea"/>
                          <a:ea typeface="+mn-ea"/>
                        </a:rPr>
                        <a:t>节点可以单击</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8</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a:solidFill>
                            <a:schemeClr val="tx1">
                              <a:lumMod val="95000"/>
                              <a:lumOff val="5000"/>
                            </a:schemeClr>
                          </a:solidFill>
                          <a:effectLst/>
                          <a:latin typeface="+mn-ea"/>
                          <a:ea typeface="+mn-ea"/>
                        </a:rPr>
                        <a:t>staleness_of</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a:solidFill>
                            <a:schemeClr val="tx1">
                              <a:lumMod val="95000"/>
                              <a:lumOff val="5000"/>
                            </a:schemeClr>
                          </a:solidFill>
                          <a:effectLst/>
                          <a:latin typeface="+mn-ea"/>
                          <a:ea typeface="+mn-ea"/>
                        </a:rPr>
                        <a:t>节点是否仍在</a:t>
                      </a:r>
                      <a:r>
                        <a:rPr lang="en-US" sz="1800" kern="0">
                          <a:solidFill>
                            <a:schemeClr val="tx1">
                              <a:lumMod val="95000"/>
                              <a:lumOff val="5000"/>
                            </a:schemeClr>
                          </a:solidFill>
                          <a:effectLst/>
                          <a:latin typeface="+mn-ea"/>
                          <a:ea typeface="+mn-ea"/>
                        </a:rPr>
                        <a:t>DOM</a:t>
                      </a:r>
                      <a:r>
                        <a:rPr lang="zh-CN" sz="1800" kern="0">
                          <a:solidFill>
                            <a:schemeClr val="tx1">
                              <a:lumMod val="95000"/>
                              <a:lumOff val="5000"/>
                            </a:schemeClr>
                          </a:solidFill>
                          <a:effectLst/>
                          <a:latin typeface="+mn-ea"/>
                          <a:ea typeface="+mn-ea"/>
                        </a:rPr>
                        <a:t>中，用于判断页面是否刷新</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9</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a:solidFill>
                            <a:schemeClr val="tx1">
                              <a:lumMod val="95000"/>
                              <a:lumOff val="5000"/>
                            </a:schemeClr>
                          </a:solidFill>
                          <a:effectLst/>
                          <a:latin typeface="+mn-ea"/>
                          <a:ea typeface="+mn-ea"/>
                        </a:rPr>
                        <a:t>element_to_be_selected</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dirty="0">
                          <a:solidFill>
                            <a:schemeClr val="tx1">
                              <a:lumMod val="95000"/>
                              <a:lumOff val="5000"/>
                            </a:schemeClr>
                          </a:solidFill>
                          <a:effectLst/>
                          <a:latin typeface="+mn-ea"/>
                          <a:ea typeface="+mn-ea"/>
                        </a:rPr>
                        <a:t>节点可选择，传入节点对象</a:t>
                      </a:r>
                      <a:endParaRPr lang="zh-CN" sz="1800" kern="100" dirty="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3850">
                <a:tc>
                  <a:txBody>
                    <a:bodyPr/>
                    <a:lstStyle/>
                    <a:p>
                      <a:pPr algn="ctr">
                        <a:spcBef>
                          <a:spcPts val="300"/>
                        </a:spcBef>
                        <a:spcAft>
                          <a:spcPts val="300"/>
                        </a:spcAft>
                      </a:pPr>
                      <a:r>
                        <a:rPr lang="en-US" sz="1800" kern="0">
                          <a:solidFill>
                            <a:schemeClr val="tx1">
                              <a:lumMod val="95000"/>
                              <a:lumOff val="5000"/>
                            </a:schemeClr>
                          </a:solidFill>
                          <a:effectLst/>
                          <a:latin typeface="+mn-ea"/>
                          <a:ea typeface="+mn-ea"/>
                        </a:rPr>
                        <a:t>10</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en-US" sz="1800" kern="0">
                          <a:solidFill>
                            <a:schemeClr val="tx1">
                              <a:lumMod val="95000"/>
                              <a:lumOff val="5000"/>
                            </a:schemeClr>
                          </a:solidFill>
                          <a:effectLst/>
                          <a:latin typeface="+mn-ea"/>
                          <a:ea typeface="+mn-ea"/>
                        </a:rPr>
                        <a:t>element_located_to_be_selected</a:t>
                      </a:r>
                      <a:endParaRPr lang="zh-CN" sz="1800" kern="10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Bef>
                          <a:spcPts val="300"/>
                        </a:spcBef>
                        <a:spcAft>
                          <a:spcPts val="300"/>
                        </a:spcAft>
                      </a:pPr>
                      <a:r>
                        <a:rPr lang="zh-CN" sz="1800" kern="0" dirty="0">
                          <a:solidFill>
                            <a:schemeClr val="tx1">
                              <a:lumMod val="95000"/>
                              <a:lumOff val="5000"/>
                            </a:schemeClr>
                          </a:solidFill>
                          <a:effectLst/>
                          <a:latin typeface="+mn-ea"/>
                          <a:ea typeface="+mn-ea"/>
                        </a:rPr>
                        <a:t>节点可选择，传入元组类型数据</a:t>
                      </a:r>
                      <a:endParaRPr lang="zh-CN" sz="1800" kern="100" dirty="0">
                        <a:solidFill>
                          <a:schemeClr val="tx1">
                            <a:lumMod val="95000"/>
                            <a:lumOff val="5000"/>
                          </a:schemeClr>
                        </a:solidFill>
                        <a:effectLst/>
                        <a:latin typeface="+mn-ea"/>
                        <a:ea typeface="+mn-ea"/>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8" name="矩形 7"/>
          <p:cNvSpPr/>
          <p:nvPr>
            <p:custDataLst>
              <p:tags r:id="rId1"/>
            </p:custDataLst>
          </p:nvPr>
        </p:nvSpPr>
        <p:spPr>
          <a:xfrm>
            <a:off x="487782" y="5791439"/>
            <a:ext cx="10885805" cy="633292"/>
          </a:xfrm>
          <a:prstGeom prst="rect">
            <a:avLst/>
          </a:prstGeom>
          <a:solidFill>
            <a:schemeClr val="accent2">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30000"/>
              </a:lnSpc>
              <a:spcBef>
                <a:spcPts val="600"/>
              </a:spcBef>
            </a:pPr>
            <a:r>
              <a:rPr lang="zh-CN" sz="2400" dirty="0">
                <a:solidFill>
                  <a:schemeClr val="bg1"/>
                </a:solidFill>
                <a:latin typeface="微软雅黑" panose="020B0503020204020204" pitchFamily="34" charset="-122"/>
                <a:ea typeface="微软雅黑" panose="020B0503020204020204" pitchFamily="34" charset="-122"/>
              </a:rPr>
              <a:t>具体用法请参考案例</a:t>
            </a:r>
            <a:r>
              <a:rPr lang="en-US" altLang="zh-CN" sz="2400" dirty="0" smtClean="0">
                <a:solidFill>
                  <a:schemeClr val="bg1"/>
                </a:solidFill>
                <a:latin typeface="微软雅黑" panose="020B0503020204020204" pitchFamily="34" charset="-122"/>
                <a:ea typeface="微软雅黑" panose="020B0503020204020204" pitchFamily="34" charset="-122"/>
              </a:rPr>
              <a:t>1-3-4</a:t>
            </a:r>
            <a:r>
              <a:rPr lang="zh-CN" altLang="en-US" sz="2400" dirty="0" smtClean="0">
                <a:solidFill>
                  <a:schemeClr val="bg1"/>
                </a:solidFill>
                <a:latin typeface="微软雅黑" panose="020B0503020204020204" pitchFamily="34" charset="-122"/>
                <a:ea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a:sym typeface="+mn-ea"/>
              </a:rPr>
              <a:t>七</a:t>
            </a:r>
            <a:r>
              <a:rPr lang="zh-CN" altLang="en-US" dirty="0" smtClean="0">
                <a:sym typeface="+mn-ea"/>
              </a:rPr>
              <a:t>、</a:t>
            </a:r>
            <a:r>
              <a:rPr lang="en-US" altLang="zh-CN" dirty="0" smtClean="0">
                <a:sym typeface="+mn-ea"/>
              </a:rPr>
              <a:t>Selenium</a:t>
            </a:r>
            <a:r>
              <a:rPr lang="zh-CN" altLang="en-US" dirty="0" smtClean="0">
                <a:sym typeface="+mn-ea"/>
              </a:rPr>
              <a:t>中延时等待</a:t>
            </a:r>
            <a:endParaRPr lang="zh-CN" altLang="en-US" dirty="0"/>
          </a:p>
        </p:txBody>
      </p:sp>
      <p:sp>
        <p:nvSpPr>
          <p:cNvPr id="4" name="文本框 3"/>
          <p:cNvSpPr txBox="1"/>
          <p:nvPr/>
        </p:nvSpPr>
        <p:spPr>
          <a:xfrm>
            <a:off x="347230" y="1520186"/>
            <a:ext cx="11415280" cy="4811395"/>
          </a:xfrm>
          <a:prstGeom prst="rect">
            <a:avLst/>
          </a:prstGeom>
          <a:noFill/>
        </p:spPr>
        <p:txBody>
          <a:bodyPr wrap="square" rtlCol="0">
            <a:noAutofit/>
          </a:bodyPr>
          <a:lstStyle/>
          <a:p>
            <a:pPr>
              <a:lnSpc>
                <a:spcPct val="130000"/>
              </a:lnSpc>
              <a:spcBef>
                <a:spcPts val="600"/>
              </a:spcBef>
            </a:pPr>
            <a:r>
              <a:rPr lang="en-US" altLang="zh-CN" sz="2400" kern="0" dirty="0" smtClean="0">
                <a:latin typeface="微软雅黑" panose="020B0503020204020204" pitchFamily="34" charset="-122"/>
                <a:ea typeface="微软雅黑" panose="020B0503020204020204" pitchFamily="34" charset="-122"/>
                <a:cs typeface="+mn-ea"/>
                <a:sym typeface="+mn-lt"/>
              </a:rPr>
              <a:t>1</a:t>
            </a:r>
            <a:r>
              <a:rPr lang="zh-CN" altLang="en-US" sz="2400" kern="0" dirty="0" smtClean="0">
                <a:latin typeface="微软雅黑" panose="020B0503020204020204" pitchFamily="34" charset="-122"/>
                <a:ea typeface="微软雅黑" panose="020B0503020204020204" pitchFamily="34" charset="-122"/>
                <a:cs typeface="+mn-ea"/>
                <a:sym typeface="+mn-lt"/>
              </a:rPr>
              <a:t>）要</a:t>
            </a:r>
            <a:r>
              <a:rPr lang="zh-CN" altLang="en-US" sz="2400" kern="0" dirty="0">
                <a:latin typeface="微软雅黑" panose="020B0503020204020204" pitchFamily="34" charset="-122"/>
                <a:ea typeface="微软雅黑" panose="020B0503020204020204" pitchFamily="34" charset="-122"/>
                <a:cs typeface="+mn-ea"/>
                <a:sym typeface="+mn-lt"/>
              </a:rPr>
              <a:t>使用延时</a:t>
            </a:r>
            <a:r>
              <a:rPr lang="zh-CN" altLang="en-US" sz="2400" kern="0" dirty="0" smtClean="0">
                <a:latin typeface="微软雅黑" panose="020B0503020204020204" pitchFamily="34" charset="-122"/>
                <a:ea typeface="微软雅黑" panose="020B0503020204020204" pitchFamily="34" charset="-122"/>
                <a:cs typeface="+mn-ea"/>
                <a:sym typeface="+mn-lt"/>
              </a:rPr>
              <a:t>等待，需先引入</a:t>
            </a:r>
            <a:r>
              <a:rPr lang="zh-CN" altLang="en-US" sz="2400" kern="0" dirty="0">
                <a:latin typeface="微软雅黑" panose="020B0503020204020204" pitchFamily="34" charset="-122"/>
                <a:ea typeface="微软雅黑" panose="020B0503020204020204" pitchFamily="34" charset="-122"/>
                <a:cs typeface="+mn-ea"/>
                <a:sym typeface="+mn-lt"/>
              </a:rPr>
              <a:t>几个</a:t>
            </a:r>
            <a:r>
              <a:rPr lang="zh-CN" altLang="en-US" sz="2400" kern="0" dirty="0" smtClean="0">
                <a:latin typeface="微软雅黑" panose="020B0503020204020204" pitchFamily="34" charset="-122"/>
                <a:ea typeface="微软雅黑" panose="020B0503020204020204" pitchFamily="34" charset="-122"/>
                <a:cs typeface="+mn-ea"/>
                <a:sym typeface="+mn-lt"/>
              </a:rPr>
              <a:t>模块，分别是：</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from selenium.webdriver.common.by import </a:t>
            </a:r>
            <a:r>
              <a:rPr lang="en-US" altLang="zh-CN" sz="2400" kern="0" dirty="0" smtClean="0">
                <a:latin typeface="微软雅黑" panose="020B0503020204020204" pitchFamily="34" charset="-122"/>
                <a:ea typeface="微软雅黑" panose="020B0503020204020204" pitchFamily="34" charset="-122"/>
                <a:cs typeface="+mn-ea"/>
                <a:sym typeface="+mn-lt"/>
              </a:rPr>
              <a:t>By</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from </a:t>
            </a:r>
            <a:r>
              <a:rPr lang="en-US" altLang="zh-CN" sz="2400" kern="0" dirty="0" err="1">
                <a:latin typeface="微软雅黑" panose="020B0503020204020204" pitchFamily="34" charset="-122"/>
                <a:ea typeface="微软雅黑" panose="020B0503020204020204" pitchFamily="34" charset="-122"/>
                <a:cs typeface="+mn-ea"/>
                <a:sym typeface="+mn-lt"/>
              </a:rPr>
              <a:t>selenium.webdriver.support.ui</a:t>
            </a:r>
            <a:r>
              <a:rPr lang="en-US" altLang="zh-CN" sz="2400" kern="0" dirty="0">
                <a:latin typeface="微软雅黑" panose="020B0503020204020204" pitchFamily="34" charset="-122"/>
                <a:ea typeface="微软雅黑" panose="020B0503020204020204" pitchFamily="34" charset="-122"/>
                <a:cs typeface="+mn-ea"/>
                <a:sym typeface="+mn-lt"/>
              </a:rPr>
              <a:t> import </a:t>
            </a:r>
            <a:r>
              <a:rPr lang="en-US" altLang="zh-CN" sz="2400" kern="0" dirty="0" err="1">
                <a:latin typeface="微软雅黑" panose="020B0503020204020204" pitchFamily="34" charset="-122"/>
                <a:ea typeface="微软雅黑" panose="020B0503020204020204" pitchFamily="34" charset="-122"/>
                <a:cs typeface="+mn-ea"/>
                <a:sym typeface="+mn-lt"/>
              </a:rPr>
              <a:t>WebDriverWait</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from </a:t>
            </a:r>
            <a:r>
              <a:rPr lang="en-US" altLang="zh-CN" sz="2400" kern="0" dirty="0" err="1">
                <a:latin typeface="微软雅黑" panose="020B0503020204020204" pitchFamily="34" charset="-122"/>
                <a:ea typeface="微软雅黑" panose="020B0503020204020204" pitchFamily="34" charset="-122"/>
                <a:cs typeface="+mn-ea"/>
                <a:sym typeface="+mn-lt"/>
              </a:rPr>
              <a:t>selenium.webdriver.support</a:t>
            </a:r>
            <a:r>
              <a:rPr lang="en-US" altLang="zh-CN" sz="2400" kern="0" dirty="0">
                <a:latin typeface="微软雅黑" panose="020B0503020204020204" pitchFamily="34" charset="-122"/>
                <a:ea typeface="微软雅黑" panose="020B0503020204020204" pitchFamily="34" charset="-122"/>
                <a:cs typeface="+mn-ea"/>
                <a:sym typeface="+mn-lt"/>
              </a:rPr>
              <a:t> import </a:t>
            </a:r>
            <a:r>
              <a:rPr lang="en-US" altLang="zh-CN" sz="2400" kern="0" dirty="0" err="1">
                <a:latin typeface="微软雅黑" panose="020B0503020204020204" pitchFamily="34" charset="-122"/>
                <a:ea typeface="微软雅黑" panose="020B0503020204020204" pitchFamily="34" charset="-122"/>
                <a:cs typeface="+mn-ea"/>
                <a:sym typeface="+mn-lt"/>
              </a:rPr>
              <a:t>expected_conditions</a:t>
            </a:r>
            <a:r>
              <a:rPr lang="en-US" altLang="zh-CN" sz="2400" kern="0" dirty="0">
                <a:latin typeface="微软雅黑" panose="020B0503020204020204" pitchFamily="34" charset="-122"/>
                <a:ea typeface="微软雅黑" panose="020B0503020204020204" pitchFamily="34" charset="-122"/>
                <a:cs typeface="+mn-ea"/>
                <a:sym typeface="+mn-lt"/>
              </a:rPr>
              <a:t> as </a:t>
            </a:r>
            <a:r>
              <a:rPr lang="en-US" altLang="zh-CN" sz="2400" kern="0" dirty="0" smtClean="0">
                <a:latin typeface="微软雅黑" panose="020B0503020204020204" pitchFamily="34" charset="-122"/>
                <a:ea typeface="微软雅黑" panose="020B0503020204020204" pitchFamily="34" charset="-122"/>
                <a:cs typeface="+mn-ea"/>
                <a:sym typeface="+mn-lt"/>
              </a:rPr>
              <a:t>EC</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smtClean="0">
                <a:latin typeface="微软雅黑" panose="020B0503020204020204" pitchFamily="34" charset="-122"/>
                <a:ea typeface="微软雅黑" panose="020B0503020204020204" pitchFamily="34" charset="-122"/>
                <a:cs typeface="+mn-ea"/>
                <a:sym typeface="+mn-lt"/>
              </a:rPr>
              <a:t>2</a:t>
            </a:r>
            <a:r>
              <a:rPr lang="zh-CN" altLang="en-US" sz="2400" kern="0" dirty="0" smtClean="0">
                <a:latin typeface="微软雅黑" panose="020B0503020204020204" pitchFamily="34" charset="-122"/>
                <a:ea typeface="微软雅黑" panose="020B0503020204020204" pitchFamily="34" charset="-122"/>
                <a:cs typeface="+mn-ea"/>
                <a:sym typeface="+mn-lt"/>
              </a:rPr>
              <a:t>）在创建浏览器对象</a:t>
            </a:r>
            <a:r>
              <a:rPr lang="en-US" altLang="zh-CN" sz="2400" kern="0" dirty="0" smtClean="0">
                <a:latin typeface="微软雅黑" panose="020B0503020204020204" pitchFamily="34" charset="-122"/>
                <a:ea typeface="微软雅黑" panose="020B0503020204020204" pitchFamily="34" charset="-122"/>
                <a:cs typeface="+mn-ea"/>
                <a:sym typeface="+mn-lt"/>
              </a:rPr>
              <a:t>browser</a:t>
            </a:r>
            <a:r>
              <a:rPr lang="zh-CN" altLang="en-US" sz="2400" kern="0" dirty="0" smtClean="0">
                <a:latin typeface="微软雅黑" panose="020B0503020204020204" pitchFamily="34" charset="-122"/>
                <a:ea typeface="微软雅黑" panose="020B0503020204020204" pitchFamily="34" charset="-122"/>
                <a:cs typeface="+mn-ea"/>
                <a:sym typeface="+mn-lt"/>
              </a:rPr>
              <a:t>后，可创建等待对象</a:t>
            </a:r>
            <a:r>
              <a:rPr lang="en-US" altLang="zh-CN" sz="2400" kern="0" dirty="0" smtClean="0">
                <a:latin typeface="微软雅黑" panose="020B0503020204020204" pitchFamily="34" charset="-122"/>
                <a:ea typeface="微软雅黑" panose="020B0503020204020204" pitchFamily="34" charset="-122"/>
                <a:cs typeface="+mn-ea"/>
                <a:sym typeface="+mn-lt"/>
              </a:rPr>
              <a:t>wait</a:t>
            </a:r>
            <a:r>
              <a:rPr lang="zh-CN" altLang="en-US" sz="2400" kern="0" dirty="0" smtClean="0">
                <a:latin typeface="微软雅黑" panose="020B0503020204020204" pitchFamily="34" charset="-122"/>
                <a:ea typeface="微软雅黑" panose="020B0503020204020204" pitchFamily="34" charset="-122"/>
                <a:cs typeface="+mn-ea"/>
                <a:sym typeface="+mn-lt"/>
              </a:rPr>
              <a:t>：</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	</a:t>
            </a:r>
            <a:r>
              <a:rPr lang="en-US" altLang="zh-CN" sz="2400" dirty="0"/>
              <a:t>wait = </a:t>
            </a:r>
            <a:r>
              <a:rPr lang="en-US" altLang="zh-CN" sz="2400" dirty="0" err="1"/>
              <a:t>WebDriverWait</a:t>
            </a:r>
            <a:r>
              <a:rPr lang="en-US" altLang="zh-CN" sz="2400" dirty="0"/>
              <a:t>(browser, 10</a:t>
            </a:r>
            <a:r>
              <a:rPr lang="en-US" altLang="zh-CN" sz="2400" dirty="0" smtClean="0"/>
              <a:t>)</a:t>
            </a:r>
            <a:endParaRPr lang="en-US" altLang="zh-CN" sz="2400" dirty="0" smtClean="0"/>
          </a:p>
          <a:p>
            <a:pPr>
              <a:lnSpc>
                <a:spcPct val="130000"/>
              </a:lnSpc>
              <a:spcBef>
                <a:spcPts val="600"/>
              </a:spcBef>
            </a:pPr>
            <a:r>
              <a:rPr lang="zh-CN" altLang="en-US" sz="2400" kern="0" dirty="0" smtClean="0">
                <a:latin typeface="微软雅黑" panose="020B0503020204020204" pitchFamily="34" charset="-122"/>
                <a:ea typeface="微软雅黑" panose="020B0503020204020204" pitchFamily="34" charset="-122"/>
                <a:cs typeface="+mn-ea"/>
                <a:sym typeface="+mn-lt"/>
              </a:rPr>
              <a:t>其中，</a:t>
            </a:r>
            <a:r>
              <a:rPr lang="en-US" altLang="zh-CN" sz="2400" kern="0" dirty="0" smtClean="0">
                <a:latin typeface="微软雅黑" panose="020B0503020204020204" pitchFamily="34" charset="-122"/>
                <a:ea typeface="微软雅黑" panose="020B0503020204020204" pitchFamily="34" charset="-122"/>
                <a:cs typeface="+mn-ea"/>
                <a:sym typeface="+mn-lt"/>
              </a:rPr>
              <a:t>10</a:t>
            </a:r>
            <a:r>
              <a:rPr lang="zh-CN" altLang="en-US" sz="2400" kern="0" dirty="0" smtClean="0">
                <a:latin typeface="微软雅黑" panose="020B0503020204020204" pitchFamily="34" charset="-122"/>
                <a:ea typeface="微软雅黑" panose="020B0503020204020204" pitchFamily="34" charset="-122"/>
                <a:cs typeface="+mn-ea"/>
                <a:sym typeface="+mn-lt"/>
              </a:rPr>
              <a:t>表示最长等待时间，单位为秒。超过这个时间没有达到等待条件会抛出</a:t>
            </a:r>
            <a:r>
              <a:rPr lang="en-US" altLang="zh-CN" sz="2400" dirty="0" err="1"/>
              <a:t>TimeoutException</a:t>
            </a:r>
            <a:r>
              <a:rPr lang="zh-CN" altLang="zh-CN" sz="2400" dirty="0"/>
              <a:t>异常。</a:t>
            </a:r>
            <a:endParaRPr lang="en-US" altLang="zh-CN"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
        <p:nvSpPr>
          <p:cNvPr id="9" name="内容占位符 2"/>
          <p:cNvSpPr>
            <a:spLocks noGrp="1"/>
          </p:cNvSpPr>
          <p:nvPr>
            <p:ph sz="quarter" idx="13"/>
          </p:nvPr>
        </p:nvSpPr>
        <p:spPr>
          <a:xfrm>
            <a:off x="443029" y="1019645"/>
            <a:ext cx="10674350" cy="370501"/>
          </a:xfrm>
        </p:spPr>
        <p:txBody>
          <a:bodyPr/>
          <a:lstStyle/>
          <a:p>
            <a:r>
              <a:rPr lang="zh-CN" altLang="en-US" dirty="0" smtClean="0"/>
              <a:t>程序中的用法</a:t>
            </a:r>
            <a:endParaRPr lang="zh-CN" altLang="en-US"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a:sym typeface="+mn-ea"/>
              </a:rPr>
              <a:t>七</a:t>
            </a:r>
            <a:r>
              <a:rPr lang="zh-CN" altLang="en-US" dirty="0" smtClean="0">
                <a:sym typeface="+mn-ea"/>
              </a:rPr>
              <a:t>、</a:t>
            </a:r>
            <a:r>
              <a:rPr lang="en-US" altLang="zh-CN" dirty="0" smtClean="0">
                <a:sym typeface="+mn-ea"/>
              </a:rPr>
              <a:t>Selenium</a:t>
            </a:r>
            <a:r>
              <a:rPr lang="zh-CN" altLang="en-US" dirty="0" smtClean="0">
                <a:sym typeface="+mn-ea"/>
              </a:rPr>
              <a:t>中延时等待</a:t>
            </a:r>
            <a:endParaRPr lang="zh-CN" altLang="en-US" dirty="0"/>
          </a:p>
        </p:txBody>
      </p:sp>
      <p:sp>
        <p:nvSpPr>
          <p:cNvPr id="4" name="文本框 3"/>
          <p:cNvSpPr txBox="1"/>
          <p:nvPr/>
        </p:nvSpPr>
        <p:spPr>
          <a:xfrm>
            <a:off x="347230" y="1520186"/>
            <a:ext cx="11415280" cy="4811395"/>
          </a:xfrm>
          <a:prstGeom prst="rect">
            <a:avLst/>
          </a:prstGeom>
          <a:noFill/>
        </p:spPr>
        <p:txBody>
          <a:bodyPr wrap="square" rtlCol="0">
            <a:noAutofit/>
          </a:bodyPr>
          <a:lstStyle/>
          <a:p>
            <a:pPr>
              <a:lnSpc>
                <a:spcPct val="130000"/>
              </a:lnSpc>
              <a:spcBef>
                <a:spcPts val="600"/>
              </a:spcBef>
            </a:pPr>
            <a:r>
              <a:rPr lang="en-US" altLang="zh-CN" sz="2400" kern="0" dirty="0">
                <a:latin typeface="微软雅黑" panose="020B0503020204020204" pitchFamily="34" charset="-122"/>
                <a:ea typeface="微软雅黑" panose="020B0503020204020204" pitchFamily="34" charset="-122"/>
                <a:cs typeface="+mn-ea"/>
                <a:sym typeface="+mn-lt"/>
              </a:rPr>
              <a:t>3</a:t>
            </a:r>
            <a:r>
              <a:rPr lang="zh-CN" altLang="en-US" sz="2400" kern="0" dirty="0" smtClean="0">
                <a:latin typeface="微软雅黑" panose="020B0503020204020204" pitchFamily="34" charset="-122"/>
                <a:ea typeface="微软雅黑" panose="020B0503020204020204" pitchFamily="34" charset="-122"/>
                <a:cs typeface="+mn-ea"/>
                <a:sym typeface="+mn-lt"/>
              </a:rPr>
              <a:t>）设定延时等待条件。</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smtClean="0">
                <a:latin typeface="微软雅黑" panose="020B0503020204020204" pitchFamily="34" charset="-122"/>
                <a:ea typeface="微软雅黑" panose="020B0503020204020204" pitchFamily="34" charset="-122"/>
                <a:cs typeface="+mn-ea"/>
                <a:sym typeface="+mn-lt"/>
              </a:rPr>
              <a:t>延时条件都是针对具体的元素设定的，例如在案例</a:t>
            </a:r>
            <a:r>
              <a:rPr lang="en-US" altLang="zh-CN" sz="2400" kern="0" dirty="0" smtClean="0">
                <a:latin typeface="微软雅黑" panose="020B0503020204020204" pitchFamily="34" charset="-122"/>
                <a:ea typeface="微软雅黑" panose="020B0503020204020204" pitchFamily="34" charset="-122"/>
                <a:cs typeface="+mn-ea"/>
                <a:sym typeface="+mn-lt"/>
              </a:rPr>
              <a:t>1-3-4</a:t>
            </a:r>
            <a:r>
              <a:rPr lang="zh-CN" altLang="en-US" sz="2400" kern="0" dirty="0" smtClean="0">
                <a:latin typeface="微软雅黑" panose="020B0503020204020204" pitchFamily="34" charset="-122"/>
                <a:ea typeface="微软雅黑" panose="020B0503020204020204" pitchFamily="34" charset="-122"/>
                <a:cs typeface="+mn-ea"/>
                <a:sym typeface="+mn-lt"/>
              </a:rPr>
              <a:t>中针对“跳转框”设定的等待条件是“当页面加载出了该元素”，代码是：</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err="1">
                <a:latin typeface="微软雅黑" panose="020B0503020204020204" pitchFamily="34" charset="-122"/>
                <a:ea typeface="微软雅黑" panose="020B0503020204020204" pitchFamily="34" charset="-122"/>
                <a:cs typeface="+mn-ea"/>
                <a:sym typeface="+mn-lt"/>
              </a:rPr>
              <a:t>input_page</a:t>
            </a:r>
            <a:r>
              <a:rPr lang="en-US" altLang="zh-CN" sz="2400" kern="0" dirty="0">
                <a:latin typeface="微软雅黑" panose="020B0503020204020204" pitchFamily="34" charset="-122"/>
                <a:ea typeface="微软雅黑" panose="020B0503020204020204" pitchFamily="34" charset="-122"/>
                <a:cs typeface="+mn-ea"/>
                <a:sym typeface="+mn-lt"/>
              </a:rPr>
              <a:t> = </a:t>
            </a:r>
            <a:r>
              <a:rPr lang="en-US" altLang="zh-CN" sz="2400" kern="0" dirty="0" err="1">
                <a:solidFill>
                  <a:srgbClr val="FF0000"/>
                </a:solidFill>
                <a:latin typeface="微软雅黑" panose="020B0503020204020204" pitchFamily="34" charset="-122"/>
                <a:ea typeface="微软雅黑" panose="020B0503020204020204" pitchFamily="34" charset="-122"/>
                <a:cs typeface="+mn-ea"/>
                <a:sym typeface="+mn-lt"/>
              </a:rPr>
              <a:t>wait.until</a:t>
            </a:r>
            <a:r>
              <a:rPr lang="en-US" altLang="zh-CN" sz="2400" kern="0" dirty="0">
                <a:latin typeface="微软雅黑" panose="020B0503020204020204" pitchFamily="34" charset="-122"/>
                <a:ea typeface="微软雅黑" panose="020B0503020204020204" pitchFamily="34" charset="-122"/>
                <a:cs typeface="+mn-ea"/>
                <a:sym typeface="+mn-lt"/>
              </a:rPr>
              <a:t>(</a:t>
            </a:r>
            <a:r>
              <a:rPr lang="en-US" altLang="zh-CN" sz="2000" kern="0" dirty="0" err="1">
                <a:solidFill>
                  <a:schemeClr val="accent3">
                    <a:lumMod val="75000"/>
                  </a:schemeClr>
                </a:solidFill>
                <a:latin typeface="微软雅黑" panose="020B0503020204020204" pitchFamily="34" charset="-122"/>
                <a:ea typeface="微软雅黑" panose="020B0503020204020204" pitchFamily="34" charset="-122"/>
                <a:cs typeface="+mn-ea"/>
                <a:sym typeface="+mn-lt"/>
              </a:rPr>
              <a:t>EC.presence_of_element_located</a:t>
            </a:r>
            <a:r>
              <a:rPr lang="en-US" altLang="zh-CN" sz="2000" kern="0" dirty="0">
                <a:solidFill>
                  <a:schemeClr val="accent3">
                    <a:lumMod val="75000"/>
                  </a:schemeClr>
                </a:solidFill>
                <a:latin typeface="微软雅黑" panose="020B0503020204020204" pitchFamily="34" charset="-122"/>
                <a:ea typeface="微软雅黑" panose="020B0503020204020204" pitchFamily="34" charset="-122"/>
                <a:cs typeface="+mn-ea"/>
                <a:sym typeface="+mn-lt"/>
              </a:rPr>
              <a:t>((By.CSS_SELECTOR,"#</a:t>
            </a:r>
            <a:r>
              <a:rPr lang="en-US" altLang="zh-CN" sz="2000" kern="0" dirty="0" err="1">
                <a:solidFill>
                  <a:schemeClr val="accent3">
                    <a:lumMod val="75000"/>
                  </a:schemeClr>
                </a:solidFill>
                <a:latin typeface="微软雅黑" panose="020B0503020204020204" pitchFamily="34" charset="-122"/>
                <a:ea typeface="微软雅黑" panose="020B0503020204020204" pitchFamily="34" charset="-122"/>
                <a:cs typeface="+mn-ea"/>
                <a:sym typeface="+mn-lt"/>
              </a:rPr>
              <a:t>J_bottomPage</a:t>
            </a:r>
            <a:r>
              <a:rPr lang="en-US" altLang="zh-CN" sz="2000" kern="0" dirty="0">
                <a:solidFill>
                  <a:schemeClr val="accent3">
                    <a:lumMod val="75000"/>
                  </a:schemeClr>
                </a:solidFill>
                <a:latin typeface="微软雅黑" panose="020B0503020204020204" pitchFamily="34" charset="-122"/>
                <a:ea typeface="微软雅黑" panose="020B0503020204020204" pitchFamily="34" charset="-122"/>
                <a:cs typeface="+mn-ea"/>
                <a:sym typeface="+mn-lt"/>
              </a:rPr>
              <a:t> &gt; </a:t>
            </a:r>
            <a:r>
              <a:rPr lang="en-US" altLang="zh-CN" sz="2000" kern="0" dirty="0" err="1">
                <a:solidFill>
                  <a:schemeClr val="accent3">
                    <a:lumMod val="75000"/>
                  </a:schemeClr>
                </a:solidFill>
                <a:latin typeface="微软雅黑" panose="020B0503020204020204" pitchFamily="34" charset="-122"/>
                <a:ea typeface="微软雅黑" panose="020B0503020204020204" pitchFamily="34" charset="-122"/>
                <a:cs typeface="+mn-ea"/>
                <a:sym typeface="+mn-lt"/>
              </a:rPr>
              <a:t>span.p</a:t>
            </a:r>
            <a:r>
              <a:rPr lang="en-US" altLang="zh-CN" sz="2000" kern="0" dirty="0">
                <a:solidFill>
                  <a:schemeClr val="accent3">
                    <a:lumMod val="75000"/>
                  </a:schemeClr>
                </a:solidFill>
                <a:latin typeface="微软雅黑" panose="020B0503020204020204" pitchFamily="34" charset="-122"/>
                <a:ea typeface="微软雅黑" panose="020B0503020204020204" pitchFamily="34" charset="-122"/>
                <a:cs typeface="+mn-ea"/>
                <a:sym typeface="+mn-lt"/>
              </a:rPr>
              <a:t>-skip &gt; input</a:t>
            </a:r>
            <a:r>
              <a:rPr lang="en-US" altLang="zh-CN" sz="2000" kern="0" dirty="0" smtClean="0">
                <a:solidFill>
                  <a:schemeClr val="accent3">
                    <a:lumMod val="75000"/>
                  </a:schemeClr>
                </a:solidFill>
                <a:latin typeface="微软雅黑" panose="020B0503020204020204" pitchFamily="34" charset="-122"/>
                <a:ea typeface="微软雅黑" panose="020B0503020204020204" pitchFamily="34" charset="-122"/>
                <a:cs typeface="+mn-ea"/>
                <a:sym typeface="+mn-lt"/>
              </a:rPr>
              <a:t>"))</a:t>
            </a:r>
            <a:r>
              <a:rPr lang="en-US" altLang="zh-CN" sz="2000" kern="0" dirty="0" smtClean="0">
                <a:latin typeface="微软雅黑" panose="020B0503020204020204" pitchFamily="34" charset="-122"/>
                <a:ea typeface="微软雅黑" panose="020B0503020204020204" pitchFamily="34" charset="-122"/>
                <a:cs typeface="+mn-ea"/>
                <a:sym typeface="+mn-lt"/>
              </a:rPr>
              <a:t>)</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400" kern="0" dirty="0" err="1" smtClean="0">
                <a:latin typeface="微软雅黑" panose="020B0503020204020204" pitchFamily="34" charset="-122"/>
                <a:ea typeface="微软雅黑" panose="020B0503020204020204" pitchFamily="34" charset="-122"/>
                <a:cs typeface="+mn-ea"/>
                <a:sym typeface="+mn-lt"/>
              </a:rPr>
              <a:t>wait.until</a:t>
            </a:r>
            <a:r>
              <a:rPr lang="en-US" altLang="zh-CN" sz="2400" kern="0" dirty="0" smtClean="0">
                <a:latin typeface="微软雅黑" panose="020B0503020204020204" pitchFamily="34" charset="-122"/>
                <a:ea typeface="微软雅黑" panose="020B0503020204020204" pitchFamily="34" charset="-122"/>
                <a:cs typeface="+mn-ea"/>
                <a:sym typeface="+mn-lt"/>
              </a:rPr>
              <a:t>()</a:t>
            </a:r>
            <a:r>
              <a:rPr lang="zh-CN" altLang="en-US" sz="2400" kern="0" dirty="0" smtClean="0">
                <a:latin typeface="微软雅黑" panose="020B0503020204020204" pitchFamily="34" charset="-122"/>
                <a:ea typeface="微软雅黑" panose="020B0503020204020204" pitchFamily="34" charset="-122"/>
                <a:cs typeface="+mn-ea"/>
                <a:sym typeface="+mn-lt"/>
              </a:rPr>
              <a:t>方法还有一个重要的作用：可以返回元素本身，即当等待条件达成后，会返回元素的引用。相当于具有</a:t>
            </a:r>
            <a:r>
              <a:rPr lang="en-US" altLang="zh-CN" sz="2400" kern="0" dirty="0" err="1" smtClean="0">
                <a:latin typeface="微软雅黑" panose="020B0503020204020204" pitchFamily="34" charset="-122"/>
                <a:ea typeface="微软雅黑" panose="020B0503020204020204" pitchFamily="34" charset="-122"/>
                <a:cs typeface="+mn-ea"/>
                <a:sym typeface="+mn-lt"/>
              </a:rPr>
              <a:t>find_element</a:t>
            </a:r>
            <a:r>
              <a:rPr lang="en-US" altLang="zh-CN" sz="2400" kern="0" dirty="0">
                <a:latin typeface="微软雅黑" panose="020B0503020204020204" pitchFamily="34" charset="-122"/>
                <a:ea typeface="微软雅黑" panose="020B0503020204020204" pitchFamily="34" charset="-122"/>
                <a:cs typeface="+mn-ea"/>
                <a:sym typeface="+mn-lt"/>
              </a:rPr>
              <a:t>()</a:t>
            </a:r>
            <a:r>
              <a:rPr lang="zh-CN" altLang="en-US" sz="2400" kern="0" dirty="0" smtClean="0">
                <a:latin typeface="微软雅黑" panose="020B0503020204020204" pitchFamily="34" charset="-122"/>
                <a:ea typeface="微软雅黑" panose="020B0503020204020204" pitchFamily="34" charset="-122"/>
                <a:cs typeface="+mn-ea"/>
                <a:sym typeface="+mn-lt"/>
              </a:rPr>
              <a:t>方法的作用。</a:t>
            </a:r>
            <a:endParaRPr lang="en-US" altLang="zh-CN" sz="24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
        <p:nvSpPr>
          <p:cNvPr id="9" name="内容占位符 2"/>
          <p:cNvSpPr>
            <a:spLocks noGrp="1"/>
          </p:cNvSpPr>
          <p:nvPr>
            <p:ph sz="quarter" idx="13"/>
          </p:nvPr>
        </p:nvSpPr>
        <p:spPr>
          <a:xfrm>
            <a:off x="443029" y="1019645"/>
            <a:ext cx="10674350" cy="370501"/>
          </a:xfrm>
        </p:spPr>
        <p:txBody>
          <a:bodyPr/>
          <a:lstStyle/>
          <a:p>
            <a:r>
              <a:rPr lang="zh-CN" altLang="en-US" dirty="0" smtClean="0"/>
              <a:t>程序中的用法</a:t>
            </a:r>
            <a:endParaRPr lang="zh-CN" altLang="en-US"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八、</a:t>
            </a:r>
            <a:r>
              <a:rPr lang="zh-CN" dirty="0" smtClean="0">
                <a:sym typeface="+mn-ea"/>
              </a:rPr>
              <a:t>任务实践</a:t>
            </a:r>
            <a:endParaRPr lang="zh-CN" dirty="0"/>
          </a:p>
        </p:txBody>
      </p:sp>
      <p:sp>
        <p:nvSpPr>
          <p:cNvPr id="9" name="内容占位符 2"/>
          <p:cNvSpPr>
            <a:spLocks noGrp="1"/>
          </p:cNvSpPr>
          <p:nvPr>
            <p:ph sz="quarter" idx="13"/>
          </p:nvPr>
        </p:nvSpPr>
        <p:spPr>
          <a:xfrm>
            <a:off x="239829" y="1019645"/>
            <a:ext cx="10674350" cy="370501"/>
          </a:xfrm>
        </p:spPr>
        <p:txBody>
          <a:bodyPr/>
          <a:lstStyle/>
          <a:p>
            <a:r>
              <a:rPr lang="zh-CN" altLang="en-US" dirty="0" smtClean="0"/>
              <a:t>实现思路</a:t>
            </a:r>
            <a:endParaRPr lang="zh-CN" altLang="en-US" dirty="0"/>
          </a:p>
        </p:txBody>
      </p:sp>
      <p:sp>
        <p:nvSpPr>
          <p:cNvPr id="5" name="流程图: 准备 4"/>
          <p:cNvSpPr/>
          <p:nvPr/>
        </p:nvSpPr>
        <p:spPr>
          <a:xfrm>
            <a:off x="659130" y="1551940"/>
            <a:ext cx="1093470" cy="631190"/>
          </a:xfrm>
          <a:prstGeom prst="flowChartPreparation">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200" dirty="0">
                <a:latin typeface="微软雅黑" panose="020B0503020204020204" pitchFamily="34" charset="-122"/>
                <a:ea typeface="微软雅黑" panose="020B0503020204020204" pitchFamily="34" charset="-122"/>
              </a:rPr>
              <a:t>开始</a:t>
            </a:r>
            <a:endParaRPr lang="zh-CN" altLang="en-US" sz="1200" dirty="0">
              <a:latin typeface="微软雅黑" panose="020B0503020204020204" pitchFamily="34" charset="-122"/>
              <a:ea typeface="微软雅黑" panose="020B0503020204020204" pitchFamily="34" charset="-122"/>
            </a:endParaRPr>
          </a:p>
        </p:txBody>
      </p:sp>
      <p:sp>
        <p:nvSpPr>
          <p:cNvPr id="6" name="流程图: 过程 5"/>
          <p:cNvSpPr/>
          <p:nvPr/>
        </p:nvSpPr>
        <p:spPr>
          <a:xfrm>
            <a:off x="2324100" y="1515745"/>
            <a:ext cx="2082800" cy="711200"/>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en-US" altLang="zh-CN" sz="1200" dirty="0">
                <a:latin typeface="微软雅黑" panose="020B0503020204020204" pitchFamily="34" charset="-122"/>
                <a:ea typeface="微软雅黑" panose="020B0503020204020204" pitchFamily="34" charset="-122"/>
              </a:rPr>
              <a:t>Selenium</a:t>
            </a:r>
            <a:r>
              <a:rPr lang="zh-CN" altLang="en-US" sz="1200" dirty="0">
                <a:latin typeface="微软雅黑" panose="020B0503020204020204" pitchFamily="34" charset="-122"/>
                <a:ea typeface="微软雅黑" panose="020B0503020204020204" pitchFamily="34" charset="-122"/>
              </a:rPr>
              <a:t>初始化</a:t>
            </a:r>
            <a:endParaRPr lang="zh-CN" altLang="en-US" sz="1200" dirty="0">
              <a:latin typeface="微软雅黑" panose="020B0503020204020204" pitchFamily="34" charset="-122"/>
              <a:ea typeface="微软雅黑" panose="020B0503020204020204" pitchFamily="34" charset="-122"/>
            </a:endParaRPr>
          </a:p>
          <a:p>
            <a:pPr algn="ctr">
              <a:lnSpc>
                <a:spcPct val="130000"/>
              </a:lnSpc>
            </a:pPr>
            <a:r>
              <a:rPr lang="zh-CN" altLang="en-US" sz="1200" dirty="0">
                <a:latin typeface="微软雅黑" panose="020B0503020204020204" pitchFamily="34" charset="-122"/>
                <a:ea typeface="微软雅黑" panose="020B0503020204020204" pitchFamily="34" charset="-122"/>
              </a:rPr>
              <a:t>声明浏览器对象</a:t>
            </a:r>
            <a:endParaRPr lang="zh-CN" altLang="en-US" sz="1200" dirty="0">
              <a:latin typeface="微软雅黑" panose="020B0503020204020204" pitchFamily="34" charset="-122"/>
              <a:ea typeface="微软雅黑" panose="020B0503020204020204" pitchFamily="34" charset="-122"/>
            </a:endParaRPr>
          </a:p>
        </p:txBody>
      </p:sp>
      <p:sp>
        <p:nvSpPr>
          <p:cNvPr id="8" name="流程图: 过程 7"/>
          <p:cNvSpPr/>
          <p:nvPr>
            <p:custDataLst>
              <p:tags r:id="rId1"/>
            </p:custDataLst>
          </p:nvPr>
        </p:nvSpPr>
        <p:spPr>
          <a:xfrm>
            <a:off x="5245100" y="1515745"/>
            <a:ext cx="1967865" cy="687705"/>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sz="1200" dirty="0">
                <a:latin typeface="微软雅黑" panose="020B0503020204020204" pitchFamily="34" charset="-122"/>
                <a:ea typeface="微软雅黑" panose="020B0503020204020204" pitchFamily="34" charset="-122"/>
              </a:rPr>
              <a:t>访问某电商网站首页</a:t>
            </a:r>
            <a:endParaRPr lang="zh-CN" sz="1200" dirty="0">
              <a:latin typeface="微软雅黑" panose="020B0503020204020204" pitchFamily="34" charset="-122"/>
              <a:ea typeface="微软雅黑" panose="020B0503020204020204" pitchFamily="34" charset="-122"/>
            </a:endParaRPr>
          </a:p>
        </p:txBody>
      </p:sp>
      <p:sp>
        <p:nvSpPr>
          <p:cNvPr id="10" name="流程图: 过程 9"/>
          <p:cNvSpPr/>
          <p:nvPr>
            <p:custDataLst>
              <p:tags r:id="rId2"/>
            </p:custDataLst>
          </p:nvPr>
        </p:nvSpPr>
        <p:spPr>
          <a:xfrm>
            <a:off x="8651240" y="1526540"/>
            <a:ext cx="1967230" cy="687705"/>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sz="1200" dirty="0">
                <a:latin typeface="微软雅黑" panose="020B0503020204020204" pitchFamily="34" charset="-122"/>
                <a:ea typeface="微软雅黑" panose="020B0503020204020204" pitchFamily="34" charset="-122"/>
              </a:rPr>
              <a:t>查找搜索框、输入关键字回车跳转到商品浏览页面</a:t>
            </a:r>
            <a:endParaRPr lang="zh-CN" sz="1200" dirty="0">
              <a:latin typeface="微软雅黑" panose="020B0503020204020204" pitchFamily="34" charset="-122"/>
              <a:ea typeface="微软雅黑" panose="020B0503020204020204" pitchFamily="34" charset="-122"/>
            </a:endParaRPr>
          </a:p>
        </p:txBody>
      </p:sp>
      <p:sp>
        <p:nvSpPr>
          <p:cNvPr id="11" name="流程图: 过程 10"/>
          <p:cNvSpPr/>
          <p:nvPr/>
        </p:nvSpPr>
        <p:spPr>
          <a:xfrm>
            <a:off x="8650605" y="3092450"/>
            <a:ext cx="1967865" cy="687705"/>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200" dirty="0">
                <a:latin typeface="微软雅黑" panose="020B0503020204020204" pitchFamily="34" charset="-122"/>
                <a:ea typeface="微软雅黑" panose="020B0503020204020204" pitchFamily="34" charset="-122"/>
              </a:rPr>
              <a:t>循环变量</a:t>
            </a:r>
            <a:r>
              <a:rPr lang="en-US" altLang="zh-CN" sz="1200" dirty="0">
                <a:latin typeface="微软雅黑" panose="020B0503020204020204" pitchFamily="34" charset="-122"/>
                <a:ea typeface="微软雅黑" panose="020B0503020204020204" pitchFamily="34" charset="-122"/>
              </a:rPr>
              <a:t>i = 1</a:t>
            </a:r>
            <a:endParaRPr lang="en-US" altLang="zh-CN" sz="1200" dirty="0">
              <a:latin typeface="微软雅黑" panose="020B0503020204020204" pitchFamily="34" charset="-122"/>
              <a:ea typeface="微软雅黑" panose="020B0503020204020204" pitchFamily="34" charset="-122"/>
            </a:endParaRPr>
          </a:p>
          <a:p>
            <a:pPr algn="ctr">
              <a:lnSpc>
                <a:spcPct val="130000"/>
              </a:lnSpc>
            </a:pPr>
            <a:r>
              <a:rPr lang="zh-CN" altLang="en-US" sz="1200" dirty="0">
                <a:latin typeface="微软雅黑" panose="020B0503020204020204" pitchFamily="34" charset="-122"/>
                <a:ea typeface="微软雅黑" panose="020B0503020204020204" pitchFamily="34" charset="-122"/>
              </a:rPr>
              <a:t>（用于控制当前爬取</a:t>
            </a:r>
            <a:endParaRPr lang="zh-CN" altLang="en-US" sz="1200" dirty="0">
              <a:latin typeface="微软雅黑" panose="020B0503020204020204" pitchFamily="34" charset="-122"/>
              <a:ea typeface="微软雅黑" panose="020B0503020204020204" pitchFamily="34" charset="-122"/>
            </a:endParaRPr>
          </a:p>
          <a:p>
            <a:pPr algn="ctr">
              <a:lnSpc>
                <a:spcPct val="130000"/>
              </a:lnSpc>
            </a:pPr>
            <a:r>
              <a:rPr lang="zh-CN" altLang="en-US" sz="1200" dirty="0">
                <a:latin typeface="微软雅黑" panose="020B0503020204020204" pitchFamily="34" charset="-122"/>
                <a:ea typeface="微软雅黑" panose="020B0503020204020204" pitchFamily="34" charset="-122"/>
              </a:rPr>
              <a:t>的页码）</a:t>
            </a:r>
            <a:endParaRPr lang="zh-CN" altLang="en-US" sz="1200" dirty="0">
              <a:latin typeface="微软雅黑" panose="020B0503020204020204" pitchFamily="34" charset="-122"/>
              <a:ea typeface="微软雅黑" panose="020B0503020204020204" pitchFamily="34" charset="-122"/>
            </a:endParaRPr>
          </a:p>
        </p:txBody>
      </p:sp>
      <p:sp>
        <p:nvSpPr>
          <p:cNvPr id="12" name="流程图: 过程 11"/>
          <p:cNvSpPr/>
          <p:nvPr/>
        </p:nvSpPr>
        <p:spPr>
          <a:xfrm>
            <a:off x="5283200" y="3080385"/>
            <a:ext cx="1967865" cy="700405"/>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sz="1200" dirty="0">
                <a:latin typeface="微软雅黑" panose="020B0503020204020204" pitchFamily="34" charset="-122"/>
                <a:ea typeface="微软雅黑" panose="020B0503020204020204" pitchFamily="34" charset="-122"/>
              </a:rPr>
              <a:t>控制垂直滚动条按照正常浏览速度下划到底</a:t>
            </a:r>
            <a:endParaRPr lang="zh-CN" sz="1200" dirty="0">
              <a:latin typeface="微软雅黑" panose="020B0503020204020204" pitchFamily="34" charset="-122"/>
              <a:ea typeface="微软雅黑" panose="020B0503020204020204" pitchFamily="34" charset="-122"/>
            </a:endParaRPr>
          </a:p>
        </p:txBody>
      </p:sp>
      <p:sp>
        <p:nvSpPr>
          <p:cNvPr id="13" name="流程图: 决策 12"/>
          <p:cNvSpPr/>
          <p:nvPr/>
        </p:nvSpPr>
        <p:spPr>
          <a:xfrm>
            <a:off x="2522855" y="2887980"/>
            <a:ext cx="1665605" cy="1085850"/>
          </a:xfrm>
          <a:prstGeom prst="flowChartDecision">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200" dirty="0">
                <a:latin typeface="微软雅黑" panose="020B0503020204020204" pitchFamily="34" charset="-122"/>
                <a:ea typeface="微软雅黑" panose="020B0503020204020204" pitchFamily="34" charset="-122"/>
              </a:rPr>
              <a:t>页面底部跳转框加载完成否？</a:t>
            </a:r>
            <a:endParaRPr lang="zh-CN" altLang="en-US" sz="1200" dirty="0">
              <a:latin typeface="微软雅黑" panose="020B0503020204020204" pitchFamily="34" charset="-122"/>
              <a:ea typeface="微软雅黑" panose="020B0503020204020204" pitchFamily="34" charset="-122"/>
            </a:endParaRPr>
          </a:p>
        </p:txBody>
      </p:sp>
      <p:sp>
        <p:nvSpPr>
          <p:cNvPr id="14" name="流程图: 过程 13"/>
          <p:cNvSpPr/>
          <p:nvPr/>
        </p:nvSpPr>
        <p:spPr>
          <a:xfrm>
            <a:off x="2383155" y="4391025"/>
            <a:ext cx="1967865" cy="687705"/>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30000"/>
              </a:lnSpc>
            </a:pPr>
            <a:r>
              <a:rPr lang="zh-CN" altLang="en-US" sz="1200" dirty="0">
                <a:latin typeface="微软雅黑" panose="020B0503020204020204" pitchFamily="34" charset="-122"/>
                <a:ea typeface="微软雅黑" panose="020B0503020204020204" pitchFamily="34" charset="-122"/>
                <a:sym typeface="+mn-ea"/>
              </a:rPr>
              <a:t>循环</a:t>
            </a:r>
            <a:r>
              <a:rPr lang="zh-CN" altLang="en-US" sz="1200" dirty="0">
                <a:latin typeface="微软雅黑" panose="020B0503020204020204" pitchFamily="34" charset="-122"/>
                <a:ea typeface="微软雅黑" panose="020B0503020204020204" pitchFamily="34" charset="-122"/>
              </a:rPr>
              <a:t>提取当前页面商品数据（</a:t>
            </a:r>
            <a:r>
              <a:rPr lang="en-US" altLang="zh-CN" sz="1200" dirty="0">
                <a:latin typeface="微软雅黑" panose="020B0503020204020204" pitchFamily="34" charset="-122"/>
                <a:ea typeface="微软雅黑" panose="020B0503020204020204" pitchFamily="34" charset="-122"/>
              </a:rPr>
              <a:t>60</a:t>
            </a:r>
            <a:r>
              <a:rPr lang="zh-CN" altLang="en-US" sz="1200" dirty="0">
                <a:latin typeface="微软雅黑" panose="020B0503020204020204" pitchFamily="34" charset="-122"/>
                <a:ea typeface="微软雅黑" panose="020B0503020204020204" pitchFamily="34" charset="-122"/>
              </a:rPr>
              <a:t>件），每提取一件商品数据就保存到文件</a:t>
            </a:r>
            <a:endParaRPr lang="zh-CN" altLang="en-US" sz="1200" dirty="0">
              <a:latin typeface="微软雅黑" panose="020B0503020204020204" pitchFamily="34" charset="-122"/>
              <a:ea typeface="微软雅黑" panose="020B0503020204020204" pitchFamily="34" charset="-122"/>
            </a:endParaRPr>
          </a:p>
        </p:txBody>
      </p:sp>
      <p:sp>
        <p:nvSpPr>
          <p:cNvPr id="15" name="流程图: 过程 14"/>
          <p:cNvSpPr/>
          <p:nvPr/>
        </p:nvSpPr>
        <p:spPr>
          <a:xfrm>
            <a:off x="2383155" y="5775325"/>
            <a:ext cx="1967865" cy="687705"/>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30000"/>
              </a:lnSpc>
            </a:pPr>
            <a:r>
              <a:rPr lang="zh-CN" sz="1200" dirty="0">
                <a:latin typeface="微软雅黑" panose="020B0503020204020204" pitchFamily="34" charset="-122"/>
                <a:ea typeface="微软雅黑" panose="020B0503020204020204" pitchFamily="34" charset="-122"/>
                <a:sym typeface="+mn-ea"/>
              </a:rPr>
              <a:t>处理完当前页后将循环变量</a:t>
            </a:r>
            <a:r>
              <a:rPr lang="en-US" altLang="zh-CN" sz="1200" dirty="0">
                <a:latin typeface="微软雅黑" panose="020B0503020204020204" pitchFamily="34" charset="-122"/>
                <a:ea typeface="微软雅黑" panose="020B0503020204020204" pitchFamily="34" charset="-122"/>
                <a:sym typeface="+mn-ea"/>
              </a:rPr>
              <a:t>i </a:t>
            </a:r>
            <a:r>
              <a:rPr lang="zh-CN" altLang="en-US" sz="1200" dirty="0">
                <a:latin typeface="微软雅黑" panose="020B0503020204020204" pitchFamily="34" charset="-122"/>
                <a:ea typeface="微软雅黑" panose="020B0503020204020204" pitchFamily="34" charset="-122"/>
                <a:sym typeface="+mn-ea"/>
              </a:rPr>
              <a:t>增加</a:t>
            </a:r>
            <a:r>
              <a:rPr lang="en-US" altLang="zh-CN" sz="1200" dirty="0">
                <a:latin typeface="微软雅黑" panose="020B0503020204020204" pitchFamily="34" charset="-122"/>
                <a:ea typeface="微软雅黑" panose="020B0503020204020204" pitchFamily="34" charset="-122"/>
                <a:sym typeface="+mn-ea"/>
              </a:rPr>
              <a:t>1</a:t>
            </a:r>
            <a:endParaRPr lang="en-US" altLang="zh-CN" sz="1200" dirty="0">
              <a:latin typeface="微软雅黑" panose="020B0503020204020204" pitchFamily="34" charset="-122"/>
              <a:ea typeface="微软雅黑" panose="020B0503020204020204" pitchFamily="34" charset="-122"/>
              <a:sym typeface="+mn-ea"/>
            </a:endParaRPr>
          </a:p>
        </p:txBody>
      </p:sp>
      <p:sp>
        <p:nvSpPr>
          <p:cNvPr id="16" name="流程图: 过程 15"/>
          <p:cNvSpPr/>
          <p:nvPr/>
        </p:nvSpPr>
        <p:spPr>
          <a:xfrm>
            <a:off x="5286375" y="4390390"/>
            <a:ext cx="1967865" cy="687705"/>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30000"/>
              </a:lnSpc>
            </a:pPr>
            <a:r>
              <a:rPr lang="zh-CN" sz="1200" dirty="0">
                <a:latin typeface="微软雅黑" panose="020B0503020204020204" pitchFamily="34" charset="-122"/>
                <a:ea typeface="微软雅黑" panose="020B0503020204020204" pitchFamily="34" charset="-122"/>
                <a:sym typeface="+mn-ea"/>
              </a:rPr>
              <a:t>在跳转框中输入</a:t>
            </a:r>
            <a:r>
              <a:rPr lang="en-US" altLang="zh-CN" sz="1200" dirty="0">
                <a:latin typeface="微软雅黑" panose="020B0503020204020204" pitchFamily="34" charset="-122"/>
                <a:ea typeface="微软雅黑" panose="020B0503020204020204" pitchFamily="34" charset="-122"/>
                <a:sym typeface="+mn-ea"/>
              </a:rPr>
              <a:t>i</a:t>
            </a:r>
            <a:r>
              <a:rPr lang="zh-CN" altLang="en-US" sz="1200" dirty="0">
                <a:latin typeface="微软雅黑" panose="020B0503020204020204" pitchFamily="34" charset="-122"/>
                <a:ea typeface="微软雅黑" panose="020B0503020204020204" pitchFamily="34" charset="-122"/>
                <a:sym typeface="+mn-ea"/>
              </a:rPr>
              <a:t>，跳转到下一页</a:t>
            </a:r>
            <a:endParaRPr lang="zh-CN" altLang="en-US" sz="1200" dirty="0">
              <a:latin typeface="微软雅黑" panose="020B0503020204020204" pitchFamily="34" charset="-122"/>
              <a:ea typeface="微软雅黑" panose="020B0503020204020204" pitchFamily="34" charset="-122"/>
              <a:sym typeface="+mn-ea"/>
            </a:endParaRPr>
          </a:p>
        </p:txBody>
      </p:sp>
      <p:sp>
        <p:nvSpPr>
          <p:cNvPr id="17" name="流程图: 决策 16"/>
          <p:cNvSpPr/>
          <p:nvPr/>
        </p:nvSpPr>
        <p:spPr>
          <a:xfrm>
            <a:off x="5146675" y="5615305"/>
            <a:ext cx="2242820" cy="1030605"/>
          </a:xfrm>
          <a:prstGeom prst="flowChartDecision">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en-US" altLang="zh-CN" sz="1200" dirty="0">
                <a:latin typeface="微软雅黑" panose="020B0503020204020204" pitchFamily="34" charset="-122"/>
                <a:ea typeface="微软雅黑" panose="020B0503020204020204" pitchFamily="34" charset="-122"/>
              </a:rPr>
              <a:t>i </a:t>
            </a:r>
            <a:r>
              <a:rPr lang="zh-CN" altLang="en-US" sz="1200" dirty="0">
                <a:latin typeface="微软雅黑" panose="020B0503020204020204" pitchFamily="34" charset="-122"/>
                <a:ea typeface="微软雅黑" panose="020B0503020204020204" pitchFamily="34" charset="-122"/>
              </a:rPr>
              <a:t>在最大爬取页码范围内与否？</a:t>
            </a:r>
            <a:endParaRPr lang="zh-CN" altLang="en-US" sz="1200" dirty="0">
              <a:latin typeface="微软雅黑" panose="020B0503020204020204" pitchFamily="34" charset="-122"/>
              <a:ea typeface="微软雅黑" panose="020B0503020204020204" pitchFamily="34" charset="-122"/>
            </a:endParaRPr>
          </a:p>
        </p:txBody>
      </p:sp>
      <p:sp>
        <p:nvSpPr>
          <p:cNvPr id="18" name="流程图: 终止 17"/>
          <p:cNvSpPr/>
          <p:nvPr/>
        </p:nvSpPr>
        <p:spPr>
          <a:xfrm>
            <a:off x="8644890" y="5778500"/>
            <a:ext cx="1973580" cy="687705"/>
          </a:xfrm>
          <a:prstGeom prst="flowChartTerminator">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200" dirty="0">
                <a:latin typeface="微软雅黑" panose="020B0503020204020204" pitchFamily="34" charset="-122"/>
                <a:ea typeface="微软雅黑" panose="020B0503020204020204" pitchFamily="34" charset="-122"/>
              </a:rPr>
              <a:t>爬取结束</a:t>
            </a:r>
            <a:endParaRPr lang="zh-CN" altLang="en-US" sz="1200" dirty="0">
              <a:latin typeface="微软雅黑" panose="020B0503020204020204" pitchFamily="34" charset="-122"/>
              <a:ea typeface="微软雅黑" panose="020B0503020204020204" pitchFamily="34" charset="-122"/>
            </a:endParaRPr>
          </a:p>
        </p:txBody>
      </p:sp>
      <p:cxnSp>
        <p:nvCxnSpPr>
          <p:cNvPr id="19" name="直接箭头连接符 18"/>
          <p:cNvCxnSpPr>
            <a:stCxn id="5" idx="3"/>
            <a:endCxn id="6" idx="1"/>
          </p:cNvCxnSpPr>
          <p:nvPr/>
        </p:nvCxnSpPr>
        <p:spPr>
          <a:xfrm>
            <a:off x="1752600" y="1867535"/>
            <a:ext cx="571500" cy="3810"/>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0" name="直接箭头连接符 19"/>
          <p:cNvCxnSpPr>
            <a:stCxn id="6" idx="3"/>
          </p:cNvCxnSpPr>
          <p:nvPr>
            <p:custDataLst>
              <p:tags r:id="rId3"/>
            </p:custDataLst>
          </p:nvPr>
        </p:nvCxnSpPr>
        <p:spPr>
          <a:xfrm>
            <a:off x="4406900" y="1871345"/>
            <a:ext cx="838200" cy="3810"/>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1" name="直接箭头连接符 20"/>
          <p:cNvCxnSpPr>
            <a:stCxn id="8" idx="3"/>
            <a:endCxn id="10" idx="1"/>
          </p:cNvCxnSpPr>
          <p:nvPr>
            <p:custDataLst>
              <p:tags r:id="rId4"/>
            </p:custDataLst>
          </p:nvPr>
        </p:nvCxnSpPr>
        <p:spPr>
          <a:xfrm>
            <a:off x="7212965" y="1859915"/>
            <a:ext cx="1438275" cy="10795"/>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2" name="直接箭头连接符 21"/>
          <p:cNvCxnSpPr>
            <a:stCxn id="10" idx="2"/>
            <a:endCxn id="11" idx="0"/>
          </p:cNvCxnSpPr>
          <p:nvPr/>
        </p:nvCxnSpPr>
        <p:spPr>
          <a:xfrm>
            <a:off x="9634855" y="2214245"/>
            <a:ext cx="0" cy="878205"/>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3" name="直接箭头连接符 22"/>
          <p:cNvCxnSpPr>
            <a:stCxn id="11" idx="1"/>
            <a:endCxn id="12" idx="3"/>
          </p:cNvCxnSpPr>
          <p:nvPr/>
        </p:nvCxnSpPr>
        <p:spPr>
          <a:xfrm flipH="1" flipV="1">
            <a:off x="7251065" y="3430905"/>
            <a:ext cx="1399540" cy="5715"/>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4" name="肘形连接符 23"/>
          <p:cNvCxnSpPr>
            <a:stCxn id="12" idx="0"/>
            <a:endCxn id="13" idx="0"/>
          </p:cNvCxnSpPr>
          <p:nvPr/>
        </p:nvCxnSpPr>
        <p:spPr>
          <a:xfrm rot="16200000" flipV="1">
            <a:off x="4715510" y="1528445"/>
            <a:ext cx="192405" cy="2911475"/>
          </a:xfrm>
          <a:prstGeom prst="bentConnector3">
            <a:avLst>
              <a:gd name="adj1" fmla="val 223762"/>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5" name="直接箭头连接符 24"/>
          <p:cNvCxnSpPr>
            <a:stCxn id="13" idx="2"/>
            <a:endCxn id="14" idx="0"/>
          </p:cNvCxnSpPr>
          <p:nvPr/>
        </p:nvCxnSpPr>
        <p:spPr>
          <a:xfrm>
            <a:off x="3355975" y="3973830"/>
            <a:ext cx="11430" cy="417195"/>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6" name="直接箭头连接符 25"/>
          <p:cNvCxnSpPr>
            <a:stCxn id="14" idx="2"/>
            <a:endCxn id="15" idx="0"/>
          </p:cNvCxnSpPr>
          <p:nvPr/>
        </p:nvCxnSpPr>
        <p:spPr>
          <a:xfrm>
            <a:off x="3367405" y="5078730"/>
            <a:ext cx="0" cy="696595"/>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7" name="直接箭头连接符 26"/>
          <p:cNvCxnSpPr>
            <a:stCxn id="15" idx="3"/>
            <a:endCxn id="17" idx="1"/>
          </p:cNvCxnSpPr>
          <p:nvPr/>
        </p:nvCxnSpPr>
        <p:spPr>
          <a:xfrm>
            <a:off x="4351020" y="6119495"/>
            <a:ext cx="795655" cy="11430"/>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8" name="直接箭头连接符 27"/>
          <p:cNvCxnSpPr>
            <a:stCxn id="17" idx="3"/>
            <a:endCxn id="18" idx="1"/>
          </p:cNvCxnSpPr>
          <p:nvPr/>
        </p:nvCxnSpPr>
        <p:spPr>
          <a:xfrm flipV="1">
            <a:off x="7389495" y="6122670"/>
            <a:ext cx="1255395" cy="8255"/>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29" name="直接箭头连接符 28"/>
          <p:cNvCxnSpPr>
            <a:stCxn id="17" idx="0"/>
            <a:endCxn id="16" idx="2"/>
          </p:cNvCxnSpPr>
          <p:nvPr/>
        </p:nvCxnSpPr>
        <p:spPr>
          <a:xfrm flipV="1">
            <a:off x="6268085" y="5078095"/>
            <a:ext cx="2540" cy="537210"/>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cxnSp>
        <p:nvCxnSpPr>
          <p:cNvPr id="30" name="直接箭头连接符 29"/>
          <p:cNvCxnSpPr>
            <a:stCxn id="16" idx="0"/>
            <a:endCxn id="12" idx="2"/>
          </p:cNvCxnSpPr>
          <p:nvPr/>
        </p:nvCxnSpPr>
        <p:spPr>
          <a:xfrm flipH="1" flipV="1">
            <a:off x="6267450" y="3780790"/>
            <a:ext cx="3175" cy="609600"/>
          </a:xfrm>
          <a:prstGeom prst="straightConnector1">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sp>
        <p:nvSpPr>
          <p:cNvPr id="31" name="文本框 30"/>
          <p:cNvSpPr txBox="1"/>
          <p:nvPr/>
        </p:nvSpPr>
        <p:spPr>
          <a:xfrm>
            <a:off x="7632700" y="5846445"/>
            <a:ext cx="304800" cy="330835"/>
          </a:xfrm>
          <a:prstGeom prst="rect">
            <a:avLst/>
          </a:prstGeom>
          <a:noFill/>
        </p:spPr>
        <p:txBody>
          <a:bodyPr wrap="square" rtlCol="0">
            <a:spAutoFit/>
          </a:bodyPr>
          <a:p>
            <a:pPr>
              <a:lnSpc>
                <a:spcPct val="130000"/>
              </a:lnSpc>
              <a:spcBef>
                <a:spcPts val="600"/>
              </a:spcBef>
            </a:pPr>
            <a:r>
              <a:rPr lang="en-US" altLang="zh-CN" sz="1200" kern="0" dirty="0">
                <a:latin typeface="微软雅黑" panose="020B0503020204020204" pitchFamily="34" charset="-122"/>
                <a:ea typeface="微软雅黑" panose="020B0503020204020204" pitchFamily="34" charset="-122"/>
                <a:cs typeface="+mn-ea"/>
                <a:sym typeface="+mn-lt"/>
              </a:rPr>
              <a:t>N</a:t>
            </a:r>
            <a:endParaRPr lang="en-US" altLang="zh-CN" sz="1200" kern="0" dirty="0">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6223000" y="5236845"/>
            <a:ext cx="304800" cy="330835"/>
          </a:xfrm>
          <a:prstGeom prst="rect">
            <a:avLst/>
          </a:prstGeom>
          <a:noFill/>
        </p:spPr>
        <p:txBody>
          <a:bodyPr wrap="square" rtlCol="0">
            <a:spAutoFit/>
          </a:bodyPr>
          <a:p>
            <a:pPr>
              <a:lnSpc>
                <a:spcPct val="130000"/>
              </a:lnSpc>
              <a:spcBef>
                <a:spcPts val="600"/>
              </a:spcBef>
            </a:pPr>
            <a:r>
              <a:rPr lang="en-US" altLang="zh-CN" sz="1200" kern="0" dirty="0">
                <a:latin typeface="微软雅黑" panose="020B0503020204020204" pitchFamily="34" charset="-122"/>
                <a:ea typeface="微软雅黑" panose="020B0503020204020204" pitchFamily="34" charset="-122"/>
                <a:cs typeface="+mn-ea"/>
                <a:sym typeface="+mn-lt"/>
              </a:rPr>
              <a:t>Y</a:t>
            </a:r>
            <a:endParaRPr lang="en-US" altLang="zh-CN" sz="1200" kern="0" dirty="0">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3324225" y="3916680"/>
            <a:ext cx="304800" cy="330835"/>
          </a:xfrm>
          <a:prstGeom prst="rect">
            <a:avLst/>
          </a:prstGeom>
          <a:noFill/>
        </p:spPr>
        <p:txBody>
          <a:bodyPr wrap="square" rtlCol="0">
            <a:spAutoFit/>
          </a:bodyPr>
          <a:p>
            <a:pPr>
              <a:lnSpc>
                <a:spcPct val="130000"/>
              </a:lnSpc>
              <a:spcBef>
                <a:spcPts val="600"/>
              </a:spcBef>
            </a:pPr>
            <a:r>
              <a:rPr lang="en-US" altLang="zh-CN" sz="1200" kern="0" dirty="0">
                <a:latin typeface="微软雅黑" panose="020B0503020204020204" pitchFamily="34" charset="-122"/>
                <a:ea typeface="微软雅黑" panose="020B0503020204020204" pitchFamily="34" charset="-122"/>
                <a:cs typeface="+mn-ea"/>
                <a:sym typeface="+mn-lt"/>
              </a:rPr>
              <a:t>Y</a:t>
            </a:r>
            <a:endParaRPr lang="en-US" altLang="zh-CN" sz="1200" kern="0" dirty="0">
              <a:latin typeface="微软雅黑" panose="020B0503020204020204" pitchFamily="34" charset="-122"/>
              <a:ea typeface="微软雅黑" panose="020B0503020204020204" pitchFamily="34" charset="-122"/>
              <a:cs typeface="+mn-ea"/>
              <a:sym typeface="+mn-lt"/>
            </a:endParaRPr>
          </a:p>
        </p:txBody>
      </p:sp>
      <p:cxnSp>
        <p:nvCxnSpPr>
          <p:cNvPr id="34" name="肘形连接符 33"/>
          <p:cNvCxnSpPr>
            <a:stCxn id="13" idx="3"/>
            <a:endCxn id="12" idx="1"/>
          </p:cNvCxnSpPr>
          <p:nvPr/>
        </p:nvCxnSpPr>
        <p:spPr>
          <a:xfrm>
            <a:off x="4188460" y="3430905"/>
            <a:ext cx="1094740" cy="3175"/>
          </a:xfrm>
          <a:prstGeom prst="bentConnector2">
            <a:avLst/>
          </a:prstGeom>
          <a:ln>
            <a:solidFill>
              <a:schemeClr val="bg2">
                <a:lumMod val="25000"/>
              </a:schemeClr>
            </a:solidFill>
            <a:tailEnd type="arrow"/>
          </a:ln>
        </p:spPr>
        <p:style>
          <a:lnRef idx="2">
            <a:schemeClr val="accent1"/>
          </a:lnRef>
          <a:fillRef idx="0">
            <a:srgbClr val="FFFFFF"/>
          </a:fillRef>
          <a:effectRef idx="0">
            <a:srgbClr val="FFFFFF"/>
          </a:effectRef>
          <a:fontRef idx="minor">
            <a:schemeClr val="tx1"/>
          </a:fontRef>
        </p:style>
      </p:cxnSp>
      <p:sp>
        <p:nvSpPr>
          <p:cNvPr id="35" name="文本框 34"/>
          <p:cNvSpPr txBox="1"/>
          <p:nvPr/>
        </p:nvSpPr>
        <p:spPr>
          <a:xfrm>
            <a:off x="4152900" y="3100070"/>
            <a:ext cx="304800" cy="330835"/>
          </a:xfrm>
          <a:prstGeom prst="rect">
            <a:avLst/>
          </a:prstGeom>
          <a:noFill/>
        </p:spPr>
        <p:txBody>
          <a:bodyPr wrap="square" rtlCol="0">
            <a:spAutoFit/>
          </a:bodyPr>
          <a:p>
            <a:pPr>
              <a:lnSpc>
                <a:spcPct val="130000"/>
              </a:lnSpc>
              <a:spcBef>
                <a:spcPts val="600"/>
              </a:spcBef>
            </a:pPr>
            <a:r>
              <a:rPr lang="en-US" altLang="zh-CN" sz="1200" kern="0" dirty="0">
                <a:latin typeface="微软雅黑" panose="020B0503020204020204" pitchFamily="34" charset="-122"/>
                <a:ea typeface="微软雅黑" panose="020B0503020204020204" pitchFamily="34" charset="-122"/>
                <a:cs typeface="+mn-ea"/>
                <a:sym typeface="+mn-lt"/>
              </a:rPr>
              <a:t>N</a:t>
            </a:r>
            <a:endParaRPr lang="en-US" altLang="zh-CN" sz="1200"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8" fill="hold" grpId="0" nodeType="clickEffect">
                                  <p:stCondLst>
                                    <p:cond delay="0"/>
                                  </p:stCondLst>
                                  <p:childTnLst>
                                    <p:set>
                                      <p:cBhvr additive="base">
                                        <p:cTn id="12" dur="500"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fmla="">
                                          <p:val>
                                            <p:strVal val="#ppt_x-#ppt_w/2"/>
                                          </p:val>
                                        </p:tav>
                                        <p:tav tm="100000" fmla="">
                                          <p:val>
                                            <p:strVal val="#ppt_x"/>
                                          </p:val>
                                        </p:tav>
                                      </p:tavLst>
                                    </p:anim>
                                    <p:anim calcmode="lin" valueType="num">
                                      <p:cBhvr additive="base">
                                        <p:cTn id="14" dur="500" fill="hold"/>
                                        <p:tgtEl>
                                          <p:spTgt spid="5"/>
                                        </p:tgtEl>
                                        <p:attrNameLst>
                                          <p:attrName>ppt_y</p:attrName>
                                        </p:attrNameLst>
                                      </p:cBhvr>
                                      <p:tavLst>
                                        <p:tav tm="0" fmla="">
                                          <p:val>
                                            <p:strVal val="#ppt_y"/>
                                          </p:val>
                                        </p:tav>
                                        <p:tav tm="100000" fmla="">
                                          <p:val>
                                            <p:strVal val="#ppt_y"/>
                                          </p:val>
                                        </p:tav>
                                      </p:tavLst>
                                    </p:anim>
                                    <p:anim calcmode="lin" valueType="num">
                                      <p:cBhvr additive="base">
                                        <p:cTn id="15" dur="500" fill="hold"/>
                                        <p:tgtEl>
                                          <p:spTgt spid="5"/>
                                        </p:tgtEl>
                                        <p:attrNameLst>
                                          <p:attrName>ppt_w</p:attrName>
                                        </p:attrNameLst>
                                      </p:cBhvr>
                                      <p:tavLst>
                                        <p:tav tm="0" fmla="">
                                          <p:val>
                                            <p:fltVal val="0.000000"/>
                                          </p:val>
                                        </p:tav>
                                        <p:tav tm="100000" fmla="">
                                          <p:val>
                                            <p:strVal val="#ppt_w"/>
                                          </p:val>
                                        </p:tav>
                                      </p:tavLst>
                                    </p:anim>
                                    <p:anim calcmode="lin" valueType="num">
                                      <p:cBhvr additive="base">
                                        <p:cTn id="16" dur="500" fill="hold"/>
                                        <p:tgtEl>
                                          <p:spTgt spid="5"/>
                                        </p:tgtEl>
                                        <p:attrNameLst>
                                          <p:attrName>ppt_h</p:attrName>
                                        </p:attrNameLst>
                                      </p:cBhvr>
                                      <p:tavLst>
                                        <p:tav tm="0" fmla="">
                                          <p:val>
                                            <p:strVal val="#ppt_h"/>
                                          </p:val>
                                        </p:tav>
                                        <p:tav tm="100000" fmla="">
                                          <p:val>
                                            <p:strVal val="#ppt_h"/>
                                          </p:val>
                                        </p:tav>
                                      </p:tavLst>
                                    </p:anim>
                                  </p:childTnLst>
                                </p:cTn>
                              </p:par>
                            </p:childTnLst>
                          </p:cTn>
                        </p:par>
                        <p:par>
                          <p:cTn id="17" fill="hold">
                            <p:stCondLst>
                              <p:cond delay="500"/>
                            </p:stCondLst>
                            <p:childTnLst>
                              <p:par>
                                <p:cTn id="18" presetID="17" presetClass="entr" presetSubtype="8" fill="hold" nodeType="afterEffect">
                                  <p:stCondLst>
                                    <p:cond delay="0"/>
                                  </p:stCondLst>
                                  <p:childTnLst>
                                    <p:set>
                                      <p:cBhvr additive="base">
                                        <p:cTn id="19" dur="500"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fmla="">
                                          <p:val>
                                            <p:strVal val="#ppt_x-#ppt_w/2"/>
                                          </p:val>
                                        </p:tav>
                                        <p:tav tm="100000" fmla="">
                                          <p:val>
                                            <p:strVal val="#ppt_x"/>
                                          </p:val>
                                        </p:tav>
                                      </p:tavLst>
                                    </p:anim>
                                    <p:anim calcmode="lin" valueType="num">
                                      <p:cBhvr additive="base">
                                        <p:cTn id="21" dur="500" fill="hold"/>
                                        <p:tgtEl>
                                          <p:spTgt spid="19"/>
                                        </p:tgtEl>
                                        <p:attrNameLst>
                                          <p:attrName>ppt_y</p:attrName>
                                        </p:attrNameLst>
                                      </p:cBhvr>
                                      <p:tavLst>
                                        <p:tav tm="0" fmla="">
                                          <p:val>
                                            <p:strVal val="#ppt_y"/>
                                          </p:val>
                                        </p:tav>
                                        <p:tav tm="100000" fmla="">
                                          <p:val>
                                            <p:strVal val="#ppt_y"/>
                                          </p:val>
                                        </p:tav>
                                      </p:tavLst>
                                    </p:anim>
                                    <p:anim calcmode="lin" valueType="num">
                                      <p:cBhvr additive="base">
                                        <p:cTn id="22" dur="500" fill="hold"/>
                                        <p:tgtEl>
                                          <p:spTgt spid="19"/>
                                        </p:tgtEl>
                                        <p:attrNameLst>
                                          <p:attrName>ppt_w</p:attrName>
                                        </p:attrNameLst>
                                      </p:cBhvr>
                                      <p:tavLst>
                                        <p:tav tm="0" fmla="">
                                          <p:val>
                                            <p:fltVal val="0.000000"/>
                                          </p:val>
                                        </p:tav>
                                        <p:tav tm="100000" fmla="">
                                          <p:val>
                                            <p:strVal val="#ppt_w"/>
                                          </p:val>
                                        </p:tav>
                                      </p:tavLst>
                                    </p:anim>
                                    <p:anim calcmode="lin" valueType="num">
                                      <p:cBhvr additive="base">
                                        <p:cTn id="23" dur="500" fill="hold"/>
                                        <p:tgtEl>
                                          <p:spTgt spid="19"/>
                                        </p:tgtEl>
                                        <p:attrNameLst>
                                          <p:attrName>ppt_h</p:attrName>
                                        </p:attrNameLst>
                                      </p:cBhvr>
                                      <p:tavLst>
                                        <p:tav tm="0" fmla="">
                                          <p:val>
                                            <p:strVal val="#ppt_h"/>
                                          </p:val>
                                        </p:tav>
                                        <p:tav tm="100000" fmla="">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8" fill="hold" grpId="0" nodeType="clickEffect">
                                  <p:stCondLst>
                                    <p:cond delay="0"/>
                                  </p:stCondLst>
                                  <p:childTnLst>
                                    <p:set>
                                      <p:cBhvr additive="base">
                                        <p:cTn id="27" dur="500"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fmla="">
                                          <p:val>
                                            <p:strVal val="#ppt_x-#ppt_w/2"/>
                                          </p:val>
                                        </p:tav>
                                        <p:tav tm="100000" fmla="">
                                          <p:val>
                                            <p:strVal val="#ppt_x"/>
                                          </p:val>
                                        </p:tav>
                                      </p:tavLst>
                                    </p:anim>
                                    <p:anim calcmode="lin" valueType="num">
                                      <p:cBhvr additive="base">
                                        <p:cTn id="29" dur="500" fill="hold"/>
                                        <p:tgtEl>
                                          <p:spTgt spid="6"/>
                                        </p:tgtEl>
                                        <p:attrNameLst>
                                          <p:attrName>ppt_y</p:attrName>
                                        </p:attrNameLst>
                                      </p:cBhvr>
                                      <p:tavLst>
                                        <p:tav tm="0" fmla="">
                                          <p:val>
                                            <p:strVal val="#ppt_y"/>
                                          </p:val>
                                        </p:tav>
                                        <p:tav tm="100000" fmla="">
                                          <p:val>
                                            <p:strVal val="#ppt_y"/>
                                          </p:val>
                                        </p:tav>
                                      </p:tavLst>
                                    </p:anim>
                                    <p:anim calcmode="lin" valueType="num">
                                      <p:cBhvr additive="base">
                                        <p:cTn id="30" dur="500" fill="hold"/>
                                        <p:tgtEl>
                                          <p:spTgt spid="6"/>
                                        </p:tgtEl>
                                        <p:attrNameLst>
                                          <p:attrName>ppt_w</p:attrName>
                                        </p:attrNameLst>
                                      </p:cBhvr>
                                      <p:tavLst>
                                        <p:tav tm="0" fmla="">
                                          <p:val>
                                            <p:fltVal val="0.000000"/>
                                          </p:val>
                                        </p:tav>
                                        <p:tav tm="100000" fmla="">
                                          <p:val>
                                            <p:strVal val="#ppt_w"/>
                                          </p:val>
                                        </p:tav>
                                      </p:tavLst>
                                    </p:anim>
                                    <p:anim calcmode="lin" valueType="num">
                                      <p:cBhvr additive="base">
                                        <p:cTn id="31" dur="500" fill="hold"/>
                                        <p:tgtEl>
                                          <p:spTgt spid="6"/>
                                        </p:tgtEl>
                                        <p:attrNameLst>
                                          <p:attrName>ppt_h</p:attrName>
                                        </p:attrNameLst>
                                      </p:cBhvr>
                                      <p:tavLst>
                                        <p:tav tm="0" fmla="">
                                          <p:val>
                                            <p:strVal val="#ppt_h"/>
                                          </p:val>
                                        </p:tav>
                                        <p:tav tm="100000" fmla="">
                                          <p:val>
                                            <p:strVal val="#ppt_h"/>
                                          </p:val>
                                        </p:tav>
                                      </p:tavLst>
                                    </p:anim>
                                  </p:childTnLst>
                                </p:cTn>
                              </p:par>
                            </p:childTnLst>
                          </p:cTn>
                        </p:par>
                        <p:par>
                          <p:cTn id="32" fill="hold">
                            <p:stCondLst>
                              <p:cond delay="500"/>
                            </p:stCondLst>
                            <p:childTnLst>
                              <p:par>
                                <p:cTn id="33" presetID="17" presetClass="entr" presetSubtype="8" fill="hold" nodeType="afterEffect">
                                  <p:stCondLst>
                                    <p:cond delay="0"/>
                                  </p:stCondLst>
                                  <p:childTnLst>
                                    <p:set>
                                      <p:cBhvr additive="base">
                                        <p:cTn id="34" dur="500"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fmla="">
                                          <p:val>
                                            <p:strVal val="#ppt_x-#ppt_w/2"/>
                                          </p:val>
                                        </p:tav>
                                        <p:tav tm="100000" fmla="">
                                          <p:val>
                                            <p:strVal val="#ppt_x"/>
                                          </p:val>
                                        </p:tav>
                                      </p:tavLst>
                                    </p:anim>
                                    <p:anim calcmode="lin" valueType="num">
                                      <p:cBhvr additive="base">
                                        <p:cTn id="36" dur="500" fill="hold"/>
                                        <p:tgtEl>
                                          <p:spTgt spid="20"/>
                                        </p:tgtEl>
                                        <p:attrNameLst>
                                          <p:attrName>ppt_y</p:attrName>
                                        </p:attrNameLst>
                                      </p:cBhvr>
                                      <p:tavLst>
                                        <p:tav tm="0" fmla="">
                                          <p:val>
                                            <p:strVal val="#ppt_y"/>
                                          </p:val>
                                        </p:tav>
                                        <p:tav tm="100000" fmla="">
                                          <p:val>
                                            <p:strVal val="#ppt_y"/>
                                          </p:val>
                                        </p:tav>
                                      </p:tavLst>
                                    </p:anim>
                                    <p:anim calcmode="lin" valueType="num">
                                      <p:cBhvr additive="base">
                                        <p:cTn id="37" dur="500" fill="hold"/>
                                        <p:tgtEl>
                                          <p:spTgt spid="20"/>
                                        </p:tgtEl>
                                        <p:attrNameLst>
                                          <p:attrName>ppt_w</p:attrName>
                                        </p:attrNameLst>
                                      </p:cBhvr>
                                      <p:tavLst>
                                        <p:tav tm="0" fmla="">
                                          <p:val>
                                            <p:fltVal val="0.000000"/>
                                          </p:val>
                                        </p:tav>
                                        <p:tav tm="100000" fmla="">
                                          <p:val>
                                            <p:strVal val="#ppt_w"/>
                                          </p:val>
                                        </p:tav>
                                      </p:tavLst>
                                    </p:anim>
                                    <p:anim calcmode="lin" valueType="num">
                                      <p:cBhvr additive="base">
                                        <p:cTn id="38" dur="500" fill="hold"/>
                                        <p:tgtEl>
                                          <p:spTgt spid="20"/>
                                        </p:tgtEl>
                                        <p:attrNameLst>
                                          <p:attrName>ppt_h</p:attrName>
                                        </p:attrNameLst>
                                      </p:cBhvr>
                                      <p:tavLst>
                                        <p:tav tm="0" fmla="">
                                          <p:val>
                                            <p:strVal val="#ppt_h"/>
                                          </p:val>
                                        </p:tav>
                                        <p:tav tm="100000" fmla="">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8" fill="hold" grpId="0" nodeType="clickEffect">
                                  <p:stCondLst>
                                    <p:cond delay="0"/>
                                  </p:stCondLst>
                                  <p:childTnLst>
                                    <p:set>
                                      <p:cBhvr additive="base">
                                        <p:cTn id="42" dur="500"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fmla="">
                                          <p:val>
                                            <p:strVal val="#ppt_x-#ppt_w/2"/>
                                          </p:val>
                                        </p:tav>
                                        <p:tav tm="100000" fmla="">
                                          <p:val>
                                            <p:strVal val="#ppt_x"/>
                                          </p:val>
                                        </p:tav>
                                      </p:tavLst>
                                    </p:anim>
                                    <p:anim calcmode="lin" valueType="num">
                                      <p:cBhvr additive="base">
                                        <p:cTn id="44" dur="500" fill="hold"/>
                                        <p:tgtEl>
                                          <p:spTgt spid="8"/>
                                        </p:tgtEl>
                                        <p:attrNameLst>
                                          <p:attrName>ppt_y</p:attrName>
                                        </p:attrNameLst>
                                      </p:cBhvr>
                                      <p:tavLst>
                                        <p:tav tm="0" fmla="">
                                          <p:val>
                                            <p:strVal val="#ppt_y"/>
                                          </p:val>
                                        </p:tav>
                                        <p:tav tm="100000" fmla="">
                                          <p:val>
                                            <p:strVal val="#ppt_y"/>
                                          </p:val>
                                        </p:tav>
                                      </p:tavLst>
                                    </p:anim>
                                    <p:anim calcmode="lin" valueType="num">
                                      <p:cBhvr additive="base">
                                        <p:cTn id="45" dur="500" fill="hold"/>
                                        <p:tgtEl>
                                          <p:spTgt spid="8"/>
                                        </p:tgtEl>
                                        <p:attrNameLst>
                                          <p:attrName>ppt_w</p:attrName>
                                        </p:attrNameLst>
                                      </p:cBhvr>
                                      <p:tavLst>
                                        <p:tav tm="0" fmla="">
                                          <p:val>
                                            <p:fltVal val="0.000000"/>
                                          </p:val>
                                        </p:tav>
                                        <p:tav tm="100000" fmla="">
                                          <p:val>
                                            <p:strVal val="#ppt_w"/>
                                          </p:val>
                                        </p:tav>
                                      </p:tavLst>
                                    </p:anim>
                                    <p:anim calcmode="lin" valueType="num">
                                      <p:cBhvr additive="base">
                                        <p:cTn id="46" dur="500" fill="hold"/>
                                        <p:tgtEl>
                                          <p:spTgt spid="8"/>
                                        </p:tgtEl>
                                        <p:attrNameLst>
                                          <p:attrName>ppt_h</p:attrName>
                                        </p:attrNameLst>
                                      </p:cBhvr>
                                      <p:tavLst>
                                        <p:tav tm="0" fmla="">
                                          <p:val>
                                            <p:strVal val="#ppt_h"/>
                                          </p:val>
                                        </p:tav>
                                        <p:tav tm="100000" fmla="">
                                          <p:val>
                                            <p:strVal val="#ppt_h"/>
                                          </p:val>
                                        </p:tav>
                                      </p:tavLst>
                                    </p:anim>
                                  </p:childTnLst>
                                </p:cTn>
                              </p:par>
                            </p:childTnLst>
                          </p:cTn>
                        </p:par>
                        <p:par>
                          <p:cTn id="47" fill="hold">
                            <p:stCondLst>
                              <p:cond delay="500"/>
                            </p:stCondLst>
                            <p:childTnLst>
                              <p:par>
                                <p:cTn id="48" presetID="17" presetClass="entr" presetSubtype="8" fill="hold" nodeType="afterEffect">
                                  <p:stCondLst>
                                    <p:cond delay="0"/>
                                  </p:stCondLst>
                                  <p:childTnLst>
                                    <p:set>
                                      <p:cBhvr additive="base">
                                        <p:cTn id="49" dur="500"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fmla="">
                                          <p:val>
                                            <p:strVal val="#ppt_x-#ppt_w/2"/>
                                          </p:val>
                                        </p:tav>
                                        <p:tav tm="100000" fmla="">
                                          <p:val>
                                            <p:strVal val="#ppt_x"/>
                                          </p:val>
                                        </p:tav>
                                      </p:tavLst>
                                    </p:anim>
                                    <p:anim calcmode="lin" valueType="num">
                                      <p:cBhvr additive="base">
                                        <p:cTn id="51" dur="500" fill="hold"/>
                                        <p:tgtEl>
                                          <p:spTgt spid="21"/>
                                        </p:tgtEl>
                                        <p:attrNameLst>
                                          <p:attrName>ppt_y</p:attrName>
                                        </p:attrNameLst>
                                      </p:cBhvr>
                                      <p:tavLst>
                                        <p:tav tm="0" fmla="">
                                          <p:val>
                                            <p:strVal val="#ppt_y"/>
                                          </p:val>
                                        </p:tav>
                                        <p:tav tm="100000" fmla="">
                                          <p:val>
                                            <p:strVal val="#ppt_y"/>
                                          </p:val>
                                        </p:tav>
                                      </p:tavLst>
                                    </p:anim>
                                    <p:anim calcmode="lin" valueType="num">
                                      <p:cBhvr additive="base">
                                        <p:cTn id="52" dur="500" fill="hold"/>
                                        <p:tgtEl>
                                          <p:spTgt spid="21"/>
                                        </p:tgtEl>
                                        <p:attrNameLst>
                                          <p:attrName>ppt_w</p:attrName>
                                        </p:attrNameLst>
                                      </p:cBhvr>
                                      <p:tavLst>
                                        <p:tav tm="0" fmla="">
                                          <p:val>
                                            <p:fltVal val="0.000000"/>
                                          </p:val>
                                        </p:tav>
                                        <p:tav tm="100000" fmla="">
                                          <p:val>
                                            <p:strVal val="#ppt_w"/>
                                          </p:val>
                                        </p:tav>
                                      </p:tavLst>
                                    </p:anim>
                                    <p:anim calcmode="lin" valueType="num">
                                      <p:cBhvr additive="base">
                                        <p:cTn id="53" dur="500" fill="hold"/>
                                        <p:tgtEl>
                                          <p:spTgt spid="21"/>
                                        </p:tgtEl>
                                        <p:attrNameLst>
                                          <p:attrName>ppt_h</p:attrName>
                                        </p:attrNameLst>
                                      </p:cBhvr>
                                      <p:tavLst>
                                        <p:tav tm="0" fmla="">
                                          <p:val>
                                            <p:strVal val="#ppt_h"/>
                                          </p:val>
                                        </p:tav>
                                        <p:tav tm="100000" fmla="">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7" presetClass="entr" presetSubtype="8" fill="hold" grpId="0" nodeType="clickEffect">
                                  <p:stCondLst>
                                    <p:cond delay="0"/>
                                  </p:stCondLst>
                                  <p:childTnLst>
                                    <p:set>
                                      <p:cBhvr additive="base">
                                        <p:cTn id="57" dur="500"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fmla="">
                                          <p:val>
                                            <p:strVal val="#ppt_x-#ppt_w/2"/>
                                          </p:val>
                                        </p:tav>
                                        <p:tav tm="100000" fmla="">
                                          <p:val>
                                            <p:strVal val="#ppt_x"/>
                                          </p:val>
                                        </p:tav>
                                      </p:tavLst>
                                    </p:anim>
                                    <p:anim calcmode="lin" valueType="num">
                                      <p:cBhvr additive="base">
                                        <p:cTn id="59" dur="500" fill="hold"/>
                                        <p:tgtEl>
                                          <p:spTgt spid="10"/>
                                        </p:tgtEl>
                                        <p:attrNameLst>
                                          <p:attrName>ppt_y</p:attrName>
                                        </p:attrNameLst>
                                      </p:cBhvr>
                                      <p:tavLst>
                                        <p:tav tm="0" fmla="">
                                          <p:val>
                                            <p:strVal val="#ppt_y"/>
                                          </p:val>
                                        </p:tav>
                                        <p:tav tm="100000" fmla="">
                                          <p:val>
                                            <p:strVal val="#ppt_y"/>
                                          </p:val>
                                        </p:tav>
                                      </p:tavLst>
                                    </p:anim>
                                    <p:anim calcmode="lin" valueType="num">
                                      <p:cBhvr additive="base">
                                        <p:cTn id="60" dur="500" fill="hold"/>
                                        <p:tgtEl>
                                          <p:spTgt spid="10"/>
                                        </p:tgtEl>
                                        <p:attrNameLst>
                                          <p:attrName>ppt_w</p:attrName>
                                        </p:attrNameLst>
                                      </p:cBhvr>
                                      <p:tavLst>
                                        <p:tav tm="0" fmla="">
                                          <p:val>
                                            <p:fltVal val="0.000000"/>
                                          </p:val>
                                        </p:tav>
                                        <p:tav tm="100000" fmla="">
                                          <p:val>
                                            <p:strVal val="#ppt_w"/>
                                          </p:val>
                                        </p:tav>
                                      </p:tavLst>
                                    </p:anim>
                                    <p:anim calcmode="lin" valueType="num">
                                      <p:cBhvr additive="base">
                                        <p:cTn id="61" dur="500" fill="hold"/>
                                        <p:tgtEl>
                                          <p:spTgt spid="10"/>
                                        </p:tgtEl>
                                        <p:attrNameLst>
                                          <p:attrName>ppt_h</p:attrName>
                                        </p:attrNameLst>
                                      </p:cBhvr>
                                      <p:tavLst>
                                        <p:tav tm="0" fmla="">
                                          <p:val>
                                            <p:strVal val="#ppt_h"/>
                                          </p:val>
                                        </p:tav>
                                        <p:tav tm="100000" fmla="">
                                          <p:val>
                                            <p:strVal val="#ppt_h"/>
                                          </p:val>
                                        </p:tav>
                                      </p:tavLst>
                                    </p:anim>
                                  </p:childTnLst>
                                </p:cTn>
                              </p:par>
                            </p:childTnLst>
                          </p:cTn>
                        </p:par>
                        <p:par>
                          <p:cTn id="62" fill="hold">
                            <p:stCondLst>
                              <p:cond delay="500"/>
                            </p:stCondLst>
                            <p:childTnLst>
                              <p:par>
                                <p:cTn id="63" presetID="17" presetClass="entr" presetSubtype="1" fill="hold" nodeType="afterEffect">
                                  <p:stCondLst>
                                    <p:cond delay="0"/>
                                  </p:stCondLst>
                                  <p:childTnLst>
                                    <p:set>
                                      <p:cBhvr additive="base">
                                        <p:cTn id="64" dur="500" fill="hold">
                                          <p:stCondLst>
                                            <p:cond delay="0"/>
                                          </p:stCondLst>
                                        </p:cTn>
                                        <p:tgtEl>
                                          <p:spTgt spid="22"/>
                                        </p:tgtEl>
                                        <p:attrNameLst>
                                          <p:attrName>style.visibility</p:attrName>
                                        </p:attrNameLst>
                                      </p:cBhvr>
                                      <p:to>
                                        <p:strVal val="visible"/>
                                      </p:to>
                                    </p:set>
                                    <p:anim calcmode="lin" valueType="num">
                                      <p:cBhvr additive="base">
                                        <p:cTn id="65" dur="500" fill="hold"/>
                                        <p:tgtEl>
                                          <p:spTgt spid="22"/>
                                        </p:tgtEl>
                                        <p:attrNameLst>
                                          <p:attrName>ppt_x</p:attrName>
                                        </p:attrNameLst>
                                      </p:cBhvr>
                                      <p:tavLst>
                                        <p:tav tm="0" fmla="">
                                          <p:val>
                                            <p:strVal val="#ppt_x"/>
                                          </p:val>
                                        </p:tav>
                                        <p:tav tm="100000" fmla="">
                                          <p:val>
                                            <p:strVal val="#ppt_x"/>
                                          </p:val>
                                        </p:tav>
                                      </p:tavLst>
                                    </p:anim>
                                    <p:anim calcmode="lin" valueType="num">
                                      <p:cBhvr additive="base">
                                        <p:cTn id="66" dur="500" fill="hold"/>
                                        <p:tgtEl>
                                          <p:spTgt spid="22"/>
                                        </p:tgtEl>
                                        <p:attrNameLst>
                                          <p:attrName>ppt_y</p:attrName>
                                        </p:attrNameLst>
                                      </p:cBhvr>
                                      <p:tavLst>
                                        <p:tav tm="0" fmla="">
                                          <p:val>
                                            <p:strVal val="#ppt_y-#ppt_h/2"/>
                                          </p:val>
                                        </p:tav>
                                        <p:tav tm="100000" fmla="">
                                          <p:val>
                                            <p:strVal val="#ppt_y"/>
                                          </p:val>
                                        </p:tav>
                                      </p:tavLst>
                                    </p:anim>
                                    <p:anim calcmode="lin" valueType="num">
                                      <p:cBhvr additive="base">
                                        <p:cTn id="67" dur="500" fill="hold"/>
                                        <p:tgtEl>
                                          <p:spTgt spid="22"/>
                                        </p:tgtEl>
                                        <p:attrNameLst>
                                          <p:attrName>ppt_w</p:attrName>
                                        </p:attrNameLst>
                                      </p:cBhvr>
                                      <p:tavLst>
                                        <p:tav tm="0" fmla="">
                                          <p:val>
                                            <p:strVal val="#ppt_w"/>
                                          </p:val>
                                        </p:tav>
                                        <p:tav tm="100000" fmla="">
                                          <p:val>
                                            <p:strVal val="#ppt_w"/>
                                          </p:val>
                                        </p:tav>
                                      </p:tavLst>
                                    </p:anim>
                                    <p:anim calcmode="lin" valueType="num">
                                      <p:cBhvr additive="base">
                                        <p:cTn id="68" dur="500" fill="hold"/>
                                        <p:tgtEl>
                                          <p:spTgt spid="22"/>
                                        </p:tgtEl>
                                        <p:attrNameLst>
                                          <p:attrName>ppt_h</p:attrName>
                                        </p:attrNameLst>
                                      </p:cBhvr>
                                      <p:tavLst>
                                        <p:tav tm="0" fmla="">
                                          <p:val>
                                            <p:fltVal val="0.000000"/>
                                          </p:val>
                                        </p:tav>
                                        <p:tav tm="100000" fmla="">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17" presetClass="entr" presetSubtype="2" fill="hold" grpId="0" nodeType="clickEffect">
                                  <p:stCondLst>
                                    <p:cond delay="0"/>
                                  </p:stCondLst>
                                  <p:childTnLst>
                                    <p:set>
                                      <p:cBhvr additive="base">
                                        <p:cTn id="72" dur="500"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fmla="">
                                          <p:val>
                                            <p:strVal val="#ppt_x+#ppt_w/2"/>
                                          </p:val>
                                        </p:tav>
                                        <p:tav tm="100000" fmla="">
                                          <p:val>
                                            <p:strVal val="#ppt_x"/>
                                          </p:val>
                                        </p:tav>
                                      </p:tavLst>
                                    </p:anim>
                                    <p:anim calcmode="lin" valueType="num">
                                      <p:cBhvr additive="base">
                                        <p:cTn id="74" dur="500" fill="hold"/>
                                        <p:tgtEl>
                                          <p:spTgt spid="11"/>
                                        </p:tgtEl>
                                        <p:attrNameLst>
                                          <p:attrName>ppt_y</p:attrName>
                                        </p:attrNameLst>
                                      </p:cBhvr>
                                      <p:tavLst>
                                        <p:tav tm="0" fmla="">
                                          <p:val>
                                            <p:strVal val="#ppt_y"/>
                                          </p:val>
                                        </p:tav>
                                        <p:tav tm="100000" fmla="">
                                          <p:val>
                                            <p:strVal val="#ppt_y"/>
                                          </p:val>
                                        </p:tav>
                                      </p:tavLst>
                                    </p:anim>
                                    <p:anim calcmode="lin" valueType="num">
                                      <p:cBhvr additive="base">
                                        <p:cTn id="75" dur="500" fill="hold"/>
                                        <p:tgtEl>
                                          <p:spTgt spid="11"/>
                                        </p:tgtEl>
                                        <p:attrNameLst>
                                          <p:attrName>ppt_w</p:attrName>
                                        </p:attrNameLst>
                                      </p:cBhvr>
                                      <p:tavLst>
                                        <p:tav tm="0" fmla="">
                                          <p:val>
                                            <p:fltVal val="0.000000"/>
                                          </p:val>
                                        </p:tav>
                                        <p:tav tm="100000" fmla="">
                                          <p:val>
                                            <p:strVal val="#ppt_w"/>
                                          </p:val>
                                        </p:tav>
                                      </p:tavLst>
                                    </p:anim>
                                    <p:anim calcmode="lin" valueType="num">
                                      <p:cBhvr additive="base">
                                        <p:cTn id="76" dur="500" fill="hold"/>
                                        <p:tgtEl>
                                          <p:spTgt spid="11"/>
                                        </p:tgtEl>
                                        <p:attrNameLst>
                                          <p:attrName>ppt_h</p:attrName>
                                        </p:attrNameLst>
                                      </p:cBhvr>
                                      <p:tavLst>
                                        <p:tav tm="0" fmla="">
                                          <p:val>
                                            <p:strVal val="#ppt_h"/>
                                          </p:val>
                                        </p:tav>
                                        <p:tav tm="100000" fmla="">
                                          <p:val>
                                            <p:strVal val="#ppt_h"/>
                                          </p:val>
                                        </p:tav>
                                      </p:tavLst>
                                    </p:anim>
                                  </p:childTnLst>
                                </p:cTn>
                              </p:par>
                            </p:childTnLst>
                          </p:cTn>
                        </p:par>
                        <p:par>
                          <p:cTn id="77" fill="hold">
                            <p:stCondLst>
                              <p:cond delay="500"/>
                            </p:stCondLst>
                            <p:childTnLst>
                              <p:par>
                                <p:cTn id="78" presetID="17" presetClass="entr" presetSubtype="2" fill="hold" nodeType="afterEffect">
                                  <p:stCondLst>
                                    <p:cond delay="0"/>
                                  </p:stCondLst>
                                  <p:childTnLst>
                                    <p:set>
                                      <p:cBhvr additive="base">
                                        <p:cTn id="79" dur="500" fill="hold">
                                          <p:stCondLst>
                                            <p:cond delay="0"/>
                                          </p:stCondLst>
                                        </p:cTn>
                                        <p:tgtEl>
                                          <p:spTgt spid="23"/>
                                        </p:tgtEl>
                                        <p:attrNameLst>
                                          <p:attrName>style.visibility</p:attrName>
                                        </p:attrNameLst>
                                      </p:cBhvr>
                                      <p:to>
                                        <p:strVal val="visible"/>
                                      </p:to>
                                    </p:set>
                                    <p:anim calcmode="lin" valueType="num">
                                      <p:cBhvr additive="base">
                                        <p:cTn id="80" dur="500" fill="hold"/>
                                        <p:tgtEl>
                                          <p:spTgt spid="23"/>
                                        </p:tgtEl>
                                        <p:attrNameLst>
                                          <p:attrName>ppt_x</p:attrName>
                                        </p:attrNameLst>
                                      </p:cBhvr>
                                      <p:tavLst>
                                        <p:tav tm="0" fmla="">
                                          <p:val>
                                            <p:strVal val="#ppt_x+#ppt_w/2"/>
                                          </p:val>
                                        </p:tav>
                                        <p:tav tm="100000" fmla="">
                                          <p:val>
                                            <p:strVal val="#ppt_x"/>
                                          </p:val>
                                        </p:tav>
                                      </p:tavLst>
                                    </p:anim>
                                    <p:anim calcmode="lin" valueType="num">
                                      <p:cBhvr additive="base">
                                        <p:cTn id="81" dur="500" fill="hold"/>
                                        <p:tgtEl>
                                          <p:spTgt spid="23"/>
                                        </p:tgtEl>
                                        <p:attrNameLst>
                                          <p:attrName>ppt_y</p:attrName>
                                        </p:attrNameLst>
                                      </p:cBhvr>
                                      <p:tavLst>
                                        <p:tav tm="0" fmla="">
                                          <p:val>
                                            <p:strVal val="#ppt_y"/>
                                          </p:val>
                                        </p:tav>
                                        <p:tav tm="100000" fmla="">
                                          <p:val>
                                            <p:strVal val="#ppt_y"/>
                                          </p:val>
                                        </p:tav>
                                      </p:tavLst>
                                    </p:anim>
                                    <p:anim calcmode="lin" valueType="num">
                                      <p:cBhvr additive="base">
                                        <p:cTn id="82" dur="500" fill="hold"/>
                                        <p:tgtEl>
                                          <p:spTgt spid="23"/>
                                        </p:tgtEl>
                                        <p:attrNameLst>
                                          <p:attrName>ppt_w</p:attrName>
                                        </p:attrNameLst>
                                      </p:cBhvr>
                                      <p:tavLst>
                                        <p:tav tm="0" fmla="">
                                          <p:val>
                                            <p:fltVal val="0.000000"/>
                                          </p:val>
                                        </p:tav>
                                        <p:tav tm="100000" fmla="">
                                          <p:val>
                                            <p:strVal val="#ppt_w"/>
                                          </p:val>
                                        </p:tav>
                                      </p:tavLst>
                                    </p:anim>
                                    <p:anim calcmode="lin" valueType="num">
                                      <p:cBhvr additive="base">
                                        <p:cTn id="83" dur="500" fill="hold"/>
                                        <p:tgtEl>
                                          <p:spTgt spid="23"/>
                                        </p:tgtEl>
                                        <p:attrNameLst>
                                          <p:attrName>ppt_h</p:attrName>
                                        </p:attrNameLst>
                                      </p:cBhvr>
                                      <p:tavLst>
                                        <p:tav tm="0" fmla="">
                                          <p:val>
                                            <p:strVal val="#ppt_h"/>
                                          </p:val>
                                        </p:tav>
                                        <p:tav tm="100000" fmla="">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7" presetClass="entr" presetSubtype="2" fill="hold" grpId="0" nodeType="clickEffect">
                                  <p:stCondLst>
                                    <p:cond delay="0"/>
                                  </p:stCondLst>
                                  <p:childTnLst>
                                    <p:set>
                                      <p:cBhvr additive="base">
                                        <p:cTn id="87" dur="500" fill="hold">
                                          <p:stCondLst>
                                            <p:cond delay="0"/>
                                          </p:stCondLst>
                                        </p:cTn>
                                        <p:tgtEl>
                                          <p:spTgt spid="12"/>
                                        </p:tgtEl>
                                        <p:attrNameLst>
                                          <p:attrName>style.visibility</p:attrName>
                                        </p:attrNameLst>
                                      </p:cBhvr>
                                      <p:to>
                                        <p:strVal val="visible"/>
                                      </p:to>
                                    </p:set>
                                    <p:anim calcmode="lin" valueType="num">
                                      <p:cBhvr additive="base">
                                        <p:cTn id="88" dur="500" fill="hold"/>
                                        <p:tgtEl>
                                          <p:spTgt spid="12"/>
                                        </p:tgtEl>
                                        <p:attrNameLst>
                                          <p:attrName>ppt_x</p:attrName>
                                        </p:attrNameLst>
                                      </p:cBhvr>
                                      <p:tavLst>
                                        <p:tav tm="0" fmla="">
                                          <p:val>
                                            <p:strVal val="#ppt_x+#ppt_w/2"/>
                                          </p:val>
                                        </p:tav>
                                        <p:tav tm="100000" fmla="">
                                          <p:val>
                                            <p:strVal val="#ppt_x"/>
                                          </p:val>
                                        </p:tav>
                                      </p:tavLst>
                                    </p:anim>
                                    <p:anim calcmode="lin" valueType="num">
                                      <p:cBhvr additive="base">
                                        <p:cTn id="89" dur="500" fill="hold"/>
                                        <p:tgtEl>
                                          <p:spTgt spid="12"/>
                                        </p:tgtEl>
                                        <p:attrNameLst>
                                          <p:attrName>ppt_y</p:attrName>
                                        </p:attrNameLst>
                                      </p:cBhvr>
                                      <p:tavLst>
                                        <p:tav tm="0" fmla="">
                                          <p:val>
                                            <p:strVal val="#ppt_y"/>
                                          </p:val>
                                        </p:tav>
                                        <p:tav tm="100000" fmla="">
                                          <p:val>
                                            <p:strVal val="#ppt_y"/>
                                          </p:val>
                                        </p:tav>
                                      </p:tavLst>
                                    </p:anim>
                                    <p:anim calcmode="lin" valueType="num">
                                      <p:cBhvr additive="base">
                                        <p:cTn id="90" dur="500" fill="hold"/>
                                        <p:tgtEl>
                                          <p:spTgt spid="12"/>
                                        </p:tgtEl>
                                        <p:attrNameLst>
                                          <p:attrName>ppt_w</p:attrName>
                                        </p:attrNameLst>
                                      </p:cBhvr>
                                      <p:tavLst>
                                        <p:tav tm="0" fmla="">
                                          <p:val>
                                            <p:fltVal val="0.000000"/>
                                          </p:val>
                                        </p:tav>
                                        <p:tav tm="100000" fmla="">
                                          <p:val>
                                            <p:strVal val="#ppt_w"/>
                                          </p:val>
                                        </p:tav>
                                      </p:tavLst>
                                    </p:anim>
                                    <p:anim calcmode="lin" valueType="num">
                                      <p:cBhvr additive="base">
                                        <p:cTn id="91" dur="500" fill="hold"/>
                                        <p:tgtEl>
                                          <p:spTgt spid="12"/>
                                        </p:tgtEl>
                                        <p:attrNameLst>
                                          <p:attrName>ppt_h</p:attrName>
                                        </p:attrNameLst>
                                      </p:cBhvr>
                                      <p:tavLst>
                                        <p:tav tm="0" fmla="">
                                          <p:val>
                                            <p:strVal val="#ppt_h"/>
                                          </p:val>
                                        </p:tav>
                                        <p:tav tm="100000" fmla="">
                                          <p:val>
                                            <p:strVal val="#ppt_h"/>
                                          </p:val>
                                        </p:tav>
                                      </p:tavLst>
                                    </p:anim>
                                  </p:childTnLst>
                                </p:cTn>
                              </p:par>
                            </p:childTnLst>
                          </p:cTn>
                        </p:par>
                      </p:childTnLst>
                    </p:cTn>
                  </p:par>
                  <p:par>
                    <p:cTn id="92" fill="hold">
                      <p:stCondLst>
                        <p:cond delay="indefinite"/>
                      </p:stCondLst>
                      <p:childTnLst>
                        <p:par>
                          <p:cTn id="93" fill="hold">
                            <p:stCondLst>
                              <p:cond delay="0"/>
                            </p:stCondLst>
                            <p:childTnLst>
                              <p:par>
                                <p:cTn id="94" presetID="17" presetClass="entr" presetSubtype="2" fill="hold" nodeType="clickEffect">
                                  <p:stCondLst>
                                    <p:cond delay="0"/>
                                  </p:stCondLst>
                                  <p:childTnLst>
                                    <p:set>
                                      <p:cBhvr additive="base">
                                        <p:cTn id="95" dur="500" fill="hold">
                                          <p:stCondLst>
                                            <p:cond delay="0"/>
                                          </p:stCondLst>
                                        </p:cTn>
                                        <p:tgtEl>
                                          <p:spTgt spid="24"/>
                                        </p:tgtEl>
                                        <p:attrNameLst>
                                          <p:attrName>style.visibility</p:attrName>
                                        </p:attrNameLst>
                                      </p:cBhvr>
                                      <p:to>
                                        <p:strVal val="visible"/>
                                      </p:to>
                                    </p:set>
                                    <p:anim calcmode="lin" valueType="num">
                                      <p:cBhvr additive="base">
                                        <p:cTn id="96" dur="500" fill="hold"/>
                                        <p:tgtEl>
                                          <p:spTgt spid="24"/>
                                        </p:tgtEl>
                                        <p:attrNameLst>
                                          <p:attrName>ppt_x</p:attrName>
                                        </p:attrNameLst>
                                      </p:cBhvr>
                                      <p:tavLst>
                                        <p:tav tm="0" fmla="">
                                          <p:val>
                                            <p:strVal val="#ppt_x+#ppt_w/2"/>
                                          </p:val>
                                        </p:tav>
                                        <p:tav tm="100000" fmla="">
                                          <p:val>
                                            <p:strVal val="#ppt_x"/>
                                          </p:val>
                                        </p:tav>
                                      </p:tavLst>
                                    </p:anim>
                                    <p:anim calcmode="lin" valueType="num">
                                      <p:cBhvr additive="base">
                                        <p:cTn id="97" dur="500" fill="hold"/>
                                        <p:tgtEl>
                                          <p:spTgt spid="24"/>
                                        </p:tgtEl>
                                        <p:attrNameLst>
                                          <p:attrName>ppt_y</p:attrName>
                                        </p:attrNameLst>
                                      </p:cBhvr>
                                      <p:tavLst>
                                        <p:tav tm="0" fmla="">
                                          <p:val>
                                            <p:strVal val="#ppt_y"/>
                                          </p:val>
                                        </p:tav>
                                        <p:tav tm="100000" fmla="">
                                          <p:val>
                                            <p:strVal val="#ppt_y"/>
                                          </p:val>
                                        </p:tav>
                                      </p:tavLst>
                                    </p:anim>
                                    <p:anim calcmode="lin" valueType="num">
                                      <p:cBhvr additive="base">
                                        <p:cTn id="98" dur="500" fill="hold"/>
                                        <p:tgtEl>
                                          <p:spTgt spid="24"/>
                                        </p:tgtEl>
                                        <p:attrNameLst>
                                          <p:attrName>ppt_w</p:attrName>
                                        </p:attrNameLst>
                                      </p:cBhvr>
                                      <p:tavLst>
                                        <p:tav tm="0" fmla="">
                                          <p:val>
                                            <p:fltVal val="0.000000"/>
                                          </p:val>
                                        </p:tav>
                                        <p:tav tm="100000" fmla="">
                                          <p:val>
                                            <p:strVal val="#ppt_w"/>
                                          </p:val>
                                        </p:tav>
                                      </p:tavLst>
                                    </p:anim>
                                    <p:anim calcmode="lin" valueType="num">
                                      <p:cBhvr additive="base">
                                        <p:cTn id="99" dur="500" fill="hold"/>
                                        <p:tgtEl>
                                          <p:spTgt spid="24"/>
                                        </p:tgtEl>
                                        <p:attrNameLst>
                                          <p:attrName>ppt_h</p:attrName>
                                        </p:attrNameLst>
                                      </p:cBhvr>
                                      <p:tavLst>
                                        <p:tav tm="0" fmla="">
                                          <p:val>
                                            <p:strVal val="#ppt_h"/>
                                          </p:val>
                                        </p:tav>
                                        <p:tav tm="100000" fmla="">
                                          <p:val>
                                            <p:strVal val="#ppt_h"/>
                                          </p:val>
                                        </p:tav>
                                      </p:tavLst>
                                    </p:anim>
                                  </p:childTnLst>
                                </p:cTn>
                              </p:par>
                            </p:childTnLst>
                          </p:cTn>
                        </p:par>
                      </p:childTnLst>
                    </p:cTn>
                  </p:par>
                  <p:par>
                    <p:cTn id="100" fill="hold">
                      <p:stCondLst>
                        <p:cond delay="indefinite"/>
                      </p:stCondLst>
                      <p:childTnLst>
                        <p:par>
                          <p:cTn id="101" fill="hold">
                            <p:stCondLst>
                              <p:cond delay="0"/>
                            </p:stCondLst>
                            <p:childTnLst>
                              <p:par>
                                <p:cTn id="102" presetID="17" presetClass="entr" presetSubtype="1" fill="hold" grpId="0" nodeType="clickEffect">
                                  <p:stCondLst>
                                    <p:cond delay="0"/>
                                  </p:stCondLst>
                                  <p:childTnLst>
                                    <p:set>
                                      <p:cBhvr additive="base">
                                        <p:cTn id="103" dur="500" fill="hold">
                                          <p:stCondLst>
                                            <p:cond delay="0"/>
                                          </p:stCondLst>
                                        </p:cTn>
                                        <p:tgtEl>
                                          <p:spTgt spid="13"/>
                                        </p:tgtEl>
                                        <p:attrNameLst>
                                          <p:attrName>style.visibility</p:attrName>
                                        </p:attrNameLst>
                                      </p:cBhvr>
                                      <p:to>
                                        <p:strVal val="visible"/>
                                      </p:to>
                                    </p:set>
                                    <p:anim calcmode="lin" valueType="num">
                                      <p:cBhvr additive="base">
                                        <p:cTn id="104" dur="500" fill="hold"/>
                                        <p:tgtEl>
                                          <p:spTgt spid="13"/>
                                        </p:tgtEl>
                                        <p:attrNameLst>
                                          <p:attrName>ppt_x</p:attrName>
                                        </p:attrNameLst>
                                      </p:cBhvr>
                                      <p:tavLst>
                                        <p:tav tm="0" fmla="">
                                          <p:val>
                                            <p:strVal val="#ppt_x"/>
                                          </p:val>
                                        </p:tav>
                                        <p:tav tm="100000" fmla="">
                                          <p:val>
                                            <p:strVal val="#ppt_x"/>
                                          </p:val>
                                        </p:tav>
                                      </p:tavLst>
                                    </p:anim>
                                    <p:anim calcmode="lin" valueType="num">
                                      <p:cBhvr additive="base">
                                        <p:cTn id="105" dur="500" fill="hold"/>
                                        <p:tgtEl>
                                          <p:spTgt spid="13"/>
                                        </p:tgtEl>
                                        <p:attrNameLst>
                                          <p:attrName>ppt_y</p:attrName>
                                        </p:attrNameLst>
                                      </p:cBhvr>
                                      <p:tavLst>
                                        <p:tav tm="0" fmla="">
                                          <p:val>
                                            <p:strVal val="#ppt_y-#ppt_h/2"/>
                                          </p:val>
                                        </p:tav>
                                        <p:tav tm="100000" fmla="">
                                          <p:val>
                                            <p:strVal val="#ppt_y"/>
                                          </p:val>
                                        </p:tav>
                                      </p:tavLst>
                                    </p:anim>
                                    <p:anim calcmode="lin" valueType="num">
                                      <p:cBhvr additive="base">
                                        <p:cTn id="106" dur="500" fill="hold"/>
                                        <p:tgtEl>
                                          <p:spTgt spid="13"/>
                                        </p:tgtEl>
                                        <p:attrNameLst>
                                          <p:attrName>ppt_w</p:attrName>
                                        </p:attrNameLst>
                                      </p:cBhvr>
                                      <p:tavLst>
                                        <p:tav tm="0" fmla="">
                                          <p:val>
                                            <p:strVal val="#ppt_w"/>
                                          </p:val>
                                        </p:tav>
                                        <p:tav tm="100000" fmla="">
                                          <p:val>
                                            <p:strVal val="#ppt_w"/>
                                          </p:val>
                                        </p:tav>
                                      </p:tavLst>
                                    </p:anim>
                                    <p:anim calcmode="lin" valueType="num">
                                      <p:cBhvr additive="base">
                                        <p:cTn id="107" dur="500" fill="hold"/>
                                        <p:tgtEl>
                                          <p:spTgt spid="13"/>
                                        </p:tgtEl>
                                        <p:attrNameLst>
                                          <p:attrName>ppt_h</p:attrName>
                                        </p:attrNameLst>
                                      </p:cBhvr>
                                      <p:tavLst>
                                        <p:tav tm="0" fmla="">
                                          <p:val>
                                            <p:fltVal val="0.000000"/>
                                          </p:val>
                                        </p:tav>
                                        <p:tav tm="100000" fmla="">
                                          <p:val>
                                            <p:strVal val="#ppt_h"/>
                                          </p:val>
                                        </p:tav>
                                      </p:tavLst>
                                    </p:anim>
                                  </p:childTnLst>
                                </p:cTn>
                              </p:par>
                            </p:childTnLst>
                          </p:cTn>
                        </p:par>
                      </p:childTnLst>
                    </p:cTn>
                  </p:par>
                  <p:par>
                    <p:cTn id="108" fill="hold">
                      <p:stCondLst>
                        <p:cond delay="indefinite"/>
                      </p:stCondLst>
                      <p:childTnLst>
                        <p:par>
                          <p:cTn id="109" fill="hold">
                            <p:stCondLst>
                              <p:cond delay="0"/>
                            </p:stCondLst>
                            <p:childTnLst>
                              <p:par>
                                <p:cTn id="110" presetID="17" presetClass="entr" presetSubtype="8" fill="hold" nodeType="clickEffect">
                                  <p:stCondLst>
                                    <p:cond delay="0"/>
                                  </p:stCondLst>
                                  <p:childTnLst>
                                    <p:set>
                                      <p:cBhvr additive="base">
                                        <p:cTn id="111" dur="500" fill="hold">
                                          <p:stCondLst>
                                            <p:cond delay="0"/>
                                          </p:stCondLst>
                                        </p:cTn>
                                        <p:tgtEl>
                                          <p:spTgt spid="34"/>
                                        </p:tgtEl>
                                        <p:attrNameLst>
                                          <p:attrName>style.visibility</p:attrName>
                                        </p:attrNameLst>
                                      </p:cBhvr>
                                      <p:to>
                                        <p:strVal val="visible"/>
                                      </p:to>
                                    </p:set>
                                    <p:anim calcmode="lin" valueType="num">
                                      <p:cBhvr additive="base">
                                        <p:cTn id="112" dur="500" fill="hold"/>
                                        <p:tgtEl>
                                          <p:spTgt spid="34"/>
                                        </p:tgtEl>
                                        <p:attrNameLst>
                                          <p:attrName>ppt_x</p:attrName>
                                        </p:attrNameLst>
                                      </p:cBhvr>
                                      <p:tavLst>
                                        <p:tav tm="0" fmla="">
                                          <p:val>
                                            <p:strVal val="#ppt_x-#ppt_w/2"/>
                                          </p:val>
                                        </p:tav>
                                        <p:tav tm="100000" fmla="">
                                          <p:val>
                                            <p:strVal val="#ppt_x"/>
                                          </p:val>
                                        </p:tav>
                                      </p:tavLst>
                                    </p:anim>
                                    <p:anim calcmode="lin" valueType="num">
                                      <p:cBhvr additive="base">
                                        <p:cTn id="113" dur="500" fill="hold"/>
                                        <p:tgtEl>
                                          <p:spTgt spid="34"/>
                                        </p:tgtEl>
                                        <p:attrNameLst>
                                          <p:attrName>ppt_y</p:attrName>
                                        </p:attrNameLst>
                                      </p:cBhvr>
                                      <p:tavLst>
                                        <p:tav tm="0" fmla="">
                                          <p:val>
                                            <p:strVal val="#ppt_y"/>
                                          </p:val>
                                        </p:tav>
                                        <p:tav tm="100000" fmla="">
                                          <p:val>
                                            <p:strVal val="#ppt_y"/>
                                          </p:val>
                                        </p:tav>
                                      </p:tavLst>
                                    </p:anim>
                                    <p:anim calcmode="lin" valueType="num">
                                      <p:cBhvr additive="base">
                                        <p:cTn id="114" dur="500" fill="hold"/>
                                        <p:tgtEl>
                                          <p:spTgt spid="34"/>
                                        </p:tgtEl>
                                        <p:attrNameLst>
                                          <p:attrName>ppt_w</p:attrName>
                                        </p:attrNameLst>
                                      </p:cBhvr>
                                      <p:tavLst>
                                        <p:tav tm="0" fmla="">
                                          <p:val>
                                            <p:fltVal val="0.000000"/>
                                          </p:val>
                                        </p:tav>
                                        <p:tav tm="100000" fmla="">
                                          <p:val>
                                            <p:strVal val="#ppt_w"/>
                                          </p:val>
                                        </p:tav>
                                      </p:tavLst>
                                    </p:anim>
                                    <p:anim calcmode="lin" valueType="num">
                                      <p:cBhvr additive="base">
                                        <p:cTn id="115" dur="500" fill="hold"/>
                                        <p:tgtEl>
                                          <p:spTgt spid="34"/>
                                        </p:tgtEl>
                                        <p:attrNameLst>
                                          <p:attrName>ppt_h</p:attrName>
                                        </p:attrNameLst>
                                      </p:cBhvr>
                                      <p:tavLst>
                                        <p:tav tm="0" fmla="">
                                          <p:val>
                                            <p:strVal val="#ppt_h"/>
                                          </p:val>
                                        </p:tav>
                                        <p:tav tm="100000" fmla="">
                                          <p:val>
                                            <p:strVal val="#ppt_h"/>
                                          </p:val>
                                        </p:tav>
                                      </p:tavLst>
                                    </p:anim>
                                  </p:childTnLst>
                                </p:cTn>
                              </p:par>
                              <p:par>
                                <p:cTn id="116" presetID="1" presetClass="entr" presetSubtype="0" fill="hold" grpId="0" nodeType="withEffect">
                                  <p:stCondLst>
                                    <p:cond delay="0"/>
                                  </p:stCondLst>
                                  <p:childTnLst>
                                    <p:set>
                                      <p:cBhvr>
                                        <p:cTn id="117" dur="1" fill="hold">
                                          <p:stCondLst>
                                            <p:cond delay="0"/>
                                          </p:stCondLst>
                                        </p:cTn>
                                        <p:tgtEl>
                                          <p:spTgt spid="35"/>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17" presetClass="entr" presetSubtype="1" fill="hold" grpId="0" nodeType="clickEffect">
                                  <p:stCondLst>
                                    <p:cond delay="0"/>
                                  </p:stCondLst>
                                  <p:childTnLst>
                                    <p:set>
                                      <p:cBhvr additive="base">
                                        <p:cTn id="121" dur="500" fill="hold">
                                          <p:stCondLst>
                                            <p:cond delay="0"/>
                                          </p:stCondLst>
                                        </p:cTn>
                                        <p:tgtEl>
                                          <p:spTgt spid="33"/>
                                        </p:tgtEl>
                                        <p:attrNameLst>
                                          <p:attrName>style.visibility</p:attrName>
                                        </p:attrNameLst>
                                      </p:cBhvr>
                                      <p:to>
                                        <p:strVal val="visible"/>
                                      </p:to>
                                    </p:set>
                                    <p:anim calcmode="lin" valueType="num">
                                      <p:cBhvr additive="base">
                                        <p:cTn id="122" dur="500" fill="hold"/>
                                        <p:tgtEl>
                                          <p:spTgt spid="33"/>
                                        </p:tgtEl>
                                        <p:attrNameLst>
                                          <p:attrName>ppt_x</p:attrName>
                                        </p:attrNameLst>
                                      </p:cBhvr>
                                      <p:tavLst>
                                        <p:tav tm="0" fmla="">
                                          <p:val>
                                            <p:strVal val="#ppt_x"/>
                                          </p:val>
                                        </p:tav>
                                        <p:tav tm="100000" fmla="">
                                          <p:val>
                                            <p:strVal val="#ppt_x"/>
                                          </p:val>
                                        </p:tav>
                                      </p:tavLst>
                                    </p:anim>
                                    <p:anim calcmode="lin" valueType="num">
                                      <p:cBhvr additive="base">
                                        <p:cTn id="123" dur="500" fill="hold"/>
                                        <p:tgtEl>
                                          <p:spTgt spid="33"/>
                                        </p:tgtEl>
                                        <p:attrNameLst>
                                          <p:attrName>ppt_y</p:attrName>
                                        </p:attrNameLst>
                                      </p:cBhvr>
                                      <p:tavLst>
                                        <p:tav tm="0" fmla="">
                                          <p:val>
                                            <p:strVal val="#ppt_y-#ppt_h/2"/>
                                          </p:val>
                                        </p:tav>
                                        <p:tav tm="100000" fmla="">
                                          <p:val>
                                            <p:strVal val="#ppt_y"/>
                                          </p:val>
                                        </p:tav>
                                      </p:tavLst>
                                    </p:anim>
                                    <p:anim calcmode="lin" valueType="num">
                                      <p:cBhvr additive="base">
                                        <p:cTn id="124" dur="500" fill="hold"/>
                                        <p:tgtEl>
                                          <p:spTgt spid="33"/>
                                        </p:tgtEl>
                                        <p:attrNameLst>
                                          <p:attrName>ppt_w</p:attrName>
                                        </p:attrNameLst>
                                      </p:cBhvr>
                                      <p:tavLst>
                                        <p:tav tm="0" fmla="">
                                          <p:val>
                                            <p:strVal val="#ppt_w"/>
                                          </p:val>
                                        </p:tav>
                                        <p:tav tm="100000" fmla="">
                                          <p:val>
                                            <p:strVal val="#ppt_w"/>
                                          </p:val>
                                        </p:tav>
                                      </p:tavLst>
                                    </p:anim>
                                    <p:anim calcmode="lin" valueType="num">
                                      <p:cBhvr additive="base">
                                        <p:cTn id="125" dur="500" fill="hold"/>
                                        <p:tgtEl>
                                          <p:spTgt spid="33"/>
                                        </p:tgtEl>
                                        <p:attrNameLst>
                                          <p:attrName>ppt_h</p:attrName>
                                        </p:attrNameLst>
                                      </p:cBhvr>
                                      <p:tavLst>
                                        <p:tav tm="0" fmla="">
                                          <p:val>
                                            <p:fltVal val="0.000000"/>
                                          </p:val>
                                        </p:tav>
                                        <p:tav tm="100000" fmla="">
                                          <p:val>
                                            <p:strVal val="#ppt_h"/>
                                          </p:val>
                                        </p:tav>
                                      </p:tavLst>
                                    </p:anim>
                                  </p:childTnLst>
                                </p:cTn>
                              </p:par>
                              <p:par>
                                <p:cTn id="126" presetID="17" presetClass="entr" presetSubtype="1" fill="hold" nodeType="withEffect">
                                  <p:stCondLst>
                                    <p:cond delay="0"/>
                                  </p:stCondLst>
                                  <p:childTnLst>
                                    <p:set>
                                      <p:cBhvr additive="base">
                                        <p:cTn id="127" dur="500" fill="hold">
                                          <p:stCondLst>
                                            <p:cond delay="0"/>
                                          </p:stCondLst>
                                        </p:cTn>
                                        <p:tgtEl>
                                          <p:spTgt spid="25"/>
                                        </p:tgtEl>
                                        <p:attrNameLst>
                                          <p:attrName>style.visibility</p:attrName>
                                        </p:attrNameLst>
                                      </p:cBhvr>
                                      <p:to>
                                        <p:strVal val="visible"/>
                                      </p:to>
                                    </p:set>
                                    <p:anim calcmode="lin" valueType="num">
                                      <p:cBhvr additive="base">
                                        <p:cTn id="128" dur="500" fill="hold"/>
                                        <p:tgtEl>
                                          <p:spTgt spid="25"/>
                                        </p:tgtEl>
                                        <p:attrNameLst>
                                          <p:attrName>ppt_x</p:attrName>
                                        </p:attrNameLst>
                                      </p:cBhvr>
                                      <p:tavLst>
                                        <p:tav tm="0" fmla="">
                                          <p:val>
                                            <p:strVal val="#ppt_x"/>
                                          </p:val>
                                        </p:tav>
                                        <p:tav tm="100000" fmla="">
                                          <p:val>
                                            <p:strVal val="#ppt_x"/>
                                          </p:val>
                                        </p:tav>
                                      </p:tavLst>
                                    </p:anim>
                                    <p:anim calcmode="lin" valueType="num">
                                      <p:cBhvr additive="base">
                                        <p:cTn id="129" dur="500" fill="hold"/>
                                        <p:tgtEl>
                                          <p:spTgt spid="25"/>
                                        </p:tgtEl>
                                        <p:attrNameLst>
                                          <p:attrName>ppt_y</p:attrName>
                                        </p:attrNameLst>
                                      </p:cBhvr>
                                      <p:tavLst>
                                        <p:tav tm="0" fmla="">
                                          <p:val>
                                            <p:strVal val="#ppt_y-#ppt_h/2"/>
                                          </p:val>
                                        </p:tav>
                                        <p:tav tm="100000" fmla="">
                                          <p:val>
                                            <p:strVal val="#ppt_y"/>
                                          </p:val>
                                        </p:tav>
                                      </p:tavLst>
                                    </p:anim>
                                    <p:anim calcmode="lin" valueType="num">
                                      <p:cBhvr additive="base">
                                        <p:cTn id="130" dur="500" fill="hold"/>
                                        <p:tgtEl>
                                          <p:spTgt spid="25"/>
                                        </p:tgtEl>
                                        <p:attrNameLst>
                                          <p:attrName>ppt_w</p:attrName>
                                        </p:attrNameLst>
                                      </p:cBhvr>
                                      <p:tavLst>
                                        <p:tav tm="0" fmla="">
                                          <p:val>
                                            <p:strVal val="#ppt_w"/>
                                          </p:val>
                                        </p:tav>
                                        <p:tav tm="100000" fmla="">
                                          <p:val>
                                            <p:strVal val="#ppt_w"/>
                                          </p:val>
                                        </p:tav>
                                      </p:tavLst>
                                    </p:anim>
                                    <p:anim calcmode="lin" valueType="num">
                                      <p:cBhvr additive="base">
                                        <p:cTn id="131" dur="500" fill="hold"/>
                                        <p:tgtEl>
                                          <p:spTgt spid="25"/>
                                        </p:tgtEl>
                                        <p:attrNameLst>
                                          <p:attrName>ppt_h</p:attrName>
                                        </p:attrNameLst>
                                      </p:cBhvr>
                                      <p:tavLst>
                                        <p:tav tm="0" fmla="">
                                          <p:val>
                                            <p:fltVal val="0.000000"/>
                                          </p:val>
                                        </p:tav>
                                        <p:tav tm="100000" fmla="">
                                          <p:val>
                                            <p:strVal val="#ppt_h"/>
                                          </p:val>
                                        </p:tav>
                                      </p:tavLst>
                                    </p:anim>
                                  </p:childTnLst>
                                </p:cTn>
                              </p:par>
                            </p:childTnLst>
                          </p:cTn>
                        </p:par>
                      </p:childTnLst>
                    </p:cTn>
                  </p:par>
                  <p:par>
                    <p:cTn id="132" fill="hold">
                      <p:stCondLst>
                        <p:cond delay="indefinite"/>
                      </p:stCondLst>
                      <p:childTnLst>
                        <p:par>
                          <p:cTn id="133" fill="hold">
                            <p:stCondLst>
                              <p:cond delay="0"/>
                            </p:stCondLst>
                            <p:childTnLst>
                              <p:par>
                                <p:cTn id="134" presetID="17" presetClass="entr" presetSubtype="1" fill="hold" grpId="0" nodeType="clickEffect">
                                  <p:stCondLst>
                                    <p:cond delay="0"/>
                                  </p:stCondLst>
                                  <p:childTnLst>
                                    <p:set>
                                      <p:cBhvr additive="base">
                                        <p:cTn id="135" dur="500" fill="hold">
                                          <p:stCondLst>
                                            <p:cond delay="0"/>
                                          </p:stCondLst>
                                        </p:cTn>
                                        <p:tgtEl>
                                          <p:spTgt spid="14"/>
                                        </p:tgtEl>
                                        <p:attrNameLst>
                                          <p:attrName>style.visibility</p:attrName>
                                        </p:attrNameLst>
                                      </p:cBhvr>
                                      <p:to>
                                        <p:strVal val="visible"/>
                                      </p:to>
                                    </p:set>
                                    <p:anim calcmode="lin" valueType="num">
                                      <p:cBhvr additive="base">
                                        <p:cTn id="136" dur="500" fill="hold"/>
                                        <p:tgtEl>
                                          <p:spTgt spid="14"/>
                                        </p:tgtEl>
                                        <p:attrNameLst>
                                          <p:attrName>ppt_x</p:attrName>
                                        </p:attrNameLst>
                                      </p:cBhvr>
                                      <p:tavLst>
                                        <p:tav tm="0" fmla="">
                                          <p:val>
                                            <p:strVal val="#ppt_x"/>
                                          </p:val>
                                        </p:tav>
                                        <p:tav tm="100000" fmla="">
                                          <p:val>
                                            <p:strVal val="#ppt_x"/>
                                          </p:val>
                                        </p:tav>
                                      </p:tavLst>
                                    </p:anim>
                                    <p:anim calcmode="lin" valueType="num">
                                      <p:cBhvr additive="base">
                                        <p:cTn id="137" dur="500" fill="hold"/>
                                        <p:tgtEl>
                                          <p:spTgt spid="14"/>
                                        </p:tgtEl>
                                        <p:attrNameLst>
                                          <p:attrName>ppt_y</p:attrName>
                                        </p:attrNameLst>
                                      </p:cBhvr>
                                      <p:tavLst>
                                        <p:tav tm="0" fmla="">
                                          <p:val>
                                            <p:strVal val="#ppt_y-#ppt_h/2"/>
                                          </p:val>
                                        </p:tav>
                                        <p:tav tm="100000" fmla="">
                                          <p:val>
                                            <p:strVal val="#ppt_y"/>
                                          </p:val>
                                        </p:tav>
                                      </p:tavLst>
                                    </p:anim>
                                    <p:anim calcmode="lin" valueType="num">
                                      <p:cBhvr additive="base">
                                        <p:cTn id="138" dur="500" fill="hold"/>
                                        <p:tgtEl>
                                          <p:spTgt spid="14"/>
                                        </p:tgtEl>
                                        <p:attrNameLst>
                                          <p:attrName>ppt_w</p:attrName>
                                        </p:attrNameLst>
                                      </p:cBhvr>
                                      <p:tavLst>
                                        <p:tav tm="0" fmla="">
                                          <p:val>
                                            <p:strVal val="#ppt_w"/>
                                          </p:val>
                                        </p:tav>
                                        <p:tav tm="100000" fmla="">
                                          <p:val>
                                            <p:strVal val="#ppt_w"/>
                                          </p:val>
                                        </p:tav>
                                      </p:tavLst>
                                    </p:anim>
                                    <p:anim calcmode="lin" valueType="num">
                                      <p:cBhvr additive="base">
                                        <p:cTn id="139" dur="500" fill="hold"/>
                                        <p:tgtEl>
                                          <p:spTgt spid="14"/>
                                        </p:tgtEl>
                                        <p:attrNameLst>
                                          <p:attrName>ppt_h</p:attrName>
                                        </p:attrNameLst>
                                      </p:cBhvr>
                                      <p:tavLst>
                                        <p:tav tm="0" fmla="">
                                          <p:val>
                                            <p:fltVal val="0.000000"/>
                                          </p:val>
                                        </p:tav>
                                        <p:tav tm="100000" fmla="">
                                          <p:val>
                                            <p:strVal val="#ppt_h"/>
                                          </p:val>
                                        </p:tav>
                                      </p:tavLst>
                                    </p:anim>
                                  </p:childTnLst>
                                </p:cTn>
                              </p:par>
                            </p:childTnLst>
                          </p:cTn>
                        </p:par>
                      </p:childTnLst>
                    </p:cTn>
                  </p:par>
                  <p:par>
                    <p:cTn id="140" fill="hold">
                      <p:stCondLst>
                        <p:cond delay="indefinite"/>
                      </p:stCondLst>
                      <p:childTnLst>
                        <p:par>
                          <p:cTn id="141" fill="hold">
                            <p:stCondLst>
                              <p:cond delay="0"/>
                            </p:stCondLst>
                            <p:childTnLst>
                              <p:par>
                                <p:cTn id="142" presetID="17" presetClass="entr" presetSubtype="1" fill="hold" nodeType="clickEffect">
                                  <p:stCondLst>
                                    <p:cond delay="0"/>
                                  </p:stCondLst>
                                  <p:childTnLst>
                                    <p:set>
                                      <p:cBhvr additive="base">
                                        <p:cTn id="143" dur="500" fill="hold">
                                          <p:stCondLst>
                                            <p:cond delay="0"/>
                                          </p:stCondLst>
                                        </p:cTn>
                                        <p:tgtEl>
                                          <p:spTgt spid="26"/>
                                        </p:tgtEl>
                                        <p:attrNameLst>
                                          <p:attrName>style.visibility</p:attrName>
                                        </p:attrNameLst>
                                      </p:cBhvr>
                                      <p:to>
                                        <p:strVal val="visible"/>
                                      </p:to>
                                    </p:set>
                                    <p:anim calcmode="lin" valueType="num">
                                      <p:cBhvr additive="base">
                                        <p:cTn id="144" dur="500" fill="hold"/>
                                        <p:tgtEl>
                                          <p:spTgt spid="26"/>
                                        </p:tgtEl>
                                        <p:attrNameLst>
                                          <p:attrName>ppt_x</p:attrName>
                                        </p:attrNameLst>
                                      </p:cBhvr>
                                      <p:tavLst>
                                        <p:tav tm="0" fmla="">
                                          <p:val>
                                            <p:strVal val="#ppt_x"/>
                                          </p:val>
                                        </p:tav>
                                        <p:tav tm="100000" fmla="">
                                          <p:val>
                                            <p:strVal val="#ppt_x"/>
                                          </p:val>
                                        </p:tav>
                                      </p:tavLst>
                                    </p:anim>
                                    <p:anim calcmode="lin" valueType="num">
                                      <p:cBhvr additive="base">
                                        <p:cTn id="145" dur="500" fill="hold"/>
                                        <p:tgtEl>
                                          <p:spTgt spid="26"/>
                                        </p:tgtEl>
                                        <p:attrNameLst>
                                          <p:attrName>ppt_y</p:attrName>
                                        </p:attrNameLst>
                                      </p:cBhvr>
                                      <p:tavLst>
                                        <p:tav tm="0" fmla="">
                                          <p:val>
                                            <p:strVal val="#ppt_y-#ppt_h/2"/>
                                          </p:val>
                                        </p:tav>
                                        <p:tav tm="100000" fmla="">
                                          <p:val>
                                            <p:strVal val="#ppt_y"/>
                                          </p:val>
                                        </p:tav>
                                      </p:tavLst>
                                    </p:anim>
                                    <p:anim calcmode="lin" valueType="num">
                                      <p:cBhvr additive="base">
                                        <p:cTn id="146" dur="500" fill="hold"/>
                                        <p:tgtEl>
                                          <p:spTgt spid="26"/>
                                        </p:tgtEl>
                                        <p:attrNameLst>
                                          <p:attrName>ppt_w</p:attrName>
                                        </p:attrNameLst>
                                      </p:cBhvr>
                                      <p:tavLst>
                                        <p:tav tm="0" fmla="">
                                          <p:val>
                                            <p:strVal val="#ppt_w"/>
                                          </p:val>
                                        </p:tav>
                                        <p:tav tm="100000" fmla="">
                                          <p:val>
                                            <p:strVal val="#ppt_w"/>
                                          </p:val>
                                        </p:tav>
                                      </p:tavLst>
                                    </p:anim>
                                    <p:anim calcmode="lin" valueType="num">
                                      <p:cBhvr additive="base">
                                        <p:cTn id="147" dur="500" fill="hold"/>
                                        <p:tgtEl>
                                          <p:spTgt spid="26"/>
                                        </p:tgtEl>
                                        <p:attrNameLst>
                                          <p:attrName>ppt_h</p:attrName>
                                        </p:attrNameLst>
                                      </p:cBhvr>
                                      <p:tavLst>
                                        <p:tav tm="0" fmla="">
                                          <p:val>
                                            <p:fltVal val="0.000000"/>
                                          </p:val>
                                        </p:tav>
                                        <p:tav tm="100000" fmla="">
                                          <p:val>
                                            <p:strVal val="#ppt_h"/>
                                          </p:val>
                                        </p:tav>
                                      </p:tavLst>
                                    </p:anim>
                                  </p:childTnLst>
                                </p:cTn>
                              </p:par>
                            </p:childTnLst>
                          </p:cTn>
                        </p:par>
                      </p:childTnLst>
                    </p:cTn>
                  </p:par>
                  <p:par>
                    <p:cTn id="148" fill="hold">
                      <p:stCondLst>
                        <p:cond delay="indefinite"/>
                      </p:stCondLst>
                      <p:childTnLst>
                        <p:par>
                          <p:cTn id="149" fill="hold">
                            <p:stCondLst>
                              <p:cond delay="0"/>
                            </p:stCondLst>
                            <p:childTnLst>
                              <p:par>
                                <p:cTn id="150" presetID="17" presetClass="entr" presetSubtype="8" fill="hold" grpId="0" nodeType="clickEffect">
                                  <p:stCondLst>
                                    <p:cond delay="0"/>
                                  </p:stCondLst>
                                  <p:childTnLst>
                                    <p:set>
                                      <p:cBhvr additive="base">
                                        <p:cTn id="151" dur="500" fill="hold">
                                          <p:stCondLst>
                                            <p:cond delay="0"/>
                                          </p:stCondLst>
                                        </p:cTn>
                                        <p:tgtEl>
                                          <p:spTgt spid="15"/>
                                        </p:tgtEl>
                                        <p:attrNameLst>
                                          <p:attrName>style.visibility</p:attrName>
                                        </p:attrNameLst>
                                      </p:cBhvr>
                                      <p:to>
                                        <p:strVal val="visible"/>
                                      </p:to>
                                    </p:set>
                                    <p:anim calcmode="lin" valueType="num">
                                      <p:cBhvr additive="base">
                                        <p:cTn id="152" dur="500" fill="hold"/>
                                        <p:tgtEl>
                                          <p:spTgt spid="15"/>
                                        </p:tgtEl>
                                        <p:attrNameLst>
                                          <p:attrName>ppt_x</p:attrName>
                                        </p:attrNameLst>
                                      </p:cBhvr>
                                      <p:tavLst>
                                        <p:tav tm="0" fmla="">
                                          <p:val>
                                            <p:strVal val="#ppt_x-#ppt_w/2"/>
                                          </p:val>
                                        </p:tav>
                                        <p:tav tm="100000" fmla="">
                                          <p:val>
                                            <p:strVal val="#ppt_x"/>
                                          </p:val>
                                        </p:tav>
                                      </p:tavLst>
                                    </p:anim>
                                    <p:anim calcmode="lin" valueType="num">
                                      <p:cBhvr additive="base">
                                        <p:cTn id="153" dur="500" fill="hold"/>
                                        <p:tgtEl>
                                          <p:spTgt spid="15"/>
                                        </p:tgtEl>
                                        <p:attrNameLst>
                                          <p:attrName>ppt_y</p:attrName>
                                        </p:attrNameLst>
                                      </p:cBhvr>
                                      <p:tavLst>
                                        <p:tav tm="0" fmla="">
                                          <p:val>
                                            <p:strVal val="#ppt_y"/>
                                          </p:val>
                                        </p:tav>
                                        <p:tav tm="100000" fmla="">
                                          <p:val>
                                            <p:strVal val="#ppt_y"/>
                                          </p:val>
                                        </p:tav>
                                      </p:tavLst>
                                    </p:anim>
                                    <p:anim calcmode="lin" valueType="num">
                                      <p:cBhvr additive="base">
                                        <p:cTn id="154" dur="500" fill="hold"/>
                                        <p:tgtEl>
                                          <p:spTgt spid="15"/>
                                        </p:tgtEl>
                                        <p:attrNameLst>
                                          <p:attrName>ppt_w</p:attrName>
                                        </p:attrNameLst>
                                      </p:cBhvr>
                                      <p:tavLst>
                                        <p:tav tm="0" fmla="">
                                          <p:val>
                                            <p:fltVal val="0.000000"/>
                                          </p:val>
                                        </p:tav>
                                        <p:tav tm="100000" fmla="">
                                          <p:val>
                                            <p:strVal val="#ppt_w"/>
                                          </p:val>
                                        </p:tav>
                                      </p:tavLst>
                                    </p:anim>
                                    <p:anim calcmode="lin" valueType="num">
                                      <p:cBhvr additive="base">
                                        <p:cTn id="155" dur="500" fill="hold"/>
                                        <p:tgtEl>
                                          <p:spTgt spid="15"/>
                                        </p:tgtEl>
                                        <p:attrNameLst>
                                          <p:attrName>ppt_h</p:attrName>
                                        </p:attrNameLst>
                                      </p:cBhvr>
                                      <p:tavLst>
                                        <p:tav tm="0" fmla="">
                                          <p:val>
                                            <p:strVal val="#ppt_h"/>
                                          </p:val>
                                        </p:tav>
                                        <p:tav tm="100000" fmla="">
                                          <p:val>
                                            <p:strVal val="#ppt_h"/>
                                          </p:val>
                                        </p:tav>
                                      </p:tavLst>
                                    </p:anim>
                                  </p:childTnLst>
                                </p:cTn>
                              </p:par>
                            </p:childTnLst>
                          </p:cTn>
                        </p:par>
                        <p:par>
                          <p:cTn id="156" fill="hold">
                            <p:stCondLst>
                              <p:cond delay="500"/>
                            </p:stCondLst>
                            <p:childTnLst>
                              <p:par>
                                <p:cTn id="157" presetID="17" presetClass="entr" presetSubtype="8" fill="hold" nodeType="afterEffect">
                                  <p:stCondLst>
                                    <p:cond delay="0"/>
                                  </p:stCondLst>
                                  <p:childTnLst>
                                    <p:set>
                                      <p:cBhvr additive="base">
                                        <p:cTn id="158" dur="500" fill="hold">
                                          <p:stCondLst>
                                            <p:cond delay="0"/>
                                          </p:stCondLst>
                                        </p:cTn>
                                        <p:tgtEl>
                                          <p:spTgt spid="27"/>
                                        </p:tgtEl>
                                        <p:attrNameLst>
                                          <p:attrName>style.visibility</p:attrName>
                                        </p:attrNameLst>
                                      </p:cBhvr>
                                      <p:to>
                                        <p:strVal val="visible"/>
                                      </p:to>
                                    </p:set>
                                    <p:anim calcmode="lin" valueType="num">
                                      <p:cBhvr additive="base">
                                        <p:cTn id="159" dur="500" fill="hold"/>
                                        <p:tgtEl>
                                          <p:spTgt spid="27"/>
                                        </p:tgtEl>
                                        <p:attrNameLst>
                                          <p:attrName>ppt_x</p:attrName>
                                        </p:attrNameLst>
                                      </p:cBhvr>
                                      <p:tavLst>
                                        <p:tav tm="0" fmla="">
                                          <p:val>
                                            <p:strVal val="#ppt_x-#ppt_w/2"/>
                                          </p:val>
                                        </p:tav>
                                        <p:tav tm="100000" fmla="">
                                          <p:val>
                                            <p:strVal val="#ppt_x"/>
                                          </p:val>
                                        </p:tav>
                                      </p:tavLst>
                                    </p:anim>
                                    <p:anim calcmode="lin" valueType="num">
                                      <p:cBhvr additive="base">
                                        <p:cTn id="160" dur="500" fill="hold"/>
                                        <p:tgtEl>
                                          <p:spTgt spid="27"/>
                                        </p:tgtEl>
                                        <p:attrNameLst>
                                          <p:attrName>ppt_y</p:attrName>
                                        </p:attrNameLst>
                                      </p:cBhvr>
                                      <p:tavLst>
                                        <p:tav tm="0" fmla="">
                                          <p:val>
                                            <p:strVal val="#ppt_y"/>
                                          </p:val>
                                        </p:tav>
                                        <p:tav tm="100000" fmla="">
                                          <p:val>
                                            <p:strVal val="#ppt_y"/>
                                          </p:val>
                                        </p:tav>
                                      </p:tavLst>
                                    </p:anim>
                                    <p:anim calcmode="lin" valueType="num">
                                      <p:cBhvr additive="base">
                                        <p:cTn id="161" dur="500" fill="hold"/>
                                        <p:tgtEl>
                                          <p:spTgt spid="27"/>
                                        </p:tgtEl>
                                        <p:attrNameLst>
                                          <p:attrName>ppt_w</p:attrName>
                                        </p:attrNameLst>
                                      </p:cBhvr>
                                      <p:tavLst>
                                        <p:tav tm="0" fmla="">
                                          <p:val>
                                            <p:fltVal val="0.000000"/>
                                          </p:val>
                                        </p:tav>
                                        <p:tav tm="100000" fmla="">
                                          <p:val>
                                            <p:strVal val="#ppt_w"/>
                                          </p:val>
                                        </p:tav>
                                      </p:tavLst>
                                    </p:anim>
                                    <p:anim calcmode="lin" valueType="num">
                                      <p:cBhvr additive="base">
                                        <p:cTn id="162" dur="500" fill="hold"/>
                                        <p:tgtEl>
                                          <p:spTgt spid="27"/>
                                        </p:tgtEl>
                                        <p:attrNameLst>
                                          <p:attrName>ppt_h</p:attrName>
                                        </p:attrNameLst>
                                      </p:cBhvr>
                                      <p:tavLst>
                                        <p:tav tm="0" fmla="">
                                          <p:val>
                                            <p:strVal val="#ppt_h"/>
                                          </p:val>
                                        </p:tav>
                                        <p:tav tm="100000" fmla="">
                                          <p:val>
                                            <p:strVal val="#ppt_h"/>
                                          </p:val>
                                        </p:tav>
                                      </p:tavLst>
                                    </p:anim>
                                  </p:childTnLst>
                                </p:cTn>
                              </p:par>
                            </p:childTnLst>
                          </p:cTn>
                        </p:par>
                      </p:childTnLst>
                    </p:cTn>
                  </p:par>
                  <p:par>
                    <p:cTn id="163" fill="hold">
                      <p:stCondLst>
                        <p:cond delay="indefinite"/>
                      </p:stCondLst>
                      <p:childTnLst>
                        <p:par>
                          <p:cTn id="164" fill="hold">
                            <p:stCondLst>
                              <p:cond delay="0"/>
                            </p:stCondLst>
                            <p:childTnLst>
                              <p:par>
                                <p:cTn id="165" presetID="17" presetClass="entr" presetSubtype="8" fill="hold" grpId="0" nodeType="clickEffect">
                                  <p:stCondLst>
                                    <p:cond delay="0"/>
                                  </p:stCondLst>
                                  <p:childTnLst>
                                    <p:set>
                                      <p:cBhvr additive="base">
                                        <p:cTn id="166" dur="500" fill="hold">
                                          <p:stCondLst>
                                            <p:cond delay="0"/>
                                          </p:stCondLst>
                                        </p:cTn>
                                        <p:tgtEl>
                                          <p:spTgt spid="17"/>
                                        </p:tgtEl>
                                        <p:attrNameLst>
                                          <p:attrName>style.visibility</p:attrName>
                                        </p:attrNameLst>
                                      </p:cBhvr>
                                      <p:to>
                                        <p:strVal val="visible"/>
                                      </p:to>
                                    </p:set>
                                    <p:anim calcmode="lin" valueType="num">
                                      <p:cBhvr additive="base">
                                        <p:cTn id="167" dur="500" fill="hold"/>
                                        <p:tgtEl>
                                          <p:spTgt spid="17"/>
                                        </p:tgtEl>
                                        <p:attrNameLst>
                                          <p:attrName>ppt_x</p:attrName>
                                        </p:attrNameLst>
                                      </p:cBhvr>
                                      <p:tavLst>
                                        <p:tav tm="0" fmla="">
                                          <p:val>
                                            <p:strVal val="#ppt_x-#ppt_w/2"/>
                                          </p:val>
                                        </p:tav>
                                        <p:tav tm="100000" fmla="">
                                          <p:val>
                                            <p:strVal val="#ppt_x"/>
                                          </p:val>
                                        </p:tav>
                                      </p:tavLst>
                                    </p:anim>
                                    <p:anim calcmode="lin" valueType="num">
                                      <p:cBhvr additive="base">
                                        <p:cTn id="168" dur="500" fill="hold"/>
                                        <p:tgtEl>
                                          <p:spTgt spid="17"/>
                                        </p:tgtEl>
                                        <p:attrNameLst>
                                          <p:attrName>ppt_y</p:attrName>
                                        </p:attrNameLst>
                                      </p:cBhvr>
                                      <p:tavLst>
                                        <p:tav tm="0" fmla="">
                                          <p:val>
                                            <p:strVal val="#ppt_y"/>
                                          </p:val>
                                        </p:tav>
                                        <p:tav tm="100000" fmla="">
                                          <p:val>
                                            <p:strVal val="#ppt_y"/>
                                          </p:val>
                                        </p:tav>
                                      </p:tavLst>
                                    </p:anim>
                                    <p:anim calcmode="lin" valueType="num">
                                      <p:cBhvr additive="base">
                                        <p:cTn id="169" dur="500" fill="hold"/>
                                        <p:tgtEl>
                                          <p:spTgt spid="17"/>
                                        </p:tgtEl>
                                        <p:attrNameLst>
                                          <p:attrName>ppt_w</p:attrName>
                                        </p:attrNameLst>
                                      </p:cBhvr>
                                      <p:tavLst>
                                        <p:tav tm="0" fmla="">
                                          <p:val>
                                            <p:fltVal val="0.000000"/>
                                          </p:val>
                                        </p:tav>
                                        <p:tav tm="100000" fmla="">
                                          <p:val>
                                            <p:strVal val="#ppt_w"/>
                                          </p:val>
                                        </p:tav>
                                      </p:tavLst>
                                    </p:anim>
                                    <p:anim calcmode="lin" valueType="num">
                                      <p:cBhvr additive="base">
                                        <p:cTn id="170" dur="500" fill="hold"/>
                                        <p:tgtEl>
                                          <p:spTgt spid="17"/>
                                        </p:tgtEl>
                                        <p:attrNameLst>
                                          <p:attrName>ppt_h</p:attrName>
                                        </p:attrNameLst>
                                      </p:cBhvr>
                                      <p:tavLst>
                                        <p:tav tm="0" fmla="">
                                          <p:val>
                                            <p:strVal val="#ppt_h"/>
                                          </p:val>
                                        </p:tav>
                                        <p:tav tm="100000" fmla="">
                                          <p:val>
                                            <p:strVal val="#ppt_h"/>
                                          </p:val>
                                        </p:tav>
                                      </p:tavLst>
                                    </p:anim>
                                  </p:childTnLst>
                                </p:cTn>
                              </p:par>
                            </p:childTnLst>
                          </p:cTn>
                        </p:par>
                        <p:par>
                          <p:cTn id="171" fill="hold">
                            <p:stCondLst>
                              <p:cond delay="500"/>
                            </p:stCondLst>
                            <p:childTnLst>
                              <p:par>
                                <p:cTn id="172" presetID="17" presetClass="entr" presetSubtype="8" fill="hold" grpId="0" nodeType="afterEffect">
                                  <p:stCondLst>
                                    <p:cond delay="0"/>
                                  </p:stCondLst>
                                  <p:childTnLst>
                                    <p:set>
                                      <p:cBhvr additive="base">
                                        <p:cTn id="173" dur="500" fill="hold">
                                          <p:stCondLst>
                                            <p:cond delay="0"/>
                                          </p:stCondLst>
                                        </p:cTn>
                                        <p:tgtEl>
                                          <p:spTgt spid="31"/>
                                        </p:tgtEl>
                                        <p:attrNameLst>
                                          <p:attrName>style.visibility</p:attrName>
                                        </p:attrNameLst>
                                      </p:cBhvr>
                                      <p:to>
                                        <p:strVal val="visible"/>
                                      </p:to>
                                    </p:set>
                                    <p:anim calcmode="lin" valueType="num">
                                      <p:cBhvr additive="base">
                                        <p:cTn id="174" dur="500" fill="hold"/>
                                        <p:tgtEl>
                                          <p:spTgt spid="31"/>
                                        </p:tgtEl>
                                        <p:attrNameLst>
                                          <p:attrName>ppt_x</p:attrName>
                                        </p:attrNameLst>
                                      </p:cBhvr>
                                      <p:tavLst>
                                        <p:tav tm="0" fmla="">
                                          <p:val>
                                            <p:strVal val="#ppt_x-#ppt_w/2"/>
                                          </p:val>
                                        </p:tav>
                                        <p:tav tm="100000" fmla="">
                                          <p:val>
                                            <p:strVal val="#ppt_x"/>
                                          </p:val>
                                        </p:tav>
                                      </p:tavLst>
                                    </p:anim>
                                    <p:anim calcmode="lin" valueType="num">
                                      <p:cBhvr additive="base">
                                        <p:cTn id="175" dur="500" fill="hold"/>
                                        <p:tgtEl>
                                          <p:spTgt spid="31"/>
                                        </p:tgtEl>
                                        <p:attrNameLst>
                                          <p:attrName>ppt_y</p:attrName>
                                        </p:attrNameLst>
                                      </p:cBhvr>
                                      <p:tavLst>
                                        <p:tav tm="0" fmla="">
                                          <p:val>
                                            <p:strVal val="#ppt_y"/>
                                          </p:val>
                                        </p:tav>
                                        <p:tav tm="100000" fmla="">
                                          <p:val>
                                            <p:strVal val="#ppt_y"/>
                                          </p:val>
                                        </p:tav>
                                      </p:tavLst>
                                    </p:anim>
                                    <p:anim calcmode="lin" valueType="num">
                                      <p:cBhvr additive="base">
                                        <p:cTn id="176" dur="500" fill="hold"/>
                                        <p:tgtEl>
                                          <p:spTgt spid="31"/>
                                        </p:tgtEl>
                                        <p:attrNameLst>
                                          <p:attrName>ppt_w</p:attrName>
                                        </p:attrNameLst>
                                      </p:cBhvr>
                                      <p:tavLst>
                                        <p:tav tm="0" fmla="">
                                          <p:val>
                                            <p:fltVal val="0.000000"/>
                                          </p:val>
                                        </p:tav>
                                        <p:tav tm="100000" fmla="">
                                          <p:val>
                                            <p:strVal val="#ppt_w"/>
                                          </p:val>
                                        </p:tav>
                                      </p:tavLst>
                                    </p:anim>
                                    <p:anim calcmode="lin" valueType="num">
                                      <p:cBhvr additive="base">
                                        <p:cTn id="177" dur="500" fill="hold"/>
                                        <p:tgtEl>
                                          <p:spTgt spid="31"/>
                                        </p:tgtEl>
                                        <p:attrNameLst>
                                          <p:attrName>ppt_h</p:attrName>
                                        </p:attrNameLst>
                                      </p:cBhvr>
                                      <p:tavLst>
                                        <p:tav tm="0" fmla="">
                                          <p:val>
                                            <p:strVal val="#ppt_h"/>
                                          </p:val>
                                        </p:tav>
                                        <p:tav tm="100000" fmla="">
                                          <p:val>
                                            <p:strVal val="#ppt_h"/>
                                          </p:val>
                                        </p:tav>
                                      </p:tavLst>
                                    </p:anim>
                                  </p:childTnLst>
                                </p:cTn>
                              </p:par>
                              <p:par>
                                <p:cTn id="178" presetID="17" presetClass="entr" presetSubtype="8" fill="hold" nodeType="withEffect">
                                  <p:stCondLst>
                                    <p:cond delay="0"/>
                                  </p:stCondLst>
                                  <p:childTnLst>
                                    <p:set>
                                      <p:cBhvr additive="base">
                                        <p:cTn id="179" dur="500" fill="hold">
                                          <p:stCondLst>
                                            <p:cond delay="0"/>
                                          </p:stCondLst>
                                        </p:cTn>
                                        <p:tgtEl>
                                          <p:spTgt spid="28"/>
                                        </p:tgtEl>
                                        <p:attrNameLst>
                                          <p:attrName>style.visibility</p:attrName>
                                        </p:attrNameLst>
                                      </p:cBhvr>
                                      <p:to>
                                        <p:strVal val="visible"/>
                                      </p:to>
                                    </p:set>
                                    <p:anim calcmode="lin" valueType="num">
                                      <p:cBhvr additive="base">
                                        <p:cTn id="180" dur="500" fill="hold"/>
                                        <p:tgtEl>
                                          <p:spTgt spid="28"/>
                                        </p:tgtEl>
                                        <p:attrNameLst>
                                          <p:attrName>ppt_x</p:attrName>
                                        </p:attrNameLst>
                                      </p:cBhvr>
                                      <p:tavLst>
                                        <p:tav tm="0" fmla="">
                                          <p:val>
                                            <p:strVal val="#ppt_x-#ppt_w/2"/>
                                          </p:val>
                                        </p:tav>
                                        <p:tav tm="100000" fmla="">
                                          <p:val>
                                            <p:strVal val="#ppt_x"/>
                                          </p:val>
                                        </p:tav>
                                      </p:tavLst>
                                    </p:anim>
                                    <p:anim calcmode="lin" valueType="num">
                                      <p:cBhvr additive="base">
                                        <p:cTn id="181" dur="500" fill="hold"/>
                                        <p:tgtEl>
                                          <p:spTgt spid="28"/>
                                        </p:tgtEl>
                                        <p:attrNameLst>
                                          <p:attrName>ppt_y</p:attrName>
                                        </p:attrNameLst>
                                      </p:cBhvr>
                                      <p:tavLst>
                                        <p:tav tm="0" fmla="">
                                          <p:val>
                                            <p:strVal val="#ppt_y"/>
                                          </p:val>
                                        </p:tav>
                                        <p:tav tm="100000" fmla="">
                                          <p:val>
                                            <p:strVal val="#ppt_y"/>
                                          </p:val>
                                        </p:tav>
                                      </p:tavLst>
                                    </p:anim>
                                    <p:anim calcmode="lin" valueType="num">
                                      <p:cBhvr additive="base">
                                        <p:cTn id="182" dur="500" fill="hold"/>
                                        <p:tgtEl>
                                          <p:spTgt spid="28"/>
                                        </p:tgtEl>
                                        <p:attrNameLst>
                                          <p:attrName>ppt_w</p:attrName>
                                        </p:attrNameLst>
                                      </p:cBhvr>
                                      <p:tavLst>
                                        <p:tav tm="0" fmla="">
                                          <p:val>
                                            <p:fltVal val="0.000000"/>
                                          </p:val>
                                        </p:tav>
                                        <p:tav tm="100000" fmla="">
                                          <p:val>
                                            <p:strVal val="#ppt_w"/>
                                          </p:val>
                                        </p:tav>
                                      </p:tavLst>
                                    </p:anim>
                                    <p:anim calcmode="lin" valueType="num">
                                      <p:cBhvr additive="base">
                                        <p:cTn id="183" dur="500" fill="hold"/>
                                        <p:tgtEl>
                                          <p:spTgt spid="28"/>
                                        </p:tgtEl>
                                        <p:attrNameLst>
                                          <p:attrName>ppt_h</p:attrName>
                                        </p:attrNameLst>
                                      </p:cBhvr>
                                      <p:tavLst>
                                        <p:tav tm="0" fmla="">
                                          <p:val>
                                            <p:strVal val="#ppt_h"/>
                                          </p:val>
                                        </p:tav>
                                        <p:tav tm="100000" fmla="">
                                          <p:val>
                                            <p:strVal val="#ppt_h"/>
                                          </p:val>
                                        </p:tav>
                                      </p:tavLst>
                                    </p:anim>
                                  </p:childTnLst>
                                </p:cTn>
                              </p:par>
                            </p:childTnLst>
                          </p:cTn>
                        </p:par>
                        <p:par>
                          <p:cTn id="184" fill="hold">
                            <p:stCondLst>
                              <p:cond delay="1000"/>
                            </p:stCondLst>
                            <p:childTnLst>
                              <p:par>
                                <p:cTn id="185" presetID="21" presetClass="entr" presetSubtype="1" fill="hold" grpId="0" nodeType="afterEffect">
                                  <p:stCondLst>
                                    <p:cond delay="0"/>
                                  </p:stCondLst>
                                  <p:childTnLst>
                                    <p:set>
                                      <p:cBhvr>
                                        <p:cTn id="186" dur="1" fill="hold">
                                          <p:stCondLst>
                                            <p:cond delay="0"/>
                                          </p:stCondLst>
                                        </p:cTn>
                                        <p:tgtEl>
                                          <p:spTgt spid="18"/>
                                        </p:tgtEl>
                                        <p:attrNameLst>
                                          <p:attrName>style.visibility</p:attrName>
                                        </p:attrNameLst>
                                      </p:cBhvr>
                                      <p:to>
                                        <p:strVal val="visible"/>
                                      </p:to>
                                    </p:set>
                                    <p:animEffect transition="in" filter="wheel(1)">
                                      <p:cBhvr>
                                        <p:cTn id="187" dur="2000"/>
                                        <p:tgtEl>
                                          <p:spTgt spid="18"/>
                                        </p:tgtEl>
                                      </p:cBhvr>
                                    </p:animEffect>
                                  </p:childTnLst>
                                </p:cTn>
                              </p:par>
                            </p:childTnLst>
                          </p:cTn>
                        </p:par>
                      </p:childTnLst>
                    </p:cTn>
                  </p:par>
                  <p:par>
                    <p:cTn id="188" fill="hold">
                      <p:stCondLst>
                        <p:cond delay="indefinite"/>
                      </p:stCondLst>
                      <p:childTnLst>
                        <p:par>
                          <p:cTn id="189" fill="hold">
                            <p:stCondLst>
                              <p:cond delay="0"/>
                            </p:stCondLst>
                            <p:childTnLst>
                              <p:par>
                                <p:cTn id="190" presetID="17" presetClass="entr" presetSubtype="4" fill="hold" grpId="0" nodeType="clickEffect">
                                  <p:stCondLst>
                                    <p:cond delay="0"/>
                                  </p:stCondLst>
                                  <p:childTnLst>
                                    <p:set>
                                      <p:cBhvr additive="base">
                                        <p:cTn id="191" dur="500" fill="hold">
                                          <p:stCondLst>
                                            <p:cond delay="0"/>
                                          </p:stCondLst>
                                        </p:cTn>
                                        <p:tgtEl>
                                          <p:spTgt spid="32"/>
                                        </p:tgtEl>
                                        <p:attrNameLst>
                                          <p:attrName>style.visibility</p:attrName>
                                        </p:attrNameLst>
                                      </p:cBhvr>
                                      <p:to>
                                        <p:strVal val="visible"/>
                                      </p:to>
                                    </p:set>
                                    <p:anim calcmode="lin" valueType="num">
                                      <p:cBhvr additive="base">
                                        <p:cTn id="192" dur="500" fill="hold"/>
                                        <p:tgtEl>
                                          <p:spTgt spid="32"/>
                                        </p:tgtEl>
                                        <p:attrNameLst>
                                          <p:attrName>ppt_x</p:attrName>
                                        </p:attrNameLst>
                                      </p:cBhvr>
                                      <p:tavLst>
                                        <p:tav tm="0" fmla="">
                                          <p:val>
                                            <p:strVal val="#ppt_x"/>
                                          </p:val>
                                        </p:tav>
                                        <p:tav tm="100000" fmla="">
                                          <p:val>
                                            <p:strVal val="#ppt_x"/>
                                          </p:val>
                                        </p:tav>
                                      </p:tavLst>
                                    </p:anim>
                                    <p:anim calcmode="lin" valueType="num">
                                      <p:cBhvr additive="base">
                                        <p:cTn id="193" dur="500" fill="hold"/>
                                        <p:tgtEl>
                                          <p:spTgt spid="32"/>
                                        </p:tgtEl>
                                        <p:attrNameLst>
                                          <p:attrName>ppt_y</p:attrName>
                                        </p:attrNameLst>
                                      </p:cBhvr>
                                      <p:tavLst>
                                        <p:tav tm="0" fmla="">
                                          <p:val>
                                            <p:strVal val="#ppt_y+#ppt_h/2"/>
                                          </p:val>
                                        </p:tav>
                                        <p:tav tm="100000" fmla="">
                                          <p:val>
                                            <p:strVal val="#ppt_y"/>
                                          </p:val>
                                        </p:tav>
                                      </p:tavLst>
                                    </p:anim>
                                    <p:anim calcmode="lin" valueType="num">
                                      <p:cBhvr additive="base">
                                        <p:cTn id="194" dur="500" fill="hold"/>
                                        <p:tgtEl>
                                          <p:spTgt spid="32"/>
                                        </p:tgtEl>
                                        <p:attrNameLst>
                                          <p:attrName>ppt_w</p:attrName>
                                        </p:attrNameLst>
                                      </p:cBhvr>
                                      <p:tavLst>
                                        <p:tav tm="0" fmla="">
                                          <p:val>
                                            <p:strVal val="#ppt_w"/>
                                          </p:val>
                                        </p:tav>
                                        <p:tav tm="100000" fmla="">
                                          <p:val>
                                            <p:strVal val="#ppt_w"/>
                                          </p:val>
                                        </p:tav>
                                      </p:tavLst>
                                    </p:anim>
                                    <p:anim calcmode="lin" valueType="num">
                                      <p:cBhvr additive="base">
                                        <p:cTn id="195" dur="500" fill="hold"/>
                                        <p:tgtEl>
                                          <p:spTgt spid="32"/>
                                        </p:tgtEl>
                                        <p:attrNameLst>
                                          <p:attrName>ppt_h</p:attrName>
                                        </p:attrNameLst>
                                      </p:cBhvr>
                                      <p:tavLst>
                                        <p:tav tm="0" fmla="">
                                          <p:val>
                                            <p:fltVal val="0.000000"/>
                                          </p:val>
                                        </p:tav>
                                        <p:tav tm="100000" fmla="">
                                          <p:val>
                                            <p:strVal val="#ppt_h"/>
                                          </p:val>
                                        </p:tav>
                                      </p:tavLst>
                                    </p:anim>
                                  </p:childTnLst>
                                </p:cTn>
                              </p:par>
                              <p:par>
                                <p:cTn id="196" presetID="17" presetClass="entr" presetSubtype="4" fill="hold" nodeType="withEffect">
                                  <p:stCondLst>
                                    <p:cond delay="0"/>
                                  </p:stCondLst>
                                  <p:childTnLst>
                                    <p:set>
                                      <p:cBhvr additive="base">
                                        <p:cTn id="197" dur="500" fill="hold">
                                          <p:stCondLst>
                                            <p:cond delay="0"/>
                                          </p:stCondLst>
                                        </p:cTn>
                                        <p:tgtEl>
                                          <p:spTgt spid="29"/>
                                        </p:tgtEl>
                                        <p:attrNameLst>
                                          <p:attrName>style.visibility</p:attrName>
                                        </p:attrNameLst>
                                      </p:cBhvr>
                                      <p:to>
                                        <p:strVal val="visible"/>
                                      </p:to>
                                    </p:set>
                                    <p:anim calcmode="lin" valueType="num">
                                      <p:cBhvr additive="base">
                                        <p:cTn id="198" dur="500" fill="hold"/>
                                        <p:tgtEl>
                                          <p:spTgt spid="29"/>
                                        </p:tgtEl>
                                        <p:attrNameLst>
                                          <p:attrName>ppt_x</p:attrName>
                                        </p:attrNameLst>
                                      </p:cBhvr>
                                      <p:tavLst>
                                        <p:tav tm="0" fmla="">
                                          <p:val>
                                            <p:strVal val="#ppt_x"/>
                                          </p:val>
                                        </p:tav>
                                        <p:tav tm="100000" fmla="">
                                          <p:val>
                                            <p:strVal val="#ppt_x"/>
                                          </p:val>
                                        </p:tav>
                                      </p:tavLst>
                                    </p:anim>
                                    <p:anim calcmode="lin" valueType="num">
                                      <p:cBhvr additive="base">
                                        <p:cTn id="199" dur="500" fill="hold"/>
                                        <p:tgtEl>
                                          <p:spTgt spid="29"/>
                                        </p:tgtEl>
                                        <p:attrNameLst>
                                          <p:attrName>ppt_y</p:attrName>
                                        </p:attrNameLst>
                                      </p:cBhvr>
                                      <p:tavLst>
                                        <p:tav tm="0" fmla="">
                                          <p:val>
                                            <p:strVal val="#ppt_y+#ppt_h/2"/>
                                          </p:val>
                                        </p:tav>
                                        <p:tav tm="100000" fmla="">
                                          <p:val>
                                            <p:strVal val="#ppt_y"/>
                                          </p:val>
                                        </p:tav>
                                      </p:tavLst>
                                    </p:anim>
                                    <p:anim calcmode="lin" valueType="num">
                                      <p:cBhvr additive="base">
                                        <p:cTn id="200" dur="500" fill="hold"/>
                                        <p:tgtEl>
                                          <p:spTgt spid="29"/>
                                        </p:tgtEl>
                                        <p:attrNameLst>
                                          <p:attrName>ppt_w</p:attrName>
                                        </p:attrNameLst>
                                      </p:cBhvr>
                                      <p:tavLst>
                                        <p:tav tm="0" fmla="">
                                          <p:val>
                                            <p:strVal val="#ppt_w"/>
                                          </p:val>
                                        </p:tav>
                                        <p:tav tm="100000" fmla="">
                                          <p:val>
                                            <p:strVal val="#ppt_w"/>
                                          </p:val>
                                        </p:tav>
                                      </p:tavLst>
                                    </p:anim>
                                    <p:anim calcmode="lin" valueType="num">
                                      <p:cBhvr additive="base">
                                        <p:cTn id="201" dur="500" fill="hold"/>
                                        <p:tgtEl>
                                          <p:spTgt spid="29"/>
                                        </p:tgtEl>
                                        <p:attrNameLst>
                                          <p:attrName>ppt_h</p:attrName>
                                        </p:attrNameLst>
                                      </p:cBhvr>
                                      <p:tavLst>
                                        <p:tav tm="0" fmla="">
                                          <p:val>
                                            <p:fltVal val="0.000000"/>
                                          </p:val>
                                        </p:tav>
                                        <p:tav tm="100000" fmla="">
                                          <p:val>
                                            <p:strVal val="#ppt_h"/>
                                          </p:val>
                                        </p:tav>
                                      </p:tavLst>
                                    </p:anim>
                                  </p:childTnLst>
                                </p:cTn>
                              </p:par>
                            </p:childTnLst>
                          </p:cTn>
                        </p:par>
                      </p:childTnLst>
                    </p:cTn>
                  </p:par>
                  <p:par>
                    <p:cTn id="202" fill="hold">
                      <p:stCondLst>
                        <p:cond delay="indefinite"/>
                      </p:stCondLst>
                      <p:childTnLst>
                        <p:par>
                          <p:cTn id="203" fill="hold">
                            <p:stCondLst>
                              <p:cond delay="0"/>
                            </p:stCondLst>
                            <p:childTnLst>
                              <p:par>
                                <p:cTn id="204" presetID="17" presetClass="entr" presetSubtype="8" fill="hold" grpId="0" nodeType="clickEffect">
                                  <p:stCondLst>
                                    <p:cond delay="0"/>
                                  </p:stCondLst>
                                  <p:childTnLst>
                                    <p:set>
                                      <p:cBhvr additive="base">
                                        <p:cTn id="205" dur="500" fill="hold">
                                          <p:stCondLst>
                                            <p:cond delay="0"/>
                                          </p:stCondLst>
                                        </p:cTn>
                                        <p:tgtEl>
                                          <p:spTgt spid="16"/>
                                        </p:tgtEl>
                                        <p:attrNameLst>
                                          <p:attrName>style.visibility</p:attrName>
                                        </p:attrNameLst>
                                      </p:cBhvr>
                                      <p:to>
                                        <p:strVal val="visible"/>
                                      </p:to>
                                    </p:set>
                                    <p:anim calcmode="lin" valueType="num">
                                      <p:cBhvr additive="base">
                                        <p:cTn id="206" dur="500" fill="hold"/>
                                        <p:tgtEl>
                                          <p:spTgt spid="16"/>
                                        </p:tgtEl>
                                        <p:attrNameLst>
                                          <p:attrName>ppt_x</p:attrName>
                                        </p:attrNameLst>
                                      </p:cBhvr>
                                      <p:tavLst>
                                        <p:tav tm="0" fmla="">
                                          <p:val>
                                            <p:strVal val="#ppt_x-#ppt_w/2"/>
                                          </p:val>
                                        </p:tav>
                                        <p:tav tm="100000" fmla="">
                                          <p:val>
                                            <p:strVal val="#ppt_x"/>
                                          </p:val>
                                        </p:tav>
                                      </p:tavLst>
                                    </p:anim>
                                    <p:anim calcmode="lin" valueType="num">
                                      <p:cBhvr additive="base">
                                        <p:cTn id="207" dur="500" fill="hold"/>
                                        <p:tgtEl>
                                          <p:spTgt spid="16"/>
                                        </p:tgtEl>
                                        <p:attrNameLst>
                                          <p:attrName>ppt_y</p:attrName>
                                        </p:attrNameLst>
                                      </p:cBhvr>
                                      <p:tavLst>
                                        <p:tav tm="0" fmla="">
                                          <p:val>
                                            <p:strVal val="#ppt_y"/>
                                          </p:val>
                                        </p:tav>
                                        <p:tav tm="100000" fmla="">
                                          <p:val>
                                            <p:strVal val="#ppt_y"/>
                                          </p:val>
                                        </p:tav>
                                      </p:tavLst>
                                    </p:anim>
                                    <p:anim calcmode="lin" valueType="num">
                                      <p:cBhvr additive="base">
                                        <p:cTn id="208" dur="500" fill="hold"/>
                                        <p:tgtEl>
                                          <p:spTgt spid="16"/>
                                        </p:tgtEl>
                                        <p:attrNameLst>
                                          <p:attrName>ppt_w</p:attrName>
                                        </p:attrNameLst>
                                      </p:cBhvr>
                                      <p:tavLst>
                                        <p:tav tm="0" fmla="">
                                          <p:val>
                                            <p:fltVal val="0.000000"/>
                                          </p:val>
                                        </p:tav>
                                        <p:tav tm="100000" fmla="">
                                          <p:val>
                                            <p:strVal val="#ppt_w"/>
                                          </p:val>
                                        </p:tav>
                                      </p:tavLst>
                                    </p:anim>
                                    <p:anim calcmode="lin" valueType="num">
                                      <p:cBhvr additive="base">
                                        <p:cTn id="209" dur="500" fill="hold"/>
                                        <p:tgtEl>
                                          <p:spTgt spid="16"/>
                                        </p:tgtEl>
                                        <p:attrNameLst>
                                          <p:attrName>ppt_h</p:attrName>
                                        </p:attrNameLst>
                                      </p:cBhvr>
                                      <p:tavLst>
                                        <p:tav tm="0" fmla="">
                                          <p:val>
                                            <p:strVal val="#ppt_h"/>
                                          </p:val>
                                        </p:tav>
                                        <p:tav tm="100000" fmla="">
                                          <p:val>
                                            <p:strVal val="#ppt_h"/>
                                          </p:val>
                                        </p:tav>
                                      </p:tavLst>
                                    </p:anim>
                                  </p:childTnLst>
                                </p:cTn>
                              </p:par>
                            </p:childTnLst>
                          </p:cTn>
                        </p:par>
                        <p:par>
                          <p:cTn id="210" fill="hold">
                            <p:stCondLst>
                              <p:cond delay="500"/>
                            </p:stCondLst>
                            <p:childTnLst>
                              <p:par>
                                <p:cTn id="211" presetID="17" presetClass="entr" presetSubtype="4" fill="hold" nodeType="afterEffect">
                                  <p:stCondLst>
                                    <p:cond delay="0"/>
                                  </p:stCondLst>
                                  <p:childTnLst>
                                    <p:set>
                                      <p:cBhvr additive="base">
                                        <p:cTn id="212" dur="500" fill="hold">
                                          <p:stCondLst>
                                            <p:cond delay="0"/>
                                          </p:stCondLst>
                                        </p:cTn>
                                        <p:tgtEl>
                                          <p:spTgt spid="30"/>
                                        </p:tgtEl>
                                        <p:attrNameLst>
                                          <p:attrName>style.visibility</p:attrName>
                                        </p:attrNameLst>
                                      </p:cBhvr>
                                      <p:to>
                                        <p:strVal val="visible"/>
                                      </p:to>
                                    </p:set>
                                    <p:anim calcmode="lin" valueType="num">
                                      <p:cBhvr additive="base">
                                        <p:cTn id="213" dur="500" fill="hold"/>
                                        <p:tgtEl>
                                          <p:spTgt spid="30"/>
                                        </p:tgtEl>
                                        <p:attrNameLst>
                                          <p:attrName>ppt_x</p:attrName>
                                        </p:attrNameLst>
                                      </p:cBhvr>
                                      <p:tavLst>
                                        <p:tav tm="0" fmla="">
                                          <p:val>
                                            <p:strVal val="#ppt_x"/>
                                          </p:val>
                                        </p:tav>
                                        <p:tav tm="100000" fmla="">
                                          <p:val>
                                            <p:strVal val="#ppt_x"/>
                                          </p:val>
                                        </p:tav>
                                      </p:tavLst>
                                    </p:anim>
                                    <p:anim calcmode="lin" valueType="num">
                                      <p:cBhvr additive="base">
                                        <p:cTn id="214" dur="500" fill="hold"/>
                                        <p:tgtEl>
                                          <p:spTgt spid="30"/>
                                        </p:tgtEl>
                                        <p:attrNameLst>
                                          <p:attrName>ppt_y</p:attrName>
                                        </p:attrNameLst>
                                      </p:cBhvr>
                                      <p:tavLst>
                                        <p:tav tm="0" fmla="">
                                          <p:val>
                                            <p:strVal val="#ppt_y+#ppt_h/2"/>
                                          </p:val>
                                        </p:tav>
                                        <p:tav tm="100000" fmla="">
                                          <p:val>
                                            <p:strVal val="#ppt_y"/>
                                          </p:val>
                                        </p:tav>
                                      </p:tavLst>
                                    </p:anim>
                                    <p:anim calcmode="lin" valueType="num">
                                      <p:cBhvr additive="base">
                                        <p:cTn id="215" dur="500" fill="hold"/>
                                        <p:tgtEl>
                                          <p:spTgt spid="30"/>
                                        </p:tgtEl>
                                        <p:attrNameLst>
                                          <p:attrName>ppt_w</p:attrName>
                                        </p:attrNameLst>
                                      </p:cBhvr>
                                      <p:tavLst>
                                        <p:tav tm="0" fmla="">
                                          <p:val>
                                            <p:strVal val="#ppt_w"/>
                                          </p:val>
                                        </p:tav>
                                        <p:tav tm="100000" fmla="">
                                          <p:val>
                                            <p:strVal val="#ppt_w"/>
                                          </p:val>
                                        </p:tav>
                                      </p:tavLst>
                                    </p:anim>
                                    <p:anim calcmode="lin" valueType="num">
                                      <p:cBhvr additive="base">
                                        <p:cTn id="216" dur="500" fill="hold"/>
                                        <p:tgtEl>
                                          <p:spTgt spid="30"/>
                                        </p:tgtEl>
                                        <p:attrNameLst>
                                          <p:attrName>ppt_h</p:attrName>
                                        </p:attrNameLst>
                                      </p:cBhvr>
                                      <p:tavLst>
                                        <p:tav tm="0" fmla="">
                                          <p:val>
                                            <p:fltVal val="0.000000"/>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5" grpId="0" bldLvl="0" animBg="1"/>
      <p:bldP spid="6" grpId="0" bldLvl="0" animBg="1"/>
      <p:bldP spid="8" grpId="0" bldLvl="0" animBg="1"/>
      <p:bldP spid="10" grpId="0" bldLvl="0" animBg="1"/>
      <p:bldP spid="11" grpId="0" bldLvl="0" animBg="1"/>
      <p:bldP spid="12" grpId="0" bldLvl="0" animBg="1"/>
      <p:bldP spid="13" grpId="0" bldLvl="0" animBg="1"/>
      <p:bldP spid="35" grpId="0"/>
      <p:bldP spid="14" grpId="0" bldLvl="0" animBg="1"/>
      <p:bldP spid="33" grpId="0"/>
      <p:bldP spid="15" grpId="0" bldLvl="0" animBg="1"/>
      <p:bldP spid="17" grpId="0" bldLvl="0" animBg="1"/>
      <p:bldP spid="31" grpId="0"/>
      <p:bldP spid="18" grpId="0" bldLvl="0" animBg="1"/>
      <p:bldP spid="32" grpId="0"/>
      <p:bldP spid="16"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5113655" y="2343150"/>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54" name="矩形 53"/>
          <p:cNvSpPr/>
          <p:nvPr/>
        </p:nvSpPr>
        <p:spPr>
          <a:xfrm>
            <a:off x="5114357" y="1343684"/>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83" name="矩形 82"/>
          <p:cNvSpPr/>
          <p:nvPr/>
        </p:nvSpPr>
        <p:spPr>
          <a:xfrm>
            <a:off x="5113583" y="3379963"/>
            <a:ext cx="4806168" cy="758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36" name="Picture 135"/>
          <p:cNvPicPr>
            <a:picLocks noChangeAspect="1"/>
          </p:cNvPicPr>
          <p:nvPr/>
        </p:nvPicPr>
        <p:blipFill>
          <a:blip r:embed="rId2"/>
          <a:stretch>
            <a:fillRect/>
          </a:stretch>
        </p:blipFill>
        <p:spPr>
          <a:xfrm rot="5400000">
            <a:off x="-1152997" y="1166249"/>
            <a:ext cx="6858000" cy="4552006"/>
          </a:xfrm>
          <a:prstGeom prst="rect">
            <a:avLst/>
          </a:prstGeom>
        </p:spPr>
      </p:pic>
      <p:sp>
        <p:nvSpPr>
          <p:cNvPr id="137" name="Rectangle 136"/>
          <p:cNvSpPr/>
          <p:nvPr/>
        </p:nvSpPr>
        <p:spPr>
          <a:xfrm>
            <a:off x="0" y="0"/>
            <a:ext cx="4552006" cy="6858000"/>
          </a:xfrm>
          <a:prstGeom prst="rect">
            <a:avLst/>
          </a:prstGeom>
          <a:solidFill>
            <a:srgbClr val="0064B8">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微软雅黑" panose="020B0503020204020204" pitchFamily="34" charset="-122"/>
              <a:ea typeface="微软雅黑" panose="020B0503020204020204" pitchFamily="34" charset="-122"/>
            </a:endParaRPr>
          </a:p>
        </p:txBody>
      </p:sp>
      <p:sp>
        <p:nvSpPr>
          <p:cNvPr id="39" name="矩形 78"/>
          <p:cNvSpPr/>
          <p:nvPr/>
        </p:nvSpPr>
        <p:spPr>
          <a:xfrm>
            <a:off x="5180104" y="1775858"/>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0064B8"/>
              </a:solidFill>
              <a:latin typeface="Arial" panose="020B0604020202020204" pitchFamily="34" charset="0"/>
              <a:cs typeface="Arial" panose="020B0604020202020204" pitchFamily="34" charset="0"/>
            </a:endParaRPr>
          </a:p>
        </p:txBody>
      </p:sp>
      <p:grpSp>
        <p:nvGrpSpPr>
          <p:cNvPr id="138" name="组合 37"/>
          <p:cNvGrpSpPr/>
          <p:nvPr/>
        </p:nvGrpSpPr>
        <p:grpSpPr>
          <a:xfrm>
            <a:off x="5045280" y="1393917"/>
            <a:ext cx="4577079" cy="460375"/>
            <a:chOff x="4952134" y="2109382"/>
            <a:chExt cx="2835653" cy="486576"/>
          </a:xfrm>
        </p:grpSpPr>
        <p:sp>
          <p:nvSpPr>
            <p:cNvPr id="38" name="文本框 21"/>
            <p:cNvSpPr txBox="1"/>
            <p:nvPr/>
          </p:nvSpPr>
          <p:spPr>
            <a:xfrm>
              <a:off x="4952134" y="2195250"/>
              <a:ext cx="587123" cy="357717"/>
            </a:xfrm>
            <a:prstGeom prst="rect">
              <a:avLst/>
            </a:prstGeom>
            <a:noFill/>
            <a:ln>
              <a:noFill/>
            </a:ln>
          </p:spPr>
          <p:txBody>
            <a:bodyPr wrap="square" lIns="0" tIns="0" rIns="0" bIns="0" rtlCol="0" anchor="ctr" anchorCtr="0">
              <a:spAutoFit/>
            </a:bodyPr>
            <a:lstStyle/>
            <a:p>
              <a:pPr algn="ctr"/>
              <a:r>
                <a:rPr lang="zh-CN" altLang="en-US" sz="2200" b="1" dirty="0">
                  <a:solidFill>
                    <a:schemeClr val="tx1"/>
                  </a:solidFill>
                  <a:latin typeface="Arial" panose="020B0604020202020204" pitchFamily="34" charset="0"/>
                  <a:cs typeface="Arial" panose="020B0604020202020204" pitchFamily="34" charset="0"/>
                </a:rPr>
                <a:t>任务</a:t>
              </a:r>
              <a:r>
                <a:rPr lang="en-US" altLang="zh-CN" sz="2200" b="1" dirty="0">
                  <a:solidFill>
                    <a:schemeClr val="tx1"/>
                  </a:solidFill>
                  <a:latin typeface="Arial" panose="020B0604020202020204" pitchFamily="34" charset="0"/>
                  <a:cs typeface="Arial" panose="020B0604020202020204" pitchFamily="34" charset="0"/>
                </a:rPr>
                <a:t>1</a:t>
              </a:r>
              <a:endParaRPr lang="en-US" altLang="zh-CN" sz="2200" b="1" dirty="0">
                <a:solidFill>
                  <a:schemeClr val="tx1"/>
                </a:solidFill>
                <a:latin typeface="Arial" panose="020B0604020202020204" pitchFamily="34" charset="0"/>
                <a:cs typeface="Arial" panose="020B0604020202020204" pitchFamily="34" charset="0"/>
              </a:endParaRPr>
            </a:p>
          </p:txBody>
        </p:sp>
        <p:sp>
          <p:nvSpPr>
            <p:cNvPr id="141" name="文本框 30"/>
            <p:cNvSpPr txBox="1"/>
            <p:nvPr/>
          </p:nvSpPr>
          <p:spPr>
            <a:xfrm>
              <a:off x="5684258" y="2109382"/>
              <a:ext cx="2103529" cy="486576"/>
            </a:xfrm>
            <a:prstGeom prst="rect">
              <a:avLst/>
            </a:prstGeom>
            <a:noFill/>
          </p:spPr>
          <p:txBody>
            <a:bodyPr wrap="square" rtlCol="0">
              <a:spAutoFit/>
            </a:bodyPr>
            <a:lstStyle/>
            <a:p>
              <a:r>
                <a:rPr lang="zh-CN" altLang="en-US" sz="2400" b="1" spc="50" dirty="0">
                  <a:solidFill>
                    <a:schemeClr val="tx1"/>
                  </a:solidFill>
                  <a:latin typeface="Arial" panose="020B0604020202020204" pitchFamily="34" charset="0"/>
                  <a:cs typeface="Arial" panose="020B0604020202020204" pitchFamily="34" charset="0"/>
                </a:rPr>
                <a:t>认识网络爬虫</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55" name="矩形 78"/>
          <p:cNvSpPr/>
          <p:nvPr/>
        </p:nvSpPr>
        <p:spPr>
          <a:xfrm>
            <a:off x="5203154" y="2812110"/>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56" name="组合 37"/>
          <p:cNvGrpSpPr/>
          <p:nvPr/>
        </p:nvGrpSpPr>
        <p:grpSpPr>
          <a:xfrm>
            <a:off x="5044646" y="2450112"/>
            <a:ext cx="4960377" cy="460375"/>
            <a:chOff x="4931740" y="2120515"/>
            <a:chExt cx="3073119" cy="486577"/>
          </a:xfrm>
        </p:grpSpPr>
        <p:sp>
          <p:nvSpPr>
            <p:cNvPr id="57" name="文本框 21"/>
            <p:cNvSpPr txBox="1"/>
            <p:nvPr/>
          </p:nvSpPr>
          <p:spPr>
            <a:xfrm>
              <a:off x="4931740" y="2181930"/>
              <a:ext cx="587123" cy="389933"/>
            </a:xfrm>
            <a:prstGeom prst="rect">
              <a:avLst/>
            </a:prstGeom>
            <a:noFill/>
            <a:ln>
              <a:noFill/>
            </a:ln>
          </p:spPr>
          <p:txBody>
            <a:bodyPr wrap="square" lIns="0" tIns="0" rIns="0" bIns="0" rtlCol="0" anchor="ctr" anchorCtr="0">
              <a:spAutoFit/>
            </a:bodyPr>
            <a:lstStyle/>
            <a:p>
              <a:pPr algn="ctr"/>
              <a:r>
                <a:rPr lang="zh-CN" altLang="en-US" sz="2400" b="1" spc="50" dirty="0">
                  <a:latin typeface="Arial" panose="020B0604020202020204" pitchFamily="34" charset="0"/>
                  <a:cs typeface="Arial" panose="020B0604020202020204" pitchFamily="34" charset="0"/>
                  <a:sym typeface="+mn-ea"/>
                </a:rPr>
                <a:t>任务2</a:t>
              </a:r>
              <a:endParaRPr lang="en-US" altLang="zh-CN" sz="2200" b="1" dirty="0">
                <a:solidFill>
                  <a:srgbClr val="0070C0"/>
                </a:solidFill>
                <a:latin typeface="Arial" panose="020B0604020202020204" pitchFamily="34" charset="0"/>
                <a:cs typeface="Arial" panose="020B0604020202020204" pitchFamily="34" charset="0"/>
                <a:sym typeface="+mn-ea"/>
              </a:endParaRPr>
            </a:p>
          </p:txBody>
        </p:sp>
        <p:sp>
          <p:nvSpPr>
            <p:cNvPr id="59" name="文本框 30"/>
            <p:cNvSpPr txBox="1"/>
            <p:nvPr/>
          </p:nvSpPr>
          <p:spPr>
            <a:xfrm>
              <a:off x="5642296" y="2120515"/>
              <a:ext cx="2362563" cy="486577"/>
            </a:xfrm>
            <a:prstGeom prst="rect">
              <a:avLst/>
            </a:prstGeom>
            <a:noFill/>
          </p:spPr>
          <p:txBody>
            <a:bodyPr wrap="square" rtlCol="0">
              <a:spAutoFit/>
            </a:bodyPr>
            <a:lstStyle/>
            <a:p>
              <a:pPr algn="l">
                <a:buClrTx/>
                <a:buSzTx/>
                <a:buFontTx/>
              </a:pPr>
              <a:r>
                <a:rPr lang="zh-CN" altLang="en-US" sz="2400" b="1" spc="50" dirty="0">
                  <a:latin typeface="Arial" panose="020B0604020202020204" pitchFamily="34" charset="0"/>
                  <a:cs typeface="Arial" panose="020B0604020202020204" pitchFamily="34" charset="0"/>
                </a:rPr>
                <a:t>数据解析</a:t>
              </a:r>
              <a:endParaRPr lang="zh-CN" altLang="en-US" sz="2400" b="1" spc="50" dirty="0">
                <a:latin typeface="Arial" panose="020B0604020202020204" pitchFamily="34" charset="0"/>
                <a:cs typeface="Arial" panose="020B0604020202020204" pitchFamily="34" charset="0"/>
              </a:endParaRPr>
            </a:p>
          </p:txBody>
        </p:sp>
      </p:grpSp>
      <p:sp>
        <p:nvSpPr>
          <p:cNvPr id="85" name="矩形 78"/>
          <p:cNvSpPr/>
          <p:nvPr/>
        </p:nvSpPr>
        <p:spPr>
          <a:xfrm>
            <a:off x="5251910" y="3865300"/>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86" name="组合 37"/>
          <p:cNvGrpSpPr/>
          <p:nvPr/>
        </p:nvGrpSpPr>
        <p:grpSpPr>
          <a:xfrm>
            <a:off x="5114290" y="3505835"/>
            <a:ext cx="5039360" cy="460375"/>
            <a:chOff x="4932124" y="2201051"/>
            <a:chExt cx="3048070" cy="486581"/>
          </a:xfrm>
        </p:grpSpPr>
        <p:sp>
          <p:nvSpPr>
            <p:cNvPr id="87" name="文本框 21"/>
            <p:cNvSpPr txBox="1"/>
            <p:nvPr/>
          </p:nvSpPr>
          <p:spPr>
            <a:xfrm>
              <a:off x="4932124" y="2253068"/>
              <a:ext cx="587123" cy="389936"/>
            </a:xfrm>
            <a:prstGeom prst="rect">
              <a:avLst/>
            </a:prstGeom>
            <a:noFill/>
            <a:ln>
              <a:noFill/>
            </a:ln>
          </p:spPr>
          <p:txBody>
            <a:bodyPr wrap="square" lIns="0" tIns="0" rIns="0" bIns="0" rtlCol="0" anchor="ctr" anchorCtr="0">
              <a:spAutoFit/>
            </a:bodyPr>
            <a:lstStyle/>
            <a:p>
              <a:pPr algn="ctr"/>
              <a:r>
                <a:rPr lang="zh-CN" altLang="en-US" sz="2400" b="1" spc="50" dirty="0">
                  <a:solidFill>
                    <a:schemeClr val="tx1"/>
                  </a:solidFill>
                  <a:latin typeface="Arial" panose="020B0604020202020204" pitchFamily="34" charset="0"/>
                  <a:cs typeface="Arial" panose="020B0604020202020204" pitchFamily="34" charset="0"/>
                  <a:sym typeface="+mn-ea"/>
                </a:rPr>
                <a:t>任务3</a:t>
              </a:r>
              <a:endParaRPr lang="zh-CN" altLang="en-US" sz="2400" b="1" spc="50" dirty="0">
                <a:solidFill>
                  <a:schemeClr val="tx1"/>
                </a:solidFill>
                <a:latin typeface="Arial" panose="020B0604020202020204" pitchFamily="34" charset="0"/>
                <a:cs typeface="Arial" panose="020B0604020202020204" pitchFamily="34" charset="0"/>
                <a:sym typeface="+mn-ea"/>
              </a:endParaRPr>
            </a:p>
          </p:txBody>
        </p:sp>
        <p:sp>
          <p:nvSpPr>
            <p:cNvPr id="89" name="文本框 30"/>
            <p:cNvSpPr txBox="1"/>
            <p:nvPr/>
          </p:nvSpPr>
          <p:spPr>
            <a:xfrm>
              <a:off x="5583526" y="2201051"/>
              <a:ext cx="2396668" cy="486581"/>
            </a:xfrm>
            <a:prstGeom prst="rect">
              <a:avLst/>
            </a:prstGeom>
            <a:noFill/>
          </p:spPr>
          <p:txBody>
            <a:bodyPr wrap="square" rtlCol="0">
              <a:spAutoFit/>
            </a:bodyPr>
            <a:lstStyle/>
            <a:p>
              <a:pPr algn="l">
                <a:buClrTx/>
                <a:buSzTx/>
                <a:buFontTx/>
              </a:pPr>
              <a:r>
                <a:rPr lang="zh-CN" altLang="en-US" sz="2400" b="1" spc="50" dirty="0">
                  <a:solidFill>
                    <a:schemeClr val="tx1"/>
                  </a:solidFill>
                  <a:latin typeface="Arial" panose="020B0604020202020204" pitchFamily="34" charset="0"/>
                  <a:cs typeface="Arial" panose="020B0604020202020204" pitchFamily="34" charset="0"/>
                </a:rPr>
                <a:t>采集动态渲染网页的数据</a:t>
              </a:r>
              <a:endParaRPr lang="zh-CN" altLang="en-US" sz="2400" b="1" spc="50" dirty="0">
                <a:solidFill>
                  <a:schemeClr val="tx1"/>
                </a:solidFill>
                <a:latin typeface="Arial" panose="020B0604020202020204" pitchFamily="34" charset="0"/>
                <a:cs typeface="Arial" panose="020B0604020202020204" pitchFamily="34" charset="0"/>
              </a:endParaRPr>
            </a:p>
          </p:txBody>
        </p:sp>
      </p:grpSp>
      <p:sp>
        <p:nvSpPr>
          <p:cNvPr id="5" name="矩形 4"/>
          <p:cNvSpPr/>
          <p:nvPr>
            <p:custDataLst>
              <p:tags r:id="rId3"/>
            </p:custDataLst>
          </p:nvPr>
        </p:nvSpPr>
        <p:spPr>
          <a:xfrm>
            <a:off x="5113655" y="4370705"/>
            <a:ext cx="4771390" cy="75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1" name="矩形 78"/>
          <p:cNvSpPr/>
          <p:nvPr/>
        </p:nvSpPr>
        <p:spPr>
          <a:xfrm>
            <a:off x="5286961" y="4757153"/>
            <a:ext cx="602729" cy="2208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tx1"/>
              </a:solidFill>
              <a:latin typeface="Arial" panose="020B0604020202020204" pitchFamily="34" charset="0"/>
              <a:cs typeface="Arial" panose="020B0604020202020204" pitchFamily="34" charset="0"/>
            </a:endParaRPr>
          </a:p>
        </p:txBody>
      </p:sp>
      <p:grpSp>
        <p:nvGrpSpPr>
          <p:cNvPr id="92" name="组合 37"/>
          <p:cNvGrpSpPr/>
          <p:nvPr/>
        </p:nvGrpSpPr>
        <p:grpSpPr>
          <a:xfrm>
            <a:off x="5137077" y="4435451"/>
            <a:ext cx="4830838" cy="460375"/>
            <a:chOff x="4974227" y="2099037"/>
            <a:chExt cx="2992865" cy="486577"/>
          </a:xfrm>
        </p:grpSpPr>
        <p:sp>
          <p:nvSpPr>
            <p:cNvPr id="93" name="文本框 21"/>
            <p:cNvSpPr txBox="1"/>
            <p:nvPr/>
          </p:nvSpPr>
          <p:spPr>
            <a:xfrm>
              <a:off x="4974227" y="2168507"/>
              <a:ext cx="587123" cy="357718"/>
            </a:xfrm>
            <a:prstGeom prst="rect">
              <a:avLst/>
            </a:prstGeom>
            <a:noFill/>
            <a:ln>
              <a:noFill/>
            </a:ln>
          </p:spPr>
          <p:txBody>
            <a:bodyPr wrap="square" lIns="0" tIns="0" rIns="0" bIns="0" rtlCol="0" anchor="ctr" anchorCtr="0">
              <a:spAutoFit/>
            </a:bodyPr>
            <a:lstStyle/>
            <a:p>
              <a:pPr algn="ctr"/>
              <a:r>
                <a:rPr lang="zh-CN" altLang="en-US" sz="2200" b="1" dirty="0">
                  <a:solidFill>
                    <a:srgbClr val="0070C0"/>
                  </a:solidFill>
                  <a:latin typeface="Arial" panose="020B0604020202020204" pitchFamily="34" charset="0"/>
                  <a:cs typeface="Arial" panose="020B0604020202020204" pitchFamily="34" charset="0"/>
                  <a:sym typeface="+mn-ea"/>
                </a:rPr>
                <a:t>任务</a:t>
              </a:r>
              <a:r>
                <a:rPr lang="en-US" altLang="zh-CN" sz="2200" b="1" dirty="0">
                  <a:solidFill>
                    <a:srgbClr val="0070C0"/>
                  </a:solidFill>
                  <a:latin typeface="Arial" panose="020B0604020202020204" pitchFamily="34" charset="0"/>
                  <a:cs typeface="Arial" panose="020B0604020202020204" pitchFamily="34" charset="0"/>
                  <a:sym typeface="+mn-ea"/>
                </a:rPr>
                <a:t>4</a:t>
              </a:r>
              <a:endParaRPr lang="en-US" altLang="zh-CN" sz="2200" b="1" dirty="0">
                <a:solidFill>
                  <a:srgbClr val="0070C0"/>
                </a:solidFill>
                <a:latin typeface="Arial" panose="020B0604020202020204" pitchFamily="34" charset="0"/>
                <a:cs typeface="Arial" panose="020B0604020202020204" pitchFamily="34" charset="0"/>
                <a:sym typeface="+mn-ea"/>
              </a:endParaRPr>
            </a:p>
          </p:txBody>
        </p:sp>
        <p:sp>
          <p:nvSpPr>
            <p:cNvPr id="95" name="文本框 30"/>
            <p:cNvSpPr txBox="1"/>
            <p:nvPr/>
          </p:nvSpPr>
          <p:spPr>
            <a:xfrm>
              <a:off x="5604529" y="2099037"/>
              <a:ext cx="2362563" cy="486577"/>
            </a:xfrm>
            <a:prstGeom prst="rect">
              <a:avLst/>
            </a:prstGeom>
            <a:noFill/>
          </p:spPr>
          <p:txBody>
            <a:bodyPr wrap="square" rtlCol="0">
              <a:spAutoFit/>
            </a:bodyPr>
            <a:lstStyle/>
            <a:p>
              <a:r>
                <a:rPr lang="zh-CN" altLang="en-US" sz="2400" b="1" spc="50" dirty="0">
                  <a:solidFill>
                    <a:srgbClr val="0070C0"/>
                  </a:solidFill>
                  <a:latin typeface="Arial" panose="020B0604020202020204" pitchFamily="34" charset="0"/>
                  <a:cs typeface="Arial" panose="020B0604020202020204" pitchFamily="34" charset="0"/>
                </a:rPr>
                <a:t>使用</a:t>
              </a:r>
              <a:r>
                <a:rPr lang="en-US" altLang="zh-CN" sz="2400" b="1" spc="50" dirty="0">
                  <a:solidFill>
                    <a:srgbClr val="0070C0"/>
                  </a:solidFill>
                  <a:latin typeface="Arial" panose="020B0604020202020204" pitchFamily="34" charset="0"/>
                  <a:cs typeface="Arial" panose="020B0604020202020204" pitchFamily="34" charset="0"/>
                </a:rPr>
                <a:t>Scrapy</a:t>
              </a:r>
              <a:r>
                <a:rPr lang="zh-CN" altLang="en-US" sz="2400" b="1" spc="50" dirty="0">
                  <a:solidFill>
                    <a:srgbClr val="0070C0"/>
                  </a:solidFill>
                  <a:latin typeface="Arial" panose="020B0604020202020204" pitchFamily="34" charset="0"/>
                  <a:cs typeface="Arial" panose="020B0604020202020204" pitchFamily="34" charset="0"/>
                </a:rPr>
                <a:t>框架</a:t>
              </a:r>
              <a:endParaRPr lang="zh-CN" altLang="en-US" sz="2400" b="1" spc="50" dirty="0">
                <a:solidFill>
                  <a:srgbClr val="0070C0"/>
                </a:solidFill>
                <a:latin typeface="Arial" panose="020B0604020202020204" pitchFamily="34" charset="0"/>
                <a:cs typeface="Arial" panose="020B0604020202020204" pitchFamily="34" charset="0"/>
              </a:endParaRPr>
            </a:p>
          </p:txBody>
        </p:sp>
      </p:grpSp>
      <p:sp>
        <p:nvSpPr>
          <p:cNvPr id="2" name="文本框 7"/>
          <p:cNvSpPr txBox="1"/>
          <p:nvPr>
            <p:custDataLst>
              <p:tags r:id="rId4"/>
            </p:custDataLst>
          </p:nvPr>
        </p:nvSpPr>
        <p:spPr>
          <a:xfrm>
            <a:off x="-635" y="2068195"/>
            <a:ext cx="4552950" cy="1076325"/>
          </a:xfrm>
          <a:prstGeom prst="rect">
            <a:avLst/>
          </a:prstGeom>
          <a:noFill/>
        </p:spPr>
        <p:txBody>
          <a:bodyPr wrap="square" rtlCol="0">
            <a:spAutoFit/>
          </a:bodyPr>
          <a:lstStyle/>
          <a:p>
            <a:pPr algn="ctr">
              <a:buClrTx/>
              <a:buSzTx/>
              <a:buFontTx/>
            </a:pPr>
            <a:r>
              <a:rPr lang="zh-CN" altLang="en-US" sz="3200" b="1" spc="50" dirty="0" smtClean="0">
                <a:solidFill>
                  <a:schemeClr val="bg1"/>
                </a:solidFill>
                <a:latin typeface="+mj-ea"/>
                <a:ea typeface="+mj-ea"/>
              </a:rPr>
              <a:t>网络数据采集利器：</a:t>
            </a:r>
            <a:endParaRPr lang="zh-CN" altLang="en-US" sz="3200" b="1" spc="50" dirty="0" smtClean="0">
              <a:solidFill>
                <a:schemeClr val="bg1"/>
              </a:solidFill>
              <a:latin typeface="+mj-ea"/>
              <a:ea typeface="+mj-ea"/>
            </a:endParaRPr>
          </a:p>
          <a:p>
            <a:pPr algn="ctr">
              <a:buClrTx/>
              <a:buSzTx/>
              <a:buFontTx/>
            </a:pPr>
            <a:r>
              <a:rPr lang="zh-CN" altLang="en-US" sz="3200" b="1" spc="50" dirty="0" smtClean="0">
                <a:solidFill>
                  <a:schemeClr val="bg1"/>
                </a:solidFill>
                <a:latin typeface="+mj-ea"/>
                <a:ea typeface="+mj-ea"/>
              </a:rPr>
              <a:t>网络爬虫</a:t>
            </a:r>
            <a:endParaRPr lang="zh-CN" altLang="en-US" sz="3200" b="1" spc="50" dirty="0" smtClean="0">
              <a:solidFill>
                <a:schemeClr val="bg1"/>
              </a:solidFill>
              <a:latin typeface="+mj-ea"/>
              <a:ea typeface="+mj-ea"/>
            </a:endParaRPr>
          </a:p>
        </p:txBody>
      </p:sp>
      <p:sp>
        <p:nvSpPr>
          <p:cNvPr id="3" name="文本框 6"/>
          <p:cNvSpPr txBox="1"/>
          <p:nvPr>
            <p:custDataLst>
              <p:tags r:id="rId5"/>
            </p:custDataLst>
          </p:nvPr>
        </p:nvSpPr>
        <p:spPr>
          <a:xfrm>
            <a:off x="0" y="3375025"/>
            <a:ext cx="4552315" cy="513715"/>
          </a:xfrm>
          <a:prstGeom prst="rect">
            <a:avLst/>
          </a:prstGeom>
          <a:noFill/>
        </p:spPr>
        <p:txBody>
          <a:bodyPr wrap="none" rtlCol="0">
            <a:noAutofit/>
          </a:bodyPr>
          <a:lstStyle/>
          <a:p>
            <a:pPr algn="ctr"/>
            <a:r>
              <a:rPr lang="en-US" altLang="zh-CN" sz="2800" b="1" spc="50" dirty="0" smtClean="0">
                <a:solidFill>
                  <a:srgbClr val="FF0000"/>
                </a:solidFill>
                <a:latin typeface="+mj-ea"/>
                <a:ea typeface="+mj-ea"/>
              </a:rPr>
              <a:t>CONTENTS</a:t>
            </a:r>
            <a:endParaRPr lang="en-US" altLang="zh-CN" sz="2800" b="1" spc="50" dirty="0" smtClean="0">
              <a:solidFill>
                <a:srgbClr val="FF0000"/>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Tm="6623">
        <p:fade/>
      </p:transition>
    </mc:Choice>
    <mc:Fallback>
      <p:transition spd="med" advTm="6623">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4-</a:t>
            </a:r>
            <a:r>
              <a:rPr lang="zh-CN" altLang="en-US" dirty="0"/>
              <a:t>案例导入</a:t>
            </a:r>
            <a:endParaRPr lang="zh-CN" altLang="en-US"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r>
              <a:rPr altLang="zh-CN" sz="1800" b="0" dirty="0">
                <a:sym typeface="+mn-ea"/>
              </a:rPr>
              <a:t>以网站（http://quotes.toscrape.com/）为例，我们来学习</a:t>
            </a:r>
            <a:r>
              <a:rPr lang="zh-CN" sz="1800" b="0" dirty="0">
                <a:sym typeface="+mn-ea"/>
              </a:rPr>
              <a:t>使用</a:t>
            </a:r>
            <a:r>
              <a:rPr lang="en-US" altLang="zh-CN" sz="1800" b="0" dirty="0">
                <a:sym typeface="+mn-ea"/>
              </a:rPr>
              <a:t>Scrapy</a:t>
            </a:r>
            <a:r>
              <a:rPr lang="zh-CN" altLang="en-US" sz="1800" b="0" dirty="0">
                <a:sym typeface="+mn-ea"/>
              </a:rPr>
              <a:t>框架</a:t>
            </a:r>
            <a:r>
              <a:rPr altLang="zh-CN" sz="1800" b="0" dirty="0">
                <a:sym typeface="+mn-ea"/>
              </a:rPr>
              <a:t>从其网页HTML源码中解析出引言数据。</a:t>
            </a:r>
            <a:endParaRPr altLang="zh-CN" sz="1800" b="0" dirty="0">
              <a:sym typeface="+mn-ea"/>
            </a:endParaRPr>
          </a:p>
        </p:txBody>
      </p:sp>
      <p:pic>
        <p:nvPicPr>
          <p:cNvPr id="4" name="图片 8" descr="图1-2-1 本次任务的网站Quotes to Scrape"/>
          <p:cNvPicPr>
            <a:picLocks noChangeAspect="1"/>
          </p:cNvPicPr>
          <p:nvPr/>
        </p:nvPicPr>
        <p:blipFill>
          <a:blip r:embed="rId1"/>
          <a:stretch>
            <a:fillRect/>
          </a:stretch>
        </p:blipFill>
        <p:spPr>
          <a:xfrm>
            <a:off x="477520" y="1751330"/>
            <a:ext cx="7710170" cy="4681855"/>
          </a:xfrm>
          <a:prstGeom prst="rect">
            <a:avLst/>
          </a:prstGeom>
          <a:ln>
            <a:solidFill>
              <a:schemeClr val="bg1">
                <a:lumMod val="5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一、了解网络爬虫</a:t>
            </a:r>
            <a:endParaRPr lang="zh-CN" altLang="en-US"/>
          </a:p>
        </p:txBody>
      </p:sp>
      <p:sp>
        <p:nvSpPr>
          <p:cNvPr id="3" name="内容占位符 2"/>
          <p:cNvSpPr>
            <a:spLocks noGrp="1"/>
          </p:cNvSpPr>
          <p:nvPr>
            <p:ph sz="quarter" idx="13"/>
          </p:nvPr>
        </p:nvSpPr>
        <p:spPr/>
        <p:txBody>
          <a:bodyPr/>
          <a:lstStyle/>
          <a:p>
            <a:r>
              <a:rPr lang="zh-CN" altLang="en-US"/>
              <a:t>（四）</a:t>
            </a:r>
            <a:r>
              <a:rPr lang="en-US" altLang="zh-CN"/>
              <a:t>Http</a:t>
            </a:r>
            <a:r>
              <a:rPr lang="zh-CN" altLang="en-US"/>
              <a:t>请求与响应</a:t>
            </a:r>
            <a:endParaRPr lang="zh-CN" altLang="en-US"/>
          </a:p>
          <a:p>
            <a:endParaRPr lang="zh-CN" altLang="en-US"/>
          </a:p>
          <a:p>
            <a:endParaRPr lang="zh-CN" altLang="en-US"/>
          </a:p>
        </p:txBody>
      </p:sp>
      <p:sp>
        <p:nvSpPr>
          <p:cNvPr id="6" name="文本框 5"/>
          <p:cNvSpPr txBox="1"/>
          <p:nvPr/>
        </p:nvSpPr>
        <p:spPr>
          <a:xfrm>
            <a:off x="660400" y="1716405"/>
            <a:ext cx="6229985" cy="4648200"/>
          </a:xfrm>
          <a:prstGeom prst="rect">
            <a:avLst/>
          </a:prstGeom>
          <a:noFill/>
        </p:spPr>
        <p:txBody>
          <a:bodyPr wrap="square" rtlCol="0" anchor="t">
            <a:noAutofit/>
          </a:bodyPr>
          <a:lstStyle/>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在我们输入网址，按下回车这个过程中，到底发生了什么呢？</a:t>
            </a:r>
            <a:endParaRPr lang="zh-CN" altLang="en-US" sz="24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其中最重要的一个过程就是HTTP请求与响应，我们可以将浏览器看作客户端（Client）;对应网站的服务器就是Server；它们通过直接发送HTTP消息来通信。</a:t>
            </a:r>
            <a:endParaRPr lang="zh-CN" altLang="en-US" sz="2400" kern="0" dirty="0">
              <a:latin typeface="微软雅黑" panose="020B0503020204020204" pitchFamily="34" charset="-122"/>
              <a:ea typeface="微软雅黑" panose="020B0503020204020204" pitchFamily="34" charset="-122"/>
              <a:cs typeface="+mn-ea"/>
              <a:sym typeface="+mn-lt"/>
            </a:endParaRPr>
          </a:p>
        </p:txBody>
      </p:sp>
      <p:pic>
        <p:nvPicPr>
          <p:cNvPr id="14340" name="图片 27" descr="日程表&#10;&#10;中度可信度描述已自动生成"/>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6955790" y="3069590"/>
            <a:ext cx="4161790" cy="1357630"/>
          </a:xfrm>
          <a:prstGeom prst="rect">
            <a:avLst/>
          </a:prstGeom>
          <a:noFill/>
          <a:ln>
            <a:solidFill>
              <a:schemeClr val="bg1">
                <a:lumMod val="6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40"/>
                                        </p:tgtEl>
                                        <p:attrNameLst>
                                          <p:attrName>style.visibility</p:attrName>
                                        </p:attrNameLst>
                                      </p:cBhvr>
                                      <p:to>
                                        <p:strVal val="visible"/>
                                      </p:to>
                                    </p:set>
                                    <p:anim calcmode="lin" valueType="num">
                                      <p:cBhvr additive="base">
                                        <p:cTn id="19" dur="500" fill="hold"/>
                                        <p:tgtEl>
                                          <p:spTgt spid="14340"/>
                                        </p:tgtEl>
                                        <p:attrNameLst>
                                          <p:attrName>ppt_x</p:attrName>
                                        </p:attrNameLst>
                                      </p:cBhvr>
                                      <p:tavLst>
                                        <p:tav tm="0">
                                          <p:val>
                                            <p:strVal val="#ppt_x"/>
                                          </p:val>
                                        </p:tav>
                                        <p:tav tm="100000">
                                          <p:val>
                                            <p:strVal val="#ppt_x"/>
                                          </p:val>
                                        </p:tav>
                                      </p:tavLst>
                                    </p:anim>
                                    <p:anim calcmode="lin" valueType="num">
                                      <p:cBhvr additive="base">
                                        <p:cTn id="20"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zh-CN" altLang="en-US" dirty="0"/>
              <a:t>任务</a:t>
            </a:r>
            <a:r>
              <a:rPr lang="en-US" altLang="zh-CN" dirty="0"/>
              <a:t>4-</a:t>
            </a:r>
            <a:r>
              <a:rPr lang="zh-CN" altLang="en-US" dirty="0"/>
              <a:t>任务导航</a:t>
            </a:r>
            <a:endParaRPr lang="zh-CN" altLang="en-US" dirty="0"/>
          </a:p>
        </p:txBody>
      </p:sp>
      <p:sp>
        <p:nvSpPr>
          <p:cNvPr id="3" name="Content Placeholder 2"/>
          <p:cNvSpPr>
            <a:spLocks noGrp="1"/>
          </p:cNvSpPr>
          <p:nvPr>
            <p:ph sz="quarter" idx="13"/>
          </p:nvPr>
        </p:nvSpPr>
        <p:spPr>
          <a:xfrm>
            <a:off x="477481" y="996324"/>
            <a:ext cx="11878983" cy="581464"/>
          </a:xfrm>
        </p:spPr>
        <p:txBody>
          <a:bodyPr/>
          <a:lstStyle/>
          <a:p>
            <a:pPr>
              <a:lnSpc>
                <a:spcPct val="150000"/>
              </a:lnSpc>
            </a:pPr>
            <a:endParaRPr altLang="zh-CN" sz="1800" b="0" dirty="0">
              <a:sym typeface="+mn-ea"/>
            </a:endParaRPr>
          </a:p>
        </p:txBody>
      </p:sp>
      <p:pic>
        <p:nvPicPr>
          <p:cNvPr id="31" name="图片 31" descr="任务4 知识框架"/>
          <p:cNvPicPr>
            <a:picLocks noChangeAspect="1"/>
          </p:cNvPicPr>
          <p:nvPr/>
        </p:nvPicPr>
        <p:blipFill>
          <a:blip r:embed="rId1"/>
          <a:stretch>
            <a:fillRect/>
          </a:stretch>
        </p:blipFill>
        <p:spPr>
          <a:xfrm>
            <a:off x="477520" y="996315"/>
            <a:ext cx="6713855" cy="5447030"/>
          </a:xfrm>
          <a:prstGeom prst="rect">
            <a:avLst/>
          </a:prstGeom>
          <a:ln>
            <a:solidFill>
              <a:schemeClr val="bg1">
                <a:lumMod val="5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24416"/>
    </mc:Choice>
    <mc:Fallback>
      <p:transition spd="slow" advTm="244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一、</a:t>
            </a:r>
            <a:r>
              <a:rPr lang="en-US" altLang="zh-CN" dirty="0" smtClean="0">
                <a:sym typeface="+mn-ea"/>
              </a:rPr>
              <a:t>Scrapy</a:t>
            </a:r>
            <a:r>
              <a:rPr lang="zh-CN" altLang="en-US" dirty="0" smtClean="0">
                <a:sym typeface="+mn-ea"/>
              </a:rPr>
              <a:t>框架简介</a:t>
            </a:r>
            <a:endParaRPr lang="zh-CN" altLang="en-US" dirty="0" smtClean="0">
              <a:sym typeface="+mn-ea"/>
            </a:endParaRPr>
          </a:p>
        </p:txBody>
      </p:sp>
      <p:sp>
        <p:nvSpPr>
          <p:cNvPr id="4" name="文本框 3"/>
          <p:cNvSpPr txBox="1"/>
          <p:nvPr/>
        </p:nvSpPr>
        <p:spPr>
          <a:xfrm>
            <a:off x="347345" y="1356995"/>
            <a:ext cx="4493895" cy="3265170"/>
          </a:xfrm>
          <a:prstGeom prst="rect">
            <a:avLst/>
          </a:prstGeom>
          <a:noFill/>
        </p:spPr>
        <p:txBody>
          <a:bodyPr wrap="square" rtlCol="0">
            <a:noAutofit/>
          </a:bodyPr>
          <a:lstStyle/>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Scrapy框架是由Scrapy Engine、Scheduler、Downloader、Spiders、Item Pipeline、Downloader Middlewares、Spider Middlewares这些模块组成的。</a:t>
            </a:r>
            <a:endParaRPr lang="zh-CN" altLang="en-US" sz="2400" b="1" kern="0" dirty="0">
              <a:latin typeface="微软雅黑" panose="020B0503020204020204" pitchFamily="34" charset="-122"/>
              <a:ea typeface="微软雅黑" panose="020B0503020204020204" pitchFamily="34" charset="-122"/>
              <a:cs typeface="+mn-ea"/>
              <a:sym typeface="+mn-lt"/>
            </a:endParaRPr>
          </a:p>
        </p:txBody>
      </p:sp>
      <p:pic>
        <p:nvPicPr>
          <p:cNvPr id="3" name="图片 1" descr="Scrapy框架结构图"/>
          <p:cNvPicPr>
            <a:picLocks noChangeAspect="1"/>
          </p:cNvPicPr>
          <p:nvPr/>
        </p:nvPicPr>
        <p:blipFill>
          <a:blip r:embed="rId1"/>
          <a:stretch>
            <a:fillRect/>
          </a:stretch>
        </p:blipFill>
        <p:spPr>
          <a:xfrm>
            <a:off x="5166360" y="1359535"/>
            <a:ext cx="6209030" cy="3606165"/>
          </a:xfrm>
          <a:prstGeom prst="rect">
            <a:avLst/>
          </a:prstGeom>
          <a:ln>
            <a:solidFill>
              <a:schemeClr val="bg2">
                <a:lumMod val="50000"/>
              </a:schemeClr>
            </a:solidFill>
          </a:ln>
        </p:spPr>
      </p:pic>
      <p:sp>
        <p:nvSpPr>
          <p:cNvPr id="6" name="文本框 5"/>
          <p:cNvSpPr txBox="1"/>
          <p:nvPr/>
        </p:nvSpPr>
        <p:spPr>
          <a:xfrm>
            <a:off x="347345" y="4965700"/>
            <a:ext cx="11623675" cy="1271905"/>
          </a:xfrm>
          <a:prstGeom prst="rect">
            <a:avLst/>
          </a:prstGeom>
          <a:noFill/>
        </p:spPr>
        <p:txBody>
          <a:bodyPr wrap="square" rtlCol="0" anchor="t">
            <a:noAutofit/>
          </a:bodyPr>
          <a:lstStyle/>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那么在框架中这些模块起什么作用呢？框架的运作流程又是如何的呢？带着这两个问题，我们用一张表和一张图给大家简要说明一下。请先看表1-4-1，是关于Scrapy框架中各模块的简介。</a:t>
            </a: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一、</a:t>
            </a:r>
            <a:r>
              <a:rPr lang="en-US" altLang="zh-CN" dirty="0" smtClean="0">
                <a:sym typeface="+mn-ea"/>
              </a:rPr>
              <a:t>Scrapy</a:t>
            </a:r>
            <a:r>
              <a:rPr lang="zh-CN" altLang="en-US" dirty="0" smtClean="0">
                <a:sym typeface="+mn-ea"/>
              </a:rPr>
              <a:t>框架简介</a:t>
            </a:r>
            <a:endParaRPr lang="zh-CN" altLang="en-US" dirty="0" smtClean="0">
              <a:sym typeface="+mn-ea"/>
            </a:endParaRPr>
          </a:p>
        </p:txBody>
      </p:sp>
      <p:sp>
        <p:nvSpPr>
          <p:cNvPr id="6" name="文本框 5"/>
          <p:cNvSpPr txBox="1"/>
          <p:nvPr/>
        </p:nvSpPr>
        <p:spPr>
          <a:xfrm>
            <a:off x="347345" y="4965700"/>
            <a:ext cx="11623675" cy="1271905"/>
          </a:xfrm>
          <a:prstGeom prst="rect">
            <a:avLst/>
          </a:prstGeom>
          <a:noFill/>
        </p:spPr>
        <p:txBody>
          <a:bodyPr wrap="square" rtlCol="0" anchor="t">
            <a:noAutofit/>
          </a:bodyPr>
          <a:lstStyle/>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3556000" y="1049020"/>
            <a:ext cx="5080000" cy="398780"/>
          </a:xfrm>
          <a:prstGeom prst="rect">
            <a:avLst/>
          </a:prstGeom>
          <a:noFill/>
          <a:ln w="9525">
            <a:noFill/>
          </a:ln>
        </p:spPr>
        <p:txBody>
          <a:bodyPr>
            <a:spAutoFit/>
          </a:bodyPr>
          <a:lstStyle/>
          <a:p>
            <a:pPr indent="0" algn="ctr"/>
            <a:r>
              <a:rPr lang="zh-CN" sz="2000" b="1">
                <a:ea typeface="宋体" panose="02010600030101010101" pitchFamily="2" charset="-122"/>
              </a:rPr>
              <a:t>表1-4-1 Scrapy框架各模块的简介</a:t>
            </a:r>
            <a:endParaRPr lang="zh-CN" altLang="en-US" sz="2000" b="1">
              <a:ea typeface="宋体" panose="02010600030101010101" pitchFamily="2" charset="-122"/>
            </a:endParaRPr>
          </a:p>
        </p:txBody>
      </p:sp>
      <p:graphicFrame>
        <p:nvGraphicFramePr>
          <p:cNvPr id="5" name="表格 4"/>
          <p:cNvGraphicFramePr/>
          <p:nvPr>
            <p:custDataLst>
              <p:tags r:id="rId1"/>
            </p:custDataLst>
          </p:nvPr>
        </p:nvGraphicFramePr>
        <p:xfrm>
          <a:off x="347345" y="1643380"/>
          <a:ext cx="11433810" cy="4790440"/>
        </p:xfrm>
        <a:graphic>
          <a:graphicData uri="http://schemas.openxmlformats.org/drawingml/2006/table">
            <a:tbl>
              <a:tblPr/>
              <a:tblGrid>
                <a:gridCol w="1508760"/>
                <a:gridCol w="1304925"/>
                <a:gridCol w="5299075"/>
                <a:gridCol w="3321050"/>
              </a:tblGrid>
              <a:tr h="299720">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中文名</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作用及特点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是否需要编程</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805">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Scrapy Engine</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引擎</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总指挥角色，负责数据和信号在不同部件之间的传递。</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Scrapy框架已经实现。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805">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Scheduler</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调度器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存放引擎发送的Requests请求数据列表，并负责调度当前要处理的请求。</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Scrapy框架已经实现。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805">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Downloader</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下载器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根据引擎发送的Request请求向站点请求，并将站点的相应结果封装为Response对象返回给引擎。</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Scrapy框架已经实现。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97890">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Spider</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爬虫</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处理引擎发送来的Response对象，从站提取出需要的数据，提取新的要处理的URL（如果有）并交给引擎。</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需要程序员编写代码实现；有时一个项目还需要编写多个Spider代码。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805">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Item Pipeline</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管道</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处理引擎传送过来的数据。例如负责将数据存储到如数据库、或文件等。</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需要程序员编写代码实现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805">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Downloader Middlewares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下载中间件</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可以自定义的下载器的扩展，比如设置代理、请求时采用Selenium驱动浏览器等。</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一般情况下不用编写，只在需要相应功能时才要编写。</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805">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Spider Middlewares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爬虫中间件</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可以自定义Requests请求和进行Response过滤。</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一般情况下不用编写，只在需要相应功能时才要编写。</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一、</a:t>
            </a:r>
            <a:r>
              <a:rPr lang="en-US" altLang="zh-CN" dirty="0" smtClean="0">
                <a:sym typeface="+mn-ea"/>
              </a:rPr>
              <a:t>Scrapy</a:t>
            </a:r>
            <a:r>
              <a:rPr lang="zh-CN" altLang="en-US" dirty="0" smtClean="0">
                <a:sym typeface="+mn-ea"/>
              </a:rPr>
              <a:t>框架简介</a:t>
            </a:r>
            <a:endParaRPr lang="zh-CN" altLang="en-US" dirty="0" smtClean="0">
              <a:sym typeface="+mn-ea"/>
            </a:endParaRPr>
          </a:p>
        </p:txBody>
      </p:sp>
      <p:sp>
        <p:nvSpPr>
          <p:cNvPr id="6" name="文本框 5"/>
          <p:cNvSpPr txBox="1"/>
          <p:nvPr/>
        </p:nvSpPr>
        <p:spPr>
          <a:xfrm>
            <a:off x="347345" y="4965700"/>
            <a:ext cx="11623675" cy="1271905"/>
          </a:xfrm>
          <a:prstGeom prst="rect">
            <a:avLst/>
          </a:prstGeom>
          <a:noFill/>
        </p:spPr>
        <p:txBody>
          <a:bodyPr wrap="square" rtlCol="0" anchor="t">
            <a:noAutofit/>
          </a:bodyPr>
          <a:lstStyle/>
          <a:p>
            <a:pPr>
              <a:lnSpc>
                <a:spcPct val="130000"/>
              </a:lnSpc>
              <a:spcBef>
                <a:spcPts val="600"/>
              </a:spcBef>
            </a:pP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3756025" y="5838825"/>
            <a:ext cx="5080000" cy="398780"/>
          </a:xfrm>
          <a:prstGeom prst="rect">
            <a:avLst/>
          </a:prstGeom>
          <a:noFill/>
          <a:ln w="9525">
            <a:noFill/>
          </a:ln>
        </p:spPr>
        <p:txBody>
          <a:bodyPr>
            <a:spAutoFit/>
          </a:bodyPr>
          <a:lstStyle/>
          <a:p>
            <a:pPr indent="0" algn="ctr"/>
            <a:r>
              <a:rPr lang="zh-CN" sz="2000" b="1">
                <a:ea typeface="宋体" panose="02010600030101010101" pitchFamily="2" charset="-122"/>
              </a:rPr>
              <a:t>图1-4-</a:t>
            </a:r>
            <a:r>
              <a:rPr lang="en-US" altLang="zh-CN" sz="2000" b="1">
                <a:ea typeface="宋体" panose="02010600030101010101" pitchFamily="2" charset="-122"/>
              </a:rPr>
              <a:t>3</a:t>
            </a:r>
            <a:r>
              <a:rPr lang="zh-CN" sz="2000" b="1">
                <a:ea typeface="宋体" panose="02010600030101010101" pitchFamily="2" charset="-122"/>
              </a:rPr>
              <a:t> Scrapy框架的运作流程</a:t>
            </a:r>
            <a:endParaRPr lang="zh-CN" altLang="en-US" sz="2000" b="1">
              <a:ea typeface="宋体" panose="02010600030101010101" pitchFamily="2" charset="-122"/>
            </a:endParaRPr>
          </a:p>
        </p:txBody>
      </p:sp>
      <p:pic>
        <p:nvPicPr>
          <p:cNvPr id="3" name="图片 3" descr="Scrapy框架的工作流程图"/>
          <p:cNvPicPr>
            <a:picLocks noChangeAspect="1"/>
          </p:cNvPicPr>
          <p:nvPr/>
        </p:nvPicPr>
        <p:blipFill>
          <a:blip r:embed="rId1"/>
          <a:stretch>
            <a:fillRect/>
          </a:stretch>
        </p:blipFill>
        <p:spPr>
          <a:xfrm>
            <a:off x="516890" y="1100455"/>
            <a:ext cx="10924540" cy="4656455"/>
          </a:xfrm>
          <a:prstGeom prst="rect">
            <a:avLst/>
          </a:prstGeom>
          <a:ln>
            <a:solidFill>
              <a:schemeClr val="bg2">
                <a:lumMod val="50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P spid="100"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二、</a:t>
            </a:r>
            <a:r>
              <a:rPr lang="en-US" altLang="zh-CN" dirty="0" smtClean="0">
                <a:sym typeface="+mn-ea"/>
              </a:rPr>
              <a:t>Scrapy</a:t>
            </a:r>
            <a:r>
              <a:rPr lang="zh-CN" altLang="en-US" dirty="0" smtClean="0">
                <a:sym typeface="+mn-ea"/>
              </a:rPr>
              <a:t>框架的安装与开发环境配置</a:t>
            </a:r>
            <a:endParaRPr lang="zh-CN" altLang="en-US" dirty="0" smtClean="0">
              <a:sym typeface="+mn-ea"/>
            </a:endParaRPr>
          </a:p>
        </p:txBody>
      </p:sp>
      <p:sp>
        <p:nvSpPr>
          <p:cNvPr id="4" name="文本框 3"/>
          <p:cNvSpPr txBox="1"/>
          <p:nvPr/>
        </p:nvSpPr>
        <p:spPr>
          <a:xfrm>
            <a:off x="242570" y="1443990"/>
            <a:ext cx="11313160" cy="1022350"/>
          </a:xfrm>
          <a:prstGeom prst="rect">
            <a:avLst/>
          </a:prstGeom>
          <a:noFill/>
        </p:spPr>
        <p:txBody>
          <a:bodyPr wrap="square" rtlCol="0">
            <a:noAutofit/>
          </a:bodyPr>
          <a:lstStyle/>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a:t>
            </a:r>
            <a:r>
              <a:rPr lang="en-US" altLang="zh-CN" sz="2400" kern="0" dirty="0">
                <a:latin typeface="微软雅黑" panose="020B0503020204020204" pitchFamily="34" charset="-122"/>
                <a:ea typeface="微软雅黑" panose="020B0503020204020204" pitchFamily="34" charset="-122"/>
                <a:cs typeface="+mn-ea"/>
                <a:sym typeface="+mn-lt"/>
              </a:rPr>
              <a:t>windows</a:t>
            </a:r>
            <a:r>
              <a:rPr lang="zh-CN" altLang="en-US" sz="2400" kern="0" dirty="0">
                <a:latin typeface="微软雅黑" panose="020B0503020204020204" pitchFamily="34" charset="-122"/>
                <a:ea typeface="微软雅黑" panose="020B0503020204020204" pitchFamily="34" charset="-122"/>
                <a:cs typeface="+mn-ea"/>
                <a:sym typeface="+mn-lt"/>
              </a:rPr>
              <a:t>的命令窗口中运行安装命令（已安装</a:t>
            </a:r>
            <a:r>
              <a:rPr lang="en-US" altLang="zh-CN" sz="2400" kern="0" dirty="0">
                <a:latin typeface="微软雅黑" panose="020B0503020204020204" pitchFamily="34" charset="-122"/>
                <a:ea typeface="微软雅黑" panose="020B0503020204020204" pitchFamily="34" charset="-122"/>
                <a:cs typeface="+mn-ea"/>
                <a:sym typeface="+mn-lt"/>
              </a:rPr>
              <a:t>python3</a:t>
            </a:r>
            <a:r>
              <a:rPr lang="zh-CN" altLang="en-US" sz="2400" kern="0" dirty="0">
                <a:latin typeface="微软雅黑" panose="020B0503020204020204" pitchFamily="34" charset="-122"/>
                <a:ea typeface="微软雅黑" panose="020B0503020204020204" pitchFamily="34" charset="-122"/>
                <a:cs typeface="+mn-ea"/>
                <a:sym typeface="+mn-lt"/>
              </a:rPr>
              <a:t>）：</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a:lnSpc>
                <a:spcPct val="130000"/>
              </a:lnSpc>
              <a:spcBef>
                <a:spcPts val="600"/>
              </a:spcBef>
            </a:pPr>
            <a:r>
              <a:rPr lang="zh-CN" altLang="en-US" sz="2400">
                <a:sym typeface="+mn-ea"/>
              </a:rPr>
              <a:t>pip install -i https://mirrors.aliyun.com/pypi/simple/ scrapy</a:t>
            </a:r>
            <a:endParaRPr lang="zh-CN" altLang="en-US" sz="2400"/>
          </a:p>
          <a:p>
            <a:pPr indent="457200">
              <a:lnSpc>
                <a:spcPct val="130000"/>
              </a:lnSpc>
              <a:spcBef>
                <a:spcPts val="600"/>
              </a:spcBef>
            </a:pPr>
            <a:endParaRPr lang="zh-CN" altLang="en-US" sz="2400" kern="0" dirty="0">
              <a:latin typeface="微软雅黑" panose="020B0503020204020204" pitchFamily="34" charset="-122"/>
              <a:ea typeface="微软雅黑" panose="020B0503020204020204" pitchFamily="34" charset="-122"/>
              <a:cs typeface="+mn-ea"/>
              <a:sym typeface="+mn-lt"/>
            </a:endParaRPr>
          </a:p>
        </p:txBody>
      </p:sp>
      <p:sp>
        <p:nvSpPr>
          <p:cNvPr id="5"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（一）</a:t>
            </a:r>
            <a:r>
              <a:rPr lang="zh-CN" altLang="en-US"/>
              <a:t>在</a:t>
            </a:r>
            <a:r>
              <a:rPr lang="en-US" altLang="zh-CN"/>
              <a:t>windows</a:t>
            </a:r>
            <a:r>
              <a:rPr lang="zh-CN" altLang="en-US"/>
              <a:t>中安装</a:t>
            </a:r>
            <a:r>
              <a:rPr lang="en-US" altLang="zh-CN"/>
              <a:t>scrapy</a:t>
            </a:r>
            <a:endParaRPr lang="zh-CN" altLang="en-US"/>
          </a:p>
        </p:txBody>
      </p:sp>
      <p:sp>
        <p:nvSpPr>
          <p:cNvPr id="8" name="内容占位符 2"/>
          <p:cNvSpPr>
            <a:spLocks noGrp="1"/>
          </p:cNvSpPr>
          <p:nvPr>
            <p:custDataLst>
              <p:tags r:id="rId2"/>
            </p:custDataLst>
          </p:nvPr>
        </p:nvSpPr>
        <p:spPr>
          <a:xfrm>
            <a:off x="242369" y="2630005"/>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a:t>
            </a:r>
            <a:r>
              <a:rPr lang="zh-CN" altLang="en-US"/>
              <a:t>二</a:t>
            </a:r>
            <a:r>
              <a:rPr lang="en-US" altLang="zh-CN"/>
              <a:t>）</a:t>
            </a:r>
            <a:r>
              <a:rPr lang="zh-CN" altLang="en-US"/>
              <a:t>在</a:t>
            </a:r>
            <a:r>
              <a:rPr lang="en-US" altLang="zh-CN"/>
              <a:t>windows</a:t>
            </a:r>
            <a:r>
              <a:rPr lang="zh-CN" altLang="en-US"/>
              <a:t>中安装</a:t>
            </a:r>
            <a:r>
              <a:rPr lang="en-US" altLang="zh-CN"/>
              <a:t>scrapy</a:t>
            </a:r>
            <a:endParaRPr lang="en-US" altLang="zh-CN"/>
          </a:p>
          <a:p>
            <a:endParaRPr lang="zh-CN" altLang="en-US"/>
          </a:p>
        </p:txBody>
      </p:sp>
      <p:sp>
        <p:nvSpPr>
          <p:cNvPr id="9" name="文本框 8"/>
          <p:cNvSpPr txBox="1"/>
          <p:nvPr>
            <p:custDataLst>
              <p:tags r:id="rId3"/>
            </p:custDataLst>
          </p:nvPr>
        </p:nvSpPr>
        <p:spPr>
          <a:xfrm>
            <a:off x="242570" y="3087370"/>
            <a:ext cx="11313160" cy="1273175"/>
          </a:xfrm>
          <a:prstGeom prst="rect">
            <a:avLst/>
          </a:prstGeom>
          <a:noFill/>
        </p:spPr>
        <p:txBody>
          <a:bodyPr wrap="square" rtlCol="0">
            <a:noAutofit/>
          </a:bodyPr>
          <a:lstStyle/>
          <a:p>
            <a:pPr>
              <a:lnSpc>
                <a:spcPct val="130000"/>
              </a:lnSpc>
              <a:spcBef>
                <a:spcPts val="600"/>
              </a:spcBef>
            </a:pPr>
            <a:r>
              <a:rPr sz="2400" kern="0" dirty="0">
                <a:latin typeface="微软雅黑" panose="020B0503020204020204" pitchFamily="34" charset="-122"/>
                <a:ea typeface="微软雅黑" panose="020B0503020204020204" pitchFamily="34" charset="-122"/>
                <a:cs typeface="+mn-ea"/>
                <a:sym typeface="+mn-lt"/>
              </a:rPr>
              <a:t>在PyCharm中打开Scrapy项目（方法见下一节中“在PyCharm中打开项目并配置开发环境”的内容）。然后单击“File”→“Settings...”菜单，弹出“Settings”对话框，</a:t>
            </a:r>
            <a:r>
              <a:rPr lang="zh-CN" sz="2400" kern="0" dirty="0">
                <a:latin typeface="微软雅黑" panose="020B0503020204020204" pitchFamily="34" charset="-122"/>
                <a:ea typeface="微软雅黑" panose="020B0503020204020204" pitchFamily="34" charset="-122"/>
                <a:cs typeface="+mn-ea"/>
                <a:sym typeface="+mn-lt"/>
              </a:rPr>
              <a:t>如图</a:t>
            </a:r>
            <a:r>
              <a:rPr lang="en-US" altLang="zh-CN" sz="2400" kern="0" dirty="0">
                <a:latin typeface="微软雅黑" panose="020B0503020204020204" pitchFamily="34" charset="-122"/>
                <a:ea typeface="微软雅黑" panose="020B0503020204020204" pitchFamily="34" charset="-122"/>
                <a:cs typeface="+mn-ea"/>
                <a:sym typeface="+mn-lt"/>
              </a:rPr>
              <a:t>1-4-5</a:t>
            </a:r>
            <a:r>
              <a:rPr lang="zh-CN" altLang="en-US" sz="2400" kern="0" dirty="0">
                <a:latin typeface="微软雅黑" panose="020B0503020204020204" pitchFamily="34" charset="-122"/>
                <a:ea typeface="微软雅黑" panose="020B0503020204020204" pitchFamily="34" charset="-122"/>
                <a:cs typeface="+mn-ea"/>
                <a:sym typeface="+mn-lt"/>
              </a:rPr>
              <a:t>所示。</a:t>
            </a:r>
            <a:endParaRPr sz="2400" kern="0" dirty="0">
              <a:latin typeface="微软雅黑" panose="020B0503020204020204" pitchFamily="34" charset="-122"/>
              <a:ea typeface="微软雅黑" panose="020B0503020204020204" pitchFamily="34" charset="-122"/>
              <a:cs typeface="+mn-ea"/>
              <a:sym typeface="+mn-lt"/>
            </a:endParaRPr>
          </a:p>
          <a:p>
            <a:pPr indent="457200">
              <a:lnSpc>
                <a:spcPct val="130000"/>
              </a:lnSpc>
              <a:spcBef>
                <a:spcPts val="600"/>
              </a:spcBef>
            </a:pPr>
            <a:endParaRPr lang="zh-CN" altLang="en-US" sz="2400" kern="0" dirty="0">
              <a:latin typeface="微软雅黑" panose="020B0503020204020204" pitchFamily="34" charset="-122"/>
              <a:ea typeface="微软雅黑" panose="020B0503020204020204" pitchFamily="34" charset="-122"/>
              <a:cs typeface="+mn-ea"/>
              <a:sym typeface="+mn-lt"/>
            </a:endParaRPr>
          </a:p>
        </p:txBody>
      </p:sp>
      <p:pic>
        <p:nvPicPr>
          <p:cNvPr id="10" name="图片 9" descr="图1-38 在PyCharm中安装scrapy包"/>
          <p:cNvPicPr>
            <a:picLocks noChangeAspect="1"/>
          </p:cNvPicPr>
          <p:nvPr/>
        </p:nvPicPr>
        <p:blipFill>
          <a:blip r:embed="rId4"/>
          <a:stretch>
            <a:fillRect/>
          </a:stretch>
        </p:blipFill>
        <p:spPr>
          <a:xfrm>
            <a:off x="8333105" y="4981575"/>
            <a:ext cx="6147435" cy="4536440"/>
          </a:xfrm>
          <a:prstGeom prst="rect">
            <a:avLst/>
          </a:prstGeom>
          <a:ln>
            <a:solidFill>
              <a:schemeClr val="bg1">
                <a:lumMod val="50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par>
                          <p:cTn id="31" fill="hold">
                            <p:stCondLst>
                              <p:cond delay="0"/>
                            </p:stCondLst>
                            <p:childTnLst>
                              <p:par>
                                <p:cTn id="32" presetID="0" presetClass="path" presetSubtype="0" accel="50000" decel="50000" fill="hold" nodeType="afterEffect">
                                  <p:stCondLst>
                                    <p:cond delay="0"/>
                                  </p:stCondLst>
                                  <p:childTnLst>
                                    <p:animMotion origin="layout" path="M 0 0 L -0.243229 -0.702407 " pathEditMode="relative" rAng="0" ptsTypes="">
                                      <p:cBhvr>
                                        <p:cTn id="33" dur="2000" fill="hold"/>
                                        <p:tgtEl>
                                          <p:spTgt spid="10"/>
                                        </p:tgtEl>
                                        <p:attrNameLst>
                                          <p:attrName>ppt_x</p:attrName>
                                          <p:attrName>ppt_y</p:attrName>
                                        </p:attrNameLst>
                                      </p:cBhvr>
                                      <p:rCtr x="-8900" y="-343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p:bldP spid="8" grpId="0" build="p"/>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三、创建</a:t>
            </a:r>
            <a:r>
              <a:rPr lang="en-US" altLang="zh-CN" dirty="0" smtClean="0">
                <a:sym typeface="+mn-ea"/>
              </a:rPr>
              <a:t>Scrapy</a:t>
            </a:r>
            <a:r>
              <a:rPr lang="zh-CN" altLang="en-US" dirty="0" smtClean="0">
                <a:sym typeface="+mn-ea"/>
              </a:rPr>
              <a:t>项目</a:t>
            </a:r>
            <a:endParaRPr lang="zh-CN" altLang="en-US" dirty="0" smtClean="0">
              <a:sym typeface="+mn-ea"/>
            </a:endParaRPr>
          </a:p>
        </p:txBody>
      </p:sp>
      <p:sp>
        <p:nvSpPr>
          <p:cNvPr id="4" name="文本框 3"/>
          <p:cNvSpPr txBox="1"/>
          <p:nvPr/>
        </p:nvSpPr>
        <p:spPr>
          <a:xfrm>
            <a:off x="242570" y="1443990"/>
            <a:ext cx="11313160" cy="1714500"/>
          </a:xfrm>
          <a:prstGeom prst="rect">
            <a:avLst/>
          </a:prstGeom>
          <a:noFill/>
        </p:spPr>
        <p:txBody>
          <a:bodyPr wrap="square" rtlCol="0">
            <a:noAutofit/>
          </a:bodyPr>
          <a:lstStyle/>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在</a:t>
            </a:r>
            <a:r>
              <a:rPr lang="en-US" altLang="zh-CN" sz="2400" kern="0" dirty="0">
                <a:latin typeface="微软雅黑" panose="020B0503020204020204" pitchFamily="34" charset="-122"/>
                <a:ea typeface="微软雅黑" panose="020B0503020204020204" pitchFamily="34" charset="-122"/>
                <a:cs typeface="+mn-ea"/>
                <a:sym typeface="+mn-lt"/>
              </a:rPr>
              <a:t>windows</a:t>
            </a:r>
            <a:r>
              <a:rPr lang="zh-CN" altLang="en-US" sz="2400" kern="0" dirty="0">
                <a:latin typeface="微软雅黑" panose="020B0503020204020204" pitchFamily="34" charset="-122"/>
                <a:ea typeface="微软雅黑" panose="020B0503020204020204" pitchFamily="34" charset="-122"/>
                <a:cs typeface="+mn-ea"/>
                <a:sym typeface="+mn-lt"/>
              </a:rPr>
              <a:t>的命令窗口中运行创建项目的命令：</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a:lnSpc>
                <a:spcPct val="130000"/>
              </a:lnSpc>
              <a:spcBef>
                <a:spcPts val="600"/>
              </a:spcBef>
            </a:pPr>
            <a:r>
              <a:rPr lang="zh-CN" altLang="en-US" sz="2400">
                <a:sym typeface="+mn-ea"/>
              </a:rPr>
              <a:t>scrapy startproject quotesproject</a:t>
            </a:r>
            <a:endParaRPr lang="zh-CN" altLang="en-US" sz="2400">
              <a:sym typeface="+mn-ea"/>
            </a:endParaRPr>
          </a:p>
          <a:p>
            <a:pPr indent="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ea"/>
              </a:rPr>
              <a:t>其中</a:t>
            </a:r>
            <a:r>
              <a:rPr lang="zh-CN" altLang="en-US" sz="2400">
                <a:sym typeface="+mn-ea"/>
              </a:rPr>
              <a:t>，quotesproject为项目名称。</a:t>
            </a:r>
            <a:endParaRPr lang="zh-CN" altLang="en-US" sz="2400">
              <a:sym typeface="+mn-ea"/>
            </a:endParaRPr>
          </a:p>
        </p:txBody>
      </p:sp>
      <p:sp>
        <p:nvSpPr>
          <p:cNvPr id="5"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（一）</a:t>
            </a:r>
            <a:r>
              <a:rPr lang="zh-CN"/>
              <a:t>通过命令行创建项目文件夹</a:t>
            </a:r>
            <a:endParaRPr lang="zh-CN"/>
          </a:p>
        </p:txBody>
      </p:sp>
      <p:sp>
        <p:nvSpPr>
          <p:cNvPr id="8" name="内容占位符 2"/>
          <p:cNvSpPr>
            <a:spLocks noGrp="1"/>
          </p:cNvSpPr>
          <p:nvPr>
            <p:custDataLst>
              <p:tags r:id="rId2"/>
            </p:custDataLst>
          </p:nvPr>
        </p:nvSpPr>
        <p:spPr>
          <a:xfrm>
            <a:off x="242369" y="374570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281305" y="3341370"/>
            <a:ext cx="5138420" cy="2681605"/>
          </a:xfrm>
          <a:prstGeom prst="rect">
            <a:avLst/>
          </a:prstGeom>
          <a:noFill/>
        </p:spPr>
        <p:txBody>
          <a:bodyPr wrap="square" rtlCol="0">
            <a:noAutofit/>
          </a:bodyPr>
          <a:lstStyle/>
          <a:p>
            <a:pPr indent="0" fontAlgn="auto">
              <a:lnSpc>
                <a:spcPct val="130000"/>
              </a:lnSpc>
              <a:spcBef>
                <a:spcPts val="600"/>
              </a:spcBef>
            </a:pPr>
            <a:r>
              <a:rPr lang="zh-CN" altLang="en-US" sz="2400" b="1" kern="0" dirty="0">
                <a:solidFill>
                  <a:srgbClr val="0070C0"/>
                </a:solidFill>
                <a:latin typeface="微软雅黑" panose="020B0503020204020204" pitchFamily="34" charset="-122"/>
                <a:ea typeface="微软雅黑" panose="020B0503020204020204" pitchFamily="34" charset="-122"/>
                <a:cs typeface="+mn-ea"/>
                <a:sym typeface="+mn-lt"/>
              </a:rPr>
              <a:t>在执行命令前注意先切换到指定目录下，这样创建的项目文件夹就会放在我们希望的位置。</a:t>
            </a:r>
            <a:endParaRPr lang="zh-CN" altLang="en-US" sz="2400" b="1" kern="0" dirty="0">
              <a:solidFill>
                <a:srgbClr val="0070C0"/>
              </a:solidFill>
              <a:latin typeface="微软雅黑" panose="020B0503020204020204" pitchFamily="34" charset="-122"/>
              <a:ea typeface="微软雅黑" panose="020B0503020204020204" pitchFamily="34" charset="-122"/>
              <a:cs typeface="+mn-ea"/>
              <a:sym typeface="+mn-lt"/>
            </a:endParaRPr>
          </a:p>
          <a:p>
            <a:pPr indent="0" fontAlgn="auto">
              <a:lnSpc>
                <a:spcPct val="130000"/>
              </a:lnSpc>
              <a:spcBef>
                <a:spcPts val="600"/>
              </a:spcBef>
            </a:pPr>
            <a:r>
              <a:rPr lang="zh-CN" altLang="en-US" sz="2400" b="1" kern="0" dirty="0">
                <a:solidFill>
                  <a:srgbClr val="0070C0"/>
                </a:solidFill>
                <a:latin typeface="微软雅黑" panose="020B0503020204020204" pitchFamily="34" charset="-122"/>
                <a:ea typeface="微软雅黑" panose="020B0503020204020204" pitchFamily="34" charset="-122"/>
                <a:cs typeface="+mn-ea"/>
                <a:sym typeface="+mn-lt"/>
              </a:rPr>
              <a:t>执行命令后如果出现“You can start your first spider with: ……”表示已创建成功。</a:t>
            </a:r>
            <a:endParaRPr lang="zh-CN" altLang="en-US" sz="2400" b="1" kern="0" dirty="0">
              <a:solidFill>
                <a:srgbClr val="0070C0"/>
              </a:solidFill>
              <a:latin typeface="微软雅黑" panose="020B0503020204020204" pitchFamily="34" charset="-122"/>
              <a:ea typeface="微软雅黑" panose="020B0503020204020204" pitchFamily="34" charset="-122"/>
              <a:cs typeface="+mn-ea"/>
              <a:sym typeface="+mn-lt"/>
            </a:endParaRPr>
          </a:p>
        </p:txBody>
      </p:sp>
      <p:pic>
        <p:nvPicPr>
          <p:cNvPr id="55" name="图片 55" descr="图1-39 用命令创建Scrapy项目"/>
          <p:cNvPicPr>
            <a:picLocks noChangeAspect="1"/>
          </p:cNvPicPr>
          <p:nvPr/>
        </p:nvPicPr>
        <p:blipFill>
          <a:blip r:embed="rId3"/>
          <a:stretch>
            <a:fillRect/>
          </a:stretch>
        </p:blipFill>
        <p:spPr>
          <a:xfrm>
            <a:off x="5632450" y="2765425"/>
            <a:ext cx="6328410" cy="3623945"/>
          </a:xfrm>
          <a:prstGeom prst="rect">
            <a:avLst/>
          </a:prstGeom>
          <a:ln>
            <a:solidFill>
              <a:schemeClr val="bg1">
                <a:lumMod val="50000"/>
              </a:schemeClr>
            </a:solidFill>
          </a:ln>
        </p:spPr>
      </p:pic>
      <p:sp>
        <p:nvSpPr>
          <p:cNvPr id="3" name="减号 2"/>
          <p:cNvSpPr/>
          <p:nvPr/>
        </p:nvSpPr>
        <p:spPr>
          <a:xfrm flipV="1">
            <a:off x="5260975" y="5090160"/>
            <a:ext cx="6371590" cy="76200"/>
          </a:xfrm>
          <a:prstGeom prst="mathMinus">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6" name="减号 5"/>
          <p:cNvSpPr/>
          <p:nvPr/>
        </p:nvSpPr>
        <p:spPr>
          <a:xfrm flipV="1">
            <a:off x="6037580" y="3429000"/>
            <a:ext cx="5112385" cy="76200"/>
          </a:xfrm>
          <a:prstGeom prst="mathMinus">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ppt_x"/>
                                          </p:val>
                                        </p:tav>
                                        <p:tav tm="100000">
                                          <p:val>
                                            <p:strVal val="#ppt_x"/>
                                          </p:val>
                                        </p:tav>
                                      </p:tavLst>
                                    </p:anim>
                                    <p:anim calcmode="lin" valueType="num">
                                      <p:cBhvr additive="base">
                                        <p:cTn id="32"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 calcmode="lin" valueType="num">
                                      <p:cBhvr additive="base">
                                        <p:cTn id="3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xEl>
                                              <p:pRg st="1" end="1"/>
                                            </p:txEl>
                                          </p:spTgt>
                                        </p:tgtEl>
                                        <p:attrNameLst>
                                          <p:attrName>style.visibility</p:attrName>
                                        </p:attrNameLst>
                                      </p:cBhvr>
                                      <p:to>
                                        <p:strVal val="visible"/>
                                      </p:to>
                                    </p:set>
                                    <p:anim calcmode="lin" valueType="num">
                                      <p:cBhvr additive="base">
                                        <p:cTn id="4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0-#ppt_w/2"/>
                                          </p:val>
                                        </p:tav>
                                        <p:tav tm="100000">
                                          <p:val>
                                            <p:strVal val="#ppt_x"/>
                                          </p:val>
                                        </p:tav>
                                      </p:tavLst>
                                    </p:anim>
                                    <p:anim calcmode="lin" valueType="num">
                                      <p:cBhvr additive="base">
                                        <p:cTn id="50" dur="500" fill="hold"/>
                                        <p:tgtEl>
                                          <p:spTgt spid="3"/>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0-#ppt_w/2"/>
                                          </p:val>
                                        </p:tav>
                                        <p:tav tm="100000">
                                          <p:val>
                                            <p:strVal val="#ppt_x"/>
                                          </p:val>
                                        </p:tav>
                                      </p:tavLst>
                                    </p:anim>
                                    <p:anim calcmode="lin" valueType="num">
                                      <p:cBhvr additive="base">
                                        <p:cTn id="54" dur="500" fill="hold"/>
                                        <p:tgtEl>
                                          <p:spTgt spid="6"/>
                                        </p:tgtEl>
                                        <p:attrNameLst>
                                          <p:attrName>ppt_y</p:attrName>
                                        </p:attrNameLst>
                                      </p:cBhvr>
                                      <p:tavLst>
                                        <p:tav tm="0">
                                          <p:val>
                                            <p:strVal val="#ppt_y"/>
                                          </p:val>
                                        </p:tav>
                                        <p:tav tm="100000">
                                          <p:val>
                                            <p:strVal val="#ppt_y"/>
                                          </p:val>
                                        </p:tav>
                                      </p:tavLst>
                                    </p:anim>
                                  </p:childTnLst>
                                </p:cTn>
                              </p:par>
                            </p:childTnLst>
                          </p:cTn>
                        </p:par>
                        <p:par>
                          <p:cTn id="55" fill="hold">
                            <p:stCondLst>
                              <p:cond delay="500"/>
                            </p:stCondLst>
                            <p:childTnLst>
                              <p:par>
                                <p:cTn id="56" presetID="26" presetClass="emph" presetSubtype="0" repeatCount="3000" fill="hold" grpId="1" nodeType="afterEffect">
                                  <p:stCondLst>
                                    <p:cond delay="0"/>
                                  </p:stCondLst>
                                  <p:childTnLst>
                                    <p:animEffect transition="out" filter="fade">
                                      <p:cBhvr>
                                        <p:cTn id="57" dur="500" tmFilter="0, 0; .2, .5; .8, .5; 1, 0"/>
                                        <p:tgtEl>
                                          <p:spTgt spid="3"/>
                                        </p:tgtEl>
                                      </p:cBhvr>
                                    </p:animEffect>
                                    <p:animScale>
                                      <p:cBhvr>
                                        <p:cTn id="58" dur="250" autoRev="1" fill="hold"/>
                                        <p:tgtEl>
                                          <p:spTgt spid="3"/>
                                        </p:tgtEl>
                                      </p:cBhvr>
                                      <p:by x="105000" y="105000"/>
                                    </p:animScale>
                                  </p:childTnLst>
                                </p:cTn>
                              </p:par>
                              <p:par>
                                <p:cTn id="59" presetID="26" presetClass="emph" presetSubtype="0" repeatCount="3000" fill="hold" grpId="1" nodeType="withEffect">
                                  <p:stCondLst>
                                    <p:cond delay="0"/>
                                  </p:stCondLst>
                                  <p:childTnLst>
                                    <p:animEffect transition="out" filter="fade">
                                      <p:cBhvr>
                                        <p:cTn id="60" dur="500" tmFilter="0, 0; .2, .5; .8, .5; 1, 0"/>
                                        <p:tgtEl>
                                          <p:spTgt spid="6"/>
                                        </p:tgtEl>
                                      </p:cBhvr>
                                    </p:animEffect>
                                    <p:animScale>
                                      <p:cBhvr>
                                        <p:cTn id="61"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uiExpand="1" build="p"/>
      <p:bldP spid="9" grpId="0" build="p"/>
      <p:bldP spid="3" grpId="0" animBg="1"/>
      <p:bldP spid="3" grpId="1" animBg="1"/>
      <p:bldP spid="6" grpId="0" animBg="1"/>
      <p:bldP spid="6" grpId="1"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三、创建</a:t>
            </a:r>
            <a:r>
              <a:rPr lang="en-US" altLang="zh-CN" dirty="0" smtClean="0">
                <a:sym typeface="+mn-ea"/>
              </a:rPr>
              <a:t>Scrapy</a:t>
            </a:r>
            <a:r>
              <a:rPr lang="zh-CN" altLang="en-US" dirty="0" smtClean="0">
                <a:sym typeface="+mn-ea"/>
              </a:rPr>
              <a:t>项目</a:t>
            </a:r>
            <a:endParaRPr lang="zh-CN" altLang="en-US" dirty="0" smtClean="0">
              <a:sym typeface="+mn-ea"/>
            </a:endParaRPr>
          </a:p>
        </p:txBody>
      </p:sp>
      <p:sp>
        <p:nvSpPr>
          <p:cNvPr id="4" name="文本框 3"/>
          <p:cNvSpPr txBox="1"/>
          <p:nvPr/>
        </p:nvSpPr>
        <p:spPr>
          <a:xfrm>
            <a:off x="242570" y="1443990"/>
            <a:ext cx="11313160" cy="3385820"/>
          </a:xfrm>
          <a:prstGeom prst="rect">
            <a:avLst/>
          </a:prstGeom>
          <a:noFill/>
        </p:spPr>
        <p:txBody>
          <a:bodyPr wrap="square" rtlCol="0">
            <a:noAutofit/>
          </a:bodyPr>
          <a:lstStyle/>
          <a:p>
            <a:pPr>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lt"/>
              </a:rPr>
              <a:t>先确定起始Spider的名字，还有该爬虫项目允许爬取的域名。以本次任务为例，Spider名字为“quotes”，允许爬取的域名为“quotes.toscrape.com”，那么创建起始爬虫命令如下：</a:t>
            </a:r>
            <a:endParaRPr lang="zh-CN" altLang="en-US" sz="2400" kern="0" dirty="0">
              <a:latin typeface="微软雅黑" panose="020B0503020204020204" pitchFamily="34" charset="-122"/>
              <a:ea typeface="微软雅黑" panose="020B0503020204020204" pitchFamily="34" charset="-122"/>
              <a:cs typeface="+mn-ea"/>
              <a:sym typeface="+mn-lt"/>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ea"/>
              </a:rPr>
              <a:t>cd quotesproject</a:t>
            </a:r>
            <a:endParaRPr lang="zh-CN" altLang="en-US" sz="2400" kern="0" dirty="0">
              <a:latin typeface="微软雅黑" panose="020B0503020204020204" pitchFamily="34" charset="-122"/>
              <a:ea typeface="微软雅黑" panose="020B0503020204020204" pitchFamily="34" charset="-122"/>
              <a:cs typeface="+mn-ea"/>
              <a:sym typeface="+mn-ea"/>
            </a:endParaRPr>
          </a:p>
          <a:p>
            <a:pPr indent="457200" fontAlgn="auto">
              <a:lnSpc>
                <a:spcPct val="130000"/>
              </a:lnSpc>
              <a:spcBef>
                <a:spcPts val="600"/>
              </a:spcBef>
            </a:pPr>
            <a:r>
              <a:rPr lang="zh-CN" altLang="en-US" sz="2400" kern="0" dirty="0">
                <a:latin typeface="微软雅黑" panose="020B0503020204020204" pitchFamily="34" charset="-122"/>
                <a:ea typeface="微软雅黑" panose="020B0503020204020204" pitchFamily="34" charset="-122"/>
                <a:cs typeface="+mn-ea"/>
                <a:sym typeface="+mn-ea"/>
              </a:rPr>
              <a:t>scrapy genspider quotes quotes.toscrape.com</a:t>
            </a:r>
            <a:endParaRPr lang="zh-CN" altLang="en-US" sz="2400" kern="0" dirty="0">
              <a:latin typeface="微软雅黑" panose="020B0503020204020204" pitchFamily="34" charset="-122"/>
              <a:ea typeface="微软雅黑" panose="020B0503020204020204" pitchFamily="34" charset="-122"/>
              <a:cs typeface="+mn-ea"/>
              <a:sym typeface="+mn-ea"/>
            </a:endParaRPr>
          </a:p>
          <a:p>
            <a:pPr indent="0" fontAlgn="auto">
              <a:lnSpc>
                <a:spcPct val="130000"/>
              </a:lnSpc>
              <a:spcBef>
                <a:spcPts val="600"/>
              </a:spcBef>
            </a:pPr>
            <a:endParaRPr lang="zh-CN" altLang="en-US" sz="2400">
              <a:sym typeface="+mn-ea"/>
            </a:endParaRPr>
          </a:p>
        </p:txBody>
      </p:sp>
      <p:sp>
        <p:nvSpPr>
          <p:cNvPr id="5"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a:t>
            </a:r>
            <a:r>
              <a:rPr lang="zh-CN" altLang="en-US"/>
              <a:t>二</a:t>
            </a:r>
            <a:r>
              <a:rPr lang="en-US" altLang="zh-CN"/>
              <a:t>）</a:t>
            </a:r>
            <a:r>
              <a:rPr lang="zh-CN" altLang="en-US"/>
              <a:t>创建起始爬虫文件</a:t>
            </a:r>
            <a:endParaRPr 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uiExpand="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三、创建</a:t>
            </a:r>
            <a:r>
              <a:rPr lang="en-US" altLang="zh-CN" dirty="0" smtClean="0">
                <a:sym typeface="+mn-ea"/>
              </a:rPr>
              <a:t>Scrapy</a:t>
            </a:r>
            <a:r>
              <a:rPr lang="zh-CN" altLang="en-US" dirty="0" smtClean="0">
                <a:sym typeface="+mn-ea"/>
              </a:rPr>
              <a:t>项目</a:t>
            </a:r>
            <a:endParaRPr lang="zh-CN" altLang="en-US" dirty="0" smtClean="0">
              <a:sym typeface="+mn-ea"/>
            </a:endParaRPr>
          </a:p>
        </p:txBody>
      </p:sp>
      <p:sp>
        <p:nvSpPr>
          <p:cNvPr id="4" name="文本框 3"/>
          <p:cNvSpPr txBox="1"/>
          <p:nvPr/>
        </p:nvSpPr>
        <p:spPr>
          <a:xfrm>
            <a:off x="242570" y="1443990"/>
            <a:ext cx="11313160" cy="1173480"/>
          </a:xfrm>
          <a:prstGeom prst="rect">
            <a:avLst/>
          </a:prstGeom>
          <a:noFill/>
        </p:spPr>
        <p:txBody>
          <a:bodyPr wrap="square" rtlCol="0">
            <a:noAutofit/>
          </a:bodyPr>
          <a:lstStyle/>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a:t>
            </a:r>
            <a:r>
              <a:rPr lang="en-US" altLang="zh-CN" sz="2400" b="1" kern="0" dirty="0">
                <a:latin typeface="微软雅黑" panose="020B0503020204020204" pitchFamily="34" charset="-122"/>
                <a:ea typeface="微软雅黑" panose="020B0503020204020204" pitchFamily="34" charset="-122"/>
                <a:cs typeface="+mn-ea"/>
                <a:sym typeface="+mn-lt"/>
              </a:rPr>
              <a:t>1</a:t>
            </a:r>
            <a:r>
              <a:rPr lang="zh-CN" altLang="en-US" sz="2400" b="1" kern="0" dirty="0">
                <a:latin typeface="微软雅黑" panose="020B0503020204020204" pitchFamily="34" charset="-122"/>
                <a:ea typeface="微软雅黑" panose="020B0503020204020204" pitchFamily="34" charset="-122"/>
                <a:cs typeface="+mn-ea"/>
                <a:sym typeface="+mn-lt"/>
              </a:rPr>
              <a:t>）先在PyCharm中打开项目。</a:t>
            </a:r>
            <a:endParaRPr lang="zh-CN" altLang="en-US" sz="2400" b="1">
              <a:sym typeface="+mn-ea"/>
            </a:endParaRPr>
          </a:p>
        </p:txBody>
      </p:sp>
      <p:sp>
        <p:nvSpPr>
          <p:cNvPr id="5"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a:t>
            </a:r>
            <a:r>
              <a:rPr lang="zh-CN" altLang="en-US" dirty="0"/>
              <a:t>三</a:t>
            </a:r>
            <a:r>
              <a:rPr lang="en-US" altLang="zh-CN" dirty="0"/>
              <a:t>）</a:t>
            </a:r>
            <a:r>
              <a:rPr lang="zh-CN" altLang="en-US" dirty="0"/>
              <a:t>在</a:t>
            </a:r>
            <a:r>
              <a:rPr lang="en-US" altLang="zh-CN" dirty="0" err="1"/>
              <a:t>PyCharm</a:t>
            </a:r>
            <a:r>
              <a:rPr lang="zh-CN" altLang="en-US" dirty="0"/>
              <a:t>中配置开发环境</a:t>
            </a:r>
            <a:endParaRPr lang="zh-CN" dirty="0"/>
          </a:p>
        </p:txBody>
      </p:sp>
      <p:pic>
        <p:nvPicPr>
          <p:cNvPr id="7" name="图片 7" descr="06在PyCharm中打开项目"/>
          <p:cNvPicPr>
            <a:picLocks noChangeAspect="1"/>
          </p:cNvPicPr>
          <p:nvPr/>
        </p:nvPicPr>
        <p:blipFill>
          <a:blip r:embed="rId2"/>
          <a:stretch>
            <a:fillRect/>
          </a:stretch>
        </p:blipFill>
        <p:spPr>
          <a:xfrm>
            <a:off x="338455" y="2179955"/>
            <a:ext cx="11262995" cy="4286885"/>
          </a:xfrm>
          <a:prstGeom prst="rect">
            <a:avLst/>
          </a:prstGeom>
          <a:ln>
            <a:solidFill>
              <a:schemeClr val="bg1">
                <a:lumMod val="65000"/>
              </a:schemeClr>
            </a:solidFill>
          </a:ln>
        </p:spPr>
      </p:pic>
      <p:sp>
        <p:nvSpPr>
          <p:cNvPr id="3" name="文本框 2"/>
          <p:cNvSpPr txBox="1"/>
          <p:nvPr>
            <p:custDataLst>
              <p:tags r:id="rId3"/>
            </p:custDataLst>
          </p:nvPr>
        </p:nvSpPr>
        <p:spPr>
          <a:xfrm>
            <a:off x="369570" y="3895090"/>
            <a:ext cx="11313160" cy="1173480"/>
          </a:xfrm>
          <a:prstGeom prst="rect">
            <a:avLst/>
          </a:prstGeom>
          <a:noFill/>
        </p:spPr>
        <p:txBody>
          <a:bodyPr wrap="square" rtlCol="0">
            <a:noAutofit/>
          </a:bodyPr>
          <a:lstStyle/>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a:t>
            </a:r>
            <a:r>
              <a:rPr lang="en-US" altLang="zh-CN" sz="2400" b="1" kern="0" dirty="0">
                <a:latin typeface="微软雅黑" panose="020B0503020204020204" pitchFamily="34" charset="-122"/>
                <a:ea typeface="微软雅黑" panose="020B0503020204020204" pitchFamily="34" charset="-122"/>
                <a:cs typeface="+mn-ea"/>
                <a:sym typeface="+mn-lt"/>
              </a:rPr>
              <a:t>2</a:t>
            </a:r>
            <a:r>
              <a:rPr lang="zh-CN" altLang="en-US" sz="2400" b="1" kern="0" dirty="0">
                <a:latin typeface="微软雅黑" panose="020B0503020204020204" pitchFamily="34" charset="-122"/>
                <a:ea typeface="微软雅黑" panose="020B0503020204020204" pitchFamily="34" charset="-122"/>
                <a:cs typeface="+mn-ea"/>
                <a:sym typeface="+mn-lt"/>
              </a:rPr>
              <a:t>）在Pycharm中打开项目后，接下来请按照上节的第2项“在PyCharm中安装scrapy”的内容来配置开发环境。</a:t>
            </a:r>
            <a:endParaRPr lang="zh-CN" altLang="en-US" sz="2400" b="1" kern="0" dirty="0">
              <a:latin typeface="微软雅黑" panose="020B0503020204020204" pitchFamily="34" charset="-122"/>
              <a:ea typeface="微软雅黑" panose="020B0503020204020204" pitchFamily="34" charset="-122"/>
              <a:cs typeface="+mn-ea"/>
              <a:sym typeface="+mn-lt"/>
            </a:endParaRPr>
          </a:p>
        </p:txBody>
      </p:sp>
      <p:pic>
        <p:nvPicPr>
          <p:cNvPr id="10" name="图片 9" descr="图1-38 在PyCharm中安装scrapy包"/>
          <p:cNvPicPr>
            <a:picLocks noChangeAspect="1"/>
          </p:cNvPicPr>
          <p:nvPr>
            <p:custDataLst>
              <p:tags r:id="rId4"/>
            </p:custDataLst>
          </p:nvPr>
        </p:nvPicPr>
        <p:blipFill>
          <a:blip r:embed="rId5"/>
          <a:stretch>
            <a:fillRect/>
          </a:stretch>
        </p:blipFill>
        <p:spPr>
          <a:xfrm>
            <a:off x="8333105" y="4981575"/>
            <a:ext cx="6147435" cy="4536440"/>
          </a:xfrm>
          <a:prstGeom prst="rect">
            <a:avLst/>
          </a:prstGeom>
          <a:ln>
            <a:solidFill>
              <a:schemeClr val="bg1">
                <a:lumMod val="50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nodeType="clickEffect">
                                  <p:stCondLst>
                                    <p:cond delay="0"/>
                                  </p:stCondLst>
                                  <p:childTnLst>
                                    <p:animScale>
                                      <p:cBhvr>
                                        <p:cTn id="24" dur="2000" fill="hold"/>
                                        <p:tgtEl>
                                          <p:spTgt spid="7"/>
                                        </p:tgtEl>
                                      </p:cBhvr>
                                      <p:by x="60000" y="60000"/>
                                    </p:animScale>
                                  </p:childTnLst>
                                </p:cTn>
                              </p:par>
                              <p:par>
                                <p:cTn id="25" presetID="0" presetClass="path" presetSubtype="0" accel="50000" decel="50000" fill="hold" nodeType="withEffect">
                                  <p:stCondLst>
                                    <p:cond delay="0"/>
                                  </p:stCondLst>
                                  <p:childTnLst>
                                    <p:animMotion origin="layout" path="M 0 0 L 0.227448 -0.330833 " pathEditMode="relative" rAng="0" ptsTypes="">
                                      <p:cBhvr>
                                        <p:cTn id="26" dur="2000" fill="hold"/>
                                        <p:tgtEl>
                                          <p:spTgt spid="7"/>
                                        </p:tgtEl>
                                        <p:attrNameLst>
                                          <p:attrName>ppt_x</p:attrName>
                                          <p:attrName>ppt_y</p:attrName>
                                        </p:attrNameLst>
                                      </p:cBhvr>
                                      <p:rCtr x="10000" y="-15900"/>
                                    </p:animMotion>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par>
                          <p:cTn id="37" fill="hold">
                            <p:stCondLst>
                              <p:cond delay="0"/>
                            </p:stCondLst>
                            <p:childTnLst>
                              <p:par>
                                <p:cTn id="38" presetID="0" presetClass="path" presetSubtype="0" accel="50000" decel="50000" fill="hold" nodeType="afterEffect">
                                  <p:stCondLst>
                                    <p:cond delay="0"/>
                                  </p:stCondLst>
                                  <p:childTnLst>
                                    <p:animMotion origin="layout" path="M 0 0 L -0.23901 -0.40037 " pathEditMode="relative" rAng="0" ptsTypes="">
                                      <p:cBhvr>
                                        <p:cTn id="39" dur="2000" fill="hold"/>
                                        <p:tgtEl>
                                          <p:spTgt spid="10"/>
                                        </p:tgtEl>
                                        <p:attrNameLst>
                                          <p:attrName>ppt_x</p:attrName>
                                          <p:attrName>ppt_y</p:attrName>
                                        </p:attrNameLst>
                                      </p:cBhvr>
                                      <p:rCtr x="-12100" y="-35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uiExpand="1" build="p"/>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995"/>
            <a:ext cx="7319547" cy="5101678"/>
          </a:xfrm>
          <a:prstGeom prst="rect">
            <a:avLst/>
          </a:prstGeom>
          <a:noFill/>
        </p:spPr>
        <p:txBody>
          <a:bodyPr wrap="square" rtlCol="0">
            <a:no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1</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scrapy.cfg</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Scrapy</a:t>
            </a:r>
            <a:r>
              <a:rPr lang="zh-CN" altLang="en-US" sz="2000" kern="0" dirty="0">
                <a:latin typeface="微软雅黑" panose="020B0503020204020204" pitchFamily="34" charset="-122"/>
                <a:ea typeface="微软雅黑" panose="020B0503020204020204" pitchFamily="34" charset="-122"/>
                <a:cs typeface="+mn-ea"/>
                <a:sym typeface="+mn-lt"/>
              </a:rPr>
              <a:t>项目的配置文件，定义了项目的配置文件路径、部署的相关信息。</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2</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items.py</a:t>
            </a:r>
            <a:r>
              <a:rPr lang="zh-CN" altLang="en-US" sz="2000" kern="0" dirty="0">
                <a:latin typeface="微软雅黑" panose="020B0503020204020204" pitchFamily="34" charset="-122"/>
                <a:ea typeface="微软雅黑" panose="020B0503020204020204" pitchFamily="34" charset="-122"/>
                <a:cs typeface="+mn-ea"/>
                <a:sym typeface="+mn-lt"/>
              </a:rPr>
              <a:t>：用来定义</a:t>
            </a:r>
            <a:r>
              <a:rPr lang="en-US" altLang="zh-CN" sz="2000" kern="0" dirty="0">
                <a:latin typeface="微软雅黑" panose="020B0503020204020204" pitchFamily="34" charset="-122"/>
                <a:ea typeface="微软雅黑" panose="020B0503020204020204" pitchFamily="34" charset="-122"/>
                <a:cs typeface="+mn-ea"/>
                <a:sym typeface="+mn-lt"/>
              </a:rPr>
              <a:t>Item</a:t>
            </a:r>
            <a:r>
              <a:rPr lang="zh-CN" altLang="en-US" sz="2000" kern="0" dirty="0">
                <a:latin typeface="微软雅黑" panose="020B0503020204020204" pitchFamily="34" charset="-122"/>
                <a:ea typeface="微软雅黑" panose="020B0503020204020204" pitchFamily="34" charset="-122"/>
                <a:cs typeface="+mn-ea"/>
                <a:sym typeface="+mn-lt"/>
              </a:rPr>
              <a:t>数据结构，项目中所有自定义的</a:t>
            </a:r>
            <a:r>
              <a:rPr lang="en-US" altLang="zh-CN" sz="2000" kern="0" dirty="0">
                <a:latin typeface="微软雅黑" panose="020B0503020204020204" pitchFamily="34" charset="-122"/>
                <a:ea typeface="微软雅黑" panose="020B0503020204020204" pitchFamily="34" charset="-122"/>
                <a:cs typeface="+mn-ea"/>
                <a:sym typeface="+mn-lt"/>
              </a:rPr>
              <a:t>Item</a:t>
            </a:r>
            <a:r>
              <a:rPr lang="zh-CN" altLang="en-US" sz="2000" kern="0" dirty="0">
                <a:latin typeface="微软雅黑" panose="020B0503020204020204" pitchFamily="34" charset="-122"/>
                <a:ea typeface="微软雅黑" panose="020B0503020204020204" pitchFamily="34" charset="-122"/>
                <a:cs typeface="+mn-ea"/>
                <a:sym typeface="+mn-lt"/>
              </a:rPr>
              <a:t>类都应放在此文件里。</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3</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pipelines.py</a:t>
            </a:r>
            <a:r>
              <a:rPr lang="zh-CN" altLang="en-US" sz="2000" kern="0" dirty="0">
                <a:latin typeface="微软雅黑" panose="020B0503020204020204" pitchFamily="34" charset="-122"/>
                <a:ea typeface="微软雅黑" panose="020B0503020204020204" pitchFamily="34" charset="-122"/>
                <a:cs typeface="+mn-ea"/>
                <a:sym typeface="+mn-lt"/>
              </a:rPr>
              <a:t>：在该文件中编写</a:t>
            </a:r>
            <a:r>
              <a:rPr lang="en-US" altLang="zh-CN" sz="2000" kern="0" dirty="0">
                <a:latin typeface="微软雅黑" panose="020B0503020204020204" pitchFamily="34" charset="-122"/>
                <a:ea typeface="微软雅黑" panose="020B0503020204020204" pitchFamily="34" charset="-122"/>
                <a:cs typeface="+mn-ea"/>
                <a:sym typeface="+mn-lt"/>
              </a:rPr>
              <a:t>Item Pipeline</a:t>
            </a:r>
            <a:r>
              <a:rPr lang="zh-CN" altLang="en-US" sz="2000" kern="0" dirty="0">
                <a:latin typeface="微软雅黑" panose="020B0503020204020204" pitchFamily="34" charset="-122"/>
                <a:ea typeface="微软雅黑" panose="020B0503020204020204" pitchFamily="34" charset="-122"/>
                <a:cs typeface="+mn-ea"/>
                <a:sym typeface="+mn-lt"/>
              </a:rPr>
              <a:t>的代码，所有的管道类都写在这里。</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4</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settings.py</a:t>
            </a:r>
            <a:r>
              <a:rPr lang="zh-CN" altLang="en-US" sz="2000" kern="0" dirty="0">
                <a:latin typeface="微软雅黑" panose="020B0503020204020204" pitchFamily="34" charset="-122"/>
                <a:ea typeface="微软雅黑" panose="020B0503020204020204" pitchFamily="34" charset="-122"/>
                <a:cs typeface="+mn-ea"/>
                <a:sym typeface="+mn-lt"/>
              </a:rPr>
              <a:t>：定义了项目的全局配置。</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5</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middlewares.py</a:t>
            </a:r>
            <a:r>
              <a:rPr lang="zh-CN" altLang="en-US" sz="2000" kern="0" dirty="0">
                <a:latin typeface="微软雅黑" panose="020B0503020204020204" pitchFamily="34" charset="-122"/>
                <a:ea typeface="微软雅黑" panose="020B0503020204020204" pitchFamily="34" charset="-122"/>
                <a:cs typeface="+mn-ea"/>
                <a:sym typeface="+mn-lt"/>
              </a:rPr>
              <a:t>：在该文件中放</a:t>
            </a:r>
            <a:r>
              <a:rPr lang="en-US" altLang="zh-CN" sz="2000" kern="0" dirty="0">
                <a:latin typeface="微软雅黑" panose="020B0503020204020204" pitchFamily="34" charset="-122"/>
                <a:ea typeface="微软雅黑" panose="020B0503020204020204" pitchFamily="34" charset="-122"/>
                <a:cs typeface="+mn-ea"/>
                <a:sym typeface="+mn-lt"/>
              </a:rPr>
              <a:t>Spider </a:t>
            </a:r>
            <a:r>
              <a:rPr lang="en-US" altLang="zh-CN" sz="2000" kern="0" dirty="0" err="1">
                <a:latin typeface="微软雅黑" panose="020B0503020204020204" pitchFamily="34" charset="-122"/>
                <a:ea typeface="微软雅黑" panose="020B0503020204020204" pitchFamily="34" charset="-122"/>
                <a:cs typeface="+mn-ea"/>
                <a:sym typeface="+mn-lt"/>
              </a:rPr>
              <a:t>Middlewares</a:t>
            </a:r>
            <a:r>
              <a:rPr lang="zh-CN" altLang="en-US" sz="2000" kern="0" dirty="0">
                <a:latin typeface="微软雅黑" panose="020B0503020204020204" pitchFamily="34" charset="-122"/>
                <a:ea typeface="微软雅黑" panose="020B0503020204020204" pitchFamily="34" charset="-122"/>
                <a:cs typeface="+mn-ea"/>
                <a:sym typeface="+mn-lt"/>
              </a:rPr>
              <a:t>和</a:t>
            </a:r>
            <a:r>
              <a:rPr lang="en-US" altLang="zh-CN" sz="2000" kern="0" dirty="0">
                <a:latin typeface="微软雅黑" panose="020B0503020204020204" pitchFamily="34" charset="-122"/>
                <a:ea typeface="微软雅黑" panose="020B0503020204020204" pitchFamily="34" charset="-122"/>
                <a:cs typeface="+mn-ea"/>
                <a:sym typeface="+mn-lt"/>
              </a:rPr>
              <a:t>Downloader </a:t>
            </a:r>
            <a:r>
              <a:rPr lang="en-US" altLang="zh-CN" sz="2000" kern="0" dirty="0" err="1">
                <a:latin typeface="微软雅黑" panose="020B0503020204020204" pitchFamily="34" charset="-122"/>
                <a:ea typeface="微软雅黑" panose="020B0503020204020204" pitchFamily="34" charset="-122"/>
                <a:cs typeface="+mn-ea"/>
                <a:sym typeface="+mn-lt"/>
              </a:rPr>
              <a:t>Middlewares</a:t>
            </a:r>
            <a:r>
              <a:rPr lang="zh-CN" altLang="en-US" sz="2000" kern="0" dirty="0">
                <a:latin typeface="微软雅黑" panose="020B0503020204020204" pitchFamily="34" charset="-122"/>
                <a:ea typeface="微软雅黑" panose="020B0503020204020204" pitchFamily="34" charset="-122"/>
                <a:cs typeface="+mn-ea"/>
                <a:sym typeface="+mn-lt"/>
              </a:rPr>
              <a:t>的实现。</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6</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a:latin typeface="微软雅黑" panose="020B0503020204020204" pitchFamily="34" charset="-122"/>
                <a:ea typeface="微软雅黑" panose="020B0503020204020204" pitchFamily="34" charset="-122"/>
                <a:cs typeface="+mn-ea"/>
                <a:sym typeface="+mn-lt"/>
              </a:rPr>
              <a:t>spiders</a:t>
            </a:r>
            <a:r>
              <a:rPr lang="zh-CN" altLang="en-US" sz="2000" kern="0" dirty="0">
                <a:latin typeface="微软雅黑" panose="020B0503020204020204" pitchFamily="34" charset="-122"/>
                <a:ea typeface="微软雅黑" panose="020B0503020204020204" pitchFamily="34" charset="-122"/>
                <a:cs typeface="+mn-ea"/>
                <a:sym typeface="+mn-lt"/>
              </a:rPr>
              <a:t>：文件夹，其内包含一个个的</a:t>
            </a:r>
            <a:r>
              <a:rPr lang="en-US" altLang="zh-CN" sz="2000" kern="0" dirty="0">
                <a:latin typeface="微软雅黑" panose="020B0503020204020204" pitchFamily="34" charset="-122"/>
                <a:ea typeface="微软雅黑" panose="020B0503020204020204" pitchFamily="34" charset="-122"/>
                <a:cs typeface="+mn-ea"/>
                <a:sym typeface="+mn-lt"/>
              </a:rPr>
              <a:t>Spider</a:t>
            </a:r>
            <a:r>
              <a:rPr lang="zh-CN" altLang="en-US" sz="2000" kern="0" dirty="0">
                <a:latin typeface="微软雅黑" panose="020B0503020204020204" pitchFamily="34" charset="-122"/>
                <a:ea typeface="微软雅黑" panose="020B0503020204020204" pitchFamily="34" charset="-122"/>
                <a:cs typeface="+mn-ea"/>
                <a:sym typeface="+mn-lt"/>
              </a:rPr>
              <a:t>的实现，每个</a:t>
            </a:r>
            <a:r>
              <a:rPr lang="en-US" altLang="zh-CN" sz="2000" kern="0" dirty="0">
                <a:latin typeface="微软雅黑" panose="020B0503020204020204" pitchFamily="34" charset="-122"/>
                <a:ea typeface="微软雅黑" panose="020B0503020204020204" pitchFamily="34" charset="-122"/>
                <a:cs typeface="+mn-ea"/>
                <a:sym typeface="+mn-lt"/>
              </a:rPr>
              <a:t>Spider</a:t>
            </a:r>
            <a:r>
              <a:rPr lang="zh-CN" altLang="en-US" sz="2000" kern="0" dirty="0">
                <a:latin typeface="微软雅黑" panose="020B0503020204020204" pitchFamily="34" charset="-122"/>
                <a:ea typeface="微软雅黑" panose="020B0503020204020204" pitchFamily="34" charset="-122"/>
                <a:cs typeface="+mn-ea"/>
                <a:sym typeface="+mn-lt"/>
              </a:rPr>
              <a:t>都编写在一个单独的</a:t>
            </a:r>
            <a:r>
              <a:rPr lang="en-US" alt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py</a:t>
            </a:r>
            <a:r>
              <a:rPr lang="zh-CN" altLang="en-US" sz="2000" kern="0" dirty="0">
                <a:latin typeface="微软雅黑" panose="020B0503020204020204" pitchFamily="34" charset="-122"/>
                <a:ea typeface="微软雅黑" panose="020B0503020204020204" pitchFamily="34" charset="-122"/>
                <a:cs typeface="+mn-ea"/>
                <a:sym typeface="+mn-lt"/>
              </a:rPr>
              <a:t>文件中，并且其中有唯一一个</a:t>
            </a:r>
            <a:r>
              <a:rPr lang="en-US" altLang="zh-CN" sz="2000" kern="0" dirty="0">
                <a:latin typeface="微软雅黑" panose="020B0503020204020204" pitchFamily="34" charset="-122"/>
                <a:ea typeface="微软雅黑" panose="020B0503020204020204" pitchFamily="34" charset="-122"/>
                <a:cs typeface="+mn-ea"/>
                <a:sym typeface="+mn-lt"/>
              </a:rPr>
              <a:t>Spider</a:t>
            </a:r>
            <a:r>
              <a:rPr lang="zh-CN" altLang="en-US" sz="2000" kern="0" dirty="0">
                <a:latin typeface="微软雅黑" panose="020B0503020204020204" pitchFamily="34" charset="-122"/>
                <a:ea typeface="微软雅黑" panose="020B0503020204020204" pitchFamily="34" charset="-122"/>
                <a:cs typeface="+mn-ea"/>
                <a:sym typeface="+mn-lt"/>
              </a:rPr>
              <a:t>作为项目的起始</a:t>
            </a:r>
            <a:r>
              <a:rPr lang="en-US" altLang="zh-CN" sz="2000" kern="0" dirty="0">
                <a:latin typeface="微软雅黑" panose="020B0503020204020204" pitchFamily="34" charset="-122"/>
                <a:ea typeface="微软雅黑" panose="020B0503020204020204" pitchFamily="34" charset="-122"/>
                <a:cs typeface="+mn-ea"/>
                <a:sym typeface="+mn-lt"/>
              </a:rPr>
              <a:t>Spider</a:t>
            </a:r>
            <a:r>
              <a:rPr lang="zh-CN" altLang="en-US" sz="2000" kern="0" dirty="0">
                <a:latin typeface="微软雅黑" panose="020B0503020204020204" pitchFamily="34" charset="-122"/>
                <a:ea typeface="微软雅黑" panose="020B0503020204020204" pitchFamily="34" charset="-122"/>
                <a:cs typeface="+mn-ea"/>
                <a:sym typeface="+mn-lt"/>
              </a:rPr>
              <a:t>。</a:t>
            </a:r>
            <a:endParaRPr lang="zh-CN" altLang="en-US" sz="2000" kern="0" dirty="0">
              <a:latin typeface="微软雅黑" panose="020B0503020204020204" pitchFamily="34" charset="-122"/>
              <a:ea typeface="微软雅黑" panose="020B0503020204020204" pitchFamily="34" charset="-122"/>
              <a:cs typeface="+mn-ea"/>
              <a:sym typeface="+mn-lt"/>
            </a:endParaRPr>
          </a:p>
        </p:txBody>
      </p:sp>
      <p:pic>
        <p:nvPicPr>
          <p:cNvPr id="7" name="图片 7" descr="06在PyCharm中打开项目"/>
          <p:cNvPicPr>
            <a:picLocks noChangeAspect="1"/>
          </p:cNvPicPr>
          <p:nvPr/>
        </p:nvPicPr>
        <p:blipFill rotWithShape="1">
          <a:blip r:embed="rId1"/>
          <a:srcRect l="54060"/>
          <a:stretch>
            <a:fillRect/>
          </a:stretch>
        </p:blipFill>
        <p:spPr>
          <a:xfrm>
            <a:off x="7666892" y="1356491"/>
            <a:ext cx="4363627" cy="3615311"/>
          </a:xfrm>
          <a:prstGeom prst="rect">
            <a:avLst/>
          </a:prstGeom>
          <a:ln>
            <a:solidFill>
              <a:schemeClr val="bg1">
                <a:lumMod val="65000"/>
              </a:schemeClr>
            </a:solidFill>
          </a:ln>
        </p:spPr>
      </p:pic>
      <p:sp>
        <p:nvSpPr>
          <p:cNvPr id="8" name="内容占位符 2"/>
          <p:cNvSpPr>
            <a:spLocks noGrp="1"/>
          </p:cNvSpPr>
          <p:nvPr>
            <p:custDataLst>
              <p:tags r:id="rId2"/>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a:t>一</a:t>
            </a:r>
            <a:r>
              <a:rPr lang="en-US" altLang="zh-CN" dirty="0" smtClean="0"/>
              <a:t>）</a:t>
            </a:r>
            <a:r>
              <a:rPr lang="zh-CN" altLang="en-US" dirty="0" smtClean="0"/>
              <a:t>项目文件夹结构</a:t>
            </a:r>
            <a:endParaRPr 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3" end="3"/>
                                            </p:txEl>
                                          </p:spTgt>
                                        </p:tgtEl>
                                        <p:attrNameLst>
                                          <p:attrName>style.visibility</p:attrName>
                                        </p:attrNameLst>
                                      </p:cBhvr>
                                      <p:to>
                                        <p:strVal val="visible"/>
                                      </p:to>
                                    </p:set>
                                    <p:anim calcmode="lin" valueType="num">
                                      <p:cBhvr additive="base">
                                        <p:cTn id="3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 calcmode="lin" valueType="num">
                                      <p:cBhvr additive="base">
                                        <p:cTn id="4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 calcmode="lin" valueType="num">
                                      <p:cBhvr additive="base">
                                        <p:cTn id="4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491"/>
            <a:ext cx="11469517" cy="5101678"/>
          </a:xfrm>
          <a:prstGeom prst="rect">
            <a:avLst/>
          </a:prstGeom>
          <a:noFill/>
        </p:spPr>
        <p:txBody>
          <a:bodyPr wrap="square" rtlCol="0">
            <a:noAutofit/>
          </a:bodyPr>
          <a:lstStyle/>
          <a:p>
            <a:pPr>
              <a:lnSpc>
                <a:spcPct val="130000"/>
              </a:lnSpc>
              <a:spcBef>
                <a:spcPts val="600"/>
              </a:spcBef>
            </a:pPr>
            <a:r>
              <a:rPr lang="en-US" altLang="zh-CN" sz="2000" kern="0" dirty="0" smtClean="0">
                <a:latin typeface="微软雅黑" panose="020B0503020204020204" pitchFamily="34" charset="-122"/>
                <a:ea typeface="微软雅黑" panose="020B0503020204020204" pitchFamily="34" charset="-122"/>
                <a:cs typeface="+mn-ea"/>
                <a:sym typeface="+mn-lt"/>
              </a:rPr>
              <a:t>Spider</a:t>
            </a:r>
            <a:r>
              <a:rPr lang="zh-CN" altLang="en-US" sz="2000" kern="0" dirty="0" smtClean="0">
                <a:latin typeface="微软雅黑" panose="020B0503020204020204" pitchFamily="34" charset="-122"/>
                <a:ea typeface="微软雅黑" panose="020B0503020204020204" pitchFamily="34" charset="-122"/>
                <a:cs typeface="+mn-ea"/>
                <a:sym typeface="+mn-lt"/>
              </a:rPr>
              <a:t>是需要我们编写</a:t>
            </a:r>
            <a:r>
              <a:rPr lang="zh-CN" altLang="en-US" sz="2000" kern="0" dirty="0">
                <a:latin typeface="微软雅黑" panose="020B0503020204020204" pitchFamily="34" charset="-122"/>
                <a:ea typeface="微软雅黑" panose="020B0503020204020204" pitchFamily="34" charset="-122"/>
                <a:cs typeface="+mn-ea"/>
                <a:sym typeface="+mn-lt"/>
              </a:rPr>
              <a:t>的类，</a:t>
            </a:r>
            <a:r>
              <a:rPr lang="en-US" altLang="zh-CN" sz="2000" kern="0" dirty="0" err="1">
                <a:latin typeface="微软雅黑" panose="020B0503020204020204" pitchFamily="34" charset="-122"/>
                <a:ea typeface="微软雅黑" panose="020B0503020204020204" pitchFamily="34" charset="-122"/>
                <a:cs typeface="+mn-ea"/>
                <a:sym typeface="+mn-lt"/>
              </a:rPr>
              <a:t>Scrapy</a:t>
            </a:r>
            <a:r>
              <a:rPr lang="zh-CN" altLang="en-US" sz="2000" kern="0" dirty="0">
                <a:latin typeface="微软雅黑" panose="020B0503020204020204" pitchFamily="34" charset="-122"/>
                <a:ea typeface="微软雅黑" panose="020B0503020204020204" pitchFamily="34" charset="-122"/>
                <a:cs typeface="+mn-ea"/>
                <a:sym typeface="+mn-lt"/>
              </a:rPr>
              <a:t>引擎会使用它来从</a:t>
            </a:r>
            <a:r>
              <a:rPr lang="en-US" altLang="zh-CN" sz="2000" kern="0" dirty="0">
                <a:latin typeface="微软雅黑" panose="020B0503020204020204" pitchFamily="34" charset="-122"/>
                <a:ea typeface="微软雅黑" panose="020B0503020204020204" pitchFamily="34" charset="-122"/>
                <a:cs typeface="+mn-ea"/>
                <a:sym typeface="+mn-lt"/>
              </a:rPr>
              <a:t>Response</a:t>
            </a:r>
            <a:r>
              <a:rPr lang="zh-CN" altLang="en-US" sz="2000" kern="0" dirty="0">
                <a:latin typeface="微软雅黑" panose="020B0503020204020204" pitchFamily="34" charset="-122"/>
                <a:ea typeface="微软雅黑" panose="020B0503020204020204" pitchFamily="34" charset="-122"/>
                <a:cs typeface="+mn-ea"/>
                <a:sym typeface="+mn-lt"/>
              </a:rPr>
              <a:t>对象中提取出需要的数据</a:t>
            </a:r>
            <a:r>
              <a:rPr lang="zh-CN" altLang="en-US" sz="2000" kern="0" dirty="0" smtClean="0">
                <a:latin typeface="微软雅黑" panose="020B0503020204020204" pitchFamily="34" charset="-122"/>
                <a:ea typeface="微软雅黑" panose="020B0503020204020204" pitchFamily="34" charset="-122"/>
                <a:cs typeface="+mn-ea"/>
                <a:sym typeface="+mn-lt"/>
              </a:rPr>
              <a:t>。</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smtClean="0">
                <a:latin typeface="微软雅黑" panose="020B0503020204020204" pitchFamily="34" charset="-122"/>
                <a:ea typeface="微软雅黑" panose="020B0503020204020204" pitchFamily="34" charset="-122"/>
                <a:cs typeface="+mn-ea"/>
                <a:sym typeface="+mn-lt"/>
              </a:rPr>
              <a:t>一</a:t>
            </a:r>
            <a:r>
              <a:rPr lang="zh-CN" altLang="en-US" sz="2000" kern="0" dirty="0">
                <a:latin typeface="微软雅黑" panose="020B0503020204020204" pitchFamily="34" charset="-122"/>
                <a:ea typeface="微软雅黑" panose="020B0503020204020204" pitchFamily="34" charset="-122"/>
                <a:cs typeface="+mn-ea"/>
                <a:sym typeface="+mn-lt"/>
              </a:rPr>
              <a:t>个项目中可以有若干个</a:t>
            </a:r>
            <a:r>
              <a:rPr lang="en-US" altLang="zh-CN" sz="2000" kern="0" dirty="0">
                <a:latin typeface="微软雅黑" panose="020B0503020204020204" pitchFamily="34" charset="-122"/>
                <a:ea typeface="微软雅黑" panose="020B0503020204020204" pitchFamily="34" charset="-122"/>
                <a:cs typeface="+mn-ea"/>
                <a:sym typeface="+mn-lt"/>
              </a:rPr>
              <a:t>Spider</a:t>
            </a:r>
            <a:r>
              <a:rPr lang="zh-CN" altLang="en-US" sz="2000" kern="0" dirty="0">
                <a:latin typeface="微软雅黑" panose="020B0503020204020204" pitchFamily="34" charset="-122"/>
                <a:ea typeface="微软雅黑" panose="020B0503020204020204" pitchFamily="34" charset="-122"/>
                <a:cs typeface="+mn-ea"/>
                <a:sym typeface="+mn-lt"/>
              </a:rPr>
              <a:t>类，每个</a:t>
            </a:r>
            <a:r>
              <a:rPr lang="en-US" altLang="zh-CN" sz="2000" kern="0" dirty="0">
                <a:latin typeface="微软雅黑" panose="020B0503020204020204" pitchFamily="34" charset="-122"/>
                <a:ea typeface="微软雅黑" panose="020B0503020204020204" pitchFamily="34" charset="-122"/>
                <a:cs typeface="+mn-ea"/>
                <a:sym typeface="+mn-lt"/>
              </a:rPr>
              <a:t>Spider</a:t>
            </a:r>
            <a:r>
              <a:rPr lang="zh-CN" altLang="en-US" sz="2000" kern="0" dirty="0">
                <a:latin typeface="微软雅黑" panose="020B0503020204020204" pitchFamily="34" charset="-122"/>
                <a:ea typeface="微软雅黑" panose="020B0503020204020204" pitchFamily="34" charset="-122"/>
                <a:cs typeface="+mn-ea"/>
                <a:sym typeface="+mn-lt"/>
              </a:rPr>
              <a:t>负责按照指定方式从对应的</a:t>
            </a:r>
            <a:r>
              <a:rPr lang="en-US" altLang="zh-CN" sz="2000" kern="0" dirty="0">
                <a:latin typeface="微软雅黑" panose="020B0503020204020204" pitchFamily="34" charset="-122"/>
                <a:ea typeface="微软雅黑" panose="020B0503020204020204" pitchFamily="34" charset="-122"/>
                <a:cs typeface="+mn-ea"/>
                <a:sym typeface="+mn-lt"/>
              </a:rPr>
              <a:t>Response</a:t>
            </a:r>
            <a:r>
              <a:rPr lang="zh-CN" altLang="en-US" sz="2000" kern="0" dirty="0">
                <a:latin typeface="微软雅黑" panose="020B0503020204020204" pitchFamily="34" charset="-122"/>
                <a:ea typeface="微软雅黑" panose="020B0503020204020204" pitchFamily="34" charset="-122"/>
                <a:cs typeface="+mn-ea"/>
                <a:sym typeface="+mn-lt"/>
              </a:rPr>
              <a:t>对象中解析出数据，并将数据保存到</a:t>
            </a:r>
            <a:r>
              <a:rPr lang="en-US" altLang="zh-CN" sz="2000" kern="0" dirty="0">
                <a:latin typeface="微软雅黑" panose="020B0503020204020204" pitchFamily="34" charset="-122"/>
                <a:ea typeface="微软雅黑" panose="020B0503020204020204" pitchFamily="34" charset="-122"/>
                <a:cs typeface="+mn-ea"/>
                <a:sym typeface="+mn-lt"/>
              </a:rPr>
              <a:t>Item</a:t>
            </a:r>
            <a:r>
              <a:rPr lang="zh-CN" altLang="en-US" sz="2000" kern="0" dirty="0" smtClean="0">
                <a:latin typeface="微软雅黑" panose="020B0503020204020204" pitchFamily="34" charset="-122"/>
                <a:ea typeface="微软雅黑" panose="020B0503020204020204" pitchFamily="34" charset="-122"/>
                <a:cs typeface="+mn-ea"/>
                <a:sym typeface="+mn-lt"/>
              </a:rPr>
              <a:t>对象中</a:t>
            </a:r>
            <a:r>
              <a:rPr lang="zh-CN" altLang="en-US" sz="2000" kern="0" dirty="0">
                <a:latin typeface="微软雅黑" panose="020B0503020204020204" pitchFamily="34" charset="-122"/>
                <a:ea typeface="微软雅黑" panose="020B0503020204020204" pitchFamily="34" charset="-122"/>
                <a:cs typeface="+mn-ea"/>
                <a:sym typeface="+mn-lt"/>
              </a:rPr>
              <a:t>，然后再传送给引擎，由引擎交给管道类去做后续处理</a:t>
            </a:r>
            <a:r>
              <a:rPr lang="zh-CN" altLang="en-US" sz="2000" kern="0" dirty="0" smtClean="0">
                <a:latin typeface="微软雅黑" panose="020B0503020204020204" pitchFamily="34" charset="-122"/>
                <a:ea typeface="微软雅黑" panose="020B0503020204020204" pitchFamily="34" charset="-122"/>
                <a:cs typeface="+mn-ea"/>
                <a:sym typeface="+mn-lt"/>
              </a:rPr>
              <a:t>。</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b="1" kern="0" dirty="0" smtClean="0">
                <a:latin typeface="微软雅黑" panose="020B0503020204020204" pitchFamily="34" charset="-122"/>
                <a:ea typeface="微软雅黑" panose="020B0503020204020204" pitchFamily="34" charset="-122"/>
                <a:cs typeface="+mn-ea"/>
                <a:sym typeface="+mn-lt"/>
              </a:rPr>
              <a:t>前面创建了起始爬虫</a:t>
            </a:r>
            <a:r>
              <a:rPr lang="en-US" altLang="zh-CN" sz="2000" b="1" kern="0" dirty="0" smtClean="0">
                <a:latin typeface="微软雅黑" panose="020B0503020204020204" pitchFamily="34" charset="-122"/>
                <a:ea typeface="微软雅黑" panose="020B0503020204020204" pitchFamily="34" charset="-122"/>
                <a:cs typeface="+mn-ea"/>
                <a:sym typeface="+mn-lt"/>
              </a:rPr>
              <a:t>quotes</a:t>
            </a:r>
            <a:r>
              <a:rPr lang="zh-CN" altLang="en-US" sz="2000" b="1" kern="0" dirty="0" smtClean="0">
                <a:latin typeface="微软雅黑" panose="020B0503020204020204" pitchFamily="34" charset="-122"/>
                <a:ea typeface="微软雅黑" panose="020B0503020204020204" pitchFamily="34" charset="-122"/>
                <a:cs typeface="+mn-ea"/>
                <a:sym typeface="+mn-lt"/>
              </a:rPr>
              <a:t>，在项目文件夹中</a:t>
            </a:r>
            <a:r>
              <a:rPr lang="zh-CN" altLang="en-US" sz="2000" b="1" kern="0" dirty="0">
                <a:latin typeface="微软雅黑" panose="020B0503020204020204" pitchFamily="34" charset="-122"/>
                <a:ea typeface="微软雅黑" panose="020B0503020204020204" pitchFamily="34" charset="-122"/>
                <a:cs typeface="+mn-ea"/>
                <a:sym typeface="+mn-lt"/>
              </a:rPr>
              <a:t>打开</a:t>
            </a:r>
            <a:r>
              <a:rPr lang="zh-CN" altLang="zh-CN" sz="2000" b="1" kern="0" dirty="0">
                <a:latin typeface="微软雅黑" panose="020B0503020204020204" pitchFamily="34" charset="-122"/>
                <a:ea typeface="微软雅黑" panose="020B0503020204020204" pitchFamily="34" charset="-122"/>
                <a:cs typeface="+mn-ea"/>
              </a:rPr>
              <a:t>“</a:t>
            </a:r>
            <a:r>
              <a:rPr lang="en-US" altLang="zh-CN" sz="2000" b="1" kern="0" dirty="0">
                <a:latin typeface="微软雅黑" panose="020B0503020204020204" pitchFamily="34" charset="-122"/>
                <a:ea typeface="微软雅黑" panose="020B0503020204020204" pitchFamily="34" charset="-122"/>
                <a:cs typeface="+mn-ea"/>
              </a:rPr>
              <a:t>\quotesproject\spiders\quotes.py</a:t>
            </a:r>
            <a:r>
              <a:rPr lang="zh-CN" altLang="zh-CN" sz="2000" b="1" kern="0" dirty="0">
                <a:latin typeface="微软雅黑" panose="020B0503020204020204" pitchFamily="34" charset="-122"/>
                <a:ea typeface="微软雅黑" panose="020B0503020204020204" pitchFamily="34" charset="-122"/>
                <a:cs typeface="+mn-ea"/>
              </a:rPr>
              <a:t>”</a:t>
            </a:r>
            <a:r>
              <a:rPr lang="zh-CN" altLang="zh-CN" sz="2000" b="1" kern="0" dirty="0" smtClean="0">
                <a:latin typeface="微软雅黑" panose="020B0503020204020204" pitchFamily="34" charset="-122"/>
                <a:ea typeface="微软雅黑" panose="020B0503020204020204" pitchFamily="34" charset="-122"/>
                <a:cs typeface="+mn-ea"/>
              </a:rPr>
              <a:t>文件</a:t>
            </a:r>
            <a:r>
              <a:rPr lang="zh-CN" altLang="en-US" sz="2000" b="1" kern="0" dirty="0" smtClean="0">
                <a:latin typeface="微软雅黑" panose="020B0503020204020204" pitchFamily="34" charset="-122"/>
                <a:ea typeface="微软雅黑" panose="020B0503020204020204" pitchFamily="34" charset="-122"/>
                <a:cs typeface="+mn-ea"/>
              </a:rPr>
              <a:t>。</a:t>
            </a:r>
            <a:endParaRPr lang="en-US" altLang="zh-CN" sz="2000" b="1" kern="0" dirty="0" smtClean="0">
              <a:latin typeface="微软雅黑" panose="020B0503020204020204" pitchFamily="34" charset="-122"/>
              <a:ea typeface="微软雅黑" panose="020B0503020204020204" pitchFamily="34" charset="-122"/>
              <a:cs typeface="+mn-ea"/>
            </a:endParaRPr>
          </a:p>
          <a:p>
            <a:pPr fontAlgn="ctr"/>
            <a:r>
              <a:rPr lang="en-US" altLang="zh-CN" sz="2000" dirty="0"/>
              <a:t>import </a:t>
            </a:r>
            <a:r>
              <a:rPr lang="en-US" altLang="zh-CN" sz="2000" dirty="0" err="1"/>
              <a:t>scrapy</a:t>
            </a:r>
            <a:endParaRPr lang="zh-CN" altLang="zh-CN" sz="2000" dirty="0"/>
          </a:p>
          <a:p>
            <a:pPr fontAlgn="ctr"/>
            <a:r>
              <a:rPr lang="en-US" altLang="zh-CN" sz="2000" dirty="0"/>
              <a:t>class </a:t>
            </a:r>
            <a:r>
              <a:rPr lang="en-US" altLang="zh-CN" sz="2000" dirty="0" err="1"/>
              <a:t>QuotesSpider</a:t>
            </a:r>
            <a:r>
              <a:rPr lang="en-US" altLang="zh-CN" sz="2000" dirty="0"/>
              <a:t>(</a:t>
            </a:r>
            <a:r>
              <a:rPr lang="en-US" altLang="zh-CN" sz="2000" dirty="0" err="1"/>
              <a:t>scrapy.Spider</a:t>
            </a:r>
            <a:r>
              <a:rPr lang="en-US" altLang="zh-CN" sz="2000" dirty="0"/>
              <a:t>):</a:t>
            </a:r>
            <a:endParaRPr lang="zh-CN" altLang="zh-CN" sz="2000" dirty="0"/>
          </a:p>
          <a:p>
            <a:pPr fontAlgn="ctr"/>
            <a:r>
              <a:rPr lang="en-US" altLang="zh-CN" sz="2000" dirty="0"/>
              <a:t>    name = "quotes"</a:t>
            </a:r>
            <a:endParaRPr lang="zh-CN" altLang="zh-CN" sz="2000" dirty="0"/>
          </a:p>
          <a:p>
            <a:pPr fontAlgn="ctr"/>
            <a:r>
              <a:rPr lang="en-US" altLang="zh-CN" sz="2000" dirty="0"/>
              <a:t>    </a:t>
            </a:r>
            <a:r>
              <a:rPr lang="en-US" altLang="zh-CN" sz="2000" dirty="0" err="1"/>
              <a:t>allowed_domains</a:t>
            </a:r>
            <a:r>
              <a:rPr lang="en-US" altLang="zh-CN" sz="2000" dirty="0"/>
              <a:t> = ["quotes.toscrape.com"]</a:t>
            </a:r>
            <a:endParaRPr lang="zh-CN" altLang="zh-CN" sz="2000" dirty="0"/>
          </a:p>
          <a:p>
            <a:pPr fontAlgn="ctr"/>
            <a:r>
              <a:rPr lang="en-US" altLang="zh-CN" sz="2000" dirty="0"/>
              <a:t>    </a:t>
            </a:r>
            <a:r>
              <a:rPr lang="en-US" altLang="zh-CN" sz="2000" dirty="0" err="1"/>
              <a:t>start_urls</a:t>
            </a:r>
            <a:r>
              <a:rPr lang="en-US" altLang="zh-CN" sz="2000" dirty="0"/>
              <a:t> = ["https://quotes.toscrape.com"]</a:t>
            </a:r>
            <a:endParaRPr lang="zh-CN" altLang="zh-CN" sz="2000" dirty="0"/>
          </a:p>
          <a:p>
            <a:pPr fontAlgn="ctr"/>
            <a:r>
              <a:rPr lang="en-US" altLang="zh-CN" sz="2000" dirty="0"/>
              <a:t> </a:t>
            </a:r>
            <a:endParaRPr lang="zh-CN" altLang="zh-CN" sz="2000" dirty="0"/>
          </a:p>
          <a:p>
            <a:pPr fontAlgn="ctr"/>
            <a:r>
              <a:rPr lang="en-US" altLang="zh-CN" sz="2000" dirty="0"/>
              <a:t>    </a:t>
            </a:r>
            <a:r>
              <a:rPr lang="en-US" altLang="zh-CN" sz="2000" dirty="0" err="1"/>
              <a:t>def</a:t>
            </a:r>
            <a:r>
              <a:rPr lang="en-US" altLang="zh-CN" sz="2000" dirty="0"/>
              <a:t> parse(self, response):</a:t>
            </a:r>
            <a:endParaRPr lang="zh-CN" altLang="zh-CN" sz="2000" dirty="0"/>
          </a:p>
          <a:p>
            <a:pPr fontAlgn="ctr"/>
            <a:r>
              <a:rPr lang="en-US" altLang="zh-CN" sz="2000" dirty="0"/>
              <a:t>        pass</a:t>
            </a:r>
            <a:endParaRPr lang="zh-CN" altLang="zh-CN" sz="2000" dirty="0"/>
          </a:p>
          <a:p>
            <a:pPr>
              <a:lnSpc>
                <a:spcPct val="130000"/>
              </a:lnSpc>
              <a:spcBef>
                <a:spcPts val="600"/>
              </a:spcBef>
            </a:pP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a:t>二</a:t>
            </a:r>
            <a:r>
              <a:rPr lang="en-US" altLang="zh-CN" dirty="0" smtClean="0"/>
              <a:t>）</a:t>
            </a:r>
            <a:r>
              <a:rPr lang="zh-CN" altLang="en-US" dirty="0" smtClean="0"/>
              <a:t>爬虫</a:t>
            </a:r>
            <a:r>
              <a:rPr lang="en-US" altLang="zh-CN" dirty="0" smtClean="0"/>
              <a:t>Spider</a:t>
            </a:r>
            <a:endParaRPr lang="zh-CN" dirty="0"/>
          </a:p>
        </p:txBody>
      </p:sp>
      <p:sp>
        <p:nvSpPr>
          <p:cNvPr id="3" name="矩形标注 2"/>
          <p:cNvSpPr/>
          <p:nvPr/>
        </p:nvSpPr>
        <p:spPr>
          <a:xfrm>
            <a:off x="6766749" y="3147676"/>
            <a:ext cx="2700808" cy="538060"/>
          </a:xfrm>
          <a:prstGeom prst="wedgeRectCallout">
            <a:avLst>
              <a:gd name="adj1" fmla="val -194409"/>
              <a:gd name="adj2" fmla="val 10106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爬虫的名字</a:t>
            </a:r>
            <a:endParaRPr lang="zh-CN" altLang="en-US" sz="1600" dirty="0">
              <a:latin typeface="微软雅黑" panose="020B0503020204020204" pitchFamily="34" charset="-122"/>
              <a:ea typeface="微软雅黑" panose="020B0503020204020204" pitchFamily="34" charset="-122"/>
            </a:endParaRPr>
          </a:p>
        </p:txBody>
      </p:sp>
      <p:sp>
        <p:nvSpPr>
          <p:cNvPr id="9" name="矩形标注 8"/>
          <p:cNvSpPr/>
          <p:nvPr/>
        </p:nvSpPr>
        <p:spPr>
          <a:xfrm>
            <a:off x="8262371" y="3726572"/>
            <a:ext cx="2700808" cy="538060"/>
          </a:xfrm>
          <a:prstGeom prst="wedgeRectCallout">
            <a:avLst>
              <a:gd name="adj1" fmla="val -128577"/>
              <a:gd name="adj2" fmla="val 51498"/>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爬虫允许爬取的域名范围</a:t>
            </a:r>
            <a:endParaRPr lang="zh-CN" altLang="en-US" sz="1600" dirty="0">
              <a:latin typeface="微软雅黑" panose="020B0503020204020204" pitchFamily="34" charset="-122"/>
              <a:ea typeface="微软雅黑" panose="020B0503020204020204" pitchFamily="34" charset="-122"/>
            </a:endParaRPr>
          </a:p>
        </p:txBody>
      </p:sp>
      <p:sp>
        <p:nvSpPr>
          <p:cNvPr id="10" name="矩形标注 9"/>
          <p:cNvSpPr/>
          <p:nvPr/>
        </p:nvSpPr>
        <p:spPr>
          <a:xfrm>
            <a:off x="8117153" y="4439596"/>
            <a:ext cx="2700808" cy="538060"/>
          </a:xfrm>
          <a:prstGeom prst="wedgeRectCallout">
            <a:avLst>
              <a:gd name="adj1" fmla="val -130928"/>
              <a:gd name="adj2" fmla="val -24032"/>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爬虫的起始</a:t>
            </a:r>
            <a:r>
              <a:rPr lang="en-US" altLang="zh-CN" sz="1600" dirty="0" smtClean="0">
                <a:latin typeface="微软雅黑" panose="020B0503020204020204" pitchFamily="34" charset="-122"/>
                <a:ea typeface="微软雅黑" panose="020B0503020204020204" pitchFamily="34" charset="-122"/>
              </a:rPr>
              <a:t>URL</a:t>
            </a:r>
            <a:endParaRPr lang="zh-CN" altLang="en-US" sz="1600" dirty="0">
              <a:latin typeface="微软雅黑" panose="020B0503020204020204" pitchFamily="34" charset="-122"/>
              <a:ea typeface="微软雅黑" panose="020B0503020204020204" pitchFamily="34" charset="-122"/>
            </a:endParaRPr>
          </a:p>
        </p:txBody>
      </p:sp>
      <p:sp>
        <p:nvSpPr>
          <p:cNvPr id="11" name="矩形标注 10"/>
          <p:cNvSpPr/>
          <p:nvPr/>
        </p:nvSpPr>
        <p:spPr>
          <a:xfrm>
            <a:off x="7528748" y="5207891"/>
            <a:ext cx="3151951" cy="538060"/>
          </a:xfrm>
          <a:prstGeom prst="wedgeRectCallout">
            <a:avLst>
              <a:gd name="adj1" fmla="val -165799"/>
              <a:gd name="adj2" fmla="val -5235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爬虫从</a:t>
            </a:r>
            <a:r>
              <a:rPr lang="en-US" altLang="zh-CN" sz="1600" dirty="0" smtClean="0">
                <a:latin typeface="微软雅黑" panose="020B0503020204020204" pitchFamily="34" charset="-122"/>
                <a:ea typeface="微软雅黑" panose="020B0503020204020204" pitchFamily="34" charset="-122"/>
              </a:rPr>
              <a:t>response</a:t>
            </a:r>
            <a:r>
              <a:rPr lang="zh-CN" altLang="en-US" sz="1600" dirty="0" smtClean="0">
                <a:latin typeface="微软雅黑" panose="020B0503020204020204" pitchFamily="34" charset="-122"/>
                <a:ea typeface="微软雅黑" panose="020B0503020204020204" pitchFamily="34" charset="-122"/>
              </a:rPr>
              <a:t>解析数据的方法</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additive="base">
                                        <p:cTn id="4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 calcmode="lin" valueType="num">
                                      <p:cBhvr additive="base">
                                        <p:cTn id="5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8" end="8"/>
                                            </p:txEl>
                                          </p:spTgt>
                                        </p:tgtEl>
                                        <p:attrNameLst>
                                          <p:attrName>style.visibility</p:attrName>
                                        </p:attrNameLst>
                                      </p:cBhvr>
                                      <p:to>
                                        <p:strVal val="visible"/>
                                      </p:to>
                                    </p:set>
                                    <p:anim calcmode="lin" valueType="num">
                                      <p:cBhvr additive="base">
                                        <p:cTn id="6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xEl>
                                              <p:pRg st="9" end="9"/>
                                            </p:txEl>
                                          </p:spTgt>
                                        </p:tgtEl>
                                        <p:attrNameLst>
                                          <p:attrName>style.visibility</p:attrName>
                                        </p:attrNameLst>
                                      </p:cBhvr>
                                      <p:to>
                                        <p:strVal val="visible"/>
                                      </p:to>
                                    </p:set>
                                    <p:anim calcmode="lin" valueType="num">
                                      <p:cBhvr additive="base">
                                        <p:cTn id="67"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
                                            <p:txEl>
                                              <p:pRg st="10" end="10"/>
                                            </p:txEl>
                                          </p:spTgt>
                                        </p:tgtEl>
                                        <p:attrNameLst>
                                          <p:attrName>style.visibility</p:attrName>
                                        </p:attrNameLst>
                                      </p:cBhvr>
                                      <p:to>
                                        <p:strVal val="visible"/>
                                      </p:to>
                                    </p:set>
                                    <p:anim calcmode="lin" valueType="num">
                                      <p:cBhvr additive="base">
                                        <p:cTn id="73"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gtEl>
                                        <p:attrNameLst>
                                          <p:attrName>style.visibility</p:attrName>
                                        </p:attrNameLst>
                                      </p:cBhvr>
                                      <p:to>
                                        <p:strVal val="visible"/>
                                      </p:to>
                                    </p:set>
                                    <p:anim calcmode="lin" valueType="num">
                                      <p:cBhvr additive="base">
                                        <p:cTn id="79" dur="500" fill="hold"/>
                                        <p:tgtEl>
                                          <p:spTgt spid="3"/>
                                        </p:tgtEl>
                                        <p:attrNameLst>
                                          <p:attrName>ppt_x</p:attrName>
                                        </p:attrNameLst>
                                      </p:cBhvr>
                                      <p:tavLst>
                                        <p:tav tm="0">
                                          <p:val>
                                            <p:strVal val="#ppt_x"/>
                                          </p:val>
                                        </p:tav>
                                        <p:tav tm="100000">
                                          <p:val>
                                            <p:strVal val="#ppt_x"/>
                                          </p:val>
                                        </p:tav>
                                      </p:tavLst>
                                    </p:anim>
                                    <p:anim calcmode="lin" valueType="num">
                                      <p:cBhvr additive="base">
                                        <p:cTn id="8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ppt_x"/>
                                          </p:val>
                                        </p:tav>
                                        <p:tav tm="100000">
                                          <p:val>
                                            <p:strVal val="#ppt_x"/>
                                          </p:val>
                                        </p:tav>
                                      </p:tavLst>
                                    </p:anim>
                                    <p:anim calcmode="lin" valueType="num">
                                      <p:cBhvr additive="base">
                                        <p:cTn id="8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500" fill="hold"/>
                                        <p:tgtEl>
                                          <p:spTgt spid="11"/>
                                        </p:tgtEl>
                                        <p:attrNameLst>
                                          <p:attrName>ppt_x</p:attrName>
                                        </p:attrNameLst>
                                      </p:cBhvr>
                                      <p:tavLst>
                                        <p:tav tm="0">
                                          <p:val>
                                            <p:strVal val="#ppt_x"/>
                                          </p:val>
                                        </p:tav>
                                        <p:tav tm="100000">
                                          <p:val>
                                            <p:strVal val="#ppt_x"/>
                                          </p:val>
                                        </p:tav>
                                      </p:tavLst>
                                    </p:anim>
                                    <p:anim calcmode="lin" valueType="num">
                                      <p:cBhvr additive="base">
                                        <p:cTn id="9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P spid="3"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a:t>一、了解网络爬虫</a:t>
            </a:r>
            <a:endParaRPr lang="zh-CN" altLang="en-US"/>
          </a:p>
        </p:txBody>
      </p:sp>
      <p:sp>
        <p:nvSpPr>
          <p:cNvPr id="3" name="内容占位符 2"/>
          <p:cNvSpPr>
            <a:spLocks noGrp="1"/>
          </p:cNvSpPr>
          <p:nvPr>
            <p:ph sz="quarter" idx="13"/>
          </p:nvPr>
        </p:nvSpPr>
        <p:spPr/>
        <p:txBody>
          <a:bodyPr/>
          <a:lstStyle/>
          <a:p>
            <a:r>
              <a:rPr lang="zh-CN" altLang="en-US"/>
              <a:t>（五）</a:t>
            </a:r>
            <a:r>
              <a:rPr lang="en-US" altLang="zh-CN"/>
              <a:t>Http</a:t>
            </a:r>
            <a:r>
              <a:rPr lang="zh-CN" altLang="en-US"/>
              <a:t>消息</a:t>
            </a:r>
            <a:endParaRPr lang="zh-CN" altLang="en-US"/>
          </a:p>
          <a:p>
            <a:endParaRPr lang="zh-CN" altLang="en-US"/>
          </a:p>
          <a:p>
            <a:endParaRPr lang="zh-CN" altLang="en-US"/>
          </a:p>
        </p:txBody>
      </p:sp>
      <p:pic>
        <p:nvPicPr>
          <p:cNvPr id="27" name="图片 27"/>
          <p:cNvPicPr>
            <a:picLocks noChangeAspect="1"/>
          </p:cNvPicPr>
          <p:nvPr/>
        </p:nvPicPr>
        <p:blipFill>
          <a:blip r:embed="rId1"/>
          <a:stretch>
            <a:fillRect/>
          </a:stretch>
        </p:blipFill>
        <p:spPr>
          <a:xfrm>
            <a:off x="752475" y="1586865"/>
            <a:ext cx="5773420" cy="2165350"/>
          </a:xfrm>
          <a:prstGeom prst="rect">
            <a:avLst/>
          </a:prstGeom>
          <a:ln>
            <a:solidFill>
              <a:schemeClr val="bg1">
                <a:lumMod val="65000"/>
              </a:schemeClr>
            </a:solidFill>
          </a:ln>
        </p:spPr>
      </p:pic>
      <p:pic>
        <p:nvPicPr>
          <p:cNvPr id="14" name="图片 14" descr="表格&#10;&#10;描述已自动生成"/>
          <p:cNvPicPr>
            <a:picLocks noChangeAspect="1"/>
          </p:cNvPicPr>
          <p:nvPr/>
        </p:nvPicPr>
        <p:blipFill>
          <a:blip r:embed="rId2"/>
          <a:stretch>
            <a:fillRect/>
          </a:stretch>
        </p:blipFill>
        <p:spPr>
          <a:xfrm>
            <a:off x="753745" y="4112895"/>
            <a:ext cx="5772150" cy="2172335"/>
          </a:xfrm>
          <a:prstGeom prst="rect">
            <a:avLst/>
          </a:prstGeom>
          <a:ln>
            <a:solidFill>
              <a:schemeClr val="bg1">
                <a:lumMod val="65000"/>
              </a:schemeClr>
            </a:solidFill>
          </a:ln>
        </p:spPr>
      </p:pic>
      <p:sp>
        <p:nvSpPr>
          <p:cNvPr id="4" name="文本框 3"/>
          <p:cNvSpPr txBox="1"/>
          <p:nvPr/>
        </p:nvSpPr>
        <p:spPr>
          <a:xfrm>
            <a:off x="6904355" y="2503805"/>
            <a:ext cx="3882390" cy="570865"/>
          </a:xfrm>
          <a:prstGeom prst="rect">
            <a:avLst/>
          </a:prstGeom>
          <a:noFill/>
        </p:spPr>
        <p:txBody>
          <a:bodyPr wrap="square" rtlCol="0" anchor="t">
            <a:spAutoFit/>
          </a:bodyPr>
          <a:lstStyle/>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HTTP请求消息的一般格式</a:t>
            </a: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
        <p:nvSpPr>
          <p:cNvPr id="5" name="文本框 4"/>
          <p:cNvSpPr txBox="1"/>
          <p:nvPr/>
        </p:nvSpPr>
        <p:spPr>
          <a:xfrm>
            <a:off x="7031355" y="4831080"/>
            <a:ext cx="3882390" cy="570865"/>
          </a:xfrm>
          <a:prstGeom prst="rect">
            <a:avLst/>
          </a:prstGeom>
          <a:noFill/>
        </p:spPr>
        <p:txBody>
          <a:bodyPr wrap="square" rtlCol="0" anchor="t">
            <a:spAutoFit/>
          </a:bodyPr>
          <a:lstStyle/>
          <a:p>
            <a:pPr>
              <a:lnSpc>
                <a:spcPct val="130000"/>
              </a:lnSpc>
              <a:spcBef>
                <a:spcPts val="600"/>
              </a:spcBef>
            </a:pPr>
            <a:r>
              <a:rPr lang="zh-CN" altLang="en-US" sz="2400" b="1" kern="0" dirty="0">
                <a:latin typeface="微软雅黑" panose="020B0503020204020204" pitchFamily="34" charset="-122"/>
                <a:ea typeface="微软雅黑" panose="020B0503020204020204" pitchFamily="34" charset="-122"/>
                <a:cs typeface="+mn-ea"/>
                <a:sym typeface="+mn-lt"/>
              </a:rPr>
              <a:t>HTTP响应消息的一般格式</a:t>
            </a:r>
            <a:endParaRPr lang="zh-CN" altLang="en-US" sz="2400" b="1" kern="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491"/>
            <a:ext cx="11469517" cy="5101678"/>
          </a:xfrm>
          <a:prstGeom prst="rect">
            <a:avLst/>
          </a:prstGeom>
          <a:noFill/>
        </p:spPr>
        <p:txBody>
          <a:bodyPr wrap="square" rtlCol="0">
            <a:noAutofit/>
          </a:bodyPr>
          <a:lstStyle/>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Item</a:t>
            </a:r>
            <a:r>
              <a:rPr lang="zh-CN" altLang="en-US" sz="2000" kern="0" dirty="0">
                <a:latin typeface="微软雅黑" panose="020B0503020204020204" pitchFamily="34" charset="-122"/>
                <a:ea typeface="微软雅黑" panose="020B0503020204020204" pitchFamily="34" charset="-122"/>
                <a:cs typeface="+mn-ea"/>
                <a:sym typeface="+mn-lt"/>
              </a:rPr>
              <a:t>是保存爬虫数据的容器。它的使用方法和字典类似，不过相比字典多了额外的保护机制可以避免拼写错误或者定义字段错误</a:t>
            </a:r>
            <a:r>
              <a:rPr lang="zh-CN" altLang="en-US" sz="2000" kern="0" dirty="0" smtClean="0">
                <a:latin typeface="微软雅黑" panose="020B0503020204020204" pitchFamily="34" charset="-122"/>
                <a:ea typeface="微软雅黑" panose="020B0503020204020204" pitchFamily="34" charset="-122"/>
                <a:cs typeface="+mn-ea"/>
                <a:sym typeface="+mn-lt"/>
              </a:rPr>
              <a:t>。</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smtClean="0">
                <a:latin typeface="微软雅黑" panose="020B0503020204020204" pitchFamily="34" charset="-122"/>
                <a:ea typeface="微软雅黑" panose="020B0503020204020204" pitchFamily="34" charset="-122"/>
                <a:cs typeface="+mn-ea"/>
                <a:sym typeface="+mn-lt"/>
              </a:rPr>
              <a:t>Item</a:t>
            </a:r>
            <a:r>
              <a:rPr lang="zh-CN" altLang="en-US" sz="2000" kern="0" dirty="0">
                <a:latin typeface="微软雅黑" panose="020B0503020204020204" pitchFamily="34" charset="-122"/>
                <a:ea typeface="微软雅黑" panose="020B0503020204020204" pitchFamily="34" charset="-122"/>
                <a:cs typeface="+mn-ea"/>
                <a:sym typeface="+mn-lt"/>
              </a:rPr>
              <a:t>类</a:t>
            </a:r>
            <a:r>
              <a:rPr lang="zh-CN" altLang="en-US" sz="2000" kern="0" dirty="0" smtClean="0">
                <a:latin typeface="微软雅黑" panose="020B0503020204020204" pitchFamily="34" charset="-122"/>
                <a:ea typeface="微软雅黑" panose="020B0503020204020204" pitchFamily="34" charset="-122"/>
                <a:cs typeface="+mn-ea"/>
                <a:sym typeface="+mn-lt"/>
              </a:rPr>
              <a:t>是在项目里的</a:t>
            </a:r>
            <a:r>
              <a:rPr lang="en-US" altLang="zh-CN" sz="2000" kern="0" dirty="0" smtClean="0">
                <a:latin typeface="微软雅黑" panose="020B0503020204020204" pitchFamily="34" charset="-122"/>
                <a:ea typeface="微软雅黑" panose="020B0503020204020204" pitchFamily="34" charset="-122"/>
                <a:cs typeface="+mn-ea"/>
                <a:sym typeface="+mn-lt"/>
              </a:rPr>
              <a:t>items.py</a:t>
            </a:r>
            <a:r>
              <a:rPr lang="zh-CN" altLang="en-US" sz="2000" kern="0" dirty="0">
                <a:latin typeface="微软雅黑" panose="020B0503020204020204" pitchFamily="34" charset="-122"/>
                <a:ea typeface="微软雅黑" panose="020B0503020204020204" pitchFamily="34" charset="-122"/>
                <a:cs typeface="+mn-ea"/>
                <a:sym typeface="+mn-lt"/>
              </a:rPr>
              <a:t>文件</a:t>
            </a:r>
            <a:r>
              <a:rPr lang="zh-CN" altLang="en-US" sz="2000" kern="0" dirty="0" smtClean="0">
                <a:latin typeface="微软雅黑" panose="020B0503020204020204" pitchFamily="34" charset="-122"/>
                <a:ea typeface="微软雅黑" panose="020B0503020204020204" pitchFamily="34" charset="-122"/>
                <a:cs typeface="+mn-ea"/>
                <a:sym typeface="+mn-lt"/>
              </a:rPr>
              <a:t>中</a:t>
            </a:r>
            <a:r>
              <a:rPr lang="zh-CN" altLang="en-US" sz="2000" kern="0" dirty="0">
                <a:latin typeface="微软雅黑" panose="020B0503020204020204" pitchFamily="34" charset="-122"/>
                <a:ea typeface="微软雅黑" panose="020B0503020204020204" pitchFamily="34" charset="-122"/>
                <a:cs typeface="+mn-ea"/>
                <a:sym typeface="+mn-lt"/>
              </a:rPr>
              <a:t>编写的。</a:t>
            </a:r>
            <a:r>
              <a:rPr lang="zh-CN" altLang="en-US" sz="2000" kern="0" dirty="0" smtClean="0">
                <a:latin typeface="微软雅黑" panose="020B0503020204020204" pitchFamily="34" charset="-122"/>
                <a:ea typeface="微软雅黑" panose="020B0503020204020204" pitchFamily="34" charset="-122"/>
                <a:cs typeface="+mn-ea"/>
                <a:sym typeface="+mn-lt"/>
              </a:rPr>
              <a:t>创建的</a:t>
            </a:r>
            <a:r>
              <a:rPr lang="en-US" altLang="zh-CN" sz="2000" kern="0" dirty="0" smtClean="0">
                <a:latin typeface="微软雅黑" panose="020B0503020204020204" pitchFamily="34" charset="-122"/>
                <a:ea typeface="微软雅黑" panose="020B0503020204020204" pitchFamily="34" charset="-122"/>
                <a:cs typeface="+mn-ea"/>
                <a:sym typeface="+mn-lt"/>
              </a:rPr>
              <a:t>Item</a:t>
            </a:r>
            <a:r>
              <a:rPr lang="zh-CN" altLang="en-US" sz="2000" kern="0" dirty="0" smtClean="0">
                <a:latin typeface="微软雅黑" panose="020B0503020204020204" pitchFamily="34" charset="-122"/>
                <a:ea typeface="微软雅黑" panose="020B0503020204020204" pitchFamily="34" charset="-122"/>
                <a:cs typeface="+mn-ea"/>
                <a:sym typeface="+mn-lt"/>
              </a:rPr>
              <a:t>类都需继承</a:t>
            </a:r>
            <a:r>
              <a:rPr lang="en-US" altLang="zh-CN" sz="2000" kern="0" dirty="0" err="1">
                <a:latin typeface="微软雅黑" panose="020B0503020204020204" pitchFamily="34" charset="-122"/>
                <a:ea typeface="微软雅黑" panose="020B0503020204020204" pitchFamily="34" charset="-122"/>
                <a:cs typeface="+mn-ea"/>
                <a:sym typeface="+mn-lt"/>
              </a:rPr>
              <a:t>scrapy.Item</a:t>
            </a:r>
            <a:r>
              <a:rPr lang="zh-CN" altLang="en-US" sz="2000" kern="0" dirty="0">
                <a:latin typeface="微软雅黑" panose="020B0503020204020204" pitchFamily="34" charset="-122"/>
                <a:ea typeface="微软雅黑" panose="020B0503020204020204" pitchFamily="34" charset="-122"/>
                <a:cs typeface="+mn-ea"/>
                <a:sym typeface="+mn-lt"/>
              </a:rPr>
              <a:t>类</a:t>
            </a:r>
            <a:r>
              <a:rPr lang="en-US" altLang="zh-CN" sz="2000" kern="0" dirty="0">
                <a:latin typeface="微软雅黑" panose="020B0503020204020204" pitchFamily="34" charset="-122"/>
                <a:ea typeface="微软雅黑" panose="020B0503020204020204" pitchFamily="34" charset="-122"/>
                <a:cs typeface="+mn-ea"/>
                <a:sym typeface="+mn-lt"/>
              </a:rPr>
              <a:t>,</a:t>
            </a:r>
            <a:r>
              <a:rPr lang="zh-CN" altLang="en-US" sz="2000" kern="0" dirty="0">
                <a:latin typeface="微软雅黑" panose="020B0503020204020204" pitchFamily="34" charset="-122"/>
                <a:ea typeface="微软雅黑" panose="020B0503020204020204" pitchFamily="34" charset="-122"/>
                <a:cs typeface="+mn-ea"/>
                <a:sym typeface="+mn-lt"/>
              </a:rPr>
              <a:t>并且定义类型为</a:t>
            </a:r>
            <a:r>
              <a:rPr lang="en-US" altLang="zh-CN" sz="2000" kern="0" dirty="0" err="1">
                <a:latin typeface="微软雅黑" panose="020B0503020204020204" pitchFamily="34" charset="-122"/>
                <a:ea typeface="微软雅黑" panose="020B0503020204020204" pitchFamily="34" charset="-122"/>
                <a:cs typeface="+mn-ea"/>
                <a:sym typeface="+mn-lt"/>
              </a:rPr>
              <a:t>scrapy.Field</a:t>
            </a:r>
            <a:r>
              <a:rPr lang="zh-CN" altLang="en-US" sz="2000" kern="0" dirty="0">
                <a:latin typeface="微软雅黑" panose="020B0503020204020204" pitchFamily="34" charset="-122"/>
                <a:ea typeface="微软雅黑" panose="020B0503020204020204" pitchFamily="34" charset="-122"/>
                <a:cs typeface="+mn-ea"/>
                <a:sym typeface="+mn-lt"/>
              </a:rPr>
              <a:t>的字段。</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import </a:t>
            </a:r>
            <a:r>
              <a:rPr lang="en-US" altLang="zh-CN" sz="2000" kern="0" dirty="0" err="1">
                <a:latin typeface="微软雅黑" panose="020B0503020204020204" pitchFamily="34" charset="-122"/>
                <a:ea typeface="微软雅黑" panose="020B0503020204020204" pitchFamily="34" charset="-122"/>
                <a:cs typeface="+mn-ea"/>
                <a:sym typeface="+mn-lt"/>
              </a:rPr>
              <a:t>scrapy</a:t>
            </a:r>
            <a:endParaRPr lang="en-US" alt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class </a:t>
            </a:r>
            <a:r>
              <a:rPr lang="en-US" altLang="zh-CN" sz="2000" kern="0" dirty="0" err="1">
                <a:latin typeface="微软雅黑" panose="020B0503020204020204" pitchFamily="34" charset="-122"/>
                <a:ea typeface="微软雅黑" panose="020B0503020204020204" pitchFamily="34" charset="-122"/>
                <a:cs typeface="+mn-ea"/>
                <a:sym typeface="+mn-lt"/>
              </a:rPr>
              <a:t>QuoteItem</a:t>
            </a:r>
            <a:r>
              <a:rPr lang="en-US" alt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scrapy.Item</a:t>
            </a:r>
            <a:r>
              <a:rPr lang="en-US" altLang="zh-CN" sz="2000" kern="0" dirty="0">
                <a:latin typeface="微软雅黑" panose="020B0503020204020204" pitchFamily="34" charset="-122"/>
                <a:ea typeface="微软雅黑" panose="020B0503020204020204" pitchFamily="34" charset="-122"/>
                <a:cs typeface="+mn-ea"/>
                <a:sym typeface="+mn-lt"/>
              </a:rPr>
              <a:t>):</a:t>
            </a:r>
            <a:endParaRPr lang="en-US" alt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    text = </a:t>
            </a:r>
            <a:r>
              <a:rPr lang="en-US" altLang="zh-CN" sz="2000" kern="0" dirty="0" err="1">
                <a:latin typeface="微软雅黑" panose="020B0503020204020204" pitchFamily="34" charset="-122"/>
                <a:ea typeface="微软雅黑" panose="020B0503020204020204" pitchFamily="34" charset="-122"/>
                <a:cs typeface="+mn-ea"/>
                <a:sym typeface="+mn-lt"/>
              </a:rPr>
              <a:t>scrapy.Field</a:t>
            </a:r>
            <a:r>
              <a:rPr lang="en-US" altLang="zh-CN" sz="2000" kern="0" dirty="0">
                <a:latin typeface="微软雅黑" panose="020B0503020204020204" pitchFamily="34" charset="-122"/>
                <a:ea typeface="微软雅黑" panose="020B0503020204020204" pitchFamily="34" charset="-122"/>
                <a:cs typeface="+mn-ea"/>
                <a:sym typeface="+mn-lt"/>
              </a:rPr>
              <a:t>()</a:t>
            </a:r>
            <a:endParaRPr lang="en-US" alt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    author = </a:t>
            </a:r>
            <a:r>
              <a:rPr lang="en-US" altLang="zh-CN" sz="2000" kern="0" dirty="0" err="1">
                <a:latin typeface="微软雅黑" panose="020B0503020204020204" pitchFamily="34" charset="-122"/>
                <a:ea typeface="微软雅黑" panose="020B0503020204020204" pitchFamily="34" charset="-122"/>
                <a:cs typeface="+mn-ea"/>
                <a:sym typeface="+mn-lt"/>
              </a:rPr>
              <a:t>scrapy.Field</a:t>
            </a:r>
            <a:r>
              <a:rPr lang="en-US" altLang="zh-CN" sz="2000" kern="0" dirty="0">
                <a:latin typeface="微软雅黑" panose="020B0503020204020204" pitchFamily="34" charset="-122"/>
                <a:ea typeface="微软雅黑" panose="020B0503020204020204" pitchFamily="34" charset="-122"/>
                <a:cs typeface="+mn-ea"/>
                <a:sym typeface="+mn-lt"/>
              </a:rPr>
              <a:t>()</a:t>
            </a:r>
            <a:endParaRPr lang="en-US" alt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    tags = </a:t>
            </a:r>
            <a:r>
              <a:rPr lang="en-US" altLang="zh-CN" sz="2000" kern="0" dirty="0" err="1">
                <a:latin typeface="微软雅黑" panose="020B0503020204020204" pitchFamily="34" charset="-122"/>
                <a:ea typeface="微软雅黑" panose="020B0503020204020204" pitchFamily="34" charset="-122"/>
                <a:cs typeface="+mn-ea"/>
                <a:sym typeface="+mn-lt"/>
              </a:rPr>
              <a:t>scrapy.Field</a:t>
            </a:r>
            <a:r>
              <a:rPr lang="en-US" altLang="zh-CN" sz="2000" kern="0" dirty="0">
                <a:latin typeface="微软雅黑" panose="020B0503020204020204" pitchFamily="34" charset="-122"/>
                <a:ea typeface="微软雅黑" panose="020B0503020204020204" pitchFamily="34" charset="-122"/>
                <a:cs typeface="+mn-ea"/>
                <a:sym typeface="+mn-lt"/>
              </a:rPr>
              <a:t>()</a:t>
            </a:r>
            <a:endParaRPr lang="en-US" alt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a:t>三</a:t>
            </a:r>
            <a:r>
              <a:rPr lang="en-US" altLang="zh-CN" dirty="0" smtClean="0"/>
              <a:t>）</a:t>
            </a:r>
            <a:r>
              <a:rPr lang="zh-CN" altLang="en-US" dirty="0" smtClean="0"/>
              <a:t>保持数据的容器（</a:t>
            </a:r>
            <a:r>
              <a:rPr lang="en-US" altLang="zh-CN" dirty="0" smtClean="0"/>
              <a:t>Item</a:t>
            </a:r>
            <a:r>
              <a:rPr lang="zh-CN" altLang="en-US" dirty="0" smtClean="0"/>
              <a:t>类）</a:t>
            </a:r>
            <a:endParaRPr lang="zh-CN" dirty="0"/>
          </a:p>
        </p:txBody>
      </p:sp>
      <p:sp>
        <p:nvSpPr>
          <p:cNvPr id="3" name="矩形标注 2"/>
          <p:cNvSpPr/>
          <p:nvPr/>
        </p:nvSpPr>
        <p:spPr>
          <a:xfrm>
            <a:off x="6766748" y="3147676"/>
            <a:ext cx="3445539" cy="538060"/>
          </a:xfrm>
          <a:prstGeom prst="wedgeRectCallout">
            <a:avLst>
              <a:gd name="adj1" fmla="val -131481"/>
              <a:gd name="adj2" fmla="val 72741"/>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声明</a:t>
            </a:r>
            <a:r>
              <a:rPr lang="en-US" altLang="zh-CN" sz="1600" dirty="0" smtClean="0">
                <a:latin typeface="微软雅黑" panose="020B0503020204020204" pitchFamily="34" charset="-122"/>
                <a:ea typeface="微软雅黑" panose="020B0503020204020204" pitchFamily="34" charset="-122"/>
              </a:rPr>
              <a:t>Item</a:t>
            </a:r>
            <a:r>
              <a:rPr lang="zh-CN" altLang="en-US" sz="1600" dirty="0" smtClean="0">
                <a:latin typeface="微软雅黑" panose="020B0503020204020204" pitchFamily="34" charset="-122"/>
                <a:ea typeface="微软雅黑" panose="020B0503020204020204" pitchFamily="34" charset="-122"/>
              </a:rPr>
              <a:t>类，并继承自</a:t>
            </a:r>
            <a:r>
              <a:rPr lang="en-US" altLang="zh-CN" sz="1600" dirty="0" err="1" smtClean="0">
                <a:latin typeface="微软雅黑" panose="020B0503020204020204" pitchFamily="34" charset="-122"/>
                <a:ea typeface="微软雅黑" panose="020B0503020204020204" pitchFamily="34" charset="-122"/>
              </a:rPr>
              <a:t>scrapy.Item</a:t>
            </a:r>
            <a:endParaRPr lang="zh-CN" altLang="en-US" sz="1600" dirty="0">
              <a:latin typeface="微软雅黑" panose="020B0503020204020204" pitchFamily="34" charset="-122"/>
              <a:ea typeface="微软雅黑" panose="020B0503020204020204" pitchFamily="34" charset="-122"/>
            </a:endParaRPr>
          </a:p>
        </p:txBody>
      </p:sp>
      <p:sp>
        <p:nvSpPr>
          <p:cNvPr id="9" name="矩形标注 8"/>
          <p:cNvSpPr/>
          <p:nvPr/>
        </p:nvSpPr>
        <p:spPr>
          <a:xfrm>
            <a:off x="6638256" y="3793340"/>
            <a:ext cx="3574029" cy="538060"/>
          </a:xfrm>
          <a:prstGeom prst="wedgeRectCallout">
            <a:avLst>
              <a:gd name="adj1" fmla="val -142684"/>
              <a:gd name="adj2" fmla="val 53858"/>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创建了</a:t>
            </a:r>
            <a:r>
              <a:rPr lang="en-US" altLang="zh-CN" sz="1600" dirty="0" smtClean="0">
                <a:latin typeface="微软雅黑" panose="020B0503020204020204" pitchFamily="34" charset="-122"/>
                <a:ea typeface="微软雅黑" panose="020B0503020204020204" pitchFamily="34" charset="-122"/>
              </a:rPr>
              <a:t>text</a:t>
            </a:r>
            <a:r>
              <a:rPr lang="zh-CN" altLang="en-US" sz="1600" dirty="0" smtClean="0">
                <a:latin typeface="微软雅黑" panose="020B0503020204020204" pitchFamily="34" charset="-122"/>
                <a:ea typeface="微软雅黑" panose="020B0503020204020204" pitchFamily="34" charset="-122"/>
              </a:rPr>
              <a:t>字段用于保存引言内容</a:t>
            </a:r>
            <a:endParaRPr lang="zh-CN" altLang="en-US" sz="1600" dirty="0">
              <a:latin typeface="微软雅黑" panose="020B0503020204020204" pitchFamily="34" charset="-122"/>
              <a:ea typeface="微软雅黑" panose="020B0503020204020204" pitchFamily="34" charset="-122"/>
            </a:endParaRPr>
          </a:p>
        </p:txBody>
      </p:sp>
      <p:sp>
        <p:nvSpPr>
          <p:cNvPr id="12" name="矩形标注 11"/>
          <p:cNvSpPr/>
          <p:nvPr/>
        </p:nvSpPr>
        <p:spPr>
          <a:xfrm>
            <a:off x="6638258" y="4407725"/>
            <a:ext cx="3574029" cy="538060"/>
          </a:xfrm>
          <a:prstGeom prst="wedgeRectCallout">
            <a:avLst>
              <a:gd name="adj1" fmla="val -138065"/>
              <a:gd name="adj2" fmla="val 2553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创建了</a:t>
            </a:r>
            <a:r>
              <a:rPr lang="en-US" altLang="zh-CN" sz="1600" dirty="0" smtClean="0">
                <a:latin typeface="微软雅黑" panose="020B0503020204020204" pitchFamily="34" charset="-122"/>
                <a:ea typeface="微软雅黑" panose="020B0503020204020204" pitchFamily="34" charset="-122"/>
              </a:rPr>
              <a:t>author</a:t>
            </a:r>
            <a:r>
              <a:rPr lang="zh-CN" altLang="en-US" sz="1600" dirty="0" smtClean="0">
                <a:latin typeface="微软雅黑" panose="020B0503020204020204" pitchFamily="34" charset="-122"/>
                <a:ea typeface="微软雅黑" panose="020B0503020204020204" pitchFamily="34" charset="-122"/>
              </a:rPr>
              <a:t>字段用于保存引言作者</a:t>
            </a:r>
            <a:endParaRPr lang="zh-CN" altLang="en-US" sz="1600" dirty="0">
              <a:latin typeface="微软雅黑" panose="020B0503020204020204" pitchFamily="34" charset="-122"/>
              <a:ea typeface="微软雅黑" panose="020B0503020204020204" pitchFamily="34" charset="-122"/>
            </a:endParaRPr>
          </a:p>
        </p:txBody>
      </p:sp>
      <p:sp>
        <p:nvSpPr>
          <p:cNvPr id="13" name="矩形标注 12"/>
          <p:cNvSpPr/>
          <p:nvPr/>
        </p:nvSpPr>
        <p:spPr>
          <a:xfrm>
            <a:off x="6638257" y="5118308"/>
            <a:ext cx="3574029" cy="538060"/>
          </a:xfrm>
          <a:prstGeom prst="wedgeRectCallout">
            <a:avLst>
              <a:gd name="adj1" fmla="val -144816"/>
              <a:gd name="adj2" fmla="val -26393"/>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创建了</a:t>
            </a:r>
            <a:r>
              <a:rPr lang="en-US" altLang="zh-CN" sz="1600" dirty="0" smtClean="0">
                <a:latin typeface="微软雅黑" panose="020B0503020204020204" pitchFamily="34" charset="-122"/>
                <a:ea typeface="微软雅黑" panose="020B0503020204020204" pitchFamily="34" charset="-122"/>
              </a:rPr>
              <a:t>tags</a:t>
            </a:r>
            <a:r>
              <a:rPr lang="zh-CN" altLang="en-US" sz="1600" dirty="0" smtClean="0">
                <a:latin typeface="微软雅黑" panose="020B0503020204020204" pitchFamily="34" charset="-122"/>
                <a:ea typeface="微软雅黑" panose="020B0503020204020204" pitchFamily="34" charset="-122"/>
              </a:rPr>
              <a:t>字段用于保存引言分类</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additive="base">
                                        <p:cTn id="4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P spid="3" grpId="0" animBg="1"/>
      <p:bldP spid="9" grpId="0" animBg="1"/>
      <p:bldP spid="12" grpId="0" animBg="1"/>
      <p:bldP spid="1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7345" y="3255087"/>
            <a:ext cx="6096000" cy="2637645"/>
          </a:xfrm>
          <a:prstGeom prst="rect">
            <a:avLst/>
          </a:prstGeom>
        </p:spPr>
        <p:txBody>
          <a:bodyPr>
            <a:spAutoFit/>
          </a:bodyPr>
          <a:lstStyle/>
          <a:p>
            <a:pPr>
              <a:lnSpc>
                <a:spcPct val="130000"/>
              </a:lnSpc>
              <a:spcBef>
                <a:spcPts val="600"/>
              </a:spcBef>
            </a:pPr>
            <a:r>
              <a:rPr lang="en-US" altLang="zh-CN" kern="0" dirty="0" err="1">
                <a:latin typeface="微软雅黑" panose="020B0503020204020204" pitchFamily="34" charset="-122"/>
                <a:ea typeface="微软雅黑" panose="020B0503020204020204" pitchFamily="34" charset="-122"/>
                <a:cs typeface="+mn-ea"/>
                <a:sym typeface="+mn-lt"/>
              </a:rPr>
              <a:t>def</a:t>
            </a:r>
            <a:r>
              <a:rPr lang="en-US" altLang="zh-CN" kern="0" dirty="0">
                <a:latin typeface="微软雅黑" panose="020B0503020204020204" pitchFamily="34" charset="-122"/>
                <a:ea typeface="微软雅黑" panose="020B0503020204020204" pitchFamily="34" charset="-122"/>
                <a:cs typeface="+mn-ea"/>
                <a:sym typeface="+mn-lt"/>
              </a:rPr>
              <a:t> parse(self, response):</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    quotes = response.css('.quote')</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    for quote in quotes:</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        text = quote.css('.text::text').</a:t>
            </a:r>
            <a:r>
              <a:rPr lang="en-US" altLang="zh-CN" kern="0" dirty="0" err="1">
                <a:latin typeface="微软雅黑" panose="020B0503020204020204" pitchFamily="34" charset="-122"/>
                <a:ea typeface="微软雅黑" panose="020B0503020204020204" pitchFamily="34" charset="-122"/>
                <a:cs typeface="+mn-ea"/>
                <a:sym typeface="+mn-lt"/>
              </a:rPr>
              <a:t>extract_first</a:t>
            </a:r>
            <a:r>
              <a:rPr lang="en-US" altLang="zh-CN" kern="0" dirty="0">
                <a:latin typeface="微软雅黑" panose="020B0503020204020204" pitchFamily="34" charset="-122"/>
                <a:ea typeface="微软雅黑" panose="020B0503020204020204" pitchFamily="34" charset="-122"/>
                <a:cs typeface="+mn-ea"/>
                <a:sym typeface="+mn-lt"/>
              </a:rPr>
              <a:t>()</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        author = quote.css('.author::text').</a:t>
            </a:r>
            <a:r>
              <a:rPr lang="en-US" altLang="zh-CN" kern="0" dirty="0" err="1">
                <a:latin typeface="微软雅黑" panose="020B0503020204020204" pitchFamily="34" charset="-122"/>
                <a:ea typeface="微软雅黑" panose="020B0503020204020204" pitchFamily="34" charset="-122"/>
                <a:cs typeface="+mn-ea"/>
                <a:sym typeface="+mn-lt"/>
              </a:rPr>
              <a:t>extract_first</a:t>
            </a:r>
            <a:r>
              <a:rPr lang="en-US" altLang="zh-CN" kern="0" dirty="0">
                <a:latin typeface="微软雅黑" panose="020B0503020204020204" pitchFamily="34" charset="-122"/>
                <a:ea typeface="微软雅黑" panose="020B0503020204020204" pitchFamily="34" charset="-122"/>
                <a:cs typeface="+mn-ea"/>
                <a:sym typeface="+mn-lt"/>
              </a:rPr>
              <a:t>()</a:t>
            </a:r>
            <a:endParaRPr lang="en-US" altLang="zh-CN"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kern="0" dirty="0">
                <a:latin typeface="微软雅黑" panose="020B0503020204020204" pitchFamily="34" charset="-122"/>
                <a:ea typeface="微软雅黑" panose="020B0503020204020204" pitchFamily="34" charset="-122"/>
                <a:cs typeface="+mn-ea"/>
                <a:sym typeface="+mn-lt"/>
              </a:rPr>
              <a:t>        text = quote.css('.tags &gt; .tag::text').extract()</a:t>
            </a:r>
            <a:endParaRPr lang="en-US" altLang="zh-CN" kern="0" dirty="0">
              <a:latin typeface="微软雅黑" panose="020B0503020204020204" pitchFamily="34" charset="-122"/>
              <a:ea typeface="微软雅黑" panose="020B0503020204020204" pitchFamily="34" charset="-122"/>
              <a:cs typeface="+mn-ea"/>
              <a:sym typeface="+mn-lt"/>
            </a:endParaRPr>
          </a:p>
        </p:txBody>
      </p:sp>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491"/>
            <a:ext cx="11469517" cy="1791185"/>
          </a:xfrm>
          <a:prstGeom prst="rect">
            <a:avLst/>
          </a:prstGeom>
          <a:noFill/>
        </p:spPr>
        <p:txBody>
          <a:bodyPr wrap="square" rtlCol="0">
            <a:noAutofit/>
          </a:bodyPr>
          <a:lstStyle/>
          <a:p>
            <a:pPr>
              <a:lnSpc>
                <a:spcPct val="130000"/>
              </a:lnSpc>
              <a:spcBef>
                <a:spcPts val="600"/>
              </a:spcBef>
            </a:pPr>
            <a:r>
              <a:rPr lang="zh-CN" altLang="en-US" sz="2000" kern="0" dirty="0" smtClean="0">
                <a:latin typeface="微软雅黑" panose="020B0503020204020204" pitchFamily="34" charset="-122"/>
                <a:ea typeface="微软雅黑" panose="020B0503020204020204" pitchFamily="34" charset="-122"/>
                <a:cs typeface="+mn-ea"/>
                <a:sym typeface="+mn-lt"/>
              </a:rPr>
              <a:t>解析站点的响应</a:t>
            </a:r>
            <a:r>
              <a:rPr lang="en-US" altLang="zh-CN" sz="2000" kern="0" dirty="0" smtClean="0">
                <a:latin typeface="微软雅黑" panose="020B0503020204020204" pitchFamily="34" charset="-122"/>
                <a:ea typeface="微软雅黑" panose="020B0503020204020204" pitchFamily="34" charset="-122"/>
                <a:cs typeface="+mn-ea"/>
                <a:sym typeface="+mn-lt"/>
              </a:rPr>
              <a:t>Response</a:t>
            </a:r>
            <a:r>
              <a:rPr lang="zh-CN" altLang="en-US" sz="2000" kern="0" dirty="0" smtClean="0">
                <a:latin typeface="微软雅黑" panose="020B0503020204020204" pitchFamily="34" charset="-122"/>
                <a:ea typeface="微软雅黑" panose="020B0503020204020204" pitchFamily="34" charset="-122"/>
                <a:cs typeface="+mn-ea"/>
                <a:sym typeface="+mn-lt"/>
              </a:rPr>
              <a:t>数据是在爬虫</a:t>
            </a:r>
            <a:r>
              <a:rPr lang="en-US" altLang="zh-CN" sz="2000" kern="0" dirty="0" smtClean="0">
                <a:latin typeface="微软雅黑" panose="020B0503020204020204" pitchFamily="34" charset="-122"/>
                <a:ea typeface="微软雅黑" panose="020B0503020204020204" pitchFamily="34" charset="-122"/>
                <a:cs typeface="+mn-ea"/>
                <a:sym typeface="+mn-lt"/>
              </a:rPr>
              <a:t>Spider</a:t>
            </a:r>
            <a:r>
              <a:rPr lang="zh-CN" altLang="en-US" sz="2000" kern="0" dirty="0" smtClean="0">
                <a:latin typeface="微软雅黑" panose="020B0503020204020204" pitchFamily="34" charset="-122"/>
                <a:ea typeface="微软雅黑" panose="020B0503020204020204" pitchFamily="34" charset="-122"/>
                <a:cs typeface="+mn-ea"/>
                <a:sym typeface="+mn-lt"/>
              </a:rPr>
              <a:t>的</a:t>
            </a:r>
            <a:r>
              <a:rPr lang="en-US" altLang="zh-CN" sz="2000" kern="0" dirty="0" smtClean="0">
                <a:latin typeface="微软雅黑" panose="020B0503020204020204" pitchFamily="34" charset="-122"/>
                <a:ea typeface="微软雅黑" panose="020B0503020204020204" pitchFamily="34" charset="-122"/>
                <a:cs typeface="+mn-ea"/>
                <a:sym typeface="+mn-lt"/>
              </a:rPr>
              <a:t>parse()</a:t>
            </a:r>
            <a:r>
              <a:rPr lang="zh-CN" altLang="en-US" sz="2000" kern="0" dirty="0" smtClean="0">
                <a:latin typeface="微软雅黑" panose="020B0503020204020204" pitchFamily="34" charset="-122"/>
                <a:ea typeface="微软雅黑" panose="020B0503020204020204" pitchFamily="34" charset="-122"/>
                <a:cs typeface="+mn-ea"/>
                <a:sym typeface="+mn-lt"/>
              </a:rPr>
              <a:t>方法中编写代码实现的。</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dirty="0" err="1"/>
              <a:t>def</a:t>
            </a:r>
            <a:r>
              <a:rPr lang="en-US" altLang="zh-CN" sz="2000" dirty="0"/>
              <a:t> parse(self, response</a:t>
            </a:r>
            <a:r>
              <a:rPr lang="en-US" altLang="zh-CN" sz="2000" dirty="0" smtClean="0"/>
              <a:t>):</a:t>
            </a:r>
            <a:endParaRPr lang="en-US" altLang="zh-CN" sz="2000" dirty="0" smtClean="0"/>
          </a:p>
          <a:p>
            <a:pPr>
              <a:lnSpc>
                <a:spcPct val="130000"/>
              </a:lnSpc>
              <a:spcBef>
                <a:spcPts val="600"/>
              </a:spcBef>
            </a:pPr>
            <a:r>
              <a:rPr lang="zh-CN" altLang="en-US" sz="2000" kern="0" dirty="0" smtClean="0">
                <a:latin typeface="微软雅黑" panose="020B0503020204020204" pitchFamily="34" charset="-122"/>
                <a:ea typeface="微软雅黑" panose="020B0503020204020204" pitchFamily="34" charset="-122"/>
                <a:cs typeface="+mn-ea"/>
                <a:sym typeface="+mn-lt"/>
              </a:rPr>
              <a:t>该方法的参数</a:t>
            </a:r>
            <a:r>
              <a:rPr lang="en-US" altLang="zh-CN" sz="2000" kern="0" dirty="0" smtClean="0">
                <a:latin typeface="微软雅黑" panose="020B0503020204020204" pitchFamily="34" charset="-122"/>
                <a:ea typeface="微软雅黑" panose="020B0503020204020204" pitchFamily="34" charset="-122"/>
                <a:cs typeface="+mn-ea"/>
                <a:sym typeface="+mn-lt"/>
              </a:rPr>
              <a:t>response</a:t>
            </a:r>
            <a:r>
              <a:rPr lang="zh-CN" altLang="en-US" sz="2000" kern="0" dirty="0" smtClean="0">
                <a:latin typeface="微软雅黑" panose="020B0503020204020204" pitchFamily="34" charset="-122"/>
                <a:ea typeface="微软雅黑" panose="020B0503020204020204" pitchFamily="34" charset="-122"/>
                <a:cs typeface="+mn-ea"/>
                <a:sym typeface="+mn-lt"/>
              </a:rPr>
              <a:t>代表服务器的响应对象。它包含了请求的网页数据。解析提取其中数据主要采用</a:t>
            </a:r>
            <a:r>
              <a:rPr lang="en-US" altLang="zh-CN" sz="2000" kern="0" dirty="0" smtClean="0">
                <a:latin typeface="微软雅黑" panose="020B0503020204020204" pitchFamily="34" charset="-122"/>
                <a:ea typeface="微软雅黑" panose="020B0503020204020204" pitchFamily="34" charset="-122"/>
                <a:cs typeface="+mn-ea"/>
                <a:sym typeface="+mn-lt"/>
              </a:rPr>
              <a:t>CSS</a:t>
            </a:r>
            <a:r>
              <a:rPr lang="zh-CN" altLang="en-US" sz="2000" kern="0" dirty="0" smtClean="0">
                <a:latin typeface="微软雅黑" panose="020B0503020204020204" pitchFamily="34" charset="-122"/>
                <a:ea typeface="微软雅黑" panose="020B0503020204020204" pitchFamily="34" charset="-122"/>
                <a:cs typeface="+mn-ea"/>
                <a:sym typeface="+mn-lt"/>
              </a:rPr>
              <a:t>选择器或</a:t>
            </a:r>
            <a:r>
              <a:rPr lang="en-US" altLang="zh-CN" sz="2000" kern="0" dirty="0" err="1" smtClean="0">
                <a:latin typeface="微软雅黑" panose="020B0503020204020204" pitchFamily="34" charset="-122"/>
                <a:ea typeface="微软雅黑" panose="020B0503020204020204" pitchFamily="34" charset="-122"/>
                <a:cs typeface="+mn-ea"/>
                <a:sym typeface="+mn-lt"/>
              </a:rPr>
              <a:t>Xpath</a:t>
            </a:r>
            <a:r>
              <a:rPr lang="zh-CN" altLang="en-US" sz="2000" kern="0" dirty="0" smtClean="0">
                <a:latin typeface="微软雅黑" panose="020B0503020204020204" pitchFamily="34" charset="-122"/>
                <a:ea typeface="微软雅黑" panose="020B0503020204020204" pitchFamily="34" charset="-122"/>
                <a:cs typeface="+mn-ea"/>
                <a:sym typeface="+mn-lt"/>
              </a:rPr>
              <a:t>选择器实现。例如：</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a:t>四</a:t>
            </a:r>
            <a:r>
              <a:rPr lang="en-US" altLang="zh-CN" dirty="0" smtClean="0"/>
              <a:t>）</a:t>
            </a:r>
            <a:r>
              <a:rPr lang="zh-CN" altLang="en-US" dirty="0" smtClean="0"/>
              <a:t>解析</a:t>
            </a:r>
            <a:r>
              <a:rPr lang="en-US" altLang="zh-CN" dirty="0" smtClean="0"/>
              <a:t>Response</a:t>
            </a:r>
            <a:r>
              <a:rPr lang="zh-CN" altLang="en-US" dirty="0" smtClean="0"/>
              <a:t>数据</a:t>
            </a:r>
            <a:endParaRPr lang="zh-CN" dirty="0"/>
          </a:p>
        </p:txBody>
      </p:sp>
      <p:pic>
        <p:nvPicPr>
          <p:cNvPr id="11" name="图片 10" descr="07网页结构-解析response"/>
          <p:cNvPicPr/>
          <p:nvPr/>
        </p:nvPicPr>
        <p:blipFill rotWithShape="1">
          <a:blip r:embed="rId2"/>
          <a:srcRect l="17758"/>
          <a:stretch>
            <a:fillRect/>
          </a:stretch>
        </p:blipFill>
        <p:spPr>
          <a:xfrm>
            <a:off x="3124332" y="5892732"/>
            <a:ext cx="8692530" cy="5577960"/>
          </a:xfrm>
          <a:prstGeom prst="rect">
            <a:avLst/>
          </a:prstGeom>
          <a:ln>
            <a:solidFill>
              <a:schemeClr val="bg1">
                <a:lumMod val="50000"/>
              </a:schemeClr>
            </a:solidFill>
          </a:ln>
        </p:spPr>
      </p:pic>
      <p:sp>
        <p:nvSpPr>
          <p:cNvPr id="10" name="矩形标注 9"/>
          <p:cNvSpPr/>
          <p:nvPr/>
        </p:nvSpPr>
        <p:spPr>
          <a:xfrm>
            <a:off x="6766748" y="3147676"/>
            <a:ext cx="5050114" cy="538060"/>
          </a:xfrm>
          <a:prstGeom prst="wedgeRectCallout">
            <a:avLst>
              <a:gd name="adj1" fmla="val -103021"/>
              <a:gd name="adj2" fmla="val 77462"/>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用</a:t>
            </a:r>
            <a:r>
              <a:rPr lang="en-US" altLang="zh-CN" sz="1600" dirty="0" err="1" smtClean="0">
                <a:latin typeface="微软雅黑" panose="020B0503020204020204" pitchFamily="34" charset="-122"/>
                <a:ea typeface="微软雅黑" panose="020B0503020204020204" pitchFamily="34" charset="-122"/>
              </a:rPr>
              <a:t>css</a:t>
            </a:r>
            <a:r>
              <a:rPr lang="zh-CN" altLang="en-US" sz="1600" dirty="0" smtClean="0">
                <a:latin typeface="微软雅黑" panose="020B0503020204020204" pitchFamily="34" charset="-122"/>
                <a:ea typeface="微软雅黑" panose="020B0503020204020204" pitchFamily="34" charset="-122"/>
              </a:rPr>
              <a:t>选择器选中一条引言所在的</a:t>
            </a:r>
            <a:r>
              <a:rPr lang="en-US" altLang="zh-CN" sz="1600" dirty="0" smtClean="0">
                <a:latin typeface="微软雅黑" panose="020B0503020204020204" pitchFamily="34" charset="-122"/>
                <a:ea typeface="微软雅黑" panose="020B0503020204020204" pitchFamily="34" charset="-122"/>
              </a:rPr>
              <a:t>div</a:t>
            </a:r>
            <a:r>
              <a:rPr lang="zh-CN" altLang="en-US" sz="1600" dirty="0">
                <a:latin typeface="微软雅黑" panose="020B0503020204020204" pitchFamily="34" charset="-122"/>
                <a:ea typeface="微软雅黑" panose="020B0503020204020204" pitchFamily="34" charset="-122"/>
              </a:rPr>
              <a:t>元素</a:t>
            </a:r>
            <a:endParaRPr lang="zh-CN" altLang="en-US" sz="1600" dirty="0">
              <a:latin typeface="微软雅黑" panose="020B0503020204020204" pitchFamily="34" charset="-122"/>
              <a:ea typeface="微软雅黑" panose="020B0503020204020204" pitchFamily="34" charset="-122"/>
            </a:endParaRPr>
          </a:p>
        </p:txBody>
      </p:sp>
      <p:sp>
        <p:nvSpPr>
          <p:cNvPr id="14" name="矩形标注 13"/>
          <p:cNvSpPr/>
          <p:nvPr/>
        </p:nvSpPr>
        <p:spPr>
          <a:xfrm>
            <a:off x="6766748" y="4101547"/>
            <a:ext cx="5050114" cy="687687"/>
          </a:xfrm>
          <a:prstGeom prst="wedgeRectCallout">
            <a:avLst>
              <a:gd name="adj1" fmla="val -73834"/>
              <a:gd name="adj2" fmla="val 52203"/>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提取引言的内容文本，从得到的对象中用</a:t>
            </a:r>
            <a:r>
              <a:rPr lang="en-US" altLang="zh-CN" sz="1600" dirty="0" err="1" smtClean="0">
                <a:latin typeface="微软雅黑" panose="020B0503020204020204" pitchFamily="34" charset="-122"/>
                <a:ea typeface="微软雅黑" panose="020B0503020204020204" pitchFamily="34" charset="-122"/>
              </a:rPr>
              <a:t>extract_first</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提取出文字。</a:t>
            </a:r>
            <a:endParaRPr lang="zh-CN" altLang="en-US" sz="1600" dirty="0">
              <a:latin typeface="微软雅黑" panose="020B0503020204020204" pitchFamily="34" charset="-122"/>
              <a:ea typeface="微软雅黑" panose="020B0503020204020204" pitchFamily="34" charset="-122"/>
            </a:endParaRPr>
          </a:p>
        </p:txBody>
      </p:sp>
      <p:sp>
        <p:nvSpPr>
          <p:cNvPr id="15" name="矩形标注 14"/>
          <p:cNvSpPr/>
          <p:nvPr/>
        </p:nvSpPr>
        <p:spPr>
          <a:xfrm>
            <a:off x="6766748" y="4997139"/>
            <a:ext cx="5050114" cy="687687"/>
          </a:xfrm>
          <a:prstGeom prst="wedgeRectCallout">
            <a:avLst>
              <a:gd name="adj1" fmla="val -69780"/>
              <a:gd name="adj2" fmla="val 46249"/>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提取引言的分类文本，从得到的对象中用</a:t>
            </a:r>
            <a:r>
              <a:rPr lang="en-US" altLang="zh-CN" sz="1600" dirty="0" smtClean="0">
                <a:latin typeface="微软雅黑" panose="020B0503020204020204" pitchFamily="34" charset="-122"/>
                <a:ea typeface="微软雅黑" panose="020B0503020204020204" pitchFamily="34" charset="-122"/>
              </a:rPr>
              <a:t>extract ()</a:t>
            </a:r>
            <a:r>
              <a:rPr lang="zh-CN" altLang="en-US" sz="1600" dirty="0" smtClean="0">
                <a:latin typeface="微软雅黑" panose="020B0503020204020204" pitchFamily="34" charset="-122"/>
                <a:ea typeface="微软雅黑" panose="020B0503020204020204" pitchFamily="34" charset="-122"/>
              </a:rPr>
              <a:t>方法提取出分类（列表对象）。</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par>
                          <p:cTn id="37" fill="hold">
                            <p:stCondLst>
                              <p:cond delay="0"/>
                            </p:stCondLst>
                            <p:childTnLst>
                              <p:par>
                                <p:cTn id="38" presetID="42" presetClass="path" presetSubtype="0" accel="50000" decel="50000" fill="hold" nodeType="afterEffect">
                                  <p:stCondLst>
                                    <p:cond delay="0"/>
                                  </p:stCondLst>
                                  <p:childTnLst>
                                    <p:animMotion origin="layout" path="M -4.16667E-7 -2.22222E-6 L -0.00977 -0.74629 " pathEditMode="relative" rAng="0" ptsTypes="AA">
                                      <p:cBhvr>
                                        <p:cTn id="39" dur="2000" fill="hold"/>
                                        <p:tgtEl>
                                          <p:spTgt spid="11"/>
                                        </p:tgtEl>
                                        <p:attrNameLst>
                                          <p:attrName>ppt_x</p:attrName>
                                          <p:attrName>ppt_y</p:attrName>
                                        </p:attrNameLst>
                                      </p:cBhvr>
                                      <p:rCtr x="-495" y="-37315"/>
                                    </p:animMotion>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11"/>
                                        </p:tgtEl>
                                      </p:cBhvr>
                                      <p:by x="50000" y="50000"/>
                                    </p:animScale>
                                  </p:childTnLst>
                                </p:cTn>
                              </p:par>
                              <p:par>
                                <p:cTn id="44" presetID="42" presetClass="path" presetSubtype="0" accel="50000" decel="50000" fill="hold" nodeType="withEffect">
                                  <p:stCondLst>
                                    <p:cond delay="0"/>
                                  </p:stCondLst>
                                  <p:childTnLst>
                                    <p:animMotion origin="layout" path="M -0.00977 -0.74629 L 0.14284 -0.9993 " pathEditMode="relative" rAng="0" ptsTypes="AA">
                                      <p:cBhvr>
                                        <p:cTn id="45" dur="2000" fill="hold"/>
                                        <p:tgtEl>
                                          <p:spTgt spid="11"/>
                                        </p:tgtEl>
                                        <p:attrNameLst>
                                          <p:attrName>ppt_x</p:attrName>
                                          <p:attrName>ppt_y</p:attrName>
                                        </p:attrNameLst>
                                      </p:cBhvr>
                                      <p:rCtr x="7630" y="-12662"/>
                                    </p:animMotion>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ppt_x"/>
                                          </p:val>
                                        </p:tav>
                                        <p:tav tm="100000">
                                          <p:val>
                                            <p:strVal val="#ppt_x"/>
                                          </p:val>
                                        </p:tav>
                                      </p:tavLst>
                                    </p:anim>
                                    <p:anim calcmode="lin" valueType="num">
                                      <p:cBhvr additive="base">
                                        <p:cTn id="6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uild="p"/>
      <p:bldP spid="8" grpId="0" uiExpand="1" build="p"/>
      <p:bldP spid="10" grpId="0" animBg="1"/>
      <p:bldP spid="14" grpId="0" animBg="1"/>
      <p:bldP spid="15"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491"/>
            <a:ext cx="11469517" cy="5101678"/>
          </a:xfrm>
          <a:prstGeom prst="rect">
            <a:avLst/>
          </a:prstGeom>
          <a:noFill/>
        </p:spPr>
        <p:txBody>
          <a:bodyPr wrap="square" rtlCol="0">
            <a:no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在爬虫中提取了数据后需要用</a:t>
            </a:r>
            <a:r>
              <a:rPr lang="en-US" altLang="zh-CN" sz="2000" kern="0" dirty="0">
                <a:latin typeface="微软雅黑" panose="020B0503020204020204" pitchFamily="34" charset="-122"/>
                <a:ea typeface="微软雅黑" panose="020B0503020204020204" pitchFamily="34" charset="-122"/>
                <a:cs typeface="+mn-ea"/>
                <a:sym typeface="+mn-lt"/>
              </a:rPr>
              <a:t>Item</a:t>
            </a:r>
            <a:r>
              <a:rPr lang="zh-CN" altLang="en-US" sz="2000" kern="0" dirty="0">
                <a:latin typeface="微软雅黑" panose="020B0503020204020204" pitchFamily="34" charset="-122"/>
                <a:ea typeface="微软雅黑" panose="020B0503020204020204" pitchFamily="34" charset="-122"/>
                <a:cs typeface="+mn-ea"/>
                <a:sym typeface="+mn-lt"/>
              </a:rPr>
              <a:t>对象来保存数据。先声明</a:t>
            </a:r>
            <a:r>
              <a:rPr lang="en-US" altLang="zh-CN" sz="2000" kern="0" dirty="0">
                <a:latin typeface="微软雅黑" panose="020B0503020204020204" pitchFamily="34" charset="-122"/>
                <a:ea typeface="微软雅黑" panose="020B0503020204020204" pitchFamily="34" charset="-122"/>
                <a:cs typeface="+mn-ea"/>
                <a:sym typeface="+mn-lt"/>
              </a:rPr>
              <a:t>Item</a:t>
            </a:r>
            <a:r>
              <a:rPr lang="zh-CN" altLang="en-US" sz="2000" kern="0" dirty="0">
                <a:latin typeface="微软雅黑" panose="020B0503020204020204" pitchFamily="34" charset="-122"/>
                <a:ea typeface="微软雅黑" panose="020B0503020204020204" pitchFamily="34" charset="-122"/>
                <a:cs typeface="+mn-ea"/>
                <a:sym typeface="+mn-lt"/>
              </a:rPr>
              <a:t>类的实例，例如：</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item = </a:t>
            </a:r>
            <a:r>
              <a:rPr lang="en-US" altLang="zh-CN" sz="2000" kern="0" dirty="0" err="1">
                <a:latin typeface="微软雅黑" panose="020B0503020204020204" pitchFamily="34" charset="-122"/>
                <a:ea typeface="微软雅黑" panose="020B0503020204020204" pitchFamily="34" charset="-122"/>
                <a:cs typeface="+mn-ea"/>
                <a:sym typeface="+mn-lt"/>
              </a:rPr>
              <a:t>QuoteItem</a:t>
            </a:r>
            <a:r>
              <a:rPr lang="en-US" altLang="zh-CN" sz="2000" kern="0" dirty="0">
                <a:latin typeface="微软雅黑" panose="020B0503020204020204" pitchFamily="34" charset="-122"/>
                <a:ea typeface="微软雅黑" panose="020B0503020204020204" pitchFamily="34" charset="-122"/>
                <a:cs typeface="+mn-ea"/>
                <a:sym typeface="+mn-lt"/>
              </a:rPr>
              <a:t>()</a:t>
            </a:r>
            <a:endParaRPr lang="en-US" alt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有了这个</a:t>
            </a:r>
            <a:r>
              <a:rPr lang="en-US" altLang="zh-CN" sz="2000" kern="0" dirty="0">
                <a:latin typeface="微软雅黑" panose="020B0503020204020204" pitchFamily="34" charset="-122"/>
                <a:ea typeface="微软雅黑" panose="020B0503020204020204" pitchFamily="34" charset="-122"/>
                <a:cs typeface="+mn-ea"/>
                <a:sym typeface="+mn-lt"/>
              </a:rPr>
              <a:t>item</a:t>
            </a:r>
            <a:r>
              <a:rPr lang="zh-CN" altLang="en-US" sz="2000" kern="0" dirty="0">
                <a:latin typeface="微软雅黑" panose="020B0503020204020204" pitchFamily="34" charset="-122"/>
                <a:ea typeface="微软雅黑" panose="020B0503020204020204" pitchFamily="34" charset="-122"/>
                <a:cs typeface="+mn-ea"/>
                <a:sym typeface="+mn-lt"/>
              </a:rPr>
              <a:t>对象就可以访问其中的属性（字段），为其赋值，例如：</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item['text'] = quote.css('.text::text').</a:t>
            </a:r>
            <a:r>
              <a:rPr lang="en-US" altLang="zh-CN" sz="2000" kern="0" dirty="0" err="1">
                <a:latin typeface="微软雅黑" panose="020B0503020204020204" pitchFamily="34" charset="-122"/>
                <a:ea typeface="微软雅黑" panose="020B0503020204020204" pitchFamily="34" charset="-122"/>
                <a:cs typeface="+mn-ea"/>
                <a:sym typeface="+mn-lt"/>
              </a:rPr>
              <a:t>extract_first</a:t>
            </a:r>
            <a:r>
              <a:rPr lang="en-US" altLang="zh-CN" sz="2000" kern="0" dirty="0" smtClean="0">
                <a:latin typeface="微软雅黑" panose="020B0503020204020204" pitchFamily="34" charset="-122"/>
                <a:ea typeface="微软雅黑" panose="020B0503020204020204" pitchFamily="34" charset="-122"/>
                <a:cs typeface="+mn-ea"/>
                <a:sym typeface="+mn-lt"/>
              </a:rPr>
              <a:t>()</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a:t>五</a:t>
            </a:r>
            <a:r>
              <a:rPr lang="en-US" altLang="zh-CN" dirty="0" smtClean="0"/>
              <a:t>）</a:t>
            </a:r>
            <a:r>
              <a:rPr lang="zh-CN" altLang="en-US" dirty="0" smtClean="0"/>
              <a:t>使用</a:t>
            </a:r>
            <a:r>
              <a:rPr lang="en-US" altLang="zh-CN" dirty="0" smtClean="0"/>
              <a:t>Item</a:t>
            </a:r>
            <a:r>
              <a:rPr lang="zh-CN" altLang="en-US" dirty="0" smtClean="0"/>
              <a:t>类保存数据</a:t>
            </a:r>
            <a:endParaRPr 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491"/>
            <a:ext cx="11469517" cy="3351987"/>
          </a:xfrm>
          <a:prstGeom prst="rect">
            <a:avLst/>
          </a:prstGeom>
          <a:noFill/>
        </p:spPr>
        <p:txBody>
          <a:bodyPr wrap="square" rtlCol="0">
            <a:noAutofit/>
          </a:bodyPr>
          <a:lstStyle/>
          <a:p>
            <a:pPr>
              <a:lnSpc>
                <a:spcPct val="130000"/>
              </a:lnSpc>
              <a:spcBef>
                <a:spcPts val="600"/>
              </a:spcBef>
            </a:pPr>
            <a:r>
              <a:rPr lang="zh-CN" altLang="en-US" sz="2000" kern="0" dirty="0" smtClean="0">
                <a:latin typeface="微软雅黑" panose="020B0503020204020204" pitchFamily="34" charset="-122"/>
                <a:ea typeface="微软雅黑" panose="020B0503020204020204" pitchFamily="34" charset="-122"/>
                <a:cs typeface="+mn-ea"/>
                <a:sym typeface="+mn-lt"/>
              </a:rPr>
              <a:t>爬取完某页数据后，如需爬取下一页数据，就要构造新的请求对象。例如在任务</a:t>
            </a:r>
            <a:r>
              <a:rPr lang="en-US" altLang="zh-CN" sz="2000" kern="0" dirty="0" smtClean="0">
                <a:latin typeface="微软雅黑" panose="020B0503020204020204" pitchFamily="34" charset="-122"/>
                <a:ea typeface="微软雅黑" panose="020B0503020204020204" pitchFamily="34" charset="-122"/>
                <a:cs typeface="+mn-ea"/>
                <a:sym typeface="+mn-lt"/>
              </a:rPr>
              <a:t>4</a:t>
            </a:r>
            <a:r>
              <a:rPr lang="zh-CN" altLang="en-US" sz="2000" kern="0" dirty="0" smtClean="0">
                <a:latin typeface="微软雅黑" panose="020B0503020204020204" pitchFamily="34" charset="-122"/>
                <a:ea typeface="微软雅黑" panose="020B0503020204020204" pitchFamily="34" charset="-122"/>
                <a:cs typeface="+mn-ea"/>
                <a:sym typeface="+mn-lt"/>
              </a:rPr>
              <a:t>中要爬取的引言有</a:t>
            </a:r>
            <a:r>
              <a:rPr lang="en-US" altLang="zh-CN" sz="2000" kern="0" dirty="0" smtClean="0">
                <a:latin typeface="微软雅黑" panose="020B0503020204020204" pitchFamily="34" charset="-122"/>
                <a:ea typeface="微软雅黑" panose="020B0503020204020204" pitchFamily="34" charset="-122"/>
                <a:cs typeface="+mn-ea"/>
                <a:sym typeface="+mn-lt"/>
              </a:rPr>
              <a:t>10</a:t>
            </a:r>
            <a:r>
              <a:rPr lang="zh-CN" altLang="en-US" sz="2000" kern="0" dirty="0">
                <a:latin typeface="微软雅黑" panose="020B0503020204020204" pitchFamily="34" charset="-122"/>
                <a:ea typeface="微软雅黑" panose="020B0503020204020204" pitchFamily="34" charset="-122"/>
                <a:cs typeface="+mn-ea"/>
                <a:sym typeface="+mn-lt"/>
              </a:rPr>
              <a:t>页</a:t>
            </a:r>
            <a:r>
              <a:rPr lang="zh-CN" altLang="en-US" sz="2000" kern="0" dirty="0" smtClean="0">
                <a:latin typeface="微软雅黑" panose="020B0503020204020204" pitchFamily="34" charset="-122"/>
                <a:ea typeface="微软雅黑" panose="020B0503020204020204" pitchFamily="34" charset="-122"/>
                <a:cs typeface="+mn-ea"/>
                <a:sym typeface="+mn-lt"/>
              </a:rPr>
              <a:t>，除了首页不同外，每页的</a:t>
            </a:r>
            <a:r>
              <a:rPr lang="en-US" altLang="zh-CN" sz="2000" kern="0" dirty="0" smtClean="0">
                <a:latin typeface="微软雅黑" panose="020B0503020204020204" pitchFamily="34" charset="-122"/>
                <a:ea typeface="微软雅黑" panose="020B0503020204020204" pitchFamily="34" charset="-122"/>
                <a:cs typeface="+mn-ea"/>
                <a:sym typeface="+mn-lt"/>
              </a:rPr>
              <a:t>URL</a:t>
            </a:r>
            <a:r>
              <a:rPr lang="zh-CN" altLang="en-US" sz="2000" kern="0" dirty="0" smtClean="0">
                <a:latin typeface="微软雅黑" panose="020B0503020204020204" pitchFamily="34" charset="-122"/>
                <a:ea typeface="微软雅黑" panose="020B0503020204020204" pitchFamily="34" charset="-122"/>
                <a:cs typeface="+mn-ea"/>
                <a:sym typeface="+mn-lt"/>
              </a:rPr>
              <a:t>形式如：</a:t>
            </a:r>
            <a:r>
              <a:rPr lang="en-US" altLang="zh-CN" dirty="0"/>
              <a:t>http://quotes.toscrape.com/page/2/</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构造请求时需要用到</a:t>
            </a:r>
            <a:r>
              <a:rPr lang="en-US" altLang="zh-CN" sz="2000" kern="0" dirty="0" err="1">
                <a:latin typeface="微软雅黑" panose="020B0503020204020204" pitchFamily="34" charset="-122"/>
                <a:ea typeface="微软雅黑" panose="020B0503020204020204" pitchFamily="34" charset="-122"/>
                <a:cs typeface="+mn-ea"/>
                <a:sym typeface="+mn-lt"/>
              </a:rPr>
              <a:t>scrapy.Request</a:t>
            </a:r>
            <a:r>
              <a:rPr lang="zh-CN" altLang="en-US" sz="2000" kern="0" dirty="0">
                <a:latin typeface="微软雅黑" panose="020B0503020204020204" pitchFamily="34" charset="-122"/>
                <a:ea typeface="微软雅黑" panose="020B0503020204020204" pitchFamily="34" charset="-122"/>
                <a:cs typeface="+mn-ea"/>
                <a:sym typeface="+mn-lt"/>
              </a:rPr>
              <a:t>方法，它有两个参数：</a:t>
            </a:r>
            <a:r>
              <a:rPr lang="en-US" altLang="zh-CN" sz="2000" kern="0" dirty="0" err="1">
                <a:latin typeface="微软雅黑" panose="020B0503020204020204" pitchFamily="34" charset="-122"/>
                <a:ea typeface="微软雅黑" panose="020B0503020204020204" pitchFamily="34" charset="-122"/>
                <a:cs typeface="+mn-ea"/>
                <a:sym typeface="+mn-lt"/>
              </a:rPr>
              <a:t>url</a:t>
            </a:r>
            <a:r>
              <a:rPr lang="zh-CN" altLang="en-US" sz="2000" kern="0" dirty="0">
                <a:latin typeface="微软雅黑" panose="020B0503020204020204" pitchFamily="34" charset="-122"/>
                <a:ea typeface="微软雅黑" panose="020B0503020204020204" pitchFamily="34" charset="-122"/>
                <a:cs typeface="+mn-ea"/>
                <a:sym typeface="+mn-lt"/>
              </a:rPr>
              <a:t>和</a:t>
            </a:r>
            <a:r>
              <a:rPr lang="en-US" altLang="zh-CN" sz="2000" kern="0" dirty="0">
                <a:latin typeface="微软雅黑" panose="020B0503020204020204" pitchFamily="34" charset="-122"/>
                <a:ea typeface="微软雅黑" panose="020B0503020204020204" pitchFamily="34" charset="-122"/>
                <a:cs typeface="+mn-ea"/>
                <a:sym typeface="+mn-lt"/>
              </a:rPr>
              <a:t>callback</a:t>
            </a:r>
            <a:r>
              <a:rPr lang="zh-CN" altLang="en-US"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url</a:t>
            </a:r>
            <a:r>
              <a:rPr lang="zh-CN" altLang="en-US" sz="2000" kern="0" dirty="0">
                <a:latin typeface="微软雅黑" panose="020B0503020204020204" pitchFamily="34" charset="-122"/>
                <a:ea typeface="微软雅黑" panose="020B0503020204020204" pitchFamily="34" charset="-122"/>
                <a:cs typeface="+mn-ea"/>
                <a:sym typeface="+mn-lt"/>
              </a:rPr>
              <a:t>就是请求的链接地址；</a:t>
            </a:r>
            <a:r>
              <a:rPr lang="en-US" altLang="zh-CN" sz="2000" kern="0" dirty="0">
                <a:latin typeface="微软雅黑" panose="020B0503020204020204" pitchFamily="34" charset="-122"/>
                <a:ea typeface="微软雅黑" panose="020B0503020204020204" pitchFamily="34" charset="-122"/>
                <a:cs typeface="+mn-ea"/>
                <a:sym typeface="+mn-lt"/>
              </a:rPr>
              <a:t>callback</a:t>
            </a:r>
            <a:r>
              <a:rPr lang="zh-CN" altLang="en-US" sz="2000" kern="0" dirty="0">
                <a:latin typeface="微软雅黑" panose="020B0503020204020204" pitchFamily="34" charset="-122"/>
                <a:ea typeface="微软雅黑" panose="020B0503020204020204" pitchFamily="34" charset="-122"/>
                <a:cs typeface="+mn-ea"/>
                <a:sym typeface="+mn-lt"/>
              </a:rPr>
              <a:t>参数是回调函数</a:t>
            </a:r>
            <a:r>
              <a:rPr lang="zh-CN" altLang="en-US" sz="2000" kern="0" dirty="0" smtClean="0">
                <a:latin typeface="微软雅黑" panose="020B0503020204020204" pitchFamily="34" charset="-122"/>
                <a:ea typeface="微软雅黑" panose="020B0503020204020204" pitchFamily="34" charset="-122"/>
                <a:cs typeface="+mn-ea"/>
                <a:sym typeface="+mn-lt"/>
              </a:rPr>
              <a:t>，是指用此函数处理新的请求。例如：</a:t>
            </a:r>
            <a:endParaRPr lang="en-US" altLang="zh-CN" sz="2000" kern="0"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next = response.css('.pager .next a::attr(href)').extract_first()</a:t>
            </a:r>
            <a:endParaRPr lang="en-US" alt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err="1">
                <a:latin typeface="微软雅黑" panose="020B0503020204020204" pitchFamily="34" charset="-122"/>
                <a:ea typeface="微软雅黑" panose="020B0503020204020204" pitchFamily="34" charset="-122"/>
                <a:cs typeface="+mn-ea"/>
                <a:sym typeface="+mn-lt"/>
              </a:rPr>
              <a:t>url</a:t>
            </a:r>
            <a:r>
              <a:rPr lang="en-US" altLang="zh-CN" sz="2000" kern="0" dirty="0">
                <a:latin typeface="微软雅黑" panose="020B0503020204020204" pitchFamily="34" charset="-122"/>
                <a:ea typeface="微软雅黑" panose="020B0503020204020204" pitchFamily="34" charset="-122"/>
                <a:cs typeface="+mn-ea"/>
                <a:sym typeface="+mn-lt"/>
              </a:rPr>
              <a:t> = </a:t>
            </a:r>
            <a:r>
              <a:rPr lang="en-US" altLang="zh-CN" sz="2000" kern="0" dirty="0" err="1">
                <a:latin typeface="微软雅黑" panose="020B0503020204020204" pitchFamily="34" charset="-122"/>
                <a:ea typeface="微软雅黑" panose="020B0503020204020204" pitchFamily="34" charset="-122"/>
                <a:cs typeface="+mn-ea"/>
                <a:sym typeface="+mn-lt"/>
              </a:rPr>
              <a:t>response.urljoin</a:t>
            </a:r>
            <a:r>
              <a:rPr lang="en-US" altLang="zh-CN" sz="2000" kern="0" dirty="0">
                <a:latin typeface="微软雅黑" panose="020B0503020204020204" pitchFamily="34" charset="-122"/>
                <a:ea typeface="微软雅黑" panose="020B0503020204020204" pitchFamily="34" charset="-122"/>
                <a:cs typeface="+mn-ea"/>
                <a:sym typeface="+mn-lt"/>
              </a:rPr>
              <a:t>(next)</a:t>
            </a:r>
            <a:endParaRPr lang="en-US" alt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en-US" altLang="zh-CN" sz="2000" kern="0" dirty="0">
                <a:latin typeface="微软雅黑" panose="020B0503020204020204" pitchFamily="34" charset="-122"/>
                <a:ea typeface="微软雅黑" panose="020B0503020204020204" pitchFamily="34" charset="-122"/>
                <a:cs typeface="+mn-ea"/>
                <a:sym typeface="+mn-lt"/>
              </a:rPr>
              <a:t>yield </a:t>
            </a:r>
            <a:r>
              <a:rPr lang="en-US" altLang="zh-CN" sz="2000" kern="0" dirty="0" err="1">
                <a:latin typeface="微软雅黑" panose="020B0503020204020204" pitchFamily="34" charset="-122"/>
                <a:ea typeface="微软雅黑" panose="020B0503020204020204" pitchFamily="34" charset="-122"/>
                <a:cs typeface="+mn-ea"/>
                <a:sym typeface="+mn-lt"/>
              </a:rPr>
              <a:t>scrapy.Request</a:t>
            </a:r>
            <a:r>
              <a:rPr lang="en-US" alt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url</a:t>
            </a:r>
            <a:r>
              <a:rPr lang="en-US" altLang="zh-CN" sz="2000" kern="0" dirty="0">
                <a:latin typeface="微软雅黑" panose="020B0503020204020204" pitchFamily="34" charset="-122"/>
                <a:ea typeface="微软雅黑" panose="020B0503020204020204" pitchFamily="34" charset="-122"/>
                <a:cs typeface="+mn-ea"/>
                <a:sym typeface="+mn-lt"/>
              </a:rPr>
              <a:t>=</a:t>
            </a:r>
            <a:r>
              <a:rPr lang="en-US" altLang="zh-CN" sz="2000" kern="0" dirty="0" err="1">
                <a:latin typeface="微软雅黑" panose="020B0503020204020204" pitchFamily="34" charset="-122"/>
                <a:ea typeface="微软雅黑" panose="020B0503020204020204" pitchFamily="34" charset="-122"/>
                <a:cs typeface="+mn-ea"/>
                <a:sym typeface="+mn-lt"/>
              </a:rPr>
              <a:t>url</a:t>
            </a:r>
            <a:r>
              <a:rPr lang="en-US" altLang="zh-CN" sz="2000" kern="0" dirty="0">
                <a:latin typeface="微软雅黑" panose="020B0503020204020204" pitchFamily="34" charset="-122"/>
                <a:ea typeface="微软雅黑" panose="020B0503020204020204" pitchFamily="34" charset="-122"/>
                <a:cs typeface="+mn-ea"/>
                <a:sym typeface="+mn-lt"/>
              </a:rPr>
              <a:t>, callback=</a:t>
            </a:r>
            <a:r>
              <a:rPr lang="en-US" altLang="zh-CN" sz="2000" kern="0" dirty="0" err="1">
                <a:latin typeface="微软雅黑" panose="020B0503020204020204" pitchFamily="34" charset="-122"/>
                <a:ea typeface="微软雅黑" panose="020B0503020204020204" pitchFamily="34" charset="-122"/>
                <a:cs typeface="+mn-ea"/>
                <a:sym typeface="+mn-lt"/>
              </a:rPr>
              <a:t>self.parse</a:t>
            </a:r>
            <a:r>
              <a:rPr lang="en-US" altLang="zh-CN" sz="2000" kern="0" dirty="0" smtClean="0">
                <a:latin typeface="微软雅黑" panose="020B0503020204020204" pitchFamily="34" charset="-122"/>
                <a:ea typeface="微软雅黑" panose="020B0503020204020204" pitchFamily="34" charset="-122"/>
                <a:cs typeface="+mn-ea"/>
                <a:sym typeface="+mn-lt"/>
              </a:rPr>
              <a:t>)</a:t>
            </a:r>
            <a:endParaRPr lang="en-US" altLang="zh-CN"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a:t>六</a:t>
            </a:r>
            <a:r>
              <a:rPr lang="en-US" altLang="zh-CN" dirty="0" smtClean="0"/>
              <a:t>）</a:t>
            </a:r>
            <a:r>
              <a:rPr lang="zh-CN" altLang="en-US" dirty="0" smtClean="0"/>
              <a:t>构造新的</a:t>
            </a:r>
            <a:r>
              <a:rPr lang="en-US" altLang="zh-CN" dirty="0" smtClean="0"/>
              <a:t>Request</a:t>
            </a:r>
            <a:endParaRPr lang="zh-CN" dirty="0"/>
          </a:p>
        </p:txBody>
      </p:sp>
      <p:sp>
        <p:nvSpPr>
          <p:cNvPr id="5" name="矩形标注 4"/>
          <p:cNvSpPr/>
          <p:nvPr/>
        </p:nvSpPr>
        <p:spPr>
          <a:xfrm>
            <a:off x="7629098" y="924551"/>
            <a:ext cx="4187763" cy="538060"/>
          </a:xfrm>
          <a:prstGeom prst="wedgeRectCallout">
            <a:avLst>
              <a:gd name="adj1" fmla="val -61674"/>
              <a:gd name="adj2" fmla="val 374229"/>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获取下一页按钮</a:t>
            </a:r>
            <a:r>
              <a:rPr lang="en-US" altLang="zh-CN" sz="1600" dirty="0" smtClean="0">
                <a:latin typeface="微软雅黑" panose="020B0503020204020204" pitchFamily="34" charset="-122"/>
                <a:ea typeface="微软雅黑" panose="020B0503020204020204" pitchFamily="34" charset="-122"/>
              </a:rPr>
              <a:t>HTML</a:t>
            </a:r>
            <a:r>
              <a:rPr lang="zh-CN" altLang="en-US" sz="1600" dirty="0" smtClean="0">
                <a:latin typeface="微软雅黑" panose="020B0503020204020204" pitchFamily="34" charset="-122"/>
                <a:ea typeface="微软雅黑" panose="020B0503020204020204" pitchFamily="34" charset="-122"/>
              </a:rPr>
              <a:t>中的超链接</a:t>
            </a:r>
            <a:endParaRPr lang="zh-CN" altLang="en-US" sz="1600" dirty="0">
              <a:latin typeface="微软雅黑" panose="020B0503020204020204" pitchFamily="34" charset="-122"/>
              <a:ea typeface="微软雅黑" panose="020B0503020204020204" pitchFamily="34" charset="-122"/>
            </a:endParaRPr>
          </a:p>
        </p:txBody>
      </p:sp>
      <p:sp>
        <p:nvSpPr>
          <p:cNvPr id="6" name="矩形标注 5"/>
          <p:cNvSpPr/>
          <p:nvPr/>
        </p:nvSpPr>
        <p:spPr>
          <a:xfrm>
            <a:off x="6871724" y="3638300"/>
            <a:ext cx="5050114" cy="538060"/>
          </a:xfrm>
          <a:prstGeom prst="wedgeRectCallout">
            <a:avLst>
              <a:gd name="adj1" fmla="val -108966"/>
              <a:gd name="adj2" fmla="val -21461"/>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latin typeface="微软雅黑" panose="020B0503020204020204" pitchFamily="34" charset="-122"/>
                <a:ea typeface="微软雅黑" panose="020B0503020204020204" pitchFamily="34" charset="-122"/>
              </a:rPr>
              <a:t>组合成完整的</a:t>
            </a:r>
            <a:r>
              <a:rPr lang="en-US" altLang="zh-CN" sz="1600" dirty="0" err="1" smtClean="0">
                <a:latin typeface="微软雅黑" panose="020B0503020204020204" pitchFamily="34" charset="-122"/>
                <a:ea typeface="微软雅黑" panose="020B0503020204020204" pitchFamily="34" charset="-122"/>
              </a:rPr>
              <a:t>url</a:t>
            </a:r>
            <a:endParaRPr lang="zh-CN" altLang="en-US" sz="1600" dirty="0">
              <a:latin typeface="微软雅黑" panose="020B0503020204020204" pitchFamily="34" charset="-122"/>
              <a:ea typeface="微软雅黑" panose="020B0503020204020204" pitchFamily="34" charset="-122"/>
            </a:endParaRPr>
          </a:p>
        </p:txBody>
      </p:sp>
      <p:sp>
        <p:nvSpPr>
          <p:cNvPr id="3" name="矩形 2"/>
          <p:cNvSpPr/>
          <p:nvPr/>
        </p:nvSpPr>
        <p:spPr>
          <a:xfrm>
            <a:off x="351894" y="4708478"/>
            <a:ext cx="11166816" cy="1200329"/>
          </a:xfrm>
          <a:prstGeom prst="rect">
            <a:avLst/>
          </a:prstGeom>
          <a:solidFill>
            <a:srgbClr val="73D2E8"/>
          </a:solidFill>
        </p:spPr>
        <p:txBody>
          <a:bodyPr wrap="square">
            <a:spAutoFit/>
          </a:bodyPr>
          <a:lstStyle/>
          <a:p>
            <a:r>
              <a:rPr lang="zh-CN" altLang="en-US" sz="2400" dirty="0"/>
              <a:t>最后一行，通过</a:t>
            </a:r>
            <a:r>
              <a:rPr lang="en-US" altLang="zh-CN" sz="2400" dirty="0" err="1"/>
              <a:t>scrapy.Request</a:t>
            </a:r>
            <a:r>
              <a:rPr lang="en-US" altLang="zh-CN" sz="2400" dirty="0"/>
              <a:t>()</a:t>
            </a:r>
            <a:r>
              <a:rPr lang="zh-CN" altLang="en-US" sz="2400" dirty="0"/>
              <a:t>方法来构造一个新的请求。第一个参数不用多说了，第二个参数</a:t>
            </a:r>
            <a:r>
              <a:rPr lang="en-US" altLang="zh-CN" sz="2400" dirty="0"/>
              <a:t>callback</a:t>
            </a:r>
            <a:r>
              <a:rPr lang="zh-CN" altLang="en-US" sz="2400" dirty="0"/>
              <a:t>回调函数是</a:t>
            </a:r>
            <a:r>
              <a:rPr lang="en-US" altLang="zh-CN" sz="2400" dirty="0"/>
              <a:t>Spider</a:t>
            </a:r>
            <a:r>
              <a:rPr lang="zh-CN" altLang="en-US" sz="2400" dirty="0"/>
              <a:t>的“</a:t>
            </a:r>
            <a:r>
              <a:rPr lang="en-US" altLang="zh-CN" sz="2400" dirty="0"/>
              <a:t>parse”</a:t>
            </a:r>
            <a:r>
              <a:rPr lang="zh-CN" altLang="en-US" sz="2400" dirty="0"/>
              <a:t>方法。注意不要写成</a:t>
            </a:r>
            <a:r>
              <a:rPr lang="en-US" altLang="zh-CN" sz="2400" dirty="0" err="1"/>
              <a:t>self.parse</a:t>
            </a:r>
            <a:r>
              <a:rPr lang="en-US" altLang="zh-CN" sz="2400" dirty="0"/>
              <a:t>()</a:t>
            </a:r>
            <a:r>
              <a:rPr lang="zh-CN" altLang="en-US" sz="2400" dirty="0"/>
              <a:t>了，没有“</a:t>
            </a:r>
            <a:r>
              <a:rPr lang="en-US" altLang="zh-CN" sz="2400" dirty="0"/>
              <a:t>()”</a:t>
            </a:r>
            <a:r>
              <a:rPr lang="zh-CN" altLang="en-US" sz="2400" dirty="0"/>
              <a:t>。</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P spid="5" grpId="0" animBg="1"/>
      <p:bldP spid="6" grpId="0" animBg="1"/>
      <p:bldP spid="3"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491"/>
            <a:ext cx="11469517" cy="5101678"/>
          </a:xfrm>
          <a:prstGeom prst="rect">
            <a:avLst/>
          </a:prstGeom>
          <a:noFill/>
        </p:spPr>
        <p:txBody>
          <a:bodyPr wrap="square" rtlCol="0">
            <a:no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运行Scrapy项目有两种方式：用命令运行项目、执行PyCharm中的py文件。</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b="1" kern="0" dirty="0">
                <a:latin typeface="微软雅黑" panose="020B0503020204020204" pitchFamily="34" charset="-122"/>
                <a:ea typeface="微软雅黑" panose="020B0503020204020204" pitchFamily="34" charset="-122"/>
                <a:cs typeface="+mn-ea"/>
                <a:sym typeface="+mn-lt"/>
              </a:rPr>
              <a:t>（</a:t>
            </a:r>
            <a:r>
              <a:rPr lang="en-US" altLang="zh-CN" sz="2000" b="1" kern="0" dirty="0">
                <a:latin typeface="微软雅黑" panose="020B0503020204020204" pitchFamily="34" charset="-122"/>
                <a:ea typeface="微软雅黑" panose="020B0503020204020204" pitchFamily="34" charset="-122"/>
                <a:cs typeface="+mn-ea"/>
                <a:sym typeface="+mn-lt"/>
              </a:rPr>
              <a:t>1</a:t>
            </a:r>
            <a:r>
              <a:rPr lang="zh-CN" altLang="en-US" sz="2000" b="1" kern="0" dirty="0">
                <a:latin typeface="微软雅黑" panose="020B0503020204020204" pitchFamily="34" charset="-122"/>
                <a:ea typeface="微软雅黑" panose="020B0503020204020204" pitchFamily="34" charset="-122"/>
                <a:cs typeface="+mn-ea"/>
                <a:sym typeface="+mn-lt"/>
              </a:rPr>
              <a:t>）用命令运行项目</a:t>
            </a:r>
            <a:endParaRPr lang="zh-CN" altLang="en-US" sz="2000" b="1"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开发完成后，可以在命令窗口中</a:t>
            </a:r>
            <a:r>
              <a:rPr lang="zh-CN" altLang="en-US" sz="2000" b="1" kern="0" dirty="0">
                <a:solidFill>
                  <a:srgbClr val="FF0000"/>
                </a:solidFill>
                <a:latin typeface="微软雅黑" panose="020B0503020204020204" pitchFamily="34" charset="-122"/>
                <a:ea typeface="微软雅黑" panose="020B0503020204020204" pitchFamily="34" charset="-122"/>
                <a:cs typeface="+mn-ea"/>
                <a:sym typeface="+mn-lt"/>
              </a:rPr>
              <a:t>进入项目根文件夹</a:t>
            </a:r>
            <a:r>
              <a:rPr lang="zh-CN" altLang="en-US" sz="2000" kern="0" dirty="0">
                <a:latin typeface="微软雅黑" panose="020B0503020204020204" pitchFamily="34" charset="-122"/>
                <a:ea typeface="微软雅黑" panose="020B0503020204020204" pitchFamily="34" charset="-122"/>
                <a:cs typeface="+mn-ea"/>
                <a:sym typeface="+mn-lt"/>
              </a:rPr>
              <a:t>下，通过命令运行，如下：</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scrapy crawl quotes</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其中scrapy crawl 是命令本身，后面的quotes是项目中的起始爬虫的名字（name属性值）</a:t>
            </a:r>
            <a:r>
              <a:rPr lang="en-US" altLang="zh-CN" sz="2000" kern="0" dirty="0">
                <a:latin typeface="微软雅黑" panose="020B0503020204020204" pitchFamily="34" charset="-122"/>
                <a:ea typeface="微软雅黑" panose="020B0503020204020204" pitchFamily="34" charset="-122"/>
                <a:cs typeface="+mn-ea"/>
                <a:sym typeface="+mn-lt"/>
              </a:rPr>
              <a:t>。</a:t>
            </a:r>
            <a:endParaRPr lang="en-US" altLang="zh-CN"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b="1" kern="0" dirty="0">
                <a:latin typeface="微软雅黑" panose="020B0503020204020204" pitchFamily="34" charset="-122"/>
                <a:ea typeface="微软雅黑" panose="020B0503020204020204" pitchFamily="34" charset="-122"/>
                <a:cs typeface="+mn-ea"/>
                <a:sym typeface="+mn-lt"/>
              </a:rPr>
              <a:t>（2）在PyCharm中执行py文件运行项目</a:t>
            </a:r>
            <a:endParaRPr lang="zh-CN" altLang="en-US" sz="2000" b="1"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在PyCharm中为项目添加一个python文件，例如“start.py”，放在根目录下。内容如下：</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from scrapy import cmdline</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cmdline.execute("scrapy crawl quotes".split())</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smtClean="0"/>
              <a:t>七</a:t>
            </a:r>
            <a:r>
              <a:rPr lang="en-US" altLang="zh-CN" dirty="0" smtClean="0"/>
              <a:t>）</a:t>
            </a:r>
            <a:r>
              <a:rPr lang="zh-CN" altLang="en-US" dirty="0" smtClean="0"/>
              <a:t>运行</a:t>
            </a:r>
            <a:r>
              <a:rPr lang="en-US" altLang="zh-CN" dirty="0" smtClean="0"/>
              <a:t>Scrapy</a:t>
            </a:r>
            <a:r>
              <a:rPr lang="zh-CN" altLang="en-US" dirty="0" smtClean="0"/>
              <a:t>项目的方法</a:t>
            </a:r>
            <a:endParaRPr lang="zh-CN" dirty="0"/>
          </a:p>
        </p:txBody>
      </p:sp>
      <p:sp>
        <p:nvSpPr>
          <p:cNvPr id="3" name="矩形 2"/>
          <p:cNvSpPr/>
          <p:nvPr>
            <p:custDataLst>
              <p:tags r:id="rId2"/>
            </p:custDataLst>
          </p:nvPr>
        </p:nvSpPr>
        <p:spPr>
          <a:xfrm>
            <a:off x="347449" y="5627958"/>
            <a:ext cx="11166816" cy="829945"/>
          </a:xfrm>
          <a:prstGeom prst="rect">
            <a:avLst/>
          </a:prstGeom>
          <a:solidFill>
            <a:srgbClr val="73D2E8"/>
          </a:solidFill>
        </p:spPr>
        <p:txBody>
          <a:bodyPr wrap="square">
            <a:spAutoFit/>
          </a:bodyPr>
          <a:p>
            <a:r>
              <a:rPr sz="2400"/>
              <a:t>第二行双引号中的字符串就是运行项目的命令。添加这个文件后</a:t>
            </a:r>
            <a:r>
              <a:rPr lang="zh-CN" sz="2400"/>
              <a:t>如需</a:t>
            </a:r>
            <a:r>
              <a:rPr sz="2400"/>
              <a:t>运行项目就可以直接右键该文件</a:t>
            </a:r>
            <a:r>
              <a:rPr lang="zh-CN" sz="2400"/>
              <a:t>、</a:t>
            </a:r>
            <a:r>
              <a:rPr sz="2400"/>
              <a:t>选择运行就可以了，省去了每次运行都要输入命令的麻烦。</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additive="base">
                                        <p:cTn id="4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 calcmode="lin" valueType="num">
                                      <p:cBhvr additive="base">
                                        <p:cTn id="5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8" end="8"/>
                                            </p:txEl>
                                          </p:spTgt>
                                        </p:tgtEl>
                                        <p:attrNameLst>
                                          <p:attrName>style.visibility</p:attrName>
                                        </p:attrNameLst>
                                      </p:cBhvr>
                                      <p:to>
                                        <p:strVal val="visible"/>
                                      </p:to>
                                    </p:set>
                                    <p:anim calcmode="lin" valueType="num">
                                      <p:cBhvr additive="base">
                                        <p:cTn id="6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500" fill="hold"/>
                                        <p:tgtEl>
                                          <p:spTgt spid="3"/>
                                        </p:tgtEl>
                                        <p:attrNameLst>
                                          <p:attrName>ppt_x</p:attrName>
                                        </p:attrNameLst>
                                      </p:cBhvr>
                                      <p:tavLst>
                                        <p:tav tm="0">
                                          <p:val>
                                            <p:strVal val="#ppt_x"/>
                                          </p:val>
                                        </p:tav>
                                        <p:tav tm="100000">
                                          <p:val>
                                            <p:strVal val="#ppt_x"/>
                                          </p:val>
                                        </p:tav>
                                      </p:tavLst>
                                    </p:anim>
                                    <p:anim calcmode="lin" valueType="num">
                                      <p:cBhvr additive="base">
                                        <p:cTn id="6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P spid="3"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491"/>
            <a:ext cx="11469517" cy="5101678"/>
          </a:xfrm>
          <a:prstGeom prst="rect">
            <a:avLst/>
          </a:prstGeom>
          <a:noFill/>
        </p:spPr>
        <p:txBody>
          <a:bodyPr wrap="square" rtlCol="0">
            <a:no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Scrapy框架提供了几个简单的命令参数就可以实现将爬虫数据输出到指定格式的文件中保存下来。</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在命令窗口中</a:t>
            </a:r>
            <a:r>
              <a:rPr lang="zh-CN" altLang="en-US" sz="2000" b="1" kern="0" dirty="0">
                <a:solidFill>
                  <a:srgbClr val="FF0000"/>
                </a:solidFill>
                <a:latin typeface="微软雅黑" panose="020B0503020204020204" pitchFamily="34" charset="-122"/>
                <a:ea typeface="微软雅黑" panose="020B0503020204020204" pitchFamily="34" charset="-122"/>
                <a:cs typeface="+mn-ea"/>
                <a:sym typeface="+mn-lt"/>
              </a:rPr>
              <a:t>进入项目根文件夹</a:t>
            </a:r>
            <a:r>
              <a:rPr lang="zh-CN" altLang="en-US" sz="2000" kern="0" dirty="0">
                <a:latin typeface="微软雅黑" panose="020B0503020204020204" pitchFamily="34" charset="-122"/>
                <a:ea typeface="微软雅黑" panose="020B0503020204020204" pitchFamily="34" charset="-122"/>
                <a:cs typeface="+mn-ea"/>
                <a:sym typeface="+mn-lt"/>
              </a:rPr>
              <a:t>下，通过命令运行，如下：</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 输出JSON格式，默认为Unicode编码</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scrapy crawl quotes -o quotes.json</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 输出JSON Lines格式，默认为Unicode编码</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scrapy crawl quotes -o quotes.jsonl</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 输出CSV格式</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scrapy crawl quotes -o quotes.csv</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 输出XML格式</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scrapy crawl quotes -o quotes.xmlscrapy crawl quotes</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smtClean="0"/>
              <a:t>八</a:t>
            </a:r>
            <a:r>
              <a:rPr lang="en-US" altLang="zh-CN" dirty="0" smtClean="0"/>
              <a:t>）</a:t>
            </a:r>
            <a:r>
              <a:rPr lang="zh-CN" altLang="en-US" dirty="0" smtClean="0"/>
              <a:t>将爬虫数据保存到文件</a:t>
            </a:r>
            <a:endParaRPr 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additive="base">
                                        <p:cTn id="4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 calcmode="lin" valueType="num">
                                      <p:cBhvr additive="base">
                                        <p:cTn id="5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8" end="8"/>
                                            </p:txEl>
                                          </p:spTgt>
                                        </p:tgtEl>
                                        <p:attrNameLst>
                                          <p:attrName>style.visibility</p:attrName>
                                        </p:attrNameLst>
                                      </p:cBhvr>
                                      <p:to>
                                        <p:strVal val="visible"/>
                                      </p:to>
                                    </p:set>
                                    <p:anim calcmode="lin" valueType="num">
                                      <p:cBhvr additive="base">
                                        <p:cTn id="6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xEl>
                                              <p:pRg st="9" end="9"/>
                                            </p:txEl>
                                          </p:spTgt>
                                        </p:tgtEl>
                                        <p:attrNameLst>
                                          <p:attrName>style.visibility</p:attrName>
                                        </p:attrNameLst>
                                      </p:cBhvr>
                                      <p:to>
                                        <p:strVal val="visible"/>
                                      </p:to>
                                    </p:set>
                                    <p:anim calcmode="lin" valueType="num">
                                      <p:cBhvr additive="base">
                                        <p:cTn id="67"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爆炸形 2 4"/>
          <p:cNvSpPr/>
          <p:nvPr/>
        </p:nvSpPr>
        <p:spPr>
          <a:xfrm>
            <a:off x="4408805" y="1637030"/>
            <a:ext cx="8796655" cy="3176905"/>
          </a:xfrm>
          <a:prstGeom prst="irregularSeal2">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2400" b="1" kern="0" dirty="0">
                <a:solidFill>
                  <a:schemeClr val="bg2">
                    <a:lumMod val="50000"/>
                  </a:schemeClr>
                </a:solidFill>
                <a:latin typeface="微软雅黑" panose="020B0503020204020204" pitchFamily="34" charset="-122"/>
                <a:ea typeface="微软雅黑" panose="020B0503020204020204" pitchFamily="34" charset="-122"/>
                <a:cs typeface="+mn-ea"/>
                <a:sym typeface="+mn-lt"/>
              </a:rPr>
              <a:t>自定义的Item Pipeline类都写在pipelines.py中。</a:t>
            </a:r>
            <a:endParaRPr lang="zh-CN" altLang="en-US" sz="2400" b="1" kern="0" dirty="0">
              <a:solidFill>
                <a:schemeClr val="bg2">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491"/>
            <a:ext cx="11469517" cy="5101678"/>
          </a:xfrm>
          <a:prstGeom prst="rect">
            <a:avLst/>
          </a:prstGeom>
          <a:noFill/>
        </p:spPr>
        <p:txBody>
          <a:bodyPr wrap="square" rtlCol="0">
            <a:noAutofit/>
          </a:bodyPr>
          <a:lstStyle/>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在Scrapy项目中可以定义多个管道类，这些管道按照指定的顺序依次处理传送过来的item对象。</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每个管道都是一个Python类，在其中定义了一些操作Item对象的方法。常用的管道的应用有：</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（1）验证爬取的数据，检查爬取的字段。</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（2）查重并丢弃重复的内容。</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000" kern="0" dirty="0">
                <a:latin typeface="微软雅黑" panose="020B0503020204020204" pitchFamily="34" charset="-122"/>
                <a:ea typeface="微软雅黑" panose="020B0503020204020204" pitchFamily="34" charset="-122"/>
                <a:cs typeface="+mn-ea"/>
                <a:sym typeface="+mn-lt"/>
              </a:rPr>
              <a:t>（3）将爬取的结果保存到文件或数据库中。</a:t>
            </a:r>
            <a:endParaRPr lang="zh-CN" altLang="en-US" sz="2000" kern="0" dirty="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smtClean="0"/>
              <a:t>九</a:t>
            </a:r>
            <a:r>
              <a:rPr lang="en-US" altLang="zh-CN" dirty="0" smtClean="0"/>
              <a:t>）</a:t>
            </a:r>
            <a:r>
              <a:rPr lang="zh-CN" altLang="en-US" dirty="0" smtClean="0"/>
              <a:t>使用管道类</a:t>
            </a:r>
            <a:r>
              <a:rPr lang="en-US" altLang="zh-CN" dirty="0" smtClean="0"/>
              <a:t>ItemPipeline</a:t>
            </a:r>
            <a:endParaRPr lang="zh-CN" dirty="0"/>
          </a:p>
        </p:txBody>
      </p:sp>
      <p:sp>
        <p:nvSpPr>
          <p:cNvPr id="3" name="矩形 2"/>
          <p:cNvSpPr/>
          <p:nvPr>
            <p:custDataLst>
              <p:tags r:id="rId2"/>
            </p:custDataLst>
          </p:nvPr>
        </p:nvSpPr>
        <p:spPr>
          <a:xfrm>
            <a:off x="242570" y="4072890"/>
            <a:ext cx="11320145" cy="2385060"/>
          </a:xfrm>
          <a:prstGeom prst="rect">
            <a:avLst/>
          </a:prstGeom>
          <a:solidFill>
            <a:srgbClr val="73D2E8"/>
          </a:solidFill>
        </p:spPr>
        <p:txBody>
          <a:bodyPr wrap="square">
            <a:noAutofit/>
          </a:bodyPr>
          <a:p>
            <a:r>
              <a:rPr sz="2400"/>
              <a:t>Item Pipeline类必有process_item()方法，</a:t>
            </a:r>
            <a:r>
              <a:rPr lang="zh-CN" sz="2400"/>
              <a:t>类</a:t>
            </a:r>
            <a:r>
              <a:rPr sz="2400"/>
              <a:t>启用时调用process_item()方法</a:t>
            </a:r>
            <a:r>
              <a:rPr lang="zh-CN" sz="2400"/>
              <a:t>，</a:t>
            </a:r>
            <a:r>
              <a:rPr sz="2400"/>
              <a:t>返回一个Item对象，或者抛出DropItem异常。该方法的定义代码如下：</a:t>
            </a:r>
            <a:endParaRPr sz="2400"/>
          </a:p>
          <a:p>
            <a:r>
              <a:rPr sz="2400"/>
              <a:t>def process_item(self, item, spider):</a:t>
            </a:r>
            <a:endParaRPr sz="2400"/>
          </a:p>
          <a:p>
            <a:r>
              <a:rPr sz="2400"/>
              <a:t>    return item</a:t>
            </a:r>
            <a:endParaRPr sz="2400"/>
          </a:p>
          <a:p>
            <a:r>
              <a:rPr sz="2400"/>
              <a:t>其两个参数item和spider，分别表示爬取的item数据和爬取该item的爬虫。</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P spid="3" grpId="0" bldLvl="0" animBg="1"/>
      <p:bldP spid="5"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四、</a:t>
            </a:r>
            <a:r>
              <a:rPr lang="en-US" altLang="zh-CN" dirty="0" err="1" smtClean="0">
                <a:sym typeface="+mn-ea"/>
              </a:rPr>
              <a:t>Scrapy</a:t>
            </a:r>
            <a:r>
              <a:rPr lang="zh-CN" altLang="en-US" dirty="0" smtClean="0">
                <a:sym typeface="+mn-ea"/>
              </a:rPr>
              <a:t>项目开发入门</a:t>
            </a:r>
            <a:endParaRPr lang="zh-CN" altLang="en-US" dirty="0" smtClean="0">
              <a:sym typeface="+mn-ea"/>
            </a:endParaRPr>
          </a:p>
        </p:txBody>
      </p:sp>
      <p:sp>
        <p:nvSpPr>
          <p:cNvPr id="4" name="文本框 3"/>
          <p:cNvSpPr txBox="1"/>
          <p:nvPr/>
        </p:nvSpPr>
        <p:spPr>
          <a:xfrm>
            <a:off x="347345" y="1356491"/>
            <a:ext cx="11469517" cy="5101678"/>
          </a:xfrm>
          <a:prstGeom prst="rect">
            <a:avLst/>
          </a:prstGeom>
          <a:noFill/>
        </p:spPr>
        <p:txBody>
          <a:bodyPr wrap="square" rtlCol="0">
            <a:noAutofit/>
          </a:bodyPr>
          <a:lstStyle/>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ItemPip</a:t>
            </a:r>
            <a:r>
              <a:rPr lang="zh-CN" altLang="en-US" sz="2000" kern="0" dirty="0">
                <a:latin typeface="微软雅黑" panose="020B0503020204020204" pitchFamily="34" charset="-122"/>
                <a:ea typeface="微软雅黑" panose="020B0503020204020204" pitchFamily="34" charset="-122"/>
                <a:cs typeface="+mn-ea"/>
                <a:sym typeface="+mn-ea"/>
              </a:rPr>
              <a:t>eline类除了必须实现的方法</a:t>
            </a:r>
            <a:r>
              <a:rPr sz="2000">
                <a:sym typeface="+mn-ea"/>
              </a:rPr>
              <a:t>process_item()</a:t>
            </a:r>
            <a:r>
              <a:rPr lang="zh-CN" altLang="en-US" sz="2000" kern="0" dirty="0">
                <a:latin typeface="微软雅黑" panose="020B0503020204020204" pitchFamily="34" charset="-122"/>
                <a:ea typeface="微软雅黑" panose="020B0503020204020204" pitchFamily="34" charset="-122"/>
                <a:cs typeface="+mn-ea"/>
                <a:sym typeface="+mn-ea"/>
              </a:rPr>
              <a:t>，往往还会定义__init__(self)方法、open_spider(self, spider)方法和close_spider(self, spider)方法。它们的作用分别如下：</a:t>
            </a:r>
            <a:endParaRPr lang="zh-CN" altLang="en-US" sz="2000" kern="0" dirty="0">
              <a:latin typeface="微软雅黑" panose="020B0503020204020204" pitchFamily="34" charset="-122"/>
              <a:ea typeface="微软雅黑" panose="020B0503020204020204" pitchFamily="34" charset="-122"/>
              <a:cs typeface="+mn-ea"/>
              <a:sym typeface="+mn-ea"/>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（1）__init__(self)：可选的，一般用来做参数初始化工作。</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（2）open_spider(self, spider)：可选实现，当spider被开启时，这个方法被调用。</a:t>
            </a:r>
            <a:endParaRPr lang="zh-CN" altLang="en-US" sz="2000" kern="0" dirty="0">
              <a:latin typeface="微软雅黑" panose="020B0503020204020204" pitchFamily="34" charset="-122"/>
              <a:ea typeface="微软雅黑" panose="020B0503020204020204" pitchFamily="34" charset="-122"/>
              <a:cs typeface="+mn-ea"/>
              <a:sym typeface="+mn-lt"/>
            </a:endParaRPr>
          </a:p>
          <a:p>
            <a:pPr algn="l">
              <a:lnSpc>
                <a:spcPct val="130000"/>
              </a:lnSpc>
              <a:spcBef>
                <a:spcPts val="600"/>
              </a:spcBef>
              <a:buClrTx/>
              <a:buSzTx/>
              <a:buFontTx/>
            </a:pPr>
            <a:r>
              <a:rPr lang="zh-CN" altLang="en-US" sz="2000" kern="0" dirty="0">
                <a:latin typeface="微软雅黑" panose="020B0503020204020204" pitchFamily="34" charset="-122"/>
                <a:ea typeface="微软雅黑" panose="020B0503020204020204" pitchFamily="34" charset="-122"/>
                <a:cs typeface="+mn-ea"/>
                <a:sym typeface="+mn-lt"/>
              </a:rPr>
              <a:t>（3）close_spider(self, spider)：可选实现，当spider被关闭时，这个方法被调用。</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a:t>
            </a:r>
            <a:r>
              <a:rPr lang="zh-CN" altLang="en-US" dirty="0" smtClean="0"/>
              <a:t>九</a:t>
            </a:r>
            <a:r>
              <a:rPr lang="en-US" altLang="zh-CN" dirty="0" smtClean="0"/>
              <a:t>）</a:t>
            </a:r>
            <a:r>
              <a:rPr lang="zh-CN" altLang="en-US" dirty="0" smtClean="0"/>
              <a:t>使用管道类</a:t>
            </a:r>
            <a:r>
              <a:rPr lang="en-US" altLang="zh-CN" dirty="0" smtClean="0"/>
              <a:t>ItemPipeline</a:t>
            </a:r>
            <a:endParaRPr lang="zh-CN" dirty="0"/>
          </a:p>
        </p:txBody>
      </p:sp>
      <p:sp>
        <p:nvSpPr>
          <p:cNvPr id="7" name="矩形 6"/>
          <p:cNvSpPr/>
          <p:nvPr>
            <p:custDataLst>
              <p:tags r:id="rId2"/>
            </p:custDataLst>
          </p:nvPr>
        </p:nvSpPr>
        <p:spPr>
          <a:xfrm>
            <a:off x="351894" y="4708478"/>
            <a:ext cx="11166816" cy="829945"/>
          </a:xfrm>
          <a:prstGeom prst="rect">
            <a:avLst/>
          </a:prstGeom>
          <a:solidFill>
            <a:srgbClr val="73D2E8"/>
          </a:solidFill>
        </p:spPr>
        <p:txBody>
          <a:bodyPr wrap="square">
            <a:spAutoFit/>
          </a:bodyPr>
          <a:p>
            <a:r>
              <a:rPr lang="zh-CN" sz="2400" dirty="0"/>
              <a:t>具体</a:t>
            </a:r>
            <a:r>
              <a:rPr lang="en-US" altLang="zh-CN" sz="2400" dirty="0"/>
              <a:t>Item Pipeline</a:t>
            </a:r>
            <a:r>
              <a:rPr lang="zh-CN" altLang="en-US" sz="2400" dirty="0"/>
              <a:t>类的例子请见教材任务</a:t>
            </a:r>
            <a:r>
              <a:rPr lang="en-US" altLang="zh-CN" sz="2400" dirty="0"/>
              <a:t>4</a:t>
            </a:r>
            <a:r>
              <a:rPr lang="zh-CN" altLang="en-US" sz="2400" dirty="0"/>
              <a:t>知识准备第四节第（九）小节的案例：实现一个</a:t>
            </a:r>
            <a:r>
              <a:rPr lang="en-US" altLang="zh-CN" sz="2400" dirty="0">
                <a:sym typeface="+mn-ea"/>
              </a:rPr>
              <a:t>Item Pipeline</a:t>
            </a:r>
            <a:r>
              <a:rPr lang="zh-CN" altLang="en-US" sz="2400" dirty="0">
                <a:sym typeface="+mn-ea"/>
              </a:rPr>
              <a:t>将</a:t>
            </a:r>
            <a:r>
              <a:rPr lang="en-US" altLang="zh-CN" sz="2400" dirty="0">
                <a:sym typeface="+mn-ea"/>
              </a:rPr>
              <a:t>item</a:t>
            </a:r>
            <a:r>
              <a:rPr lang="zh-CN" altLang="en-US" sz="2400" dirty="0">
                <a:sym typeface="+mn-ea"/>
              </a:rPr>
              <a:t>数据编码为</a:t>
            </a:r>
            <a:r>
              <a:rPr lang="en-US" altLang="zh-CN" sz="2400" dirty="0">
                <a:sym typeface="+mn-ea"/>
              </a:rPr>
              <a:t>UTF-8</a:t>
            </a:r>
            <a:r>
              <a:rPr lang="zh-CN" altLang="en-US" sz="2400" dirty="0">
                <a:sym typeface="+mn-ea"/>
              </a:rPr>
              <a:t>，并将数据存储到</a:t>
            </a:r>
            <a:r>
              <a:rPr lang="en-US" altLang="zh-CN" sz="2400" dirty="0">
                <a:sym typeface="+mn-ea"/>
              </a:rPr>
              <a:t>JSON</a:t>
            </a:r>
            <a:r>
              <a:rPr lang="zh-CN" altLang="en-US" sz="2400" dirty="0">
                <a:sym typeface="+mn-ea"/>
              </a:rPr>
              <a:t>文件中。</a:t>
            </a:r>
            <a:endParaRPr lang="zh-CN" altLang="en-US" sz="2400" dirty="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P spid="7"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五、在</a:t>
            </a:r>
            <a:r>
              <a:rPr lang="en-US" altLang="zh-CN" dirty="0" err="1" smtClean="0">
                <a:sym typeface="+mn-ea"/>
              </a:rPr>
              <a:t>Scrapy</a:t>
            </a:r>
            <a:r>
              <a:rPr lang="zh-CN" altLang="en-US" dirty="0" smtClean="0">
                <a:sym typeface="+mn-ea"/>
              </a:rPr>
              <a:t>项目中使用</a:t>
            </a:r>
            <a:r>
              <a:rPr lang="en-US" altLang="zh-CN" dirty="0" smtClean="0">
                <a:sym typeface="+mn-ea"/>
              </a:rPr>
              <a:t>Selenium</a:t>
            </a:r>
            <a:endParaRPr lang="zh-CN" altLang="en-US" dirty="0" smtClean="0">
              <a:sym typeface="+mn-ea"/>
            </a:endParaRPr>
          </a:p>
        </p:txBody>
      </p:sp>
      <p:sp>
        <p:nvSpPr>
          <p:cNvPr id="4" name="文本框 3"/>
          <p:cNvSpPr txBox="1"/>
          <p:nvPr/>
        </p:nvSpPr>
        <p:spPr>
          <a:xfrm>
            <a:off x="347345" y="1356491"/>
            <a:ext cx="11469517" cy="5101678"/>
          </a:xfrm>
          <a:prstGeom prst="rect">
            <a:avLst/>
          </a:prstGeom>
          <a:noFill/>
        </p:spPr>
        <p:txBody>
          <a:bodyPr wrap="square" rtlCol="0">
            <a:noAutofit/>
          </a:bodyPr>
          <a:lstStyle/>
          <a:p>
            <a:pPr algn="l">
              <a:lnSpc>
                <a:spcPct val="130000"/>
              </a:lnSpc>
              <a:spcBef>
                <a:spcPts val="600"/>
              </a:spcBef>
              <a:buClrTx/>
              <a:buSzTx/>
              <a:buFontTx/>
            </a:pPr>
            <a:r>
              <a:rPr lang="zh-CN" sz="2000" kern="0" dirty="0">
                <a:latin typeface="微软雅黑" panose="020B0503020204020204" pitchFamily="34" charset="-122"/>
                <a:ea typeface="微软雅黑" panose="020B0503020204020204" pitchFamily="34" charset="-122"/>
                <a:cs typeface="+mn-ea"/>
                <a:sym typeface="+mn-lt"/>
              </a:rPr>
              <a:t>有些网站具有反爬虫机制，直接请求不返回有用的数据，用</a:t>
            </a:r>
            <a:r>
              <a:rPr lang="en-US" altLang="zh-CN" sz="2000" kern="0" dirty="0">
                <a:latin typeface="微软雅黑" panose="020B0503020204020204" pitchFamily="34" charset="-122"/>
                <a:ea typeface="微软雅黑" panose="020B0503020204020204" pitchFamily="34" charset="-122"/>
                <a:cs typeface="+mn-ea"/>
                <a:sym typeface="+mn-lt"/>
              </a:rPr>
              <a:t>Scrapy</a:t>
            </a:r>
            <a:r>
              <a:rPr lang="zh-CN" altLang="en-US" sz="2000" kern="0" dirty="0">
                <a:latin typeface="微软雅黑" panose="020B0503020204020204" pitchFamily="34" charset="-122"/>
                <a:ea typeface="微软雅黑" panose="020B0503020204020204" pitchFamily="34" charset="-122"/>
                <a:cs typeface="+mn-ea"/>
                <a:sym typeface="+mn-lt"/>
              </a:rPr>
              <a:t>下载器请求也存在这个问题。可以用下载器中间件实现</a:t>
            </a:r>
            <a:r>
              <a:rPr lang="en-US" altLang="zh-CN" sz="2000" kern="0" dirty="0">
                <a:latin typeface="微软雅黑" panose="020B0503020204020204" pitchFamily="34" charset="-122"/>
                <a:ea typeface="微软雅黑" panose="020B0503020204020204" pitchFamily="34" charset="-122"/>
                <a:cs typeface="+mn-ea"/>
                <a:sym typeface="+mn-lt"/>
              </a:rPr>
              <a:t>selenium</a:t>
            </a:r>
            <a:r>
              <a:rPr lang="zh-CN" altLang="en-US" sz="2000" kern="0" dirty="0">
                <a:latin typeface="微软雅黑" panose="020B0503020204020204" pitchFamily="34" charset="-122"/>
                <a:ea typeface="微软雅黑" panose="020B0503020204020204" pitchFamily="34" charset="-122"/>
                <a:cs typeface="+mn-ea"/>
                <a:sym typeface="+mn-lt"/>
              </a:rPr>
              <a:t>驱动浏览器去访问目标站点，这样跟用户的正常访问是一样的可以获得正常的响应。实现过程如下：</a:t>
            </a:r>
            <a:endParaRPr lang="zh-CN" altLang="en-US" sz="2000" kern="0" dirty="0">
              <a:latin typeface="微软雅黑" panose="020B0503020204020204" pitchFamily="34" charset="-122"/>
              <a:ea typeface="微软雅黑" panose="020B0503020204020204" pitchFamily="34" charset="-122"/>
              <a:cs typeface="+mn-ea"/>
              <a:sym typeface="+mn-lt"/>
            </a:endParaRPr>
          </a:p>
          <a:p>
            <a:pPr marL="342900" indent="-342900" algn="l">
              <a:lnSpc>
                <a:spcPct val="130000"/>
              </a:lnSpc>
              <a:spcBef>
                <a:spcPts val="600"/>
              </a:spcBef>
              <a:buClrTx/>
              <a:buSzTx/>
              <a:buFont typeface="Arial" panose="020B0604020202020204" pitchFamily="34" charset="0"/>
              <a:buChar char="•"/>
            </a:pPr>
            <a:r>
              <a:rPr lang="zh-CN" altLang="en-US" sz="2000" kern="0" dirty="0">
                <a:latin typeface="微软雅黑" panose="020B0503020204020204" pitchFamily="34" charset="-122"/>
                <a:ea typeface="微软雅黑" panose="020B0503020204020204" pitchFamily="34" charset="-122"/>
                <a:cs typeface="+mn-ea"/>
                <a:sym typeface="+mn-lt"/>
              </a:rPr>
              <a:t>安装</a:t>
            </a:r>
            <a:r>
              <a:rPr lang="en-US" altLang="zh-CN" sz="2000" kern="0" dirty="0">
                <a:latin typeface="微软雅黑" panose="020B0503020204020204" pitchFamily="34" charset="-122"/>
                <a:ea typeface="微软雅黑" panose="020B0503020204020204" pitchFamily="34" charset="-122"/>
                <a:cs typeface="+mn-ea"/>
                <a:sym typeface="+mn-lt"/>
              </a:rPr>
              <a:t>selenium</a:t>
            </a:r>
            <a:r>
              <a:rPr lang="zh-CN" altLang="en-US" sz="2000" kern="0" dirty="0">
                <a:latin typeface="微软雅黑" panose="020B0503020204020204" pitchFamily="34" charset="-122"/>
                <a:ea typeface="微软雅黑" panose="020B0503020204020204" pitchFamily="34" charset="-122"/>
                <a:cs typeface="+mn-ea"/>
                <a:sym typeface="+mn-lt"/>
              </a:rPr>
              <a:t>包</a:t>
            </a:r>
            <a:endParaRPr lang="zh-CN" altLang="en-US" sz="2000" kern="0" dirty="0">
              <a:latin typeface="微软雅黑" panose="020B0503020204020204" pitchFamily="34" charset="-122"/>
              <a:ea typeface="微软雅黑" panose="020B0503020204020204" pitchFamily="34" charset="-122"/>
              <a:cs typeface="+mn-ea"/>
              <a:sym typeface="+mn-lt"/>
            </a:endParaRPr>
          </a:p>
          <a:p>
            <a:pPr marL="342900" indent="-342900" algn="l">
              <a:lnSpc>
                <a:spcPct val="130000"/>
              </a:lnSpc>
              <a:spcBef>
                <a:spcPts val="600"/>
              </a:spcBef>
              <a:buClrTx/>
              <a:buSzTx/>
              <a:buFont typeface="Arial" panose="020B0604020202020204" pitchFamily="34" charset="0"/>
              <a:buChar char="•"/>
            </a:pPr>
            <a:r>
              <a:rPr lang="zh-CN" altLang="en-US" sz="2000" kern="0" dirty="0">
                <a:latin typeface="微软雅黑" panose="020B0503020204020204" pitchFamily="34" charset="-122"/>
                <a:ea typeface="微软雅黑" panose="020B0503020204020204" pitchFamily="34" charset="-122"/>
                <a:cs typeface="+mn-ea"/>
                <a:sym typeface="+mn-lt"/>
              </a:rPr>
              <a:t>放入浏览器驱动到根文件夹</a:t>
            </a:r>
            <a:endParaRPr lang="zh-CN" altLang="en-US" sz="2000" kern="0" dirty="0">
              <a:latin typeface="微软雅黑" panose="020B0503020204020204" pitchFamily="34" charset="-122"/>
              <a:ea typeface="微软雅黑" panose="020B0503020204020204" pitchFamily="34" charset="-122"/>
              <a:cs typeface="+mn-ea"/>
              <a:sym typeface="+mn-lt"/>
            </a:endParaRPr>
          </a:p>
          <a:p>
            <a:pPr marL="342900" indent="-342900" algn="l">
              <a:lnSpc>
                <a:spcPct val="130000"/>
              </a:lnSpc>
              <a:spcBef>
                <a:spcPts val="600"/>
              </a:spcBef>
              <a:buClrTx/>
              <a:buSzTx/>
              <a:buFont typeface="Arial" panose="020B0604020202020204" pitchFamily="34" charset="0"/>
              <a:buChar char="•"/>
            </a:pPr>
            <a:r>
              <a:rPr lang="zh-CN" altLang="en-US" sz="2000" kern="0" dirty="0">
                <a:latin typeface="微软雅黑" panose="020B0503020204020204" pitchFamily="34" charset="-122"/>
                <a:ea typeface="微软雅黑" panose="020B0503020204020204" pitchFamily="34" charset="-122"/>
                <a:cs typeface="+mn-ea"/>
                <a:sym typeface="+mn-lt"/>
              </a:rPr>
              <a:t>自定义下载器中间件类</a:t>
            </a:r>
            <a:endParaRPr lang="zh-CN" altLang="en-US" sz="2000" kern="0" dirty="0">
              <a:latin typeface="微软雅黑" panose="020B0503020204020204" pitchFamily="34" charset="-122"/>
              <a:ea typeface="微软雅黑" panose="020B0503020204020204" pitchFamily="34" charset="-122"/>
              <a:cs typeface="+mn-ea"/>
              <a:sym typeface="+mn-lt"/>
            </a:endParaRPr>
          </a:p>
          <a:p>
            <a:pPr marL="342900" indent="-342900" algn="l">
              <a:lnSpc>
                <a:spcPct val="130000"/>
              </a:lnSpc>
              <a:spcBef>
                <a:spcPts val="600"/>
              </a:spcBef>
              <a:buClrTx/>
              <a:buSzTx/>
              <a:buFont typeface="Arial" panose="020B0604020202020204" pitchFamily="34" charset="0"/>
              <a:buChar char="•"/>
            </a:pPr>
            <a:r>
              <a:rPr lang="zh-CN" altLang="en-US" sz="2000" kern="0" dirty="0">
                <a:latin typeface="微软雅黑" panose="020B0503020204020204" pitchFamily="34" charset="-122"/>
                <a:ea typeface="微软雅黑" panose="020B0503020204020204" pitchFamily="34" charset="-122"/>
                <a:cs typeface="+mn-ea"/>
                <a:sym typeface="+mn-lt"/>
              </a:rPr>
              <a:t>在项目配置文件中启用下载器中间件</a:t>
            </a:r>
            <a:endParaRPr lang="zh-CN" altLang="en-US" sz="2000" kern="0" dirty="0">
              <a:latin typeface="微软雅黑" panose="020B0503020204020204" pitchFamily="34" charset="-122"/>
              <a:ea typeface="微软雅黑" panose="020B0503020204020204" pitchFamily="34" charset="-122"/>
              <a:cs typeface="+mn-ea"/>
              <a:sym typeface="+mn-lt"/>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dirty="0"/>
          </a:p>
        </p:txBody>
      </p:sp>
      <p:sp>
        <p:nvSpPr>
          <p:cNvPr id="7" name="矩形 6"/>
          <p:cNvSpPr/>
          <p:nvPr>
            <p:custDataLst>
              <p:tags r:id="rId2"/>
            </p:custDataLst>
          </p:nvPr>
        </p:nvSpPr>
        <p:spPr>
          <a:xfrm>
            <a:off x="351894" y="5997528"/>
            <a:ext cx="11166816" cy="460375"/>
          </a:xfrm>
          <a:prstGeom prst="rect">
            <a:avLst/>
          </a:prstGeom>
          <a:solidFill>
            <a:srgbClr val="73D2E8"/>
          </a:solidFill>
        </p:spPr>
        <p:txBody>
          <a:bodyPr wrap="square">
            <a:spAutoFit/>
          </a:bodyPr>
          <a:p>
            <a:r>
              <a:rPr lang="zh-CN" sz="2400" dirty="0"/>
              <a:t>具体</a:t>
            </a:r>
            <a:r>
              <a:rPr lang="zh-CN" altLang="en-US" sz="2400" dirty="0"/>
              <a:t>例子请见教材任务</a:t>
            </a:r>
            <a:r>
              <a:rPr lang="en-US" altLang="zh-CN" sz="2400" dirty="0"/>
              <a:t>4</a:t>
            </a:r>
            <a:r>
              <a:rPr lang="zh-CN" altLang="en-US" sz="2400" dirty="0"/>
              <a:t>知识准备第五节的案例</a:t>
            </a:r>
            <a:endParaRPr lang="zh-CN" altLang="en-US" sz="2400" dirty="0">
              <a:sym typeface="+mn-ea"/>
            </a:endParaRPr>
          </a:p>
        </p:txBody>
      </p:sp>
      <p:pic>
        <p:nvPicPr>
          <p:cNvPr id="3" name="F360BE8B-6686-4F3D-AEAF-501FE73E4058-1" descr="绘图1"/>
          <p:cNvPicPr>
            <a:picLocks noChangeAspect="1"/>
          </p:cNvPicPr>
          <p:nvPr/>
        </p:nvPicPr>
        <p:blipFill>
          <a:blip r:embed="rId3"/>
          <a:stretch>
            <a:fillRect/>
          </a:stretch>
        </p:blipFill>
        <p:spPr>
          <a:xfrm>
            <a:off x="6946900" y="1751965"/>
            <a:ext cx="4572000" cy="4705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P spid="7"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2"/>
          </p:nvPr>
        </p:nvSpPr>
        <p:spPr/>
        <p:txBody>
          <a:bodyPr/>
          <a:lstStyle/>
          <a:p>
            <a:r>
              <a:rPr lang="zh-CN" altLang="en-US" dirty="0" smtClean="0">
                <a:sym typeface="+mn-ea"/>
              </a:rPr>
              <a:t>六、任务实践</a:t>
            </a:r>
            <a:endParaRPr lang="zh-CN" altLang="en-US" dirty="0" smtClean="0">
              <a:sym typeface="+mn-ea"/>
            </a:endParaRPr>
          </a:p>
        </p:txBody>
      </p:sp>
      <p:sp>
        <p:nvSpPr>
          <p:cNvPr id="8" name="内容占位符 2"/>
          <p:cNvSpPr>
            <a:spLocks noGrp="1"/>
          </p:cNvSpPr>
          <p:nvPr>
            <p:custDataLst>
              <p:tags r:id="rId1"/>
            </p:custDataLst>
          </p:nvPr>
        </p:nvSpPr>
        <p:spPr>
          <a:xfrm>
            <a:off x="242369" y="985990"/>
            <a:ext cx="10674350" cy="370501"/>
          </a:xfrm>
          <a:prstGeom prst="rect">
            <a:avLst/>
          </a:prstGeom>
        </p:spPr>
        <p:txBody>
          <a:bodyPr/>
          <a:lstStyle>
            <a:lvl1pPr marL="0" indent="0" algn="l" defTabSz="914400" rtl="0" eaLnBrk="1" latinLnBrk="0" hangingPunct="1">
              <a:lnSpc>
                <a:spcPct val="90000"/>
              </a:lnSpc>
              <a:spcBef>
                <a:spcPts val="1000"/>
              </a:spcBef>
              <a:buFontTx/>
              <a:buNone/>
              <a:defRPr sz="2400" b="1" kern="1200">
                <a:solidFill>
                  <a:schemeClr val="tx2"/>
                </a:solidFill>
                <a:latin typeface="+mj-ea"/>
                <a:ea typeface="+mj-ea"/>
                <a:cs typeface="+mn-cs"/>
              </a:defRPr>
            </a:lvl1pPr>
            <a:lvl2pPr marL="4572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2pPr>
            <a:lvl3pPr marL="9144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3pPr>
            <a:lvl4pPr marL="13716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4pPr>
            <a:lvl5pPr marL="1828800" indent="0" algn="l" defTabSz="914400" rtl="0" eaLnBrk="1" latinLnBrk="0" hangingPunct="1">
              <a:lnSpc>
                <a:spcPct val="90000"/>
              </a:lnSpc>
              <a:spcBef>
                <a:spcPts val="500"/>
              </a:spcBef>
              <a:buFontTx/>
              <a:buNone/>
              <a:defRPr sz="2400" b="1"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任务实现过程</a:t>
            </a:r>
            <a:endParaRPr lang="zh-CN" altLang="en-US" dirty="0"/>
          </a:p>
        </p:txBody>
      </p:sp>
      <p:sp>
        <p:nvSpPr>
          <p:cNvPr id="5" name="流程图: 可选过程 4"/>
          <p:cNvSpPr/>
          <p:nvPr/>
        </p:nvSpPr>
        <p:spPr>
          <a:xfrm>
            <a:off x="2729865" y="3053080"/>
            <a:ext cx="2050415" cy="516890"/>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创建项目及起始爬虫</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9" name="流程图: 可选过程 8"/>
          <p:cNvSpPr/>
          <p:nvPr/>
        </p:nvSpPr>
        <p:spPr>
          <a:xfrm>
            <a:off x="2729865" y="4298315"/>
            <a:ext cx="2050415" cy="516890"/>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明确爬取目标、</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创建</a:t>
            </a:r>
            <a:r>
              <a:rPr lang="en-US" altLang="zh-CN" sz="1200" b="1" dirty="0">
                <a:solidFill>
                  <a:schemeClr val="accent3">
                    <a:lumMod val="75000"/>
                  </a:schemeClr>
                </a:solidFill>
                <a:latin typeface="微软雅黑" panose="020B0503020204020204" pitchFamily="34" charset="-122"/>
                <a:ea typeface="微软雅黑" panose="020B0503020204020204" pitchFamily="34" charset="-122"/>
              </a:rPr>
              <a:t>Item</a:t>
            </a: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类</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0" name="流程图: 可选过程 9"/>
          <p:cNvSpPr/>
          <p:nvPr/>
        </p:nvSpPr>
        <p:spPr>
          <a:xfrm>
            <a:off x="2729865" y="5618480"/>
            <a:ext cx="2050415" cy="516890"/>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sz="1200" b="1" dirty="0">
                <a:solidFill>
                  <a:schemeClr val="accent3">
                    <a:lumMod val="75000"/>
                  </a:schemeClr>
                </a:solidFill>
                <a:latin typeface="微软雅黑" panose="020B0503020204020204" pitchFamily="34" charset="-122"/>
                <a:ea typeface="微软雅黑" panose="020B0503020204020204" pitchFamily="34" charset="-122"/>
              </a:rPr>
              <a:t>实现爬虫的</a:t>
            </a:r>
            <a:r>
              <a:rPr lang="en-US" altLang="zh-CN" sz="1200" b="1" dirty="0">
                <a:solidFill>
                  <a:schemeClr val="accent3">
                    <a:lumMod val="75000"/>
                  </a:schemeClr>
                </a:solidFill>
                <a:latin typeface="微软雅黑" panose="020B0503020204020204" pitchFamily="34" charset="-122"/>
                <a:ea typeface="微软雅黑" panose="020B0503020204020204" pitchFamily="34" charset="-122"/>
              </a:rPr>
              <a:t>parse()</a:t>
            </a: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方法</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封装数据</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1" name="流程图: 可选过程 10"/>
          <p:cNvSpPr/>
          <p:nvPr/>
        </p:nvSpPr>
        <p:spPr>
          <a:xfrm>
            <a:off x="5719445" y="4298315"/>
            <a:ext cx="2494915" cy="75374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sz="1200" b="1" dirty="0">
                <a:solidFill>
                  <a:schemeClr val="accent3">
                    <a:lumMod val="75000"/>
                  </a:schemeClr>
                </a:solidFill>
                <a:latin typeface="微软雅黑" panose="020B0503020204020204" pitchFamily="34" charset="-122"/>
                <a:ea typeface="微软雅黑" panose="020B0503020204020204" pitchFamily="34" charset="-122"/>
              </a:rPr>
              <a:t>自定义管道类将数据保存到</a:t>
            </a:r>
            <a:r>
              <a:rPr lang="en-US" altLang="zh-CN" sz="1200" b="1" dirty="0">
                <a:solidFill>
                  <a:schemeClr val="accent3">
                    <a:lumMod val="75000"/>
                  </a:schemeClr>
                </a:solidFill>
                <a:latin typeface="微软雅黑" panose="020B0503020204020204" pitchFamily="34" charset="-122"/>
                <a:ea typeface="微软雅黑" panose="020B0503020204020204" pitchFamily="34" charset="-122"/>
              </a:rPr>
              <a:t>MySQL</a:t>
            </a: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数据库和</a:t>
            </a:r>
            <a:r>
              <a:rPr lang="en-US" altLang="zh-CN" sz="1200" b="1" dirty="0">
                <a:solidFill>
                  <a:schemeClr val="accent3">
                    <a:lumMod val="75000"/>
                  </a:schemeClr>
                </a:solidFill>
                <a:latin typeface="微软雅黑" panose="020B0503020204020204" pitchFamily="34" charset="-122"/>
                <a:ea typeface="微软雅黑" panose="020B0503020204020204" pitchFamily="34" charset="-122"/>
              </a:rPr>
              <a:t>csv</a:t>
            </a: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文件</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2" name="流程图: 可选过程 11"/>
          <p:cNvSpPr/>
          <p:nvPr/>
        </p:nvSpPr>
        <p:spPr>
          <a:xfrm>
            <a:off x="5743575" y="1679575"/>
            <a:ext cx="2458085" cy="516890"/>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sz="1200" b="1" dirty="0">
                <a:solidFill>
                  <a:schemeClr val="accent3">
                    <a:lumMod val="75000"/>
                  </a:schemeClr>
                </a:solidFill>
                <a:latin typeface="微软雅黑" panose="020B0503020204020204" pitchFamily="34" charset="-122"/>
                <a:ea typeface="微软雅黑" panose="020B0503020204020204" pitchFamily="34" charset="-122"/>
              </a:rPr>
              <a:t>运行项目</a:t>
            </a:r>
            <a:endParaRPr lang="zh-CN" sz="12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 name="流程图: 可选过程 12"/>
          <p:cNvSpPr/>
          <p:nvPr/>
        </p:nvSpPr>
        <p:spPr>
          <a:xfrm>
            <a:off x="5735955" y="3053080"/>
            <a:ext cx="2465705" cy="516890"/>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sz="1200" b="1" dirty="0">
                <a:solidFill>
                  <a:schemeClr val="accent3">
                    <a:lumMod val="75000"/>
                  </a:schemeClr>
                </a:solidFill>
                <a:latin typeface="微软雅黑" panose="020B0503020204020204" pitchFamily="34" charset="-122"/>
                <a:ea typeface="微软雅黑" panose="020B0503020204020204" pitchFamily="34" charset="-122"/>
              </a:rPr>
              <a:t>制作启动文件</a:t>
            </a:r>
            <a:r>
              <a:rPr lang="en-US" altLang="zh-CN" sz="1200" b="1" dirty="0">
                <a:solidFill>
                  <a:schemeClr val="accent3">
                    <a:lumMod val="75000"/>
                  </a:schemeClr>
                </a:solidFill>
                <a:latin typeface="微软雅黑" panose="020B0503020204020204" pitchFamily="34" charset="-122"/>
                <a:ea typeface="微软雅黑" panose="020B0503020204020204" pitchFamily="34" charset="-122"/>
              </a:rPr>
              <a:t>start.py</a:t>
            </a:r>
            <a:endParaRPr lang="en-US" altLang="zh-CN" sz="12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 name="流程图: 可选过程 13"/>
          <p:cNvSpPr/>
          <p:nvPr/>
        </p:nvSpPr>
        <p:spPr>
          <a:xfrm>
            <a:off x="5723890" y="5618480"/>
            <a:ext cx="2497455" cy="516890"/>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sz="1200" b="1" dirty="0">
                <a:solidFill>
                  <a:schemeClr val="accent3">
                    <a:lumMod val="75000"/>
                  </a:schemeClr>
                </a:solidFill>
                <a:latin typeface="微软雅黑" panose="020B0503020204020204" pitchFamily="34" charset="-122"/>
                <a:ea typeface="微软雅黑" panose="020B0503020204020204" pitchFamily="34" charset="-122"/>
              </a:rPr>
              <a:t>构造</a:t>
            </a: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爬取下一页数据的</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新</a:t>
            </a:r>
            <a:r>
              <a:rPr lang="en-US" altLang="zh-CN" sz="1200" b="1" dirty="0">
                <a:solidFill>
                  <a:schemeClr val="accent3">
                    <a:lumMod val="75000"/>
                  </a:schemeClr>
                </a:solidFill>
                <a:latin typeface="微软雅黑" panose="020B0503020204020204" pitchFamily="34" charset="-122"/>
                <a:ea typeface="微软雅黑" panose="020B0503020204020204" pitchFamily="34" charset="-122"/>
              </a:rPr>
              <a:t>Request</a:t>
            </a: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对象</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5" name="流程图: 终止 14"/>
          <p:cNvSpPr/>
          <p:nvPr/>
        </p:nvSpPr>
        <p:spPr>
          <a:xfrm>
            <a:off x="9311005" y="1703070"/>
            <a:ext cx="1168400" cy="4699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结束</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6" name="流程图: 准备 15"/>
          <p:cNvSpPr/>
          <p:nvPr/>
        </p:nvSpPr>
        <p:spPr>
          <a:xfrm>
            <a:off x="3009900" y="1711325"/>
            <a:ext cx="1491615" cy="453390"/>
          </a:xfrm>
          <a:prstGeom prst="flowChartPrepa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200" b="1" dirty="0">
                <a:solidFill>
                  <a:schemeClr val="accent3">
                    <a:lumMod val="75000"/>
                  </a:schemeClr>
                </a:solidFill>
                <a:latin typeface="微软雅黑" panose="020B0503020204020204" pitchFamily="34" charset="-122"/>
                <a:ea typeface="微软雅黑" panose="020B0503020204020204" pitchFamily="34" charset="-122"/>
              </a:rPr>
              <a:t>开始</a:t>
            </a:r>
            <a:endParaRPr lang="zh-CN" altLang="en-US" sz="1200" b="1" dirty="0">
              <a:solidFill>
                <a:schemeClr val="accent3">
                  <a:lumMod val="75000"/>
                </a:schemeClr>
              </a:solidFill>
              <a:latin typeface="微软雅黑" panose="020B0503020204020204" pitchFamily="34" charset="-122"/>
              <a:ea typeface="微软雅黑" panose="020B0503020204020204" pitchFamily="34" charset="-122"/>
            </a:endParaRPr>
          </a:p>
        </p:txBody>
      </p:sp>
      <p:cxnSp>
        <p:nvCxnSpPr>
          <p:cNvPr id="17" name="直接箭头连接符 16"/>
          <p:cNvCxnSpPr>
            <a:stCxn id="16" idx="2"/>
            <a:endCxn id="5" idx="0"/>
          </p:cNvCxnSpPr>
          <p:nvPr/>
        </p:nvCxnSpPr>
        <p:spPr>
          <a:xfrm flipH="1">
            <a:off x="3755390" y="2164715"/>
            <a:ext cx="635" cy="88836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9" name="直接箭头连接符 18"/>
          <p:cNvCxnSpPr>
            <a:stCxn id="5" idx="2"/>
            <a:endCxn id="9" idx="0"/>
          </p:cNvCxnSpPr>
          <p:nvPr/>
        </p:nvCxnSpPr>
        <p:spPr>
          <a:xfrm>
            <a:off x="3755390" y="3569970"/>
            <a:ext cx="0" cy="72834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0" name="直接箭头连接符 19"/>
          <p:cNvCxnSpPr>
            <a:stCxn id="9" idx="2"/>
            <a:endCxn id="10" idx="0"/>
          </p:cNvCxnSpPr>
          <p:nvPr/>
        </p:nvCxnSpPr>
        <p:spPr>
          <a:xfrm>
            <a:off x="3755390" y="4815205"/>
            <a:ext cx="0" cy="80327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1" name="直接箭头连接符 20"/>
          <p:cNvCxnSpPr>
            <a:stCxn id="10" idx="3"/>
            <a:endCxn id="14" idx="1"/>
          </p:cNvCxnSpPr>
          <p:nvPr/>
        </p:nvCxnSpPr>
        <p:spPr>
          <a:xfrm>
            <a:off x="4780280" y="5876925"/>
            <a:ext cx="943610" cy="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3" name="直接箭头连接符 22"/>
          <p:cNvCxnSpPr>
            <a:stCxn id="14" idx="0"/>
            <a:endCxn id="11" idx="2"/>
          </p:cNvCxnSpPr>
          <p:nvPr/>
        </p:nvCxnSpPr>
        <p:spPr>
          <a:xfrm flipH="1" flipV="1">
            <a:off x="6967220" y="5052060"/>
            <a:ext cx="5715" cy="56642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4" name="直接箭头连接符 23"/>
          <p:cNvCxnSpPr>
            <a:stCxn id="11" idx="0"/>
            <a:endCxn id="13" idx="2"/>
          </p:cNvCxnSpPr>
          <p:nvPr/>
        </p:nvCxnSpPr>
        <p:spPr>
          <a:xfrm flipV="1">
            <a:off x="6967220" y="3569970"/>
            <a:ext cx="1905" cy="72834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5" name="直接箭头连接符 24"/>
          <p:cNvCxnSpPr>
            <a:stCxn id="13" idx="2"/>
            <a:endCxn id="12" idx="2"/>
          </p:cNvCxnSpPr>
          <p:nvPr/>
        </p:nvCxnSpPr>
        <p:spPr>
          <a:xfrm flipV="1">
            <a:off x="6969125" y="2196465"/>
            <a:ext cx="3810" cy="137350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6" name="直接箭头连接符 25"/>
          <p:cNvCxnSpPr>
            <a:stCxn id="12" idx="3"/>
            <a:endCxn id="15" idx="1"/>
          </p:cNvCxnSpPr>
          <p:nvPr/>
        </p:nvCxnSpPr>
        <p:spPr>
          <a:xfrm>
            <a:off x="8201660" y="1938020"/>
            <a:ext cx="1109345" cy="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7" presetClass="entr" presetSubtype="1" fill="hold" nodeType="afterEffect">
                                  <p:stCondLst>
                                    <p:cond delay="0"/>
                                  </p:stCondLst>
                                  <p:childTnLst>
                                    <p:set>
                                      <p:cBhvr additive="base">
                                        <p:cTn id="23" dur="500"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fmla="">
                                          <p:val>
                                            <p:strVal val="#ppt_x"/>
                                          </p:val>
                                        </p:tav>
                                        <p:tav tm="100000" fmla="">
                                          <p:val>
                                            <p:strVal val="#ppt_x"/>
                                          </p:val>
                                        </p:tav>
                                      </p:tavLst>
                                    </p:anim>
                                    <p:anim calcmode="lin" valueType="num">
                                      <p:cBhvr additive="base">
                                        <p:cTn id="25" dur="500" fill="hold"/>
                                        <p:tgtEl>
                                          <p:spTgt spid="17"/>
                                        </p:tgtEl>
                                        <p:attrNameLst>
                                          <p:attrName>ppt_y</p:attrName>
                                        </p:attrNameLst>
                                      </p:cBhvr>
                                      <p:tavLst>
                                        <p:tav tm="0" fmla="">
                                          <p:val>
                                            <p:strVal val="#ppt_y-#ppt_h/2"/>
                                          </p:val>
                                        </p:tav>
                                        <p:tav tm="100000" fmla="">
                                          <p:val>
                                            <p:strVal val="#ppt_y"/>
                                          </p:val>
                                        </p:tav>
                                      </p:tavLst>
                                    </p:anim>
                                    <p:anim calcmode="lin" valueType="num">
                                      <p:cBhvr additive="base">
                                        <p:cTn id="26" dur="500" fill="hold"/>
                                        <p:tgtEl>
                                          <p:spTgt spid="17"/>
                                        </p:tgtEl>
                                        <p:attrNameLst>
                                          <p:attrName>ppt_w</p:attrName>
                                        </p:attrNameLst>
                                      </p:cBhvr>
                                      <p:tavLst>
                                        <p:tav tm="0" fmla="">
                                          <p:val>
                                            <p:strVal val="#ppt_w"/>
                                          </p:val>
                                        </p:tav>
                                        <p:tav tm="100000" fmla="">
                                          <p:val>
                                            <p:strVal val="#ppt_w"/>
                                          </p:val>
                                        </p:tav>
                                      </p:tavLst>
                                    </p:anim>
                                    <p:anim calcmode="lin" valueType="num">
                                      <p:cBhvr additive="base">
                                        <p:cTn id="27" dur="500" fill="hold"/>
                                        <p:tgtEl>
                                          <p:spTgt spid="17"/>
                                        </p:tgtEl>
                                        <p:attrNameLst>
                                          <p:attrName>ppt_h</p:attrName>
                                        </p:attrNameLst>
                                      </p:cBhvr>
                                      <p:tavLst>
                                        <p:tav tm="0" fmla="">
                                          <p:val>
                                            <p:fltVal val="0.000000"/>
                                          </p:val>
                                        </p:tav>
                                        <p:tav tm="100000" fmla="">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17" presetClass="entr" presetSubtype="1" fill="hold" nodeType="afterEffect">
                                  <p:stCondLst>
                                    <p:cond delay="0"/>
                                  </p:stCondLst>
                                  <p:childTnLst>
                                    <p:set>
                                      <p:cBhvr additive="base">
                                        <p:cTn id="36" dur="500"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fmla="">
                                          <p:val>
                                            <p:strVal val="#ppt_x"/>
                                          </p:val>
                                        </p:tav>
                                        <p:tav tm="100000" fmla="">
                                          <p:val>
                                            <p:strVal val="#ppt_x"/>
                                          </p:val>
                                        </p:tav>
                                      </p:tavLst>
                                    </p:anim>
                                    <p:anim calcmode="lin" valueType="num">
                                      <p:cBhvr additive="base">
                                        <p:cTn id="38" dur="500" fill="hold"/>
                                        <p:tgtEl>
                                          <p:spTgt spid="19"/>
                                        </p:tgtEl>
                                        <p:attrNameLst>
                                          <p:attrName>ppt_y</p:attrName>
                                        </p:attrNameLst>
                                      </p:cBhvr>
                                      <p:tavLst>
                                        <p:tav tm="0" fmla="">
                                          <p:val>
                                            <p:strVal val="#ppt_y-#ppt_h/2"/>
                                          </p:val>
                                        </p:tav>
                                        <p:tav tm="100000" fmla="">
                                          <p:val>
                                            <p:strVal val="#ppt_y"/>
                                          </p:val>
                                        </p:tav>
                                      </p:tavLst>
                                    </p:anim>
                                    <p:anim calcmode="lin" valueType="num">
                                      <p:cBhvr additive="base">
                                        <p:cTn id="39" dur="500" fill="hold"/>
                                        <p:tgtEl>
                                          <p:spTgt spid="19"/>
                                        </p:tgtEl>
                                        <p:attrNameLst>
                                          <p:attrName>ppt_w</p:attrName>
                                        </p:attrNameLst>
                                      </p:cBhvr>
                                      <p:tavLst>
                                        <p:tav tm="0" fmla="">
                                          <p:val>
                                            <p:strVal val="#ppt_w"/>
                                          </p:val>
                                        </p:tav>
                                        <p:tav tm="100000" fmla="">
                                          <p:val>
                                            <p:strVal val="#ppt_w"/>
                                          </p:val>
                                        </p:tav>
                                      </p:tavLst>
                                    </p:anim>
                                    <p:anim calcmode="lin" valueType="num">
                                      <p:cBhvr additive="base">
                                        <p:cTn id="40" dur="500" fill="hold"/>
                                        <p:tgtEl>
                                          <p:spTgt spid="19"/>
                                        </p:tgtEl>
                                        <p:attrNameLst>
                                          <p:attrName>ppt_h</p:attrName>
                                        </p:attrNameLst>
                                      </p:cBhvr>
                                      <p:tavLst>
                                        <p:tav tm="0" fmla="">
                                          <p:val>
                                            <p:fltVal val="0.000000"/>
                                          </p:val>
                                        </p:tav>
                                        <p:tav tm="100000" fmla="">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17" presetClass="entr" presetSubtype="1" fill="hold" nodeType="afterEffect">
                                  <p:stCondLst>
                                    <p:cond delay="0"/>
                                  </p:stCondLst>
                                  <p:childTnLst>
                                    <p:set>
                                      <p:cBhvr additive="base">
                                        <p:cTn id="49" dur="500" fill="hold">
                                          <p:stCondLst>
                                            <p:cond delay="0"/>
                                          </p:stCondLst>
                                        </p:cTn>
                                        <p:tgtEl>
                                          <p:spTgt spid="20"/>
                                        </p:tgtEl>
                                        <p:attrNameLst>
                                          <p:attrName>style.visibility</p:attrName>
                                        </p:attrNameLst>
                                      </p:cBhvr>
                                      <p:to>
                                        <p:strVal val="visible"/>
                                      </p:to>
                                    </p:set>
                                    <p:anim calcmode="lin" valueType="num">
                                      <p:cBhvr additive="base">
                                        <p:cTn id="50" dur="500" fill="hold"/>
                                        <p:tgtEl>
                                          <p:spTgt spid="20"/>
                                        </p:tgtEl>
                                        <p:attrNameLst>
                                          <p:attrName>ppt_x</p:attrName>
                                        </p:attrNameLst>
                                      </p:cBhvr>
                                      <p:tavLst>
                                        <p:tav tm="0" fmla="">
                                          <p:val>
                                            <p:strVal val="#ppt_x"/>
                                          </p:val>
                                        </p:tav>
                                        <p:tav tm="100000" fmla="">
                                          <p:val>
                                            <p:strVal val="#ppt_x"/>
                                          </p:val>
                                        </p:tav>
                                      </p:tavLst>
                                    </p:anim>
                                    <p:anim calcmode="lin" valueType="num">
                                      <p:cBhvr additive="base">
                                        <p:cTn id="51" dur="500" fill="hold"/>
                                        <p:tgtEl>
                                          <p:spTgt spid="20"/>
                                        </p:tgtEl>
                                        <p:attrNameLst>
                                          <p:attrName>ppt_y</p:attrName>
                                        </p:attrNameLst>
                                      </p:cBhvr>
                                      <p:tavLst>
                                        <p:tav tm="0" fmla="">
                                          <p:val>
                                            <p:strVal val="#ppt_y-#ppt_h/2"/>
                                          </p:val>
                                        </p:tav>
                                        <p:tav tm="100000" fmla="">
                                          <p:val>
                                            <p:strVal val="#ppt_y"/>
                                          </p:val>
                                        </p:tav>
                                      </p:tavLst>
                                    </p:anim>
                                    <p:anim calcmode="lin" valueType="num">
                                      <p:cBhvr additive="base">
                                        <p:cTn id="52" dur="500" fill="hold"/>
                                        <p:tgtEl>
                                          <p:spTgt spid="20"/>
                                        </p:tgtEl>
                                        <p:attrNameLst>
                                          <p:attrName>ppt_w</p:attrName>
                                        </p:attrNameLst>
                                      </p:cBhvr>
                                      <p:tavLst>
                                        <p:tav tm="0" fmla="">
                                          <p:val>
                                            <p:strVal val="#ppt_w"/>
                                          </p:val>
                                        </p:tav>
                                        <p:tav tm="100000" fmla="">
                                          <p:val>
                                            <p:strVal val="#ppt_w"/>
                                          </p:val>
                                        </p:tav>
                                      </p:tavLst>
                                    </p:anim>
                                    <p:anim calcmode="lin" valueType="num">
                                      <p:cBhvr additive="base">
                                        <p:cTn id="53" dur="500" fill="hold"/>
                                        <p:tgtEl>
                                          <p:spTgt spid="20"/>
                                        </p:tgtEl>
                                        <p:attrNameLst>
                                          <p:attrName>ppt_h</p:attrName>
                                        </p:attrNameLst>
                                      </p:cBhvr>
                                      <p:tavLst>
                                        <p:tav tm="0" fmla="">
                                          <p:val>
                                            <p:fltVal val="0.000000"/>
                                          </p:val>
                                        </p:tav>
                                        <p:tav tm="100000" fmla="">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childTnLst>
                          </p:cTn>
                        </p:par>
                        <p:par>
                          <p:cTn id="60" fill="hold">
                            <p:stCondLst>
                              <p:cond delay="500"/>
                            </p:stCondLst>
                            <p:childTnLst>
                              <p:par>
                                <p:cTn id="61" presetID="17" presetClass="entr" presetSubtype="8" fill="hold" nodeType="afterEffect">
                                  <p:stCondLst>
                                    <p:cond delay="0"/>
                                  </p:stCondLst>
                                  <p:childTnLst>
                                    <p:set>
                                      <p:cBhvr additive="base">
                                        <p:cTn id="62" dur="500"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fmla="">
                                          <p:val>
                                            <p:strVal val="#ppt_x-#ppt_w/2"/>
                                          </p:val>
                                        </p:tav>
                                        <p:tav tm="100000" fmla="">
                                          <p:val>
                                            <p:strVal val="#ppt_x"/>
                                          </p:val>
                                        </p:tav>
                                      </p:tavLst>
                                    </p:anim>
                                    <p:anim calcmode="lin" valueType="num">
                                      <p:cBhvr additive="base">
                                        <p:cTn id="64" dur="500" fill="hold"/>
                                        <p:tgtEl>
                                          <p:spTgt spid="21"/>
                                        </p:tgtEl>
                                        <p:attrNameLst>
                                          <p:attrName>ppt_y</p:attrName>
                                        </p:attrNameLst>
                                      </p:cBhvr>
                                      <p:tavLst>
                                        <p:tav tm="0" fmla="">
                                          <p:val>
                                            <p:strVal val="#ppt_y"/>
                                          </p:val>
                                        </p:tav>
                                        <p:tav tm="100000" fmla="">
                                          <p:val>
                                            <p:strVal val="#ppt_y"/>
                                          </p:val>
                                        </p:tav>
                                      </p:tavLst>
                                    </p:anim>
                                    <p:anim calcmode="lin" valueType="num">
                                      <p:cBhvr additive="base">
                                        <p:cTn id="65" dur="500" fill="hold"/>
                                        <p:tgtEl>
                                          <p:spTgt spid="21"/>
                                        </p:tgtEl>
                                        <p:attrNameLst>
                                          <p:attrName>ppt_w</p:attrName>
                                        </p:attrNameLst>
                                      </p:cBhvr>
                                      <p:tavLst>
                                        <p:tav tm="0" fmla="">
                                          <p:val>
                                            <p:fltVal val="0.000000"/>
                                          </p:val>
                                        </p:tav>
                                        <p:tav tm="100000" fmla="">
                                          <p:val>
                                            <p:strVal val="#ppt_w"/>
                                          </p:val>
                                        </p:tav>
                                      </p:tavLst>
                                    </p:anim>
                                    <p:anim calcmode="lin" valueType="num">
                                      <p:cBhvr additive="base">
                                        <p:cTn id="66" dur="500" fill="hold"/>
                                        <p:tgtEl>
                                          <p:spTgt spid="21"/>
                                        </p:tgtEl>
                                        <p:attrNameLst>
                                          <p:attrName>ppt_h</p:attrName>
                                        </p:attrNameLst>
                                      </p:cBhvr>
                                      <p:tavLst>
                                        <p:tav tm="0" fmla="">
                                          <p:val>
                                            <p:strVal val="#ppt_h"/>
                                          </p:val>
                                        </p:tav>
                                        <p:tav tm="100000" fmla="">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ppt_x"/>
                                          </p:val>
                                        </p:tav>
                                        <p:tav tm="100000">
                                          <p:val>
                                            <p:strVal val="#ppt_x"/>
                                          </p:val>
                                        </p:tav>
                                      </p:tavLst>
                                    </p:anim>
                                    <p:anim calcmode="lin" valueType="num">
                                      <p:cBhvr additive="base">
                                        <p:cTn id="72" dur="500" fill="hold"/>
                                        <p:tgtEl>
                                          <p:spTgt spid="11"/>
                                        </p:tgtEl>
                                        <p:attrNameLst>
                                          <p:attrName>ppt_y</p:attrName>
                                        </p:attrNameLst>
                                      </p:cBhvr>
                                      <p:tavLst>
                                        <p:tav tm="0">
                                          <p:val>
                                            <p:strVal val="1+#ppt_h/2"/>
                                          </p:val>
                                        </p:tav>
                                        <p:tav tm="100000">
                                          <p:val>
                                            <p:strVal val="#ppt_y"/>
                                          </p:val>
                                        </p:tav>
                                      </p:tavLst>
                                    </p:anim>
                                  </p:childTnLst>
                                </p:cTn>
                              </p:par>
                            </p:childTnLst>
                          </p:cTn>
                        </p:par>
                        <p:par>
                          <p:cTn id="73" fill="hold">
                            <p:stCondLst>
                              <p:cond delay="500"/>
                            </p:stCondLst>
                            <p:childTnLst>
                              <p:par>
                                <p:cTn id="74" presetID="17" presetClass="entr" presetSubtype="4" fill="hold" nodeType="afterEffect">
                                  <p:stCondLst>
                                    <p:cond delay="0"/>
                                  </p:stCondLst>
                                  <p:childTnLst>
                                    <p:set>
                                      <p:cBhvr additive="base">
                                        <p:cTn id="75" dur="500"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fmla="">
                                          <p:val>
                                            <p:strVal val="#ppt_x"/>
                                          </p:val>
                                        </p:tav>
                                        <p:tav tm="100000" fmla="">
                                          <p:val>
                                            <p:strVal val="#ppt_x"/>
                                          </p:val>
                                        </p:tav>
                                      </p:tavLst>
                                    </p:anim>
                                    <p:anim calcmode="lin" valueType="num">
                                      <p:cBhvr additive="base">
                                        <p:cTn id="77" dur="500" fill="hold"/>
                                        <p:tgtEl>
                                          <p:spTgt spid="23"/>
                                        </p:tgtEl>
                                        <p:attrNameLst>
                                          <p:attrName>ppt_y</p:attrName>
                                        </p:attrNameLst>
                                      </p:cBhvr>
                                      <p:tavLst>
                                        <p:tav tm="0" fmla="">
                                          <p:val>
                                            <p:strVal val="#ppt_y+#ppt_h/2"/>
                                          </p:val>
                                        </p:tav>
                                        <p:tav tm="100000" fmla="">
                                          <p:val>
                                            <p:strVal val="#ppt_y"/>
                                          </p:val>
                                        </p:tav>
                                      </p:tavLst>
                                    </p:anim>
                                    <p:anim calcmode="lin" valueType="num">
                                      <p:cBhvr additive="base">
                                        <p:cTn id="78" dur="500" fill="hold"/>
                                        <p:tgtEl>
                                          <p:spTgt spid="23"/>
                                        </p:tgtEl>
                                        <p:attrNameLst>
                                          <p:attrName>ppt_w</p:attrName>
                                        </p:attrNameLst>
                                      </p:cBhvr>
                                      <p:tavLst>
                                        <p:tav tm="0" fmla="">
                                          <p:val>
                                            <p:strVal val="#ppt_w"/>
                                          </p:val>
                                        </p:tav>
                                        <p:tav tm="100000" fmla="">
                                          <p:val>
                                            <p:strVal val="#ppt_w"/>
                                          </p:val>
                                        </p:tav>
                                      </p:tavLst>
                                    </p:anim>
                                    <p:anim calcmode="lin" valueType="num">
                                      <p:cBhvr additive="base">
                                        <p:cTn id="79" dur="500" fill="hold"/>
                                        <p:tgtEl>
                                          <p:spTgt spid="23"/>
                                        </p:tgtEl>
                                        <p:attrNameLst>
                                          <p:attrName>ppt_h</p:attrName>
                                        </p:attrNameLst>
                                      </p:cBhvr>
                                      <p:tavLst>
                                        <p:tav tm="0" fmla="">
                                          <p:val>
                                            <p:fltVal val="0.000000"/>
                                          </p:val>
                                        </p:tav>
                                        <p:tav tm="100000" fmla="">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additive="base">
                                        <p:cTn id="84" dur="500" fill="hold"/>
                                        <p:tgtEl>
                                          <p:spTgt spid="13"/>
                                        </p:tgtEl>
                                        <p:attrNameLst>
                                          <p:attrName>ppt_x</p:attrName>
                                        </p:attrNameLst>
                                      </p:cBhvr>
                                      <p:tavLst>
                                        <p:tav tm="0">
                                          <p:val>
                                            <p:strVal val="#ppt_x"/>
                                          </p:val>
                                        </p:tav>
                                        <p:tav tm="100000">
                                          <p:val>
                                            <p:strVal val="#ppt_x"/>
                                          </p:val>
                                        </p:tav>
                                      </p:tavLst>
                                    </p:anim>
                                    <p:anim calcmode="lin" valueType="num">
                                      <p:cBhvr additive="base">
                                        <p:cTn id="85" dur="500" fill="hold"/>
                                        <p:tgtEl>
                                          <p:spTgt spid="13"/>
                                        </p:tgtEl>
                                        <p:attrNameLst>
                                          <p:attrName>ppt_y</p:attrName>
                                        </p:attrNameLst>
                                      </p:cBhvr>
                                      <p:tavLst>
                                        <p:tav tm="0">
                                          <p:val>
                                            <p:strVal val="1+#ppt_h/2"/>
                                          </p:val>
                                        </p:tav>
                                        <p:tav tm="100000">
                                          <p:val>
                                            <p:strVal val="#ppt_y"/>
                                          </p:val>
                                        </p:tav>
                                      </p:tavLst>
                                    </p:anim>
                                  </p:childTnLst>
                                </p:cTn>
                              </p:par>
                            </p:childTnLst>
                          </p:cTn>
                        </p:par>
                        <p:par>
                          <p:cTn id="86" fill="hold">
                            <p:stCondLst>
                              <p:cond delay="500"/>
                            </p:stCondLst>
                            <p:childTnLst>
                              <p:par>
                                <p:cTn id="87" presetID="17" presetClass="entr" presetSubtype="4" fill="hold" nodeType="afterEffect">
                                  <p:stCondLst>
                                    <p:cond delay="0"/>
                                  </p:stCondLst>
                                  <p:childTnLst>
                                    <p:set>
                                      <p:cBhvr additive="base">
                                        <p:cTn id="88" dur="500"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fmla="">
                                          <p:val>
                                            <p:strVal val="#ppt_x"/>
                                          </p:val>
                                        </p:tav>
                                        <p:tav tm="100000" fmla="">
                                          <p:val>
                                            <p:strVal val="#ppt_x"/>
                                          </p:val>
                                        </p:tav>
                                      </p:tavLst>
                                    </p:anim>
                                    <p:anim calcmode="lin" valueType="num">
                                      <p:cBhvr additive="base">
                                        <p:cTn id="90" dur="500" fill="hold"/>
                                        <p:tgtEl>
                                          <p:spTgt spid="24"/>
                                        </p:tgtEl>
                                        <p:attrNameLst>
                                          <p:attrName>ppt_y</p:attrName>
                                        </p:attrNameLst>
                                      </p:cBhvr>
                                      <p:tavLst>
                                        <p:tav tm="0" fmla="">
                                          <p:val>
                                            <p:strVal val="#ppt_y+#ppt_h/2"/>
                                          </p:val>
                                        </p:tav>
                                        <p:tav tm="100000" fmla="">
                                          <p:val>
                                            <p:strVal val="#ppt_y"/>
                                          </p:val>
                                        </p:tav>
                                      </p:tavLst>
                                    </p:anim>
                                    <p:anim calcmode="lin" valueType="num">
                                      <p:cBhvr additive="base">
                                        <p:cTn id="91" dur="500" fill="hold"/>
                                        <p:tgtEl>
                                          <p:spTgt spid="24"/>
                                        </p:tgtEl>
                                        <p:attrNameLst>
                                          <p:attrName>ppt_w</p:attrName>
                                        </p:attrNameLst>
                                      </p:cBhvr>
                                      <p:tavLst>
                                        <p:tav tm="0" fmla="">
                                          <p:val>
                                            <p:strVal val="#ppt_w"/>
                                          </p:val>
                                        </p:tav>
                                        <p:tav tm="100000" fmla="">
                                          <p:val>
                                            <p:strVal val="#ppt_w"/>
                                          </p:val>
                                        </p:tav>
                                      </p:tavLst>
                                    </p:anim>
                                    <p:anim calcmode="lin" valueType="num">
                                      <p:cBhvr additive="base">
                                        <p:cTn id="92" dur="500" fill="hold"/>
                                        <p:tgtEl>
                                          <p:spTgt spid="24"/>
                                        </p:tgtEl>
                                        <p:attrNameLst>
                                          <p:attrName>ppt_h</p:attrName>
                                        </p:attrNameLst>
                                      </p:cBhvr>
                                      <p:tavLst>
                                        <p:tav tm="0" fmla="">
                                          <p:val>
                                            <p:fltVal val="0.000000"/>
                                          </p:val>
                                        </p:tav>
                                        <p:tav tm="100000" fmla="">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additive="base">
                                        <p:cTn id="97" dur="500" fill="hold"/>
                                        <p:tgtEl>
                                          <p:spTgt spid="12"/>
                                        </p:tgtEl>
                                        <p:attrNameLst>
                                          <p:attrName>ppt_x</p:attrName>
                                        </p:attrNameLst>
                                      </p:cBhvr>
                                      <p:tavLst>
                                        <p:tav tm="0">
                                          <p:val>
                                            <p:strVal val="#ppt_x"/>
                                          </p:val>
                                        </p:tav>
                                        <p:tav tm="100000">
                                          <p:val>
                                            <p:strVal val="#ppt_x"/>
                                          </p:val>
                                        </p:tav>
                                      </p:tavLst>
                                    </p:anim>
                                    <p:anim calcmode="lin" valueType="num">
                                      <p:cBhvr additive="base">
                                        <p:cTn id="98" dur="500" fill="hold"/>
                                        <p:tgtEl>
                                          <p:spTgt spid="12"/>
                                        </p:tgtEl>
                                        <p:attrNameLst>
                                          <p:attrName>ppt_y</p:attrName>
                                        </p:attrNameLst>
                                      </p:cBhvr>
                                      <p:tavLst>
                                        <p:tav tm="0">
                                          <p:val>
                                            <p:strVal val="1+#ppt_h/2"/>
                                          </p:val>
                                        </p:tav>
                                        <p:tav tm="100000">
                                          <p:val>
                                            <p:strVal val="#ppt_y"/>
                                          </p:val>
                                        </p:tav>
                                      </p:tavLst>
                                    </p:anim>
                                  </p:childTnLst>
                                </p:cTn>
                              </p:par>
                            </p:childTnLst>
                          </p:cTn>
                        </p:par>
                        <p:par>
                          <p:cTn id="99" fill="hold">
                            <p:stCondLst>
                              <p:cond delay="500"/>
                            </p:stCondLst>
                            <p:childTnLst>
                              <p:par>
                                <p:cTn id="100" presetID="17" presetClass="entr" presetSubtype="4" fill="hold" nodeType="afterEffect">
                                  <p:stCondLst>
                                    <p:cond delay="0"/>
                                  </p:stCondLst>
                                  <p:childTnLst>
                                    <p:set>
                                      <p:cBhvr additive="base">
                                        <p:cTn id="101" dur="500" fill="hold">
                                          <p:stCondLst>
                                            <p:cond delay="0"/>
                                          </p:stCondLst>
                                        </p:cTn>
                                        <p:tgtEl>
                                          <p:spTgt spid="25"/>
                                        </p:tgtEl>
                                        <p:attrNameLst>
                                          <p:attrName>style.visibility</p:attrName>
                                        </p:attrNameLst>
                                      </p:cBhvr>
                                      <p:to>
                                        <p:strVal val="visible"/>
                                      </p:to>
                                    </p:set>
                                    <p:anim calcmode="lin" valueType="num">
                                      <p:cBhvr additive="base">
                                        <p:cTn id="102" dur="500" fill="hold"/>
                                        <p:tgtEl>
                                          <p:spTgt spid="25"/>
                                        </p:tgtEl>
                                        <p:attrNameLst>
                                          <p:attrName>ppt_x</p:attrName>
                                        </p:attrNameLst>
                                      </p:cBhvr>
                                      <p:tavLst>
                                        <p:tav tm="0" fmla="">
                                          <p:val>
                                            <p:strVal val="#ppt_x"/>
                                          </p:val>
                                        </p:tav>
                                        <p:tav tm="100000" fmla="">
                                          <p:val>
                                            <p:strVal val="#ppt_x"/>
                                          </p:val>
                                        </p:tav>
                                      </p:tavLst>
                                    </p:anim>
                                    <p:anim calcmode="lin" valueType="num">
                                      <p:cBhvr additive="base">
                                        <p:cTn id="103" dur="500" fill="hold"/>
                                        <p:tgtEl>
                                          <p:spTgt spid="25"/>
                                        </p:tgtEl>
                                        <p:attrNameLst>
                                          <p:attrName>ppt_y</p:attrName>
                                        </p:attrNameLst>
                                      </p:cBhvr>
                                      <p:tavLst>
                                        <p:tav tm="0" fmla="">
                                          <p:val>
                                            <p:strVal val="#ppt_y+#ppt_h/2"/>
                                          </p:val>
                                        </p:tav>
                                        <p:tav tm="100000" fmla="">
                                          <p:val>
                                            <p:strVal val="#ppt_y"/>
                                          </p:val>
                                        </p:tav>
                                      </p:tavLst>
                                    </p:anim>
                                    <p:anim calcmode="lin" valueType="num">
                                      <p:cBhvr additive="base">
                                        <p:cTn id="104" dur="500" fill="hold"/>
                                        <p:tgtEl>
                                          <p:spTgt spid="25"/>
                                        </p:tgtEl>
                                        <p:attrNameLst>
                                          <p:attrName>ppt_w</p:attrName>
                                        </p:attrNameLst>
                                      </p:cBhvr>
                                      <p:tavLst>
                                        <p:tav tm="0" fmla="">
                                          <p:val>
                                            <p:strVal val="#ppt_w"/>
                                          </p:val>
                                        </p:tav>
                                        <p:tav tm="100000" fmla="">
                                          <p:val>
                                            <p:strVal val="#ppt_w"/>
                                          </p:val>
                                        </p:tav>
                                      </p:tavLst>
                                    </p:anim>
                                    <p:anim calcmode="lin" valueType="num">
                                      <p:cBhvr additive="base">
                                        <p:cTn id="105" dur="500" fill="hold"/>
                                        <p:tgtEl>
                                          <p:spTgt spid="25"/>
                                        </p:tgtEl>
                                        <p:attrNameLst>
                                          <p:attrName>ppt_h</p:attrName>
                                        </p:attrNameLst>
                                      </p:cBhvr>
                                      <p:tavLst>
                                        <p:tav tm="0" fmla="">
                                          <p:val>
                                            <p:fltVal val="0.000000"/>
                                          </p:val>
                                        </p:tav>
                                        <p:tav tm="100000" fmla="">
                                          <p:val>
                                            <p:strVal val="#ppt_h"/>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additive="base">
                                        <p:cTn id="110" dur="500" fill="hold"/>
                                        <p:tgtEl>
                                          <p:spTgt spid="15"/>
                                        </p:tgtEl>
                                        <p:attrNameLst>
                                          <p:attrName>ppt_x</p:attrName>
                                        </p:attrNameLst>
                                      </p:cBhvr>
                                      <p:tavLst>
                                        <p:tav tm="0">
                                          <p:val>
                                            <p:strVal val="#ppt_x"/>
                                          </p:val>
                                        </p:tav>
                                        <p:tav tm="100000">
                                          <p:val>
                                            <p:strVal val="#ppt_x"/>
                                          </p:val>
                                        </p:tav>
                                      </p:tavLst>
                                    </p:anim>
                                    <p:anim calcmode="lin" valueType="num">
                                      <p:cBhvr additive="base">
                                        <p:cTn id="111" dur="500" fill="hold"/>
                                        <p:tgtEl>
                                          <p:spTgt spid="15"/>
                                        </p:tgtEl>
                                        <p:attrNameLst>
                                          <p:attrName>ppt_y</p:attrName>
                                        </p:attrNameLst>
                                      </p:cBhvr>
                                      <p:tavLst>
                                        <p:tav tm="0">
                                          <p:val>
                                            <p:strVal val="1+#ppt_h/2"/>
                                          </p:val>
                                        </p:tav>
                                        <p:tav tm="100000">
                                          <p:val>
                                            <p:strVal val="#ppt_y"/>
                                          </p:val>
                                        </p:tav>
                                      </p:tavLst>
                                    </p:anim>
                                  </p:childTnLst>
                                </p:cTn>
                              </p:par>
                            </p:childTnLst>
                          </p:cTn>
                        </p:par>
                        <p:par>
                          <p:cTn id="112" fill="hold">
                            <p:stCondLst>
                              <p:cond delay="500"/>
                            </p:stCondLst>
                            <p:childTnLst>
                              <p:par>
                                <p:cTn id="113" presetID="17" presetClass="entr" presetSubtype="4" fill="hold" nodeType="afterEffect">
                                  <p:stCondLst>
                                    <p:cond delay="0"/>
                                  </p:stCondLst>
                                  <p:childTnLst>
                                    <p:set>
                                      <p:cBhvr additive="base">
                                        <p:cTn id="114" dur="500" fill="hold">
                                          <p:stCondLst>
                                            <p:cond delay="0"/>
                                          </p:stCondLst>
                                        </p:cTn>
                                        <p:tgtEl>
                                          <p:spTgt spid="26"/>
                                        </p:tgtEl>
                                        <p:attrNameLst>
                                          <p:attrName>style.visibility</p:attrName>
                                        </p:attrNameLst>
                                      </p:cBhvr>
                                      <p:to>
                                        <p:strVal val="visible"/>
                                      </p:to>
                                    </p:set>
                                    <p:anim calcmode="lin" valueType="num">
                                      <p:cBhvr additive="base">
                                        <p:cTn id="115" dur="500" fill="hold"/>
                                        <p:tgtEl>
                                          <p:spTgt spid="26"/>
                                        </p:tgtEl>
                                        <p:attrNameLst>
                                          <p:attrName>ppt_x</p:attrName>
                                        </p:attrNameLst>
                                      </p:cBhvr>
                                      <p:tavLst>
                                        <p:tav tm="0" fmla="">
                                          <p:val>
                                            <p:strVal val="#ppt_x"/>
                                          </p:val>
                                        </p:tav>
                                        <p:tav tm="100000" fmla="">
                                          <p:val>
                                            <p:strVal val="#ppt_x"/>
                                          </p:val>
                                        </p:tav>
                                      </p:tavLst>
                                    </p:anim>
                                    <p:anim calcmode="lin" valueType="num">
                                      <p:cBhvr additive="base">
                                        <p:cTn id="116" dur="500" fill="hold"/>
                                        <p:tgtEl>
                                          <p:spTgt spid="26"/>
                                        </p:tgtEl>
                                        <p:attrNameLst>
                                          <p:attrName>ppt_y</p:attrName>
                                        </p:attrNameLst>
                                      </p:cBhvr>
                                      <p:tavLst>
                                        <p:tav tm="0" fmla="">
                                          <p:val>
                                            <p:strVal val="#ppt_y+#ppt_h/2"/>
                                          </p:val>
                                        </p:tav>
                                        <p:tav tm="100000" fmla="">
                                          <p:val>
                                            <p:strVal val="#ppt_y"/>
                                          </p:val>
                                        </p:tav>
                                      </p:tavLst>
                                    </p:anim>
                                    <p:anim calcmode="lin" valueType="num">
                                      <p:cBhvr additive="base">
                                        <p:cTn id="117" dur="500" fill="hold"/>
                                        <p:tgtEl>
                                          <p:spTgt spid="26"/>
                                        </p:tgtEl>
                                        <p:attrNameLst>
                                          <p:attrName>ppt_w</p:attrName>
                                        </p:attrNameLst>
                                      </p:cBhvr>
                                      <p:tavLst>
                                        <p:tav tm="0" fmla="">
                                          <p:val>
                                            <p:strVal val="#ppt_w"/>
                                          </p:val>
                                        </p:tav>
                                        <p:tav tm="100000" fmla="">
                                          <p:val>
                                            <p:strVal val="#ppt_w"/>
                                          </p:val>
                                        </p:tav>
                                      </p:tavLst>
                                    </p:anim>
                                    <p:anim calcmode="lin" valueType="num">
                                      <p:cBhvr additive="base">
                                        <p:cTn id="118" dur="500" fill="hold"/>
                                        <p:tgtEl>
                                          <p:spTgt spid="26"/>
                                        </p:tgtEl>
                                        <p:attrNameLst>
                                          <p:attrName>ppt_h</p:attrName>
                                        </p:attrNameLst>
                                      </p:cBhvr>
                                      <p:tavLst>
                                        <p:tav tm="0" fmla="">
                                          <p:val>
                                            <p:fltVal val="0.000000"/>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5"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5" grpId="1" animBg="1"/>
      <p:bldP spid="9" grpId="1" animBg="1"/>
      <p:bldP spid="10" grpId="1" animBg="1"/>
      <p:bldP spid="11" grpId="1" animBg="1"/>
      <p:bldP spid="12" grpId="1" animBg="1"/>
      <p:bldP spid="13" grpId="1" animBg="1"/>
      <p:bldP spid="14" grpId="1" animBg="1"/>
      <p:bldP spid="15" grpId="1" animBg="1"/>
      <p:bldP spid="16" grpId="1"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TABLE_ENDDRAG_ORIGIN_RECT" val="878*377"/>
  <p:tag name="TABLE_ENDDRAG_RECT" val="38*124*878*377"/>
</p:tagLst>
</file>

<file path=ppt/tags/tag14.xml><?xml version="1.0" encoding="utf-8"?>
<p:tagLst xmlns:p="http://schemas.openxmlformats.org/presentationml/2006/main">
  <p:tag name="TABLE_ENDDRAG_ORIGIN_RECT" val="874*163"/>
  <p:tag name="TABLE_ENDDRAG_RECT" val="38*344*874*163"/>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TABLE_ENDDRAG_ORIGIN_RECT" val="874*163"/>
  <p:tag name="TABLE_ENDDRAG_RECT" val="38*344*874*163"/>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TABLE_ENDDRAG_ORIGIN_RECT" val="874*163"/>
  <p:tag name="TABLE_ENDDRAG_RECT" val="38*344*874*163"/>
</p:tagLst>
</file>

<file path=ppt/tags/tag31.xml><?xml version="1.0" encoding="utf-8"?>
<p:tagLst xmlns:p="http://schemas.openxmlformats.org/presentationml/2006/main">
  <p:tag name="TABLE_ENDDRAG_ORIGIN_RECT" val="881*402"/>
  <p:tag name="TABLE_ENDDRAG_RECT" val="43*109*881*402"/>
</p:tagLst>
</file>

<file path=ppt/tags/tag32.xml><?xml version="1.0" encoding="utf-8"?>
<p:tagLst xmlns:p="http://schemas.openxmlformats.org/presentationml/2006/main">
  <p:tag name="TABLE_ENDDRAG_ORIGIN_RECT" val="862*128"/>
  <p:tag name="TABLE_ENDDRAG_RECT" val="34*240*862*128"/>
</p:tagLst>
</file>

<file path=ppt/tags/tag33.xml><?xml version="1.0" encoding="utf-8"?>
<p:tagLst xmlns:p="http://schemas.openxmlformats.org/presentationml/2006/main">
  <p:tag name="TABLE_ENDDRAG_ORIGIN_RECT" val="867*222"/>
  <p:tag name="TABLE_ENDDRAG_RECT" val="42*232*867*222"/>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TABLE_ENDDRAG_ORIGIN_RECT" val="900*377"/>
  <p:tag name="TABLE_ENDDRAG_RECT" val="27*129*900*377"/>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8.xml><?xml version="1.0" encoding="utf-8"?>
<p:tagLst xmlns:p="http://schemas.openxmlformats.org/presentationml/2006/main">
  <p:tag name="KSO_WPP_MARK_KEY" val="63114679-5705-4b97-b38d-70a6babfefa5"/>
  <p:tag name="COMMONDATA" val="eyJoZGlkIjoiOTUwNmE3ZTQ3YmQ3N2M4MmVlYmJlYjQ0MDEyMDk3NTc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模板页面">
  <a:themeElements>
    <a:clrScheme name="自定义 95">
      <a:dk1>
        <a:srgbClr val="000000"/>
      </a:dk1>
      <a:lt1>
        <a:srgbClr val="FFFFFF"/>
      </a:lt1>
      <a:dk2>
        <a:srgbClr val="000000"/>
      </a:dk2>
      <a:lt2>
        <a:srgbClr val="FFFDFD"/>
      </a:lt2>
      <a:accent1>
        <a:srgbClr val="F0CEA3"/>
      </a:accent1>
      <a:accent2>
        <a:srgbClr val="C1D9DF"/>
      </a:accent2>
      <a:accent3>
        <a:srgbClr val="D870BB"/>
      </a:accent3>
      <a:accent4>
        <a:srgbClr val="61C09E"/>
      </a:accent4>
      <a:accent5>
        <a:srgbClr val="EFD836"/>
      </a:accent5>
      <a:accent6>
        <a:srgbClr val="73D2E8"/>
      </a:accent6>
      <a:hlink>
        <a:srgbClr val="0563C1"/>
      </a:hlink>
      <a:folHlink>
        <a:srgbClr val="954F72"/>
      </a:folHlink>
    </a:clrScheme>
    <a:fontScheme name="自定义 49">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130000"/>
          </a:lnSpc>
          <a:defRPr sz="1200" dirty="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30000"/>
          </a:lnSpc>
          <a:spcBef>
            <a:spcPts val="600"/>
          </a:spcBef>
          <a:defRPr sz="1200" kern="0" dirty="0">
            <a:latin typeface="微软雅黑" panose="020B0503020204020204" pitchFamily="34" charset="-122"/>
            <a:ea typeface="微软雅黑" panose="020B0503020204020204" pitchFamily="34" charset="-122"/>
            <a:cs typeface="+mn-ea"/>
            <a:sym typeface="+mn-lt"/>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F360BE8B-6686-4F3D-AEAF-501FE73E4058-1">
      <extobjdata type="F360BE8B-6686-4F3D-AEAF-501FE73E4058" data="ewoJIkZpbGVDb250ZW50IiA6ICJVRXNEQkJRQUFBQUlBSXhnTEZobk1KVXBxd0VBQU9rREFBQU1BQUFBWkc5amRXMWxiblF1ZUcxc2haUGRUdU13RUlYdlYrSWRMTituMkdrUzJpb0JsUlJZcExJZ3NzQzFHMDlTYnhPYmRSeCtoSGozamNPcXBhWVZ1WWlVODUwYzJ6UGorT1NscnRBVDZFWW9tV0E2SUJpQnpCVVhza3h3YXdwdmhFK09EMzdFTTVXM05VaUQ3dGRlZjBBR0VVWWR1V2dGVC9BYkM0K0c0M0NSZXp3b2lCZEFWSGpqUmJUd0ZoQlF4aUdrUXlEdkdGMW5DWDRRRW5leHFIdHNkS3BrSWNyL1FpOW1xbXBOdHc2NlQzQklLRDUwNEJWclZwYVJiWEwzeUptQkcxYkNMMWFETlp4UDU5bVo4L3RTUFY5b3dTMytmWHUzZzk2MkZlajkySjRYS2lGaHY4VnU0VlFEVysyMlhPdHkyaG8xWjYrcU5ic3RkZjI5WTY3eVZmcFJwSy80c3BSS3d3eUtWSnJNdkZiN3lySDJuU3RwOW5qT0tzaU5Gam1yVXEyYVpoMjNLWDk4NlBZeHprdzNTcUpxdG1yem9hRWJacFlKOW84aXAzUmJPUGlVN29URjA5eUlwNzdUbDVMRGk3TVpxemRXMjB4T1BIc1VqcExsR2tBK0NHNldQUm43eElVL1FaVEx2aXFVakQ0dlVERlRLRjFid3FGWmJVamFkZDBBbjNVdkMzM2lCeDZoSHZVUnBaUGhhT0pIamxmMWsvYUg1WC9iRGJucXJtQWhkc2Y0RXhKTS9QQ0wyY25wTzlKZjJ1N2pIMUJMQXdRVUFBQUFDQUNNWUN4WUFzcmI0SThTQUFBOElBRUFEd0FBQUhCaFoyVnpMM0JoWjJVeExuaHRiTzFkM1pmVHhoVi83em45SDN5Y0YyaURMY21TYkovamJjNStFbnAyTis2dUlXeGZPTUlXdXlxMjVjcGF3dllKbXBDUVFBaHRDQlJhMnRBa2gyMTdzc0JKZ0pBRitzZDA3ZDE5eXIvUStaQmt5Ujdaa216Wjh1NlFoNncxZDJidWZOMzV6YjEzNXViZXVsZ3B4eTdJV2wxUnF4TnhOc0hFWTNLMXFKYVU2dXBFL0dSaDdsZ20vdGF2ZnY2elhGNWFsV01uWmdBSkEwZ0tHelY1SWc2L3hXT0xVZ1g4dmYvZzZURTJIdnV0cWxZQVRUeDJzcXJvRS9GS0pSN0xhM0plcXNrYStKeUtnNkppNEI4cUxxK3B0YnJ4QVgxOFZ5bnBhN0ZUZ0pEbHVJVEF4WlAyMUxkbFpYVk5oOG5wYkNxUlpsaG5NcXpRS29Cam1jN1VWZ0ZjTnUxTWh1eE1hYkowdmpzTEZsa1BYdktxcG11U2dnam1KdWVYWjUzSmsrdTZ1cXo4UVliSmhhV1RzeTZWek12blVBbU1TM3BCclhWTFhqSlpiR2ZPSkpoU2RWMnRFQ2lXaTVwYUxwOUdoU2Y0RlB4SElsakJCSUxJc3Ftc2srQzRwcFNtNUZXbGVwckFvWlc0UWtoOFIxdWRVVFM1cUlQNTZHUXRsMnlmTkxsNWFVTmQxKzNaZjcxZXFTMm9KWm5RS3BpMHJHK1VaVUt0S00wWUVkR1p0TGhlT1Rzdlg1RExoR3lWeW9MME8xVkRVNm96U2FuaXBQYTVDSnA0U3RabWxMcE95Z2hTMzFaN3BFN1c2ekF4MDdaQWFzdEZDVGRQWU5xVHdDb3NnaktOWG1VU0hRU2dScXZuR0Z1bk8vb1kxaitueU9VU3BDNUxHN0hsTmZXOS9KcXFxK1pFankyaXFXMzlSSWw1dFE0TGphSFZCVG9FdENxR2x4RG9ic1lnbWxlcXNrbFlrQy9xb0k5MEJUVElMS3F0R3hBYnFINWpFV0hwWk1xanhzUFBHemMveGI5T1RzVGgvK0t4dWJLMGlzdFg5TEpNS0JnVmZrb3FyNk51QUZKc0lyNWNXSEowRlNLWlU2dDZiRTZxS09XTmlmaUNBcFpEWFFXTGRVVUNyWXJIY0FlQVlZOU5xMlVWQ0w0M2VQVFAyZVZKc3hHZUdzWlpEZnY2KzcwSHQ2eUdvWmFNZGN0RWF3dDVmM1AvenFiVnNobTVKbWw2UmE3cVk5ZzhZL2JEOXFYTjlzMVdKS1ZzTmMvNE5jNHR5MWh6OHZrM082Lyt0bnZyNmQ2aisxWUQzd1dydWhyMXFkbjZZRWkwZGtGWHR5VGhuRkl1ejZsYVJkSU4rTE1JbTJjbFR4MmYwOVJLWVUydXRHMCt1YnltVlBWbFdWK3Z4ZVlVc09VdXI4bXlibldrZ1ppWWxuaUU0TVVTanhDcTJNQVV4QVFMa2dZMlQ5eFd0TW5iUHdCUVlQK0o5M2piRjRzcklOY0I2clAzRGZwaWpPamUrOWViZHg5Wk12VkU5WUpTVjg2MmhpODJyeGJQbTZzWU5kRDhNUW0yN2dzdHVpbXBlSDVWVTllckpaTmd1U3JWU0xqSFhuM2p5UjhobWpRRW4xdnQ1aFpEcWg3L3N0ZHVVQk9xUjV0Y3F6TnllQkJoNWFtV2NMcDBiL2ZXcG1NVFFtUm9zcUhOdUEwam9kVFpjK2NBbElISktaR1FETGM1bEVoSW0xYXJWWkFYRnk3d05tWlJzdmxyWWFIRkxROG5oS1JVejhKMXlwaWNuMUowcWF6b0cxMTQ1OU5kZWVlWkxyd1RFNWZYQU9KdlM4MGxEVjdOMzVnSXJ5WDB0ekhkQUpxT29RR3hkajBvRVhTd0djUUF1d1ZacXloVkNYU01KWDFlWG1vOHZOYThlbnQzKy9QbS9YODQyNmxKMWZvNXNHcmJoWWtGOUxOTUlzdGsyVTV4MDhMNGJVMUVxWlBWVlJLU1JHbkg4d2J3WlVVaElaRFRWL0F4SmRPWkN1YTJtWjhYRXJ6QUMyQlVFZENPeHhiYVVhMHR4NHFCRiszRUhFR0tscFVhQVpWYmFTUlFuaVIxWXc2aDRobEpsenI0VWM2ZUtDSCtDVlVBSWVtU0RwWWhvY1RjZEY0RjY3dmVYaEQrYkV5QnZNNWFzZ3BQS0taOWgwR1pYQnFPMGp6Mlh4SlgzSU1kemhKZVBkbnhOc2d0RmduajVvMm5GT1lwNVlFbmMxRkFudGllSEEycTAzak1JQjlDcC9HTXJTMmVHRFEvT2JaSWVCaDA3cHEyejY3TXd2NlpBNURseE9JUkxGU1MzSnRJL2lTNW83NEdHcVZOZGttYmNwc2dIUnlhbnh6TlcxRHF4ZmFzNzV6OUhkZ0c0SUNncHJTdDJMWWNXS1liS09rMzYwcngvSUpVQnp1MXdIWUF2ZzQ0dGF5V2xSSnh4SzE5Nm8xenhqOUNDMXZsZFlxanFreE1zVkxmbGNtNkVnZlJ0SVRVTFFETzZ1NUVlVW5YWmExcXlDTHlHRUhWeDZTbXFlOGhLc2FFcnAzQ0VwSFBWa3ZlaVZGVFFVZjA2dEtPYmdXYmJvYUhrc0hDQldEUVFHVnJVa21HNGdDc0h2a2N4TlNzSUJSRmN1VkpzL2FPc1hFZGdSd0dHZTZqQXhrQWJZZUtDZkxFZGlrZ2w3VE5SQWNnQUxDbFkvMGlMT05RSHhUQVg3TVhkYmxhTXFzbWNlZUdMaXdDQzJXa1RZRUs1QUQ2ZU14WWZvblQ1R21Dc3RzZ0NOdFZmbGs1dXNBU2krYTRQM2poeU5kRk1DRWFHM2hKbWFXREpzTU9UaFRZQkdyNkx4Z0NLR29yb1ZjOWhZczZQcFIyT3pFaVNpSjJhWlVER0pzcWc5TkU3TlJrV1ZrRlo2UnB1UXBXTUZaQjRlbURSUmc4VzBsbmwzVVZuQjR5eE9tQUNuUXNxaXo4ejcwUjAydVNKaFZCYmJFVHAxRUZQZzYzdmNyT2c2SlhOYW0yWnBhOVhJT3IwRGhwR20yRkcyNjFOS2RvZFIzUmdCL3dnR24rdllTUG9DaXpWSlNuWk5DTGN1djM1RGtkWXZRdW80VFBuZlVZTHBRM2pxdDRoNGY5eUpzSFZEZUJabzJSU3hwS3I5VmllZHpHNmRNdUs5VkJyOWRNUW54eXlDWDFXcmZ5a3pXM1pEQzV5THpoQkRTeE9pUldXeGI4d2JFTkg1ZlZpcXhyaXR3aHFJeVVEVktWaXlxUy9PN2dZQkdwV0xzUVRKZlZ1bHpxc2cwdXFsQUgxTFVLZUx6dVVzS0Nla0V1cUc3ZGFVZExYdVNqRjJpSENKT3U5YUl0c3dkSHdZUzNkK1pjV2NqTmxzR0pyQzVQYXNXQ3lvWEZZMC80YnBGUCtoeWZLWC9GVCtPamh6dkJEQ1E0eG1aY1psK3lWM2Q1R1d5LzB3K1R1M0UwaUtIMXkxRzB4dk5ZV0FPYVN4S2tvZld4SlR3TktOaFQ2OFFSdEU1NVRTM0s5YnFKQ3B0UEwrOXVYdk9wWUdLem5kdjBVSlJMbVhSbnFnMmZaYk1KcWxrNjBKb2xEeVBjNG04WWFpVzRGQ0tyVXZMVld3UFNKL1d2Y0ptOUlCT21NUG82bzVrT0lwMDdGQkN0N1JuZGREZWN5TEZaNFJEb2I1YWduVWlwcmlJNGxSQ0VMT09pNktDS0hxcm9hU053N1BhOVJCeks0VUFBZzlmdGVKUm1WaWFmeUxFRFJ3Ulc4aGp3MDh5TXU2VjdicXI4b2NvZk16MjQ4cWUyVVFSRFVObC84R0wzcjF1TnJZLzN2cnBTbDh0eVZWbXZVSTJRUVJBTmpaQm5tVG9rZlpBL2Z2eXJCanl3MEdYZGphN1NQcFZkQSsvNTRQd01RTGRnK08vQTRrME5RNHFnWVhDUVlVaGkvK1E0cnFwVjhvRzE1V21OZFFKd1A1MDhXWGhuYXZiNGljWDhZdUVJSWloSXEyOENqQW4rMTJsMHpyWDhzYmxVSmtnQklJSEF3ZXppak9mc3VIWXg3U3N6T0ZVUmVzV0RWZ2FqRHNqMU1keDkzWFEwWE5ha1hzSFVLMTExTnBEMitNbkpwWmtqREtHcGJRb2NTSXpiZVBxWGtKMmpST3hqdzJnQzU4aTFBbk90dU9TeXdUVEdoNjZINWR2QVkzZHRUNnU5eU1lTzBHYWIrcWMzc1RuZ2VOT0E5R2hkZ1pOTDRqUWFXT0wwSVdYZ1NCbGNkRTd3WU8wZ2N6a09Bd25VOHlqczhBeHRkZkI0K0NHa3lPU080eW5mZ3pqNDhSUWpXOGZ4RktxNmtJY25heDVPR2FiYi9oYjFrMm0vWU00Vmlua0djKzVZTFh3d0Z4UzU5SVhZZWxYS2RmcGg0bHI3UWdmb3MrWEhpeS9TZ0JsY1JuOVlWeUJXcStCZ0JTOGd0VnlVNFMwbHU5RDFhc0lRUm1QQ0VBamErSUdZTUZMcHdab3cwdFNFMFpjSm8yZi9VUlBHNEhzckxCT0d3Rk1UQmpWaFVCTkdkSUhpK0pnd2VzZ1NLOGNRVEJpOXBLNlZaWUFtakRRMVlWQVR4Z2hNR0kzSEh6YWZmcmIzOEdyajd1Yit2NTQwUHRrc3JnRUlLWmMwNVlLc0plU0xjbkJMUnArc05XKzlibHo1Qmh0WG1sOGlFOHVyTDZoZHhTQVlSN3VLQnhsUDdTcWhWT3FwNTRkb1Z3bk9UemgyRlhFWWRwWCtyQ29weUdSZlZwWGdOcFdVd0VUUXBzTHpJZGxVZkZ0VVVsd21aSHNLeDBYRG1zTDBOSTZZRTRlVVFhRFdGR3BOc1NWRTQ1Qk1yU2xCOEVxbzFoVGVSZU16WnRhVTlBR3pwdkNaVHZsQ3JTbU8yVVd0S1MzK3FEV0ZXbE9vTllWYVU2ZzFoY0FkdGFhMFphSFdGQkpqMUpwaVl5THExcFRkbDdmM1h2K3BvcFJLWmZrOVNaUHJpZHJHVHkrdjczMzA3OGJXdlowWEg0L01sckx6dzdXOVY2OGFkemQzZnZoMi84NzNPOXZQZHA5c1UxdUtRVUJ0S2YzelEyMHBnK05ndkcwcG1lamJVbmlHSDVrdGhSZkVDTnBTQkM0cXRoUSt4WVJ0U3hFamFFc2hta2JNaVVQS2tLYTJGR3BMc1NWRTQ0aE1iU2xCOEVxb3RoUWhGRXlBUGcvVGxwSU55WmJDOFowcUtYdWtLSUxGdzVNdGhlY0l1MURMWTRCTko4VHVXeHJMcFh4c2FpblIxNFZMYWsyeHAzbnV3WUhiVTNvUGNvdkJZWmhUNEdyd1prNFpYSGY1TUtqNDZhNTBpdHBUcUQyRjJsT2lDeFpIWkUveEl1TlFEZ2NLR0x3OXhac3dzL0o0bGJwV3BuWXNFZGllZ2l1TnZFV0Z6WW9pMUQ0ZE9MTUtlOGpOS3MzbjI0MVB2anh6UnFrcStwa3pSNDQyTHQ5cjNQeGc5K0duamF2M0d3K3ZOYTdmYmp4NnNmZmtBUTRpOTlQTGV5T3pzN0QvdTNSNTc4Ynp4bWUzOFdXYXZlZVBHcTgvR0JrN0hHQ244ZFhqNWw5dVdKZDhjRS9CNzl2UG1uZWU3WDc3Y2VQMUZmd1IvRTFOUWdaQk5FeENubmNxTDRBWEVmYW5hdkRIeitFeENYbnErYjQ0Q0dFbWhHVVNzbXR0NEZZNHZFQjhiQ3FUZ09lZ2JuYU9vSzZ4UE1jbXNneEJHZFR5ZE9HNjYzUEViSUxKcG5ucUgzdVEvV085RFhLTHhhRzR5QnJMSXJKdXNuNDdiVUNlc2dGRDhhVnBLTDVEb0dtaUNpU3FRR29qYU9FTWxzVUNOV0FvdmxDOGM3MExVU3VmajFCOGdwQVFVT2swRkY5VXRVU0gzZm5XOHJLMW5GMUg2RzVMdld3N0NDS2lVa243QzRVMkJEL2JRTHZKSUZ4UnZRZVE2NE5IN3hkQUpuMk96NVMvNHFNUkc5RG45QnRDYkVDZkhFVnJQTWNsTmlBYlZtekFIdTVMYkNwb2NNRHUva3M4UDBqbkpaRzZMdldsNk9yZGY5UnhhZUNkRlpMYkVseXgxRy9wZ0dtVHFOOFNWVHVOd20rcGx6Q3hzb1R1dU5SVDZscFpCdWEySkZLbkplcTBOTHFYZGJmK3ZudmpjUTFEL0RPYS9QdDF1YTRmT1RweTc2U3QvKzdmMlVKUDZuNTBjbWwrcEs1SmUxdXZHMXYzN0k1SXpmc1BkcmFmL2ZUeU92ejc2czNkLzF4cjNMd0JIYXBlMzlsLzhIVC8vaitiUDk3Yy9mTHl5TGhPUWNlcHh4KytYVmlZeDV3MEhsL2UrK3BLNCtyakpibGVVNnQxR2J0UzdWLzY4ODZQWCs5dTMyMjgvS0w1K1EycUF6UUlJcUlEOU9WTTQyVVBwWDVWb1ZUcXJldUg2RmpWQjBPaFhMWm4yZEF2MjV1T1QvMkZoRFR1bHdlOGNBOTFVY0VEUW1iWUJPdnZ3bjdnTy9mSEdOQlhuTWlML21KREpsZythMlVaNUFWOE9IaTh3UG9QRVNtS0NTRWRKRWdrNkFGUVljcVgrZzhHaTB6em1XamN5cmVIZjJRWnYvRWlzL1JXUHIyVmIwdUloc0tDM3NvUEFtM0NqUmRKUGwrUHdhMThBZ29KUHl5MUhRRUVDNThnOEhZVU1Hd1Frc3BFTVlJQ0p5UXlBaE5LR0FXenQzeUZVUkRUQ1NZUTZ2QVZtcHBMWkJFZWpScmFJSU1IY3hxUjRBbU5UazNSaGoyQm9nMktOb2lWY3QzTWJaRkdHdzRuR3Y2QXhWTVFSQnFkMnFwbTlHNDBOSjdDQkkyblFQMW9xQjhOOWFNWkNsQ2s4UlJvUEFWNnBZdGU2V3FqZDhSVGFIeDRkLy9LcDd1dnRwcTNQOXJaZnRhNCtXajMxbVpuT0FQcVlXRVFSTVBEZ3NZeTZHQWhrZzRXTkphQm02cEJHT3JETlFSOW56UFFjVGo2QjFISWROVS9DS0dGS0tiYUIzdWF4LzRidVBhaDUvaTJ1QnVLN29GaHZPb2VCdFJYUG5RUFB2cUtIK243TkJ4OW4rWVFhRUtvZ29NcU9Ob0lMRGlSemdSK21xYUg2TEp5K0ZKMGVCS2RWaFlmcjlLa3N2UkJHcXE5aUt6MkFoMEZxR2JDSUlpR1pzS0FSNTZmdS9BZ0VQdlVUZmlXMXQ3NUdzVDdJTUhZNnduUUxmSkpuNk15NWEvNGFMejY0blBTRGVIVkY1OGNSV3M4by96cUM4RTlWb3grUkV3aE83cUltR0lxaWhFeCtjaEV4QlRac0YxaW9hOXVGTHhoN1FFdVdkNW5SRXlXR0VLVGVzUGF1cGw2dzFKdldGc0poOVVibGgvYmlKZ0VjSkVlQTNEQk1pTURGd0lmeFlzM0tTWXE0RUxnUXI5djQrZHh2MkdGMnlaR3p6WW5qbWMwUXNHRnJac3B1S0Rnd2xiQ1lRVVhoQWRYY2EyUkJ4Y08vNWZNZ1FxM0xhVEZIanNhamJaTm8yMDdHSXpXbzdVMDJqYTliV01sMGRzMmc0U0oxQmtsYXEvVzBtamJZM0RmaGo1Y2UwRGRWdkREdGZXYVVwSzFNMFY0MER0eXRIbjdSZk83TCtDN3JGZSsyNy96YlZzMGFlcmlZaEJFeE1XRlJvMXVaeUdTbDI5bzFHZzM1VU0yUXBkditva1kzYzJvTHhJMEhZR3YzdENIUDhidDRZL3h2WG96L0djL2ZQUVZEUTFOcjk1RTNDaEd0UjBIV051UlRrVXJLblI0VjIvYXRSVDA4bzJEZHRSYWpFTi8rUVk5SFdLOUQ5TFl1dDY4ZXBNcUtneUNpQ2dxSWhlTDJiZjRIbTRZNW1Ec1JTdGk3OGp2NHRBSXpBTWR6L0c2aThNeDBYK3F2azkzMmI3ZXFUOU03ckpCbnFnL1BPNnl2UithTnljT0tVT0d1c3RTZDFsYlFqU1VBdFJkdGp2U0NRRlJIMXgzV1FLNEdFbzB2djdBaGNnR0N1VTNFSEFSell1K2hyTk9CTUNGeVBHSjBPRUY2OHR6ZVZnQWc0Z1h6TWxEeWtBRDdWR0FZVStnQUlNQ0RHS2xuTXM4amliQU1Jb2tWUk9EVGhTSUdHcjY0YVlGZnVjbERhNGVEdi9DOEFKcTRDMDZ1TUpVVEFYTmZxcEJrdlJYUWRhMWZEWm8rYUxIQmdnRHFjQzlBWUU3S09PeEFlbUJWT0RlZ0tBZEJHTkhlMnBBZGlBVnVEWUFhcnVDbGU5eERiQkJoNWoxdUFZQ2Q1REhOY0FHSG1KdmE0RGxnNWFmOXRpQXdWVGdQZ0pCMXhoVUIzdHFRR1lnRmJpUFFOQXB5bmxjeEd6UU9jcDVYTVE5T2dnZDVjeWRMWmZNUzZ0d3kvcy9VRXNEQkJRQUFBQUlBSXhnTEZnazhOdjRPZ0FBQURvQUFBQU9BQUFBY21Wc2N5OWZjbVZzY3k1NGJXeXpzYS9JelZFb1N5MHF6c3pQczFVeTFETlFVa2pOUzg1UHljeEx0MVVxTFVuVHRWQ3l0K1Bsc2dsS3pVa3NBYW9wenNnc0tOWUhpZ0FBVUVzREJCUUFBQUFJQUl4Z0xGZ2s4TnY0T2dBQUFEb0FBQUFUQUFBQWNtVnNjeTl3WVdkbE1WOXlaV3h6TG5odGJMT3hyOGpOVVNoTExTck96TSt6VlRMVU0xQlNTTTFMemsvSnpFdTNWU290U2RPMVVMSzM0K1d5Q1VyTlNTd0JxaW5PeUN3bzFnZUtBQUJRU3dNRUZBQUFBQWdBakdBc1dISW8rb2UxQXdBQVl4OEFBQWtBQUFCMGFHVnRaUzU0Yld6dFdVdHYwMEFRdmlQeEgxYkx1VTBjdjJJcHBtcExJeW8xcURRUmo2T3gxNGxWWngwNUxtMDVjZUVISUtFZTRJWTRjS0Z3NEliZzM1U1NmOEcrYkNmeGcxU3RTbHA1OTJMUHp1ek16amN6NjB4YWEwZERIN3hFNGRnTHNBbWwxVG9FQ051QjQrRytDUThpZDZVSjErN2Z2ZFBxRGRBUWpja1RJSU8vZ2UwSEpwUTFDQjVaUTJUQ3lldjM1KzgrUThHU3NtMEdmaEF5M3FZTVFYZGdPY0doQ2U4MXBEb2JzZmp2azIrVGp5ZlQ0bXdMSnQyMW1iNTEyMFk0YWhCaDExVTAzWEVSRkRTSjA1Q2oyMnBNa3psTlVsVmJpMmtxbzdtdWJhdHlUTk1aVFRjTXlYVmpXcFB6SWNPUjlKaW1DRmtkNlVaTTB4aXQ2ZGgxSWx0YjFQWjZYVFlNWjlaMjE5V2FtanhuKzh4NTFKeno2RG5uYWVhY1I4bnhtVFo5bm1uYlc3VVV0d3lhVzhRcmRqUUhQVWFIZ0sxS0dmd0kzaVBVRHNLaEZZSEhCNTY5MzdIRyt5WmN5WEF5N3Jibis0SzVkendpTzNjRDMzUHlXRk1IZzlSYUVzQVFQQkhub2lPRENUOWZxaVp2ZWNmRHFIQTE0WGlLdlA0Z290cWtWWTBNUFZkWHdyNXBqU2h2MjdlaWNzWmRLNHBRaUptSHBXTFdEZFQzOEhvWUJvZU1rNlJSMTN0RkhLWVVpMnhoNTJJQ3pCSEVWWXRnd1FTeWVKRG8zVU11UWNSZ2crYy8yVXV0eDBCcGJCWWJVWXV0eUVXeUZLc1dEOVp5TEhsQkFwMkFtbFV2Q0ppU2pWcTFxUkQvSDlIdjRZaVVWdUxQVXI5elp5TTJyeWNycW56SXp3ZU9oTUNsQ3Z0YkZ2WnlGZlpYakJEYnNrcUg4blM0L28rZUtzNHY4TGxqSko4N2NvUE9LdEF2Vi9lMXhhcUtnK2k4bG54b3JNcDBWRmx4Z2F6UWs2eFFkVHFyckxpS244QkYzbTRtM2xaME9xdHJnb2tzVTBJc0JCSGI4MFluUkR2QTBYeDNhYzViM0F1U1FXZSs5cHZFVi9aZGRvVjZTZkxtZUZhMDh6aFlPZDFaakFsZGRHaFZaYmFiZTM3NjVlelRkNUJ0NnlWaXZMMTVpMHBGeVJVK1V5cVVCUVF1OWN0Sm12M0VhY1ExZy9YTS94a3ZiTHZscnhMRmNaUjBvUVZESm5KNzZJakV6YnJ2OWJFSk54RW1vQk9QRVNKWHhTOVo0aXJXcW83RCt1elg2WitmWHljZjNreCt2Q1hjMW90dUZJeFk0YzFHZUpwdjRwK0tiSU4vWUlXV1RSU0xVSkNvdW1kTXEwQk5KRDhFYld2bytjY203SGgyR0l3RE53TFByWWZJeSs2NVM3YnNoOVpvQUxheDAvYkNjY1JQZ1owOW1pbjhoZXNRWjFmWTZnNXkrV0ozUklHbHh1UlkzTEZDRXZaaklQWWlvbHlPUEd3RVVSUU0yV09QK2lSN0JiTEN6WUhhR2VjR1Rjb0FTS0wybVQyTWxyaUh2bkVvNWoyeHlBL2NBaUI0dktUS0s5TXEwNWJLTkduR05HbVpURnRpcnkyRmFkTkxzMVZQM0ZEMHloRlVRU0Z2NG9uK1lmNFhVRXNEQkJRQUFBQUlBSXhnTEZpT01ETGtPaDhBQUJnaEFBQU9BQUFBZEdoMWJXSnVZV2xzTG1wd1pXZWxlWGRZVTltN2Jxd0lxSkV1UldLamlaQnhGSkdXL0pRQkJBWWlJS0FVTTRvSUFTR0RnQVFJeVNBSVNwRlIyZ3d0VWlOZ2lBb2hnaUdSRmtZWlJJcVVpS1F3U0plOVI0bGJFcEtUdWZjKzU1NTdudnZIdWZmc1BPdVA5YXkxdm1lOSt5dnY5KzdJSitRQzJCNDNaMWRuMktaTm0yQS9LWDR3K1h1WTR6K3ovOWJ6ajVIL3JvMU44cGN3dFIyd0NGalJsazBIWVp2Vk5tMVIyeVR2Z1NGZ3NFM2IvdWNHMlA5Nk5tM2VzblhiZHFVZHlpcXFpZzJNUGJETm03WnMyYngxeTdadFc3Y3FWbE1VNjdDdGF0dlVEeHc3dlYzRDY3TFN3UmpONzFQdlYrNDRkT1pwcDViM0VIRDQrSlVidDVSVnRIWDI2dW9aR1p1WW1oMDVZWFhTK3BTTnJlTVBUczR1WjEzZGZNNzcrdmxmdUJnUWNqWDBXbGc0TGlJMkx2NW1BaUV4S1MzOWRrYm1uYnRaRC9JTENvdUtmL3U5cEtxNnByYU8rcWkrNFZsekM2T1YrYnl0dmF1N3A1ZmI5OGVyMThNam8rL0d4aWNtZVVMUnpGK3pIK2ZtRnhiQnZ6OS9XUk4vaGI2dC80TnJFMnpMdjBQL3YrSlNVK0RhdkhYcmxxMUsvK0RhdERuaG53MXFXN2NkT0xaZC9iU1gwdVVZallQZnArN1FQSE8vOG1tbjhxSGozb0RXbFJ0REt0cUhUd2lOd0grZy9ROWsvelZndC82L2tQMDdzUCtOaXdmYnVXV1R3bmxiMUdCb21FeG1XcFVGK3k4UCtpdjZibmVKSDJrWXNaTnRRQ1FBbVNzSEpQK0N6RWhHdVpFWHh0Z2FzZ0V4NTRtWThsQ3F6N0FlRzdNTjY4NVQ4NUQ0eVA2VXc3U2wrQ2FwRzJEYm0xQkp2UEFBdnpjOEpwQjRacGdWb2wwdXpJVjc2TUV6VHNoaFZUS05TSXE2VEpjMDVFVWFZQitESm1mUVBMVEhtR3pySWwrdmxNdlhhRUhjMXRQcFJXUzJOK1dCR3M1QWNGT3F5QkV3RVZwMzhqT3MyYnVoM0ZDUmFwdHMzME1nbnBwOU5KNmNMb2RwOEgzRzdiM3FGZ1BPRzJxdFZDajM4WHF2bUhyUzRMaVZjS2Nydm1lVGpkKzV2NjR6MUF4SXcvajZjbTllR2hoNHJYSlI0a1F3VWE0OVVSYjY2Zm5rQy9QbnJ6MU95dnJkWEpNSFRCZFRHRTVhSCtVd1haUVJqcitkdEVmcUMzVSt4bzN6MlBlQmFpSG5Ic2tvb3NUenQ3Zkd0UTI0NlcwQXQxNlV2V0tIU2FiZW0wVFNvMXJhb21oNkg4OEtMczdtL0xtdzk1ckJyK25VVTEycUpiRUZsL2ZTcG1xR3M4WTlBcysyRG50MHFIc3cvMkk2SE15U2NrQjhLdm82N1VyL2FUQ2pRK0lualFCVUNTWDlHTkN3dVk0MGlKZHNuK2Nvc2JiYW56N2lZWkoyZ2hZaXp0LzRuWFJjZWhvc0xFNk5JNkRleW1GN0RvTkdEMEhwWjJ5azlpVU5vTGE4dHpqamk2ZVBrTnpOZWIrRmk5by80c3U1VG4rdmd0OFo5UDZQRVFJYnVVY082elN6VHhRc1lWcWhpT1FWTzYvMkVlSXV5VTRvdHBmWFd0RStZcHkvTlNucVU3N0Q3RWJoUU9mOU9DUDM5K3hIbDNFRHJvOXZxdHNYR3JtNXhYQzcrVG1KUE04TFZycDl4Y0o2WmJlQzhtcmR0aE5sYlc0bk84d2FSK3I5YklkWlFsZWZlQnVkRnRZc0luS0g1QlRWMitjR2RhOE4xd3RMaS9OL2cyakc5OGhoZXdrU1Y2aFVpTGpUZllZRjVRSTZvbHJGcmNoNkVLV3JvWFZhRzV5dURoR1FOMGtkaDFpeFZmUGNyejdQZ1VaQ2RxY2Nwa1k4SGk5Q2JBdU9LR0ZWcUlDM29MeXVKMHRKRy9mdTQ1b2kwQzdqRGdFM2FxMlZBeFlIVHIzZ2VoV2NyelR0UU9wMmVSVkU1emY3dTg1N1I3Z3REYWJvNFNhcEgwdHczMjVyZWwzTStjL3hidjc1SVA0OVJwd0tIcDAySFpQcEVJMDJjcTlDNUVxcE83UUVqSGlPc20xa0h4QnFiRlhwdjBhYjVMQ3d3WHVVUFRJWWdkK2psOW05b1NyV2g1aDFDNGI3VU45QmVGcnc1T0t2aE5VTHpYa3VKZE9yNTlxZXZmK2V1dEJCT2szRVBwZkRicmxEYUpGMTloZjhYVDd6VWo1ZzB2ZUFRT2tObU10bTY0ZHpBSDlzSHIvWnFlSythRkFUb2dlQjFqbXIxeUE3QVpvM0orekxJQ0liSTBuZnY1TTZOaTcxaHdwM1dRWjIzUGpzVlFIcUxkVDIzZHhlZHNUTnE4aXc3cURiK2RrSVF0SkVxYmRiUkpVNDd0aHZaczdlK1RVemZyNUhuSThjejY2WkdoV1c4YzA5K292czBOTm5TdkVsSjc5UzNaNlJGa3VlWlJHSGMramh6emxabkNoT2VyRWNocUQ4MEFybFMvYVFPM1cvckdZbFVYcjQ2ZWk5U0pReFZDeStBNjcyNHJVSTlHNnlFc21LZUF5VXcvTHNWUjlCRHhDUVVYbFRwUU9sVnc2REU2eEljS2lkSjRmMUZIc3ZWdXdHTDFHcEh3akpQZTBKdjFkUHBXQWtLS2tmeU96aTcrVGowTTNXeTlseTJOWVV5RTdvNE9nYlV6K1BWU0ZIeTJINnhFUERlS3YraTk2Nkd1ZmV0aWhNRjJjY29GeGdSbm0rbTdTOFhySnVuaExwMFg2a2xmY3VuVWt4a28yaHRUbUNJa000aEJXbStBc0dwVnFxUGNXazc5bzNxdVd3a0ZYNDBqRkNvRXlWTExrQXpYaGoweXRNTmg2elZTQ3lPTFZpemdYN1ByQm44NkFDcVZJOTBaM1NnekxTL2k0SWN2L2hudUxlN2RHTjFSRzg0SXpHc0M4Y3FURUNjS0t2dTJGbENSd3hYUTZiLzVzZS9Ub21Ma0xRYkZ1UVgvY09VZi9SL241Tnd5c3U2czNGUDR1dG0xc09lVXNyaGkxcmNFN29hMjAvMWVyRzJqNVB1UVFXbXI2aXVwazE0VVBNbVlGZmk1OTFuS3dQTEhsWFBNOThpYzZqcUV0VFFLVElwWk9Tdzk4bDJ5dDFnUEtBejhLOFRuTE9UbzZTN0FTQk9sT2N1cGEzUlhvRHhQVGhsUWx1QlB0QUVUOFZEWXZmRVUrSWgvK0NNcXRZNThKVkk3VGRReC9oZkJ3YlhvZkdHZG9wc0hkaTBDR1VPMnlEZkQ4Z2g5ekM2VVZzV2VRWjFYNERUWDdoQ0Noa0pyMW5jRk1reVFEY2ZsK2JHcFlZSmNyYlFmcXpZajlRMTF3VndiTVFCZFgyTnRVbWhNU0htV2ZjUEgwdzc4eEduZ1U1SkxBZnFVdG9GcnRDL0JyWlc4ZnpyVUJmcGpRUzNJemdyZlpSV3AzYkRNdUY3eFVWYzlGUURmaFlEV3FJa0wyck9VbXkrelVMU1pRcysvaUVxbm0xcGJHQU9QK1NwZzRyUm5GSnRCdHBuMVJubzE2Mmc0alkrQlY5aFp5bWgxdzVMdGxPdEJxWDJrbDBTVyttTlNFUVVGaldRbCtoSVhzTkVWQmZsUlE1L0dWUWJZR2l5WElBclVXVURLbTc0ZE5xZmpDTis2S09mVGVtZ1l3TGpEZzNOV1cwdHJISVVYcjNaTTNjVjB3dzRBWTlMOXU5Ny9LOG1WZTkwL251SzBldVJJNzdtb1hNdVJtTzdDNDBzWG5POWEwZktWZzlaY1N3OW5wK3hoY0FGSWxOdStRYndaOGNqVnU2dk5BUVI5WFp1dmhhYS9hVTkyeUhrMXVVMnhIMUcrc0lMbDhISGFydjdnd0ZDL0c4YkpsS0xaRGZxZWMrL1lHUUlFNFpRUXQrSTZ1akRoQVN1bmpYeFdQYVlrTk5vSWdpOFNaM0hpRlpFZnFkZ0tKY1BEbXFGbkxzL3A3dzFONUJHSXdJYUFhbU0zY1hDd2t0RHVZWU1HL1Nib1o1dXdXYnl0OFp2NXBGYmxXU2Fwa0k4ZHpnV0tGSmFqUW5uSjVKM2lXSENmSlJoc0JndXIwZGFJdFJjc0xQRENoNWpKSDBGUzQzYklvM2xUb0lNVHJvT3pTaVVRb09WUFY3M3Z6c0NSTy9JaEc3dDRVdFNxMGxTYkpCdmRVN1VnZFFmNGJldHdvWmszdVI2amk5N2RsaDlRdnQxRDQwWkpMQ3Vjc1ljSmI4eUJoWlMxWHFNU1BaTFkyekRaNk94QWNHbzN1S2k0cGlJczY1YWhkR1ZTMWtuZzhrV0ZMWFZYdXdnQmNaTWk3S2JZcE1jc2xVa21vd2UvVU1hL0gxNFV6VW9lYU5KMmhCQmU4a2hSNWVjcmgxblp4SlcvTTRmaDZpNEJ0UnZ6ZE1CQzgyVCtDK25yU09ySm5vM2NXWTdlamdWanZRaW4rc3ZKTmVEVitlOG5BcnJEOWZObWRnYVVnRDkzamRLb3hZdTNIQnBvM3AwWkJmMnJEd3J2Z3cxZGIzMExFalBuRkJqYjNlWk4vb3Y0c2RUbDA1cFBLZ1dnK3ZYcTFTMEJEZ0UzR0pXMVlXNHR2MWMwSGVROVFPMGdmS1U1TlUxaUhFTCt3OWhFanhIMk1uVnRUOTN6R1dYaWdnNDZXYTJWeVV5UmpydElpSzN4TlJjUUpjdllNVkI0N0cwOVVJZlgzV3pHYW9OQWowdnhQZEZJL1h3QzVxTEk1Yit4c0xYTEVQc2NveUN3SjhobnpMQW5XUWVQSWRuWkduTWgzSlBnRndLQTFRWksvaHJyR2o5dTdBSEhmNkFCUXp3OW05Uk5JRVc3T0ZmQzBvT1JpZzNtT1ppTkE3STVNOFgxVGh4c1VCVGZjVHQ3WUtEcjRnWFpkYUtraWlsdHlKRWtDcG91RGQ1Rnp5RTJZWFhNVlJpSWVUdzRodVR6Y1k1Q3RMalhpdG9JVU1kenZ5RGcvaHFoTFJxN2huVEZ1bS80U2k1ekJXSGI1KzdnNC9nS2VxNVI1TC9wSW4xUkNOWGVDRVJlRjkvankrUURxMjBjakJ5MkYzVWVydnJuK0tvcmZRTmFRb2lLb0lpbUdPT2tvZkd1OWVMeTlnYXR2MjNaYkdDeEJhQkR3WHBUMzJSWktkaXc0RVByWFZMbzVwRElRbDdxVDM1WGFmUGxkaHZqaDV6L0JHajgrdElsUk42SkhYa1Zvcm9hL1dndXhuakx6VHI5TE5URHhycnJWVmVwZTdIdkdob0o4VnpBOCtVTHNSRjJLMDk5VlE5MmpMdFVYUDQxbmlZZjlzWXBObDJUZHpINW9uSXRyTFNldXZmUWVjTk05dCtvOERtOEdCUjNIQzBCbmFmRFhpTVlrN2NmL0dNd1kvcTEvaUwrT1IxUVNqYklTc0h3RjRZN1BZdThuS1JPY05Pamw4VUo5b3hIckxDZ0hNaGNnczFONFBFMU5TVTNBdUUrbURBVDdTWTZKQ0hkNjFNSjgwTlZQZlQ1MldGR0tMMlArODczcEk5VFRFakFRU3V1U3dadnlLRW9pK05HYTFtbU80RDJpbEM1RUdzaDZVN2hBeG1Bd2dSQW5acE4xUzd4Uzl3Um5FU2g3UXpOVnVaZXREdHdWNHpYQVUvZzdMN0dGcjNicnZPMjdodmhYV2NWZWRhM3JIR2xWK2kvajFJeldnMXNiNEtZR291Y0ZRdVZEeTl2eWlLTVQyUmdIT21YM293YkZZcis3WDdSR2F4cU9lM25XMWZzZC9Qa2MxOGd0cUx0RFN5NmNxMjViZHMzOVNNT3RaV3NBM3NUcmIrV0hBNU84QjZvb3JFQ0l3ekxla1ZrcHROaDdhYjZxRE1uc005ejFsamRwakpjYmt6dXZMY1IvY1JYbDVheXRvWVhGYVhEbnlIQWhmSGtuWVY4alBXZ3ZHZHFIVWdZelVLNnVQRm1XVzREbGdPaTFpbmJiQ1VuQTFnMmk5OFZpcWJObElXOFR1SlNwTElnTkt2WVM5UUlqMDVFWXVSOURhbnM0OWRmMTZEWGdZWlpUWGkyaSs5L3UxcU5teEU3UlRFKzhuT21PMjA2NHdieXlCcitKVENNVW9KNG12Yklwa0RpMEEzZDNUS2dCMkdRZjJ1WTBSYlNSblphOFZYVVFveUY5UlUzQStGMmd0anhmaUo4bmlPa2l4UnZ4WHNMRVFMWGlvUjN0VDd6Q1lKdE9BMGp5SDhTdEhLZDNWZnRlaWZJSkdIc2V0ZUMrT0xOSVZaenRkcmVRdzVXclhKdEpMYktzV0syWXFvalcyZzlyRGdZeGJtMXFaUEFPOStMRjY2blE1UXFhaVFUcktNSGVQQ3ZRb2IxbmlHSXN2MEE4UTloZGV1UDlCNzBSYkIrUkdjM3VTNjJaMUpLd3RzSDZ2YjNxUVVXWkpwVmIvbWh0WWlTbDBtemo2dzA5VDllL1NFajFldmZrdXF2TzE5NlhleTZCYXJxdU4yWG5QN0ZKTVNYdjhySlptMFFIYnUyWm0rdnhuNldOczVNWWpjbmhldHFIU0VBcU40eXRaRFU1eXhCNVFvakNadzlNUXpxMVlBZTk3bWZ3OXJGMWd2bmdacFBSa0J6b2d4STBBOHpicUlQL0NCQTZoZ3pMUVQvSFVqNlNwbUt0K3NQNWgrTlArSjBPMDZ6VFNKVWhYOGlPNTh5emJUbW9HWFFhNUdBTlpIMGRKcWdzeWhmQnVaSTRjdHB0b0k0SlBVczZCWXh5VFRKa1I1SElXOUtncmpuOGNySGhQM215MWpyV3hrdmhTaDJNTUc2SytjTDVwdFRZYzYva2tQTy8zZGFURVFUYmFUdTRiaU9SZVVtZEJUcUMvZ0pKbnJ5YkViSWFXZkFIcjNuSkhRU3UxeVVPd2V0ZlFDS0lKNUxBZGhJeGhpU0NCaTh3MTFBbDBjTzhoYnlNZHhPVkdra1g2K3dLbWcvZThPbG4yWk1ycGdEUnRJMXZxSWhqVUp2MUJCandSMjRnaFFGNFdTZDhGdm54QVl0a3RWUFIyQ3pJTHlGcmtpTTVja2VuTXQrcGhzaTNzelJTQm9Fdmc4aHhpejVYc3NsaUpmcnlmMlRMTUdMZ2NINGwraXJObHJMeUpYL0tyQWJWOGQ5clI5TDc1YWVUcjJCdUZHdGk5REFrS2RhNE5pQzQ2K0hnbXJkS2IraVNucHQ3RWFnZlhuWExLVTczeHpKR2FJUE9SbmlzMk16dC9xTFNsQkhhT2xpMGV0Uzg4TzFJVzZaZGRWbGZ1VmhqaXFWNTBrR2JNSGh4aHVjdGgyMHhCaS9JeWtpSDBUWEpvTWFtcFd1aE9WNXRhc05WWlBtMVozMFM0YVYxaDdtSEpXei9GRVR3YjUvMDQzdDd2R2hOVHRXaWJ3bVVLcmZYaXB3SXFHRGowNUlybHZLd2YyMHlWYXVZSmlwZFhBSDlCVWJuRVEvWkh1MkVxZ0JVbWRNdGg2ZE9hemVEZzhnSFFwYWZpdUdLS0VhNm1mY0dvRWhKWnZvOEpoMlFxb1NIQ3dNRTlUblc0WHk4dWZwNi9PYlF3cmlOdS9oQ2dhekdYNWQ4M0ZBZWZXQld5OVB3ejdCR1NVS0kzbEpLY0lCalFkeHY1QzdoSzJjMnlhOFFJTjlCZHRuWE5kZnhCeTJ6Z3lONC9VbFFkUiswZE5ST2U1QjdENzB3NG1VVFVzUjE0YkMySGVZYVQ5NUMyUUYrRGdjeDdKOUR2Vlh1L215QzRuT1lBWjZDa09SSDhOc3RNaU5lUEtBblMyeVdyRk5IM2hNdjJBMDJGS2FJOFRkek42WU52ZDRtcmF6NDRQZ3hzNnJpc0pTNmN1eFNRMVhsbDZjUHBjOTJldFZPQmlkRzdQTng4elcwak5Lc2RpOTZGR0ZqcFJWU1ZZeUlEanQzSVNXSGdjRm9EeTFVRlU0MzFyd3RDTG5tTEMwT1d6ejhCU0VPdkkwb3VsTHdhemluRGVUOXFhR2M0bE1UTFlVS1lvaTRYa29jbVpkMWtpSTdPSTI4Y2Y3MjJPaGtyRWpNVnNYKzB3aEswYWkxV3VrdTBBY1BFZHlGemtYdTVLdWJGVUl0RFFnKzZtYnlpQ3JxSUU4ZnRBeXZuQXpLWW9tUkZtb1N6VDd3ajZYeUFtSzdBZ0lJQnBaZ1VZUWM2Z1BsMjFkNlZQclh3OStKWENpcWlZaitrSnNEZXpleEJtVzR3MmNqZ1ZvckRzb2JVdmgzS2ZuZ0oyajR0aDcwc2VUWUYzYktEN0MwRXBsWld6MGMrcVVLeFBTVXBjM2RsYi81MmkzTi9qMXg1dE5MallDTFY2QzFrYnlLc0ZhYVprNmJJZ0Urcm43ZktNd3BraGxtNTVtaW11M1hQNmEwR2UyNll4aHNlUWhZbTNYL1ljTlJaMTNIaThyeVhWMjNBUGJOcFgxT3ZXajMyOFBub1lzN2Vob1NjYjlSVDNNZkNnTy9HQzRmem8wYkxTaHVWWEgxdjVZalBCODNvbUZOTmpHZDNXUHFqMjhLcnNnUW5WVXlyZnZrL2hsUUFwUWpvNzdQRmhCRmltRUpUV0hjaUpqRWlhbW84K1I2NWhjOTFRSERSYXVqcm1HeStzbjJnTFdtSTBrTHBwZk5VZ2hIZUFEcURmQm1SbytkY01LMnJFS3JBUFJjSGF0NGFoZGxVTEI3KzZYaWk0eGNTcDlpOUkwVHNQRXJFZytkazR6ZXhnS05FRHN2VzVqQ3dLNytITmk0aG1PTTViRGlmTk1va3E3YXM4amppQjA4Z203cWxFbXl1OU1qNldLNXc1ZERMa3h5VkwrU01ZM3dvN2VLVE5LRlI3WjBuemMvMkxDUmR2MVNrUW5Fd2NDdFUrYTM5U055K0g2ME1ISDcwdU9oZTFIN2J5YTBJcVdUanJCWi93RWd2LzBXai9zaURyOElDbVJHT1cxWnd4TlV0TmtmRDY2L29zcUJLTDV0UllvT2FhekF0Vk90bVNpekk3RUVBNXlpL2FPdVF0VmorQWc2c0tYVm04QTU2TTJuN0FsdHJpQ3g0eEZGblJKbDN5UTVBcTJEeFN6bHNpOVNDUG4rVC9aMGk5cnlkNG5HNEdnSkZoS0tJTUhxUk9oWDd4NndjN0xwcy9SaVBjRW5YYUNjTHFlRStHeDZDSFJ4QlhjV1cwaDUxRDhCZEhBS082czF5S1RGUllUTnlHR1NHNUhwRUlIWmIzRTczZzBjSnZ5MlRCUVZKenRWYTdJZERLWnh6d1g0U3Z3ZUIzMEpMZEtObUxxdkljSWw4d0RtOWRjZ2RKNGNCVVJhOVUyekQ1NVFlczQybkV2T0F3QXVFcDdTNDFhY0xTVWVwamgzRmZzQVg2OVdHamVwZ2RxYlRhRk5VVk11TVRtYlVOWGFiWG5JSVJiWmpYSnNqMmp1cjBDRThSVkZUcmN1SEFiUy9rdWFXbjlaRWZnMFF1dXJOc2h5cDFwbU1EdHMrVi9VVFhxY05TeHNpckhQdXU4WWN6aHBYallwYTJQQXJDMTJ1TFJhVkpmcDR6RTdlRGc1cXNHR0hsbmw2dlhEOTBQLzEzczh4ZnA1ZS9UeU0rdWlpWDdxUmU1RjdCVU12K3RYbGhXRGJPSXVUTTZhZit5Nk9uaXViMVQzbDJpZDJFWmgwbys4NXpuQzRlSjc1ek9CdGxDWlJJZHA2QnRPd3plT2R5WWd0eElNUVp3YWVHNkJWVVE2WTkxRmE1TERjekx1V1V1d01JaFhSTEt2R3A5Q1pLNXBIZDk5WHVvMTgySXpkcmN0OTlISGVHYVVCeFVzVXZ1bDBSdTJTRFhKVTBkZm9teTlJdnl2dFJ1eEFhVW90SVMvaDZoMWJSVGVQRmlGL3NmZDZORUU4RHRBeldGYUdETHd3ZXhBeW92UUd3cFV0bjl2YkIyQVVLcXJMVjdSa1lZSmhsLzc0ZEpSbmRlLzhKN1NnYkQydjZ5STVITW1MOWRqNFBScDlsUTlkUzBiOHdubm1NSGU3aFQrUjdBTllqUzkvMXVsZFV0UVBiQ3NMcmMzWSs1aTByemRLbUdzbktxb1ZybGdMTFppNXZ4M21sUTltZk9Ga1pqL0NZdmJSYXZ6WUdoSjEwcC9rNWo0dWY2SmZmQlVhQUFkbHlxRUFmQ2F6bDN3SCsyeDhlV2xtVlVONkJjUjBEVTdxOVBIM2tPeWc4VjRGM2JMTWFJUlNrVTZ1dlR1NGMzNzZVSEVQeVd6MDAzdnNlRHhlaTg5Zjh1ZmRxMDIyZUQ4MXhiM2F6bjFzTnRTWXZUN3NYZXVaK0wzWThuWmtiRC9jT3MybnF2bUlBZjk4VnNHMWh2RWVib0VjUnJaMGdrZnR6ZktkOGJqeDR2V3AzeGcyM1lXOVk3ZVBNRWx2ZmlZTnZUcjErbGp1Z2szTHFBMXZReVZmWkNMVkxCcFRObW5iVUp5N2ZPY2g4L2JzODdaL3ZsNWxTaE95VG9sdXEvYmIvNDJBakRWamZyaVROWHgyN21wNDVXOHJYbjFGeEcwYmp4VHk5Q0cyQmZOeU5ZMkRZS2xKOXBPNDdRbHA3Sk5TSktEVG03Y1RWMkdrc0hKTEd0a0NXaFpXRXM4QTdHSlJCOUlOdEtpNHIrZ0p4OGErdkVDcUxkeE1ldXludDNhUDhuaXg5V1lBZ3pGTFkxY25hNXJIR0hYRXlwUlhKRW9UcjhYdEpsSjFkL0daOFdzUEZvZk5BNytSdzlDVHFxNXZINHhGT3FBV0YxZlB0NVc2dG8xSDdTcGpXcThuVEg1WjNiV0VqQ0hYRmVWbWxDWnNyN0lwNVUvb2kwOHhBTU04ZWlDNVU1OFRzcyt4VDJmZDgwWENJeW02RmJLUUhPaldUbXZBemNrT3R6dk1aZU9KQnlMckxzSDNtSG0zWnhTSEplTnJDMy9IK3lpckJzWGFUdnEyZFdTK0NEOVpwS014a05ReTQ2ZDlhOUNtL0dGTlE4QTB0L2JSTzYrRzBVTkRlcjdmNm4xOGd0NnAveHpOc0R6L21KUHRkOTdHekwyZFp1cjZZbnJBTHBrcU5WSGt1amQ5L2NUZ2hFS1VhZXVDcTNKWWJlYWxEb2tsOGNDWVRKbG9sTitGTW00Ym5nT1JkMlJIWlVOb1BaWnJWR1dFVHRLYnpFcENwdmpYalVxU3Fld3RieTVkUVhybmh1eVBrVVVPT3AxSjlGNVZqaklPWmN3QitqS1FMRmZxZk92NjdGekdGOVh5TThFSEJ3WG1neE5rY2ZDdEllTldoUnNNWlgzVzQ1amREK1N3a0R4aDhiSS9MQ3R5YWNOeTNDc2pPVHRQcFc5dnNQYllxdmZvcDlEVTZHMnpUYisrWFZpSUphZEVYaVBSRkNmSmkvNU1oVkthYmd1TlA3bUVVSks5SXpQSHV4SEtDNkRMcmxhS2tKS0pWU2JqNFR3WFlXWTNmRXU0dHZaUWQxZ053VWZSL0hYVGQwRFlUa08xdDRvT2J5UU9yZ3FSenc3RnZVOU8xbGNsZUYwSlZoYVVBUTBuRmphdTVVUjBUM3FXemFKRDc4VFZqSDdlZWYzQkxkL0NzdkI2bXc4MmZ6TjJVTTFzNy90OGpCcittSjNnbDlOUkdobHdvbU1sWkdCZjZQYXlzTDN1SDdDUkNpRTV1Mi9UZnhhU0Z3TSt2YWlDc0QrTUVUMUVIb0VlYiszdGhCL012Y2JqTnhJdWRDaXVrcXZqTkd4aFBHb1ZIT2c3R3YxWHhuQzN4OGpqcURrV3U2Tzl5RHc1OEVKb0JVNzkxR1FHTFhiYUVxQm1FaE9GR0EwSTBidnUwY1FSSW5XaDVBQ0FtblhDWFBDeFB3Qll2ZFB5dnZ4UTREQitLOFlnWTl4ckJHbDUvZFBXRzg0Znpjb09OVjVPeTBPZVNGenRqeDk0blY5c3NUYnJVZk9CZnBYbi95R3RvNXk1a0VML1NISWg4UkF0bUY1a05tV0hWS21XYUxHUlJjWTVrTHRIRkw1L0J1ZlNsUHFtajRGNXk0a0F1bHRtQXBDWFFVa1FjUjhrRVptMjhGV0pDUnNOYkQzcFQ4UHhnK3FRdXpCMGpYTzdKVStYYUFrdytqOUU4ZzYzVHd6UlNzQVY5aGNvU3VLQjBJWTRQMERKSUZJUXhoMmNiT3hESFIxWmMzQjV1YTdFWlVDbjYza0VRWGhrWWl4dEFhVVBVbC9tWmZQMVNRYjlpaVE5KzZ5MEo1OXd5QnU4OS91TU8wZWw4eEZVK3VOYjVCY01IQ3FST0lFSVJZM2pNMXFBY0pMQlcwNDRaektrejNBWGtGS3pIcGFPbE1NaThpYlN1SndXT0ZjLzVYdjNpVS83czN2a01BMmlsU1NjcVA2VzVWRi9PakswNmtKUTVGdXAxZHUxY3NMOFRkdkJMS1RWb05xcnhNZEI2MSs3VjFQSjJ0SFNHQ0h5THJtRnprVnNKMTRBWGJvam80SlJlb1JZb1VrWGVnOVJCY0lJZy9FOWVpUzZjQ09zN3l0S0JVUnp5WG1vd3lDODU2SlVueGFCMmo3Q0dNQ0lkTVNJVEtKRkk2Rm9wSHRhZTNpVjVTL2E1U3lIRFplOGxOaE1DbjNjcXFqTFJyKzlZVDB1clRRR05YSEMwZHFUMVhkeTJ4SVB6anB4UFg3b1RYYnZtMGtZSXk0K3lFcnc5enBYVURkdU1YV1ZGM0ZwdWRwb0ZlSHYvM0lkdnV3MFE5bE1JSGV6dDBLdWttVFN1QnltSk5PQ2RMcExsRzZ4OVlubUFENmQ4OU5BU0JkbHQxUlphR0hZM3oydEFZUmxNdkIzeVU5MThtVDdGd05jTWhVYzJ1ZitqQTFTY3FYK29zQkhGZytpc0pkR1Z5OEYxcU9ncXVmMVY0NTRlWjhUUngrUHVaRWJjQ0t5ODNuc2pmNEhETnY3M2xrRkR4NjR1YnE1aWZNeHJrNXU0eDN2bGtkcmRXaE5kTzN5OHNJeEhpS2JZbUFGejBic2tMclRDUEF1UHBNczFjeWZvZmJBZDBKa054Q1JiVzhCZkhaU0pEUVNNb1lyVFJKeVYxMXVYd1lST2Vod3ltU0lnSnpLYVpHZWpxcFpTbUtSRU1EWHUvWk9vbHlUN25iSHBYVnhXdTFDQ1QvOW1tS3JiSkJ0dmZFNEhybGRhaktDamx6bHJjcFVrQko3b3NkWVhKNHlGQ2pDNXg0Y1VsQkNsdUZKYUF1VkdOSXg4bVdmdFUvelNEdzlEYnRKd1hTTndxKzM3SU5uQm54WmRnRC9ITlNHZStnU1U4K0h5SjNyZFIzSXJMV0I3YnVTVjVBOEpiRXJkSmRPR0psQjM1VnVBWkxGMTZDRlNKQWFBSXpuK21IdW9heFlrUHMvSGNieElUWkNpb0k4YU4yQ3ZIMlRzai9SREt1S1JpRmNpM0JJeU1tTU5obkNTL1dyQnk4L2ZpVXFkZStuNzVtZlBwb0YzeFViNEwvTWtiaERxOEtNV3VDUUNONkZuVFFSY0g1aEpkUkF6WjFrYmRKQkNDRWF6Q2FIazNOUUI2Q0VtY0RhRjZCZm9WRGprZXdWK2xsbXV2U0FxT095NVpxZEJhS0hPY1kyZlN2VlRkNmRKcnBBMUJLNWQ1amlZcE1MR29kajB1b3g1bUxMTW9NbGljSG0zak94NmZ1dVBwSFdEMDY4T1g0dVVqWFJ1UDdSdUhlUlVheHZUc0hsNVhKLzMzZkZMVG16L3BOSHZBbzBOY00wK2ZhaVdlTVBucGV1emhoNW1QZFBvNFg1S0FkRndHTFEwUmpwZnJTZ2hMT0J0RjFQRUtLNytMdUlCb0FUTlpWMWRIejhaSFlUTk1MVm0zN2FVQXBmeWRPQ1BpdGN3SElFa1NMOHZmam5YMUxRTG0rakdId0UwUmxNeUdMaGFKTUV2Q01naDkxZXRncE8rcnUvMjNDZllwSXBHSW1MUkxoVXNRS2VsekNxS3BHaGUyUE5UZzEzQytmTlhFMzJ0a2xVem4rYk9sOVRQVGpRUDJBWkdPdTJjU3o5eXFlMlVnYmQ3SFVBTGpuV2xTZjJieFdQbWxabHpabitQLzNaL0IrR2ZQTGZBRkJMQVFJVUF4UUFBQUFJQUl4Z0xGaG5NSlVwcXdFQUFPa0RBQUFNQUFrQUFBQUFBQUFBQUFDMmdRQUFBQUJrYjJOMWJXVnVkQzU0Yld4VlZBVUFCMG02b0dWUVN3RUNGQU1VQUFBQUNBQ01ZQ3hZQXNyYjRJOFNBQUE4SUFFQUR3QUpBQUFBQUFBQUFBQUF0b0hWQVFBQWNHRm5aWE12Y0dGblpURXVlRzFzVlZRRkFBZEp1cUJsVUVzQkFoUURGQUFBQUFnQWpHQXNXQ1R3Mi9nNkFBQUFPZ0FBQUE0QUNRQUFBQUFBQUFBQUFMYUJrUlFBQUhKbGJITXZYM0psYkhNdWVHMXNWVlFGQUFkSnVxQmxVRXNCQWhRREZBQUFBQWdBakdBc1dDVHcyL2c2QUFBQU9nQUFBQk1BQ1FBQUFBQUFBQUFBQUxhQjl4UUFBSEpsYkhNdmNHRm5aVEZmY21Wc2N5NTRiV3hWVkFVQUIwbTZvR1ZRU3dFQ0ZBTVVBQUFBQ0FDTVlDeFljaWo2aDdVREFBQmpId0FBQ1FBSkFBQUFBQUFBQUFBQXRvRmlGUUFBZEdobGJXVXVlRzFzVlZRRkFBZEp1cUJsVUVzQkFoUURGQUFBQUFnQWpHQXNXSTR3TXVRNkh3QUFHQ0VBQUE0QUNRQUFBQUFBQUFBQUFMYUJQaGtBQUhSb2RXMWlibUZwYkM1cWNHVm5WVlFGQUFkSnVxQmxVRXNGQmdBQUFBQUdBQVlBblFFQUFLUTRBQUFBQUE9PSIsCgkiRmlsZU5hbWUiIDogIue7mOWbvjEuZWRkeCIKfQo="/>
    </extobj>
  </extobjs>
</s:customData>
</file>

<file path=customXml/itemProps87.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25545</Words>
  <Application>WPS 演示</Application>
  <PresentationFormat>宽屏</PresentationFormat>
  <Paragraphs>1648</Paragraphs>
  <Slides>100</Slides>
  <Notes>28</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100</vt:i4>
      </vt:variant>
    </vt:vector>
  </HeadingPairs>
  <TitlesOfParts>
    <vt:vector size="116" baseType="lpstr">
      <vt:lpstr>Arial</vt:lpstr>
      <vt:lpstr>宋体</vt:lpstr>
      <vt:lpstr>Wingdings</vt:lpstr>
      <vt:lpstr>微软雅黑</vt:lpstr>
      <vt:lpstr>黑体</vt:lpstr>
      <vt:lpstr>楷体_GB2312</vt:lpstr>
      <vt:lpstr>新宋体</vt:lpstr>
      <vt:lpstr>Times New Roman</vt:lpstr>
      <vt:lpstr>Wingdings</vt:lpstr>
      <vt:lpstr>Century Gothic</vt:lpstr>
      <vt:lpstr>Arial Unicode MS</vt:lpstr>
      <vt:lpstr>Calibri</vt:lpstr>
      <vt:lpstr>Times New Roman</vt:lpstr>
      <vt:lpstr>等线 Light</vt:lpstr>
      <vt:lpstr>模板页面</vt:lpstr>
      <vt:lpstr>Custom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OfficePLUS</dc:creator>
  <cp:lastModifiedBy>jacqu</cp:lastModifiedBy>
  <cp:revision>1189</cp:revision>
  <dcterms:created xsi:type="dcterms:W3CDTF">2015-08-18T02:51:00Z</dcterms:created>
  <dcterms:modified xsi:type="dcterms:W3CDTF">2024-01-13T02:44:16Z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2017-12-21T08:37:51.7033375Z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y fmtid="{D5CDD505-2E9C-101B-9397-08002B2CF9AE}" pid="10" name="KSOProductBuildVer">
    <vt:lpwstr>2052-12.1.0.16120</vt:lpwstr>
  </property>
  <property fmtid="{D5CDD505-2E9C-101B-9397-08002B2CF9AE}" pid="11" name="ICV">
    <vt:lpwstr>229C734FF3494FA09D9695E95AB96115_13</vt:lpwstr>
  </property>
</Properties>
</file>