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3" autoCompressPictures="0">
  <p:sldMasterIdLst>
    <p:sldMasterId id="2147483648" r:id="rId1"/>
    <p:sldMasterId id="2147483653" r:id="rId3"/>
  </p:sldMasterIdLst>
  <p:notesMasterIdLst>
    <p:notesMasterId r:id="rId5"/>
  </p:notesMasterIdLst>
  <p:handoutMasterIdLst>
    <p:handoutMasterId r:id="rId109"/>
  </p:handoutMasterIdLst>
  <p:sldIdLst>
    <p:sldId id="322" r:id="rId4"/>
    <p:sldId id="489" r:id="rId6"/>
    <p:sldId id="544" r:id="rId7"/>
    <p:sldId id="613" r:id="rId8"/>
    <p:sldId id="363" r:id="rId9"/>
    <p:sldId id="614" r:id="rId10"/>
    <p:sldId id="615" r:id="rId11"/>
    <p:sldId id="713" r:id="rId12"/>
    <p:sldId id="717" r:id="rId13"/>
    <p:sldId id="718" r:id="rId14"/>
    <p:sldId id="719" r:id="rId15"/>
    <p:sldId id="714" r:id="rId16"/>
    <p:sldId id="573" r:id="rId17"/>
    <p:sldId id="620" r:id="rId18"/>
    <p:sldId id="545" r:id="rId19"/>
    <p:sldId id="574" r:id="rId20"/>
    <p:sldId id="550" r:id="rId21"/>
    <p:sldId id="616" r:id="rId22"/>
    <p:sldId id="546" r:id="rId23"/>
    <p:sldId id="639" r:id="rId24"/>
    <p:sldId id="640" r:id="rId25"/>
    <p:sldId id="642" r:id="rId26"/>
    <p:sldId id="643" r:id="rId27"/>
    <p:sldId id="644" r:id="rId28"/>
    <p:sldId id="646" r:id="rId29"/>
    <p:sldId id="647" r:id="rId30"/>
    <p:sldId id="648" r:id="rId31"/>
    <p:sldId id="649" r:id="rId32"/>
    <p:sldId id="650" r:id="rId33"/>
    <p:sldId id="651" r:id="rId34"/>
    <p:sldId id="652" r:id="rId35"/>
    <p:sldId id="547" r:id="rId36"/>
    <p:sldId id="575" r:id="rId37"/>
    <p:sldId id="548" r:id="rId38"/>
    <p:sldId id="576" r:id="rId39"/>
    <p:sldId id="621" r:id="rId40"/>
    <p:sldId id="549" r:id="rId41"/>
    <p:sldId id="577" r:id="rId42"/>
    <p:sldId id="622" r:id="rId43"/>
    <p:sldId id="552" r:id="rId44"/>
    <p:sldId id="617" r:id="rId45"/>
    <p:sldId id="416" r:id="rId46"/>
    <p:sldId id="657" r:id="rId47"/>
    <p:sldId id="658" r:id="rId48"/>
    <p:sldId id="659" r:id="rId49"/>
    <p:sldId id="662" r:id="rId50"/>
    <p:sldId id="663" r:id="rId51"/>
    <p:sldId id="665" r:id="rId52"/>
    <p:sldId id="666" r:id="rId53"/>
    <p:sldId id="668" r:id="rId54"/>
    <p:sldId id="669" r:id="rId55"/>
    <p:sldId id="670" r:id="rId56"/>
    <p:sldId id="578" r:id="rId57"/>
    <p:sldId id="554" r:id="rId58"/>
    <p:sldId id="579" r:id="rId59"/>
    <p:sldId id="557" r:id="rId60"/>
    <p:sldId id="558" r:id="rId61"/>
    <p:sldId id="556" r:id="rId62"/>
    <p:sldId id="618" r:id="rId63"/>
    <p:sldId id="560" r:id="rId64"/>
    <p:sldId id="720" r:id="rId65"/>
    <p:sldId id="722" r:id="rId66"/>
    <p:sldId id="723" r:id="rId67"/>
    <p:sldId id="724" r:id="rId68"/>
    <p:sldId id="725" r:id="rId69"/>
    <p:sldId id="726" r:id="rId70"/>
    <p:sldId id="727" r:id="rId71"/>
    <p:sldId id="729" r:id="rId72"/>
    <p:sldId id="730" r:id="rId73"/>
    <p:sldId id="728" r:id="rId74"/>
    <p:sldId id="732" r:id="rId75"/>
    <p:sldId id="733" r:id="rId76"/>
    <p:sldId id="734" r:id="rId77"/>
    <p:sldId id="561" r:id="rId78"/>
    <p:sldId id="623" r:id="rId79"/>
    <p:sldId id="580" r:id="rId80"/>
    <p:sldId id="624" r:id="rId81"/>
    <p:sldId id="562" r:id="rId82"/>
    <p:sldId id="625" r:id="rId83"/>
    <p:sldId id="628" r:id="rId84"/>
    <p:sldId id="581" r:id="rId85"/>
    <p:sldId id="626" r:id="rId86"/>
    <p:sldId id="563" r:id="rId87"/>
    <p:sldId id="582" r:id="rId88"/>
    <p:sldId id="565" r:id="rId89"/>
    <p:sldId id="629" r:id="rId90"/>
    <p:sldId id="630" r:id="rId91"/>
    <p:sldId id="631" r:id="rId92"/>
    <p:sldId id="632" r:id="rId93"/>
    <p:sldId id="633" r:id="rId94"/>
    <p:sldId id="564" r:id="rId95"/>
    <p:sldId id="619" r:id="rId96"/>
    <p:sldId id="567" r:id="rId97"/>
    <p:sldId id="583" r:id="rId98"/>
    <p:sldId id="584" r:id="rId99"/>
    <p:sldId id="585" r:id="rId100"/>
    <p:sldId id="586" r:id="rId101"/>
    <p:sldId id="634" r:id="rId102"/>
    <p:sldId id="587" r:id="rId103"/>
    <p:sldId id="637" r:id="rId104"/>
    <p:sldId id="635" r:id="rId105"/>
    <p:sldId id="572" r:id="rId106"/>
    <p:sldId id="638" r:id="rId107"/>
    <p:sldId id="543" r:id="rId108"/>
  </p:sldIdLst>
  <p:sldSz cx="12192000" cy="6858000"/>
  <p:notesSz cx="6858000" cy="9144000"/>
  <p:custDataLst>
    <p:tags r:id="rId11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4B8"/>
    <a:srgbClr val="73D2E8"/>
    <a:srgbClr val="003A8F"/>
    <a:srgbClr val="61C09E"/>
    <a:srgbClr val="C1D9DF"/>
    <a:srgbClr val="E29544"/>
    <a:srgbClr val="FCF5ED"/>
    <a:srgbClr val="E3893D"/>
    <a:srgbClr val="E47C37"/>
    <a:srgbClr val="0044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4965" autoAdjust="0"/>
  </p:normalViewPr>
  <p:slideViewPr>
    <p:cSldViewPr snapToGrid="0" snapToObjects="1">
      <p:cViewPr varScale="1">
        <p:scale>
          <a:sx n="106" d="100"/>
          <a:sy n="106" d="100"/>
        </p:scale>
        <p:origin x="588" y="96"/>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172" d="100"/>
          <a:sy n="172" d="100"/>
        </p:scale>
        <p:origin x="2264" y="208"/>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3" Type="http://schemas.openxmlformats.org/officeDocument/2006/relationships/tags" Target="tags/tag115.xml"/><Relationship Id="rId112" Type="http://schemas.openxmlformats.org/officeDocument/2006/relationships/tableStyles" Target="tableStyles.xml"/><Relationship Id="rId111" Type="http://schemas.openxmlformats.org/officeDocument/2006/relationships/viewProps" Target="viewProps.xml"/><Relationship Id="rId110" Type="http://schemas.openxmlformats.org/officeDocument/2006/relationships/presProps" Target="presProps.xml"/><Relationship Id="rId11" Type="http://schemas.openxmlformats.org/officeDocument/2006/relationships/slide" Target="slides/slide7.xml"/><Relationship Id="rId109" Type="http://schemas.openxmlformats.org/officeDocument/2006/relationships/handoutMaster" Target="handoutMasters/handoutMaster1.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D17705E-39B1-9745-BFB1-E2AFB77B681B}" type="datetimeFigureOut">
              <a:rPr lang="en-US" smtClean="0"/>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D05FF3E-1ADD-BE4F-9ED2-20CB81AE9765}" type="slidenum">
              <a:rPr lang="en-US" smtClean="0"/>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6E1E63-6347-BD4F-A808-7F54FA34CE72}"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1EDE8F-5748-564A-B104-45C8D634421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页_1">
    <p:bg>
      <p:bgPr>
        <a:pattFill prst="dot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文本占位符 5"/>
          <p:cNvSpPr>
            <a:spLocks noGrp="1"/>
          </p:cNvSpPr>
          <p:nvPr>
            <p:ph type="body" sz="quarter" idx="12" hasCustomPrompt="1"/>
          </p:nvPr>
        </p:nvSpPr>
        <p:spPr>
          <a:xfrm>
            <a:off x="0" y="223935"/>
            <a:ext cx="970383" cy="652366"/>
          </a:xfrm>
          <a:prstGeom prst="rect">
            <a:avLst/>
          </a:prstGeom>
          <a:solidFill>
            <a:schemeClr val="accent1">
              <a:lumMod val="75000"/>
            </a:schemeClr>
          </a:solidFill>
          <a:effectLst>
            <a:outerShdw blurRad="88900" sx="102000" sy="102000" algn="ctr" rotWithShape="0">
              <a:prstClr val="black">
                <a:alpha val="25000"/>
              </a:prstClr>
            </a:outerShdw>
          </a:effectLst>
        </p:spPr>
        <p:txBody>
          <a:bodyPr anchor="ctr"/>
          <a:lstStyle>
            <a:lvl1pPr marL="0" indent="0">
              <a:buNone/>
              <a:defRPr sz="4000" b="1">
                <a:solidFill>
                  <a:schemeClr val="bg1"/>
                </a:solidFill>
              </a:defRPr>
            </a:lvl1pPr>
          </a:lstStyle>
          <a:p>
            <a:pPr lvl="0"/>
            <a:r>
              <a:rPr kumimoji="1" lang="en-US" altLang="zh-CN" dirty="0"/>
              <a:t>00</a:t>
            </a:r>
            <a:endParaRPr kumimoji="1" lang="zh-CN" altLang="en-US" dirty="0"/>
          </a:p>
        </p:txBody>
      </p:sp>
      <p:sp>
        <p:nvSpPr>
          <p:cNvPr id="3" name="文本占位符 5"/>
          <p:cNvSpPr>
            <a:spLocks noGrp="1"/>
          </p:cNvSpPr>
          <p:nvPr>
            <p:ph type="body" sz="quarter" idx="13"/>
          </p:nvPr>
        </p:nvSpPr>
        <p:spPr>
          <a:xfrm>
            <a:off x="1110083" y="223935"/>
            <a:ext cx="6435012" cy="652366"/>
          </a:xfrm>
          <a:prstGeom prst="rect">
            <a:avLst/>
          </a:prstGeom>
          <a:noFill/>
        </p:spPr>
        <p:txBody>
          <a:bodyPr anchor="ctr"/>
          <a:lstStyle>
            <a:lvl1pPr marL="0" indent="0">
              <a:lnSpc>
                <a:spcPct val="100000"/>
              </a:lnSpc>
              <a:buNone/>
              <a:defRPr sz="2800" b="1">
                <a:solidFill>
                  <a:schemeClr val="accent1">
                    <a:lumMod val="75000"/>
                  </a:schemeClr>
                </a:solidFill>
                <a:effectLst>
                  <a:outerShdw blurRad="88900" sx="102000" sy="102000" algn="ctr" rotWithShape="0">
                    <a:prstClr val="black">
                      <a:alpha val="25000"/>
                    </a:prstClr>
                  </a:outerShdw>
                </a:effectLst>
              </a:defRPr>
            </a:lvl1pPr>
          </a:lstStyle>
          <a:p>
            <a:pPr lvl="0"/>
            <a:endParaRPr kumimoji="1"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页">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段文字版式">
    <p:bg>
      <p:bgPr>
        <a:pattFill prst="dot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9" name="任意多边形: 形状 18"/>
          <p:cNvSpPr/>
          <p:nvPr userDrawn="1"/>
        </p:nvSpPr>
        <p:spPr>
          <a:xfrm>
            <a:off x="1" y="267172"/>
            <a:ext cx="9486459" cy="579395"/>
          </a:xfrm>
          <a:custGeom>
            <a:avLst/>
            <a:gdLst>
              <a:gd name="connsiteX0" fmla="*/ 9472293 w 9486459"/>
              <a:gd name="connsiteY0" fmla="*/ 0 h 579395"/>
              <a:gd name="connsiteX1" fmla="*/ 9486459 w 9486459"/>
              <a:gd name="connsiteY1" fmla="*/ 0 h 579395"/>
              <a:gd name="connsiteX2" fmla="*/ 9122539 w 9486459"/>
              <a:gd name="connsiteY2" fmla="*/ 579395 h 579395"/>
              <a:gd name="connsiteX3" fmla="*/ 9108373 w 9486459"/>
              <a:gd name="connsiteY3" fmla="*/ 579395 h 579395"/>
              <a:gd name="connsiteX4" fmla="*/ 9383852 w 9486459"/>
              <a:gd name="connsiteY4" fmla="*/ 0 h 579395"/>
              <a:gd name="connsiteX5" fmla="*/ 9434831 w 9486459"/>
              <a:gd name="connsiteY5" fmla="*/ 0 h 579395"/>
              <a:gd name="connsiteX6" fmla="*/ 9070911 w 9486459"/>
              <a:gd name="connsiteY6" fmla="*/ 579395 h 579395"/>
              <a:gd name="connsiteX7" fmla="*/ 9019932 w 9486459"/>
              <a:gd name="connsiteY7" fmla="*/ 579395 h 579395"/>
              <a:gd name="connsiteX8" fmla="*/ 0 w 9486459"/>
              <a:gd name="connsiteY8" fmla="*/ 0 h 579395"/>
              <a:gd name="connsiteX9" fmla="*/ 9345418 w 9486459"/>
              <a:gd name="connsiteY9" fmla="*/ 0 h 579395"/>
              <a:gd name="connsiteX10" fmla="*/ 8977879 w 9486459"/>
              <a:gd name="connsiteY10" fmla="*/ 579395 h 579395"/>
              <a:gd name="connsiteX11" fmla="*/ 0 w 9486459"/>
              <a:gd name="connsiteY11" fmla="*/ 579395 h 57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86459" h="579395">
                <a:moveTo>
                  <a:pt x="9472293" y="0"/>
                </a:moveTo>
                <a:lnTo>
                  <a:pt x="9486459" y="0"/>
                </a:lnTo>
                <a:lnTo>
                  <a:pt x="9122539" y="579395"/>
                </a:lnTo>
                <a:lnTo>
                  <a:pt x="9108373" y="579395"/>
                </a:lnTo>
                <a:close/>
                <a:moveTo>
                  <a:pt x="9383852" y="0"/>
                </a:moveTo>
                <a:lnTo>
                  <a:pt x="9434831" y="0"/>
                </a:lnTo>
                <a:lnTo>
                  <a:pt x="9070911" y="579395"/>
                </a:lnTo>
                <a:lnTo>
                  <a:pt x="9019932" y="579395"/>
                </a:lnTo>
                <a:close/>
                <a:moveTo>
                  <a:pt x="0" y="0"/>
                </a:moveTo>
                <a:lnTo>
                  <a:pt x="9345418" y="0"/>
                </a:lnTo>
                <a:lnTo>
                  <a:pt x="8977879" y="579395"/>
                </a:lnTo>
                <a:lnTo>
                  <a:pt x="0" y="579395"/>
                </a:lnTo>
                <a:close/>
              </a:path>
            </a:pathLst>
          </a:custGeom>
          <a:pattFill prst="wdUpDiag">
            <a:fgClr>
              <a:srgbClr val="00449A"/>
            </a:fgClr>
            <a:bgClr>
              <a:srgbClr val="003A8F"/>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2400" dirty="0">
              <a:solidFill>
                <a:srgbClr val="0064B8"/>
              </a:solidFill>
            </a:endParaRPr>
          </a:p>
        </p:txBody>
      </p:sp>
      <p:grpSp>
        <p:nvGrpSpPr>
          <p:cNvPr id="4" name="组合 3"/>
          <p:cNvGrpSpPr/>
          <p:nvPr userDrawn="1"/>
        </p:nvGrpSpPr>
        <p:grpSpPr>
          <a:xfrm>
            <a:off x="443029" y="435931"/>
            <a:ext cx="257171" cy="208413"/>
            <a:chOff x="337460" y="322200"/>
            <a:chExt cx="257171" cy="208413"/>
          </a:xfrm>
        </p:grpSpPr>
        <p:sp>
          <p:nvSpPr>
            <p:cNvPr id="5" name="箭头: V 形 4"/>
            <p:cNvSpPr/>
            <p:nvPr userDrawn="1"/>
          </p:nvSpPr>
          <p:spPr>
            <a:xfrm>
              <a:off x="424769" y="322200"/>
              <a:ext cx="169862" cy="208413"/>
            </a:xfrm>
            <a:prstGeom prst="chevron">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形状 5"/>
            <p:cNvSpPr/>
            <p:nvPr userDrawn="1"/>
          </p:nvSpPr>
          <p:spPr>
            <a:xfrm>
              <a:off x="371973" y="322200"/>
              <a:ext cx="120110" cy="208413"/>
            </a:xfrm>
            <a:custGeom>
              <a:avLst/>
              <a:gdLst>
                <a:gd name="connsiteX0" fmla="*/ 0 w 120110"/>
                <a:gd name="connsiteY0" fmla="*/ 0 h 208413"/>
                <a:gd name="connsiteX1" fmla="*/ 35179 w 120110"/>
                <a:gd name="connsiteY1" fmla="*/ 0 h 208413"/>
                <a:gd name="connsiteX2" fmla="*/ 120110 w 120110"/>
                <a:gd name="connsiteY2" fmla="*/ 104207 h 208413"/>
                <a:gd name="connsiteX3" fmla="*/ 35179 w 120110"/>
                <a:gd name="connsiteY3" fmla="*/ 208413 h 208413"/>
                <a:gd name="connsiteX4" fmla="*/ 0 w 120110"/>
                <a:gd name="connsiteY4" fmla="*/ 208413 h 208413"/>
                <a:gd name="connsiteX5" fmla="*/ 84931 w 120110"/>
                <a:gd name="connsiteY5" fmla="*/ 104207 h 20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110" h="208413">
                  <a:moveTo>
                    <a:pt x="0" y="0"/>
                  </a:moveTo>
                  <a:lnTo>
                    <a:pt x="35179" y="0"/>
                  </a:lnTo>
                  <a:lnTo>
                    <a:pt x="120110" y="104207"/>
                  </a:lnTo>
                  <a:lnTo>
                    <a:pt x="35179" y="208413"/>
                  </a:lnTo>
                  <a:lnTo>
                    <a:pt x="0" y="208413"/>
                  </a:lnTo>
                  <a:lnTo>
                    <a:pt x="84931" y="104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形状 6"/>
            <p:cNvSpPr/>
            <p:nvPr userDrawn="1"/>
          </p:nvSpPr>
          <p:spPr>
            <a:xfrm>
              <a:off x="337460" y="322200"/>
              <a:ext cx="101826" cy="208413"/>
            </a:xfrm>
            <a:custGeom>
              <a:avLst/>
              <a:gdLst>
                <a:gd name="connsiteX0" fmla="*/ 0 w 101826"/>
                <a:gd name="connsiteY0" fmla="*/ 0 h 208413"/>
                <a:gd name="connsiteX1" fmla="*/ 16895 w 101826"/>
                <a:gd name="connsiteY1" fmla="*/ 0 h 208413"/>
                <a:gd name="connsiteX2" fmla="*/ 101826 w 101826"/>
                <a:gd name="connsiteY2" fmla="*/ 104207 h 208413"/>
                <a:gd name="connsiteX3" fmla="*/ 16895 w 101826"/>
                <a:gd name="connsiteY3" fmla="*/ 208413 h 208413"/>
                <a:gd name="connsiteX4" fmla="*/ 0 w 101826"/>
                <a:gd name="connsiteY4" fmla="*/ 208413 h 208413"/>
                <a:gd name="connsiteX5" fmla="*/ 84931 w 101826"/>
                <a:gd name="connsiteY5" fmla="*/ 104207 h 20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26" h="208413">
                  <a:moveTo>
                    <a:pt x="0" y="0"/>
                  </a:moveTo>
                  <a:lnTo>
                    <a:pt x="16895" y="0"/>
                  </a:lnTo>
                  <a:lnTo>
                    <a:pt x="101826" y="104207"/>
                  </a:lnTo>
                  <a:lnTo>
                    <a:pt x="16895" y="208413"/>
                  </a:lnTo>
                  <a:lnTo>
                    <a:pt x="0" y="208413"/>
                  </a:lnTo>
                  <a:lnTo>
                    <a:pt x="84931" y="104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文本占位符 11"/>
          <p:cNvSpPr>
            <a:spLocks noGrp="1"/>
          </p:cNvSpPr>
          <p:nvPr>
            <p:ph type="body" sz="quarter" idx="12" hasCustomPrompt="1"/>
          </p:nvPr>
        </p:nvSpPr>
        <p:spPr>
          <a:xfrm>
            <a:off x="660400" y="315249"/>
            <a:ext cx="7601971" cy="507831"/>
          </a:xfrm>
          <a:prstGeom prst="rect">
            <a:avLst/>
          </a:prstGeom>
        </p:spPr>
        <p:txBody>
          <a:bodyPr/>
          <a:lstStyle>
            <a:lvl1pPr marL="0" indent="0">
              <a:buFontTx/>
              <a:buNone/>
              <a:defRPr sz="2800" b="1" spc="300">
                <a:solidFill>
                  <a:schemeClr val="bg1"/>
                </a:solidFill>
                <a:latin typeface="+mj-ea"/>
                <a:ea typeface="+mj-ea"/>
              </a:defRPr>
            </a:lvl1pPr>
            <a:lvl2pPr marL="457200" indent="0">
              <a:buFontTx/>
              <a:buNone/>
              <a:defRPr sz="2800" b="1">
                <a:solidFill>
                  <a:schemeClr val="bg1"/>
                </a:solidFill>
                <a:latin typeface="+mj-ea"/>
                <a:ea typeface="+mj-ea"/>
              </a:defRPr>
            </a:lvl2pPr>
            <a:lvl3pPr marL="914400" indent="0">
              <a:buFontTx/>
              <a:buNone/>
              <a:defRPr sz="2800" b="1">
                <a:solidFill>
                  <a:schemeClr val="bg1"/>
                </a:solidFill>
                <a:latin typeface="+mj-ea"/>
                <a:ea typeface="+mj-ea"/>
              </a:defRPr>
            </a:lvl3pPr>
            <a:lvl4pPr marL="1371600" indent="0">
              <a:buFontTx/>
              <a:buNone/>
              <a:defRPr sz="2800" b="1">
                <a:solidFill>
                  <a:schemeClr val="bg1"/>
                </a:solidFill>
                <a:latin typeface="+mj-ea"/>
                <a:ea typeface="+mj-ea"/>
              </a:defRPr>
            </a:lvl4pPr>
            <a:lvl5pPr marL="1828800" indent="0">
              <a:buFontTx/>
              <a:buNone/>
              <a:defRPr sz="2800" b="1">
                <a:solidFill>
                  <a:schemeClr val="bg1"/>
                </a:solidFill>
                <a:latin typeface="+mj-ea"/>
                <a:ea typeface="+mj-ea"/>
              </a:defRPr>
            </a:lvl5pPr>
          </a:lstStyle>
          <a:p>
            <a:pPr lvl="0"/>
            <a:r>
              <a:rPr lang="en-US" altLang="zh-CN" dirty="0"/>
              <a:t>Click to edit Master title style</a:t>
            </a:r>
            <a:endParaRPr lang="en-US" altLang="zh-CN" dirty="0"/>
          </a:p>
        </p:txBody>
      </p:sp>
      <p:grpSp>
        <p:nvGrpSpPr>
          <p:cNvPr id="17" name="组合 16"/>
          <p:cNvGrpSpPr/>
          <p:nvPr userDrawn="1"/>
        </p:nvGrpSpPr>
        <p:grpSpPr>
          <a:xfrm>
            <a:off x="666750" y="6520363"/>
            <a:ext cx="10858500" cy="0"/>
            <a:chOff x="666750" y="6520363"/>
            <a:chExt cx="10858500" cy="0"/>
          </a:xfrm>
        </p:grpSpPr>
        <p:cxnSp>
          <p:nvCxnSpPr>
            <p:cNvPr id="15" name="直接连接符 14"/>
            <p:cNvCxnSpPr/>
            <p:nvPr userDrawn="1"/>
          </p:nvCxnSpPr>
          <p:spPr>
            <a:xfrm flipH="1">
              <a:off x="7049084" y="6520363"/>
              <a:ext cx="447616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66750" y="6520363"/>
              <a:ext cx="447616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userDrawn="1"/>
        </p:nvSpPr>
        <p:spPr>
          <a:xfrm>
            <a:off x="64782" y="1019645"/>
            <a:ext cx="171448" cy="370486"/>
          </a:xfrm>
          <a:prstGeom prst="rect">
            <a:avLst/>
          </a:prstGeom>
          <a:solidFill>
            <a:srgbClr val="E38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内容占位符 2"/>
          <p:cNvSpPr>
            <a:spLocks noGrp="1"/>
          </p:cNvSpPr>
          <p:nvPr>
            <p:ph sz="quarter" idx="13"/>
          </p:nvPr>
        </p:nvSpPr>
        <p:spPr>
          <a:xfrm>
            <a:off x="443029" y="1019645"/>
            <a:ext cx="10674350" cy="370501"/>
          </a:xfrm>
          <a:prstGeom prst="rect">
            <a:avLst/>
          </a:prstGeom>
        </p:spPr>
        <p:txBody>
          <a:bodyPr/>
          <a:lstStyle>
            <a:lvl1pPr marL="0" indent="0">
              <a:buFontTx/>
              <a:buNone/>
              <a:defRPr sz="2400" b="1">
                <a:solidFill>
                  <a:schemeClr val="tx2"/>
                </a:solidFill>
                <a:latin typeface="+mj-ea"/>
                <a:ea typeface="+mj-ea"/>
              </a:defRPr>
            </a:lvl1pPr>
            <a:lvl2pPr marL="457200" indent="0">
              <a:buFontTx/>
              <a:buNone/>
              <a:defRPr sz="2400" b="1">
                <a:solidFill>
                  <a:schemeClr val="tx1"/>
                </a:solidFill>
                <a:latin typeface="+mj-ea"/>
                <a:ea typeface="+mj-ea"/>
              </a:defRPr>
            </a:lvl2pPr>
            <a:lvl3pPr marL="914400" indent="0">
              <a:buFontTx/>
              <a:buNone/>
              <a:defRPr sz="2400" b="1">
                <a:solidFill>
                  <a:schemeClr val="tx1"/>
                </a:solidFill>
                <a:latin typeface="+mj-ea"/>
                <a:ea typeface="+mj-ea"/>
              </a:defRPr>
            </a:lvl3pPr>
            <a:lvl4pPr marL="1371600" indent="0">
              <a:buFontTx/>
              <a:buNone/>
              <a:defRPr sz="2400" b="1">
                <a:solidFill>
                  <a:schemeClr val="tx1"/>
                </a:solidFill>
                <a:latin typeface="+mj-ea"/>
                <a:ea typeface="+mj-ea"/>
              </a:defRPr>
            </a:lvl4pPr>
            <a:lvl5pPr marL="1828800" indent="0">
              <a:buFontTx/>
              <a:buNone/>
              <a:defRPr sz="2400" b="1">
                <a:solidFill>
                  <a:schemeClr val="tx1"/>
                </a:solidFill>
                <a:latin typeface="+mj-ea"/>
                <a:ea typeface="+mj-ea"/>
              </a:defRPr>
            </a:lvl5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1段文字版式">
    <p:bg>
      <p:bgPr>
        <a:pattFill prst="dot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9" name="任意多边形: 形状 18"/>
          <p:cNvSpPr/>
          <p:nvPr userDrawn="1"/>
        </p:nvSpPr>
        <p:spPr>
          <a:xfrm>
            <a:off x="1" y="267172"/>
            <a:ext cx="9486459" cy="579395"/>
          </a:xfrm>
          <a:custGeom>
            <a:avLst/>
            <a:gdLst>
              <a:gd name="connsiteX0" fmla="*/ 9472293 w 9486459"/>
              <a:gd name="connsiteY0" fmla="*/ 0 h 579395"/>
              <a:gd name="connsiteX1" fmla="*/ 9486459 w 9486459"/>
              <a:gd name="connsiteY1" fmla="*/ 0 h 579395"/>
              <a:gd name="connsiteX2" fmla="*/ 9122539 w 9486459"/>
              <a:gd name="connsiteY2" fmla="*/ 579395 h 579395"/>
              <a:gd name="connsiteX3" fmla="*/ 9108373 w 9486459"/>
              <a:gd name="connsiteY3" fmla="*/ 579395 h 579395"/>
              <a:gd name="connsiteX4" fmla="*/ 9383852 w 9486459"/>
              <a:gd name="connsiteY4" fmla="*/ 0 h 579395"/>
              <a:gd name="connsiteX5" fmla="*/ 9434831 w 9486459"/>
              <a:gd name="connsiteY5" fmla="*/ 0 h 579395"/>
              <a:gd name="connsiteX6" fmla="*/ 9070911 w 9486459"/>
              <a:gd name="connsiteY6" fmla="*/ 579395 h 579395"/>
              <a:gd name="connsiteX7" fmla="*/ 9019932 w 9486459"/>
              <a:gd name="connsiteY7" fmla="*/ 579395 h 579395"/>
              <a:gd name="connsiteX8" fmla="*/ 0 w 9486459"/>
              <a:gd name="connsiteY8" fmla="*/ 0 h 579395"/>
              <a:gd name="connsiteX9" fmla="*/ 9345418 w 9486459"/>
              <a:gd name="connsiteY9" fmla="*/ 0 h 579395"/>
              <a:gd name="connsiteX10" fmla="*/ 8977879 w 9486459"/>
              <a:gd name="connsiteY10" fmla="*/ 579395 h 579395"/>
              <a:gd name="connsiteX11" fmla="*/ 0 w 9486459"/>
              <a:gd name="connsiteY11" fmla="*/ 579395 h 57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86459" h="579395">
                <a:moveTo>
                  <a:pt x="9472293" y="0"/>
                </a:moveTo>
                <a:lnTo>
                  <a:pt x="9486459" y="0"/>
                </a:lnTo>
                <a:lnTo>
                  <a:pt x="9122539" y="579395"/>
                </a:lnTo>
                <a:lnTo>
                  <a:pt x="9108373" y="579395"/>
                </a:lnTo>
                <a:close/>
                <a:moveTo>
                  <a:pt x="9383852" y="0"/>
                </a:moveTo>
                <a:lnTo>
                  <a:pt x="9434831" y="0"/>
                </a:lnTo>
                <a:lnTo>
                  <a:pt x="9070911" y="579395"/>
                </a:lnTo>
                <a:lnTo>
                  <a:pt x="9019932" y="579395"/>
                </a:lnTo>
                <a:close/>
                <a:moveTo>
                  <a:pt x="0" y="0"/>
                </a:moveTo>
                <a:lnTo>
                  <a:pt x="9345418" y="0"/>
                </a:lnTo>
                <a:lnTo>
                  <a:pt x="8977879" y="579395"/>
                </a:lnTo>
                <a:lnTo>
                  <a:pt x="0" y="579395"/>
                </a:lnTo>
                <a:close/>
              </a:path>
            </a:pathLst>
          </a:custGeom>
          <a:pattFill prst="wdUpDiag">
            <a:fgClr>
              <a:srgbClr val="00449A"/>
            </a:fgClr>
            <a:bgClr>
              <a:srgbClr val="003A8F"/>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2400" dirty="0">
              <a:solidFill>
                <a:srgbClr val="0064B8"/>
              </a:solidFill>
            </a:endParaRPr>
          </a:p>
        </p:txBody>
      </p:sp>
      <p:grpSp>
        <p:nvGrpSpPr>
          <p:cNvPr id="4" name="组合 3"/>
          <p:cNvGrpSpPr/>
          <p:nvPr userDrawn="1"/>
        </p:nvGrpSpPr>
        <p:grpSpPr>
          <a:xfrm>
            <a:off x="443029" y="435931"/>
            <a:ext cx="257171" cy="208413"/>
            <a:chOff x="337460" y="322200"/>
            <a:chExt cx="257171" cy="208413"/>
          </a:xfrm>
        </p:grpSpPr>
        <p:sp>
          <p:nvSpPr>
            <p:cNvPr id="5" name="箭头: V 形 4"/>
            <p:cNvSpPr/>
            <p:nvPr userDrawn="1"/>
          </p:nvSpPr>
          <p:spPr>
            <a:xfrm>
              <a:off x="424769" y="322200"/>
              <a:ext cx="169862" cy="208413"/>
            </a:xfrm>
            <a:prstGeom prst="chevron">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形状 5"/>
            <p:cNvSpPr/>
            <p:nvPr userDrawn="1"/>
          </p:nvSpPr>
          <p:spPr>
            <a:xfrm>
              <a:off x="371973" y="322200"/>
              <a:ext cx="120110" cy="208413"/>
            </a:xfrm>
            <a:custGeom>
              <a:avLst/>
              <a:gdLst>
                <a:gd name="connsiteX0" fmla="*/ 0 w 120110"/>
                <a:gd name="connsiteY0" fmla="*/ 0 h 208413"/>
                <a:gd name="connsiteX1" fmla="*/ 35179 w 120110"/>
                <a:gd name="connsiteY1" fmla="*/ 0 h 208413"/>
                <a:gd name="connsiteX2" fmla="*/ 120110 w 120110"/>
                <a:gd name="connsiteY2" fmla="*/ 104207 h 208413"/>
                <a:gd name="connsiteX3" fmla="*/ 35179 w 120110"/>
                <a:gd name="connsiteY3" fmla="*/ 208413 h 208413"/>
                <a:gd name="connsiteX4" fmla="*/ 0 w 120110"/>
                <a:gd name="connsiteY4" fmla="*/ 208413 h 208413"/>
                <a:gd name="connsiteX5" fmla="*/ 84931 w 120110"/>
                <a:gd name="connsiteY5" fmla="*/ 104207 h 20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110" h="208413">
                  <a:moveTo>
                    <a:pt x="0" y="0"/>
                  </a:moveTo>
                  <a:lnTo>
                    <a:pt x="35179" y="0"/>
                  </a:lnTo>
                  <a:lnTo>
                    <a:pt x="120110" y="104207"/>
                  </a:lnTo>
                  <a:lnTo>
                    <a:pt x="35179" y="208413"/>
                  </a:lnTo>
                  <a:lnTo>
                    <a:pt x="0" y="208413"/>
                  </a:lnTo>
                  <a:lnTo>
                    <a:pt x="84931" y="104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形状 6"/>
            <p:cNvSpPr/>
            <p:nvPr userDrawn="1"/>
          </p:nvSpPr>
          <p:spPr>
            <a:xfrm>
              <a:off x="337460" y="322200"/>
              <a:ext cx="101826" cy="208413"/>
            </a:xfrm>
            <a:custGeom>
              <a:avLst/>
              <a:gdLst>
                <a:gd name="connsiteX0" fmla="*/ 0 w 101826"/>
                <a:gd name="connsiteY0" fmla="*/ 0 h 208413"/>
                <a:gd name="connsiteX1" fmla="*/ 16895 w 101826"/>
                <a:gd name="connsiteY1" fmla="*/ 0 h 208413"/>
                <a:gd name="connsiteX2" fmla="*/ 101826 w 101826"/>
                <a:gd name="connsiteY2" fmla="*/ 104207 h 208413"/>
                <a:gd name="connsiteX3" fmla="*/ 16895 w 101826"/>
                <a:gd name="connsiteY3" fmla="*/ 208413 h 208413"/>
                <a:gd name="connsiteX4" fmla="*/ 0 w 101826"/>
                <a:gd name="connsiteY4" fmla="*/ 208413 h 208413"/>
                <a:gd name="connsiteX5" fmla="*/ 84931 w 101826"/>
                <a:gd name="connsiteY5" fmla="*/ 104207 h 20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26" h="208413">
                  <a:moveTo>
                    <a:pt x="0" y="0"/>
                  </a:moveTo>
                  <a:lnTo>
                    <a:pt x="16895" y="0"/>
                  </a:lnTo>
                  <a:lnTo>
                    <a:pt x="101826" y="104207"/>
                  </a:lnTo>
                  <a:lnTo>
                    <a:pt x="16895" y="208413"/>
                  </a:lnTo>
                  <a:lnTo>
                    <a:pt x="0" y="208413"/>
                  </a:lnTo>
                  <a:lnTo>
                    <a:pt x="84931" y="104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文本占位符 11"/>
          <p:cNvSpPr>
            <a:spLocks noGrp="1"/>
          </p:cNvSpPr>
          <p:nvPr>
            <p:ph type="body" sz="quarter" idx="12" hasCustomPrompt="1"/>
          </p:nvPr>
        </p:nvSpPr>
        <p:spPr>
          <a:xfrm>
            <a:off x="660400" y="315249"/>
            <a:ext cx="7601971" cy="507831"/>
          </a:xfrm>
          <a:prstGeom prst="rect">
            <a:avLst/>
          </a:prstGeom>
        </p:spPr>
        <p:txBody>
          <a:bodyPr/>
          <a:lstStyle>
            <a:lvl1pPr marL="0" indent="0">
              <a:buFontTx/>
              <a:buNone/>
              <a:defRPr sz="2800" b="1" spc="300">
                <a:solidFill>
                  <a:schemeClr val="bg1"/>
                </a:solidFill>
                <a:latin typeface="+mj-ea"/>
                <a:ea typeface="+mj-ea"/>
              </a:defRPr>
            </a:lvl1pPr>
            <a:lvl2pPr marL="457200" indent="0">
              <a:buFontTx/>
              <a:buNone/>
              <a:defRPr sz="2800" b="1">
                <a:solidFill>
                  <a:schemeClr val="bg1"/>
                </a:solidFill>
                <a:latin typeface="+mj-ea"/>
                <a:ea typeface="+mj-ea"/>
              </a:defRPr>
            </a:lvl2pPr>
            <a:lvl3pPr marL="914400" indent="0">
              <a:buFontTx/>
              <a:buNone/>
              <a:defRPr sz="2800" b="1">
                <a:solidFill>
                  <a:schemeClr val="bg1"/>
                </a:solidFill>
                <a:latin typeface="+mj-ea"/>
                <a:ea typeface="+mj-ea"/>
              </a:defRPr>
            </a:lvl3pPr>
            <a:lvl4pPr marL="1371600" indent="0">
              <a:buFontTx/>
              <a:buNone/>
              <a:defRPr sz="2800" b="1">
                <a:solidFill>
                  <a:schemeClr val="bg1"/>
                </a:solidFill>
                <a:latin typeface="+mj-ea"/>
                <a:ea typeface="+mj-ea"/>
              </a:defRPr>
            </a:lvl4pPr>
            <a:lvl5pPr marL="1828800" indent="0">
              <a:buFontTx/>
              <a:buNone/>
              <a:defRPr sz="2800" b="1">
                <a:solidFill>
                  <a:schemeClr val="bg1"/>
                </a:solidFill>
                <a:latin typeface="+mj-ea"/>
                <a:ea typeface="+mj-ea"/>
              </a:defRPr>
            </a:lvl5pPr>
          </a:lstStyle>
          <a:p>
            <a:pPr lvl="0"/>
            <a:r>
              <a:rPr lang="en-US" altLang="zh-CN" dirty="0"/>
              <a:t>Click to edit Master title style</a:t>
            </a:r>
            <a:endParaRPr lang="en-US" altLang="zh-CN" dirty="0"/>
          </a:p>
        </p:txBody>
      </p:sp>
      <p:grpSp>
        <p:nvGrpSpPr>
          <p:cNvPr id="17" name="组合 16"/>
          <p:cNvGrpSpPr/>
          <p:nvPr userDrawn="1"/>
        </p:nvGrpSpPr>
        <p:grpSpPr>
          <a:xfrm>
            <a:off x="666750" y="6520363"/>
            <a:ext cx="10858500" cy="0"/>
            <a:chOff x="666750" y="6520363"/>
            <a:chExt cx="10858500" cy="0"/>
          </a:xfrm>
        </p:grpSpPr>
        <p:cxnSp>
          <p:nvCxnSpPr>
            <p:cNvPr id="15" name="直接连接符 14"/>
            <p:cNvCxnSpPr/>
            <p:nvPr userDrawn="1"/>
          </p:nvCxnSpPr>
          <p:spPr>
            <a:xfrm flipH="1">
              <a:off x="7049084" y="6520363"/>
              <a:ext cx="447616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66750" y="6520363"/>
              <a:ext cx="447616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内容占位符 2"/>
          <p:cNvSpPr>
            <a:spLocks noGrp="1"/>
          </p:cNvSpPr>
          <p:nvPr>
            <p:ph sz="quarter" idx="13"/>
          </p:nvPr>
        </p:nvSpPr>
        <p:spPr>
          <a:xfrm>
            <a:off x="3987505" y="5730242"/>
            <a:ext cx="3923118" cy="370501"/>
          </a:xfrm>
          <a:prstGeom prst="rect">
            <a:avLst/>
          </a:prstGeom>
        </p:spPr>
        <p:txBody>
          <a:bodyPr/>
          <a:lstStyle>
            <a:lvl1pPr marL="0" indent="0">
              <a:buFontTx/>
              <a:buNone/>
              <a:defRPr sz="2400" b="1">
                <a:solidFill>
                  <a:schemeClr val="tx2"/>
                </a:solidFill>
                <a:latin typeface="+mj-ea"/>
                <a:ea typeface="+mj-ea"/>
              </a:defRPr>
            </a:lvl1pPr>
            <a:lvl2pPr marL="457200" indent="0">
              <a:buFontTx/>
              <a:buNone/>
              <a:defRPr sz="2400" b="1">
                <a:solidFill>
                  <a:schemeClr val="tx1"/>
                </a:solidFill>
                <a:latin typeface="+mj-ea"/>
                <a:ea typeface="+mj-ea"/>
              </a:defRPr>
            </a:lvl2pPr>
            <a:lvl3pPr marL="914400" indent="0">
              <a:buFontTx/>
              <a:buNone/>
              <a:defRPr sz="2400" b="1">
                <a:solidFill>
                  <a:schemeClr val="tx1"/>
                </a:solidFill>
                <a:latin typeface="+mj-ea"/>
                <a:ea typeface="+mj-ea"/>
              </a:defRPr>
            </a:lvl3pPr>
            <a:lvl4pPr marL="1371600" indent="0">
              <a:buFontTx/>
              <a:buNone/>
              <a:defRPr sz="2400" b="1">
                <a:solidFill>
                  <a:schemeClr val="tx1"/>
                </a:solidFill>
                <a:latin typeface="+mj-ea"/>
                <a:ea typeface="+mj-ea"/>
              </a:defRPr>
            </a:lvl4pPr>
            <a:lvl5pPr marL="1828800" indent="0">
              <a:buFontTx/>
              <a:buNone/>
              <a:defRPr sz="2400" b="1">
                <a:solidFill>
                  <a:schemeClr val="tx1"/>
                </a:solidFill>
                <a:latin typeface="+mj-ea"/>
                <a:ea typeface="+mj-ea"/>
              </a:defRPr>
            </a:lvl5pPr>
          </a:lstStyle>
          <a:p>
            <a:pPr lvl="0"/>
            <a:r>
              <a:rPr lang="zh-CN" altLang="en-US" dirty="0"/>
              <a:t>单击此处编辑母版文本样式</a:t>
            </a:r>
            <a:endParaRPr lang="zh-CN" altLang="en-US" dirty="0"/>
          </a:p>
        </p:txBody>
      </p:sp>
      <p:sp>
        <p:nvSpPr>
          <p:cNvPr id="12" name="内容占位符 2"/>
          <p:cNvSpPr>
            <a:spLocks noGrp="1"/>
          </p:cNvSpPr>
          <p:nvPr>
            <p:ph sz="quarter" idx="14" hasCustomPrompt="1"/>
          </p:nvPr>
        </p:nvSpPr>
        <p:spPr>
          <a:xfrm>
            <a:off x="5676088" y="4702428"/>
            <a:ext cx="839824" cy="370501"/>
          </a:xfrm>
          <a:prstGeom prst="rect">
            <a:avLst/>
          </a:prstGeom>
        </p:spPr>
        <p:txBody>
          <a:bodyPr/>
          <a:lstStyle>
            <a:lvl1pPr marL="0" indent="0">
              <a:buFontTx/>
              <a:buNone/>
              <a:defRPr sz="2400" b="1">
                <a:solidFill>
                  <a:schemeClr val="tx2"/>
                </a:solidFill>
                <a:latin typeface="+mj-ea"/>
                <a:ea typeface="+mj-ea"/>
              </a:defRPr>
            </a:lvl1pPr>
            <a:lvl2pPr marL="457200" indent="0">
              <a:buFontTx/>
              <a:buNone/>
              <a:defRPr sz="2400" b="1">
                <a:solidFill>
                  <a:schemeClr val="tx1"/>
                </a:solidFill>
                <a:latin typeface="+mj-ea"/>
                <a:ea typeface="+mj-ea"/>
              </a:defRPr>
            </a:lvl2pPr>
            <a:lvl3pPr marL="914400" indent="0">
              <a:buFontTx/>
              <a:buNone/>
              <a:defRPr sz="2400" b="1">
                <a:solidFill>
                  <a:schemeClr val="tx1"/>
                </a:solidFill>
                <a:latin typeface="+mj-ea"/>
                <a:ea typeface="+mj-ea"/>
              </a:defRPr>
            </a:lvl3pPr>
            <a:lvl4pPr marL="1371600" indent="0">
              <a:buFontTx/>
              <a:buNone/>
              <a:defRPr sz="2400" b="1">
                <a:solidFill>
                  <a:schemeClr val="tx1"/>
                </a:solidFill>
                <a:latin typeface="+mj-ea"/>
                <a:ea typeface="+mj-ea"/>
              </a:defRPr>
            </a:lvl4pPr>
            <a:lvl5pPr marL="1828800" indent="0">
              <a:buFontTx/>
              <a:buNone/>
              <a:defRPr sz="2400" b="1">
                <a:solidFill>
                  <a:schemeClr val="tx1"/>
                </a:solidFill>
                <a:latin typeface="+mj-ea"/>
                <a:ea typeface="+mj-ea"/>
              </a:defRPr>
            </a:lvl5pPr>
          </a:lstStyle>
          <a:p>
            <a:pPr lvl="0"/>
            <a:r>
              <a:rPr lang="zh-CN" altLang="en-US" dirty="0"/>
              <a:t>数字</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pattFill prst="dotGrid">
          <a:fgClr>
            <a:schemeClr val="bg1">
              <a:lumMod val="95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tags" Target="../tags/tag11.xml"/></Relationships>
</file>

<file path=ppt/slides/_rels/slide10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19.png"/><Relationship Id="rId2" Type="http://schemas.openxmlformats.org/officeDocument/2006/relationships/tags" Target="../tags/tag113.xml"/><Relationship Id="rId1" Type="http://schemas.openxmlformats.org/officeDocument/2006/relationships/tags" Target="../tags/tag112.xml"/></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0.png"/><Relationship Id="rId1" Type="http://schemas.openxmlformats.org/officeDocument/2006/relationships/tags" Target="../tags/tag11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jpeg"/><Relationship Id="rId1" Type="http://schemas.openxmlformats.org/officeDocument/2006/relationships/tags" Target="../tags/tag1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3.xml"/><Relationship Id="rId2" Type="http://schemas.openxmlformats.org/officeDocument/2006/relationships/tags" Target="../tags/tag17.xml"/><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3.xml"/><Relationship Id="rId4" Type="http://schemas.openxmlformats.org/officeDocument/2006/relationships/image" Target="../media/image27.png"/><Relationship Id="rId3" Type="http://schemas.openxmlformats.org/officeDocument/2006/relationships/tags" Target="../tags/tag19.xml"/><Relationship Id="rId2" Type="http://schemas.openxmlformats.org/officeDocument/2006/relationships/image" Target="../media/image26.png"/><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image" Target="../media/image32.png"/><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3.xml"/><Relationship Id="rId2" Type="http://schemas.openxmlformats.org/officeDocument/2006/relationships/image" Target="../media/image34.png"/><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3.xml"/><Relationship Id="rId2" Type="http://schemas.openxmlformats.org/officeDocument/2006/relationships/image" Target="../media/image35.png"/><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3.xml"/><Relationship Id="rId2" Type="http://schemas.openxmlformats.org/officeDocument/2006/relationships/image" Target="../media/image36.png"/><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tags" Target="../tags/tag33.xml"/><Relationship Id="rId3" Type="http://schemas.openxmlformats.org/officeDocument/2006/relationships/image" Target="../media/image38.png"/><Relationship Id="rId2" Type="http://schemas.openxmlformats.org/officeDocument/2006/relationships/tags" Target="../tags/tag32.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image" Target="../media/image40.png"/><Relationship Id="rId1" Type="http://schemas.openxmlformats.org/officeDocument/2006/relationships/tags" Target="../tags/tag3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42.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3.xml"/><Relationship Id="rId2" Type="http://schemas.openxmlformats.org/officeDocument/2006/relationships/image" Target="../media/image44.png"/><Relationship Id="rId1"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image" Target="../media/image50.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slideLayout" Target="../slideLayouts/slideLayout1.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image" Target="../media/image2.jpeg"/><Relationship Id="rId1" Type="http://schemas.openxmlformats.org/officeDocument/2006/relationships/tags" Target="../tags/tag37.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3.xml"/><Relationship Id="rId2" Type="http://schemas.openxmlformats.org/officeDocument/2006/relationships/tags" Target="../tags/tag42.xml"/><Relationship Id="rId1" Type="http://schemas.openxmlformats.org/officeDocument/2006/relationships/image" Target="../media/image51.png"/></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41.xml"/><Relationship Id="rId6" Type="http://schemas.openxmlformats.org/officeDocument/2006/relationships/slideLayout" Target="../slideLayouts/slideLayout3.xml"/><Relationship Id="rId5" Type="http://schemas.openxmlformats.org/officeDocument/2006/relationships/image" Target="../media/image52.png"/><Relationship Id="rId4" Type="http://schemas.openxmlformats.org/officeDocument/2006/relationships/tags" Target="../tags/tag45.xml"/><Relationship Id="rId3" Type="http://schemas.openxmlformats.org/officeDocument/2006/relationships/image" Target="../media/image33.png"/><Relationship Id="rId2" Type="http://schemas.openxmlformats.org/officeDocument/2006/relationships/tags" Target="../tags/tag44.xml"/><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3.xml"/><Relationship Id="rId2" Type="http://schemas.openxmlformats.org/officeDocument/2006/relationships/image" Target="../media/image53.png"/><Relationship Id="rId1" Type="http://schemas.openxmlformats.org/officeDocument/2006/relationships/tags" Target="../tags/tag46.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3.xml"/><Relationship Id="rId2" Type="http://schemas.openxmlformats.org/officeDocument/2006/relationships/image" Target="../media/image54.png"/><Relationship Id="rId1" Type="http://schemas.openxmlformats.org/officeDocument/2006/relationships/tags" Target="../tags/tag47.xml"/></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tags" Target="../tags/tag50.xml"/><Relationship Id="rId3" Type="http://schemas.openxmlformats.org/officeDocument/2006/relationships/image" Target="../media/image55.png"/><Relationship Id="rId2" Type="http://schemas.openxmlformats.org/officeDocument/2006/relationships/tags" Target="../tags/tag49.xml"/><Relationship Id="rId1" Type="http://schemas.openxmlformats.org/officeDocument/2006/relationships/tags" Target="../tags/tag48.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3.xml"/><Relationship Id="rId2" Type="http://schemas.openxmlformats.org/officeDocument/2006/relationships/image" Target="../media/image56.png"/><Relationship Id="rId1" Type="http://schemas.openxmlformats.org/officeDocument/2006/relationships/tags" Target="../tags/tag51.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3.xml"/><Relationship Id="rId5" Type="http://schemas.openxmlformats.org/officeDocument/2006/relationships/image" Target="../media/image58.png"/><Relationship Id="rId4" Type="http://schemas.openxmlformats.org/officeDocument/2006/relationships/tags" Target="../tags/tag54.xml"/><Relationship Id="rId3" Type="http://schemas.openxmlformats.org/officeDocument/2006/relationships/image" Target="../media/image57.png"/><Relationship Id="rId2" Type="http://schemas.openxmlformats.org/officeDocument/2006/relationships/tags" Target="../tags/tag53.xml"/><Relationship Id="rId1" Type="http://schemas.openxmlformats.org/officeDocument/2006/relationships/tags" Target="../tags/tag52.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3.xml"/><Relationship Id="rId2" Type="http://schemas.openxmlformats.org/officeDocument/2006/relationships/image" Target="../media/image59.png"/><Relationship Id="rId1" Type="http://schemas.openxmlformats.org/officeDocument/2006/relationships/tags" Target="../tags/tag55.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xml"/><Relationship Id="rId4" Type="http://schemas.openxmlformats.org/officeDocument/2006/relationships/image" Target="../media/image6.png"/><Relationship Id="rId3" Type="http://schemas.openxmlformats.org/officeDocument/2006/relationships/tags" Target="../tags/tag7.xml"/><Relationship Id="rId2" Type="http://schemas.openxmlformats.org/officeDocument/2006/relationships/image" Target="../media/image4.png"/><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3.xml"/><Relationship Id="rId5" Type="http://schemas.openxmlformats.org/officeDocument/2006/relationships/image" Target="../media/image61.png"/><Relationship Id="rId4" Type="http://schemas.openxmlformats.org/officeDocument/2006/relationships/tags" Target="../tags/tag58.xml"/><Relationship Id="rId3" Type="http://schemas.openxmlformats.org/officeDocument/2006/relationships/image" Target="../media/image60.png"/><Relationship Id="rId2" Type="http://schemas.openxmlformats.org/officeDocument/2006/relationships/tags" Target="../tags/tag57.xml"/><Relationship Id="rId1" Type="http://schemas.openxmlformats.org/officeDocument/2006/relationships/tags" Target="../tags/tag56.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3.xml"/><Relationship Id="rId2" Type="http://schemas.openxmlformats.org/officeDocument/2006/relationships/image" Target="../media/image62.png"/><Relationship Id="rId1" Type="http://schemas.openxmlformats.org/officeDocument/2006/relationships/tags" Target="../tags/tag59.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3.xml"/><Relationship Id="rId2" Type="http://schemas.openxmlformats.org/officeDocument/2006/relationships/image" Target="../media/image63.png"/><Relationship Id="rId1" Type="http://schemas.openxmlformats.org/officeDocument/2006/relationships/tags" Target="../tags/tag60.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3.xml"/><Relationship Id="rId2" Type="http://schemas.openxmlformats.org/officeDocument/2006/relationships/image" Target="../media/image65.png"/><Relationship Id="rId1" Type="http://schemas.openxmlformats.org/officeDocument/2006/relationships/image" Target="../media/image64.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3.xml"/><Relationship Id="rId2" Type="http://schemas.openxmlformats.org/officeDocument/2006/relationships/image" Target="../media/image67.png"/><Relationship Id="rId1" Type="http://schemas.openxmlformats.org/officeDocument/2006/relationships/image" Target="../media/image66.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9.png"/><Relationship Id="rId1" Type="http://schemas.openxmlformats.org/officeDocument/2006/relationships/image" Target="../media/image68.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1.png"/><Relationship Id="rId1" Type="http://schemas.openxmlformats.org/officeDocument/2006/relationships/image" Target="../media/image70.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8" Type="http://schemas.openxmlformats.org/officeDocument/2006/relationships/notesSlide" Target="../notesSlides/notesSlide53.xml"/><Relationship Id="rId7" Type="http://schemas.openxmlformats.org/officeDocument/2006/relationships/slideLayout" Target="../slideLayouts/slideLayout1.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image" Target="../media/image2.jpeg"/><Relationship Id="rId1" Type="http://schemas.openxmlformats.org/officeDocument/2006/relationships/tags" Target="../tags/tag61.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3.xml"/><Relationship Id="rId4" Type="http://schemas.openxmlformats.org/officeDocument/2006/relationships/image" Target="../media/image8.png"/><Relationship Id="rId3" Type="http://schemas.openxmlformats.org/officeDocument/2006/relationships/tags" Target="../tags/tag8.xml"/><Relationship Id="rId2" Type="http://schemas.openxmlformats.org/officeDocument/2006/relationships/image" Target="../media/image7.png"/><Relationship Id="rId1" Type="http://schemas.openxmlformats.org/officeDocument/2006/relationships/hyperlink" Target="https://www.hitachivantara.com/docs/doc-1009855/" TargetMode="Externa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3.xml"/><Relationship Id="rId2" Type="http://schemas.openxmlformats.org/officeDocument/2006/relationships/tags" Target="../tags/tag66.xml"/><Relationship Id="rId1" Type="http://schemas.openxmlformats.org/officeDocument/2006/relationships/image" Target="../media/image73.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3.xml"/><Relationship Id="rId2" Type="http://schemas.openxmlformats.org/officeDocument/2006/relationships/image" Target="../media/image74.png"/><Relationship Id="rId1" Type="http://schemas.openxmlformats.org/officeDocument/2006/relationships/tags" Target="../tags/tag67.xml"/></Relationships>
</file>

<file path=ppt/slides/_rels/slide63.xml.rels><?xml version="1.0" encoding="UTF-8" standalone="yes"?>
<Relationships xmlns="http://schemas.openxmlformats.org/package/2006/relationships"><Relationship Id="rId6" Type="http://schemas.openxmlformats.org/officeDocument/2006/relationships/notesSlide" Target="../notesSlides/notesSlide57.xml"/><Relationship Id="rId5" Type="http://schemas.openxmlformats.org/officeDocument/2006/relationships/slideLayout" Target="../slideLayouts/slideLayout3.xml"/><Relationship Id="rId4" Type="http://schemas.openxmlformats.org/officeDocument/2006/relationships/image" Target="../media/image76.png"/><Relationship Id="rId3" Type="http://schemas.openxmlformats.org/officeDocument/2006/relationships/tags" Target="../tags/tag69.xml"/><Relationship Id="rId2" Type="http://schemas.openxmlformats.org/officeDocument/2006/relationships/image" Target="../media/image75.png"/><Relationship Id="rId1" Type="http://schemas.openxmlformats.org/officeDocument/2006/relationships/tags" Target="../tags/tag68.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3.xml"/><Relationship Id="rId2" Type="http://schemas.openxmlformats.org/officeDocument/2006/relationships/image" Target="../media/image77.png"/><Relationship Id="rId1" Type="http://schemas.openxmlformats.org/officeDocument/2006/relationships/tags" Target="../tags/tag70.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3.xml"/><Relationship Id="rId2" Type="http://schemas.openxmlformats.org/officeDocument/2006/relationships/image" Target="../media/image78.png"/><Relationship Id="rId1" Type="http://schemas.openxmlformats.org/officeDocument/2006/relationships/tags" Target="../tags/tag71.xml"/></Relationships>
</file>

<file path=ppt/slides/_rels/slide66.xml.rels><?xml version="1.0" encoding="UTF-8" standalone="yes"?>
<Relationships xmlns="http://schemas.openxmlformats.org/package/2006/relationships"><Relationship Id="rId7" Type="http://schemas.openxmlformats.org/officeDocument/2006/relationships/notesSlide" Target="../notesSlides/notesSlide60.xml"/><Relationship Id="rId6" Type="http://schemas.openxmlformats.org/officeDocument/2006/relationships/slideLayout" Target="../slideLayouts/slideLayout3.xml"/><Relationship Id="rId5" Type="http://schemas.openxmlformats.org/officeDocument/2006/relationships/image" Target="../media/image80.png"/><Relationship Id="rId4" Type="http://schemas.openxmlformats.org/officeDocument/2006/relationships/tags" Target="../tags/tag74.xml"/><Relationship Id="rId3" Type="http://schemas.openxmlformats.org/officeDocument/2006/relationships/image" Target="../media/image79.png"/><Relationship Id="rId2" Type="http://schemas.openxmlformats.org/officeDocument/2006/relationships/tags" Target="../tags/tag73.xml"/><Relationship Id="rId1" Type="http://schemas.openxmlformats.org/officeDocument/2006/relationships/tags" Target="../tags/tag72.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3.xml"/><Relationship Id="rId2" Type="http://schemas.openxmlformats.org/officeDocument/2006/relationships/image" Target="../media/image81.png"/><Relationship Id="rId1" Type="http://schemas.openxmlformats.org/officeDocument/2006/relationships/tags" Target="../tags/tag75.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3.xml"/><Relationship Id="rId2" Type="http://schemas.openxmlformats.org/officeDocument/2006/relationships/image" Target="../media/image82.png"/><Relationship Id="rId1" Type="http://schemas.openxmlformats.org/officeDocument/2006/relationships/tags" Target="../tags/tag76.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3.xml"/><Relationship Id="rId2" Type="http://schemas.openxmlformats.org/officeDocument/2006/relationships/image" Target="../media/image83.png"/><Relationship Id="rId1" Type="http://schemas.openxmlformats.org/officeDocument/2006/relationships/tags" Target="../tags/tag7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3.xml"/><Relationship Id="rId3" Type="http://schemas.openxmlformats.org/officeDocument/2006/relationships/tags" Target="../tags/tag79.xml"/><Relationship Id="rId2" Type="http://schemas.openxmlformats.org/officeDocument/2006/relationships/image" Target="../media/image83.png"/><Relationship Id="rId1" Type="http://schemas.openxmlformats.org/officeDocument/2006/relationships/tags" Target="../tags/tag78.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3.xml"/><Relationship Id="rId2" Type="http://schemas.openxmlformats.org/officeDocument/2006/relationships/image" Target="../media/image84.png"/><Relationship Id="rId1" Type="http://schemas.openxmlformats.org/officeDocument/2006/relationships/tags" Target="../tags/tag80.xml"/></Relationships>
</file>

<file path=ppt/slides/_rels/slide72.xml.rels><?xml version="1.0" encoding="UTF-8" standalone="yes"?>
<Relationships xmlns="http://schemas.openxmlformats.org/package/2006/relationships"><Relationship Id="rId7" Type="http://schemas.openxmlformats.org/officeDocument/2006/relationships/notesSlide" Target="../notesSlides/notesSlide66.xml"/><Relationship Id="rId6" Type="http://schemas.openxmlformats.org/officeDocument/2006/relationships/slideLayout" Target="../slideLayouts/slideLayout3.xml"/><Relationship Id="rId5" Type="http://schemas.openxmlformats.org/officeDocument/2006/relationships/image" Target="../media/image86.png"/><Relationship Id="rId4" Type="http://schemas.openxmlformats.org/officeDocument/2006/relationships/tags" Target="../tags/tag83.xml"/><Relationship Id="rId3" Type="http://schemas.openxmlformats.org/officeDocument/2006/relationships/image" Target="../media/image85.png"/><Relationship Id="rId2" Type="http://schemas.openxmlformats.org/officeDocument/2006/relationships/tags" Target="../tags/tag82.xml"/><Relationship Id="rId1" Type="http://schemas.openxmlformats.org/officeDocument/2006/relationships/tags" Target="../tags/tag81.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3.xml"/><Relationship Id="rId2" Type="http://schemas.openxmlformats.org/officeDocument/2006/relationships/image" Target="../media/image87.png"/><Relationship Id="rId1" Type="http://schemas.openxmlformats.org/officeDocument/2006/relationships/tags" Target="../tags/tag84.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image" Target="../media/image88.png"/></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3.xml"/><Relationship Id="rId2" Type="http://schemas.openxmlformats.org/officeDocument/2006/relationships/image" Target="../media/image90.png"/><Relationship Id="rId1" Type="http://schemas.openxmlformats.org/officeDocument/2006/relationships/image" Target="../media/image89.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image" Target="../media/image91.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image" Target="../media/image92.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4.png"/><Relationship Id="rId1" Type="http://schemas.openxmlformats.org/officeDocument/2006/relationships/image" Target="../media/image93.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6.png"/><Relationship Id="rId1" Type="http://schemas.openxmlformats.org/officeDocument/2006/relationships/image" Target="../media/image9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10.png"/><Relationship Id="rId1" Type="http://schemas.openxmlformats.org/officeDocument/2006/relationships/tags" Target="../tags/tag9.xml"/></Relationships>
</file>

<file path=ppt/slides/_rels/slide8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99.png"/><Relationship Id="rId4" Type="http://schemas.openxmlformats.org/officeDocument/2006/relationships/tags" Target="../tags/tag86.xml"/><Relationship Id="rId3" Type="http://schemas.openxmlformats.org/officeDocument/2006/relationships/image" Target="../media/image98.png"/><Relationship Id="rId2" Type="http://schemas.openxmlformats.org/officeDocument/2006/relationships/tags" Target="../tags/tag85.xml"/><Relationship Id="rId1" Type="http://schemas.openxmlformats.org/officeDocument/2006/relationships/image" Target="../media/image97.png"/></Relationships>
</file>

<file path=ppt/slides/_rels/slide8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02.png"/><Relationship Id="rId6" Type="http://schemas.openxmlformats.org/officeDocument/2006/relationships/tags" Target="../tags/tag90.xml"/><Relationship Id="rId5" Type="http://schemas.openxmlformats.org/officeDocument/2006/relationships/image" Target="../media/image101.png"/><Relationship Id="rId4" Type="http://schemas.openxmlformats.org/officeDocument/2006/relationships/tags" Target="../tags/tag89.xml"/><Relationship Id="rId3" Type="http://schemas.openxmlformats.org/officeDocument/2006/relationships/image" Target="../media/image100.png"/><Relationship Id="rId2" Type="http://schemas.openxmlformats.org/officeDocument/2006/relationships/tags" Target="../tags/tag88.xml"/><Relationship Id="rId1" Type="http://schemas.openxmlformats.org/officeDocument/2006/relationships/tags" Target="../tags/tag87.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3.png"/></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1.xml"/><Relationship Id="rId2" Type="http://schemas.openxmlformats.org/officeDocument/2006/relationships/image" Target="../media/image105.png"/><Relationship Id="rId1" Type="http://schemas.openxmlformats.org/officeDocument/2006/relationships/image" Target="../media/image104.png"/></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image" Target="../media/image106.png"/></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10.png"/><Relationship Id="rId2" Type="http://schemas.openxmlformats.org/officeDocument/2006/relationships/tags" Target="../tags/tag92.xml"/><Relationship Id="rId1" Type="http://schemas.openxmlformats.org/officeDocument/2006/relationships/image" Target="../media/image109.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1.png"/></Relationships>
</file>

<file path=ppt/slides/_rels/slide8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79.png"/><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image" Target="../media/image78.png"/><Relationship Id="rId2" Type="http://schemas.openxmlformats.org/officeDocument/2006/relationships/tags" Target="../tags/tag94.xml"/><Relationship Id="rId1" Type="http://schemas.openxmlformats.org/officeDocument/2006/relationships/tags" Target="../tags/tag93.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0.png"/><Relationship Id="rId1" Type="http://schemas.openxmlformats.org/officeDocument/2006/relationships/tags" Target="../tags/tag97.xml"/></Relationships>
</file>

<file path=ppt/slides/_rels/slide8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82.pn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81.png"/><Relationship Id="rId1" Type="http://schemas.openxmlformats.org/officeDocument/2006/relationships/tags" Target="../tags/tag98.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12.pn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image" Target="../media/image83.png"/><Relationship Id="rId1" Type="http://schemas.openxmlformats.org/officeDocument/2006/relationships/tags" Target="../tags/tag10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8" Type="http://schemas.openxmlformats.org/officeDocument/2006/relationships/notesSlide" Target="../notesSlides/notesSlide72.xml"/><Relationship Id="rId7" Type="http://schemas.openxmlformats.org/officeDocument/2006/relationships/slideLayout" Target="../slideLayouts/slideLayout1.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image" Target="../media/image2.jpeg"/><Relationship Id="rId1" Type="http://schemas.openxmlformats.org/officeDocument/2006/relationships/tags" Target="../tags/tag104.xml"/></Relationships>
</file>

<file path=ppt/slides/_rels/slide93.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3.xml"/><Relationship Id="rId2" Type="http://schemas.openxmlformats.org/officeDocument/2006/relationships/tags" Target="../tags/tag109.xml"/><Relationship Id="rId1" Type="http://schemas.openxmlformats.org/officeDocument/2006/relationships/image" Target="../media/image113.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4.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5.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6.png"/></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0.xml"/><Relationship Id="rId1" Type="http://schemas.openxmlformats.org/officeDocument/2006/relationships/image" Target="../media/image117.png"/></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8.png"/><Relationship Id="rId1" Type="http://schemas.openxmlformats.org/officeDocument/2006/relationships/tags" Target="../tags/tag1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a:blip r:embed="rId1"/>
          <a:stretch>
            <a:fillRect/>
          </a:stretch>
        </p:blipFill>
        <p:spPr>
          <a:xfrm>
            <a:off x="-15084" y="0"/>
            <a:ext cx="12207084" cy="3260912"/>
          </a:xfrm>
          <a:prstGeom prst="rect">
            <a:avLst/>
          </a:prstGeom>
        </p:spPr>
      </p:pic>
      <p:sp>
        <p:nvSpPr>
          <p:cNvPr id="36" name="Rectangle 35"/>
          <p:cNvSpPr/>
          <p:nvPr/>
        </p:nvSpPr>
        <p:spPr>
          <a:xfrm>
            <a:off x="-15084" y="0"/>
            <a:ext cx="12207085" cy="3270852"/>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41" name="Rounded Rectangle 40"/>
          <p:cNvSpPr/>
          <p:nvPr/>
        </p:nvSpPr>
        <p:spPr>
          <a:xfrm>
            <a:off x="2808514" y="185905"/>
            <a:ext cx="6901543" cy="65229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8" name="矩形 7"/>
          <p:cNvSpPr/>
          <p:nvPr/>
        </p:nvSpPr>
        <p:spPr>
          <a:xfrm>
            <a:off x="1198245" y="1763395"/>
            <a:ext cx="10339070" cy="1198880"/>
          </a:xfrm>
          <a:prstGeom prst="rect">
            <a:avLst/>
          </a:prstGeom>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7200" b="1" spc="300" dirty="0">
                <a:ln w="11430"/>
                <a:solidFill>
                  <a:schemeClr val="bg1"/>
                </a:solidFill>
                <a:latin typeface="微软雅黑" panose="020B0503020204020204" pitchFamily="34" charset="-122"/>
                <a:ea typeface="微软雅黑" panose="020B0503020204020204" pitchFamily="34" charset="-122"/>
              </a:rPr>
              <a:t>项目五 ETL工具Kettle</a:t>
            </a:r>
            <a:endParaRPr lang="zh-CN" altLang="en-US" sz="7200" b="1" spc="300" dirty="0">
              <a:ln w="1143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160740" y="3614547"/>
            <a:ext cx="5297315" cy="4664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13" name="矩形 12"/>
          <p:cNvSpPr/>
          <p:nvPr/>
        </p:nvSpPr>
        <p:spPr>
          <a:xfrm>
            <a:off x="3887272" y="3614547"/>
            <a:ext cx="273468" cy="41719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Freeform 25"/>
          <p:cNvSpPr>
            <a:spLocks noEditPoints="1"/>
          </p:cNvSpPr>
          <p:nvPr/>
        </p:nvSpPr>
        <p:spPr bwMode="auto">
          <a:xfrm>
            <a:off x="4998799" y="3762845"/>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25"/>
          <p:cNvSpPr>
            <a:spLocks noEditPoints="1"/>
          </p:cNvSpPr>
          <p:nvPr/>
        </p:nvSpPr>
        <p:spPr bwMode="auto">
          <a:xfrm>
            <a:off x="7420217" y="3757987"/>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28" name="Text Box 17"/>
          <p:cNvSpPr txBox="1">
            <a:spLocks noChangeArrowheads="1"/>
          </p:cNvSpPr>
          <p:nvPr>
            <p:custDataLst>
              <p:tags r:id="rId2"/>
            </p:custDataLst>
          </p:nvPr>
        </p:nvSpPr>
        <p:spPr bwMode="auto">
          <a:xfrm>
            <a:off x="4473575" y="5508625"/>
            <a:ext cx="29464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CC3300"/>
              </a:buClr>
              <a:buFont typeface="Wingdings" panose="05000000000000000000" pitchFamily="2" charset="2"/>
              <a:buChar char="n"/>
              <a:defRPr sz="3000">
                <a:solidFill>
                  <a:schemeClr val="tx1"/>
                </a:solidFill>
                <a:latin typeface="Arial" panose="020B0604020202020204" pitchFamily="34" charset="0"/>
                <a:ea typeface="黑体" panose="02010609060101010101" pitchFamily="49" charset="-122"/>
              </a:defRPr>
            </a:lvl1pPr>
            <a:lvl2pPr marL="742950" indent="-285750" eaLnBrk="0" hangingPunct="0">
              <a:spcBef>
                <a:spcPct val="20000"/>
              </a:spcBef>
              <a:buClr>
                <a:srgbClr val="C40000"/>
              </a:buClr>
              <a:buFont typeface="Wingdings" panose="05000000000000000000" pitchFamily="2" charset="2"/>
              <a:buChar char="n"/>
              <a:defRPr sz="2600">
                <a:solidFill>
                  <a:schemeClr val="tx1"/>
                </a:solidFill>
                <a:latin typeface="Arial" panose="020B0604020202020204" pitchFamily="34" charset="0"/>
                <a:ea typeface="楷体_GB2312" panose="02010609030101010101"/>
                <a:cs typeface="楷体_GB2312" panose="02010609030101010101"/>
              </a:defRPr>
            </a:lvl2pPr>
            <a:lvl3pPr marL="1143000" indent="-228600" eaLnBrk="0" hangingPunct="0">
              <a:spcBef>
                <a:spcPct val="20000"/>
              </a:spcBef>
              <a:buClr>
                <a:srgbClr val="C40000"/>
              </a:buClr>
              <a:buFont typeface="Wingdings" panose="05000000000000000000" pitchFamily="2" charset="2"/>
              <a:buChar char="n"/>
              <a:defRPr sz="2300">
                <a:solidFill>
                  <a:schemeClr val="tx1"/>
                </a:solidFill>
                <a:latin typeface="Arial" panose="020B0604020202020204" pitchFamily="34" charset="0"/>
                <a:ea typeface="楷体_GB2312" panose="02010609030101010101"/>
                <a:cs typeface="楷体_GB2312" panose="02010609030101010101"/>
              </a:defRPr>
            </a:lvl3pPr>
            <a:lvl4pPr marL="1600200" indent="-228600" eaLnBrk="0" hangingPunct="0">
              <a:spcBef>
                <a:spcPct val="20000"/>
              </a:spcBef>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4pPr>
            <a:lvl5pPr marL="2057400" indent="-228600" eaLnBrk="0" hangingPunct="0">
              <a:spcBef>
                <a:spcPct val="20000"/>
              </a:spcBef>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5pPr>
            <a:lvl6pPr marL="2514600" indent="-228600" eaLnBrk="0" fontAlgn="base" hangingPunct="0">
              <a:spcBef>
                <a:spcPct val="20000"/>
              </a:spcBef>
              <a:spcAft>
                <a:spcPct val="0"/>
              </a:spcAft>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6pPr>
            <a:lvl7pPr marL="2971800" indent="-228600" eaLnBrk="0" fontAlgn="base" hangingPunct="0">
              <a:spcBef>
                <a:spcPct val="20000"/>
              </a:spcBef>
              <a:spcAft>
                <a:spcPct val="0"/>
              </a:spcAft>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7pPr>
            <a:lvl8pPr marL="3429000" indent="-228600" eaLnBrk="0" fontAlgn="base" hangingPunct="0">
              <a:spcBef>
                <a:spcPct val="20000"/>
              </a:spcBef>
              <a:spcAft>
                <a:spcPct val="0"/>
              </a:spcAft>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8pPr>
            <a:lvl9pPr marL="3886200" indent="-228600" eaLnBrk="0" fontAlgn="base" hangingPunct="0">
              <a:spcBef>
                <a:spcPct val="20000"/>
              </a:spcBef>
              <a:spcAft>
                <a:spcPct val="0"/>
              </a:spcAft>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9pPr>
          </a:lstStyle>
          <a:p>
            <a:pPr eaLnBrk="1" hangingPunct="1">
              <a:spcBef>
                <a:spcPct val="50000"/>
              </a:spcBef>
              <a:buClrTx/>
              <a:buFontTx/>
              <a:buNone/>
            </a:pPr>
            <a:r>
              <a:rPr lang="en-US" altLang="zh-CN" sz="2400" dirty="0" smtClean="0">
                <a:solidFill>
                  <a:srgbClr val="001E96"/>
                </a:solidFill>
                <a:latin typeface="微软雅黑" panose="020B0503020204020204" pitchFamily="34" charset="-122"/>
                <a:ea typeface="微软雅黑" panose="020B0503020204020204" pitchFamily="34" charset="-122"/>
              </a:rPr>
              <a:t>   </a:t>
            </a:r>
            <a:r>
              <a:rPr lang="zh-CN" altLang="en-US" sz="2400" dirty="0" smtClean="0">
                <a:solidFill>
                  <a:srgbClr val="001E96"/>
                </a:solidFill>
                <a:latin typeface="微软雅黑" panose="020B0503020204020204" pitchFamily="34" charset="-122"/>
                <a:ea typeface="微软雅黑" panose="020B0503020204020204" pitchFamily="34" charset="-122"/>
              </a:rPr>
              <a:t>主讲人：李桂凤</a:t>
            </a:r>
            <a:endParaRPr lang="zh-CN" altLang="en-US" sz="2400" dirty="0">
              <a:solidFill>
                <a:srgbClr val="001E9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15680">
        <p:fade/>
      </p:transition>
    </mc:Choice>
    <mc:Fallback>
      <p:transition spd="med" advTm="1568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三、认识Kettle界面</a:t>
            </a:r>
            <a:endParaRPr dirty="0" smtClean="0"/>
          </a:p>
        </p:txBody>
      </p:sp>
      <p:sp>
        <p:nvSpPr>
          <p:cNvPr id="3" name="文本框 2"/>
          <p:cNvSpPr txBox="1"/>
          <p:nvPr/>
        </p:nvSpPr>
        <p:spPr>
          <a:xfrm>
            <a:off x="528955" y="822960"/>
            <a:ext cx="10420350" cy="450850"/>
          </a:xfrm>
          <a:prstGeom prst="rect">
            <a:avLst/>
          </a:prstGeom>
          <a:noFill/>
        </p:spPr>
        <p:txBody>
          <a:bodyPr wrap="square" rtlCol="0" anchor="t">
            <a:spAutoFit/>
          </a:bodyPr>
          <a:p>
            <a:pPr>
              <a:lnSpc>
                <a:spcPct val="130000"/>
              </a:lnSpc>
              <a:spcBef>
                <a:spcPts val="600"/>
              </a:spcBef>
            </a:pPr>
            <a:r>
              <a:rPr dirty="0">
                <a:sym typeface="+mn-ea"/>
              </a:rPr>
              <a:t>转换和任务，是Kettle中的最基础的，也是最核心的操作。</a:t>
            </a:r>
            <a:endParaRPr dirty="0">
              <a:sym typeface="+mn-ea"/>
            </a:endParaRPr>
          </a:p>
        </p:txBody>
      </p:sp>
      <p:sp>
        <p:nvSpPr>
          <p:cNvPr id="100" name="文本框 99"/>
          <p:cNvSpPr txBox="1"/>
          <p:nvPr/>
        </p:nvSpPr>
        <p:spPr>
          <a:xfrm>
            <a:off x="374650" y="1273810"/>
            <a:ext cx="5080000" cy="368300"/>
          </a:xfrm>
          <a:prstGeom prst="rect">
            <a:avLst/>
          </a:prstGeom>
          <a:noFill/>
          <a:ln w="9525">
            <a:noFill/>
          </a:ln>
        </p:spPr>
        <p:txBody>
          <a:bodyPr>
            <a:spAutoFit/>
          </a:bodyPr>
          <a:p>
            <a:pPr indent="0"/>
            <a:r>
              <a:rPr b="1">
                <a:ea typeface="宋体" panose="02010600030101010101" pitchFamily="2" charset="-122"/>
              </a:rPr>
              <a:t>（二） “转换”或“任务”界面构成</a:t>
            </a:r>
            <a:endParaRPr b="1">
              <a:ea typeface="宋体" panose="02010600030101010101" pitchFamily="2" charset="-122"/>
            </a:endParaRPr>
          </a:p>
        </p:txBody>
      </p:sp>
      <p:sp>
        <p:nvSpPr>
          <p:cNvPr id="4" name="文本框 3"/>
          <p:cNvSpPr txBox="1"/>
          <p:nvPr/>
        </p:nvSpPr>
        <p:spPr>
          <a:xfrm>
            <a:off x="1016000" y="1757680"/>
            <a:ext cx="5080000" cy="368300"/>
          </a:xfrm>
          <a:prstGeom prst="rect">
            <a:avLst/>
          </a:prstGeom>
          <a:noFill/>
          <a:ln w="9525">
            <a:noFill/>
          </a:ln>
        </p:spPr>
        <p:txBody>
          <a:bodyPr>
            <a:spAutoFit/>
          </a:bodyPr>
          <a:p>
            <a:pPr indent="267970"/>
            <a:r>
              <a:rPr b="1">
                <a:ea typeface="宋体" panose="02010600030101010101" pitchFamily="2" charset="-122"/>
              </a:rPr>
              <a:t>2.“任务”界面</a:t>
            </a:r>
            <a:endParaRPr b="1">
              <a:ea typeface="宋体" panose="02010600030101010101" pitchFamily="2" charset="-122"/>
            </a:endParaRPr>
          </a:p>
        </p:txBody>
      </p:sp>
      <p:sp>
        <p:nvSpPr>
          <p:cNvPr id="5" name="文本框 4"/>
          <p:cNvSpPr txBox="1"/>
          <p:nvPr/>
        </p:nvSpPr>
        <p:spPr>
          <a:xfrm>
            <a:off x="1394460" y="2138045"/>
            <a:ext cx="9554845" cy="645160"/>
          </a:xfrm>
          <a:prstGeom prst="rect">
            <a:avLst/>
          </a:prstGeom>
          <a:noFill/>
          <a:ln w="9525">
            <a:noFill/>
          </a:ln>
        </p:spPr>
        <p:txBody>
          <a:bodyPr wrap="square">
            <a:spAutoFit/>
          </a:bodyPr>
          <a:p>
            <a:pPr indent="0"/>
            <a:r>
              <a:rPr lang="en-US" b="0">
                <a:ea typeface="宋体" panose="02010600030101010101" pitchFamily="2" charset="-122"/>
              </a:rPr>
              <a:t>     </a:t>
            </a:r>
            <a:r>
              <a:rPr b="0">
                <a:ea typeface="宋体" panose="02010600030101010101" pitchFamily="2" charset="-122"/>
              </a:rPr>
              <a:t>在Kettle工作界面中，依次单击“文件”→“新建”→“作业(J)”菜单项，或使用“Ctrl+Alt+N”组合键，创建“作业1”任务工程，</a:t>
            </a:r>
            <a:r>
              <a:rPr lang="zh-CN" b="0">
                <a:ea typeface="宋体" panose="02010600030101010101" pitchFamily="2" charset="-122"/>
              </a:rPr>
              <a:t>如下图。</a:t>
            </a:r>
            <a:endParaRPr lang="zh-CN" altLang="en-US" b="0">
              <a:ea typeface="宋体" panose="02010600030101010101" pitchFamily="2" charset="-122"/>
            </a:endParaRPr>
          </a:p>
        </p:txBody>
      </p:sp>
      <p:pic>
        <p:nvPicPr>
          <p:cNvPr id="138" name="图片 138" descr="5-10 新建【作业1】任务工程"/>
          <p:cNvPicPr>
            <a:picLocks noChangeAspect="1"/>
          </p:cNvPicPr>
          <p:nvPr>
            <p:custDataLst>
              <p:tags r:id="rId1"/>
            </p:custDataLst>
          </p:nvPr>
        </p:nvPicPr>
        <p:blipFill>
          <a:blip r:embed="rId2"/>
          <a:stretch>
            <a:fillRect/>
          </a:stretch>
        </p:blipFill>
        <p:spPr>
          <a:xfrm>
            <a:off x="1667510" y="2795270"/>
            <a:ext cx="8525510" cy="3601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altLang="zh-CN" dirty="0">
                <a:sym typeface="+mn-ea"/>
              </a:rPr>
              <a:t>四</a:t>
            </a:r>
            <a:r>
              <a:rPr lang="zh-CN" dirty="0">
                <a:sym typeface="+mn-ea"/>
              </a:rPr>
              <a:t>、</a:t>
            </a:r>
            <a:r>
              <a:rPr altLang="zh-CN" dirty="0">
                <a:sym typeface="+mn-ea"/>
              </a:rPr>
              <a:t>向hive中写入数据</a:t>
            </a:r>
            <a:endParaRPr altLang="zh-CN" dirty="0"/>
          </a:p>
          <a:p>
            <a:endParaRPr lang="zh-CN" altLang="en-US" dirty="0"/>
          </a:p>
        </p:txBody>
      </p:sp>
      <p:sp>
        <p:nvSpPr>
          <p:cNvPr id="5" name="文本框 4"/>
          <p:cNvSpPr txBox="1"/>
          <p:nvPr>
            <p:custDataLst>
              <p:tags r:id="rId1"/>
            </p:custDataLst>
          </p:nvPr>
        </p:nvSpPr>
        <p:spPr>
          <a:xfrm>
            <a:off x="513715" y="1118235"/>
            <a:ext cx="6096000" cy="450850"/>
          </a:xfrm>
          <a:prstGeom prst="rect">
            <a:avLst/>
          </a:prstGeom>
          <a:noFill/>
        </p:spPr>
        <p:txBody>
          <a:bodyPr wrap="square" rtlCol="0" anchor="t">
            <a:spAutoFit/>
          </a:bodyPr>
          <a:p>
            <a:pPr>
              <a:lnSpc>
                <a:spcPct val="130000"/>
              </a:lnSpc>
              <a:spcBef>
                <a:spcPts val="600"/>
              </a:spcBef>
            </a:pPr>
            <a:r>
              <a:rPr lang="en-US" altLang="zh-CN" b="1" dirty="0" smtClean="0">
                <a:ln>
                  <a:noFill/>
                </a:ln>
                <a:effectLst/>
                <a:latin typeface="+mn-ea"/>
                <a:cs typeface="宋体" panose="02010600030101010101" pitchFamily="2" charset="-122"/>
                <a:sym typeface="+mn-ea"/>
              </a:rPr>
              <a:t>2. </a:t>
            </a:r>
            <a:r>
              <a:rPr b="1" dirty="0" smtClean="0">
                <a:ln>
                  <a:noFill/>
                </a:ln>
                <a:effectLst/>
                <a:latin typeface="+mn-ea"/>
                <a:cs typeface="宋体" panose="02010600030101010101" pitchFamily="2" charset="-122"/>
                <a:sym typeface="+mn-ea"/>
              </a:rPr>
              <a:t>“Excel输入”组件配置</a:t>
            </a:r>
            <a:endParaRPr b="1" dirty="0" smtClean="0">
              <a:ln>
                <a:noFill/>
              </a:ln>
              <a:effectLst/>
              <a:latin typeface="+mn-ea"/>
              <a:cs typeface="宋体" panose="02010600030101010101" pitchFamily="2" charset="-122"/>
              <a:sym typeface="+mn-ea"/>
            </a:endParaRPr>
          </a:p>
        </p:txBody>
      </p:sp>
      <p:pic>
        <p:nvPicPr>
          <p:cNvPr id="198" name="图片 198"/>
          <p:cNvPicPr>
            <a:picLocks noChangeAspect="1"/>
          </p:cNvPicPr>
          <p:nvPr>
            <p:custDataLst>
              <p:tags r:id="rId2"/>
            </p:custDataLst>
          </p:nvPr>
        </p:nvPicPr>
        <p:blipFill>
          <a:blip r:embed="rId3"/>
          <a:stretch>
            <a:fillRect/>
          </a:stretch>
        </p:blipFill>
        <p:spPr>
          <a:xfrm>
            <a:off x="974090" y="1701800"/>
            <a:ext cx="9520555" cy="4733925"/>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altLang="zh-CN" dirty="0">
                <a:sym typeface="+mn-ea"/>
              </a:rPr>
              <a:t>四</a:t>
            </a:r>
            <a:r>
              <a:rPr lang="zh-CN" dirty="0">
                <a:sym typeface="+mn-ea"/>
              </a:rPr>
              <a:t>、</a:t>
            </a:r>
            <a:r>
              <a:rPr altLang="zh-CN" dirty="0">
                <a:sym typeface="+mn-ea"/>
              </a:rPr>
              <a:t>向hive中写入数据</a:t>
            </a:r>
            <a:endParaRPr altLang="zh-CN" dirty="0"/>
          </a:p>
          <a:p>
            <a:endParaRPr lang="zh-CN" altLang="en-US" dirty="0"/>
          </a:p>
        </p:txBody>
      </p:sp>
      <p:sp>
        <p:nvSpPr>
          <p:cNvPr id="7" name="Rectangle 5"/>
          <p:cNvSpPr>
            <a:spLocks noChangeArrowheads="1"/>
          </p:cNvSpPr>
          <p:nvPr/>
        </p:nvSpPr>
        <p:spPr bwMode="auto">
          <a:xfrm>
            <a:off x="660437" y="998746"/>
            <a:ext cx="2596515"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l">
              <a:lnSpc>
                <a:spcPct val="200000"/>
              </a:lnSpc>
            </a:pPr>
            <a:r>
              <a:rPr lang="en-US" b="1" dirty="0" smtClean="0">
                <a:latin typeface="+mn-ea"/>
                <a:cs typeface="宋体" panose="02010600030101010101" pitchFamily="2" charset="-122"/>
              </a:rPr>
              <a:t>3.Table表输出组件</a:t>
            </a:r>
            <a:r>
              <a:rPr lang="zh-CN" altLang="en-US" b="1" dirty="0" smtClean="0">
                <a:latin typeface="+mn-ea"/>
                <a:cs typeface="宋体" panose="02010600030101010101" pitchFamily="2" charset="-122"/>
              </a:rPr>
              <a:t>配置</a:t>
            </a:r>
            <a:endParaRPr lang="zh-CN" altLang="en-US" b="1" dirty="0" smtClean="0">
              <a:latin typeface="+mn-ea"/>
              <a:cs typeface="宋体" panose="02010600030101010101" pitchFamily="2" charset="-122"/>
            </a:endParaRPr>
          </a:p>
        </p:txBody>
      </p:sp>
      <p:pic>
        <p:nvPicPr>
          <p:cNvPr id="199" name="图片 199"/>
          <p:cNvPicPr>
            <a:picLocks noChangeAspect="1"/>
          </p:cNvPicPr>
          <p:nvPr>
            <p:custDataLst>
              <p:tags r:id="rId1"/>
            </p:custDataLst>
          </p:nvPr>
        </p:nvPicPr>
        <p:blipFill>
          <a:blip r:embed="rId2"/>
          <a:stretch>
            <a:fillRect/>
          </a:stretch>
        </p:blipFill>
        <p:spPr>
          <a:xfrm>
            <a:off x="951865" y="1713230"/>
            <a:ext cx="9025890" cy="4757420"/>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t>巩固与提高</a:t>
            </a:r>
            <a:endParaRPr lang="zh-CN" altLang="en-US" dirty="0"/>
          </a:p>
        </p:txBody>
      </p:sp>
      <p:sp>
        <p:nvSpPr>
          <p:cNvPr id="100" name="文本框 99"/>
          <p:cNvSpPr txBox="1"/>
          <p:nvPr/>
        </p:nvSpPr>
        <p:spPr>
          <a:xfrm>
            <a:off x="746760" y="1603375"/>
            <a:ext cx="8756015" cy="2103755"/>
          </a:xfrm>
          <a:prstGeom prst="rect">
            <a:avLst/>
          </a:prstGeom>
          <a:noFill/>
          <a:ln w="9525">
            <a:noFill/>
          </a:ln>
        </p:spPr>
        <p:txBody>
          <a:bodyPr>
            <a:noAutofit/>
          </a:bodyPr>
          <a:p>
            <a:pPr indent="266700"/>
            <a:r>
              <a:rPr lang="en-US" sz="2000" b="0">
                <a:latin typeface="宋体" panose="02010600030101010101" pitchFamily="2" charset="-122"/>
                <a:ea typeface="宋体" panose="02010600030101010101" pitchFamily="2" charset="-122"/>
              </a:rPr>
              <a:t>1.</a:t>
            </a:r>
            <a:r>
              <a:rPr lang="zh-CN" sz="2000" b="0">
                <a:ea typeface="宋体" panose="02010600030101010101" pitchFamily="2" charset="-122"/>
              </a:rPr>
              <a:t>读取Excel数据，把数据保存在hive数据库的test数据库的t_user2表？</a:t>
            </a:r>
            <a:endParaRPr lang="zh-CN" altLang="en-US" sz="2000" b="0">
              <a:ea typeface="宋体" panose="02010600030101010101" pitchFamily="2" charset="-12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a:t>项目总结</a:t>
            </a:r>
            <a:endParaRPr lang="zh-CN" altLang="en-US" dirty="0"/>
          </a:p>
        </p:txBody>
      </p:sp>
      <p:sp>
        <p:nvSpPr>
          <p:cNvPr id="3" name="文本框 2"/>
          <p:cNvSpPr txBox="1"/>
          <p:nvPr/>
        </p:nvSpPr>
        <p:spPr>
          <a:xfrm>
            <a:off x="270435" y="3739254"/>
            <a:ext cx="11545047" cy="1753235"/>
          </a:xfrm>
          <a:prstGeom prst="rect">
            <a:avLst/>
          </a:prstGeom>
          <a:solidFill>
            <a:schemeClr val="bg1">
              <a:lumMod val="85000"/>
            </a:schemeClr>
          </a:solidFill>
          <a:ln>
            <a:solidFill>
              <a:srgbClr val="0064B8"/>
            </a:solidFill>
          </a:ln>
        </p:spPr>
        <p:txBody>
          <a:bodyPr wrap="square" rtlCol="0">
            <a:spAutoFit/>
          </a:bodyPr>
          <a:lstStyle/>
          <a:p>
            <a:pPr>
              <a:lnSpc>
                <a:spcPct val="200000"/>
              </a:lnSpc>
              <a:spcBef>
                <a:spcPts val="600"/>
              </a:spcBef>
            </a:pPr>
            <a:r>
              <a:rPr lang="en-US" altLang="zh-CN" b="1" dirty="0" smtClean="0">
                <a:sym typeface="+mn-lt"/>
              </a:rPr>
              <a:t>    </a:t>
            </a:r>
            <a:r>
              <a:rPr lang="zh-CN" altLang="en-US" b="1" dirty="0" smtClean="0">
                <a:sym typeface="+mn-lt"/>
              </a:rPr>
              <a:t>总结</a:t>
            </a:r>
            <a:r>
              <a:rPr lang="en-US" altLang="zh-CN" b="1" dirty="0" smtClean="0">
                <a:sym typeface="+mn-lt"/>
              </a:rPr>
              <a:t>2</a:t>
            </a:r>
            <a:r>
              <a:rPr lang="zh-CN" altLang="en-US" b="1" dirty="0" smtClean="0">
                <a:sym typeface="+mn-lt"/>
              </a:rPr>
              <a:t>：</a:t>
            </a:r>
            <a:r>
              <a:rPr dirty="0">
                <a:sym typeface="+mn-lt"/>
              </a:rPr>
              <a:t>我们学习了使用Kettle工具来操作Hadoop大数据平台，了解了Hadoop的运行环境，通过Kettle工具方便的实现HDFS中文件数据的读取，从而满足后续的数据清洗和数据分析的需要；学习了通过Kettle工具操作Hive，实现从Kettle中读取数据和把分析好的数据写入到Hive中去，从而实现数据的读写操作。</a:t>
            </a:r>
            <a:endParaRPr dirty="0">
              <a:sym typeface="+mn-lt"/>
            </a:endParaRPr>
          </a:p>
        </p:txBody>
      </p:sp>
      <p:sp>
        <p:nvSpPr>
          <p:cNvPr id="5" name="矩形 4"/>
          <p:cNvSpPr/>
          <p:nvPr/>
        </p:nvSpPr>
        <p:spPr>
          <a:xfrm>
            <a:off x="270434" y="1092892"/>
            <a:ext cx="11545047" cy="2306955"/>
          </a:xfrm>
          <a:prstGeom prst="rect">
            <a:avLst/>
          </a:prstGeom>
          <a:solidFill>
            <a:schemeClr val="bg1">
              <a:lumMod val="95000"/>
            </a:schemeClr>
          </a:solidFill>
          <a:ln>
            <a:solidFill>
              <a:srgbClr val="0064B8"/>
            </a:solidFill>
          </a:ln>
        </p:spPr>
        <p:txBody>
          <a:bodyPr wrap="square">
            <a:spAutoFit/>
          </a:bodyPr>
          <a:lstStyle/>
          <a:p>
            <a:pPr indent="266700">
              <a:lnSpc>
                <a:spcPct val="200000"/>
              </a:lnSpc>
              <a:spcBef>
                <a:spcPts val="900"/>
              </a:spcBef>
              <a:spcAft>
                <a:spcPts val="900"/>
              </a:spcAft>
            </a:pPr>
            <a:r>
              <a:rPr lang="zh-CN" b="1" dirty="0"/>
              <a:t>总结</a:t>
            </a:r>
            <a:r>
              <a:rPr lang="en-US" altLang="zh-CN" b="1" dirty="0"/>
              <a:t>1</a:t>
            </a:r>
            <a:r>
              <a:rPr lang="zh-CN" altLang="en-US" b="1" dirty="0"/>
              <a:t>：</a:t>
            </a:r>
            <a:r>
              <a:rPr altLang="zh-CN" dirty="0"/>
              <a:t>我们首先学习了ETL工具之一Kettle的安装和配置，了解Kettle的图形界面基本功能。通过具体的任务实践，采用Kettle工具输入组件（包括JSON组件、Table组件、表生成记录组件等），实现数据的输入配置；同时采用Kettle工具输出组件（包括文本文件输出、表输出、删除等），实现数据的输出操作。通过这些实例，我们掌握了使用Kettle工具来进行数据的处理、转换和迁移的基本过程。</a:t>
            </a:r>
            <a:endParaRPr altLang="zh-CN"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 name="Picture 135"/>
          <p:cNvPicPr>
            <a:picLocks noChangeAspect="1"/>
          </p:cNvPicPr>
          <p:nvPr/>
        </p:nvPicPr>
        <p:blipFill>
          <a:blip r:embed="rId1"/>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166" name="文本框 7"/>
          <p:cNvSpPr txBox="1"/>
          <p:nvPr/>
        </p:nvSpPr>
        <p:spPr>
          <a:xfrm>
            <a:off x="395965" y="2311946"/>
            <a:ext cx="3819830" cy="706755"/>
          </a:xfrm>
          <a:prstGeom prst="rect">
            <a:avLst/>
          </a:prstGeom>
          <a:noFill/>
        </p:spPr>
        <p:txBody>
          <a:bodyPr wrap="square" rtlCol="0">
            <a:spAutoFit/>
          </a:bodyPr>
          <a:lstStyle/>
          <a:p>
            <a:pPr algn="dist"/>
            <a:r>
              <a:rPr lang="zh-CN" altLang="en-US" sz="4000" b="1" spc="50" dirty="0">
                <a:solidFill>
                  <a:schemeClr val="bg1"/>
                </a:solidFill>
                <a:latin typeface="+mj-ea"/>
                <a:ea typeface="+mj-ea"/>
              </a:rPr>
              <a:t>大数据技术</a:t>
            </a:r>
            <a:endParaRPr lang="zh-CN" altLang="en-US" sz="4000" b="1" spc="50" dirty="0">
              <a:solidFill>
                <a:schemeClr val="bg1"/>
              </a:solidFill>
              <a:latin typeface="+mj-ea"/>
              <a:ea typeface="+mj-ea"/>
            </a:endParaRPr>
          </a:p>
        </p:txBody>
      </p:sp>
      <p:sp>
        <p:nvSpPr>
          <p:cNvPr id="167" name="文本框 6"/>
          <p:cNvSpPr txBox="1"/>
          <p:nvPr/>
        </p:nvSpPr>
        <p:spPr>
          <a:xfrm>
            <a:off x="1372933" y="3767264"/>
            <a:ext cx="1649811" cy="400110"/>
          </a:xfrm>
          <a:prstGeom prst="rect">
            <a:avLst/>
          </a:prstGeom>
          <a:noFill/>
        </p:spPr>
        <p:txBody>
          <a:bodyPr wrap="none" rtlCol="0">
            <a:spAutoFit/>
          </a:bodyPr>
          <a:lstStyle/>
          <a:p>
            <a:r>
              <a:rPr lang="en-US" altLang="zh-CN" sz="2000" spc="50" dirty="0">
                <a:solidFill>
                  <a:schemeClr val="bg1"/>
                </a:solidFill>
                <a:latin typeface="+mj-ea"/>
                <a:ea typeface="+mj-ea"/>
              </a:rPr>
              <a:t>CONTENTS</a:t>
            </a:r>
            <a:endParaRPr lang="zh-CN" altLang="en-US" sz="2000" spc="50" dirty="0">
              <a:solidFill>
                <a:schemeClr val="bg1"/>
              </a:solidFill>
              <a:latin typeface="+mj-ea"/>
              <a:ea typeface="+mj-ea"/>
            </a:endParaRPr>
          </a:p>
        </p:txBody>
      </p:sp>
      <p:sp>
        <p:nvSpPr>
          <p:cNvPr id="2" name="文本框 1"/>
          <p:cNvSpPr txBox="1"/>
          <p:nvPr/>
        </p:nvSpPr>
        <p:spPr>
          <a:xfrm>
            <a:off x="5329555" y="2633980"/>
            <a:ext cx="6234430" cy="1322070"/>
          </a:xfrm>
          <a:prstGeom prst="rect">
            <a:avLst/>
          </a:prstGeom>
        </p:spPr>
        <p:txBody>
          <a:bodyPr wrap="square">
            <a:spAutoFit/>
            <a:extLst>
              <a:ext uri="{4A0BC546-FE56-4ADE-93B0-CB8AF2F6F144}">
                <wpsdc:textFrameExt xmlns:wpsdc="http://www.wps.cn/officeDocument/2022/drawingmlCustomData" type="text"/>
              </a:ext>
            </a:extLst>
          </a:bodyPr>
          <a:lstStyle/>
          <a:p>
            <a:pPr algn="l"/>
            <a:r>
              <a:rPr lang="zh-CN" altLang="en-US" sz="8000">
                <a:solidFill>
                  <a:srgbClr val="FF0000"/>
                </a:solidFill>
                <a:latin typeface="Arial" panose="020B0604020202020204" pitchFamily="34" charset="0"/>
                <a:ea typeface="微软雅黑" panose="020B0503020204020204" pitchFamily="34" charset="-122"/>
              </a:rPr>
              <a:t>谢谢聆听</a:t>
            </a:r>
            <a:r>
              <a:rPr lang="en-US" altLang="zh-CN" sz="8000">
                <a:solidFill>
                  <a:srgbClr val="FF0000"/>
                </a:solidFill>
                <a:latin typeface="Arial" panose="020B0604020202020204" pitchFamily="34" charset="0"/>
                <a:ea typeface="微软雅黑" panose="020B0503020204020204" pitchFamily="34" charset="-122"/>
              </a:rPr>
              <a:t>!~</a:t>
            </a:r>
            <a:endParaRPr lang="en-US" altLang="zh-CN" sz="8000">
              <a:solidFill>
                <a:srgbClr val="FF0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三、认识Kettle界面</a:t>
            </a:r>
            <a:endParaRPr dirty="0" smtClean="0"/>
          </a:p>
        </p:txBody>
      </p:sp>
      <p:sp>
        <p:nvSpPr>
          <p:cNvPr id="6" name="文本框 5"/>
          <p:cNvSpPr txBox="1"/>
          <p:nvPr/>
        </p:nvSpPr>
        <p:spPr>
          <a:xfrm>
            <a:off x="2657475" y="1053465"/>
            <a:ext cx="5080000" cy="645160"/>
          </a:xfrm>
          <a:prstGeom prst="rect">
            <a:avLst/>
          </a:prstGeom>
          <a:noFill/>
          <a:ln w="9525">
            <a:noFill/>
          </a:ln>
        </p:spPr>
        <p:txBody>
          <a:bodyPr>
            <a:spAutoFit/>
          </a:bodyPr>
          <a:p>
            <a:pPr indent="266700" algn="ctr"/>
            <a:r>
              <a:rPr lang="zh-CN" b="0">
                <a:ea typeface="宋体" panose="02010600030101010101" pitchFamily="2" charset="-122"/>
              </a:rPr>
              <a:t>转换工程快捷菜单图标的说明</a:t>
            </a:r>
            <a:r>
              <a:rPr lang="en-US" b="0">
                <a:latin typeface="Calibri" panose="020F0502020204030204" charset="0"/>
                <a:ea typeface="宋体" panose="02010600030101010101" pitchFamily="2" charset="-122"/>
                <a:cs typeface="Times New Roman" panose="02020603050405020304" pitchFamily="18" charset="0"/>
              </a:rPr>
              <a:t> </a:t>
            </a:r>
            <a:endParaRPr lang="en-US" altLang="en-US" b="0">
              <a:latin typeface="Calibri" panose="020F0502020204030204" charset="0"/>
              <a:ea typeface="宋体" panose="02010600030101010101" pitchFamily="2" charset="-122"/>
              <a:cs typeface="Times New Roman" panose="02020603050405020304" pitchFamily="18" charset="0"/>
            </a:endParaRPr>
          </a:p>
        </p:txBody>
      </p:sp>
      <p:pic>
        <p:nvPicPr>
          <p:cNvPr id="7" name="图片 6"/>
          <p:cNvPicPr/>
          <p:nvPr/>
        </p:nvPicPr>
        <p:blipFill>
          <a:blip r:embed="rId1"/>
          <a:stretch>
            <a:fillRect/>
          </a:stretch>
        </p:blipFill>
        <p:spPr>
          <a:xfrm>
            <a:off x="1624330" y="1566545"/>
            <a:ext cx="8476615" cy="42608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dirty="0" smtClean="0"/>
              <a:t>四、</a:t>
            </a:r>
            <a:r>
              <a:rPr dirty="0" smtClean="0"/>
              <a:t>任务实践</a:t>
            </a:r>
            <a:endParaRPr dirty="0" smtClean="0"/>
          </a:p>
        </p:txBody>
      </p:sp>
      <p:sp>
        <p:nvSpPr>
          <p:cNvPr id="4" name="内容占位符 3"/>
          <p:cNvSpPr>
            <a:spLocks noGrp="1"/>
          </p:cNvSpPr>
          <p:nvPr>
            <p:ph sz="quarter" idx="13"/>
          </p:nvPr>
        </p:nvSpPr>
        <p:spPr>
          <a:xfrm>
            <a:off x="300509" y="1508814"/>
            <a:ext cx="10674350" cy="370501"/>
          </a:xfrm>
        </p:spPr>
        <p:txBody>
          <a:bodyPr/>
          <a:lstStyle/>
          <a:p>
            <a:r>
              <a:rPr lang="zh-CN" altLang="en-US" sz="1800" dirty="0" smtClean="0"/>
              <a:t>（一）准备以及输入组件配置</a:t>
            </a:r>
            <a:endParaRPr lang="zh-CN" altLang="en-US" sz="1800" dirty="0"/>
          </a:p>
        </p:txBody>
      </p:sp>
      <p:pic>
        <p:nvPicPr>
          <p:cNvPr id="8" name="图片 7" descr="图5-17 文本工具查看csv文件源数据"/>
          <p:cNvPicPr/>
          <p:nvPr/>
        </p:nvPicPr>
        <p:blipFill>
          <a:blip r:embed="rId1"/>
          <a:stretch>
            <a:fillRect/>
          </a:stretch>
        </p:blipFill>
        <p:spPr>
          <a:xfrm>
            <a:off x="383540" y="2470150"/>
            <a:ext cx="5022215" cy="3961765"/>
          </a:xfrm>
          <a:prstGeom prst="rect">
            <a:avLst/>
          </a:prstGeom>
        </p:spPr>
      </p:pic>
      <p:sp>
        <p:nvSpPr>
          <p:cNvPr id="7" name="矩形 6"/>
          <p:cNvSpPr/>
          <p:nvPr/>
        </p:nvSpPr>
        <p:spPr>
          <a:xfrm>
            <a:off x="300584" y="1941148"/>
            <a:ext cx="2420620" cy="368300"/>
          </a:xfrm>
          <a:prstGeom prst="rect">
            <a:avLst/>
          </a:prstGeom>
        </p:spPr>
        <p:txBody>
          <a:bodyPr wrap="none">
            <a:spAutoFit/>
          </a:bodyPr>
          <a:lstStyle/>
          <a:p>
            <a:r>
              <a:rPr lang="en-US" altLang="zh-CN" b="1" kern="100" dirty="0" smtClean="0">
                <a:latin typeface="+mn-ea"/>
                <a:cs typeface="宋体" panose="02010600030101010101" pitchFamily="2" charset="-122"/>
              </a:rPr>
              <a:t> 1.</a:t>
            </a:r>
            <a:r>
              <a:rPr lang="zh-CN" altLang="zh-CN" b="1" kern="100" dirty="0" smtClean="0">
                <a:latin typeface="+mn-ea"/>
                <a:cs typeface="宋体" panose="02010600030101010101" pitchFamily="2" charset="-122"/>
              </a:rPr>
              <a:t>准备</a:t>
            </a:r>
            <a:r>
              <a:rPr lang="en-US" altLang="zh-CN" b="1" kern="100" dirty="0">
                <a:latin typeface="+mn-ea"/>
                <a:cs typeface="宋体" panose="02010600030101010101" pitchFamily="2" charset="-122"/>
              </a:rPr>
              <a:t>csv</a:t>
            </a:r>
            <a:r>
              <a:rPr lang="zh-CN" altLang="zh-CN" b="1" kern="100" dirty="0">
                <a:latin typeface="+mn-ea"/>
                <a:cs typeface="宋体" panose="02010600030101010101" pitchFamily="2" charset="-122"/>
              </a:rPr>
              <a:t>数据源文件</a:t>
            </a:r>
            <a:endParaRPr lang="zh-CN" altLang="en-US" b="1" dirty="0">
              <a:latin typeface="+mn-ea"/>
            </a:endParaRPr>
          </a:p>
        </p:txBody>
      </p:sp>
      <p:sp>
        <p:nvSpPr>
          <p:cNvPr id="10" name="矩形 9"/>
          <p:cNvSpPr/>
          <p:nvPr/>
        </p:nvSpPr>
        <p:spPr>
          <a:xfrm>
            <a:off x="6011545" y="1435100"/>
            <a:ext cx="1912620" cy="329565"/>
          </a:xfrm>
          <a:prstGeom prst="rect">
            <a:avLst/>
          </a:prstGeom>
        </p:spPr>
        <p:txBody>
          <a:bodyPr wrap="none">
            <a:noAutofit/>
          </a:bodyPr>
          <a:lstStyle/>
          <a:p>
            <a:r>
              <a:rPr lang="en-US" altLang="zh-CN" b="1" kern="100" dirty="0" smtClean="0">
                <a:latin typeface="+mn-ea"/>
                <a:cs typeface="宋体" panose="02010600030101010101" pitchFamily="2" charset="-122"/>
              </a:rPr>
              <a:t>2. </a:t>
            </a:r>
            <a:r>
              <a:rPr lang="zh-CN" altLang="zh-CN" b="1" dirty="0"/>
              <a:t>创建转换工程</a:t>
            </a:r>
            <a:endParaRPr lang="zh-CN" altLang="en-US" b="1" dirty="0">
              <a:latin typeface="+mn-ea"/>
            </a:endParaRPr>
          </a:p>
        </p:txBody>
      </p:sp>
      <p:pic>
        <p:nvPicPr>
          <p:cNvPr id="11" name="图片 10" descr="图5-18 创建【CSV文件输入】组件"/>
          <p:cNvPicPr/>
          <p:nvPr/>
        </p:nvPicPr>
        <p:blipFill>
          <a:blip r:embed="rId2"/>
          <a:stretch>
            <a:fillRect/>
          </a:stretch>
        </p:blipFill>
        <p:spPr>
          <a:xfrm>
            <a:off x="6011545" y="1838325"/>
            <a:ext cx="5627370" cy="2309495"/>
          </a:xfrm>
          <a:prstGeom prst="rect">
            <a:avLst/>
          </a:prstGeom>
        </p:spPr>
      </p:pic>
      <p:pic>
        <p:nvPicPr>
          <p:cNvPr id="12" name="图片 11" descr="图5-19 建立【Excel输出】组件和节点连接"/>
          <p:cNvPicPr/>
          <p:nvPr/>
        </p:nvPicPr>
        <p:blipFill>
          <a:blip r:embed="rId3"/>
          <a:stretch>
            <a:fillRect/>
          </a:stretch>
        </p:blipFill>
        <p:spPr>
          <a:xfrm>
            <a:off x="6010910" y="4286250"/>
            <a:ext cx="5643880" cy="1971040"/>
          </a:xfrm>
          <a:prstGeom prst="rect">
            <a:avLst/>
          </a:prstGeom>
        </p:spPr>
      </p:pic>
      <p:sp>
        <p:nvSpPr>
          <p:cNvPr id="3" name="文本框 2"/>
          <p:cNvSpPr txBox="1"/>
          <p:nvPr/>
        </p:nvSpPr>
        <p:spPr>
          <a:xfrm>
            <a:off x="528955" y="822960"/>
            <a:ext cx="10420350" cy="450850"/>
          </a:xfrm>
          <a:prstGeom prst="rect">
            <a:avLst/>
          </a:prstGeom>
          <a:noFill/>
        </p:spPr>
        <p:txBody>
          <a:bodyPr wrap="square" rtlCol="0" anchor="t">
            <a:spAutoFit/>
          </a:bodyPr>
          <a:p>
            <a:pPr>
              <a:lnSpc>
                <a:spcPct val="130000"/>
              </a:lnSpc>
              <a:spcBef>
                <a:spcPts val="600"/>
              </a:spcBef>
            </a:pPr>
            <a:r>
              <a:rPr lang="zh-CN" altLang="zh-CN" b="1" dirty="0">
                <a:sym typeface="+mn-ea"/>
              </a:rPr>
              <a:t>在成功启动</a:t>
            </a:r>
            <a:r>
              <a:rPr lang="en-US" altLang="zh-CN" b="1" dirty="0">
                <a:sym typeface="+mn-ea"/>
              </a:rPr>
              <a:t>Kettle</a:t>
            </a:r>
            <a:r>
              <a:rPr lang="zh-CN" altLang="zh-CN" b="1" dirty="0">
                <a:sym typeface="+mn-ea"/>
              </a:rPr>
              <a:t>的基础上，完成</a:t>
            </a:r>
            <a:r>
              <a:rPr lang="en-US" altLang="zh-CN" b="1" dirty="0">
                <a:sym typeface="+mn-ea"/>
              </a:rPr>
              <a:t>CSV</a:t>
            </a:r>
            <a:r>
              <a:rPr lang="zh-CN" altLang="zh-CN" b="1" dirty="0">
                <a:sym typeface="+mn-ea"/>
              </a:rPr>
              <a:t>文件到</a:t>
            </a:r>
            <a:r>
              <a:rPr lang="en-US" altLang="zh-CN" b="1" dirty="0">
                <a:sym typeface="+mn-ea"/>
              </a:rPr>
              <a:t>Excel</a:t>
            </a:r>
            <a:r>
              <a:rPr lang="zh-CN" altLang="zh-CN" b="1" dirty="0">
                <a:sym typeface="+mn-ea"/>
              </a:rPr>
              <a:t>文件的转换和输出</a:t>
            </a:r>
            <a:r>
              <a:rPr lang="zh-CN" altLang="zh-CN" sz="1400" dirty="0">
                <a:sym typeface="+mn-ea"/>
              </a:rPr>
              <a:t>。</a:t>
            </a:r>
            <a:endParaRPr lang="zh-CN" altLang="zh-CN" sz="1400" kern="0" dirty="0">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dirty="0" smtClean="0">
                <a:sym typeface="+mn-ea"/>
              </a:rPr>
              <a:t>四、</a:t>
            </a:r>
            <a:r>
              <a:rPr dirty="0" smtClean="0">
                <a:sym typeface="+mn-ea"/>
              </a:rPr>
              <a:t>任务实践</a:t>
            </a:r>
            <a:endParaRPr lang="en-US" dirty="0"/>
          </a:p>
        </p:txBody>
      </p:sp>
      <p:sp>
        <p:nvSpPr>
          <p:cNvPr id="13" name="矩形 12"/>
          <p:cNvSpPr/>
          <p:nvPr/>
        </p:nvSpPr>
        <p:spPr>
          <a:xfrm>
            <a:off x="333529" y="1080853"/>
            <a:ext cx="2889250" cy="368300"/>
          </a:xfrm>
          <a:prstGeom prst="rect">
            <a:avLst/>
          </a:prstGeom>
        </p:spPr>
        <p:txBody>
          <a:bodyPr wrap="none">
            <a:spAutoFit/>
          </a:bodyPr>
          <a:lstStyle/>
          <a:p>
            <a:r>
              <a:rPr lang="en-US" altLang="zh-CN" b="1" kern="100" dirty="0" smtClean="0">
                <a:latin typeface="+mn-ea"/>
                <a:cs typeface="宋体" panose="02010600030101010101" pitchFamily="2" charset="-122"/>
              </a:rPr>
              <a:t>3. </a:t>
            </a:r>
            <a:r>
              <a:rPr lang="zh-CN" altLang="zh-CN" b="1" dirty="0"/>
              <a:t>对</a:t>
            </a:r>
            <a:r>
              <a:rPr lang="en-US" altLang="zh-CN" b="1" dirty="0"/>
              <a:t>csv</a:t>
            </a:r>
            <a:r>
              <a:rPr lang="zh-CN" altLang="zh-CN" b="1" dirty="0"/>
              <a:t>输入组件进行配置</a:t>
            </a:r>
            <a:endParaRPr lang="zh-CN" altLang="en-US" b="1" dirty="0">
              <a:latin typeface="+mn-ea"/>
            </a:endParaRPr>
          </a:p>
        </p:txBody>
      </p:sp>
      <p:pic>
        <p:nvPicPr>
          <p:cNvPr id="14" name="图片 13" descr="图5-20 【Sample data】对话框"/>
          <p:cNvPicPr/>
          <p:nvPr/>
        </p:nvPicPr>
        <p:blipFill>
          <a:blip r:embed="rId1"/>
          <a:stretch>
            <a:fillRect/>
          </a:stretch>
        </p:blipFill>
        <p:spPr>
          <a:xfrm>
            <a:off x="2770505" y="1634490"/>
            <a:ext cx="4777105" cy="2256790"/>
          </a:xfrm>
          <a:prstGeom prst="rect">
            <a:avLst/>
          </a:prstGeom>
        </p:spPr>
      </p:pic>
      <p:pic>
        <p:nvPicPr>
          <p:cNvPr id="15" name="图片 14" descr="图5-21 导入“2020年1月联考成绩.csv”文件的字段参数"/>
          <p:cNvPicPr/>
          <p:nvPr/>
        </p:nvPicPr>
        <p:blipFill>
          <a:blip r:embed="rId2"/>
          <a:stretch>
            <a:fillRect/>
          </a:stretch>
        </p:blipFill>
        <p:spPr>
          <a:xfrm>
            <a:off x="1221740" y="4236720"/>
            <a:ext cx="8996045" cy="21151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dirty="0" smtClean="0">
                <a:sym typeface="+mn-ea"/>
              </a:rPr>
              <a:t>四、</a:t>
            </a:r>
            <a:r>
              <a:rPr dirty="0" smtClean="0">
                <a:sym typeface="+mn-ea"/>
              </a:rPr>
              <a:t>任务实践</a:t>
            </a:r>
            <a:endParaRPr lang="en-US" dirty="0"/>
          </a:p>
        </p:txBody>
      </p:sp>
      <p:sp>
        <p:nvSpPr>
          <p:cNvPr id="13" name="矩形 12"/>
          <p:cNvSpPr/>
          <p:nvPr/>
        </p:nvSpPr>
        <p:spPr>
          <a:xfrm>
            <a:off x="333529" y="1080853"/>
            <a:ext cx="1828800" cy="368300"/>
          </a:xfrm>
          <a:prstGeom prst="rect">
            <a:avLst/>
          </a:prstGeom>
        </p:spPr>
        <p:txBody>
          <a:bodyPr wrap="none">
            <a:spAutoFit/>
          </a:bodyPr>
          <a:lstStyle/>
          <a:p>
            <a:pPr algn="l"/>
            <a:r>
              <a:rPr lang="en-US" altLang="zh-CN" b="1" kern="100" dirty="0" smtClean="0">
                <a:latin typeface="+mn-ea"/>
                <a:cs typeface="宋体" panose="02010600030101010101" pitchFamily="2" charset="-122"/>
              </a:rPr>
              <a:t>4. </a:t>
            </a:r>
            <a:r>
              <a:rPr altLang="zh-CN" b="1" dirty="0"/>
              <a:t>设置字段参数</a:t>
            </a:r>
            <a:endParaRPr altLang="zh-CN" b="1" dirty="0"/>
          </a:p>
        </p:txBody>
      </p:sp>
      <p:pic>
        <p:nvPicPr>
          <p:cNvPr id="16" name="图片 15" descr="图5-22 【CSV文件输入】组件的参数设置"/>
          <p:cNvPicPr/>
          <p:nvPr/>
        </p:nvPicPr>
        <p:blipFill>
          <a:blip r:embed="rId1"/>
          <a:stretch>
            <a:fillRect/>
          </a:stretch>
        </p:blipFill>
        <p:spPr>
          <a:xfrm>
            <a:off x="660400" y="1440180"/>
            <a:ext cx="10405745" cy="4775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dirty="0" smtClean="0">
                <a:sym typeface="+mn-ea"/>
              </a:rPr>
              <a:t>四、</a:t>
            </a:r>
            <a:r>
              <a:rPr dirty="0" smtClean="0">
                <a:sym typeface="+mn-ea"/>
              </a:rPr>
              <a:t>任务实践</a:t>
            </a:r>
            <a:endParaRPr lang="en-US" dirty="0"/>
          </a:p>
        </p:txBody>
      </p:sp>
      <p:sp>
        <p:nvSpPr>
          <p:cNvPr id="4" name="内容占位符 3"/>
          <p:cNvSpPr>
            <a:spLocks noGrp="1"/>
          </p:cNvSpPr>
          <p:nvPr>
            <p:ph sz="quarter" idx="13"/>
          </p:nvPr>
        </p:nvSpPr>
        <p:spPr>
          <a:xfrm>
            <a:off x="300509" y="980494"/>
            <a:ext cx="10674350" cy="370501"/>
          </a:xfrm>
        </p:spPr>
        <p:txBody>
          <a:bodyPr/>
          <a:lstStyle/>
          <a:p>
            <a:r>
              <a:rPr lang="zh-CN" altLang="en-US" dirty="0" smtClean="0">
                <a:sym typeface="+mn-ea"/>
              </a:rPr>
              <a:t>（二）对excel输出组件并查看结果</a:t>
            </a:r>
            <a:endParaRPr lang="zh-CN" altLang="en-US" dirty="0" smtClean="0">
              <a:sym typeface="+mn-ea"/>
            </a:endParaRPr>
          </a:p>
        </p:txBody>
      </p:sp>
      <p:sp>
        <p:nvSpPr>
          <p:cNvPr id="7" name="矩形 6"/>
          <p:cNvSpPr/>
          <p:nvPr/>
        </p:nvSpPr>
        <p:spPr>
          <a:xfrm>
            <a:off x="300509" y="1586711"/>
            <a:ext cx="2204085" cy="368300"/>
          </a:xfrm>
          <a:prstGeom prst="rect">
            <a:avLst/>
          </a:prstGeom>
        </p:spPr>
        <p:txBody>
          <a:bodyPr wrap="none">
            <a:spAutoFit/>
          </a:bodyPr>
          <a:lstStyle/>
          <a:p>
            <a:r>
              <a:rPr lang="en-US" altLang="zh-CN" b="1" dirty="0" smtClean="0"/>
              <a:t>1.</a:t>
            </a:r>
            <a:r>
              <a:rPr lang="zh-CN" altLang="zh-CN" b="1" dirty="0" smtClean="0"/>
              <a:t>输出</a:t>
            </a:r>
            <a:r>
              <a:rPr lang="zh-CN" altLang="zh-CN" b="1" dirty="0"/>
              <a:t>组件进行配置</a:t>
            </a:r>
            <a:endParaRPr lang="zh-CN" altLang="en-US" b="1" dirty="0">
              <a:latin typeface="+mn-ea"/>
            </a:endParaRPr>
          </a:p>
        </p:txBody>
      </p:sp>
      <p:pic>
        <p:nvPicPr>
          <p:cNvPr id="17" name="图片 16" descr="图5-23 【Excel输出】对话框"/>
          <p:cNvPicPr/>
          <p:nvPr/>
        </p:nvPicPr>
        <p:blipFill>
          <a:blip r:embed="rId1"/>
          <a:stretch>
            <a:fillRect/>
          </a:stretch>
        </p:blipFill>
        <p:spPr>
          <a:xfrm>
            <a:off x="300509" y="2093147"/>
            <a:ext cx="4204060" cy="4226970"/>
          </a:xfrm>
          <a:prstGeom prst="rect">
            <a:avLst/>
          </a:prstGeom>
        </p:spPr>
      </p:pic>
      <p:pic>
        <p:nvPicPr>
          <p:cNvPr id="18" name="图片 17" descr="图5-24 【文件】选项卡的参数设置"/>
          <p:cNvPicPr/>
          <p:nvPr/>
        </p:nvPicPr>
        <p:blipFill>
          <a:blip r:embed="rId2"/>
          <a:stretch>
            <a:fillRect/>
          </a:stretch>
        </p:blipFill>
        <p:spPr>
          <a:xfrm>
            <a:off x="4655079" y="2093147"/>
            <a:ext cx="4134619" cy="4226970"/>
          </a:xfrm>
          <a:prstGeom prst="rect">
            <a:avLst/>
          </a:prstGeom>
        </p:spPr>
      </p:pic>
      <p:pic>
        <p:nvPicPr>
          <p:cNvPr id="19" name="图片 18" descr="图5-25 【字段】选项卡的参数设置"/>
          <p:cNvPicPr/>
          <p:nvPr/>
        </p:nvPicPr>
        <p:blipFill>
          <a:blip r:embed="rId3"/>
          <a:stretch>
            <a:fillRect/>
          </a:stretch>
        </p:blipFill>
        <p:spPr>
          <a:xfrm>
            <a:off x="8940208" y="2101294"/>
            <a:ext cx="3040926" cy="412021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dirty="0" smtClean="0">
                <a:sym typeface="+mn-ea"/>
              </a:rPr>
              <a:t>四、</a:t>
            </a:r>
            <a:r>
              <a:rPr dirty="0" smtClean="0">
                <a:sym typeface="+mn-ea"/>
              </a:rPr>
              <a:t>任务实践</a:t>
            </a:r>
            <a:endParaRPr lang="en-US" dirty="0"/>
          </a:p>
        </p:txBody>
      </p:sp>
      <p:sp>
        <p:nvSpPr>
          <p:cNvPr id="13" name="矩形 12"/>
          <p:cNvSpPr/>
          <p:nvPr/>
        </p:nvSpPr>
        <p:spPr>
          <a:xfrm>
            <a:off x="570059" y="1071899"/>
            <a:ext cx="2057400" cy="368300"/>
          </a:xfrm>
          <a:prstGeom prst="rect">
            <a:avLst/>
          </a:prstGeom>
        </p:spPr>
        <p:txBody>
          <a:bodyPr wrap="none">
            <a:spAutoFit/>
          </a:bodyPr>
          <a:lstStyle/>
          <a:p>
            <a:r>
              <a:rPr lang="en-US" altLang="zh-CN" b="1" kern="100" dirty="0" smtClean="0">
                <a:latin typeface="+mn-ea"/>
                <a:cs typeface="宋体" panose="02010600030101010101" pitchFamily="2" charset="-122"/>
              </a:rPr>
              <a:t>2. </a:t>
            </a:r>
            <a:r>
              <a:rPr lang="zh-CN" altLang="zh-CN" b="1" dirty="0"/>
              <a:t>运行和查看结果</a:t>
            </a:r>
            <a:endParaRPr lang="zh-CN" altLang="en-US" b="1" dirty="0">
              <a:latin typeface="+mn-ea"/>
            </a:endParaRPr>
          </a:p>
        </p:txBody>
      </p:sp>
      <p:pic>
        <p:nvPicPr>
          <p:cNvPr id="20" name="图片 19"/>
          <p:cNvPicPr/>
          <p:nvPr/>
        </p:nvPicPr>
        <p:blipFill>
          <a:blip r:embed="rId1"/>
          <a:stretch>
            <a:fillRect/>
          </a:stretch>
        </p:blipFill>
        <p:spPr>
          <a:xfrm>
            <a:off x="461010" y="1454785"/>
            <a:ext cx="5634990" cy="4686300"/>
          </a:xfrm>
          <a:prstGeom prst="rect">
            <a:avLst/>
          </a:prstGeom>
          <a:noFill/>
          <a:ln>
            <a:noFill/>
          </a:ln>
        </p:spPr>
      </p:pic>
      <p:pic>
        <p:nvPicPr>
          <p:cNvPr id="21" name="图片 20" descr="图5-27 预览进行Excel输出处理后的数据"/>
          <p:cNvPicPr/>
          <p:nvPr/>
        </p:nvPicPr>
        <p:blipFill>
          <a:blip r:embed="rId2"/>
          <a:stretch>
            <a:fillRect/>
          </a:stretch>
        </p:blipFill>
        <p:spPr>
          <a:xfrm>
            <a:off x="6465570" y="1489075"/>
            <a:ext cx="5619115" cy="5010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t>巩固与提高</a:t>
            </a:r>
            <a:endParaRPr lang="zh-CN" altLang="en-US" dirty="0"/>
          </a:p>
        </p:txBody>
      </p:sp>
      <p:sp>
        <p:nvSpPr>
          <p:cNvPr id="4" name="矩形 3"/>
          <p:cNvSpPr/>
          <p:nvPr/>
        </p:nvSpPr>
        <p:spPr>
          <a:xfrm>
            <a:off x="431800" y="937736"/>
            <a:ext cx="11658600" cy="1670778"/>
          </a:xfrm>
          <a:prstGeom prst="rect">
            <a:avLst/>
          </a:prstGeom>
        </p:spPr>
        <p:txBody>
          <a:bodyPr wrap="square">
            <a:spAutoFit/>
          </a:bodyPr>
          <a:lstStyle/>
          <a:p>
            <a:pPr marL="342900" lvl="0" indent="-342900" algn="just">
              <a:lnSpc>
                <a:spcPct val="200000"/>
              </a:lnSpc>
              <a:spcAft>
                <a:spcPts val="0"/>
              </a:spcAft>
              <a:buFont typeface="+mj-lt"/>
              <a:buAutoNum type="arabicPeriod"/>
            </a:pPr>
            <a:r>
              <a:rPr lang="zh-CN" altLang="zh-CN" kern="0" dirty="0">
                <a:latin typeface="+mn-ea"/>
                <a:cs typeface="宋体" panose="02010600030101010101" pitchFamily="2" charset="-122"/>
              </a:rPr>
              <a:t>创建一个名称为“</a:t>
            </a:r>
            <a:r>
              <a:rPr lang="en-US" altLang="zh-CN" kern="0" dirty="0">
                <a:latin typeface="+mn-ea"/>
                <a:cs typeface="宋体" panose="02010600030101010101" pitchFamily="2" charset="-122"/>
              </a:rPr>
              <a:t>demo</a:t>
            </a:r>
            <a:r>
              <a:rPr lang="zh-CN" altLang="zh-CN" kern="0" dirty="0">
                <a:latin typeface="+mn-ea"/>
                <a:cs typeface="宋体" panose="02010600030101010101" pitchFamily="2" charset="-122"/>
              </a:rPr>
              <a:t>”的转换工程，并建立一个</a:t>
            </a:r>
            <a:r>
              <a:rPr lang="en-US" altLang="zh-CN" kern="0" dirty="0">
                <a:latin typeface="+mn-ea"/>
                <a:cs typeface="宋体" panose="02010600030101010101" pitchFamily="2" charset="-122"/>
              </a:rPr>
              <a:t>CSV</a:t>
            </a:r>
            <a:r>
              <a:rPr lang="zh-CN" altLang="zh-CN" kern="0" dirty="0">
                <a:latin typeface="+mn-ea"/>
                <a:cs typeface="宋体" panose="02010600030101010101" pitchFamily="2" charset="-122"/>
              </a:rPr>
              <a:t>文件输入组件“语文成绩</a:t>
            </a:r>
            <a:r>
              <a:rPr lang="en-US" altLang="zh-CN" kern="0" dirty="0">
                <a:latin typeface="+mn-ea"/>
                <a:cs typeface="宋体" panose="02010600030101010101" pitchFamily="2" charset="-122"/>
              </a:rPr>
              <a:t>.csv</a:t>
            </a:r>
            <a:r>
              <a:rPr lang="zh-CN" altLang="zh-CN" kern="0" dirty="0">
                <a:latin typeface="+mn-ea"/>
                <a:cs typeface="宋体" panose="02010600030101010101" pitchFamily="2" charset="-122"/>
              </a:rPr>
              <a:t>”，操作过程中熟悉有关</a:t>
            </a:r>
            <a:r>
              <a:rPr lang="en-US" altLang="zh-CN" kern="0" dirty="0">
                <a:latin typeface="+mn-ea"/>
                <a:cs typeface="宋体" panose="02010600030101010101" pitchFamily="2" charset="-122"/>
              </a:rPr>
              <a:t>Kettle</a:t>
            </a:r>
            <a:r>
              <a:rPr lang="zh-CN" altLang="zh-CN" kern="0" dirty="0">
                <a:latin typeface="+mn-ea"/>
                <a:cs typeface="宋体" panose="02010600030101010101" pitchFamily="2" charset="-122"/>
              </a:rPr>
              <a:t>的组件创建、参数及参数设置、菜单功能等基本操作，最后输出为“语文成绩</a:t>
            </a:r>
            <a:r>
              <a:rPr lang="en-US" altLang="zh-CN" kern="0" dirty="0">
                <a:latin typeface="+mn-ea"/>
                <a:cs typeface="宋体" panose="02010600030101010101" pitchFamily="2" charset="-122"/>
              </a:rPr>
              <a:t>.</a:t>
            </a:r>
            <a:r>
              <a:rPr lang="en-US" altLang="zh-CN" kern="0" dirty="0" err="1">
                <a:latin typeface="+mn-ea"/>
                <a:cs typeface="宋体" panose="02010600030101010101" pitchFamily="2" charset="-122"/>
              </a:rPr>
              <a:t>xls</a:t>
            </a:r>
            <a:r>
              <a:rPr lang="zh-CN" altLang="zh-CN" kern="0" dirty="0">
                <a:latin typeface="+mn-ea"/>
                <a:cs typeface="宋体" panose="02010600030101010101" pitchFamily="2" charset="-122"/>
              </a:rPr>
              <a:t>”文件。</a:t>
            </a:r>
            <a:endParaRPr lang="zh-CN" altLang="zh-CN" kern="100" dirty="0">
              <a:latin typeface="+mn-ea"/>
              <a:cs typeface="Times New Roman" panose="02020603050405020304" pitchFamily="18" charset="0"/>
            </a:endParaRPr>
          </a:p>
          <a:p>
            <a:pPr marL="342900" lvl="0" indent="-342900" algn="just">
              <a:lnSpc>
                <a:spcPct val="200000"/>
              </a:lnSpc>
              <a:spcAft>
                <a:spcPts val="0"/>
              </a:spcAft>
              <a:buFont typeface="+mj-lt"/>
              <a:buAutoNum type="arabicPeriod"/>
            </a:pPr>
            <a:r>
              <a:rPr lang="en-US" altLang="zh-CN" kern="0" dirty="0">
                <a:latin typeface="+mn-ea"/>
                <a:cs typeface="宋体" panose="02010600030101010101" pitchFamily="2" charset="-122"/>
              </a:rPr>
              <a:t>“5.1 Kettle</a:t>
            </a:r>
            <a:r>
              <a:rPr lang="zh-CN" altLang="zh-CN" kern="0" dirty="0">
                <a:latin typeface="+mn-ea"/>
                <a:cs typeface="宋体" panose="02010600030101010101" pitchFamily="2" charset="-122"/>
              </a:rPr>
              <a:t>入门习题</a:t>
            </a:r>
            <a:r>
              <a:rPr lang="en-US" altLang="zh-CN" kern="0" dirty="0">
                <a:latin typeface="+mn-ea"/>
                <a:cs typeface="宋体" panose="02010600030101010101" pitchFamily="2" charset="-122"/>
              </a:rPr>
              <a:t>.</a:t>
            </a:r>
            <a:r>
              <a:rPr lang="en-US" altLang="zh-CN" kern="0" dirty="0" err="1">
                <a:latin typeface="+mn-ea"/>
                <a:cs typeface="宋体" panose="02010600030101010101" pitchFamily="2" charset="-122"/>
              </a:rPr>
              <a:t>docx</a:t>
            </a:r>
            <a:r>
              <a:rPr lang="en-US" altLang="zh-CN" kern="0" dirty="0">
                <a:latin typeface="+mn-ea"/>
                <a:cs typeface="宋体" panose="02010600030101010101" pitchFamily="2" charset="-122"/>
              </a:rPr>
              <a:t>”</a:t>
            </a:r>
            <a:endParaRPr lang="zh-CN" altLang="zh-CN" kern="100" dirty="0">
              <a:effectLst/>
              <a:latin typeface="+mn-ea"/>
              <a:cs typeface="Times New Roman" panose="02020603050405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5200015" y="1706245"/>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54" name="矩形 53"/>
          <p:cNvSpPr/>
          <p:nvPr/>
        </p:nvSpPr>
        <p:spPr>
          <a:xfrm>
            <a:off x="5200717" y="706779"/>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84" name="矩形 83"/>
          <p:cNvSpPr/>
          <p:nvPr/>
        </p:nvSpPr>
        <p:spPr>
          <a:xfrm>
            <a:off x="5199943" y="4779394"/>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3" name="矩形 82"/>
          <p:cNvSpPr/>
          <p:nvPr/>
        </p:nvSpPr>
        <p:spPr>
          <a:xfrm>
            <a:off x="5199943" y="2743058"/>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136" name="Picture 135"/>
          <p:cNvPicPr>
            <a:picLocks noChangeAspect="1"/>
          </p:cNvPicPr>
          <p:nvPr/>
        </p:nvPicPr>
        <p:blipFill>
          <a:blip r:embed="rId2"/>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39" name="矩形 78"/>
          <p:cNvSpPr/>
          <p:nvPr/>
        </p:nvSpPr>
        <p:spPr>
          <a:xfrm>
            <a:off x="5280434" y="106910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0064B8"/>
              </a:solidFill>
              <a:latin typeface="Arial" panose="020B0604020202020204" pitchFamily="34" charset="0"/>
              <a:cs typeface="Arial" panose="020B0604020202020204" pitchFamily="34" charset="0"/>
            </a:endParaRPr>
          </a:p>
        </p:txBody>
      </p:sp>
      <p:grpSp>
        <p:nvGrpSpPr>
          <p:cNvPr id="138" name="组合 37"/>
          <p:cNvGrpSpPr/>
          <p:nvPr/>
        </p:nvGrpSpPr>
        <p:grpSpPr>
          <a:xfrm>
            <a:off x="5131640" y="757012"/>
            <a:ext cx="4577079" cy="460375"/>
            <a:chOff x="4952134" y="2109382"/>
            <a:chExt cx="2835653" cy="486576"/>
          </a:xfrm>
        </p:grpSpPr>
        <p:sp>
          <p:nvSpPr>
            <p:cNvPr id="38" name="文本框 21"/>
            <p:cNvSpPr txBox="1"/>
            <p:nvPr/>
          </p:nvSpPr>
          <p:spPr>
            <a:xfrm>
              <a:off x="4952134" y="2195250"/>
              <a:ext cx="587123" cy="357717"/>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rPr>
                <a:t>任务</a:t>
              </a:r>
              <a:r>
                <a:rPr lang="en-US" altLang="zh-CN" sz="2200" b="1" dirty="0">
                  <a:solidFill>
                    <a:schemeClr val="tx1"/>
                  </a:solidFill>
                  <a:latin typeface="Arial" panose="020B0604020202020204" pitchFamily="34" charset="0"/>
                  <a:cs typeface="Arial" panose="020B0604020202020204" pitchFamily="34" charset="0"/>
                </a:rPr>
                <a:t>1</a:t>
              </a:r>
              <a:endParaRPr lang="en-US" altLang="zh-CN" sz="2200" b="1" dirty="0">
                <a:solidFill>
                  <a:schemeClr val="tx1"/>
                </a:solidFill>
                <a:latin typeface="Arial" panose="020B0604020202020204" pitchFamily="34" charset="0"/>
                <a:cs typeface="Arial" panose="020B0604020202020204" pitchFamily="34" charset="0"/>
              </a:endParaRPr>
            </a:p>
          </p:txBody>
        </p:sp>
        <p:sp>
          <p:nvSpPr>
            <p:cNvPr id="141" name="文本框 30"/>
            <p:cNvSpPr txBox="1"/>
            <p:nvPr/>
          </p:nvSpPr>
          <p:spPr>
            <a:xfrm>
              <a:off x="5684258" y="2109382"/>
              <a:ext cx="2103529" cy="486576"/>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Kettle入门</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166" name="文本框 7"/>
          <p:cNvSpPr txBox="1"/>
          <p:nvPr/>
        </p:nvSpPr>
        <p:spPr>
          <a:xfrm>
            <a:off x="395965" y="2311946"/>
            <a:ext cx="3819830" cy="706755"/>
          </a:xfrm>
          <a:prstGeom prst="rect">
            <a:avLst/>
          </a:prstGeom>
          <a:noFill/>
        </p:spPr>
        <p:txBody>
          <a:bodyPr wrap="square" rtlCol="0">
            <a:spAutoFit/>
          </a:bodyPr>
          <a:lstStyle/>
          <a:p>
            <a:pPr algn="ctr"/>
            <a:r>
              <a:rPr lang="en-US" altLang="zh-CN" sz="4000" b="1" spc="50" dirty="0">
                <a:solidFill>
                  <a:schemeClr val="bg1"/>
                </a:solidFill>
                <a:latin typeface="+mj-ea"/>
              </a:rPr>
              <a:t>Kettle</a:t>
            </a:r>
            <a:endParaRPr lang="zh-CN" altLang="en-US" sz="4000" b="1" spc="50" dirty="0">
              <a:solidFill>
                <a:schemeClr val="bg1"/>
              </a:solidFill>
              <a:latin typeface="+mj-ea"/>
            </a:endParaRPr>
          </a:p>
        </p:txBody>
      </p:sp>
      <p:sp>
        <p:nvSpPr>
          <p:cNvPr id="167" name="文本框 6"/>
          <p:cNvSpPr txBox="1"/>
          <p:nvPr/>
        </p:nvSpPr>
        <p:spPr>
          <a:xfrm>
            <a:off x="1372933" y="3767264"/>
            <a:ext cx="1649811" cy="400110"/>
          </a:xfrm>
          <a:prstGeom prst="rect">
            <a:avLst/>
          </a:prstGeom>
          <a:noFill/>
        </p:spPr>
        <p:txBody>
          <a:bodyPr wrap="none" rtlCol="0">
            <a:spAutoFit/>
          </a:bodyPr>
          <a:lstStyle/>
          <a:p>
            <a:r>
              <a:rPr lang="en-US" altLang="zh-CN" sz="2000" spc="50" dirty="0">
                <a:solidFill>
                  <a:schemeClr val="bg1"/>
                </a:solidFill>
                <a:latin typeface="+mj-ea"/>
                <a:ea typeface="+mj-ea"/>
              </a:rPr>
              <a:t>CONTENTS</a:t>
            </a:r>
            <a:endParaRPr lang="zh-CN" altLang="en-US" sz="2000" spc="50" dirty="0">
              <a:solidFill>
                <a:schemeClr val="bg1"/>
              </a:solidFill>
              <a:latin typeface="+mj-ea"/>
              <a:ea typeface="+mj-ea"/>
            </a:endParaRPr>
          </a:p>
        </p:txBody>
      </p:sp>
      <p:sp>
        <p:nvSpPr>
          <p:cNvPr id="55" name="矩形 78"/>
          <p:cNvSpPr/>
          <p:nvPr/>
        </p:nvSpPr>
        <p:spPr>
          <a:xfrm>
            <a:off x="5303484" y="2161235"/>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56" name="组合 37"/>
          <p:cNvGrpSpPr/>
          <p:nvPr/>
        </p:nvGrpSpPr>
        <p:grpSpPr>
          <a:xfrm>
            <a:off x="5131006" y="1813207"/>
            <a:ext cx="4960377" cy="481652"/>
            <a:chOff x="4931740" y="2120515"/>
            <a:chExt cx="3073119" cy="509065"/>
          </a:xfrm>
        </p:grpSpPr>
        <p:sp>
          <p:nvSpPr>
            <p:cNvPr id="57" name="文本框 21"/>
            <p:cNvSpPr txBox="1"/>
            <p:nvPr/>
          </p:nvSpPr>
          <p:spPr>
            <a:xfrm>
              <a:off x="4931740" y="2271862"/>
              <a:ext cx="587123" cy="357718"/>
            </a:xfrm>
            <a:prstGeom prst="rect">
              <a:avLst/>
            </a:prstGeom>
            <a:noFill/>
            <a:ln>
              <a:noFill/>
            </a:ln>
          </p:spPr>
          <p:txBody>
            <a:bodyPr wrap="square" lIns="0" tIns="0" rIns="0" bIns="0" rtlCol="0" anchor="ctr" anchorCtr="0">
              <a:spAutoFit/>
            </a:bodyPr>
            <a:lstStyle/>
            <a:p>
              <a:pPr algn="ctr"/>
              <a:r>
                <a:rPr lang="zh-CN" altLang="en-US" sz="2200" b="1" dirty="0">
                  <a:solidFill>
                    <a:srgbClr val="0070C0"/>
                  </a:solidFill>
                  <a:latin typeface="Arial" panose="020B0604020202020204" pitchFamily="34" charset="0"/>
                  <a:cs typeface="Arial" panose="020B0604020202020204" pitchFamily="34" charset="0"/>
                  <a:sym typeface="+mn-ea"/>
                </a:rPr>
                <a:t>任务</a:t>
              </a:r>
              <a:r>
                <a:rPr lang="en-US" altLang="zh-CN" sz="2200" b="1" dirty="0">
                  <a:solidFill>
                    <a:srgbClr val="0070C0"/>
                  </a:solidFill>
                  <a:latin typeface="Arial" panose="020B0604020202020204" pitchFamily="34" charset="0"/>
                  <a:cs typeface="Arial" panose="020B0604020202020204" pitchFamily="34" charset="0"/>
                  <a:sym typeface="+mn-ea"/>
                </a:rPr>
                <a:t>2</a:t>
              </a:r>
              <a:endParaRPr lang="en-US" altLang="zh-CN" sz="2200" b="1" dirty="0">
                <a:solidFill>
                  <a:srgbClr val="0070C0"/>
                </a:solidFill>
                <a:latin typeface="Arial" panose="020B0604020202020204" pitchFamily="34" charset="0"/>
                <a:cs typeface="Arial" panose="020B0604020202020204" pitchFamily="34" charset="0"/>
                <a:sym typeface="+mn-ea"/>
              </a:endParaRPr>
            </a:p>
          </p:txBody>
        </p:sp>
        <p:sp>
          <p:nvSpPr>
            <p:cNvPr id="59" name="文本框 30"/>
            <p:cNvSpPr txBox="1"/>
            <p:nvPr/>
          </p:nvSpPr>
          <p:spPr>
            <a:xfrm>
              <a:off x="5642296" y="2120515"/>
              <a:ext cx="2362563" cy="486577"/>
            </a:xfrm>
            <a:prstGeom prst="rect">
              <a:avLst/>
            </a:prstGeom>
            <a:noFill/>
          </p:spPr>
          <p:txBody>
            <a:bodyPr wrap="square" rtlCol="0">
              <a:spAutoFit/>
            </a:bodyPr>
            <a:lstStyle/>
            <a:p>
              <a:r>
                <a:rPr lang="zh-CN" altLang="en-US" sz="2400" b="1" spc="50" dirty="0">
                  <a:solidFill>
                    <a:srgbClr val="0070C0"/>
                  </a:solidFill>
                  <a:latin typeface="Arial" panose="020B0604020202020204" pitchFamily="34" charset="0"/>
                  <a:cs typeface="Arial" panose="020B0604020202020204" pitchFamily="34" charset="0"/>
                </a:rPr>
                <a:t>Kettle输入组件</a:t>
              </a:r>
              <a:endParaRPr lang="zh-CN" altLang="en-US" sz="2400" b="1" spc="50" dirty="0">
                <a:solidFill>
                  <a:srgbClr val="0070C0"/>
                </a:solidFill>
                <a:latin typeface="Arial" panose="020B0604020202020204" pitchFamily="34" charset="0"/>
                <a:cs typeface="Arial" panose="020B0604020202020204" pitchFamily="34" charset="0"/>
              </a:endParaRPr>
            </a:p>
          </p:txBody>
        </p:sp>
      </p:grpSp>
      <p:sp>
        <p:nvSpPr>
          <p:cNvPr id="85" name="矩形 78"/>
          <p:cNvSpPr/>
          <p:nvPr/>
        </p:nvSpPr>
        <p:spPr>
          <a:xfrm>
            <a:off x="5338270" y="3144575"/>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86" name="组合 37"/>
          <p:cNvGrpSpPr/>
          <p:nvPr/>
        </p:nvGrpSpPr>
        <p:grpSpPr>
          <a:xfrm>
            <a:off x="5200015" y="2868930"/>
            <a:ext cx="5039995" cy="460375"/>
            <a:chOff x="4931740" y="2201051"/>
            <a:chExt cx="3048454" cy="486581"/>
          </a:xfrm>
        </p:grpSpPr>
        <p:sp>
          <p:nvSpPr>
            <p:cNvPr id="87" name="文本框 21"/>
            <p:cNvSpPr txBox="1"/>
            <p:nvPr/>
          </p:nvSpPr>
          <p:spPr>
            <a:xfrm>
              <a:off x="4931740" y="2213469"/>
              <a:ext cx="587123" cy="357721"/>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3</a:t>
              </a:r>
              <a:endParaRPr lang="en-US" altLang="zh-CN" sz="2200" b="1" dirty="0">
                <a:latin typeface="Arial" panose="020B0604020202020204" pitchFamily="34" charset="0"/>
                <a:cs typeface="Arial" panose="020B0604020202020204" pitchFamily="34" charset="0"/>
                <a:sym typeface="+mn-ea"/>
              </a:endParaRPr>
            </a:p>
          </p:txBody>
        </p:sp>
        <p:sp>
          <p:nvSpPr>
            <p:cNvPr id="89" name="文本框 30"/>
            <p:cNvSpPr txBox="1"/>
            <p:nvPr/>
          </p:nvSpPr>
          <p:spPr>
            <a:xfrm>
              <a:off x="5583526" y="2201051"/>
              <a:ext cx="2396668" cy="486581"/>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Kettle输出组件</a:t>
              </a:r>
              <a:endParaRPr lang="zh-CN" altLang="en-US" sz="2400" b="1" spc="50" dirty="0">
                <a:latin typeface="Arial" panose="020B0604020202020204" pitchFamily="34" charset="0"/>
                <a:cs typeface="Arial" panose="020B0604020202020204" pitchFamily="34" charset="0"/>
              </a:endParaRPr>
            </a:p>
          </p:txBody>
        </p:sp>
      </p:grpSp>
      <p:sp>
        <p:nvSpPr>
          <p:cNvPr id="5" name="矩形 4"/>
          <p:cNvSpPr/>
          <p:nvPr>
            <p:custDataLst>
              <p:tags r:id="rId3"/>
            </p:custDataLst>
          </p:nvPr>
        </p:nvSpPr>
        <p:spPr>
          <a:xfrm>
            <a:off x="5200015" y="3733800"/>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78"/>
          <p:cNvSpPr/>
          <p:nvPr>
            <p:custDataLst>
              <p:tags r:id="rId4"/>
            </p:custDataLst>
          </p:nvPr>
        </p:nvSpPr>
        <p:spPr>
          <a:xfrm>
            <a:off x="5338396" y="530833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sp>
        <p:nvSpPr>
          <p:cNvPr id="8" name="文本框 21"/>
          <p:cNvSpPr txBox="1"/>
          <p:nvPr>
            <p:custDataLst>
              <p:tags r:id="rId5"/>
            </p:custDataLst>
          </p:nvPr>
        </p:nvSpPr>
        <p:spPr>
          <a:xfrm>
            <a:off x="5246370" y="5082858"/>
            <a:ext cx="832485" cy="338455"/>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5</a:t>
            </a:r>
            <a:endParaRPr lang="en-US" altLang="zh-CN" sz="2200" b="1" dirty="0">
              <a:latin typeface="Arial" panose="020B0604020202020204" pitchFamily="34" charset="0"/>
              <a:cs typeface="Arial" panose="020B0604020202020204" pitchFamily="34" charset="0"/>
              <a:sym typeface="+mn-ea"/>
            </a:endParaRPr>
          </a:p>
        </p:txBody>
      </p:sp>
      <p:sp>
        <p:nvSpPr>
          <p:cNvPr id="10" name="文本框 30"/>
          <p:cNvSpPr txBox="1"/>
          <p:nvPr>
            <p:custDataLst>
              <p:tags r:id="rId6"/>
            </p:custDataLst>
          </p:nvPr>
        </p:nvSpPr>
        <p:spPr>
          <a:xfrm>
            <a:off x="6313170" y="4822825"/>
            <a:ext cx="3813175" cy="460375"/>
          </a:xfrm>
          <a:prstGeom prst="rect">
            <a:avLst/>
          </a:prstGeom>
          <a:noFill/>
        </p:spPr>
        <p:txBody>
          <a:bodyPr wrap="square" rtlCol="0">
            <a:spAutoFit/>
          </a:bodyPr>
          <a:lstStyle/>
          <a:p>
            <a:r>
              <a:rPr sz="2400" b="1" spc="50" dirty="0">
                <a:latin typeface="Arial" panose="020B0604020202020204" pitchFamily="34" charset="0"/>
                <a:cs typeface="Arial" panose="020B0604020202020204" pitchFamily="34" charset="0"/>
              </a:rPr>
              <a:t>Kettle整合Hive</a:t>
            </a:r>
            <a:endParaRPr sz="2400" b="1" spc="50" dirty="0">
              <a:latin typeface="Arial" panose="020B0604020202020204" pitchFamily="34" charset="0"/>
              <a:cs typeface="Arial" panose="020B0604020202020204" pitchFamily="34" charset="0"/>
            </a:endParaRPr>
          </a:p>
        </p:txBody>
      </p:sp>
      <p:sp>
        <p:nvSpPr>
          <p:cNvPr id="91" name="矩形 78"/>
          <p:cNvSpPr/>
          <p:nvPr/>
        </p:nvSpPr>
        <p:spPr>
          <a:xfrm>
            <a:off x="5332681" y="432662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92" name="组合 37"/>
          <p:cNvGrpSpPr/>
          <p:nvPr/>
        </p:nvGrpSpPr>
        <p:grpSpPr>
          <a:xfrm>
            <a:off x="5199942" y="3808071"/>
            <a:ext cx="4830838" cy="585794"/>
            <a:chOff x="4974227" y="2099037"/>
            <a:chExt cx="2992865" cy="619134"/>
          </a:xfrm>
        </p:grpSpPr>
        <p:sp>
          <p:nvSpPr>
            <p:cNvPr id="93" name="文本框 21"/>
            <p:cNvSpPr txBox="1"/>
            <p:nvPr/>
          </p:nvSpPr>
          <p:spPr>
            <a:xfrm>
              <a:off x="4974227" y="2360453"/>
              <a:ext cx="587123" cy="357718"/>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4</a:t>
              </a:r>
              <a:endParaRPr lang="en-US" altLang="zh-CN" sz="2200" b="1" dirty="0">
                <a:latin typeface="Arial" panose="020B0604020202020204" pitchFamily="34" charset="0"/>
                <a:cs typeface="Arial" panose="020B0604020202020204" pitchFamily="34" charset="0"/>
                <a:sym typeface="+mn-ea"/>
              </a:endParaRPr>
            </a:p>
          </p:txBody>
        </p:sp>
        <p:sp>
          <p:nvSpPr>
            <p:cNvPr id="95" name="文本框 30"/>
            <p:cNvSpPr txBox="1"/>
            <p:nvPr/>
          </p:nvSpPr>
          <p:spPr>
            <a:xfrm>
              <a:off x="5604529" y="2099037"/>
              <a:ext cx="2362563" cy="486577"/>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Kettle整合Hadoop</a:t>
              </a:r>
              <a:endParaRPr lang="zh-CN" altLang="en-US" sz="2400" b="1" spc="50" dirty="0">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smtClean="0"/>
              <a:t>任务导航</a:t>
            </a:r>
            <a:endParaRPr lang="zh-CN" altLang="en-US" dirty="0" smtClean="0"/>
          </a:p>
        </p:txBody>
      </p:sp>
      <p:pic>
        <p:nvPicPr>
          <p:cNvPr id="17" name="图片 16"/>
          <p:cNvPicPr/>
          <p:nvPr/>
        </p:nvPicPr>
        <p:blipFill>
          <a:blip r:embed="rId1"/>
          <a:stretch>
            <a:fillRect/>
          </a:stretch>
        </p:blipFill>
        <p:spPr>
          <a:xfrm>
            <a:off x="0" y="2837814"/>
            <a:ext cx="5676899" cy="2381886"/>
          </a:xfrm>
          <a:prstGeom prst="rect">
            <a:avLst/>
          </a:prstGeom>
          <a:noFill/>
          <a:ln>
            <a:noFill/>
          </a:ln>
        </p:spPr>
      </p:pic>
      <p:sp>
        <p:nvSpPr>
          <p:cNvPr id="3" name="矩形 2"/>
          <p:cNvSpPr/>
          <p:nvPr/>
        </p:nvSpPr>
        <p:spPr>
          <a:xfrm>
            <a:off x="5460999" y="2360760"/>
            <a:ext cx="6096000" cy="738664"/>
          </a:xfrm>
          <a:prstGeom prst="rect">
            <a:avLst/>
          </a:prstGeom>
          <a:ln w="12700">
            <a:solidFill>
              <a:schemeClr val="tx1"/>
            </a:solidFill>
          </a:ln>
        </p:spPr>
        <p:txBody>
          <a:bodyPr>
            <a:spAutoFit/>
          </a:bodyPr>
          <a:lstStyle/>
          <a:p>
            <a:pPr indent="266700">
              <a:spcBef>
                <a:spcPts val="900"/>
              </a:spcBef>
              <a:spcAft>
                <a:spcPts val="900"/>
              </a:spcAft>
            </a:pPr>
            <a:r>
              <a:rPr lang="en-US" altLang="zh-CN" sz="1400" dirty="0" smtClean="0">
                <a:solidFill>
                  <a:schemeClr val="tx2"/>
                </a:solidFill>
                <a:latin typeface="+mj-ea"/>
                <a:ea typeface="+mj-ea"/>
              </a:rPr>
              <a:t>JSON </a:t>
            </a:r>
            <a:r>
              <a:rPr lang="en-US" altLang="zh-CN" sz="1400" dirty="0">
                <a:solidFill>
                  <a:schemeClr val="tx2"/>
                </a:solidFill>
                <a:latin typeface="+mj-ea"/>
                <a:ea typeface="+mj-ea"/>
              </a:rPr>
              <a:t>Input </a:t>
            </a:r>
            <a:r>
              <a:rPr lang="zh-CN" altLang="zh-CN" sz="1400" dirty="0">
                <a:solidFill>
                  <a:schemeClr val="tx2"/>
                </a:solidFill>
                <a:latin typeface="+mj-ea"/>
                <a:ea typeface="+mj-ea"/>
              </a:rPr>
              <a:t>是指可输入</a:t>
            </a:r>
            <a:r>
              <a:rPr lang="en-US" altLang="zh-CN" sz="1400" dirty="0">
                <a:solidFill>
                  <a:schemeClr val="tx2"/>
                </a:solidFill>
                <a:latin typeface="+mj-ea"/>
                <a:ea typeface="+mj-ea"/>
              </a:rPr>
              <a:t>JSON </a:t>
            </a:r>
            <a:r>
              <a:rPr lang="zh-CN" altLang="zh-CN" sz="1400" dirty="0">
                <a:solidFill>
                  <a:schemeClr val="tx2"/>
                </a:solidFill>
                <a:latin typeface="+mj-ea"/>
                <a:ea typeface="+mj-ea"/>
              </a:rPr>
              <a:t>数据的输入组件。</a:t>
            </a:r>
            <a:r>
              <a:rPr lang="en-US" altLang="zh-CN" sz="1400" dirty="0">
                <a:solidFill>
                  <a:schemeClr val="tx2"/>
                </a:solidFill>
                <a:latin typeface="+mj-ea"/>
                <a:ea typeface="+mj-ea"/>
              </a:rPr>
              <a:t>JSON </a:t>
            </a:r>
            <a:r>
              <a:rPr lang="zh-CN" altLang="zh-CN" sz="1400" dirty="0">
                <a:solidFill>
                  <a:schemeClr val="tx2"/>
                </a:solidFill>
                <a:latin typeface="+mj-ea"/>
                <a:ea typeface="+mj-ea"/>
              </a:rPr>
              <a:t>的数据格式具有极大的灵活性，不受数据源的限制，允许用户在各种数据格式中进行数据处理，因此</a:t>
            </a:r>
            <a:r>
              <a:rPr lang="en-US" altLang="zh-CN" sz="1400" dirty="0">
                <a:solidFill>
                  <a:schemeClr val="tx2"/>
                </a:solidFill>
                <a:latin typeface="+mj-ea"/>
                <a:ea typeface="+mj-ea"/>
              </a:rPr>
              <a:t>JSON Input</a:t>
            </a:r>
            <a:r>
              <a:rPr lang="zh-CN" altLang="zh-CN" sz="1400" dirty="0">
                <a:solidFill>
                  <a:schemeClr val="tx2"/>
                </a:solidFill>
                <a:latin typeface="+mj-ea"/>
                <a:ea typeface="+mj-ea"/>
              </a:rPr>
              <a:t>的重要性也日益突显。</a:t>
            </a:r>
            <a:endParaRPr lang="zh-CN" altLang="zh-CN" sz="1400" dirty="0">
              <a:solidFill>
                <a:schemeClr val="tx2"/>
              </a:solidFill>
              <a:latin typeface="+mj-ea"/>
              <a:ea typeface="+mj-ea"/>
            </a:endParaRPr>
          </a:p>
        </p:txBody>
      </p:sp>
      <p:sp>
        <p:nvSpPr>
          <p:cNvPr id="5" name="矩形 4"/>
          <p:cNvSpPr/>
          <p:nvPr/>
        </p:nvSpPr>
        <p:spPr>
          <a:xfrm>
            <a:off x="5842000" y="3775693"/>
            <a:ext cx="6096000" cy="738664"/>
          </a:xfrm>
          <a:prstGeom prst="rect">
            <a:avLst/>
          </a:prstGeom>
          <a:ln w="9525">
            <a:solidFill>
              <a:schemeClr val="tx1"/>
            </a:solidFill>
          </a:ln>
        </p:spPr>
        <p:txBody>
          <a:bodyPr>
            <a:spAutoFit/>
          </a:bodyPr>
          <a:lstStyle/>
          <a:p>
            <a:pPr indent="266700">
              <a:spcBef>
                <a:spcPts val="900"/>
              </a:spcBef>
              <a:spcAft>
                <a:spcPts val="900"/>
              </a:spcAft>
            </a:pPr>
            <a:r>
              <a:rPr lang="zh-CN" altLang="zh-CN" sz="1400" dirty="0">
                <a:solidFill>
                  <a:schemeClr val="tx2"/>
                </a:solidFill>
                <a:latin typeface="+mj-ea"/>
                <a:ea typeface="+mj-ea"/>
              </a:rPr>
              <a:t>数据表是指具有统一名称，并且类型、长度和格式等元素相同的数据集合。在数据库中，数据是以数据表的形式存储的。表输入的作用是抽取数据库中的数据表，并获取表中的数据。</a:t>
            </a:r>
            <a:endParaRPr lang="zh-CN" altLang="zh-CN" sz="1400" dirty="0">
              <a:solidFill>
                <a:schemeClr val="tx2"/>
              </a:solidFill>
              <a:latin typeface="+mj-ea"/>
              <a:ea typeface="+mj-ea"/>
            </a:endParaRPr>
          </a:p>
        </p:txBody>
      </p:sp>
      <p:sp>
        <p:nvSpPr>
          <p:cNvPr id="6" name="矩形 5"/>
          <p:cNvSpPr/>
          <p:nvPr/>
        </p:nvSpPr>
        <p:spPr>
          <a:xfrm>
            <a:off x="5968999" y="5207000"/>
            <a:ext cx="6096000" cy="738664"/>
          </a:xfrm>
          <a:prstGeom prst="rect">
            <a:avLst/>
          </a:prstGeom>
          <a:ln w="9525">
            <a:solidFill>
              <a:schemeClr val="tx1"/>
            </a:solidFill>
          </a:ln>
        </p:spPr>
        <p:txBody>
          <a:bodyPr>
            <a:spAutoFit/>
          </a:bodyPr>
          <a:lstStyle/>
          <a:p>
            <a:pPr indent="266700">
              <a:spcBef>
                <a:spcPts val="900"/>
              </a:spcBef>
              <a:spcAft>
                <a:spcPts val="900"/>
              </a:spcAft>
            </a:pPr>
            <a:r>
              <a:rPr lang="zh-CN" altLang="zh-CN" sz="1400" dirty="0">
                <a:solidFill>
                  <a:schemeClr val="tx2"/>
                </a:solidFill>
                <a:latin typeface="+mj-ea"/>
                <a:ea typeface="+mj-ea"/>
              </a:rPr>
              <a:t>数据仓库中绝大多数的数据都是由业务系统生成的动态数据，但是其中一部分维度数据不是动态的，比如：日期维度。静态维度数据就可以提前生成。</a:t>
            </a:r>
            <a:endParaRPr lang="zh-CN" altLang="zh-CN" sz="1400" dirty="0">
              <a:solidFill>
                <a:schemeClr val="tx2"/>
              </a:solidFill>
              <a:latin typeface="+mj-ea"/>
              <a:ea typeface="+mj-ea"/>
            </a:endParaRPr>
          </a:p>
        </p:txBody>
      </p:sp>
      <p:cxnSp>
        <p:nvCxnSpPr>
          <p:cNvPr id="18" name="直接箭头连接符 17"/>
          <p:cNvCxnSpPr>
            <a:endCxn id="3" idx="1"/>
          </p:cNvCxnSpPr>
          <p:nvPr/>
        </p:nvCxnSpPr>
        <p:spPr>
          <a:xfrm flipV="1">
            <a:off x="4914900" y="2729865"/>
            <a:ext cx="546100" cy="5340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4914900" y="3873500"/>
            <a:ext cx="927100" cy="1549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6" idx="1"/>
          </p:cNvCxnSpPr>
          <p:nvPr/>
        </p:nvCxnSpPr>
        <p:spPr>
          <a:xfrm>
            <a:off x="5611494" y="4802505"/>
            <a:ext cx="357505" cy="7740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custDataLst>
              <p:tags r:id="rId2"/>
            </p:custDataLst>
          </p:nvPr>
        </p:nvSpPr>
        <p:spPr>
          <a:xfrm>
            <a:off x="102870" y="1779270"/>
            <a:ext cx="9111615" cy="581660"/>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zh-CN" sz="2000" dirty="0"/>
              <a:t>本模块知识框架：</a:t>
            </a:r>
            <a:endParaRPr lang="zh-CN" altLang="zh-CN" sz="2000" dirty="0"/>
          </a:p>
        </p:txBody>
      </p:sp>
      <p:sp>
        <p:nvSpPr>
          <p:cNvPr id="100" name="文本框 99"/>
          <p:cNvSpPr txBox="1"/>
          <p:nvPr/>
        </p:nvSpPr>
        <p:spPr>
          <a:xfrm>
            <a:off x="268605" y="1039495"/>
            <a:ext cx="11669395" cy="645160"/>
          </a:xfrm>
          <a:prstGeom prst="rect">
            <a:avLst/>
          </a:prstGeom>
          <a:noFill/>
          <a:ln w="9525">
            <a:noFill/>
          </a:ln>
        </p:spPr>
        <p:txBody>
          <a:bodyPr wrap="square">
            <a:spAutoFit/>
          </a:bodyPr>
          <a:p>
            <a:pPr indent="0"/>
            <a:r>
              <a:rPr lang="zh-CN" b="0">
                <a:ea typeface="宋体" panose="02010600030101010101" pitchFamily="2" charset="-122"/>
              </a:rPr>
              <a:t>本案例主要带领大家学习Kettle输入组件；包括JSON组件、Table组件、表生成记录组件的配置和使用。结合本案例系统的数据源，实现不同的业务场景需求和应用。</a:t>
            </a:r>
            <a:endParaRPr lang="zh-CN" altLang="en-US"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 name="Picture 135"/>
          <p:cNvPicPr>
            <a:picLocks noChangeAspect="1"/>
          </p:cNvPicPr>
          <p:nvPr/>
        </p:nvPicPr>
        <p:blipFill>
          <a:blip r:embed="rId1"/>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166" name="文本框 7"/>
          <p:cNvSpPr txBox="1"/>
          <p:nvPr/>
        </p:nvSpPr>
        <p:spPr>
          <a:xfrm>
            <a:off x="1122514" y="2658669"/>
            <a:ext cx="3819830" cy="706755"/>
          </a:xfrm>
          <a:prstGeom prst="rect">
            <a:avLst/>
          </a:prstGeom>
          <a:noFill/>
        </p:spPr>
        <p:txBody>
          <a:bodyPr wrap="square" rtlCol="0">
            <a:spAutoFit/>
          </a:bodyPr>
          <a:lstStyle/>
          <a:p>
            <a:r>
              <a:rPr lang="en-US" altLang="zh-CN" sz="4000" b="1" spc="50" dirty="0" smtClean="0">
                <a:solidFill>
                  <a:schemeClr val="bg1"/>
                </a:solidFill>
                <a:latin typeface="+mj-ea"/>
                <a:ea typeface="+mj-ea"/>
              </a:rPr>
              <a:t>Kettle</a:t>
            </a:r>
            <a:endParaRPr lang="zh-CN" altLang="en-US" sz="4000" b="1" spc="50" dirty="0">
              <a:solidFill>
                <a:schemeClr val="bg1"/>
              </a:solidFill>
              <a:latin typeface="+mj-ea"/>
              <a:ea typeface="+mj-ea"/>
            </a:endParaRPr>
          </a:p>
        </p:txBody>
      </p:sp>
      <p:sp>
        <p:nvSpPr>
          <p:cNvPr id="167" name="文本框 6"/>
          <p:cNvSpPr txBox="1"/>
          <p:nvPr/>
        </p:nvSpPr>
        <p:spPr>
          <a:xfrm>
            <a:off x="1372933" y="3767264"/>
            <a:ext cx="1236236" cy="400110"/>
          </a:xfrm>
          <a:prstGeom prst="rect">
            <a:avLst/>
          </a:prstGeom>
          <a:noFill/>
        </p:spPr>
        <p:txBody>
          <a:bodyPr wrap="none" rtlCol="0">
            <a:spAutoFit/>
          </a:bodyPr>
          <a:lstStyle/>
          <a:p>
            <a:r>
              <a:rPr lang="zh-CN" altLang="en-US" sz="2000" b="1" spc="50" dirty="0" smtClean="0">
                <a:solidFill>
                  <a:schemeClr val="bg1"/>
                </a:solidFill>
                <a:latin typeface="+mj-ea"/>
                <a:ea typeface="+mj-ea"/>
              </a:rPr>
              <a:t>学习目标</a:t>
            </a:r>
            <a:endParaRPr lang="zh-CN" altLang="en-US" sz="2000" b="1" spc="50" dirty="0">
              <a:solidFill>
                <a:schemeClr val="bg1"/>
              </a:solidFill>
              <a:latin typeface="+mj-ea"/>
              <a:ea typeface="+mj-ea"/>
            </a:endParaRPr>
          </a:p>
        </p:txBody>
      </p:sp>
      <p:sp>
        <p:nvSpPr>
          <p:cNvPr id="2" name="矩形 1"/>
          <p:cNvSpPr/>
          <p:nvPr/>
        </p:nvSpPr>
        <p:spPr>
          <a:xfrm>
            <a:off x="4652682" y="212745"/>
            <a:ext cx="7539318" cy="738664"/>
          </a:xfrm>
          <a:prstGeom prst="rect">
            <a:avLst/>
          </a:prstGeom>
        </p:spPr>
        <p:txBody>
          <a:bodyPr wrap="square">
            <a:spAutoFit/>
          </a:bodyPr>
          <a:lstStyle/>
          <a:p>
            <a:pPr>
              <a:lnSpc>
                <a:spcPct val="150000"/>
              </a:lnSpc>
              <a:spcBef>
                <a:spcPts val="900"/>
              </a:spcBef>
              <a:spcAft>
                <a:spcPts val="900"/>
              </a:spcAft>
            </a:pPr>
            <a:r>
              <a:rPr lang="en-US" altLang="zh-CN" sz="1400" b="1" kern="0" dirty="0">
                <a:latin typeface="+mn-ea"/>
                <a:cs typeface="宋体" panose="02010600030101010101" pitchFamily="2" charset="-122"/>
              </a:rPr>
              <a:t>ETL</a:t>
            </a:r>
            <a:r>
              <a:rPr lang="en-US" altLang="zh-CN" sz="1400" kern="0" dirty="0">
                <a:latin typeface="+mn-ea"/>
                <a:cs typeface="宋体" panose="02010600030101010101" pitchFamily="2" charset="-122"/>
              </a:rPr>
              <a:t>(Extract-Transform-Load</a:t>
            </a:r>
            <a:r>
              <a:rPr lang="en-US" altLang="zh-CN" sz="1400" kern="0" dirty="0" smtClean="0">
                <a:latin typeface="+mn-ea"/>
                <a:cs typeface="宋体" panose="02010600030101010101" pitchFamily="2" charset="-122"/>
              </a:rPr>
              <a:t>)</a:t>
            </a:r>
            <a:r>
              <a:rPr lang="zh-CN" altLang="zh-CN" sz="1400" kern="0" dirty="0" smtClean="0">
                <a:latin typeface="+mn-ea"/>
                <a:cs typeface="宋体" panose="02010600030101010101" pitchFamily="2" charset="-122"/>
              </a:rPr>
              <a:t> 。</a:t>
            </a:r>
            <a:r>
              <a:rPr lang="en-US" altLang="zh-CN" sz="1400" kern="0" dirty="0" smtClean="0">
                <a:latin typeface="+mn-ea"/>
                <a:cs typeface="宋体" panose="02010600030101010101" pitchFamily="2" charset="-122"/>
              </a:rPr>
              <a:t>ETL</a:t>
            </a:r>
            <a:r>
              <a:rPr lang="zh-CN" altLang="zh-CN" sz="1400" kern="0" dirty="0" smtClean="0">
                <a:latin typeface="+mn-ea"/>
                <a:cs typeface="宋体" panose="02010600030101010101" pitchFamily="2" charset="-122"/>
              </a:rPr>
              <a:t>工具——</a:t>
            </a:r>
            <a:r>
              <a:rPr lang="en-US" altLang="zh-CN" sz="1400" kern="0" dirty="0">
                <a:latin typeface="+mn-ea"/>
                <a:cs typeface="宋体" panose="02010600030101010101" pitchFamily="2" charset="-122"/>
              </a:rPr>
              <a:t>Kettle</a:t>
            </a:r>
            <a:r>
              <a:rPr lang="zh-CN" altLang="zh-CN" sz="1400" kern="0" dirty="0">
                <a:latin typeface="+mn-ea"/>
                <a:cs typeface="宋体" panose="02010600030101010101" pitchFamily="2" charset="-122"/>
              </a:rPr>
              <a:t>，即</a:t>
            </a:r>
            <a:r>
              <a:rPr lang="en-US" altLang="zh-CN" sz="1400" b="1" kern="0" dirty="0">
                <a:latin typeface="+mn-ea"/>
                <a:cs typeface="宋体" panose="02010600030101010101" pitchFamily="2" charset="-122"/>
              </a:rPr>
              <a:t>PDI</a:t>
            </a:r>
            <a:r>
              <a:rPr lang="zh-CN" altLang="zh-CN" sz="1400" kern="0" dirty="0">
                <a:latin typeface="+mn-ea"/>
                <a:cs typeface="宋体" panose="02010600030101010101" pitchFamily="2" charset="-122"/>
              </a:rPr>
              <a:t>（</a:t>
            </a:r>
            <a:r>
              <a:rPr lang="en-US" altLang="zh-CN" sz="1400" kern="0" dirty="0" err="1">
                <a:latin typeface="+mn-ea"/>
                <a:cs typeface="宋体" panose="02010600030101010101" pitchFamily="2" charset="-122"/>
              </a:rPr>
              <a:t>pentaho</a:t>
            </a:r>
            <a:r>
              <a:rPr lang="en-US" altLang="zh-CN" sz="1400" kern="0" dirty="0">
                <a:latin typeface="+mn-ea"/>
                <a:cs typeface="宋体" panose="02010600030101010101" pitchFamily="2" charset="-122"/>
              </a:rPr>
              <a:t> data integration,</a:t>
            </a:r>
            <a:r>
              <a:rPr lang="zh-CN" altLang="zh-CN" sz="1400" kern="0" dirty="0">
                <a:latin typeface="+mn-ea"/>
                <a:cs typeface="宋体" panose="02010600030101010101" pitchFamily="2" charset="-122"/>
              </a:rPr>
              <a:t>数据集成器）。</a:t>
            </a:r>
            <a:endParaRPr lang="zh-CN" altLang="zh-CN" sz="1400" kern="100" dirty="0">
              <a:effectLst/>
              <a:latin typeface="+mn-ea"/>
              <a:cs typeface="Times New Roman" panose="02020603050405020304" pitchFamily="18" charset="0"/>
            </a:endParaRPr>
          </a:p>
        </p:txBody>
      </p:sp>
      <p:sp>
        <p:nvSpPr>
          <p:cNvPr id="3" name="矩形 2"/>
          <p:cNvSpPr/>
          <p:nvPr/>
        </p:nvSpPr>
        <p:spPr>
          <a:xfrm>
            <a:off x="4652682" y="1274274"/>
            <a:ext cx="7478059" cy="4985980"/>
          </a:xfrm>
          <a:prstGeom prst="rect">
            <a:avLst/>
          </a:prstGeom>
        </p:spPr>
        <p:txBody>
          <a:bodyPr wrap="square">
            <a:spAutoFit/>
          </a:bodyPr>
          <a:lstStyle/>
          <a:p>
            <a:pPr marL="342900" lvl="0" indent="-342900">
              <a:spcBef>
                <a:spcPts val="900"/>
              </a:spcBef>
              <a:spcAft>
                <a:spcPts val="900"/>
              </a:spcAft>
              <a:buFont typeface="Wingdings" panose="05000000000000000000" pitchFamily="2" charset="2"/>
              <a:buChar char=""/>
            </a:pPr>
            <a:r>
              <a:rPr lang="zh-CN" altLang="zh-CN" sz="1400" b="1" kern="0" dirty="0">
                <a:solidFill>
                  <a:srgbClr val="FF0000"/>
                </a:solidFill>
                <a:latin typeface="+mn-ea"/>
                <a:cs typeface="宋体" panose="02010600030101010101" pitchFamily="2" charset="-122"/>
              </a:rPr>
              <a:t>知识目标：</a:t>
            </a:r>
            <a:endParaRPr lang="zh-CN" altLang="zh-CN" sz="1400" b="1" kern="100" dirty="0">
              <a:solidFill>
                <a:srgbClr val="FF0000"/>
              </a:solidFill>
              <a:latin typeface="+mn-ea"/>
              <a:cs typeface="Times New Roman" panose="02020603050405020304" pitchFamily="18" charset="0"/>
            </a:endParaRPr>
          </a:p>
          <a:p>
            <a:pPr marL="266700">
              <a:spcBef>
                <a:spcPts val="900"/>
              </a:spcBef>
              <a:spcAft>
                <a:spcPts val="900"/>
              </a:spcAft>
            </a:pPr>
            <a:r>
              <a:rPr lang="zh-CN" altLang="zh-CN" sz="1400" kern="0" dirty="0">
                <a:latin typeface="+mn-ea"/>
                <a:cs typeface="宋体" panose="02010600030101010101" pitchFamily="2" charset="-122"/>
              </a:rPr>
              <a:t>（</a:t>
            </a:r>
            <a:r>
              <a:rPr lang="en-US" altLang="zh-CN" sz="1400" kern="0" dirty="0">
                <a:latin typeface="+mn-ea"/>
                <a:cs typeface="宋体" panose="02010600030101010101" pitchFamily="2" charset="-122"/>
              </a:rPr>
              <a:t>1</a:t>
            </a:r>
            <a:r>
              <a:rPr lang="zh-CN" altLang="zh-CN" sz="1400" kern="0" dirty="0">
                <a:latin typeface="+mn-ea"/>
                <a:cs typeface="宋体" panose="02010600030101010101" pitchFamily="2" charset="-122"/>
              </a:rPr>
              <a:t>）掌握</a:t>
            </a:r>
            <a:r>
              <a:rPr lang="en-US" altLang="zh-CN" sz="1400" kern="0" dirty="0">
                <a:latin typeface="+mn-ea"/>
                <a:cs typeface="宋体" panose="02010600030101010101" pitchFamily="2" charset="-122"/>
              </a:rPr>
              <a:t>Kettle</a:t>
            </a:r>
            <a:r>
              <a:rPr lang="zh-CN" altLang="zh-CN" sz="1400" kern="0" dirty="0">
                <a:latin typeface="+mn-ea"/>
                <a:cs typeface="宋体" panose="02010600030101010101" pitchFamily="2" charset="-122"/>
              </a:rPr>
              <a:t>中的</a:t>
            </a:r>
            <a:r>
              <a:rPr lang="en-US" altLang="zh-CN" sz="1400" b="1" u="sng" kern="0" dirty="0" err="1">
                <a:solidFill>
                  <a:srgbClr val="0064B8"/>
                </a:solidFill>
                <a:latin typeface="+mn-ea"/>
                <a:cs typeface="宋体" panose="02010600030101010101" pitchFamily="2" charset="-122"/>
              </a:rPr>
              <a:t>环境变量配置</a:t>
            </a:r>
            <a:r>
              <a:rPr lang="zh-CN" altLang="zh-CN" sz="1400" kern="0" dirty="0">
                <a:latin typeface="+mn-ea"/>
                <a:cs typeface="宋体" panose="02010600030101010101" pitchFamily="2" charset="-122"/>
              </a:rPr>
              <a:t>，如</a:t>
            </a:r>
            <a:r>
              <a:rPr lang="en-US" altLang="zh-CN" sz="1400" kern="0" dirty="0">
                <a:latin typeface="+mn-ea"/>
                <a:cs typeface="宋体" panose="02010600030101010101" pitchFamily="2" charset="-122"/>
              </a:rPr>
              <a:t>JAVA_HOME</a:t>
            </a:r>
            <a:r>
              <a:rPr lang="zh-CN" altLang="zh-CN" sz="1400" kern="0" dirty="0">
                <a:latin typeface="+mn-ea"/>
                <a:cs typeface="宋体" panose="02010600030101010101" pitchFamily="2" charset="-122"/>
              </a:rPr>
              <a:t>、</a:t>
            </a:r>
            <a:r>
              <a:rPr lang="en-US" altLang="zh-CN" sz="1400" kern="0" dirty="0">
                <a:latin typeface="+mn-ea"/>
                <a:cs typeface="宋体" panose="02010600030101010101" pitchFamily="2" charset="-122"/>
              </a:rPr>
              <a:t>Path</a:t>
            </a:r>
            <a:r>
              <a:rPr lang="zh-CN" altLang="zh-CN" sz="1400" kern="0" dirty="0">
                <a:latin typeface="+mn-ea"/>
                <a:cs typeface="宋体" panose="02010600030101010101" pitchFamily="2" charset="-122"/>
              </a:rPr>
              <a:t>和</a:t>
            </a:r>
            <a:r>
              <a:rPr lang="en-US" altLang="zh-CN" sz="1400" kern="0" dirty="0">
                <a:latin typeface="+mn-ea"/>
                <a:cs typeface="宋体" panose="02010600030101010101" pitchFamily="2" charset="-122"/>
              </a:rPr>
              <a:t>CLASSPATH</a:t>
            </a:r>
            <a:r>
              <a:rPr lang="zh-CN" altLang="zh-CN" sz="1400" kern="0" dirty="0">
                <a:latin typeface="+mn-ea"/>
                <a:cs typeface="宋体" panose="02010600030101010101" pitchFamily="2" charset="-122"/>
              </a:rPr>
              <a:t>的修改和配置； </a:t>
            </a:r>
            <a:endParaRPr lang="zh-CN" altLang="zh-CN" sz="1400" kern="100" dirty="0">
              <a:latin typeface="+mn-ea"/>
              <a:cs typeface="Times New Roman" panose="02020603050405020304" pitchFamily="18" charset="0"/>
            </a:endParaRPr>
          </a:p>
          <a:p>
            <a:pPr marL="266700">
              <a:spcBef>
                <a:spcPts val="900"/>
              </a:spcBef>
              <a:spcAft>
                <a:spcPts val="900"/>
              </a:spcAft>
            </a:pPr>
            <a:r>
              <a:rPr lang="zh-CN" altLang="zh-CN" sz="1400" kern="0" dirty="0">
                <a:latin typeface="+mn-ea"/>
                <a:cs typeface="宋体" panose="02010600030101010101" pitchFamily="2" charset="-122"/>
              </a:rPr>
              <a:t>（</a:t>
            </a:r>
            <a:r>
              <a:rPr lang="en-US" altLang="zh-CN" sz="1400" kern="0" dirty="0">
                <a:latin typeface="+mn-ea"/>
                <a:cs typeface="宋体" panose="02010600030101010101" pitchFamily="2" charset="-122"/>
              </a:rPr>
              <a:t>2</a:t>
            </a:r>
            <a:r>
              <a:rPr lang="zh-CN" altLang="zh-CN" sz="1400" kern="0" dirty="0">
                <a:latin typeface="+mn-ea"/>
                <a:cs typeface="宋体" panose="02010600030101010101" pitchFamily="2" charset="-122"/>
              </a:rPr>
              <a:t>）熟悉</a:t>
            </a:r>
            <a:r>
              <a:rPr lang="en-US" altLang="zh-CN" sz="1400" kern="0" dirty="0" err="1">
                <a:latin typeface="+mn-ea"/>
                <a:cs typeface="宋体" panose="02010600030101010101" pitchFamily="2" charset="-122"/>
              </a:rPr>
              <a:t>Kettle的</a:t>
            </a:r>
            <a:r>
              <a:rPr lang="en-US" altLang="zh-CN" sz="1400" b="1" u="sng" kern="0" dirty="0" err="1">
                <a:solidFill>
                  <a:srgbClr val="0064B8"/>
                </a:solidFill>
                <a:latin typeface="+mn-ea"/>
                <a:cs typeface="宋体" panose="02010600030101010101" pitchFamily="2" charset="-122"/>
              </a:rPr>
              <a:t>图形界面</a:t>
            </a:r>
            <a:r>
              <a:rPr lang="en-US" altLang="zh-CN" sz="1400" kern="0" dirty="0" err="1">
                <a:latin typeface="+mn-ea"/>
                <a:cs typeface="宋体" panose="02010600030101010101" pitchFamily="2" charset="-122"/>
              </a:rPr>
              <a:t>基本功能</a:t>
            </a:r>
            <a:r>
              <a:rPr lang="zh-CN" altLang="zh-CN" sz="1400" kern="0" dirty="0">
                <a:latin typeface="+mn-ea"/>
                <a:cs typeface="宋体" panose="02010600030101010101" pitchFamily="2" charset="-122"/>
              </a:rPr>
              <a:t>和</a:t>
            </a:r>
            <a:r>
              <a:rPr lang="en-US" altLang="zh-CN" sz="1400" b="1" u="sng" kern="0" dirty="0" err="1">
                <a:solidFill>
                  <a:srgbClr val="0064B8"/>
                </a:solidFill>
                <a:latin typeface="+mn-ea"/>
                <a:cs typeface="宋体" panose="02010600030101010101" pitchFamily="2" charset="-122"/>
              </a:rPr>
              <a:t>配置启动</a:t>
            </a:r>
            <a:r>
              <a:rPr lang="en-US" altLang="zh-CN" sz="1400" kern="0" dirty="0" err="1">
                <a:latin typeface="+mn-ea"/>
                <a:cs typeface="宋体" panose="02010600030101010101" pitchFamily="2" charset="-122"/>
              </a:rPr>
              <a:t>Kettle</a:t>
            </a:r>
            <a:r>
              <a:rPr lang="zh-CN" altLang="zh-CN" sz="1400" kern="0" dirty="0">
                <a:latin typeface="+mn-ea"/>
                <a:cs typeface="宋体" panose="02010600030101010101" pitchFamily="2" charset="-122"/>
              </a:rPr>
              <a:t>操作；</a:t>
            </a:r>
            <a:endParaRPr lang="zh-CN" altLang="zh-CN" sz="1400" kern="100" dirty="0">
              <a:latin typeface="+mn-ea"/>
              <a:cs typeface="Times New Roman" panose="02020603050405020304" pitchFamily="18" charset="0"/>
            </a:endParaRPr>
          </a:p>
          <a:p>
            <a:pPr marL="266700">
              <a:spcBef>
                <a:spcPts val="900"/>
              </a:spcBef>
              <a:spcAft>
                <a:spcPts val="900"/>
              </a:spcAft>
            </a:pPr>
            <a:r>
              <a:rPr lang="zh-CN" altLang="zh-CN" sz="1400" kern="0" dirty="0">
                <a:latin typeface="+mn-ea"/>
                <a:cs typeface="宋体" panose="02010600030101010101" pitchFamily="2" charset="-122"/>
              </a:rPr>
              <a:t>（</a:t>
            </a:r>
            <a:r>
              <a:rPr lang="en-US" altLang="zh-CN" sz="1400" kern="0" dirty="0">
                <a:latin typeface="+mn-ea"/>
                <a:cs typeface="宋体" panose="02010600030101010101" pitchFamily="2" charset="-122"/>
              </a:rPr>
              <a:t>3</a:t>
            </a:r>
            <a:r>
              <a:rPr lang="zh-CN" altLang="zh-CN" sz="1400" kern="0" dirty="0">
                <a:latin typeface="+mn-ea"/>
                <a:cs typeface="宋体" panose="02010600030101010101" pitchFamily="2" charset="-122"/>
              </a:rPr>
              <a:t>）掌握</a:t>
            </a:r>
            <a:r>
              <a:rPr lang="en-US" altLang="zh-CN" sz="1400" kern="0" dirty="0">
                <a:latin typeface="+mn-ea"/>
                <a:cs typeface="宋体" panose="02010600030101010101" pitchFamily="2" charset="-122"/>
              </a:rPr>
              <a:t>Kettle</a:t>
            </a:r>
            <a:r>
              <a:rPr lang="zh-CN" altLang="zh-CN" sz="1400" b="1" u="sng" kern="0" dirty="0">
                <a:solidFill>
                  <a:srgbClr val="0064B8"/>
                </a:solidFill>
                <a:latin typeface="+mn-ea"/>
                <a:cs typeface="宋体" panose="02010600030101010101" pitchFamily="2" charset="-122"/>
              </a:rPr>
              <a:t>整合</a:t>
            </a:r>
            <a:r>
              <a:rPr lang="en-US" altLang="zh-CN" sz="1400" b="1" u="sng" kern="0" dirty="0">
                <a:solidFill>
                  <a:srgbClr val="0064B8"/>
                </a:solidFill>
                <a:latin typeface="+mn-ea"/>
                <a:cs typeface="宋体" panose="02010600030101010101" pitchFamily="2" charset="-122"/>
              </a:rPr>
              <a:t>Hadoop</a:t>
            </a:r>
            <a:r>
              <a:rPr lang="zh-CN" altLang="zh-CN" sz="1400" kern="0" dirty="0">
                <a:latin typeface="+mn-ea"/>
                <a:cs typeface="宋体" panose="02010600030101010101" pitchFamily="2" charset="-122"/>
              </a:rPr>
              <a:t>平台操作；</a:t>
            </a:r>
            <a:endParaRPr lang="zh-CN" altLang="zh-CN" sz="1400" kern="100" dirty="0">
              <a:latin typeface="+mn-ea"/>
              <a:cs typeface="Times New Roman" panose="02020603050405020304" pitchFamily="18" charset="0"/>
            </a:endParaRPr>
          </a:p>
          <a:p>
            <a:pPr marL="266700">
              <a:spcBef>
                <a:spcPts val="900"/>
              </a:spcBef>
              <a:spcAft>
                <a:spcPts val="900"/>
              </a:spcAft>
            </a:pPr>
            <a:r>
              <a:rPr lang="zh-CN" altLang="zh-CN" sz="1400" kern="0" dirty="0">
                <a:latin typeface="+mn-ea"/>
                <a:cs typeface="宋体" panose="02010600030101010101" pitchFamily="2" charset="-122"/>
              </a:rPr>
              <a:t>（</a:t>
            </a:r>
            <a:r>
              <a:rPr lang="en-US" altLang="zh-CN" sz="1400" kern="0" dirty="0">
                <a:latin typeface="+mn-ea"/>
                <a:cs typeface="宋体" panose="02010600030101010101" pitchFamily="2" charset="-122"/>
              </a:rPr>
              <a:t>4</a:t>
            </a:r>
            <a:r>
              <a:rPr lang="zh-CN" altLang="zh-CN" sz="1400" kern="0" dirty="0">
                <a:latin typeface="+mn-ea"/>
                <a:cs typeface="宋体" panose="02010600030101010101" pitchFamily="2" charset="-122"/>
              </a:rPr>
              <a:t>）掌握用</a:t>
            </a:r>
            <a:r>
              <a:rPr lang="en-US" altLang="zh-CN" sz="1400" kern="0" dirty="0">
                <a:latin typeface="+mn-ea"/>
                <a:cs typeface="宋体" panose="02010600030101010101" pitchFamily="2" charset="-122"/>
              </a:rPr>
              <a:t>Kettle</a:t>
            </a:r>
            <a:r>
              <a:rPr lang="zh-CN" altLang="zh-CN" sz="1400" kern="0" dirty="0">
                <a:latin typeface="+mn-ea"/>
                <a:cs typeface="宋体" panose="02010600030101010101" pitchFamily="2" charset="-122"/>
              </a:rPr>
              <a:t>工具来</a:t>
            </a:r>
            <a:r>
              <a:rPr lang="zh-CN" altLang="zh-CN" sz="1400" b="1" u="sng" kern="0" dirty="0">
                <a:solidFill>
                  <a:srgbClr val="0064B8"/>
                </a:solidFill>
                <a:latin typeface="+mn-ea"/>
                <a:cs typeface="宋体" panose="02010600030101010101" pitchFamily="2" charset="-122"/>
              </a:rPr>
              <a:t>操作</a:t>
            </a:r>
            <a:r>
              <a:rPr lang="en-US" altLang="zh-CN" sz="1400" b="1" u="sng" kern="0" dirty="0">
                <a:solidFill>
                  <a:srgbClr val="0064B8"/>
                </a:solidFill>
                <a:latin typeface="+mn-ea"/>
                <a:cs typeface="宋体" panose="02010600030101010101" pitchFamily="2" charset="-122"/>
              </a:rPr>
              <a:t>Hive</a:t>
            </a:r>
            <a:r>
              <a:rPr lang="zh-CN" altLang="zh-CN" sz="1400" kern="0" dirty="0">
                <a:latin typeface="+mn-ea"/>
                <a:cs typeface="宋体" panose="02010600030101010101" pitchFamily="2" charset="-122"/>
              </a:rPr>
              <a:t>，实现数据的</a:t>
            </a:r>
            <a:r>
              <a:rPr lang="zh-CN" altLang="zh-CN" sz="1400" b="1" u="sng" kern="0" dirty="0">
                <a:solidFill>
                  <a:srgbClr val="0064B8"/>
                </a:solidFill>
                <a:latin typeface="+mn-ea"/>
                <a:cs typeface="宋体" panose="02010600030101010101" pitchFamily="2" charset="-122"/>
              </a:rPr>
              <a:t>读写操作</a:t>
            </a:r>
            <a:r>
              <a:rPr lang="zh-CN" altLang="zh-CN" sz="1400" kern="0" dirty="0">
                <a:latin typeface="+mn-ea"/>
                <a:cs typeface="宋体" panose="02010600030101010101" pitchFamily="2" charset="-122"/>
              </a:rPr>
              <a:t>。</a:t>
            </a:r>
            <a:endParaRPr lang="zh-CN" altLang="zh-CN" sz="1400" kern="100" dirty="0">
              <a:latin typeface="+mn-ea"/>
              <a:cs typeface="Times New Roman" panose="02020603050405020304" pitchFamily="18" charset="0"/>
            </a:endParaRPr>
          </a:p>
          <a:p>
            <a:pPr marL="342900" indent="-342900">
              <a:spcBef>
                <a:spcPts val="900"/>
              </a:spcBef>
              <a:spcAft>
                <a:spcPts val="900"/>
              </a:spcAft>
              <a:buFont typeface="Wingdings" panose="05000000000000000000" pitchFamily="2" charset="2"/>
              <a:buChar char=""/>
            </a:pPr>
            <a:r>
              <a:rPr lang="zh-CN" altLang="zh-CN" sz="1400" b="1" kern="0" dirty="0">
                <a:solidFill>
                  <a:srgbClr val="FF0000"/>
                </a:solidFill>
                <a:latin typeface="+mn-ea"/>
                <a:cs typeface="宋体" panose="02010600030101010101" pitchFamily="2" charset="-122"/>
              </a:rPr>
              <a:t>技能目标：</a:t>
            </a:r>
            <a:endParaRPr lang="zh-CN" altLang="zh-CN" sz="1400" b="1" kern="0" dirty="0">
              <a:solidFill>
                <a:srgbClr val="FF0000"/>
              </a:solidFill>
              <a:latin typeface="+mn-ea"/>
              <a:cs typeface="宋体" panose="02010600030101010101" pitchFamily="2" charset="-122"/>
            </a:endParaRPr>
          </a:p>
          <a:p>
            <a:pPr marL="266700">
              <a:spcBef>
                <a:spcPts val="900"/>
              </a:spcBef>
              <a:spcAft>
                <a:spcPts val="900"/>
              </a:spcAft>
            </a:pPr>
            <a:r>
              <a:rPr lang="zh-CN" altLang="zh-CN" sz="1400" kern="0" dirty="0">
                <a:latin typeface="+mn-ea"/>
                <a:cs typeface="宋体" panose="02010600030101010101" pitchFamily="2" charset="-122"/>
              </a:rPr>
              <a:t>（</a:t>
            </a:r>
            <a:r>
              <a:rPr lang="en-US" altLang="zh-CN" sz="1400" kern="0" dirty="0">
                <a:latin typeface="+mn-ea"/>
                <a:cs typeface="宋体" panose="02010600030101010101" pitchFamily="2" charset="-122"/>
              </a:rPr>
              <a:t>1</a:t>
            </a:r>
            <a:r>
              <a:rPr lang="zh-CN" altLang="zh-CN" sz="1400" kern="0" dirty="0">
                <a:latin typeface="+mn-ea"/>
                <a:cs typeface="宋体" panose="02010600030101010101" pitchFamily="2" charset="-122"/>
              </a:rPr>
              <a:t>）能够独立完成</a:t>
            </a:r>
            <a:r>
              <a:rPr lang="en-US" altLang="zh-CN" sz="1400" kern="0" dirty="0">
                <a:latin typeface="+mn-ea"/>
                <a:cs typeface="宋体" panose="02010600030101010101" pitchFamily="2" charset="-122"/>
              </a:rPr>
              <a:t>Kettle</a:t>
            </a:r>
            <a:r>
              <a:rPr lang="zh-CN" altLang="zh-CN" sz="1400" kern="0" dirty="0">
                <a:latin typeface="+mn-ea"/>
                <a:cs typeface="宋体" panose="02010600030101010101" pitchFamily="2" charset="-122"/>
              </a:rPr>
              <a:t>中</a:t>
            </a:r>
            <a:r>
              <a:rPr lang="en-US" altLang="zh-CN" sz="1400" kern="0" dirty="0">
                <a:latin typeface="+mn-ea"/>
                <a:cs typeface="宋体" panose="02010600030101010101" pitchFamily="2" charset="-122"/>
              </a:rPr>
              <a:t>JAVA_HOME</a:t>
            </a:r>
            <a:r>
              <a:rPr lang="zh-CN" altLang="zh-CN" sz="1400" kern="0" dirty="0">
                <a:latin typeface="+mn-ea"/>
                <a:cs typeface="宋体" panose="02010600030101010101" pitchFamily="2" charset="-122"/>
              </a:rPr>
              <a:t>、</a:t>
            </a:r>
            <a:r>
              <a:rPr lang="en-US" altLang="zh-CN" sz="1400" kern="0" dirty="0">
                <a:latin typeface="+mn-ea"/>
                <a:cs typeface="宋体" panose="02010600030101010101" pitchFamily="2" charset="-122"/>
              </a:rPr>
              <a:t>Path</a:t>
            </a:r>
            <a:r>
              <a:rPr lang="zh-CN" altLang="zh-CN" sz="1400" kern="0" dirty="0">
                <a:latin typeface="+mn-ea"/>
                <a:cs typeface="宋体" panose="02010600030101010101" pitchFamily="2" charset="-122"/>
              </a:rPr>
              <a:t>和</a:t>
            </a:r>
            <a:r>
              <a:rPr lang="en-US" altLang="zh-CN" sz="1400" kern="0" dirty="0">
                <a:latin typeface="+mn-ea"/>
                <a:cs typeface="宋体" panose="02010600030101010101" pitchFamily="2" charset="-122"/>
              </a:rPr>
              <a:t>CLASSPATH</a:t>
            </a:r>
            <a:r>
              <a:rPr lang="zh-CN" altLang="zh-CN" sz="1400" kern="0" dirty="0">
                <a:latin typeface="+mn-ea"/>
                <a:cs typeface="宋体" panose="02010600030101010101" pitchFamily="2" charset="-122"/>
              </a:rPr>
              <a:t>的环境变量</a:t>
            </a:r>
            <a:r>
              <a:rPr lang="zh-CN" altLang="zh-CN" sz="1400" b="1" u="sng" kern="0" dirty="0">
                <a:solidFill>
                  <a:srgbClr val="0064B8"/>
                </a:solidFill>
                <a:latin typeface="+mn-ea"/>
                <a:cs typeface="宋体" panose="02010600030101010101" pitchFamily="2" charset="-122"/>
              </a:rPr>
              <a:t>配置</a:t>
            </a:r>
            <a:r>
              <a:rPr lang="zh-CN" altLang="zh-CN" sz="1400" kern="0" dirty="0">
                <a:latin typeface="+mn-ea"/>
                <a:cs typeface="宋体" panose="02010600030101010101" pitchFamily="2" charset="-122"/>
              </a:rPr>
              <a:t>；</a:t>
            </a:r>
            <a:endParaRPr lang="zh-CN" altLang="zh-CN" sz="1400" kern="100" dirty="0">
              <a:latin typeface="+mn-ea"/>
              <a:cs typeface="Times New Roman" panose="02020603050405020304" pitchFamily="18" charset="0"/>
            </a:endParaRPr>
          </a:p>
          <a:p>
            <a:pPr marL="266700">
              <a:spcBef>
                <a:spcPts val="900"/>
              </a:spcBef>
              <a:spcAft>
                <a:spcPts val="900"/>
              </a:spcAft>
            </a:pPr>
            <a:r>
              <a:rPr lang="zh-CN" altLang="zh-CN" sz="1400" kern="0" dirty="0">
                <a:latin typeface="+mn-ea"/>
                <a:cs typeface="宋体" panose="02010600030101010101" pitchFamily="2" charset="-122"/>
              </a:rPr>
              <a:t>（</a:t>
            </a:r>
            <a:r>
              <a:rPr lang="en-US" altLang="zh-CN" sz="1400" kern="0" dirty="0">
                <a:latin typeface="+mn-ea"/>
                <a:cs typeface="宋体" panose="02010600030101010101" pitchFamily="2" charset="-122"/>
              </a:rPr>
              <a:t>2</a:t>
            </a:r>
            <a:r>
              <a:rPr lang="zh-CN" altLang="zh-CN" sz="1400" kern="0" dirty="0">
                <a:latin typeface="+mn-ea"/>
                <a:cs typeface="宋体" panose="02010600030101010101" pitchFamily="2" charset="-122"/>
              </a:rPr>
              <a:t>）能够</a:t>
            </a:r>
            <a:r>
              <a:rPr lang="zh-CN" altLang="zh-CN" sz="1400" b="1" u="sng" kern="0" dirty="0">
                <a:solidFill>
                  <a:srgbClr val="0064B8"/>
                </a:solidFill>
                <a:latin typeface="+mn-ea"/>
                <a:cs typeface="宋体" panose="02010600030101010101" pitchFamily="2" charset="-122"/>
              </a:rPr>
              <a:t>安装和启动</a:t>
            </a:r>
            <a:r>
              <a:rPr lang="en-US" altLang="zh-CN" sz="1400" kern="0" dirty="0">
                <a:latin typeface="+mn-ea"/>
                <a:cs typeface="宋体" panose="02010600030101010101" pitchFamily="2" charset="-122"/>
              </a:rPr>
              <a:t>Kettle</a:t>
            </a:r>
            <a:r>
              <a:rPr lang="zh-CN" altLang="zh-CN" sz="1400" kern="0" dirty="0">
                <a:latin typeface="+mn-ea"/>
                <a:cs typeface="宋体" panose="02010600030101010101" pitchFamily="2" charset="-122"/>
              </a:rPr>
              <a:t>操作；</a:t>
            </a:r>
            <a:endParaRPr lang="zh-CN" altLang="zh-CN" sz="1400" kern="100" dirty="0">
              <a:latin typeface="+mn-ea"/>
              <a:cs typeface="Times New Roman" panose="02020603050405020304" pitchFamily="18" charset="0"/>
            </a:endParaRPr>
          </a:p>
          <a:p>
            <a:pPr marL="266700">
              <a:spcBef>
                <a:spcPts val="900"/>
              </a:spcBef>
              <a:spcAft>
                <a:spcPts val="900"/>
              </a:spcAft>
            </a:pPr>
            <a:r>
              <a:rPr lang="zh-CN" altLang="zh-CN" sz="1400" kern="0" dirty="0">
                <a:latin typeface="+mn-ea"/>
                <a:cs typeface="宋体" panose="02010600030101010101" pitchFamily="2" charset="-122"/>
              </a:rPr>
              <a:t>（</a:t>
            </a:r>
            <a:r>
              <a:rPr lang="en-US" altLang="zh-CN" sz="1400" kern="0" dirty="0">
                <a:latin typeface="+mn-ea"/>
                <a:cs typeface="宋体" panose="02010600030101010101" pitchFamily="2" charset="-122"/>
              </a:rPr>
              <a:t>3</a:t>
            </a:r>
            <a:r>
              <a:rPr lang="zh-CN" altLang="zh-CN" sz="1400" kern="0" dirty="0">
                <a:latin typeface="+mn-ea"/>
                <a:cs typeface="宋体" panose="02010600030101010101" pitchFamily="2" charset="-122"/>
              </a:rPr>
              <a:t>）能够使用</a:t>
            </a:r>
            <a:r>
              <a:rPr lang="en-US" altLang="zh-CN" sz="1400" kern="0" dirty="0">
                <a:latin typeface="+mn-ea"/>
                <a:cs typeface="宋体" panose="02010600030101010101" pitchFamily="2" charset="-122"/>
              </a:rPr>
              <a:t>Kettle</a:t>
            </a:r>
            <a:r>
              <a:rPr lang="zh-CN" altLang="zh-CN" sz="1400" b="1" u="sng" kern="0" dirty="0">
                <a:solidFill>
                  <a:srgbClr val="0064B8"/>
                </a:solidFill>
                <a:latin typeface="+mn-ea"/>
                <a:cs typeface="宋体" panose="02010600030101010101" pitchFamily="2" charset="-122"/>
              </a:rPr>
              <a:t>输入组件</a:t>
            </a:r>
            <a:r>
              <a:rPr lang="zh-CN" altLang="zh-CN" sz="1400" kern="0" dirty="0">
                <a:latin typeface="+mn-ea"/>
                <a:cs typeface="宋体" panose="02010600030101010101" pitchFamily="2" charset="-122"/>
              </a:rPr>
              <a:t>，如</a:t>
            </a:r>
            <a:r>
              <a:rPr lang="en-US" altLang="zh-CN" sz="1400" kern="0" dirty="0">
                <a:latin typeface="+mn-ea"/>
                <a:cs typeface="宋体" panose="02010600030101010101" pitchFamily="2" charset="-122"/>
              </a:rPr>
              <a:t>SON</a:t>
            </a:r>
            <a:r>
              <a:rPr lang="zh-CN" altLang="zh-CN" sz="1400" kern="0" dirty="0">
                <a:latin typeface="+mn-ea"/>
                <a:cs typeface="宋体" panose="02010600030101010101" pitchFamily="2" charset="-122"/>
              </a:rPr>
              <a:t>组件、</a:t>
            </a:r>
            <a:r>
              <a:rPr lang="en-US" altLang="zh-CN" sz="1400" kern="0" dirty="0">
                <a:latin typeface="+mn-ea"/>
                <a:cs typeface="宋体" panose="02010600030101010101" pitchFamily="2" charset="-122"/>
              </a:rPr>
              <a:t>Table</a:t>
            </a:r>
            <a:r>
              <a:rPr lang="zh-CN" altLang="zh-CN" sz="1400" kern="0" dirty="0">
                <a:latin typeface="+mn-ea"/>
                <a:cs typeface="宋体" panose="02010600030101010101" pitchFamily="2" charset="-122"/>
              </a:rPr>
              <a:t>组件、生成数据记录等进行数据输入操作；</a:t>
            </a:r>
            <a:endParaRPr lang="zh-CN" altLang="zh-CN" sz="1400" kern="100" dirty="0">
              <a:latin typeface="+mn-ea"/>
              <a:cs typeface="Times New Roman" panose="02020603050405020304" pitchFamily="18" charset="0"/>
            </a:endParaRPr>
          </a:p>
          <a:p>
            <a:pPr marL="266700">
              <a:spcBef>
                <a:spcPts val="900"/>
              </a:spcBef>
              <a:spcAft>
                <a:spcPts val="900"/>
              </a:spcAft>
            </a:pPr>
            <a:r>
              <a:rPr lang="zh-CN" altLang="zh-CN" sz="1400" kern="0" dirty="0">
                <a:latin typeface="+mn-ea"/>
                <a:cs typeface="宋体" panose="02010600030101010101" pitchFamily="2" charset="-122"/>
              </a:rPr>
              <a:t>（</a:t>
            </a:r>
            <a:r>
              <a:rPr lang="en-US" altLang="zh-CN" sz="1400" kern="0" dirty="0">
                <a:latin typeface="+mn-ea"/>
                <a:cs typeface="宋体" panose="02010600030101010101" pitchFamily="2" charset="-122"/>
              </a:rPr>
              <a:t>4</a:t>
            </a:r>
            <a:r>
              <a:rPr lang="zh-CN" altLang="zh-CN" sz="1400" kern="0" dirty="0">
                <a:latin typeface="+mn-ea"/>
                <a:cs typeface="宋体" panose="02010600030101010101" pitchFamily="2" charset="-122"/>
              </a:rPr>
              <a:t>）能够使用</a:t>
            </a:r>
            <a:r>
              <a:rPr lang="en-US" altLang="zh-CN" sz="1400" kern="0" dirty="0">
                <a:latin typeface="+mn-ea"/>
                <a:cs typeface="宋体" panose="02010600030101010101" pitchFamily="2" charset="-122"/>
              </a:rPr>
              <a:t>Kettle</a:t>
            </a:r>
            <a:r>
              <a:rPr lang="zh-CN" altLang="zh-CN" sz="1400" b="1" u="sng" kern="0" dirty="0">
                <a:solidFill>
                  <a:srgbClr val="0064B8"/>
                </a:solidFill>
                <a:latin typeface="+mn-ea"/>
                <a:cs typeface="宋体" panose="02010600030101010101" pitchFamily="2" charset="-122"/>
              </a:rPr>
              <a:t>输出组件</a:t>
            </a:r>
            <a:r>
              <a:rPr lang="zh-CN" altLang="zh-CN" sz="1400" kern="0" dirty="0">
                <a:latin typeface="+mn-ea"/>
                <a:cs typeface="宋体" panose="02010600030101010101" pitchFamily="2" charset="-122"/>
              </a:rPr>
              <a:t>，如文本输出组件、表输出组件等进行数据输出操作；</a:t>
            </a:r>
            <a:endParaRPr lang="zh-CN" altLang="zh-CN" sz="1400" kern="100" dirty="0">
              <a:latin typeface="+mn-ea"/>
              <a:cs typeface="Times New Roman" panose="02020603050405020304" pitchFamily="18" charset="0"/>
            </a:endParaRPr>
          </a:p>
          <a:p>
            <a:pPr marL="266700">
              <a:spcBef>
                <a:spcPts val="900"/>
              </a:spcBef>
              <a:spcAft>
                <a:spcPts val="900"/>
              </a:spcAft>
            </a:pPr>
            <a:r>
              <a:rPr lang="zh-CN" altLang="zh-CN" sz="1400" kern="0" dirty="0">
                <a:latin typeface="+mn-ea"/>
                <a:cs typeface="宋体" panose="02010600030101010101" pitchFamily="2" charset="-122"/>
              </a:rPr>
              <a:t>（</a:t>
            </a:r>
            <a:r>
              <a:rPr lang="en-US" altLang="zh-CN" sz="1400" kern="0" dirty="0">
                <a:latin typeface="+mn-ea"/>
                <a:cs typeface="宋体" panose="02010600030101010101" pitchFamily="2" charset="-122"/>
              </a:rPr>
              <a:t>5</a:t>
            </a:r>
            <a:r>
              <a:rPr lang="zh-CN" altLang="zh-CN" sz="1400" kern="0" dirty="0">
                <a:latin typeface="+mn-ea"/>
                <a:cs typeface="宋体" panose="02010600030101010101" pitchFamily="2" charset="-122"/>
              </a:rPr>
              <a:t>）能够使用</a:t>
            </a:r>
            <a:r>
              <a:rPr lang="en-US" altLang="zh-CN" sz="1400" kern="0" dirty="0">
                <a:latin typeface="+mn-ea"/>
                <a:cs typeface="宋体" panose="02010600030101010101" pitchFamily="2" charset="-122"/>
              </a:rPr>
              <a:t>Kettle</a:t>
            </a:r>
            <a:r>
              <a:rPr lang="zh-CN" altLang="zh-CN" sz="1400" kern="0" dirty="0">
                <a:latin typeface="+mn-ea"/>
                <a:cs typeface="宋体" panose="02010600030101010101" pitchFamily="2" charset="-122"/>
              </a:rPr>
              <a:t>整合</a:t>
            </a:r>
            <a:r>
              <a:rPr lang="en-US" altLang="zh-CN" sz="1400" kern="0" dirty="0">
                <a:latin typeface="+mn-ea"/>
                <a:cs typeface="宋体" panose="02010600030101010101" pitchFamily="2" charset="-122"/>
              </a:rPr>
              <a:t>Hadoop</a:t>
            </a:r>
            <a:r>
              <a:rPr lang="zh-CN" altLang="zh-CN" sz="1400" kern="0" dirty="0" smtClean="0">
                <a:latin typeface="+mn-ea"/>
                <a:cs typeface="宋体" panose="02010600030101010101" pitchFamily="2" charset="-122"/>
              </a:rPr>
              <a:t>以及</a:t>
            </a:r>
            <a:r>
              <a:rPr lang="zh-CN" altLang="zh-CN" sz="1400" b="1" u="sng" kern="0" dirty="0" smtClean="0">
                <a:solidFill>
                  <a:srgbClr val="0064B8"/>
                </a:solidFill>
                <a:latin typeface="+mn-ea"/>
                <a:cs typeface="宋体" panose="02010600030101010101" pitchFamily="2" charset="-122"/>
              </a:rPr>
              <a:t>操作</a:t>
            </a:r>
            <a:r>
              <a:rPr lang="en-US" altLang="zh-CN" sz="1400" b="1" u="sng" kern="0" dirty="0" smtClean="0">
                <a:solidFill>
                  <a:srgbClr val="0064B8"/>
                </a:solidFill>
                <a:latin typeface="+mn-ea"/>
                <a:cs typeface="宋体" panose="02010600030101010101" pitchFamily="2" charset="-122"/>
              </a:rPr>
              <a:t>Hive</a:t>
            </a:r>
            <a:r>
              <a:rPr lang="zh-CN" altLang="zh-CN" sz="1400" kern="0" dirty="0" smtClean="0">
                <a:latin typeface="+mn-ea"/>
                <a:cs typeface="宋体" panose="02010600030101010101" pitchFamily="2" charset="-122"/>
              </a:rPr>
              <a:t>。</a:t>
            </a:r>
            <a:endParaRPr lang="zh-CN" altLang="zh-CN" sz="1400" kern="100" dirty="0">
              <a:effectLst/>
              <a:latin typeface="+mn-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一、JSON组件</a:t>
            </a:r>
            <a:endParaRPr dirty="0" smtClean="0"/>
          </a:p>
        </p:txBody>
      </p:sp>
      <p:sp>
        <p:nvSpPr>
          <p:cNvPr id="4" name="内容占位符 3"/>
          <p:cNvSpPr>
            <a:spLocks noGrp="1"/>
          </p:cNvSpPr>
          <p:nvPr>
            <p:ph sz="quarter" idx="13"/>
          </p:nvPr>
        </p:nvSpPr>
        <p:spPr>
          <a:xfrm>
            <a:off x="300509" y="823014"/>
            <a:ext cx="10674350" cy="370501"/>
          </a:xfrm>
        </p:spPr>
        <p:txBody>
          <a:bodyPr/>
          <a:lstStyle/>
          <a:p>
            <a:r>
              <a:rPr lang="en-US" altLang="zh-CN" sz="2000" dirty="0" smtClean="0">
                <a:latin typeface="仿宋" panose="02010609060101010101" charset="-122"/>
                <a:ea typeface="仿宋" panose="02010609060101010101" charset="-122"/>
                <a:cs typeface="仿宋" panose="02010609060101010101" charset="-122"/>
              </a:rPr>
              <a:t>   </a:t>
            </a:r>
            <a:r>
              <a:rPr lang="zh-CN" altLang="en-US" sz="2000" dirty="0" smtClean="0">
                <a:latin typeface="仿宋" panose="02010609060101010101" charset="-122"/>
                <a:ea typeface="仿宋" panose="02010609060101010101" charset="-122"/>
                <a:cs typeface="仿宋" panose="02010609060101010101" charset="-122"/>
              </a:rPr>
              <a:t>Kettle支持多种数据格式的存取转换，其中一种数据源是JSON 文件，由此而生的JSON Input 是指可输入JSON 数据的输入组件。下面以具体的案例实现来说明</a:t>
            </a:r>
            <a:r>
              <a:rPr lang="en-US" altLang="zh-CN" sz="2000" dirty="0" smtClean="0">
                <a:latin typeface="仿宋" panose="02010609060101010101" charset="-122"/>
                <a:ea typeface="仿宋" panose="02010609060101010101" charset="-122"/>
                <a:cs typeface="仿宋" panose="02010609060101010101" charset="-122"/>
              </a:rPr>
              <a:t>JSON</a:t>
            </a:r>
            <a:r>
              <a:rPr lang="zh-CN" altLang="en-US" sz="2000" dirty="0" smtClean="0">
                <a:latin typeface="仿宋" panose="02010609060101010101" charset="-122"/>
                <a:ea typeface="仿宋" panose="02010609060101010101" charset="-122"/>
                <a:cs typeface="仿宋" panose="02010609060101010101" charset="-122"/>
              </a:rPr>
              <a:t>组件应用过程，具体步骤如下：</a:t>
            </a:r>
            <a:endParaRPr lang="zh-CN" altLang="en-US" sz="2000" dirty="0" smtClean="0">
              <a:latin typeface="仿宋" panose="02010609060101010101" charset="-122"/>
              <a:ea typeface="仿宋" panose="02010609060101010101" charset="-122"/>
              <a:cs typeface="仿宋" panose="02010609060101010101" charset="-122"/>
            </a:endParaRPr>
          </a:p>
        </p:txBody>
      </p:sp>
      <p:sp>
        <p:nvSpPr>
          <p:cNvPr id="7" name="矩形 6"/>
          <p:cNvSpPr/>
          <p:nvPr/>
        </p:nvSpPr>
        <p:spPr>
          <a:xfrm>
            <a:off x="274320" y="1811655"/>
            <a:ext cx="3272155" cy="207645"/>
          </a:xfrm>
          <a:prstGeom prst="rect">
            <a:avLst/>
          </a:prstGeom>
        </p:spPr>
        <p:txBody>
          <a:bodyPr wrap="none">
            <a:noAutofit/>
          </a:bodyPr>
          <a:lstStyle/>
          <a:p>
            <a:r>
              <a:rPr lang="en-US" altLang="zh-CN" b="1" kern="100" dirty="0">
                <a:latin typeface="+mn-ea"/>
                <a:cs typeface="宋体" panose="02010600030101010101" pitchFamily="2" charset="-122"/>
              </a:rPr>
              <a:t>1.</a:t>
            </a:r>
            <a:r>
              <a:rPr lang="zh-CN" altLang="en-US" b="1" kern="100" dirty="0">
                <a:latin typeface="+mn-ea"/>
                <a:cs typeface="宋体" panose="02010600030101010101" pitchFamily="2" charset="-122"/>
              </a:rPr>
              <a:t>新建任务转换，建设数据流</a:t>
            </a:r>
            <a:endParaRPr lang="zh-CN" altLang="en-US" b="1" kern="100" dirty="0">
              <a:latin typeface="+mn-ea"/>
              <a:cs typeface="宋体" panose="02010600030101010101" pitchFamily="2" charset="-122"/>
            </a:endParaRPr>
          </a:p>
        </p:txBody>
      </p:sp>
      <p:pic>
        <p:nvPicPr>
          <p:cNvPr id="14336" name="图片 14336"/>
          <p:cNvPicPr>
            <a:picLocks noChangeAspect="1"/>
          </p:cNvPicPr>
          <p:nvPr>
            <p:custDataLst>
              <p:tags r:id="rId1"/>
            </p:custDataLst>
          </p:nvPr>
        </p:nvPicPr>
        <p:blipFill>
          <a:blip r:embed="rId2"/>
          <a:stretch>
            <a:fillRect/>
          </a:stretch>
        </p:blipFill>
        <p:spPr>
          <a:xfrm>
            <a:off x="919480" y="2526665"/>
            <a:ext cx="9222105" cy="1315085"/>
          </a:xfrm>
          <a:prstGeom prst="rect">
            <a:avLst/>
          </a:prstGeom>
        </p:spPr>
      </p:pic>
      <p:pic>
        <p:nvPicPr>
          <p:cNvPr id="14337" name="图片 14337"/>
          <p:cNvPicPr>
            <a:picLocks noChangeAspect="1"/>
          </p:cNvPicPr>
          <p:nvPr>
            <p:custDataLst>
              <p:tags r:id="rId3"/>
            </p:custDataLst>
          </p:nvPr>
        </p:nvPicPr>
        <p:blipFill>
          <a:blip r:embed="rId4"/>
          <a:stretch>
            <a:fillRect/>
          </a:stretch>
        </p:blipFill>
        <p:spPr>
          <a:xfrm>
            <a:off x="523875" y="4349115"/>
            <a:ext cx="10450830" cy="1891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一、JSON组件</a:t>
            </a:r>
            <a:endParaRPr lang="en-US" dirty="0"/>
          </a:p>
        </p:txBody>
      </p:sp>
      <p:sp>
        <p:nvSpPr>
          <p:cNvPr id="7" name="矩形 6"/>
          <p:cNvSpPr/>
          <p:nvPr/>
        </p:nvSpPr>
        <p:spPr>
          <a:xfrm>
            <a:off x="579274" y="878051"/>
            <a:ext cx="3114040" cy="368300"/>
          </a:xfrm>
          <a:prstGeom prst="rect">
            <a:avLst/>
          </a:prstGeom>
        </p:spPr>
        <p:txBody>
          <a:bodyPr wrap="none">
            <a:spAutoFit/>
          </a:bodyPr>
          <a:lstStyle/>
          <a:p>
            <a:pPr algn="l"/>
            <a:r>
              <a:rPr lang="en-US" altLang="zh-CN" b="1" kern="100" dirty="0">
                <a:latin typeface="+mn-ea"/>
                <a:cs typeface="宋体" panose="02010600030101010101" pitchFamily="2" charset="-122"/>
              </a:rPr>
              <a:t>2. </a:t>
            </a:r>
            <a:r>
              <a:rPr lang="zh-CN" altLang="en-US" b="1" kern="100" dirty="0">
                <a:latin typeface="+mn-ea"/>
                <a:cs typeface="宋体" panose="02010600030101010101" pitchFamily="2" charset="-122"/>
              </a:rPr>
              <a:t>配置“JSON input”组件</a:t>
            </a:r>
            <a:endParaRPr lang="zh-CN" altLang="en-US" b="1" kern="100" dirty="0">
              <a:latin typeface="+mn-ea"/>
              <a:cs typeface="宋体" panose="02010600030101010101" pitchFamily="2" charset="-122"/>
            </a:endParaRPr>
          </a:p>
        </p:txBody>
      </p:sp>
      <p:pic>
        <p:nvPicPr>
          <p:cNvPr id="56" name="图片 56" descr="20dae0678e8026af5b246e75c69b89a"/>
          <p:cNvPicPr>
            <a:picLocks noChangeAspect="1"/>
          </p:cNvPicPr>
          <p:nvPr>
            <p:custDataLst>
              <p:tags r:id="rId1"/>
            </p:custDataLst>
          </p:nvPr>
        </p:nvPicPr>
        <p:blipFill>
          <a:blip r:embed="rId2"/>
          <a:stretch>
            <a:fillRect/>
          </a:stretch>
        </p:blipFill>
        <p:spPr>
          <a:xfrm>
            <a:off x="988695" y="1670050"/>
            <a:ext cx="9243695" cy="4690110"/>
          </a:xfrm>
          <a:prstGeom prst="rect">
            <a:avLst/>
          </a:prstGeom>
        </p:spPr>
      </p:pic>
      <p:sp>
        <p:nvSpPr>
          <p:cNvPr id="100" name="文本框 99"/>
          <p:cNvSpPr txBox="1"/>
          <p:nvPr/>
        </p:nvSpPr>
        <p:spPr>
          <a:xfrm>
            <a:off x="988695" y="1246505"/>
            <a:ext cx="5080000" cy="368300"/>
          </a:xfrm>
          <a:prstGeom prst="rect">
            <a:avLst/>
          </a:prstGeom>
          <a:noFill/>
          <a:ln w="9525">
            <a:noFill/>
          </a:ln>
        </p:spPr>
        <p:txBody>
          <a:bodyPr>
            <a:spAutoFit/>
          </a:bodyPr>
          <a:p>
            <a:pPr indent="0"/>
            <a:r>
              <a:rPr lang="zh-CN" b="0">
                <a:ea typeface="宋体" panose="02010600030101010101" pitchFamily="2" charset="-122"/>
              </a:rPr>
              <a:t>（</a:t>
            </a:r>
            <a:r>
              <a:rPr lang="en-US" altLang="zh-CN" b="0">
                <a:ea typeface="宋体" panose="02010600030101010101" pitchFamily="2" charset="-122"/>
              </a:rPr>
              <a:t>1</a:t>
            </a:r>
            <a:r>
              <a:rPr lang="zh-CN" altLang="en-US" b="0">
                <a:ea typeface="宋体" panose="02010600030101010101" pitchFamily="2" charset="-122"/>
              </a:rPr>
              <a:t>）</a:t>
            </a:r>
            <a:r>
              <a:rPr lang="en-US" altLang="zh-CN" b="0">
                <a:ea typeface="宋体" panose="02010600030101010101" pitchFamily="2" charset="-122"/>
              </a:rPr>
              <a:t>“</a:t>
            </a:r>
            <a:r>
              <a:rPr lang="zh-CN" altLang="en-US" b="0">
                <a:ea typeface="宋体" panose="02010600030101010101" pitchFamily="2" charset="-122"/>
              </a:rPr>
              <a:t>文件</a:t>
            </a:r>
            <a:r>
              <a:rPr lang="en-US" altLang="zh-CN" b="0">
                <a:ea typeface="宋体" panose="02010600030101010101" pitchFamily="2" charset="-122"/>
              </a:rPr>
              <a:t>”</a:t>
            </a:r>
            <a:r>
              <a:rPr lang="zh-CN" b="0">
                <a:ea typeface="宋体" panose="02010600030101010101" pitchFamily="2" charset="-122"/>
              </a:rPr>
              <a:t>输入配置图</a:t>
            </a:r>
            <a:endParaRPr lang="zh-CN" altLang="en-US"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一、JSON组件</a:t>
            </a:r>
            <a:endParaRPr lang="en-US" dirty="0"/>
          </a:p>
        </p:txBody>
      </p:sp>
      <p:sp>
        <p:nvSpPr>
          <p:cNvPr id="7" name="矩形 6"/>
          <p:cNvSpPr/>
          <p:nvPr/>
        </p:nvSpPr>
        <p:spPr>
          <a:xfrm>
            <a:off x="579274" y="878051"/>
            <a:ext cx="3114040" cy="368300"/>
          </a:xfrm>
          <a:prstGeom prst="rect">
            <a:avLst/>
          </a:prstGeom>
        </p:spPr>
        <p:txBody>
          <a:bodyPr wrap="none">
            <a:spAutoFit/>
          </a:bodyPr>
          <a:lstStyle/>
          <a:p>
            <a:pPr algn="l"/>
            <a:r>
              <a:rPr lang="en-US" altLang="zh-CN" b="1" kern="100" dirty="0">
                <a:latin typeface="+mn-ea"/>
                <a:cs typeface="宋体" panose="02010600030101010101" pitchFamily="2" charset="-122"/>
              </a:rPr>
              <a:t>2. </a:t>
            </a:r>
            <a:r>
              <a:rPr lang="zh-CN" altLang="en-US" b="1" kern="100" dirty="0">
                <a:latin typeface="+mn-ea"/>
                <a:cs typeface="宋体" panose="02010600030101010101" pitchFamily="2" charset="-122"/>
              </a:rPr>
              <a:t>配置“JSON input”组件</a:t>
            </a:r>
            <a:endParaRPr lang="zh-CN" altLang="en-US" b="1" kern="100" dirty="0">
              <a:latin typeface="+mn-ea"/>
              <a:cs typeface="宋体" panose="02010600030101010101" pitchFamily="2" charset="-122"/>
            </a:endParaRPr>
          </a:p>
        </p:txBody>
      </p:sp>
      <p:sp>
        <p:nvSpPr>
          <p:cNvPr id="100" name="文本框 99"/>
          <p:cNvSpPr txBox="1"/>
          <p:nvPr/>
        </p:nvSpPr>
        <p:spPr>
          <a:xfrm>
            <a:off x="988695" y="1246505"/>
            <a:ext cx="5080000" cy="368300"/>
          </a:xfrm>
          <a:prstGeom prst="rect">
            <a:avLst/>
          </a:prstGeom>
          <a:noFill/>
          <a:ln w="9525">
            <a:noFill/>
          </a:ln>
        </p:spPr>
        <p:txBody>
          <a:bodyPr>
            <a:spAutoFit/>
          </a:bodyPr>
          <a:p>
            <a:pPr indent="0"/>
            <a:r>
              <a:rPr lang="zh-CN" b="0">
                <a:ea typeface="宋体" panose="02010600030101010101" pitchFamily="2" charset="-122"/>
              </a:rPr>
              <a:t>（</a:t>
            </a:r>
            <a:r>
              <a:rPr lang="en-US" altLang="zh-CN" b="0">
                <a:ea typeface="宋体" panose="02010600030101010101" pitchFamily="2" charset="-122"/>
              </a:rPr>
              <a:t>2</a:t>
            </a:r>
            <a:r>
              <a:rPr lang="zh-CN" altLang="en-US" b="0">
                <a:ea typeface="宋体" panose="02010600030101010101" pitchFamily="2" charset="-122"/>
              </a:rPr>
              <a:t>）配置转换字段图</a:t>
            </a:r>
            <a:endParaRPr lang="zh-CN" altLang="en-US" b="0">
              <a:ea typeface="宋体" panose="02010600030101010101" pitchFamily="2" charset="-122"/>
            </a:endParaRPr>
          </a:p>
        </p:txBody>
      </p:sp>
      <p:pic>
        <p:nvPicPr>
          <p:cNvPr id="14339" name="图片 14339"/>
          <p:cNvPicPr>
            <a:picLocks noChangeAspect="1"/>
          </p:cNvPicPr>
          <p:nvPr>
            <p:custDataLst>
              <p:tags r:id="rId1"/>
            </p:custDataLst>
          </p:nvPr>
        </p:nvPicPr>
        <p:blipFill>
          <a:blip r:embed="rId2"/>
          <a:stretch>
            <a:fillRect/>
          </a:stretch>
        </p:blipFill>
        <p:spPr>
          <a:xfrm>
            <a:off x="1201420" y="1736090"/>
            <a:ext cx="9624060" cy="4400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一、JSON组件</a:t>
            </a:r>
            <a:endParaRPr lang="en-US" dirty="0"/>
          </a:p>
        </p:txBody>
      </p:sp>
      <p:sp>
        <p:nvSpPr>
          <p:cNvPr id="7" name="矩形 6"/>
          <p:cNvSpPr/>
          <p:nvPr/>
        </p:nvSpPr>
        <p:spPr>
          <a:xfrm>
            <a:off x="579274" y="878051"/>
            <a:ext cx="2865755" cy="368300"/>
          </a:xfrm>
          <a:prstGeom prst="rect">
            <a:avLst/>
          </a:prstGeom>
        </p:spPr>
        <p:txBody>
          <a:bodyPr wrap="none">
            <a:spAutoFit/>
          </a:bodyPr>
          <a:lstStyle/>
          <a:p>
            <a:pPr algn="l"/>
            <a:r>
              <a:rPr lang="en-US" altLang="zh-CN" b="1" kern="100" dirty="0">
                <a:latin typeface="+mn-ea"/>
                <a:cs typeface="宋体" panose="02010600030101010101" pitchFamily="2" charset="-122"/>
              </a:rPr>
              <a:t>3. </a:t>
            </a:r>
            <a:r>
              <a:rPr lang="zh-CN" altLang="en-US" b="1" kern="100" dirty="0">
                <a:latin typeface="+mn-ea"/>
                <a:cs typeface="宋体" panose="02010600030101010101" pitchFamily="2" charset="-122"/>
              </a:rPr>
              <a:t>配置“Excel输出”组件</a:t>
            </a:r>
            <a:endParaRPr lang="zh-CN" altLang="en-US" b="1" kern="100" dirty="0">
              <a:latin typeface="+mn-ea"/>
              <a:cs typeface="宋体" panose="02010600030101010101" pitchFamily="2" charset="-122"/>
            </a:endParaRPr>
          </a:p>
        </p:txBody>
      </p:sp>
      <p:pic>
        <p:nvPicPr>
          <p:cNvPr id="14341" name="图片 14341"/>
          <p:cNvPicPr>
            <a:picLocks noChangeAspect="1"/>
          </p:cNvPicPr>
          <p:nvPr>
            <p:custDataLst>
              <p:tags r:id="rId1"/>
            </p:custDataLst>
          </p:nvPr>
        </p:nvPicPr>
        <p:blipFill>
          <a:blip r:embed="rId2"/>
          <a:stretch>
            <a:fillRect/>
          </a:stretch>
        </p:blipFill>
        <p:spPr>
          <a:xfrm>
            <a:off x="1005840" y="1433830"/>
            <a:ext cx="8201025" cy="2424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一、JSON组件</a:t>
            </a:r>
            <a:endParaRPr lang="en-US" dirty="0"/>
          </a:p>
        </p:txBody>
      </p:sp>
      <p:sp>
        <p:nvSpPr>
          <p:cNvPr id="7" name="矩形 6"/>
          <p:cNvSpPr/>
          <p:nvPr/>
        </p:nvSpPr>
        <p:spPr>
          <a:xfrm>
            <a:off x="579274" y="878051"/>
            <a:ext cx="1828800" cy="368300"/>
          </a:xfrm>
          <a:prstGeom prst="rect">
            <a:avLst/>
          </a:prstGeom>
        </p:spPr>
        <p:txBody>
          <a:bodyPr wrap="none">
            <a:spAutoFit/>
          </a:bodyPr>
          <a:lstStyle/>
          <a:p>
            <a:pPr algn="l"/>
            <a:r>
              <a:rPr lang="en-US" altLang="zh-CN" b="1" kern="100" dirty="0">
                <a:latin typeface="+mn-ea"/>
                <a:cs typeface="宋体" panose="02010600030101010101" pitchFamily="2" charset="-122"/>
              </a:rPr>
              <a:t>4. 启动转换任务</a:t>
            </a:r>
            <a:endParaRPr lang="en-US" altLang="zh-CN" b="1" kern="100" dirty="0">
              <a:latin typeface="+mn-ea"/>
              <a:cs typeface="宋体" panose="02010600030101010101" pitchFamily="2" charset="-122"/>
            </a:endParaRPr>
          </a:p>
        </p:txBody>
      </p:sp>
      <p:pic>
        <p:nvPicPr>
          <p:cNvPr id="14342" name="图片 14342"/>
          <p:cNvPicPr>
            <a:picLocks noChangeAspect="1"/>
          </p:cNvPicPr>
          <p:nvPr>
            <p:custDataLst>
              <p:tags r:id="rId1"/>
            </p:custDataLst>
          </p:nvPr>
        </p:nvPicPr>
        <p:blipFill>
          <a:blip r:embed="rId2"/>
          <a:stretch>
            <a:fillRect/>
          </a:stretch>
        </p:blipFill>
        <p:spPr>
          <a:xfrm>
            <a:off x="1015365" y="1515110"/>
            <a:ext cx="8891270" cy="4802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smtClean="0">
                <a:sym typeface="+mn-ea"/>
              </a:rPr>
              <a:t>二、Table组件</a:t>
            </a:r>
            <a:endParaRPr lang="zh-CN" altLang="en-US" dirty="0" smtClean="0"/>
          </a:p>
          <a:p>
            <a:endParaRPr lang="en-US" altLang="zh-CN" dirty="0" smtClean="0"/>
          </a:p>
        </p:txBody>
      </p:sp>
      <p:sp>
        <p:nvSpPr>
          <p:cNvPr id="4" name="内容占位符 3"/>
          <p:cNvSpPr>
            <a:spLocks noGrp="1"/>
          </p:cNvSpPr>
          <p:nvPr>
            <p:ph sz="quarter" idx="13"/>
          </p:nvPr>
        </p:nvSpPr>
        <p:spPr>
          <a:xfrm>
            <a:off x="300509" y="980494"/>
            <a:ext cx="10674350" cy="370501"/>
          </a:xfrm>
        </p:spPr>
        <p:txBody>
          <a:bodyPr/>
          <a:lstStyle/>
          <a:p>
            <a:r>
              <a:rPr lang="en-US" altLang="zh-CN" sz="2000" dirty="0" smtClean="0">
                <a:latin typeface="仿宋" panose="02010609060101010101" charset="-122"/>
                <a:ea typeface="仿宋" panose="02010609060101010101" charset="-122"/>
              </a:rPr>
              <a:t>   </a:t>
            </a:r>
            <a:r>
              <a:rPr lang="zh-CN" altLang="en-US" sz="2000" dirty="0" smtClean="0">
                <a:latin typeface="仿宋" panose="02010609060101010101" charset="-122"/>
                <a:ea typeface="仿宋" panose="02010609060101010101" charset="-122"/>
              </a:rPr>
              <a:t>数据表是指具有统一名称，并且类型、长度和格式等元素相同的数据集合。在数据库中，数据是以数据表的形式存储的。表输入的作用是抽取数据库中的数据表，并获取表中的数据。</a:t>
            </a:r>
            <a:endParaRPr lang="zh-CN" altLang="en-US" sz="2000" dirty="0" smtClean="0">
              <a:latin typeface="仿宋" panose="02010609060101010101" charset="-122"/>
              <a:ea typeface="仿宋" panose="02010609060101010101" charset="-122"/>
            </a:endParaRPr>
          </a:p>
        </p:txBody>
      </p:sp>
      <p:sp>
        <p:nvSpPr>
          <p:cNvPr id="7" name="矩形 6"/>
          <p:cNvSpPr/>
          <p:nvPr/>
        </p:nvSpPr>
        <p:spPr>
          <a:xfrm>
            <a:off x="588645" y="1651635"/>
            <a:ext cx="6375400" cy="192405"/>
          </a:xfrm>
          <a:prstGeom prst="rect">
            <a:avLst/>
          </a:prstGeom>
        </p:spPr>
        <p:txBody>
          <a:bodyPr wrap="none">
            <a:noAutofit/>
          </a:bodyPr>
          <a:lstStyle/>
          <a:p>
            <a:pPr algn="l"/>
            <a:r>
              <a:rPr lang="zh-CN" b="1" kern="100" dirty="0">
                <a:latin typeface="仿宋" panose="02010609060101010101" charset="-122"/>
                <a:ea typeface="仿宋" panose="02010609060101010101" charset="-122"/>
                <a:cs typeface="仿宋" panose="02010609060101010101" charset="-122"/>
              </a:rPr>
              <a:t>下面以案例</a:t>
            </a:r>
            <a:r>
              <a:rPr lang="en-US" altLang="zh-CN" b="1" kern="100" dirty="0">
                <a:latin typeface="仿宋" panose="02010609060101010101" charset="-122"/>
                <a:ea typeface="仿宋" panose="02010609060101010101" charset="-122"/>
                <a:cs typeface="仿宋" panose="02010609060101010101" charset="-122"/>
              </a:rPr>
              <a:t>“</a:t>
            </a:r>
            <a:r>
              <a:rPr lang="zh-CN" b="1" kern="100" dirty="0">
                <a:latin typeface="仿宋" panose="02010609060101010101" charset="-122"/>
                <a:ea typeface="仿宋" panose="02010609060101010101" charset="-122"/>
                <a:cs typeface="仿宋" panose="02010609060101010101" charset="-122"/>
              </a:rPr>
              <a:t>将MySQL数据库中 user 表中的数据抽取到Excel文件中</a:t>
            </a:r>
            <a:r>
              <a:rPr lang="en-US" altLang="zh-CN" b="1" kern="100" dirty="0">
                <a:latin typeface="仿宋" panose="02010609060101010101" charset="-122"/>
                <a:ea typeface="仿宋" panose="02010609060101010101" charset="-122"/>
                <a:cs typeface="仿宋" panose="02010609060101010101" charset="-122"/>
              </a:rPr>
              <a:t>”</a:t>
            </a:r>
            <a:r>
              <a:rPr lang="zh-CN" altLang="en-US" b="1" kern="100" dirty="0">
                <a:latin typeface="仿宋" panose="02010609060101010101" charset="-122"/>
                <a:ea typeface="仿宋" panose="02010609060101010101" charset="-122"/>
                <a:cs typeface="仿宋" panose="02010609060101010101" charset="-122"/>
              </a:rPr>
              <a:t>，具体操作步骤如下：</a:t>
            </a:r>
            <a:endParaRPr lang="zh-CN" altLang="en-US" b="1" kern="100" dirty="0">
              <a:latin typeface="仿宋" panose="02010609060101010101" charset="-122"/>
              <a:ea typeface="仿宋" panose="02010609060101010101" charset="-122"/>
              <a:cs typeface="仿宋" panose="02010609060101010101" charset="-122"/>
            </a:endParaRPr>
          </a:p>
        </p:txBody>
      </p:sp>
      <p:pic>
        <p:nvPicPr>
          <p:cNvPr id="82" name="图片 3"/>
          <p:cNvPicPr>
            <a:picLocks noChangeAspect="1"/>
          </p:cNvPicPr>
          <p:nvPr>
            <p:custDataLst>
              <p:tags r:id="rId1"/>
            </p:custDataLst>
          </p:nvPr>
        </p:nvPicPr>
        <p:blipFill>
          <a:blip r:embed="rId2"/>
          <a:stretch>
            <a:fillRect/>
          </a:stretch>
        </p:blipFill>
        <p:spPr>
          <a:xfrm>
            <a:off x="697865" y="2670810"/>
            <a:ext cx="4914265" cy="3517265"/>
          </a:xfrm>
          <a:prstGeom prst="rect">
            <a:avLst/>
          </a:prstGeom>
          <a:noFill/>
          <a:ln>
            <a:noFill/>
          </a:ln>
        </p:spPr>
      </p:pic>
      <p:sp>
        <p:nvSpPr>
          <p:cNvPr id="3" name="矩形 2"/>
          <p:cNvSpPr/>
          <p:nvPr>
            <p:custDataLst>
              <p:tags r:id="rId3"/>
            </p:custDataLst>
          </p:nvPr>
        </p:nvSpPr>
        <p:spPr>
          <a:xfrm>
            <a:off x="660554" y="2073121"/>
            <a:ext cx="1532255" cy="368300"/>
          </a:xfrm>
          <a:prstGeom prst="rect">
            <a:avLst/>
          </a:prstGeom>
        </p:spPr>
        <p:txBody>
          <a:bodyPr wrap="none">
            <a:spAutoFit/>
          </a:bodyPr>
          <a:p>
            <a:pPr algn="l"/>
            <a:r>
              <a:rPr lang="en-US" altLang="zh-CN" b="1" kern="100" dirty="0">
                <a:latin typeface="+mn-ea"/>
                <a:cs typeface="宋体" panose="02010600030101010101" pitchFamily="2" charset="-122"/>
              </a:rPr>
              <a:t>1.</a:t>
            </a:r>
            <a:r>
              <a:rPr b="1" kern="100" dirty="0">
                <a:latin typeface="+mn-ea"/>
                <a:cs typeface="宋体" panose="02010600030101010101" pitchFamily="2" charset="-122"/>
              </a:rPr>
              <a:t>准备数据源</a:t>
            </a:r>
            <a:endParaRPr b="1" kern="100" dirty="0">
              <a:latin typeface="+mn-ea"/>
              <a:cs typeface="宋体" panose="02010600030101010101" pitchFamily="2" charset="-122"/>
            </a:endParaRPr>
          </a:p>
        </p:txBody>
      </p:sp>
      <p:sp>
        <p:nvSpPr>
          <p:cNvPr id="100" name="文本框 99"/>
          <p:cNvSpPr txBox="1"/>
          <p:nvPr/>
        </p:nvSpPr>
        <p:spPr>
          <a:xfrm>
            <a:off x="6489700" y="2186305"/>
            <a:ext cx="5080000" cy="368300"/>
          </a:xfrm>
          <a:prstGeom prst="rect">
            <a:avLst/>
          </a:prstGeom>
          <a:noFill/>
          <a:ln w="9525">
            <a:noFill/>
          </a:ln>
        </p:spPr>
        <p:txBody>
          <a:bodyPr>
            <a:spAutoFit/>
          </a:bodyPr>
          <a:p>
            <a:pPr algn="l">
              <a:buClrTx/>
              <a:buSzTx/>
              <a:buFontTx/>
            </a:pPr>
            <a:r>
              <a:rPr lang="en-US" altLang="zh-CN" b="1" kern="100" dirty="0">
                <a:latin typeface="+mn-ea"/>
                <a:cs typeface="宋体" panose="02010600030101010101" pitchFamily="2" charset="-122"/>
              </a:rPr>
              <a:t>2.</a:t>
            </a:r>
            <a:r>
              <a:rPr lang="zh-CN" altLang="en-US" b="1" kern="100" dirty="0">
                <a:latin typeface="+mn-ea"/>
                <a:cs typeface="宋体" panose="02010600030101010101" pitchFamily="2" charset="-122"/>
              </a:rPr>
              <a:t>建立</a:t>
            </a:r>
            <a:r>
              <a:rPr lang="en-US" altLang="zh-CN" b="1" kern="100" dirty="0">
                <a:latin typeface="+mn-ea"/>
                <a:cs typeface="宋体" panose="02010600030101010101" pitchFamily="2" charset="-122"/>
              </a:rPr>
              <a:t>table到excel数据流图</a:t>
            </a:r>
            <a:endParaRPr lang="en-US" altLang="zh-CN" b="1" kern="100" dirty="0">
              <a:latin typeface="+mn-ea"/>
              <a:cs typeface="宋体" panose="02010600030101010101" pitchFamily="2" charset="-122"/>
            </a:endParaRPr>
          </a:p>
        </p:txBody>
      </p:sp>
      <p:pic>
        <p:nvPicPr>
          <p:cNvPr id="14344" name="图片 14344"/>
          <p:cNvPicPr>
            <a:picLocks noChangeAspect="1"/>
          </p:cNvPicPr>
          <p:nvPr>
            <p:custDataLst>
              <p:tags r:id="rId4"/>
            </p:custDataLst>
          </p:nvPr>
        </p:nvPicPr>
        <p:blipFill>
          <a:blip r:embed="rId5"/>
          <a:stretch>
            <a:fillRect/>
          </a:stretch>
        </p:blipFill>
        <p:spPr>
          <a:xfrm>
            <a:off x="6386830" y="2805430"/>
            <a:ext cx="4751705" cy="2037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smtClean="0">
                <a:sym typeface="+mn-ea"/>
              </a:rPr>
              <a:t>二、Table组件</a:t>
            </a:r>
            <a:endParaRPr lang="zh-CN" altLang="en-US" dirty="0" smtClean="0"/>
          </a:p>
          <a:p>
            <a:endParaRPr lang="en-US" altLang="zh-CN" dirty="0" smtClean="0"/>
          </a:p>
        </p:txBody>
      </p:sp>
      <p:sp>
        <p:nvSpPr>
          <p:cNvPr id="7" name="矩形 6"/>
          <p:cNvSpPr/>
          <p:nvPr/>
        </p:nvSpPr>
        <p:spPr>
          <a:xfrm>
            <a:off x="579274" y="878051"/>
            <a:ext cx="2286000" cy="368300"/>
          </a:xfrm>
          <a:prstGeom prst="rect">
            <a:avLst/>
          </a:prstGeom>
        </p:spPr>
        <p:txBody>
          <a:bodyPr wrap="none">
            <a:spAutoFit/>
          </a:bodyPr>
          <a:lstStyle/>
          <a:p>
            <a:pPr algn="l"/>
            <a:r>
              <a:rPr lang="en-US" altLang="zh-CN" b="1" kern="100" dirty="0">
                <a:latin typeface="+mn-ea"/>
                <a:cs typeface="宋体" panose="02010600030101010101" pitchFamily="2" charset="-122"/>
              </a:rPr>
              <a:t>3. </a:t>
            </a:r>
            <a:r>
              <a:rPr lang="zh-CN" altLang="en-US" b="1" kern="100" dirty="0">
                <a:latin typeface="+mn-ea"/>
                <a:cs typeface="宋体" panose="02010600030101010101" pitchFamily="2" charset="-122"/>
              </a:rPr>
              <a:t>配置数据库连接图</a:t>
            </a:r>
            <a:endParaRPr lang="zh-CN" altLang="en-US" b="1" kern="100" dirty="0">
              <a:latin typeface="+mn-ea"/>
              <a:cs typeface="宋体" panose="02010600030101010101" pitchFamily="2" charset="-122"/>
            </a:endParaRPr>
          </a:p>
        </p:txBody>
      </p:sp>
      <p:pic>
        <p:nvPicPr>
          <p:cNvPr id="83" name="图片 2"/>
          <p:cNvPicPr>
            <a:picLocks noChangeAspect="1"/>
          </p:cNvPicPr>
          <p:nvPr>
            <p:custDataLst>
              <p:tags r:id="rId1"/>
            </p:custDataLst>
          </p:nvPr>
        </p:nvPicPr>
        <p:blipFill>
          <a:blip r:embed="rId2"/>
          <a:stretch>
            <a:fillRect/>
          </a:stretch>
        </p:blipFill>
        <p:spPr>
          <a:xfrm>
            <a:off x="660400" y="1365885"/>
            <a:ext cx="9775825" cy="504444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smtClean="0">
                <a:sym typeface="+mn-ea"/>
              </a:rPr>
              <a:t>二、Table组件</a:t>
            </a:r>
            <a:endParaRPr lang="en-US" altLang="zh-CN" dirty="0" smtClean="0"/>
          </a:p>
        </p:txBody>
      </p:sp>
      <p:sp>
        <p:nvSpPr>
          <p:cNvPr id="7" name="矩形 6"/>
          <p:cNvSpPr/>
          <p:nvPr/>
        </p:nvSpPr>
        <p:spPr>
          <a:xfrm>
            <a:off x="579274" y="878051"/>
            <a:ext cx="2435860" cy="368300"/>
          </a:xfrm>
          <a:prstGeom prst="rect">
            <a:avLst/>
          </a:prstGeom>
        </p:spPr>
        <p:txBody>
          <a:bodyPr wrap="none">
            <a:spAutoFit/>
          </a:bodyPr>
          <a:lstStyle/>
          <a:p>
            <a:pPr algn="l"/>
            <a:r>
              <a:rPr lang="en-US" altLang="zh-CN" b="1" kern="100" dirty="0">
                <a:latin typeface="+mn-ea"/>
                <a:cs typeface="宋体" panose="02010600030101010101" pitchFamily="2" charset="-122"/>
              </a:rPr>
              <a:t>4. </a:t>
            </a:r>
            <a:r>
              <a:rPr lang="zh-CN" altLang="en-US" b="1" kern="100" dirty="0">
                <a:latin typeface="+mn-ea"/>
                <a:cs typeface="宋体" panose="02010600030101010101" pitchFamily="2" charset="-122"/>
              </a:rPr>
              <a:t>Table数组组件配置</a:t>
            </a:r>
            <a:endParaRPr lang="zh-CN" altLang="en-US" b="1" kern="100" dirty="0">
              <a:latin typeface="+mn-ea"/>
              <a:cs typeface="宋体" panose="02010600030101010101" pitchFamily="2" charset="-122"/>
            </a:endParaRPr>
          </a:p>
        </p:txBody>
      </p:sp>
      <p:pic>
        <p:nvPicPr>
          <p:cNvPr id="14346" name="图片 14346"/>
          <p:cNvPicPr>
            <a:picLocks noChangeAspect="1"/>
          </p:cNvPicPr>
          <p:nvPr>
            <p:custDataLst>
              <p:tags r:id="rId1"/>
            </p:custDataLst>
          </p:nvPr>
        </p:nvPicPr>
        <p:blipFill>
          <a:blip r:embed="rId2"/>
          <a:stretch>
            <a:fillRect/>
          </a:stretch>
        </p:blipFill>
        <p:spPr>
          <a:xfrm>
            <a:off x="509270" y="1253490"/>
            <a:ext cx="9108440" cy="4698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smtClean="0">
                <a:sym typeface="+mn-ea"/>
              </a:rPr>
              <a:t>二、Table组件</a:t>
            </a:r>
            <a:endParaRPr lang="en-US" altLang="zh-CN" dirty="0" smtClean="0"/>
          </a:p>
        </p:txBody>
      </p:sp>
      <p:sp>
        <p:nvSpPr>
          <p:cNvPr id="7" name="矩形 6"/>
          <p:cNvSpPr/>
          <p:nvPr/>
        </p:nvSpPr>
        <p:spPr>
          <a:xfrm>
            <a:off x="579274" y="878051"/>
            <a:ext cx="2476500" cy="368300"/>
          </a:xfrm>
          <a:prstGeom prst="rect">
            <a:avLst/>
          </a:prstGeom>
        </p:spPr>
        <p:txBody>
          <a:bodyPr wrap="none">
            <a:spAutoFit/>
          </a:bodyPr>
          <a:lstStyle/>
          <a:p>
            <a:pPr algn="l"/>
            <a:r>
              <a:rPr lang="en-US" altLang="zh-CN" b="1" kern="100" dirty="0">
                <a:latin typeface="+mn-ea"/>
                <a:cs typeface="宋体" panose="02010600030101010101" pitchFamily="2" charset="-122"/>
              </a:rPr>
              <a:t>5. </a:t>
            </a:r>
            <a:r>
              <a:rPr lang="zh-CN" altLang="en-US" b="1" kern="100" dirty="0">
                <a:latin typeface="+mn-ea"/>
                <a:cs typeface="宋体" panose="02010600030101010101" pitchFamily="2" charset="-122"/>
              </a:rPr>
              <a:t> Excel输出组件配置</a:t>
            </a:r>
            <a:endParaRPr lang="zh-CN" altLang="en-US" b="1" kern="100" dirty="0">
              <a:latin typeface="+mn-ea"/>
              <a:cs typeface="宋体" panose="02010600030101010101" pitchFamily="2" charset="-122"/>
            </a:endParaRPr>
          </a:p>
        </p:txBody>
      </p:sp>
      <p:pic>
        <p:nvPicPr>
          <p:cNvPr id="14347" name="图片 14347"/>
          <p:cNvPicPr>
            <a:picLocks noChangeAspect="1"/>
          </p:cNvPicPr>
          <p:nvPr>
            <p:custDataLst>
              <p:tags r:id="rId1"/>
            </p:custDataLst>
          </p:nvPr>
        </p:nvPicPr>
        <p:blipFill>
          <a:blip r:embed="rId2"/>
          <a:stretch>
            <a:fillRect/>
          </a:stretch>
        </p:blipFill>
        <p:spPr>
          <a:xfrm>
            <a:off x="660400" y="1301750"/>
            <a:ext cx="9592945" cy="4848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smtClean="0">
                <a:sym typeface="+mn-ea"/>
              </a:rPr>
              <a:t>二、Table组件</a:t>
            </a:r>
            <a:endParaRPr lang="en-US" altLang="zh-CN" dirty="0" smtClean="0"/>
          </a:p>
        </p:txBody>
      </p:sp>
      <p:sp>
        <p:nvSpPr>
          <p:cNvPr id="7" name="矩形 6"/>
          <p:cNvSpPr/>
          <p:nvPr/>
        </p:nvSpPr>
        <p:spPr>
          <a:xfrm>
            <a:off x="579274" y="878051"/>
            <a:ext cx="1371600" cy="368300"/>
          </a:xfrm>
          <a:prstGeom prst="rect">
            <a:avLst/>
          </a:prstGeom>
        </p:spPr>
        <p:txBody>
          <a:bodyPr wrap="none">
            <a:spAutoFit/>
          </a:bodyPr>
          <a:lstStyle/>
          <a:p>
            <a:pPr algn="l"/>
            <a:r>
              <a:rPr lang="en-US" altLang="zh-CN" b="1" kern="100" dirty="0">
                <a:latin typeface="+mn-ea"/>
                <a:cs typeface="宋体" panose="02010600030101010101" pitchFamily="2" charset="-122"/>
              </a:rPr>
              <a:t>6. 运行结果</a:t>
            </a:r>
            <a:endParaRPr lang="en-US" altLang="zh-CN" b="1" kern="100" dirty="0">
              <a:latin typeface="+mn-ea"/>
              <a:cs typeface="宋体" panose="02010600030101010101" pitchFamily="2" charset="-122"/>
            </a:endParaRPr>
          </a:p>
        </p:txBody>
      </p:sp>
      <p:pic>
        <p:nvPicPr>
          <p:cNvPr id="14348" name="图片 14348"/>
          <p:cNvPicPr>
            <a:picLocks noChangeAspect="1"/>
          </p:cNvPicPr>
          <p:nvPr>
            <p:custDataLst>
              <p:tags r:id="rId1"/>
            </p:custDataLst>
          </p:nvPr>
        </p:nvPicPr>
        <p:blipFill>
          <a:blip r:embed="rId2"/>
          <a:stretch>
            <a:fillRect/>
          </a:stretch>
        </p:blipFill>
        <p:spPr>
          <a:xfrm>
            <a:off x="767715" y="1480185"/>
            <a:ext cx="10088880" cy="4720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5200015" y="1706245"/>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54" name="矩形 53"/>
          <p:cNvSpPr/>
          <p:nvPr/>
        </p:nvSpPr>
        <p:spPr>
          <a:xfrm>
            <a:off x="5200717" y="706779"/>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84" name="矩形 83"/>
          <p:cNvSpPr/>
          <p:nvPr/>
        </p:nvSpPr>
        <p:spPr>
          <a:xfrm>
            <a:off x="5199943" y="4779394"/>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3" name="矩形 82"/>
          <p:cNvSpPr/>
          <p:nvPr/>
        </p:nvSpPr>
        <p:spPr>
          <a:xfrm>
            <a:off x="5199943" y="2743058"/>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136" name="Picture 135"/>
          <p:cNvPicPr>
            <a:picLocks noChangeAspect="1"/>
          </p:cNvPicPr>
          <p:nvPr/>
        </p:nvPicPr>
        <p:blipFill>
          <a:blip r:embed="rId2"/>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39" name="矩形 78"/>
          <p:cNvSpPr/>
          <p:nvPr/>
        </p:nvSpPr>
        <p:spPr>
          <a:xfrm>
            <a:off x="5280434" y="106910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0064B8"/>
              </a:solidFill>
              <a:latin typeface="Arial" panose="020B0604020202020204" pitchFamily="34" charset="0"/>
              <a:cs typeface="Arial" panose="020B0604020202020204" pitchFamily="34" charset="0"/>
            </a:endParaRPr>
          </a:p>
        </p:txBody>
      </p:sp>
      <p:grpSp>
        <p:nvGrpSpPr>
          <p:cNvPr id="138" name="组合 37"/>
          <p:cNvGrpSpPr/>
          <p:nvPr/>
        </p:nvGrpSpPr>
        <p:grpSpPr>
          <a:xfrm>
            <a:off x="5131640" y="757012"/>
            <a:ext cx="4577079" cy="460375"/>
            <a:chOff x="4952134" y="2109382"/>
            <a:chExt cx="2835653" cy="486576"/>
          </a:xfrm>
        </p:grpSpPr>
        <p:sp>
          <p:nvSpPr>
            <p:cNvPr id="38" name="文本框 21"/>
            <p:cNvSpPr txBox="1"/>
            <p:nvPr/>
          </p:nvSpPr>
          <p:spPr>
            <a:xfrm>
              <a:off x="4952134" y="2195250"/>
              <a:ext cx="587123" cy="357717"/>
            </a:xfrm>
            <a:prstGeom prst="rect">
              <a:avLst/>
            </a:prstGeom>
            <a:noFill/>
            <a:ln>
              <a:noFill/>
            </a:ln>
          </p:spPr>
          <p:txBody>
            <a:bodyPr wrap="square" lIns="0" tIns="0" rIns="0" bIns="0" rtlCol="0" anchor="ctr" anchorCtr="0">
              <a:spAutoFit/>
            </a:bodyPr>
            <a:lstStyle/>
            <a:p>
              <a:pPr algn="ctr"/>
              <a:r>
                <a:rPr lang="zh-CN" altLang="en-US" sz="2200" b="1" dirty="0">
                  <a:solidFill>
                    <a:srgbClr val="0070C0"/>
                  </a:solidFill>
                  <a:latin typeface="Arial" panose="020B0604020202020204" pitchFamily="34" charset="0"/>
                  <a:cs typeface="Arial" panose="020B0604020202020204" pitchFamily="34" charset="0"/>
                </a:rPr>
                <a:t>任务</a:t>
              </a:r>
              <a:r>
                <a:rPr lang="en-US" altLang="zh-CN" sz="2200" b="1" dirty="0">
                  <a:solidFill>
                    <a:srgbClr val="0070C0"/>
                  </a:solidFill>
                  <a:latin typeface="Arial" panose="020B0604020202020204" pitchFamily="34" charset="0"/>
                  <a:cs typeface="Arial" panose="020B0604020202020204" pitchFamily="34" charset="0"/>
                </a:rPr>
                <a:t>1</a:t>
              </a:r>
              <a:endParaRPr lang="en-US" altLang="zh-CN" sz="2200" b="1" dirty="0">
                <a:solidFill>
                  <a:srgbClr val="0070C0"/>
                </a:solidFill>
                <a:latin typeface="Arial" panose="020B0604020202020204" pitchFamily="34" charset="0"/>
                <a:cs typeface="Arial" panose="020B0604020202020204" pitchFamily="34" charset="0"/>
              </a:endParaRPr>
            </a:p>
          </p:txBody>
        </p:sp>
        <p:sp>
          <p:nvSpPr>
            <p:cNvPr id="141" name="文本框 30"/>
            <p:cNvSpPr txBox="1"/>
            <p:nvPr/>
          </p:nvSpPr>
          <p:spPr>
            <a:xfrm>
              <a:off x="5684258" y="2109382"/>
              <a:ext cx="2103529" cy="486576"/>
            </a:xfrm>
            <a:prstGeom prst="rect">
              <a:avLst/>
            </a:prstGeom>
            <a:noFill/>
          </p:spPr>
          <p:txBody>
            <a:bodyPr wrap="square" rtlCol="0">
              <a:spAutoFit/>
            </a:bodyPr>
            <a:lstStyle/>
            <a:p>
              <a:r>
                <a:rPr lang="zh-CN" altLang="en-US" sz="2400" b="1" spc="50" dirty="0">
                  <a:solidFill>
                    <a:srgbClr val="0070C0"/>
                  </a:solidFill>
                  <a:latin typeface="Arial" panose="020B0604020202020204" pitchFamily="34" charset="0"/>
                  <a:cs typeface="Arial" panose="020B0604020202020204" pitchFamily="34" charset="0"/>
                </a:rPr>
                <a:t>Kettle入门</a:t>
              </a:r>
              <a:endParaRPr lang="zh-CN" altLang="en-US" sz="2400" b="1" spc="50" dirty="0">
                <a:solidFill>
                  <a:srgbClr val="0070C0"/>
                </a:solidFill>
                <a:latin typeface="Arial" panose="020B0604020202020204" pitchFamily="34" charset="0"/>
                <a:cs typeface="Arial" panose="020B0604020202020204" pitchFamily="34" charset="0"/>
              </a:endParaRPr>
            </a:p>
          </p:txBody>
        </p:sp>
      </p:grpSp>
      <p:sp>
        <p:nvSpPr>
          <p:cNvPr id="166" name="文本框 7"/>
          <p:cNvSpPr txBox="1"/>
          <p:nvPr/>
        </p:nvSpPr>
        <p:spPr>
          <a:xfrm>
            <a:off x="395965" y="2311946"/>
            <a:ext cx="3819830" cy="706755"/>
          </a:xfrm>
          <a:prstGeom prst="rect">
            <a:avLst/>
          </a:prstGeom>
          <a:noFill/>
        </p:spPr>
        <p:txBody>
          <a:bodyPr wrap="square" rtlCol="0">
            <a:spAutoFit/>
          </a:bodyPr>
          <a:lstStyle/>
          <a:p>
            <a:pPr algn="ctr"/>
            <a:r>
              <a:rPr lang="en-US" altLang="zh-CN" sz="4000" b="1" spc="50" dirty="0">
                <a:solidFill>
                  <a:schemeClr val="bg1"/>
                </a:solidFill>
                <a:latin typeface="+mj-ea"/>
              </a:rPr>
              <a:t>Kettle</a:t>
            </a:r>
            <a:endParaRPr lang="zh-CN" altLang="en-US" sz="4000" b="1" spc="50" dirty="0">
              <a:solidFill>
                <a:schemeClr val="bg1"/>
              </a:solidFill>
              <a:latin typeface="+mj-ea"/>
            </a:endParaRPr>
          </a:p>
        </p:txBody>
      </p:sp>
      <p:sp>
        <p:nvSpPr>
          <p:cNvPr id="167" name="文本框 6"/>
          <p:cNvSpPr txBox="1"/>
          <p:nvPr/>
        </p:nvSpPr>
        <p:spPr>
          <a:xfrm>
            <a:off x="1372933" y="3767264"/>
            <a:ext cx="1649811" cy="400110"/>
          </a:xfrm>
          <a:prstGeom prst="rect">
            <a:avLst/>
          </a:prstGeom>
          <a:noFill/>
        </p:spPr>
        <p:txBody>
          <a:bodyPr wrap="none" rtlCol="0">
            <a:spAutoFit/>
          </a:bodyPr>
          <a:lstStyle/>
          <a:p>
            <a:r>
              <a:rPr lang="en-US" altLang="zh-CN" sz="2000" spc="50" dirty="0">
                <a:solidFill>
                  <a:schemeClr val="bg1"/>
                </a:solidFill>
                <a:latin typeface="+mj-ea"/>
                <a:ea typeface="+mj-ea"/>
              </a:rPr>
              <a:t>CONTENTS</a:t>
            </a:r>
            <a:endParaRPr lang="zh-CN" altLang="en-US" sz="2000" spc="50" dirty="0">
              <a:solidFill>
                <a:schemeClr val="bg1"/>
              </a:solidFill>
              <a:latin typeface="+mj-ea"/>
              <a:ea typeface="+mj-ea"/>
            </a:endParaRPr>
          </a:p>
        </p:txBody>
      </p:sp>
      <p:sp>
        <p:nvSpPr>
          <p:cNvPr id="55" name="矩形 78"/>
          <p:cNvSpPr/>
          <p:nvPr/>
        </p:nvSpPr>
        <p:spPr>
          <a:xfrm>
            <a:off x="5303484" y="2161235"/>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56" name="组合 37"/>
          <p:cNvGrpSpPr/>
          <p:nvPr/>
        </p:nvGrpSpPr>
        <p:grpSpPr>
          <a:xfrm>
            <a:off x="5131006" y="1813207"/>
            <a:ext cx="4960377" cy="481652"/>
            <a:chOff x="4931740" y="2120515"/>
            <a:chExt cx="3073119" cy="509065"/>
          </a:xfrm>
        </p:grpSpPr>
        <p:sp>
          <p:nvSpPr>
            <p:cNvPr id="57" name="文本框 21"/>
            <p:cNvSpPr txBox="1"/>
            <p:nvPr/>
          </p:nvSpPr>
          <p:spPr>
            <a:xfrm>
              <a:off x="4931740" y="2271862"/>
              <a:ext cx="587123" cy="357718"/>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2</a:t>
              </a:r>
              <a:endParaRPr lang="en-US" altLang="zh-CN" sz="2200" b="1" dirty="0">
                <a:latin typeface="Arial" panose="020B0604020202020204" pitchFamily="34" charset="0"/>
                <a:cs typeface="Arial" panose="020B0604020202020204" pitchFamily="34" charset="0"/>
                <a:sym typeface="+mn-ea"/>
              </a:endParaRPr>
            </a:p>
          </p:txBody>
        </p:sp>
        <p:sp>
          <p:nvSpPr>
            <p:cNvPr id="59" name="文本框 30"/>
            <p:cNvSpPr txBox="1"/>
            <p:nvPr/>
          </p:nvSpPr>
          <p:spPr>
            <a:xfrm>
              <a:off x="5642296" y="2120515"/>
              <a:ext cx="2362563" cy="486577"/>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Kettle输入组件</a:t>
              </a:r>
              <a:endParaRPr lang="zh-CN" altLang="en-US" sz="2400" b="1" spc="50" dirty="0">
                <a:latin typeface="Arial" panose="020B0604020202020204" pitchFamily="34" charset="0"/>
                <a:cs typeface="Arial" panose="020B0604020202020204" pitchFamily="34" charset="0"/>
              </a:endParaRPr>
            </a:p>
          </p:txBody>
        </p:sp>
      </p:grpSp>
      <p:sp>
        <p:nvSpPr>
          <p:cNvPr id="85" name="矩形 78"/>
          <p:cNvSpPr/>
          <p:nvPr/>
        </p:nvSpPr>
        <p:spPr>
          <a:xfrm>
            <a:off x="5338270" y="3144575"/>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86" name="组合 37"/>
          <p:cNvGrpSpPr/>
          <p:nvPr/>
        </p:nvGrpSpPr>
        <p:grpSpPr>
          <a:xfrm>
            <a:off x="5200015" y="2868930"/>
            <a:ext cx="5039995" cy="460375"/>
            <a:chOff x="4931740" y="2201051"/>
            <a:chExt cx="3048454" cy="486581"/>
          </a:xfrm>
        </p:grpSpPr>
        <p:sp>
          <p:nvSpPr>
            <p:cNvPr id="87" name="文本框 21"/>
            <p:cNvSpPr txBox="1"/>
            <p:nvPr/>
          </p:nvSpPr>
          <p:spPr>
            <a:xfrm>
              <a:off x="4931740" y="2213469"/>
              <a:ext cx="587123" cy="357721"/>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3</a:t>
              </a:r>
              <a:endParaRPr lang="en-US" altLang="zh-CN" sz="2200" b="1" dirty="0">
                <a:latin typeface="Arial" panose="020B0604020202020204" pitchFamily="34" charset="0"/>
                <a:cs typeface="Arial" panose="020B0604020202020204" pitchFamily="34" charset="0"/>
                <a:sym typeface="+mn-ea"/>
              </a:endParaRPr>
            </a:p>
          </p:txBody>
        </p:sp>
        <p:sp>
          <p:nvSpPr>
            <p:cNvPr id="89" name="文本框 30"/>
            <p:cNvSpPr txBox="1"/>
            <p:nvPr/>
          </p:nvSpPr>
          <p:spPr>
            <a:xfrm>
              <a:off x="5583526" y="2201051"/>
              <a:ext cx="2396668" cy="486581"/>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Kettle输出组件</a:t>
              </a:r>
              <a:endParaRPr lang="zh-CN" altLang="en-US" sz="2400" b="1" spc="50" dirty="0">
                <a:latin typeface="Arial" panose="020B0604020202020204" pitchFamily="34" charset="0"/>
                <a:cs typeface="Arial" panose="020B0604020202020204" pitchFamily="34" charset="0"/>
              </a:endParaRPr>
            </a:p>
          </p:txBody>
        </p:sp>
      </p:grpSp>
      <p:sp>
        <p:nvSpPr>
          <p:cNvPr id="5" name="矩形 4"/>
          <p:cNvSpPr/>
          <p:nvPr>
            <p:custDataLst>
              <p:tags r:id="rId3"/>
            </p:custDataLst>
          </p:nvPr>
        </p:nvSpPr>
        <p:spPr>
          <a:xfrm>
            <a:off x="5200015" y="3733800"/>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78"/>
          <p:cNvSpPr/>
          <p:nvPr>
            <p:custDataLst>
              <p:tags r:id="rId4"/>
            </p:custDataLst>
          </p:nvPr>
        </p:nvSpPr>
        <p:spPr>
          <a:xfrm>
            <a:off x="5338396" y="530833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sp>
        <p:nvSpPr>
          <p:cNvPr id="8" name="文本框 21"/>
          <p:cNvSpPr txBox="1"/>
          <p:nvPr>
            <p:custDataLst>
              <p:tags r:id="rId5"/>
            </p:custDataLst>
          </p:nvPr>
        </p:nvSpPr>
        <p:spPr>
          <a:xfrm>
            <a:off x="5246370" y="5082858"/>
            <a:ext cx="832485" cy="338455"/>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5</a:t>
            </a:r>
            <a:endParaRPr lang="en-US" altLang="zh-CN" sz="2200" b="1" dirty="0">
              <a:latin typeface="Arial" panose="020B0604020202020204" pitchFamily="34" charset="0"/>
              <a:cs typeface="Arial" panose="020B0604020202020204" pitchFamily="34" charset="0"/>
              <a:sym typeface="+mn-ea"/>
            </a:endParaRPr>
          </a:p>
        </p:txBody>
      </p:sp>
      <p:sp>
        <p:nvSpPr>
          <p:cNvPr id="10" name="文本框 30"/>
          <p:cNvSpPr txBox="1"/>
          <p:nvPr>
            <p:custDataLst>
              <p:tags r:id="rId6"/>
            </p:custDataLst>
          </p:nvPr>
        </p:nvSpPr>
        <p:spPr>
          <a:xfrm>
            <a:off x="6313170" y="4822825"/>
            <a:ext cx="3813175" cy="460375"/>
          </a:xfrm>
          <a:prstGeom prst="rect">
            <a:avLst/>
          </a:prstGeom>
          <a:noFill/>
        </p:spPr>
        <p:txBody>
          <a:bodyPr wrap="square" rtlCol="0">
            <a:spAutoFit/>
          </a:bodyPr>
          <a:lstStyle/>
          <a:p>
            <a:r>
              <a:rPr sz="2400" b="1" spc="50" dirty="0">
                <a:latin typeface="Arial" panose="020B0604020202020204" pitchFamily="34" charset="0"/>
                <a:cs typeface="Arial" panose="020B0604020202020204" pitchFamily="34" charset="0"/>
              </a:rPr>
              <a:t>Kettle整合Hive</a:t>
            </a:r>
            <a:endParaRPr sz="2400" b="1" spc="50" dirty="0">
              <a:latin typeface="Arial" panose="020B0604020202020204" pitchFamily="34" charset="0"/>
              <a:cs typeface="Arial" panose="020B0604020202020204" pitchFamily="34" charset="0"/>
            </a:endParaRPr>
          </a:p>
        </p:txBody>
      </p:sp>
      <p:sp>
        <p:nvSpPr>
          <p:cNvPr id="91" name="矩形 78"/>
          <p:cNvSpPr/>
          <p:nvPr/>
        </p:nvSpPr>
        <p:spPr>
          <a:xfrm>
            <a:off x="5332681" y="432662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92" name="组合 37"/>
          <p:cNvGrpSpPr/>
          <p:nvPr/>
        </p:nvGrpSpPr>
        <p:grpSpPr>
          <a:xfrm>
            <a:off x="5199942" y="3808071"/>
            <a:ext cx="4830838" cy="585794"/>
            <a:chOff x="4974227" y="2099037"/>
            <a:chExt cx="2992865" cy="619134"/>
          </a:xfrm>
        </p:grpSpPr>
        <p:sp>
          <p:nvSpPr>
            <p:cNvPr id="93" name="文本框 21"/>
            <p:cNvSpPr txBox="1"/>
            <p:nvPr/>
          </p:nvSpPr>
          <p:spPr>
            <a:xfrm>
              <a:off x="4974227" y="2360453"/>
              <a:ext cx="587123" cy="357718"/>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4</a:t>
              </a:r>
              <a:endParaRPr lang="en-US" altLang="zh-CN" sz="2200" b="1" dirty="0">
                <a:latin typeface="Arial" panose="020B0604020202020204" pitchFamily="34" charset="0"/>
                <a:cs typeface="Arial" panose="020B0604020202020204" pitchFamily="34" charset="0"/>
                <a:sym typeface="+mn-ea"/>
              </a:endParaRPr>
            </a:p>
          </p:txBody>
        </p:sp>
        <p:sp>
          <p:nvSpPr>
            <p:cNvPr id="95" name="文本框 30"/>
            <p:cNvSpPr txBox="1"/>
            <p:nvPr/>
          </p:nvSpPr>
          <p:spPr>
            <a:xfrm>
              <a:off x="5604529" y="2099037"/>
              <a:ext cx="2362563" cy="486577"/>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Kettle整合Hadoop</a:t>
              </a:r>
              <a:endParaRPr lang="zh-CN" altLang="en-US" sz="2400" b="1" spc="50" dirty="0">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三、自动生成记录组件</a:t>
            </a:r>
            <a:endParaRPr dirty="0" smtClean="0"/>
          </a:p>
        </p:txBody>
      </p:sp>
      <p:sp>
        <p:nvSpPr>
          <p:cNvPr id="4" name="内容占位符 3"/>
          <p:cNvSpPr>
            <a:spLocks noGrp="1"/>
          </p:cNvSpPr>
          <p:nvPr>
            <p:ph sz="quarter" idx="13"/>
          </p:nvPr>
        </p:nvSpPr>
        <p:spPr>
          <a:xfrm>
            <a:off x="300509" y="980494"/>
            <a:ext cx="10674350" cy="370501"/>
          </a:xfrm>
        </p:spPr>
        <p:txBody>
          <a:bodyPr/>
          <a:lstStyle/>
          <a:p>
            <a:r>
              <a:rPr lang="en-US" altLang="zh-CN" sz="2000" dirty="0" smtClean="0">
                <a:latin typeface="仿宋" panose="02010609060101010101" charset="-122"/>
                <a:ea typeface="仿宋" panose="02010609060101010101" charset="-122"/>
              </a:rPr>
              <a:t>   </a:t>
            </a:r>
            <a:r>
              <a:rPr lang="zh-CN" altLang="en-US" sz="2000" dirty="0" smtClean="0">
                <a:latin typeface="仿宋" panose="02010609060101010101" charset="-122"/>
                <a:ea typeface="仿宋" panose="02010609060101010101" charset="-122"/>
              </a:rPr>
              <a:t>数据仓库中绝大多数的数据都是由业务系统生成的动态数据，但是其中一部分维度数据不是动态的，比如：日期维度。静态维度数据就可以提前生成。</a:t>
            </a:r>
            <a:endParaRPr lang="zh-CN" altLang="en-US" sz="2000" dirty="0" smtClean="0">
              <a:latin typeface="仿宋" panose="02010609060101010101" charset="-122"/>
              <a:ea typeface="仿宋" panose="02010609060101010101" charset="-122"/>
            </a:endParaRPr>
          </a:p>
        </p:txBody>
      </p:sp>
      <p:sp>
        <p:nvSpPr>
          <p:cNvPr id="7" name="矩形 6"/>
          <p:cNvSpPr/>
          <p:nvPr/>
        </p:nvSpPr>
        <p:spPr>
          <a:xfrm>
            <a:off x="429260" y="1627505"/>
            <a:ext cx="8609330" cy="425450"/>
          </a:xfrm>
          <a:prstGeom prst="rect">
            <a:avLst/>
          </a:prstGeom>
        </p:spPr>
        <p:txBody>
          <a:bodyPr wrap="none">
            <a:noAutofit/>
          </a:bodyPr>
          <a:lstStyle/>
          <a:p>
            <a:pPr algn="l"/>
            <a:r>
              <a:rPr lang="en-US" altLang="zh-CN" b="1" kern="100" dirty="0">
                <a:latin typeface="仿宋" panose="02010609060101010101" charset="-122"/>
                <a:ea typeface="仿宋" panose="02010609060101010101" charset="-122"/>
                <a:cs typeface="仿宋" panose="02010609060101010101" charset="-122"/>
                <a:sym typeface="+mn-ea"/>
              </a:rPr>
              <a:t> </a:t>
            </a:r>
            <a:r>
              <a:rPr lang="zh-CN" b="1" kern="100" dirty="0">
                <a:latin typeface="仿宋" panose="02010609060101010101" charset="-122"/>
                <a:ea typeface="仿宋" panose="02010609060101010101" charset="-122"/>
                <a:cs typeface="仿宋" panose="02010609060101010101" charset="-122"/>
                <a:sym typeface="+mn-ea"/>
              </a:rPr>
              <a:t>下面以案例</a:t>
            </a:r>
            <a:r>
              <a:rPr lang="en-US" altLang="zh-CN" b="1" kern="100" dirty="0">
                <a:latin typeface="仿宋" panose="02010609060101010101" charset="-122"/>
                <a:ea typeface="仿宋" panose="02010609060101010101" charset="-122"/>
                <a:cs typeface="仿宋" panose="02010609060101010101" charset="-122"/>
                <a:sym typeface="+mn-ea"/>
              </a:rPr>
              <a:t>“</a:t>
            </a:r>
            <a:r>
              <a:rPr lang="zh-CN" b="1" kern="100" dirty="0">
                <a:latin typeface="仿宋" panose="02010609060101010101" charset="-122"/>
                <a:ea typeface="仿宋" panose="02010609060101010101" charset="-122"/>
                <a:cs typeface="仿宋" panose="02010609060101010101" charset="-122"/>
                <a:sym typeface="+mn-ea"/>
              </a:rPr>
              <a:t>向 Excel 文件中插入1000条记录：id为1，name为xuanyuan，age为18</a:t>
            </a:r>
            <a:r>
              <a:rPr lang="en-US" altLang="zh-CN" b="1" kern="100" dirty="0">
                <a:latin typeface="仿宋" panose="02010609060101010101" charset="-122"/>
                <a:ea typeface="仿宋" panose="02010609060101010101" charset="-122"/>
                <a:cs typeface="仿宋" panose="02010609060101010101" charset="-122"/>
                <a:sym typeface="+mn-ea"/>
              </a:rPr>
              <a:t>”</a:t>
            </a:r>
            <a:r>
              <a:rPr lang="zh-CN" altLang="en-US" b="1" kern="100" dirty="0">
                <a:latin typeface="仿宋" panose="02010609060101010101" charset="-122"/>
                <a:ea typeface="仿宋" panose="02010609060101010101" charset="-122"/>
                <a:cs typeface="仿宋" panose="02010609060101010101" charset="-122"/>
                <a:sym typeface="+mn-ea"/>
              </a:rPr>
              <a:t>，具体操作步骤如下：</a:t>
            </a:r>
            <a:endParaRPr lang="zh-CN" b="1" kern="100" dirty="0">
              <a:latin typeface="+mn-ea"/>
              <a:cs typeface="宋体" panose="02010600030101010101" pitchFamily="2" charset="-122"/>
            </a:endParaRPr>
          </a:p>
          <a:p>
            <a:pPr algn="l"/>
            <a:endParaRPr lang="zh-CN" b="1" kern="100" dirty="0">
              <a:latin typeface="+mn-ea"/>
              <a:cs typeface="宋体" panose="02010600030101010101" pitchFamily="2" charset="-122"/>
            </a:endParaRPr>
          </a:p>
        </p:txBody>
      </p:sp>
      <p:sp>
        <p:nvSpPr>
          <p:cNvPr id="3" name="矩形 2"/>
          <p:cNvSpPr/>
          <p:nvPr>
            <p:custDataLst>
              <p:tags r:id="rId1"/>
            </p:custDataLst>
          </p:nvPr>
        </p:nvSpPr>
        <p:spPr>
          <a:xfrm>
            <a:off x="660554" y="2166466"/>
            <a:ext cx="4855210" cy="368300"/>
          </a:xfrm>
          <a:prstGeom prst="rect">
            <a:avLst/>
          </a:prstGeom>
        </p:spPr>
        <p:txBody>
          <a:bodyPr wrap="none">
            <a:spAutoFit/>
          </a:bodyPr>
          <a:p>
            <a:pPr algn="l"/>
            <a:r>
              <a:rPr lang="en-US" altLang="zh-CN" b="1" kern="100" dirty="0">
                <a:latin typeface="+mn-ea"/>
                <a:cs typeface="宋体" panose="02010600030101010101" pitchFamily="2" charset="-122"/>
              </a:rPr>
              <a:t>1.</a:t>
            </a:r>
            <a:r>
              <a:rPr lang="zh-CN" altLang="en-US" b="1" kern="100" dirty="0">
                <a:latin typeface="+mn-ea"/>
                <a:cs typeface="宋体" panose="02010600030101010101" pitchFamily="2" charset="-122"/>
              </a:rPr>
              <a:t>连接</a:t>
            </a:r>
            <a:r>
              <a:rPr b="1" kern="100" dirty="0">
                <a:latin typeface="+mn-ea"/>
                <a:cs typeface="宋体" panose="02010600030101010101" pitchFamily="2" charset="-122"/>
              </a:rPr>
              <a:t>“生成记录”组件到“Excel输出”组件</a:t>
            </a:r>
            <a:endParaRPr b="1" kern="100" dirty="0">
              <a:latin typeface="+mn-ea"/>
              <a:cs typeface="宋体" panose="02010600030101010101" pitchFamily="2" charset="-122"/>
            </a:endParaRPr>
          </a:p>
        </p:txBody>
      </p:sp>
      <p:sp>
        <p:nvSpPr>
          <p:cNvPr id="100" name="文本框 99"/>
          <p:cNvSpPr txBox="1"/>
          <p:nvPr/>
        </p:nvSpPr>
        <p:spPr>
          <a:xfrm>
            <a:off x="6489700" y="2186305"/>
            <a:ext cx="5080000" cy="368300"/>
          </a:xfrm>
          <a:prstGeom prst="rect">
            <a:avLst/>
          </a:prstGeom>
          <a:noFill/>
          <a:ln w="9525">
            <a:noFill/>
          </a:ln>
        </p:spPr>
        <p:txBody>
          <a:bodyPr>
            <a:spAutoFit/>
          </a:bodyPr>
          <a:p>
            <a:pPr algn="l">
              <a:buClrTx/>
              <a:buSzTx/>
              <a:buFontTx/>
            </a:pPr>
            <a:r>
              <a:rPr lang="en-US" altLang="zh-CN" b="1" kern="100" dirty="0">
                <a:latin typeface="+mn-ea"/>
                <a:cs typeface="宋体" panose="02010600030101010101" pitchFamily="2" charset="-122"/>
              </a:rPr>
              <a:t>2.</a:t>
            </a:r>
            <a:r>
              <a:rPr b="1" kern="100" dirty="0">
                <a:latin typeface="+mn-ea"/>
                <a:cs typeface="宋体" panose="02010600030101010101" pitchFamily="2" charset="-122"/>
              </a:rPr>
              <a:t>配置“生成记录”组件</a:t>
            </a:r>
            <a:endParaRPr b="1" kern="100" dirty="0">
              <a:latin typeface="+mn-ea"/>
              <a:cs typeface="宋体" panose="02010600030101010101" pitchFamily="2" charset="-122"/>
            </a:endParaRPr>
          </a:p>
        </p:txBody>
      </p:sp>
      <p:pic>
        <p:nvPicPr>
          <p:cNvPr id="14349" name="图片 14349"/>
          <p:cNvPicPr>
            <a:picLocks noChangeAspect="1"/>
          </p:cNvPicPr>
          <p:nvPr>
            <p:custDataLst>
              <p:tags r:id="rId2"/>
            </p:custDataLst>
          </p:nvPr>
        </p:nvPicPr>
        <p:blipFill>
          <a:blip r:embed="rId3"/>
          <a:stretch>
            <a:fillRect/>
          </a:stretch>
        </p:blipFill>
        <p:spPr>
          <a:xfrm>
            <a:off x="509905" y="2857500"/>
            <a:ext cx="4500245" cy="2122805"/>
          </a:xfrm>
          <a:prstGeom prst="rect">
            <a:avLst/>
          </a:prstGeom>
        </p:spPr>
      </p:pic>
      <p:pic>
        <p:nvPicPr>
          <p:cNvPr id="14350" name="图片 14350"/>
          <p:cNvPicPr>
            <a:picLocks noChangeAspect="1"/>
          </p:cNvPicPr>
          <p:nvPr>
            <p:custDataLst>
              <p:tags r:id="rId4"/>
            </p:custDataLst>
          </p:nvPr>
        </p:nvPicPr>
        <p:blipFill>
          <a:blip r:embed="rId5"/>
          <a:stretch>
            <a:fillRect/>
          </a:stretch>
        </p:blipFill>
        <p:spPr>
          <a:xfrm>
            <a:off x="5982335" y="2857500"/>
            <a:ext cx="5956300" cy="3208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三、自动生成记录组件</a:t>
            </a:r>
            <a:endParaRPr lang="en-US" altLang="zh-CN" dirty="0" smtClean="0"/>
          </a:p>
        </p:txBody>
      </p:sp>
      <p:sp>
        <p:nvSpPr>
          <p:cNvPr id="7" name="矩形 6"/>
          <p:cNvSpPr/>
          <p:nvPr/>
        </p:nvSpPr>
        <p:spPr>
          <a:xfrm>
            <a:off x="579274" y="1139671"/>
            <a:ext cx="2865755" cy="368300"/>
          </a:xfrm>
          <a:prstGeom prst="rect">
            <a:avLst/>
          </a:prstGeom>
        </p:spPr>
        <p:txBody>
          <a:bodyPr wrap="none">
            <a:spAutoFit/>
          </a:bodyPr>
          <a:lstStyle/>
          <a:p>
            <a:pPr algn="l"/>
            <a:r>
              <a:rPr lang="en-US" altLang="zh-CN" b="1" kern="100" dirty="0">
                <a:latin typeface="+mn-ea"/>
                <a:cs typeface="宋体" panose="02010600030101010101" pitchFamily="2" charset="-122"/>
              </a:rPr>
              <a:t>3. </a:t>
            </a:r>
            <a:r>
              <a:rPr lang="zh-CN" altLang="en-US" b="1" kern="100" dirty="0">
                <a:latin typeface="+mn-ea"/>
                <a:cs typeface="宋体" panose="02010600030101010101" pitchFamily="2" charset="-122"/>
              </a:rPr>
              <a:t>配置“Excel输出”组件</a:t>
            </a:r>
            <a:endParaRPr lang="zh-CN" altLang="en-US" b="1" kern="100" dirty="0">
              <a:latin typeface="+mn-ea"/>
              <a:cs typeface="宋体" panose="02010600030101010101" pitchFamily="2" charset="-122"/>
            </a:endParaRPr>
          </a:p>
        </p:txBody>
      </p:sp>
      <p:pic>
        <p:nvPicPr>
          <p:cNvPr id="14351" name="图片 14351"/>
          <p:cNvPicPr>
            <a:picLocks noChangeAspect="1"/>
          </p:cNvPicPr>
          <p:nvPr>
            <p:custDataLst>
              <p:tags r:id="rId1"/>
            </p:custDataLst>
          </p:nvPr>
        </p:nvPicPr>
        <p:blipFill>
          <a:blip r:embed="rId2"/>
          <a:stretch>
            <a:fillRect/>
          </a:stretch>
        </p:blipFill>
        <p:spPr>
          <a:xfrm>
            <a:off x="808990" y="1594485"/>
            <a:ext cx="4430395" cy="1610995"/>
          </a:xfrm>
          <a:prstGeom prst="rect">
            <a:avLst/>
          </a:prstGeom>
        </p:spPr>
      </p:pic>
      <p:sp>
        <p:nvSpPr>
          <p:cNvPr id="4" name="矩形 3"/>
          <p:cNvSpPr/>
          <p:nvPr>
            <p:custDataLst>
              <p:tags r:id="rId3"/>
            </p:custDataLst>
          </p:nvPr>
        </p:nvSpPr>
        <p:spPr>
          <a:xfrm>
            <a:off x="6096154" y="1139671"/>
            <a:ext cx="1371600" cy="368300"/>
          </a:xfrm>
          <a:prstGeom prst="rect">
            <a:avLst/>
          </a:prstGeom>
        </p:spPr>
        <p:txBody>
          <a:bodyPr wrap="none">
            <a:spAutoFit/>
          </a:bodyPr>
          <a:p>
            <a:pPr algn="l"/>
            <a:r>
              <a:rPr lang="en-US" altLang="zh-CN" b="1" kern="100" dirty="0">
                <a:latin typeface="+mn-ea"/>
                <a:cs typeface="宋体" panose="02010600030101010101" pitchFamily="2" charset="-122"/>
              </a:rPr>
              <a:t>4. </a:t>
            </a:r>
            <a:r>
              <a:rPr lang="zh-CN" altLang="en-US" b="1" kern="100" dirty="0">
                <a:latin typeface="+mn-ea"/>
                <a:cs typeface="宋体" panose="02010600030101010101" pitchFamily="2" charset="-122"/>
              </a:rPr>
              <a:t>运行结果</a:t>
            </a:r>
            <a:endParaRPr lang="zh-CN" altLang="en-US" b="1" kern="100" dirty="0">
              <a:latin typeface="+mn-ea"/>
              <a:cs typeface="宋体" panose="02010600030101010101" pitchFamily="2" charset="-122"/>
            </a:endParaRPr>
          </a:p>
        </p:txBody>
      </p:sp>
      <p:pic>
        <p:nvPicPr>
          <p:cNvPr id="14352" name="图片 14352"/>
          <p:cNvPicPr>
            <a:picLocks noChangeAspect="1"/>
          </p:cNvPicPr>
          <p:nvPr>
            <p:custDataLst>
              <p:tags r:id="rId4"/>
            </p:custDataLst>
          </p:nvPr>
        </p:nvPicPr>
        <p:blipFill>
          <a:blip r:embed="rId5"/>
          <a:stretch>
            <a:fillRect/>
          </a:stretch>
        </p:blipFill>
        <p:spPr>
          <a:xfrm>
            <a:off x="5652135" y="1594485"/>
            <a:ext cx="6423025" cy="4544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四、任务实践</a:t>
            </a:r>
            <a:endParaRPr dirty="0" smtClean="0"/>
          </a:p>
        </p:txBody>
      </p:sp>
      <p:sp>
        <p:nvSpPr>
          <p:cNvPr id="7" name="矩形 6"/>
          <p:cNvSpPr/>
          <p:nvPr/>
        </p:nvSpPr>
        <p:spPr>
          <a:xfrm>
            <a:off x="414174" y="1550516"/>
            <a:ext cx="1760855" cy="368300"/>
          </a:xfrm>
          <a:prstGeom prst="rect">
            <a:avLst/>
          </a:prstGeom>
        </p:spPr>
        <p:txBody>
          <a:bodyPr wrap="none">
            <a:spAutoFit/>
          </a:bodyPr>
          <a:lstStyle/>
          <a:p>
            <a:r>
              <a:rPr lang="en-US" altLang="zh-CN" b="1" kern="100" dirty="0">
                <a:latin typeface="+mn-ea"/>
                <a:cs typeface="宋体" panose="02010600030101010101" pitchFamily="2" charset="-122"/>
              </a:rPr>
              <a:t>1.</a:t>
            </a:r>
            <a:r>
              <a:rPr lang="zh-CN" altLang="en-US" b="1" kern="100" dirty="0">
                <a:latin typeface="+mn-ea"/>
                <a:cs typeface="宋体" panose="02010600030101010101" pitchFamily="2" charset="-122"/>
              </a:rPr>
              <a:t>准备测试数据</a:t>
            </a:r>
            <a:endParaRPr lang="zh-CN" altLang="en-US" b="1" dirty="0">
              <a:latin typeface="+mn-ea"/>
            </a:endParaRPr>
          </a:p>
        </p:txBody>
      </p:sp>
      <p:pic>
        <p:nvPicPr>
          <p:cNvPr id="17" name="图片 16"/>
          <p:cNvPicPr/>
          <p:nvPr/>
        </p:nvPicPr>
        <p:blipFill>
          <a:blip r:embed="rId1"/>
          <a:stretch>
            <a:fillRect/>
          </a:stretch>
        </p:blipFill>
        <p:spPr>
          <a:xfrm>
            <a:off x="550620" y="1968842"/>
            <a:ext cx="6648039" cy="3768570"/>
          </a:xfrm>
          <a:prstGeom prst="rect">
            <a:avLst/>
          </a:prstGeom>
          <a:noFill/>
          <a:ln>
            <a:noFill/>
          </a:ln>
        </p:spPr>
      </p:pic>
      <p:sp>
        <p:nvSpPr>
          <p:cNvPr id="3" name="矩形 2"/>
          <p:cNvSpPr/>
          <p:nvPr/>
        </p:nvSpPr>
        <p:spPr>
          <a:xfrm>
            <a:off x="7476565" y="1839755"/>
            <a:ext cx="4607859" cy="4026743"/>
          </a:xfrm>
          <a:prstGeom prst="rect">
            <a:avLst/>
          </a:prstGeom>
        </p:spPr>
        <p:txBody>
          <a:bodyPr wrap="square">
            <a:spAutoFit/>
          </a:bodyPr>
          <a:lstStyle/>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CREATE TABLE `</a:t>
            </a:r>
            <a:r>
              <a:rPr lang="en-US" altLang="zh-CN" sz="800" kern="100" dirty="0" err="1">
                <a:latin typeface="宋体" panose="02010600030101010101" pitchFamily="2" charset="-122"/>
                <a:ea typeface="宋体" panose="02010600030101010101" pitchFamily="2" charset="-122"/>
                <a:cs typeface="宋体" panose="02010600030101010101" pitchFamily="2" charset="-122"/>
              </a:rPr>
              <a:t>xuanyuan_user</a:t>
            </a:r>
            <a:r>
              <a:rPr lang="en-US" altLang="zh-CN" sz="800" kern="100" dirty="0">
                <a:latin typeface="宋体" panose="02010600030101010101" pitchFamily="2" charset="-122"/>
                <a:ea typeface="宋体" panose="02010600030101010101" pitchFamily="2" charset="-122"/>
                <a:cs typeface="宋体" panose="02010600030101010101" pitchFamily="2" charset="-122"/>
              </a:rPr>
              <a:t>` (</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`id` TINYTEXT,</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`name` TINYTEXT,</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`age` DOUBLE DEFAULT NULL,</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`gender` DOUBLE DEFAULT NULL,</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`province` TINYTEXT,</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`city` TINYTEXT,</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`region` TINYTEXT,</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`phone` DOUBLE DEFAULT NULL,</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`birthday` TINYTEXT,</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`hobby` TINYTEXT,</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a:t>
            </a:r>
            <a:r>
              <a:rPr lang="en-US" altLang="zh-CN" sz="800" kern="100" dirty="0" err="1">
                <a:latin typeface="宋体" panose="02010600030101010101" pitchFamily="2" charset="-122"/>
                <a:ea typeface="宋体" panose="02010600030101010101" pitchFamily="2" charset="-122"/>
                <a:cs typeface="宋体" panose="02010600030101010101" pitchFamily="2" charset="-122"/>
              </a:rPr>
              <a:t>register_date</a:t>
            </a:r>
            <a:r>
              <a:rPr lang="en-US" altLang="zh-CN" sz="800" kern="100" dirty="0">
                <a:latin typeface="宋体" panose="02010600030101010101" pitchFamily="2" charset="-122"/>
                <a:ea typeface="宋体" panose="02010600030101010101" pitchFamily="2" charset="-122"/>
                <a:cs typeface="宋体" panose="02010600030101010101" pitchFamily="2" charset="-122"/>
              </a:rPr>
              <a:t>` DATETIME DEFAULT NULL</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 ENGINE=INNODB DEFAULT CHARSET=utf8;</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INSERT  INTO `</a:t>
            </a:r>
            <a:r>
              <a:rPr lang="en-US" altLang="zh-CN" sz="800" kern="100" dirty="0" err="1">
                <a:latin typeface="宋体" panose="02010600030101010101" pitchFamily="2" charset="-122"/>
                <a:ea typeface="宋体" panose="02010600030101010101" pitchFamily="2" charset="-122"/>
                <a:cs typeface="宋体" panose="02010600030101010101" pitchFamily="2" charset="-122"/>
              </a:rPr>
              <a:t>xuanyuan_user</a:t>
            </a:r>
            <a:r>
              <a:rPr lang="en-US" altLang="zh-CN" sz="800" kern="100" dirty="0">
                <a:latin typeface="宋体" panose="02010600030101010101" pitchFamily="2" charset="-122"/>
                <a:ea typeface="宋体" panose="02010600030101010101" pitchFamily="2" charset="-122"/>
                <a:cs typeface="宋体" panose="02010600030101010101" pitchFamily="2" charset="-122"/>
              </a:rPr>
              <a:t>`(`id`,`name`,`age`,`gender`,`province`,`city`,`region`,`phone`,`birthday`,`hobby`,`register_date`) </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VALUES ('392456197008193000','tom',20,0,'北京市','昌平区','回龙观',18589407692,'1970-08-19','美食;篮球;足球','2018-08-06 09:44:43'),</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('267456198006210000','lilei',25,1,'</a:t>
            </a:r>
            <a:r>
              <a:rPr lang="zh-CN" altLang="zh-CN" sz="800" kern="100" dirty="0">
                <a:latin typeface="Calibri" panose="020F0502020204030204" charset="0"/>
                <a:ea typeface="宋体" panose="02010600030101010101" pitchFamily="2" charset="-122"/>
                <a:cs typeface="宋体" panose="02010600030101010101" pitchFamily="2" charset="-122"/>
              </a:rPr>
              <a:t>河南省</a:t>
            </a:r>
            <a:r>
              <a:rPr lang="en-US" altLang="zh-CN" sz="800" kern="100" dirty="0">
                <a:latin typeface="Calibri" panose="020F0502020204030204" charset="0"/>
                <a:ea typeface="宋体" panose="02010600030101010101" pitchFamily="2" charset="-122"/>
                <a:cs typeface="宋体" panose="02010600030101010101" pitchFamily="2" charset="-122"/>
              </a:rPr>
              <a:t>','</a:t>
            </a:r>
            <a:r>
              <a:rPr lang="zh-CN" altLang="zh-CN" sz="800" kern="100" dirty="0">
                <a:latin typeface="Calibri" panose="020F0502020204030204" charset="0"/>
                <a:ea typeface="宋体" panose="02010600030101010101" pitchFamily="2" charset="-122"/>
                <a:cs typeface="宋体" panose="02010600030101010101" pitchFamily="2" charset="-122"/>
              </a:rPr>
              <a:t>郑州市</a:t>
            </a:r>
            <a:r>
              <a:rPr lang="en-US" altLang="zh-CN" sz="800" kern="100" dirty="0">
                <a:latin typeface="Calibri" panose="020F0502020204030204" charset="0"/>
                <a:ea typeface="宋体" panose="02010600030101010101" pitchFamily="2" charset="-122"/>
                <a:cs typeface="宋体" panose="02010600030101010101" pitchFamily="2" charset="-122"/>
              </a:rPr>
              <a:t>','</a:t>
            </a:r>
            <a:r>
              <a:rPr lang="zh-CN" altLang="zh-CN" sz="800" kern="100" dirty="0">
                <a:latin typeface="Calibri" panose="020F0502020204030204" charset="0"/>
                <a:ea typeface="宋体" panose="02010600030101010101" pitchFamily="2" charset="-122"/>
                <a:cs typeface="宋体" panose="02010600030101010101" pitchFamily="2" charset="-122"/>
              </a:rPr>
              <a:t>郑东新区</a:t>
            </a:r>
            <a:r>
              <a:rPr lang="en-US" altLang="zh-CN" sz="800" kern="100" dirty="0">
                <a:latin typeface="Calibri" panose="020F0502020204030204" charset="0"/>
                <a:ea typeface="宋体" panose="02010600030101010101" pitchFamily="2" charset="-122"/>
                <a:cs typeface="宋体" panose="02010600030101010101" pitchFamily="2" charset="-122"/>
              </a:rPr>
              <a:t>',18681109672,'1980-06-21','</a:t>
            </a:r>
            <a:r>
              <a:rPr lang="zh-CN" altLang="zh-CN" sz="800" kern="100" dirty="0">
                <a:latin typeface="Calibri" panose="020F0502020204030204" charset="0"/>
                <a:ea typeface="宋体" panose="02010600030101010101" pitchFamily="2" charset="-122"/>
                <a:cs typeface="宋体" panose="02010600030101010101" pitchFamily="2" charset="-122"/>
              </a:rPr>
              <a:t>音乐</a:t>
            </a:r>
            <a:r>
              <a:rPr lang="en-US" altLang="zh-CN" sz="800" kern="100" dirty="0">
                <a:latin typeface="Calibri" panose="020F0502020204030204" charset="0"/>
                <a:ea typeface="宋体" panose="02010600030101010101" pitchFamily="2" charset="-122"/>
                <a:cs typeface="宋体" panose="02010600030101010101" pitchFamily="2" charset="-122"/>
              </a:rPr>
              <a:t>;</a:t>
            </a:r>
            <a:r>
              <a:rPr lang="zh-CN" altLang="zh-CN" sz="800" kern="100" dirty="0">
                <a:latin typeface="Calibri" panose="020F0502020204030204" charset="0"/>
                <a:ea typeface="宋体" panose="02010600030101010101" pitchFamily="2" charset="-122"/>
                <a:cs typeface="宋体" panose="02010600030101010101" pitchFamily="2" charset="-122"/>
              </a:rPr>
              <a:t>阅读</a:t>
            </a:r>
            <a:r>
              <a:rPr lang="en-US" altLang="zh-CN" sz="800" kern="100" dirty="0">
                <a:latin typeface="Calibri" panose="020F0502020204030204" charset="0"/>
                <a:ea typeface="宋体" panose="02010600030101010101" pitchFamily="2" charset="-122"/>
                <a:cs typeface="宋体" panose="02010600030101010101" pitchFamily="2" charset="-122"/>
              </a:rPr>
              <a:t>;</a:t>
            </a:r>
            <a:r>
              <a:rPr lang="zh-CN" altLang="zh-CN" sz="800" kern="100" dirty="0">
                <a:latin typeface="Calibri" panose="020F0502020204030204" charset="0"/>
                <a:ea typeface="宋体" panose="02010600030101010101" pitchFamily="2" charset="-122"/>
                <a:cs typeface="宋体" panose="02010600030101010101" pitchFamily="2" charset="-122"/>
              </a:rPr>
              <a:t>旅游</a:t>
            </a:r>
            <a:r>
              <a:rPr lang="en-US" altLang="zh-CN" sz="800" kern="100" dirty="0">
                <a:latin typeface="Calibri" panose="020F0502020204030204" charset="0"/>
                <a:ea typeface="宋体" panose="02010600030101010101" pitchFamily="2" charset="-122"/>
                <a:cs typeface="宋体" panose="02010600030101010101" pitchFamily="2" charset="-122"/>
              </a:rPr>
              <a:t>','2017-04-07 09:14:13'),</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('892456199007203000','Jim',24,1,'</a:t>
            </a:r>
            <a:r>
              <a:rPr lang="zh-CN" altLang="zh-CN" sz="800" kern="100" dirty="0">
                <a:latin typeface="Calibri" panose="020F0502020204030204" charset="0"/>
                <a:ea typeface="宋体" panose="02010600030101010101" pitchFamily="2" charset="-122"/>
                <a:cs typeface="宋体" panose="02010600030101010101" pitchFamily="2" charset="-122"/>
              </a:rPr>
              <a:t>湖北省</a:t>
            </a:r>
            <a:r>
              <a:rPr lang="en-US" altLang="zh-CN" sz="800" kern="100" dirty="0">
                <a:latin typeface="Calibri" panose="020F0502020204030204" charset="0"/>
                <a:ea typeface="宋体" panose="02010600030101010101" pitchFamily="2" charset="-122"/>
                <a:cs typeface="宋体" panose="02010600030101010101" pitchFamily="2" charset="-122"/>
              </a:rPr>
              <a:t>','</a:t>
            </a:r>
            <a:r>
              <a:rPr lang="zh-CN" altLang="zh-CN" sz="800" kern="100" dirty="0">
                <a:latin typeface="Calibri" panose="020F0502020204030204" charset="0"/>
                <a:ea typeface="宋体" panose="02010600030101010101" pitchFamily="2" charset="-122"/>
                <a:cs typeface="宋体" panose="02010600030101010101" pitchFamily="2" charset="-122"/>
              </a:rPr>
              <a:t>武汉市</a:t>
            </a:r>
            <a:r>
              <a:rPr lang="en-US" altLang="zh-CN" sz="800" kern="100" dirty="0">
                <a:latin typeface="Calibri" panose="020F0502020204030204" charset="0"/>
                <a:ea typeface="宋体" panose="02010600030101010101" pitchFamily="2" charset="-122"/>
                <a:cs typeface="宋体" panose="02010600030101010101" pitchFamily="2" charset="-122"/>
              </a:rPr>
              <a:t>','</a:t>
            </a:r>
            <a:r>
              <a:rPr lang="zh-CN" altLang="zh-CN" sz="800" kern="100" dirty="0">
                <a:latin typeface="Calibri" panose="020F0502020204030204" charset="0"/>
                <a:ea typeface="宋体" panose="02010600030101010101" pitchFamily="2" charset="-122"/>
                <a:cs typeface="宋体" panose="02010600030101010101" pitchFamily="2" charset="-122"/>
              </a:rPr>
              <a:t>汉阳区</a:t>
            </a:r>
            <a:r>
              <a:rPr lang="en-US" altLang="zh-CN" sz="800" kern="100" dirty="0">
                <a:latin typeface="Calibri" panose="020F0502020204030204" charset="0"/>
                <a:ea typeface="宋体" panose="02010600030101010101" pitchFamily="2" charset="-122"/>
                <a:cs typeface="宋体" panose="02010600030101010101" pitchFamily="2" charset="-122"/>
              </a:rPr>
              <a:t>',18798009102,'1990-07-20','</a:t>
            </a:r>
            <a:r>
              <a:rPr lang="zh-CN" altLang="zh-CN" sz="800" kern="100" dirty="0">
                <a:latin typeface="Calibri" panose="020F0502020204030204" charset="0"/>
                <a:ea typeface="宋体" panose="02010600030101010101" pitchFamily="2" charset="-122"/>
                <a:cs typeface="宋体" panose="02010600030101010101" pitchFamily="2" charset="-122"/>
              </a:rPr>
              <a:t>写代码</a:t>
            </a:r>
            <a:r>
              <a:rPr lang="en-US" altLang="zh-CN" sz="800" kern="100" dirty="0">
                <a:latin typeface="Calibri" panose="020F0502020204030204" charset="0"/>
                <a:ea typeface="宋体" panose="02010600030101010101" pitchFamily="2" charset="-122"/>
                <a:cs typeface="宋体" panose="02010600030101010101" pitchFamily="2" charset="-122"/>
              </a:rPr>
              <a:t>;</a:t>
            </a:r>
            <a:r>
              <a:rPr lang="zh-CN" altLang="zh-CN" sz="800" kern="100" dirty="0">
                <a:latin typeface="Calibri" panose="020F0502020204030204" charset="0"/>
                <a:ea typeface="宋体" panose="02010600030101010101" pitchFamily="2" charset="-122"/>
                <a:cs typeface="宋体" panose="02010600030101010101" pitchFamily="2" charset="-122"/>
              </a:rPr>
              <a:t>读代码</a:t>
            </a:r>
            <a:r>
              <a:rPr lang="en-US" altLang="zh-CN" sz="800" kern="100" dirty="0">
                <a:latin typeface="Calibri" panose="020F0502020204030204" charset="0"/>
                <a:ea typeface="宋体" panose="02010600030101010101" pitchFamily="2" charset="-122"/>
                <a:cs typeface="宋体" panose="02010600030101010101" pitchFamily="2" charset="-122"/>
              </a:rPr>
              <a:t>;</a:t>
            </a:r>
            <a:r>
              <a:rPr lang="zh-CN" altLang="zh-CN" sz="800" kern="100" dirty="0">
                <a:latin typeface="Calibri" panose="020F0502020204030204" charset="0"/>
                <a:ea typeface="宋体" panose="02010600030101010101" pitchFamily="2" charset="-122"/>
                <a:cs typeface="宋体" panose="02010600030101010101" pitchFamily="2" charset="-122"/>
              </a:rPr>
              <a:t>算法</a:t>
            </a:r>
            <a:r>
              <a:rPr lang="en-US" altLang="zh-CN" sz="800" kern="100" dirty="0">
                <a:latin typeface="Calibri" panose="020F0502020204030204" charset="0"/>
                <a:ea typeface="宋体" panose="02010600030101010101" pitchFamily="2" charset="-122"/>
                <a:cs typeface="宋体" panose="02010600030101010101" pitchFamily="2" charset="-122"/>
              </a:rPr>
              <a:t>','2016-06-08 07:34:23'),</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('892456199007203000','David',26,2,'陕西省','西安市','莲湖区',18189189195,'1987-12-19','购物;旅游','2016-01-09 19:15:53'),</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('392456197008193000','SuperBaby',20,0,'北京市','昌平区','回龙观',18589407692,'1970-08-19','美食;篮球;足球','2018-08-06 09:44:43'),</a:t>
            </a:r>
            <a:endParaRPr lang="zh-CN" altLang="zh-CN" sz="800" kern="100" dirty="0">
              <a:latin typeface="Calibri" panose="020F0502020204030204" charset="0"/>
              <a:ea typeface="宋体" panose="02010600030101010101" pitchFamily="2" charset="-122"/>
              <a:cs typeface="Times New Roman" panose="02020603050405020304" pitchFamily="18" charset="0"/>
            </a:endParaRPr>
          </a:p>
          <a:p>
            <a:pPr algn="just" fontAlgn="ctr">
              <a:spcBef>
                <a:spcPts val="120"/>
              </a:spcBef>
              <a:spcAft>
                <a:spcPts val="120"/>
              </a:spcAft>
            </a:pPr>
            <a:r>
              <a:rPr lang="en-US" altLang="zh-CN" sz="800" kern="100" dirty="0">
                <a:latin typeface="宋体" panose="02010600030101010101" pitchFamily="2" charset="-122"/>
                <a:ea typeface="宋体" panose="02010600030101010101" pitchFamily="2" charset="-122"/>
                <a:cs typeface="宋体" panose="02010600030101010101" pitchFamily="2" charset="-122"/>
              </a:rPr>
              <a:t>('392456197008193000','HanMeimei',20,0,'北京市','昌平区','回龙观',18589407692,'1970-08-19','美食;篮球;足球','2018-08-06 09:44:43');</a:t>
            </a:r>
            <a:endParaRPr lang="zh-CN" altLang="zh-CN" sz="800" kern="100" dirty="0">
              <a:effectLst/>
              <a:latin typeface="Calibri" panose="020F0502020204030204" charset="0"/>
              <a:ea typeface="宋体" panose="02010600030101010101" pitchFamily="2" charset="-122"/>
              <a:cs typeface="Times New Roman" panose="02020603050405020304" pitchFamily="18" charset="0"/>
            </a:endParaRPr>
          </a:p>
        </p:txBody>
      </p:sp>
      <p:sp>
        <p:nvSpPr>
          <p:cNvPr id="101" name="文本框 100"/>
          <p:cNvSpPr txBox="1"/>
          <p:nvPr/>
        </p:nvSpPr>
        <p:spPr>
          <a:xfrm>
            <a:off x="414020" y="905510"/>
            <a:ext cx="11628120" cy="645160"/>
          </a:xfrm>
          <a:prstGeom prst="rect">
            <a:avLst/>
          </a:prstGeom>
          <a:noFill/>
          <a:ln w="9525">
            <a:noFill/>
          </a:ln>
        </p:spPr>
        <p:txBody>
          <a:bodyPr wrap="square">
            <a:spAutoFit/>
          </a:bodyPr>
          <a:p>
            <a:pPr indent="0"/>
            <a:r>
              <a:rPr lang="en-US" altLang="zh-CN" b="0">
                <a:ea typeface="宋体" panose="02010600030101010101" pitchFamily="2" charset="-122"/>
              </a:rPr>
              <a:t>   </a:t>
            </a:r>
            <a:r>
              <a:rPr lang="zh-CN" b="0">
                <a:ea typeface="宋体" panose="02010600030101010101" pitchFamily="2" charset="-122"/>
              </a:rPr>
              <a:t>本任务实践我们将通过配置</a:t>
            </a:r>
            <a:r>
              <a:rPr lang="en-US" b="0">
                <a:latin typeface="宋体" panose="02010600030101010101" pitchFamily="2" charset="-122"/>
                <a:ea typeface="宋体" panose="02010600030101010101" pitchFamily="2" charset="-122"/>
              </a:rPr>
              <a:t>Table</a:t>
            </a:r>
            <a:r>
              <a:rPr lang="zh-CN" b="0">
                <a:ea typeface="宋体" panose="02010600030101010101" pitchFamily="2" charset="-122"/>
              </a:rPr>
              <a:t>表输入组件实现对</a:t>
            </a:r>
            <a:r>
              <a:rPr lang="en-US" b="0">
                <a:latin typeface="宋体" panose="02010600030101010101" pitchFamily="2" charset="-122"/>
                <a:ea typeface="宋体" panose="02010600030101010101" pitchFamily="2" charset="-122"/>
              </a:rPr>
              <a:t>Mysql</a:t>
            </a:r>
            <a:r>
              <a:rPr lang="zh-CN" b="0">
                <a:ea typeface="宋体" panose="02010600030101010101" pitchFamily="2" charset="-122"/>
              </a:rPr>
              <a:t>数据库中的数据进行读取，根据需要编写</a:t>
            </a:r>
            <a:r>
              <a:rPr lang="en-US" b="0">
                <a:latin typeface="宋体" panose="02010600030101010101" pitchFamily="2" charset="-122"/>
                <a:ea typeface="宋体" panose="02010600030101010101" pitchFamily="2" charset="-122"/>
              </a:rPr>
              <a:t>SQL</a:t>
            </a:r>
            <a:r>
              <a:rPr lang="zh-CN" b="0">
                <a:ea typeface="宋体" panose="02010600030101010101" pitchFamily="2" charset="-122"/>
              </a:rPr>
              <a:t>查询语句，最终实现把查询出来的数据导出到</a:t>
            </a:r>
            <a:r>
              <a:rPr lang="en-US" b="0">
                <a:latin typeface="宋体" panose="02010600030101010101" pitchFamily="2" charset="-122"/>
                <a:ea typeface="宋体" panose="02010600030101010101" pitchFamily="2" charset="-122"/>
              </a:rPr>
              <a:t>Excel</a:t>
            </a:r>
            <a:r>
              <a:rPr lang="zh-CN" b="0">
                <a:ea typeface="宋体" panose="02010600030101010101" pitchFamily="2" charset="-122"/>
              </a:rPr>
              <a:t>文件中。</a:t>
            </a:r>
            <a:endParaRPr lang="zh-CN" altLang="en-US"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四、任务实践</a:t>
            </a:r>
            <a:endParaRPr lang="en-US" altLang="zh-CN" dirty="0" smtClean="0"/>
          </a:p>
        </p:txBody>
      </p:sp>
      <p:sp>
        <p:nvSpPr>
          <p:cNvPr id="13" name="矩形 12"/>
          <p:cNvSpPr/>
          <p:nvPr/>
        </p:nvSpPr>
        <p:spPr>
          <a:xfrm>
            <a:off x="300509" y="1082063"/>
            <a:ext cx="2446655" cy="368300"/>
          </a:xfrm>
          <a:prstGeom prst="rect">
            <a:avLst/>
          </a:prstGeom>
        </p:spPr>
        <p:txBody>
          <a:bodyPr wrap="none">
            <a:spAutoFit/>
          </a:bodyPr>
          <a:lstStyle/>
          <a:p>
            <a:r>
              <a:rPr lang="en-US" altLang="zh-CN" b="1" kern="100" dirty="0" smtClean="0">
                <a:latin typeface="+mn-ea"/>
              </a:rPr>
              <a:t>2.</a:t>
            </a:r>
            <a:r>
              <a:rPr lang="zh-CN" altLang="en-US" b="1" dirty="0"/>
              <a:t>新建数据库连接对象</a:t>
            </a:r>
            <a:endParaRPr lang="zh-CN" altLang="en-US" b="1" dirty="0">
              <a:latin typeface="+mn-ea"/>
            </a:endParaRPr>
          </a:p>
        </p:txBody>
      </p:sp>
      <p:pic>
        <p:nvPicPr>
          <p:cNvPr id="18" name="图片 17"/>
          <p:cNvPicPr/>
          <p:nvPr/>
        </p:nvPicPr>
        <p:blipFill>
          <a:blip r:embed="rId1"/>
          <a:stretch>
            <a:fillRect/>
          </a:stretch>
        </p:blipFill>
        <p:spPr>
          <a:xfrm>
            <a:off x="550545" y="1473200"/>
            <a:ext cx="6612255" cy="4631690"/>
          </a:xfrm>
          <a:prstGeom prst="rect">
            <a:avLst/>
          </a:prstGeom>
          <a:noFill/>
          <a:ln>
            <a:noFill/>
          </a:ln>
        </p:spPr>
      </p:pic>
      <p:pic>
        <p:nvPicPr>
          <p:cNvPr id="19" name="图片 18"/>
          <p:cNvPicPr/>
          <p:nvPr/>
        </p:nvPicPr>
        <p:blipFill>
          <a:blip r:embed="rId2"/>
          <a:stretch>
            <a:fillRect/>
          </a:stretch>
        </p:blipFill>
        <p:spPr>
          <a:xfrm>
            <a:off x="7704119" y="2107453"/>
            <a:ext cx="3358328" cy="2294218"/>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四、任务实践</a:t>
            </a:r>
            <a:endParaRPr lang="en-US" altLang="zh-CN" dirty="0" smtClean="0"/>
          </a:p>
        </p:txBody>
      </p:sp>
      <p:sp>
        <p:nvSpPr>
          <p:cNvPr id="7" name="矩形 6"/>
          <p:cNvSpPr/>
          <p:nvPr/>
        </p:nvSpPr>
        <p:spPr>
          <a:xfrm>
            <a:off x="300509" y="1053732"/>
            <a:ext cx="6901815" cy="368300"/>
          </a:xfrm>
          <a:prstGeom prst="rect">
            <a:avLst/>
          </a:prstGeom>
        </p:spPr>
        <p:txBody>
          <a:bodyPr wrap="none">
            <a:spAutoFit/>
          </a:bodyPr>
          <a:lstStyle/>
          <a:p>
            <a:r>
              <a:rPr lang="en-US" altLang="zh-CN" b="1" kern="100" dirty="0">
                <a:latin typeface="+mn-ea"/>
                <a:cs typeface="宋体" panose="02010600030101010101" pitchFamily="2" charset="-122"/>
              </a:rPr>
              <a:t>3. </a:t>
            </a:r>
            <a:r>
              <a:rPr lang="zh-CN" altLang="en-US" b="1" kern="100" dirty="0">
                <a:latin typeface="+mn-ea"/>
                <a:cs typeface="宋体" panose="02010600030101010101" pitchFamily="2" charset="-122"/>
              </a:rPr>
              <a:t>新建</a:t>
            </a:r>
            <a:r>
              <a:rPr lang="en-US" altLang="zh-CN" b="1" kern="100" dirty="0">
                <a:latin typeface="+mn-ea"/>
                <a:cs typeface="宋体" panose="02010600030101010101" pitchFamily="2" charset="-122"/>
              </a:rPr>
              <a:t>Table</a:t>
            </a:r>
            <a:r>
              <a:rPr lang="zh-CN" altLang="en-US" b="1" kern="100" dirty="0">
                <a:latin typeface="+mn-ea"/>
                <a:cs typeface="宋体" panose="02010600030101010101" pitchFamily="2" charset="-122"/>
              </a:rPr>
              <a:t>组件（即“表输入”）到“</a:t>
            </a:r>
            <a:r>
              <a:rPr lang="en-US" altLang="zh-CN" b="1" kern="100" dirty="0">
                <a:latin typeface="+mn-ea"/>
                <a:cs typeface="宋体" panose="02010600030101010101" pitchFamily="2" charset="-122"/>
              </a:rPr>
              <a:t>Excel</a:t>
            </a:r>
            <a:r>
              <a:rPr lang="zh-CN" altLang="en-US" b="1" kern="100" dirty="0">
                <a:latin typeface="+mn-ea"/>
                <a:cs typeface="宋体" panose="02010600030101010101" pitchFamily="2" charset="-122"/>
              </a:rPr>
              <a:t>输出”组件转换任务</a:t>
            </a:r>
            <a:endParaRPr lang="zh-CN" altLang="en-US" b="1" dirty="0">
              <a:latin typeface="+mn-ea"/>
            </a:endParaRPr>
          </a:p>
        </p:txBody>
      </p:sp>
      <p:pic>
        <p:nvPicPr>
          <p:cNvPr id="17" name="图片 16"/>
          <p:cNvPicPr/>
          <p:nvPr/>
        </p:nvPicPr>
        <p:blipFill>
          <a:blip r:embed="rId1"/>
          <a:stretch>
            <a:fillRect/>
          </a:stretch>
        </p:blipFill>
        <p:spPr>
          <a:xfrm>
            <a:off x="660400" y="1652216"/>
            <a:ext cx="9193306" cy="4323756"/>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四、任务实践</a:t>
            </a:r>
            <a:endParaRPr dirty="0" smtClean="0"/>
          </a:p>
          <a:p>
            <a:endParaRPr lang="en-US" altLang="zh-CN" dirty="0" smtClean="0"/>
          </a:p>
        </p:txBody>
      </p:sp>
      <p:sp>
        <p:nvSpPr>
          <p:cNvPr id="13" name="矩形 12"/>
          <p:cNvSpPr/>
          <p:nvPr/>
        </p:nvSpPr>
        <p:spPr>
          <a:xfrm>
            <a:off x="300509" y="981994"/>
            <a:ext cx="2345690" cy="368300"/>
          </a:xfrm>
          <a:prstGeom prst="rect">
            <a:avLst/>
          </a:prstGeom>
        </p:spPr>
        <p:txBody>
          <a:bodyPr wrap="none">
            <a:spAutoFit/>
          </a:bodyPr>
          <a:lstStyle/>
          <a:p>
            <a:r>
              <a:rPr lang="en-US" altLang="zh-CN" b="1" dirty="0"/>
              <a:t>4.</a:t>
            </a:r>
            <a:r>
              <a:rPr lang="zh-CN" altLang="en-US" b="1" dirty="0"/>
              <a:t>配置</a:t>
            </a:r>
            <a:r>
              <a:rPr lang="en-US" altLang="zh-CN" b="1" dirty="0"/>
              <a:t>Table</a:t>
            </a:r>
            <a:r>
              <a:rPr lang="zh-CN" altLang="en-US" b="1" dirty="0"/>
              <a:t>输入</a:t>
            </a:r>
            <a:r>
              <a:rPr lang="zh-CN" altLang="en-US" b="1" dirty="0" smtClean="0"/>
              <a:t>组件</a:t>
            </a:r>
            <a:endParaRPr lang="zh-CN" altLang="en-US" b="1" dirty="0">
              <a:latin typeface="+mn-ea"/>
            </a:endParaRPr>
          </a:p>
        </p:txBody>
      </p:sp>
      <p:pic>
        <p:nvPicPr>
          <p:cNvPr id="18" name="图片 17"/>
          <p:cNvPicPr/>
          <p:nvPr/>
        </p:nvPicPr>
        <p:blipFill>
          <a:blip r:embed="rId1"/>
          <a:stretch>
            <a:fillRect/>
          </a:stretch>
        </p:blipFill>
        <p:spPr>
          <a:xfrm>
            <a:off x="1257935" y="1570355"/>
            <a:ext cx="10036175" cy="440880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四、任务实践</a:t>
            </a:r>
            <a:endParaRPr lang="en-US" altLang="zh-CN" dirty="0" smtClean="0"/>
          </a:p>
        </p:txBody>
      </p:sp>
      <p:sp>
        <p:nvSpPr>
          <p:cNvPr id="13" name="矩形 12"/>
          <p:cNvSpPr/>
          <p:nvPr/>
        </p:nvSpPr>
        <p:spPr>
          <a:xfrm>
            <a:off x="300509" y="981994"/>
            <a:ext cx="1353820" cy="368300"/>
          </a:xfrm>
          <a:prstGeom prst="rect">
            <a:avLst/>
          </a:prstGeom>
        </p:spPr>
        <p:txBody>
          <a:bodyPr wrap="none">
            <a:spAutoFit/>
          </a:bodyPr>
          <a:lstStyle/>
          <a:p>
            <a:r>
              <a:rPr lang="en-US" altLang="zh-CN" b="1" dirty="0" smtClean="0"/>
              <a:t>5. </a:t>
            </a:r>
            <a:r>
              <a:rPr lang="zh-CN" altLang="en-US" b="1" dirty="0" smtClean="0"/>
              <a:t>预览数据</a:t>
            </a:r>
            <a:endParaRPr lang="zh-CN" altLang="en-US" b="1" dirty="0">
              <a:latin typeface="+mn-ea"/>
            </a:endParaRPr>
          </a:p>
        </p:txBody>
      </p:sp>
      <p:pic>
        <p:nvPicPr>
          <p:cNvPr id="19" name="图片 18"/>
          <p:cNvPicPr/>
          <p:nvPr/>
        </p:nvPicPr>
        <p:blipFill>
          <a:blip r:embed="rId1"/>
          <a:stretch>
            <a:fillRect/>
          </a:stretch>
        </p:blipFill>
        <p:spPr>
          <a:xfrm>
            <a:off x="1275080" y="1350010"/>
            <a:ext cx="8740140" cy="477710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四、任务实践</a:t>
            </a:r>
            <a:endParaRPr lang="en-US" altLang="zh-CN" dirty="0" smtClean="0"/>
          </a:p>
        </p:txBody>
      </p:sp>
      <p:sp>
        <p:nvSpPr>
          <p:cNvPr id="7" name="矩形 6"/>
          <p:cNvSpPr/>
          <p:nvPr/>
        </p:nvSpPr>
        <p:spPr>
          <a:xfrm>
            <a:off x="452274" y="1020291"/>
            <a:ext cx="2865755" cy="368300"/>
          </a:xfrm>
          <a:prstGeom prst="rect">
            <a:avLst/>
          </a:prstGeom>
        </p:spPr>
        <p:txBody>
          <a:bodyPr wrap="none">
            <a:spAutoFit/>
          </a:bodyPr>
          <a:lstStyle/>
          <a:p>
            <a:r>
              <a:rPr lang="en-US" altLang="zh-CN" b="1" kern="100" dirty="0">
                <a:latin typeface="+mn-ea"/>
                <a:cs typeface="宋体" panose="02010600030101010101" pitchFamily="2" charset="-122"/>
              </a:rPr>
              <a:t>6. </a:t>
            </a:r>
            <a:r>
              <a:rPr lang="zh-CN" altLang="en-US" b="1" kern="100" dirty="0">
                <a:latin typeface="+mn-ea"/>
                <a:cs typeface="宋体" panose="02010600030101010101" pitchFamily="2" charset="-122"/>
              </a:rPr>
              <a:t>配置“</a:t>
            </a:r>
            <a:r>
              <a:rPr lang="en-US" altLang="zh-CN" b="1" kern="100" dirty="0">
                <a:latin typeface="+mn-ea"/>
                <a:cs typeface="宋体" panose="02010600030101010101" pitchFamily="2" charset="-122"/>
              </a:rPr>
              <a:t>Excel</a:t>
            </a:r>
            <a:r>
              <a:rPr lang="zh-CN" altLang="en-US" b="1" kern="100" dirty="0">
                <a:latin typeface="+mn-ea"/>
                <a:cs typeface="宋体" panose="02010600030101010101" pitchFamily="2" charset="-122"/>
              </a:rPr>
              <a:t>输出”</a:t>
            </a:r>
            <a:r>
              <a:rPr lang="zh-CN" altLang="en-US" b="1" kern="100" dirty="0" smtClean="0">
                <a:latin typeface="+mn-ea"/>
                <a:cs typeface="宋体" panose="02010600030101010101" pitchFamily="2" charset="-122"/>
              </a:rPr>
              <a:t>组件</a:t>
            </a:r>
            <a:endParaRPr lang="zh-CN" altLang="en-US" b="1" dirty="0">
              <a:latin typeface="+mn-ea"/>
            </a:endParaRPr>
          </a:p>
        </p:txBody>
      </p:sp>
      <p:pic>
        <p:nvPicPr>
          <p:cNvPr id="17" name="图片 16"/>
          <p:cNvPicPr/>
          <p:nvPr/>
        </p:nvPicPr>
        <p:blipFill>
          <a:blip r:embed="rId1"/>
          <a:stretch>
            <a:fillRect/>
          </a:stretch>
        </p:blipFill>
        <p:spPr>
          <a:xfrm>
            <a:off x="3298912" y="1586711"/>
            <a:ext cx="5154806" cy="5181642"/>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四、任务实践</a:t>
            </a:r>
            <a:endParaRPr lang="en-US" altLang="zh-CN" dirty="0" smtClean="0"/>
          </a:p>
        </p:txBody>
      </p:sp>
      <p:sp>
        <p:nvSpPr>
          <p:cNvPr id="13" name="矩形 12"/>
          <p:cNvSpPr/>
          <p:nvPr/>
        </p:nvSpPr>
        <p:spPr>
          <a:xfrm>
            <a:off x="377979" y="1142190"/>
            <a:ext cx="3677081" cy="368300"/>
          </a:xfrm>
          <a:prstGeom prst="rect">
            <a:avLst/>
          </a:prstGeom>
        </p:spPr>
        <p:txBody>
          <a:bodyPr wrap="square">
            <a:spAutoFit/>
          </a:bodyPr>
          <a:lstStyle/>
          <a:p>
            <a:r>
              <a:rPr lang="en-US" altLang="zh-CN" b="1" kern="100" dirty="0" smtClean="0">
                <a:latin typeface="+mn-ea"/>
              </a:rPr>
              <a:t>7.</a:t>
            </a:r>
            <a:r>
              <a:rPr lang="zh-CN" altLang="en-US" b="1" kern="100" dirty="0" smtClean="0">
                <a:latin typeface="+mn-ea"/>
              </a:rPr>
              <a:t>执行转化任务并查看结果</a:t>
            </a:r>
            <a:endParaRPr lang="zh-CN" altLang="en-US" b="1" dirty="0">
              <a:latin typeface="+mn-ea"/>
            </a:endParaRPr>
          </a:p>
        </p:txBody>
      </p:sp>
      <p:pic>
        <p:nvPicPr>
          <p:cNvPr id="18" name="图片 17"/>
          <p:cNvPicPr/>
          <p:nvPr/>
        </p:nvPicPr>
        <p:blipFill>
          <a:blip r:embed="rId1"/>
          <a:stretch>
            <a:fillRect/>
          </a:stretch>
        </p:blipFill>
        <p:spPr>
          <a:xfrm>
            <a:off x="511810" y="1593850"/>
            <a:ext cx="10383520" cy="429133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5-2-31 查看输出结果"/>
          <p:cNvPicPr/>
          <p:nvPr/>
        </p:nvPicPr>
        <p:blipFill>
          <a:blip r:embed="rId1"/>
          <a:stretch>
            <a:fillRect/>
          </a:stretch>
        </p:blipFill>
        <p:spPr>
          <a:xfrm>
            <a:off x="1238885" y="1683385"/>
            <a:ext cx="8979535" cy="4089400"/>
          </a:xfrm>
          <a:prstGeom prst="rect">
            <a:avLst/>
          </a:prstGeom>
        </p:spPr>
      </p:pic>
      <p:sp>
        <p:nvSpPr>
          <p:cNvPr id="2" name="Text Placeholder 1"/>
          <p:cNvSpPr>
            <a:spLocks noGrp="1"/>
          </p:cNvSpPr>
          <p:nvPr>
            <p:ph type="body" sz="quarter" idx="12"/>
          </p:nvPr>
        </p:nvSpPr>
        <p:spPr/>
        <p:txBody>
          <a:bodyPr/>
          <a:lstStyle/>
          <a:p>
            <a:r>
              <a:rPr dirty="0" smtClean="0">
                <a:sym typeface="+mn-ea"/>
              </a:rPr>
              <a:t>四、任务实践</a:t>
            </a:r>
            <a:endParaRPr lang="en-US" altLang="zh-CN" dirty="0" smtClean="0"/>
          </a:p>
        </p:txBody>
      </p:sp>
      <p:sp>
        <p:nvSpPr>
          <p:cNvPr id="13" name="矩形 12"/>
          <p:cNvSpPr/>
          <p:nvPr/>
        </p:nvSpPr>
        <p:spPr>
          <a:xfrm>
            <a:off x="377979" y="1142190"/>
            <a:ext cx="3677081" cy="368300"/>
          </a:xfrm>
          <a:prstGeom prst="rect">
            <a:avLst/>
          </a:prstGeom>
        </p:spPr>
        <p:txBody>
          <a:bodyPr wrap="square">
            <a:spAutoFit/>
          </a:bodyPr>
          <a:lstStyle/>
          <a:p>
            <a:r>
              <a:rPr lang="en-US" altLang="zh-CN" b="1" kern="100" dirty="0" smtClean="0">
                <a:latin typeface="+mn-ea"/>
              </a:rPr>
              <a:t>8.</a:t>
            </a:r>
            <a:r>
              <a:rPr lang="zh-CN" altLang="en-US" b="1" kern="100" dirty="0" smtClean="0">
                <a:latin typeface="+mn-ea"/>
              </a:rPr>
              <a:t>查看输出结果</a:t>
            </a:r>
            <a:endParaRPr lang="zh-CN" altLang="en-US" b="1" kern="100" dirty="0" smtClean="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任务导航</a:t>
            </a:r>
            <a:endParaRPr dirty="0" smtClean="0"/>
          </a:p>
        </p:txBody>
      </p:sp>
      <p:sp>
        <p:nvSpPr>
          <p:cNvPr id="3" name="Content Placeholder 2"/>
          <p:cNvSpPr>
            <a:spLocks noGrp="1"/>
          </p:cNvSpPr>
          <p:nvPr>
            <p:ph sz="quarter" idx="13"/>
          </p:nvPr>
        </p:nvSpPr>
        <p:spPr>
          <a:xfrm>
            <a:off x="763905" y="1653540"/>
            <a:ext cx="9111615" cy="581660"/>
          </a:xfrm>
        </p:spPr>
        <p:txBody>
          <a:bodyPr/>
          <a:lstStyle/>
          <a:p>
            <a:pPr>
              <a:lnSpc>
                <a:spcPct val="150000"/>
              </a:lnSpc>
            </a:pPr>
            <a:r>
              <a:rPr lang="zh-CN" altLang="zh-CN" sz="2000" dirty="0"/>
              <a:t>本模块知识框架：</a:t>
            </a:r>
            <a:endParaRPr lang="zh-CN" altLang="zh-CN" sz="2000" dirty="0"/>
          </a:p>
        </p:txBody>
      </p:sp>
      <p:pic>
        <p:nvPicPr>
          <p:cNvPr id="9" name="图片 8"/>
          <p:cNvPicPr/>
          <p:nvPr/>
        </p:nvPicPr>
        <p:blipFill>
          <a:blip r:embed="rId1"/>
          <a:stretch>
            <a:fillRect/>
          </a:stretch>
        </p:blipFill>
        <p:spPr>
          <a:xfrm>
            <a:off x="960120" y="2278380"/>
            <a:ext cx="9156700" cy="4147820"/>
          </a:xfrm>
          <a:prstGeom prst="rect">
            <a:avLst/>
          </a:prstGeom>
          <a:noFill/>
          <a:ln>
            <a:noFill/>
          </a:ln>
        </p:spPr>
      </p:pic>
      <p:pic>
        <p:nvPicPr>
          <p:cNvPr id="12" name="图片 11" descr="图5-2 修改Path环境变量"/>
          <p:cNvPicPr/>
          <p:nvPr/>
        </p:nvPicPr>
        <p:blipFill>
          <a:blip r:embed="rId2"/>
          <a:stretch>
            <a:fillRect/>
          </a:stretch>
        </p:blipFill>
        <p:spPr>
          <a:xfrm>
            <a:off x="10178185" y="1875145"/>
            <a:ext cx="2877415" cy="562609"/>
          </a:xfrm>
          <a:prstGeom prst="rect">
            <a:avLst/>
          </a:prstGeom>
        </p:spPr>
      </p:pic>
      <p:sp>
        <p:nvSpPr>
          <p:cNvPr id="100" name="文本框 99"/>
          <p:cNvSpPr txBox="1"/>
          <p:nvPr/>
        </p:nvSpPr>
        <p:spPr>
          <a:xfrm>
            <a:off x="426085" y="965200"/>
            <a:ext cx="11576050" cy="645160"/>
          </a:xfrm>
          <a:prstGeom prst="rect">
            <a:avLst/>
          </a:prstGeom>
          <a:noFill/>
          <a:ln w="9525">
            <a:noFill/>
          </a:ln>
        </p:spPr>
        <p:txBody>
          <a:bodyPr wrap="square">
            <a:spAutoFit/>
          </a:bodyPr>
          <a:p>
            <a:pPr indent="266700"/>
            <a:r>
              <a:rPr lang="zh-CN" b="0">
                <a:ea typeface="宋体" panose="02010600030101010101" pitchFamily="2" charset="-122"/>
              </a:rPr>
              <a:t>本案例主要是在Windows环境下进行Kettle的安装和配置，安装配置完成后，成功启动Kettle。并在成功启动的基础上，完成CSV文件到Excel文件的转换和输出。</a:t>
            </a:r>
            <a:endParaRPr lang="zh-CN" altLang="en-US"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t>巩固与提高</a:t>
            </a:r>
            <a:endParaRPr lang="zh-CN" altLang="en-US" dirty="0"/>
          </a:p>
        </p:txBody>
      </p:sp>
      <p:sp>
        <p:nvSpPr>
          <p:cNvPr id="3" name="内容占位符 2"/>
          <p:cNvSpPr>
            <a:spLocks noGrp="1"/>
          </p:cNvSpPr>
          <p:nvPr>
            <p:ph sz="quarter" idx="13"/>
          </p:nvPr>
        </p:nvSpPr>
        <p:spPr/>
        <p:txBody>
          <a:bodyPr/>
          <a:lstStyle/>
          <a:p>
            <a:pPr marL="342900" indent="-342900" algn="just">
              <a:lnSpc>
                <a:spcPct val="200000"/>
              </a:lnSpc>
              <a:spcAft>
                <a:spcPts val="0"/>
              </a:spcAft>
              <a:buClrTx/>
              <a:buSzTx/>
              <a:buFont typeface="+mj-lt"/>
              <a:buAutoNum type="arabicPeriod"/>
            </a:pPr>
            <a:r>
              <a:rPr lang="zh-CN" altLang="zh-CN" sz="1800" b="0" kern="0" dirty="0">
                <a:solidFill>
                  <a:schemeClr val="tx1"/>
                </a:solidFill>
                <a:latin typeface="+mn-ea"/>
                <a:ea typeface="+mn-ea"/>
                <a:cs typeface="宋体" panose="02010600030101010101" pitchFamily="2" charset="-122"/>
              </a:rPr>
              <a:t>建立数据库连接和表输入组件，在MySQL的“demodb”数据库中，获取“2020年4月月考成绩”表的数据。</a:t>
            </a:r>
            <a:endParaRPr lang="zh-CN" altLang="zh-CN" sz="1800" b="0" kern="0" dirty="0">
              <a:solidFill>
                <a:schemeClr val="tx1"/>
              </a:solidFill>
              <a:latin typeface="+mn-ea"/>
              <a:ea typeface="+mn-ea"/>
              <a:cs typeface="宋体" panose="02010600030101010101" pitchFamily="2" charset="-122"/>
            </a:endParaRPr>
          </a:p>
          <a:p>
            <a:pPr marL="342900" indent="-342900" algn="just">
              <a:lnSpc>
                <a:spcPct val="200000"/>
              </a:lnSpc>
              <a:spcAft>
                <a:spcPts val="0"/>
              </a:spcAft>
              <a:buClrTx/>
              <a:buSzTx/>
              <a:buFont typeface="+mj-lt"/>
              <a:buAutoNum type="arabicPeriod"/>
            </a:pPr>
            <a:r>
              <a:rPr lang="zh-CN" altLang="zh-CN" sz="1800" b="0" kern="0" dirty="0">
                <a:solidFill>
                  <a:schemeClr val="tx1"/>
                </a:solidFill>
                <a:latin typeface="+mn-ea"/>
                <a:ea typeface="+mn-ea"/>
                <a:cs typeface="宋体" panose="02010600030101010101" pitchFamily="2" charset="-122"/>
              </a:rPr>
              <a:t>创建生成任意一随机数的转换工程，并把生成的随机数通过Excel输出。</a:t>
            </a:r>
            <a:endParaRPr lang="zh-CN" altLang="zh-CN" sz="1800" b="0" kern="0" dirty="0">
              <a:solidFill>
                <a:schemeClr val="tx1"/>
              </a:solidFill>
              <a:latin typeface="+mn-ea"/>
              <a:ea typeface="+mn-ea"/>
              <a:cs typeface="宋体" panose="02010600030101010101" pitchFamily="2" charset="-122"/>
            </a:endParaRPr>
          </a:p>
          <a:p>
            <a:pPr marL="342900" indent="-342900" algn="just">
              <a:lnSpc>
                <a:spcPct val="200000"/>
              </a:lnSpc>
              <a:spcAft>
                <a:spcPts val="0"/>
              </a:spcAft>
              <a:buClrTx/>
              <a:buSzTx/>
              <a:buFont typeface="+mj-lt"/>
              <a:buAutoNum type="arabicPeriod"/>
            </a:pPr>
            <a:r>
              <a:rPr lang="zh-CN" altLang="zh-CN" sz="1800" b="0" kern="0" dirty="0">
                <a:solidFill>
                  <a:schemeClr val="tx1"/>
                </a:solidFill>
                <a:latin typeface="+mn-ea"/>
                <a:ea typeface="+mn-ea"/>
                <a:cs typeface="宋体" panose="02010600030101010101" pitchFamily="2" charset="-122"/>
              </a:rPr>
              <a:t>“5.2 Kettle输入组件.docx”</a:t>
            </a:r>
            <a:endParaRPr lang="zh-CN" altLang="zh-CN" sz="1800" b="0" kern="0" dirty="0">
              <a:solidFill>
                <a:schemeClr val="tx1"/>
              </a:solidFill>
              <a:latin typeface="+mn-ea"/>
              <a:ea typeface="+mn-ea"/>
              <a:cs typeface="宋体" panose="02010600030101010101" pitchFamily="2" charset="-122"/>
            </a:endParaRPr>
          </a:p>
          <a:p>
            <a:r>
              <a:rPr lang="en-US" altLang="zh-CN" dirty="0"/>
              <a:t> </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5200015" y="1706245"/>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54" name="矩形 53"/>
          <p:cNvSpPr/>
          <p:nvPr/>
        </p:nvSpPr>
        <p:spPr>
          <a:xfrm>
            <a:off x="5200717" y="706779"/>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84" name="矩形 83"/>
          <p:cNvSpPr/>
          <p:nvPr/>
        </p:nvSpPr>
        <p:spPr>
          <a:xfrm>
            <a:off x="5199943" y="4779394"/>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3" name="矩形 82"/>
          <p:cNvSpPr/>
          <p:nvPr/>
        </p:nvSpPr>
        <p:spPr>
          <a:xfrm>
            <a:off x="5199943" y="2743058"/>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136" name="Picture 135"/>
          <p:cNvPicPr>
            <a:picLocks noChangeAspect="1"/>
          </p:cNvPicPr>
          <p:nvPr/>
        </p:nvPicPr>
        <p:blipFill>
          <a:blip r:embed="rId2"/>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39" name="矩形 78"/>
          <p:cNvSpPr/>
          <p:nvPr/>
        </p:nvSpPr>
        <p:spPr>
          <a:xfrm>
            <a:off x="5280434" y="106910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0064B8"/>
              </a:solidFill>
              <a:latin typeface="Arial" panose="020B0604020202020204" pitchFamily="34" charset="0"/>
              <a:cs typeface="Arial" panose="020B0604020202020204" pitchFamily="34" charset="0"/>
            </a:endParaRPr>
          </a:p>
        </p:txBody>
      </p:sp>
      <p:grpSp>
        <p:nvGrpSpPr>
          <p:cNvPr id="138" name="组合 37"/>
          <p:cNvGrpSpPr/>
          <p:nvPr/>
        </p:nvGrpSpPr>
        <p:grpSpPr>
          <a:xfrm>
            <a:off x="5131640" y="757012"/>
            <a:ext cx="4577079" cy="460375"/>
            <a:chOff x="4952134" y="2109382"/>
            <a:chExt cx="2835653" cy="486576"/>
          </a:xfrm>
        </p:grpSpPr>
        <p:sp>
          <p:nvSpPr>
            <p:cNvPr id="38" name="文本框 21"/>
            <p:cNvSpPr txBox="1"/>
            <p:nvPr/>
          </p:nvSpPr>
          <p:spPr>
            <a:xfrm>
              <a:off x="4952134" y="2195250"/>
              <a:ext cx="587123" cy="357717"/>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rPr>
                <a:t>任务</a:t>
              </a:r>
              <a:r>
                <a:rPr lang="en-US" altLang="zh-CN" sz="2200" b="1" dirty="0">
                  <a:solidFill>
                    <a:schemeClr val="tx1"/>
                  </a:solidFill>
                  <a:latin typeface="Arial" panose="020B0604020202020204" pitchFamily="34" charset="0"/>
                  <a:cs typeface="Arial" panose="020B0604020202020204" pitchFamily="34" charset="0"/>
                </a:rPr>
                <a:t>1</a:t>
              </a:r>
              <a:endParaRPr lang="en-US" altLang="zh-CN" sz="2200" b="1" dirty="0">
                <a:solidFill>
                  <a:schemeClr val="tx1"/>
                </a:solidFill>
                <a:latin typeface="Arial" panose="020B0604020202020204" pitchFamily="34" charset="0"/>
                <a:cs typeface="Arial" panose="020B0604020202020204" pitchFamily="34" charset="0"/>
              </a:endParaRPr>
            </a:p>
          </p:txBody>
        </p:sp>
        <p:sp>
          <p:nvSpPr>
            <p:cNvPr id="141" name="文本框 30"/>
            <p:cNvSpPr txBox="1"/>
            <p:nvPr/>
          </p:nvSpPr>
          <p:spPr>
            <a:xfrm>
              <a:off x="5684258" y="2109382"/>
              <a:ext cx="2103529" cy="486576"/>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Kettle入门</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166" name="文本框 7"/>
          <p:cNvSpPr txBox="1"/>
          <p:nvPr/>
        </p:nvSpPr>
        <p:spPr>
          <a:xfrm>
            <a:off x="395965" y="2311946"/>
            <a:ext cx="3819830" cy="706755"/>
          </a:xfrm>
          <a:prstGeom prst="rect">
            <a:avLst/>
          </a:prstGeom>
          <a:noFill/>
        </p:spPr>
        <p:txBody>
          <a:bodyPr wrap="square" rtlCol="0">
            <a:spAutoFit/>
          </a:bodyPr>
          <a:lstStyle/>
          <a:p>
            <a:pPr algn="ctr"/>
            <a:r>
              <a:rPr lang="en-US" altLang="zh-CN" sz="4000" b="1" spc="50" dirty="0">
                <a:solidFill>
                  <a:schemeClr val="bg1"/>
                </a:solidFill>
                <a:latin typeface="+mj-ea"/>
              </a:rPr>
              <a:t>Kettle</a:t>
            </a:r>
            <a:endParaRPr lang="zh-CN" altLang="en-US" sz="4000" b="1" spc="50" dirty="0">
              <a:solidFill>
                <a:schemeClr val="bg1"/>
              </a:solidFill>
              <a:latin typeface="+mj-ea"/>
            </a:endParaRPr>
          </a:p>
        </p:txBody>
      </p:sp>
      <p:sp>
        <p:nvSpPr>
          <p:cNvPr id="167" name="文本框 6"/>
          <p:cNvSpPr txBox="1"/>
          <p:nvPr/>
        </p:nvSpPr>
        <p:spPr>
          <a:xfrm>
            <a:off x="1372933" y="3767264"/>
            <a:ext cx="1649811" cy="400110"/>
          </a:xfrm>
          <a:prstGeom prst="rect">
            <a:avLst/>
          </a:prstGeom>
          <a:noFill/>
        </p:spPr>
        <p:txBody>
          <a:bodyPr wrap="none" rtlCol="0">
            <a:spAutoFit/>
          </a:bodyPr>
          <a:lstStyle/>
          <a:p>
            <a:r>
              <a:rPr lang="en-US" altLang="zh-CN" sz="2000" spc="50" dirty="0">
                <a:solidFill>
                  <a:schemeClr val="bg1"/>
                </a:solidFill>
                <a:latin typeface="+mj-ea"/>
                <a:ea typeface="+mj-ea"/>
              </a:rPr>
              <a:t>CONTENTS</a:t>
            </a:r>
            <a:endParaRPr lang="zh-CN" altLang="en-US" sz="2000" spc="50" dirty="0">
              <a:solidFill>
                <a:schemeClr val="bg1"/>
              </a:solidFill>
              <a:latin typeface="+mj-ea"/>
              <a:ea typeface="+mj-ea"/>
            </a:endParaRPr>
          </a:p>
        </p:txBody>
      </p:sp>
      <p:sp>
        <p:nvSpPr>
          <p:cNvPr id="55" name="矩形 78"/>
          <p:cNvSpPr/>
          <p:nvPr/>
        </p:nvSpPr>
        <p:spPr>
          <a:xfrm>
            <a:off x="5303484" y="2161235"/>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56" name="组合 37"/>
          <p:cNvGrpSpPr/>
          <p:nvPr/>
        </p:nvGrpSpPr>
        <p:grpSpPr>
          <a:xfrm>
            <a:off x="5131006" y="1813207"/>
            <a:ext cx="4960377" cy="481652"/>
            <a:chOff x="4931740" y="2120515"/>
            <a:chExt cx="3073119" cy="509065"/>
          </a:xfrm>
        </p:grpSpPr>
        <p:sp>
          <p:nvSpPr>
            <p:cNvPr id="57" name="文本框 21"/>
            <p:cNvSpPr txBox="1"/>
            <p:nvPr/>
          </p:nvSpPr>
          <p:spPr>
            <a:xfrm>
              <a:off x="4931740" y="2271862"/>
              <a:ext cx="587123" cy="357718"/>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sym typeface="+mn-ea"/>
                </a:rPr>
                <a:t>任务</a:t>
              </a:r>
              <a:r>
                <a:rPr lang="en-US" altLang="zh-CN" sz="2200" b="1" dirty="0">
                  <a:solidFill>
                    <a:schemeClr val="tx1"/>
                  </a:solidFill>
                  <a:latin typeface="Arial" panose="020B0604020202020204" pitchFamily="34" charset="0"/>
                  <a:cs typeface="Arial" panose="020B0604020202020204" pitchFamily="34" charset="0"/>
                  <a:sym typeface="+mn-ea"/>
                </a:rPr>
                <a:t>2</a:t>
              </a:r>
              <a:endParaRPr lang="en-US" altLang="zh-CN" sz="2200" b="1" dirty="0">
                <a:solidFill>
                  <a:schemeClr val="tx1"/>
                </a:solidFill>
                <a:latin typeface="Arial" panose="020B0604020202020204" pitchFamily="34" charset="0"/>
                <a:cs typeface="Arial" panose="020B0604020202020204" pitchFamily="34" charset="0"/>
                <a:sym typeface="+mn-ea"/>
              </a:endParaRPr>
            </a:p>
          </p:txBody>
        </p:sp>
        <p:sp>
          <p:nvSpPr>
            <p:cNvPr id="59" name="文本框 30"/>
            <p:cNvSpPr txBox="1"/>
            <p:nvPr/>
          </p:nvSpPr>
          <p:spPr>
            <a:xfrm>
              <a:off x="5642296" y="2120515"/>
              <a:ext cx="2362563" cy="486577"/>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Kettle输入组件</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85" name="矩形 78"/>
          <p:cNvSpPr/>
          <p:nvPr/>
        </p:nvSpPr>
        <p:spPr>
          <a:xfrm>
            <a:off x="5338270" y="3144575"/>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86" name="组合 37"/>
          <p:cNvGrpSpPr/>
          <p:nvPr/>
        </p:nvGrpSpPr>
        <p:grpSpPr>
          <a:xfrm>
            <a:off x="5200015" y="2868930"/>
            <a:ext cx="5039995" cy="460375"/>
            <a:chOff x="4931740" y="2201051"/>
            <a:chExt cx="3048454" cy="486581"/>
          </a:xfrm>
        </p:grpSpPr>
        <p:sp>
          <p:nvSpPr>
            <p:cNvPr id="87" name="文本框 21"/>
            <p:cNvSpPr txBox="1"/>
            <p:nvPr/>
          </p:nvSpPr>
          <p:spPr>
            <a:xfrm>
              <a:off x="4931740" y="2213469"/>
              <a:ext cx="587123" cy="357721"/>
            </a:xfrm>
            <a:prstGeom prst="rect">
              <a:avLst/>
            </a:prstGeom>
            <a:noFill/>
            <a:ln>
              <a:noFill/>
            </a:ln>
          </p:spPr>
          <p:txBody>
            <a:bodyPr wrap="square" lIns="0" tIns="0" rIns="0" bIns="0" rtlCol="0" anchor="ctr" anchorCtr="0">
              <a:spAutoFit/>
            </a:bodyPr>
            <a:lstStyle/>
            <a:p>
              <a:pPr algn="ctr"/>
              <a:r>
                <a:rPr lang="zh-CN" altLang="en-US" sz="2200" b="1" dirty="0">
                  <a:solidFill>
                    <a:srgbClr val="0070C0"/>
                  </a:solidFill>
                  <a:latin typeface="Arial" panose="020B0604020202020204" pitchFamily="34" charset="0"/>
                  <a:cs typeface="Arial" panose="020B0604020202020204" pitchFamily="34" charset="0"/>
                  <a:sym typeface="+mn-ea"/>
                </a:rPr>
                <a:t>任务</a:t>
              </a:r>
              <a:r>
                <a:rPr lang="en-US" altLang="zh-CN" sz="2200" b="1" dirty="0">
                  <a:solidFill>
                    <a:srgbClr val="0070C0"/>
                  </a:solidFill>
                  <a:latin typeface="Arial" panose="020B0604020202020204" pitchFamily="34" charset="0"/>
                  <a:cs typeface="Arial" panose="020B0604020202020204" pitchFamily="34" charset="0"/>
                  <a:sym typeface="+mn-ea"/>
                </a:rPr>
                <a:t>3</a:t>
              </a:r>
              <a:endParaRPr lang="en-US" altLang="zh-CN" sz="2200" b="1" dirty="0">
                <a:solidFill>
                  <a:srgbClr val="0070C0"/>
                </a:solidFill>
                <a:latin typeface="Arial" panose="020B0604020202020204" pitchFamily="34" charset="0"/>
                <a:cs typeface="Arial" panose="020B0604020202020204" pitchFamily="34" charset="0"/>
                <a:sym typeface="+mn-ea"/>
              </a:endParaRPr>
            </a:p>
          </p:txBody>
        </p:sp>
        <p:sp>
          <p:nvSpPr>
            <p:cNvPr id="89" name="文本框 30"/>
            <p:cNvSpPr txBox="1"/>
            <p:nvPr/>
          </p:nvSpPr>
          <p:spPr>
            <a:xfrm>
              <a:off x="5583526" y="2201051"/>
              <a:ext cx="2396668" cy="486581"/>
            </a:xfrm>
            <a:prstGeom prst="rect">
              <a:avLst/>
            </a:prstGeom>
            <a:noFill/>
          </p:spPr>
          <p:txBody>
            <a:bodyPr wrap="square" rtlCol="0">
              <a:spAutoFit/>
            </a:bodyPr>
            <a:lstStyle/>
            <a:p>
              <a:r>
                <a:rPr lang="zh-CN" altLang="en-US" sz="2400" b="1" spc="50" dirty="0">
                  <a:solidFill>
                    <a:srgbClr val="0070C0"/>
                  </a:solidFill>
                  <a:latin typeface="Arial" panose="020B0604020202020204" pitchFamily="34" charset="0"/>
                  <a:cs typeface="Arial" panose="020B0604020202020204" pitchFamily="34" charset="0"/>
                </a:rPr>
                <a:t>Kettle输出组件</a:t>
              </a:r>
              <a:endParaRPr lang="zh-CN" altLang="en-US" sz="2400" b="1" spc="50" dirty="0">
                <a:solidFill>
                  <a:srgbClr val="0070C0"/>
                </a:solidFill>
                <a:latin typeface="Arial" panose="020B0604020202020204" pitchFamily="34" charset="0"/>
                <a:cs typeface="Arial" panose="020B0604020202020204" pitchFamily="34" charset="0"/>
              </a:endParaRPr>
            </a:p>
          </p:txBody>
        </p:sp>
      </p:grpSp>
      <p:sp>
        <p:nvSpPr>
          <p:cNvPr id="5" name="矩形 4"/>
          <p:cNvSpPr/>
          <p:nvPr>
            <p:custDataLst>
              <p:tags r:id="rId3"/>
            </p:custDataLst>
          </p:nvPr>
        </p:nvSpPr>
        <p:spPr>
          <a:xfrm>
            <a:off x="5200015" y="3733800"/>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78"/>
          <p:cNvSpPr/>
          <p:nvPr>
            <p:custDataLst>
              <p:tags r:id="rId4"/>
            </p:custDataLst>
          </p:nvPr>
        </p:nvSpPr>
        <p:spPr>
          <a:xfrm>
            <a:off x="5338396" y="530833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sp>
        <p:nvSpPr>
          <p:cNvPr id="8" name="文本框 21"/>
          <p:cNvSpPr txBox="1"/>
          <p:nvPr>
            <p:custDataLst>
              <p:tags r:id="rId5"/>
            </p:custDataLst>
          </p:nvPr>
        </p:nvSpPr>
        <p:spPr>
          <a:xfrm>
            <a:off x="5246370" y="5082858"/>
            <a:ext cx="832485" cy="338455"/>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5</a:t>
            </a:r>
            <a:endParaRPr lang="en-US" altLang="zh-CN" sz="2200" b="1" dirty="0">
              <a:latin typeface="Arial" panose="020B0604020202020204" pitchFamily="34" charset="0"/>
              <a:cs typeface="Arial" panose="020B0604020202020204" pitchFamily="34" charset="0"/>
              <a:sym typeface="+mn-ea"/>
            </a:endParaRPr>
          </a:p>
        </p:txBody>
      </p:sp>
      <p:sp>
        <p:nvSpPr>
          <p:cNvPr id="10" name="文本框 30"/>
          <p:cNvSpPr txBox="1"/>
          <p:nvPr>
            <p:custDataLst>
              <p:tags r:id="rId6"/>
            </p:custDataLst>
          </p:nvPr>
        </p:nvSpPr>
        <p:spPr>
          <a:xfrm>
            <a:off x="6313170" y="4822825"/>
            <a:ext cx="3813175" cy="460375"/>
          </a:xfrm>
          <a:prstGeom prst="rect">
            <a:avLst/>
          </a:prstGeom>
          <a:noFill/>
        </p:spPr>
        <p:txBody>
          <a:bodyPr wrap="square" rtlCol="0">
            <a:spAutoFit/>
          </a:bodyPr>
          <a:lstStyle/>
          <a:p>
            <a:r>
              <a:rPr sz="2400" b="1" spc="50" dirty="0">
                <a:latin typeface="Arial" panose="020B0604020202020204" pitchFamily="34" charset="0"/>
                <a:cs typeface="Arial" panose="020B0604020202020204" pitchFamily="34" charset="0"/>
              </a:rPr>
              <a:t>Kettle整合Hive</a:t>
            </a:r>
            <a:endParaRPr sz="2400" b="1" spc="50" dirty="0">
              <a:latin typeface="Arial" panose="020B0604020202020204" pitchFamily="34" charset="0"/>
              <a:cs typeface="Arial" panose="020B0604020202020204" pitchFamily="34" charset="0"/>
            </a:endParaRPr>
          </a:p>
        </p:txBody>
      </p:sp>
      <p:sp>
        <p:nvSpPr>
          <p:cNvPr id="91" name="矩形 78"/>
          <p:cNvSpPr/>
          <p:nvPr/>
        </p:nvSpPr>
        <p:spPr>
          <a:xfrm>
            <a:off x="5332681" y="432662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92" name="组合 37"/>
          <p:cNvGrpSpPr/>
          <p:nvPr/>
        </p:nvGrpSpPr>
        <p:grpSpPr>
          <a:xfrm>
            <a:off x="5199942" y="3808071"/>
            <a:ext cx="4830838" cy="585794"/>
            <a:chOff x="4974227" y="2099037"/>
            <a:chExt cx="2992865" cy="619134"/>
          </a:xfrm>
        </p:grpSpPr>
        <p:sp>
          <p:nvSpPr>
            <p:cNvPr id="93" name="文本框 21"/>
            <p:cNvSpPr txBox="1"/>
            <p:nvPr/>
          </p:nvSpPr>
          <p:spPr>
            <a:xfrm>
              <a:off x="4974227" y="2360453"/>
              <a:ext cx="587123" cy="357718"/>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4</a:t>
              </a:r>
              <a:endParaRPr lang="en-US" altLang="zh-CN" sz="2200" b="1" dirty="0">
                <a:latin typeface="Arial" panose="020B0604020202020204" pitchFamily="34" charset="0"/>
                <a:cs typeface="Arial" panose="020B0604020202020204" pitchFamily="34" charset="0"/>
                <a:sym typeface="+mn-ea"/>
              </a:endParaRPr>
            </a:p>
          </p:txBody>
        </p:sp>
        <p:sp>
          <p:nvSpPr>
            <p:cNvPr id="95" name="文本框 30"/>
            <p:cNvSpPr txBox="1"/>
            <p:nvPr/>
          </p:nvSpPr>
          <p:spPr>
            <a:xfrm>
              <a:off x="5604529" y="2099037"/>
              <a:ext cx="2362563" cy="486577"/>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Kettle整合Hadoop</a:t>
              </a:r>
              <a:endParaRPr lang="zh-CN" altLang="en-US" sz="2400" b="1" spc="50" dirty="0">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smtClean="0"/>
              <a:t>任务导航</a:t>
            </a:r>
            <a:endParaRPr lang="zh-CN" altLang="en-US" dirty="0" smtClean="0"/>
          </a:p>
        </p:txBody>
      </p:sp>
      <p:sp>
        <p:nvSpPr>
          <p:cNvPr id="6" name="内容占位符 5"/>
          <p:cNvSpPr>
            <a:spLocks noGrp="1"/>
          </p:cNvSpPr>
          <p:nvPr>
            <p:ph sz="quarter" idx="13"/>
          </p:nvPr>
        </p:nvSpPr>
        <p:spPr>
          <a:xfrm>
            <a:off x="239828" y="997890"/>
            <a:ext cx="11850572" cy="370501"/>
          </a:xfrm>
        </p:spPr>
        <p:txBody>
          <a:bodyPr/>
          <a:lstStyle/>
          <a:p>
            <a:pPr>
              <a:lnSpc>
                <a:spcPct val="150000"/>
              </a:lnSpc>
            </a:pPr>
            <a:r>
              <a:rPr lang="en-US" altLang="zh-CN" sz="1600" b="0" dirty="0"/>
              <a:t>Kettle</a:t>
            </a:r>
            <a:r>
              <a:rPr lang="zh-CN" altLang="zh-CN" sz="1600" b="0" dirty="0"/>
              <a:t>的输出组件，是负责把经过转换或者清洗后的数据根据设定的目的完成数据的输出。本任务将带领大家学习和使用更多的输出组件，如文本输出和表输出，为我们后续业务数据分析奠定基础。</a:t>
            </a:r>
            <a:endParaRPr lang="zh-CN" altLang="zh-CN" sz="1600" b="0" dirty="0"/>
          </a:p>
          <a:p>
            <a:endParaRPr lang="zh-CN" altLang="en-US" dirty="0"/>
          </a:p>
        </p:txBody>
      </p:sp>
      <p:pic>
        <p:nvPicPr>
          <p:cNvPr id="10" name="图片 9"/>
          <p:cNvPicPr/>
          <p:nvPr/>
        </p:nvPicPr>
        <p:blipFill>
          <a:blip r:embed="rId1"/>
          <a:stretch>
            <a:fillRect/>
          </a:stretch>
        </p:blipFill>
        <p:spPr>
          <a:xfrm>
            <a:off x="239828" y="2748914"/>
            <a:ext cx="4954472" cy="2966085"/>
          </a:xfrm>
          <a:prstGeom prst="rect">
            <a:avLst/>
          </a:prstGeom>
          <a:noFill/>
          <a:ln>
            <a:noFill/>
          </a:ln>
        </p:spPr>
      </p:pic>
      <p:sp>
        <p:nvSpPr>
          <p:cNvPr id="7" name="矩形 6"/>
          <p:cNvSpPr/>
          <p:nvPr/>
        </p:nvSpPr>
        <p:spPr>
          <a:xfrm>
            <a:off x="5435600" y="2660650"/>
            <a:ext cx="6654800" cy="643255"/>
          </a:xfrm>
          <a:prstGeom prst="rect">
            <a:avLst/>
          </a:prstGeom>
          <a:ln w="9525">
            <a:solidFill>
              <a:schemeClr val="tx1"/>
            </a:solidFill>
          </a:ln>
        </p:spPr>
        <p:txBody>
          <a:bodyPr wrap="square">
            <a:noAutofit/>
          </a:bodyPr>
          <a:lstStyle/>
          <a:p>
            <a:pPr>
              <a:lnSpc>
                <a:spcPct val="150000"/>
              </a:lnSpc>
              <a:spcBef>
                <a:spcPts val="900"/>
              </a:spcBef>
              <a:spcAft>
                <a:spcPts val="900"/>
              </a:spcAft>
            </a:pPr>
            <a:r>
              <a:rPr altLang="zh-CN" sz="1600" kern="0">
                <a:latin typeface="+mn-ea"/>
                <a:cs typeface="宋体" panose="02010600030101010101" pitchFamily="2" charset="-122"/>
              </a:rPr>
              <a:t>文本文件输出是将数据装载到文本文件中</a:t>
            </a:r>
            <a:r>
              <a:rPr lang="zh-CN" altLang="zh-CN" sz="1600" kern="0" dirty="0">
                <a:latin typeface="+mn-ea"/>
                <a:cs typeface="宋体" panose="02010600030101010101" pitchFamily="2" charset="-122"/>
              </a:rPr>
              <a:t>。</a:t>
            </a:r>
            <a:endParaRPr lang="zh-CN" altLang="zh-CN" sz="1600" kern="100" dirty="0">
              <a:effectLst/>
              <a:latin typeface="+mn-ea"/>
              <a:cs typeface="Times New Roman" panose="02020603050405020304" pitchFamily="18" charset="0"/>
            </a:endParaRPr>
          </a:p>
        </p:txBody>
      </p:sp>
      <p:sp>
        <p:nvSpPr>
          <p:cNvPr id="9" name="矩形 8"/>
          <p:cNvSpPr/>
          <p:nvPr/>
        </p:nvSpPr>
        <p:spPr>
          <a:xfrm>
            <a:off x="5435600" y="3564890"/>
            <a:ext cx="6654800" cy="615315"/>
          </a:xfrm>
          <a:prstGeom prst="rect">
            <a:avLst/>
          </a:prstGeom>
          <a:ln w="9525">
            <a:solidFill>
              <a:schemeClr val="tx1"/>
            </a:solidFill>
          </a:ln>
        </p:spPr>
        <p:txBody>
          <a:bodyPr wrap="square">
            <a:noAutofit/>
          </a:bodyPr>
          <a:lstStyle/>
          <a:p>
            <a:pPr marL="266700" indent="25400">
              <a:lnSpc>
                <a:spcPct val="150000"/>
              </a:lnSpc>
              <a:spcBef>
                <a:spcPts val="900"/>
              </a:spcBef>
              <a:spcAft>
                <a:spcPts val="900"/>
              </a:spcAft>
            </a:pPr>
            <a:r>
              <a:rPr altLang="zh-CN" sz="1600" kern="0" smtClean="0">
                <a:latin typeface="+mn-ea"/>
                <a:cs typeface="宋体" panose="02010600030101010101" pitchFamily="2" charset="-122"/>
              </a:rPr>
              <a:t>表输出是将数据装载至数据库指定的表中。</a:t>
            </a:r>
            <a:endParaRPr altLang="zh-CN" sz="1600" kern="0" smtClean="0">
              <a:latin typeface="+mn-ea"/>
              <a:cs typeface="宋体" panose="02010600030101010101" pitchFamily="2" charset="-122"/>
            </a:endParaRPr>
          </a:p>
        </p:txBody>
      </p:sp>
      <p:sp>
        <p:nvSpPr>
          <p:cNvPr id="11" name="矩形 10"/>
          <p:cNvSpPr/>
          <p:nvPr/>
        </p:nvSpPr>
        <p:spPr>
          <a:xfrm>
            <a:off x="5437505" y="4469130"/>
            <a:ext cx="6652895" cy="699770"/>
          </a:xfrm>
          <a:prstGeom prst="rect">
            <a:avLst/>
          </a:prstGeom>
          <a:ln w="9525">
            <a:solidFill>
              <a:schemeClr val="tx1"/>
            </a:solidFill>
          </a:ln>
        </p:spPr>
        <p:txBody>
          <a:bodyPr wrap="square">
            <a:noAutofit/>
          </a:bodyPr>
          <a:lstStyle/>
          <a:p>
            <a:pPr marL="266700" indent="-38100">
              <a:lnSpc>
                <a:spcPct val="150000"/>
              </a:lnSpc>
              <a:spcBef>
                <a:spcPts val="900"/>
              </a:spcBef>
              <a:spcAft>
                <a:spcPts val="900"/>
              </a:spcAft>
            </a:pPr>
            <a:r>
              <a:rPr altLang="zh-CN" sz="1600" kern="0">
                <a:latin typeface="+mn-ea"/>
                <a:cs typeface="宋体" panose="02010600030101010101" pitchFamily="2" charset="-122"/>
              </a:rPr>
              <a:t>删除组件能够按照指定条件,将表中的数据删除。</a:t>
            </a:r>
            <a:endParaRPr altLang="zh-CN" sz="1600" kern="0">
              <a:latin typeface="+mn-ea"/>
              <a:cs typeface="宋体" panose="02010600030101010101" pitchFamily="2" charset="-122"/>
            </a:endParaRPr>
          </a:p>
        </p:txBody>
      </p:sp>
      <p:sp>
        <p:nvSpPr>
          <p:cNvPr id="14" name="矩形 13"/>
          <p:cNvSpPr/>
          <p:nvPr/>
        </p:nvSpPr>
        <p:spPr>
          <a:xfrm>
            <a:off x="5435600" y="5517283"/>
            <a:ext cx="6654800" cy="829945"/>
          </a:xfrm>
          <a:prstGeom prst="rect">
            <a:avLst/>
          </a:prstGeom>
          <a:ln w="9525">
            <a:solidFill>
              <a:schemeClr val="tx1"/>
            </a:solidFill>
          </a:ln>
        </p:spPr>
        <p:txBody>
          <a:bodyPr wrap="square">
            <a:spAutoFit/>
          </a:bodyPr>
          <a:lstStyle/>
          <a:p>
            <a:pPr>
              <a:lnSpc>
                <a:spcPct val="150000"/>
              </a:lnSpc>
              <a:spcBef>
                <a:spcPts val="900"/>
              </a:spcBef>
              <a:spcAft>
                <a:spcPts val="900"/>
              </a:spcAft>
            </a:pPr>
            <a:r>
              <a:rPr altLang="zh-CN" sz="1600" kern="0">
                <a:latin typeface="+mn-ea"/>
                <a:cs typeface="宋体" panose="02010600030101010101" pitchFamily="2" charset="-122"/>
              </a:rPr>
              <a:t>“插入/更新”就是把数据库已经存在的记录与数据流里面的记录进行比对，如果不同就进行更新，如果记录不存在，则会插入数据。</a:t>
            </a:r>
            <a:endParaRPr altLang="zh-CN" sz="1600" kern="0">
              <a:latin typeface="+mn-ea"/>
              <a:cs typeface="宋体" panose="02010600030101010101" pitchFamily="2" charset="-122"/>
            </a:endParaRPr>
          </a:p>
        </p:txBody>
      </p:sp>
      <p:cxnSp>
        <p:nvCxnSpPr>
          <p:cNvPr id="16" name="直接箭头连接符 15"/>
          <p:cNvCxnSpPr/>
          <p:nvPr/>
        </p:nvCxnSpPr>
        <p:spPr>
          <a:xfrm>
            <a:off x="4827905" y="5517588"/>
            <a:ext cx="607695" cy="5359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endCxn id="11" idx="1"/>
          </p:cNvCxnSpPr>
          <p:nvPr/>
        </p:nvCxnSpPr>
        <p:spPr>
          <a:xfrm>
            <a:off x="4419600" y="4588896"/>
            <a:ext cx="1017905" cy="2298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V="1">
            <a:off x="4597400" y="3743858"/>
            <a:ext cx="838200" cy="2298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7" idx="1"/>
          </p:cNvCxnSpPr>
          <p:nvPr/>
        </p:nvCxnSpPr>
        <p:spPr>
          <a:xfrm flipV="1">
            <a:off x="5130800" y="2982719"/>
            <a:ext cx="304800" cy="2260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custDataLst>
              <p:tags r:id="rId2"/>
            </p:custDataLst>
          </p:nvPr>
        </p:nvSpPr>
        <p:spPr>
          <a:xfrm>
            <a:off x="538480" y="1992630"/>
            <a:ext cx="9111615" cy="581660"/>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zh-CN" sz="2000" dirty="0"/>
              <a:t>本模块知识框架：</a:t>
            </a:r>
            <a:r>
              <a:rPr lang="en-US" altLang="zh-CN" sz="2000" dirty="0"/>
              <a:t>                                            </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一、文本文件输出</a:t>
            </a:r>
            <a:endParaRPr dirty="0" smtClean="0"/>
          </a:p>
        </p:txBody>
      </p:sp>
      <p:sp>
        <p:nvSpPr>
          <p:cNvPr id="4" name="内容占位符 3"/>
          <p:cNvSpPr>
            <a:spLocks noGrp="1"/>
          </p:cNvSpPr>
          <p:nvPr>
            <p:ph sz="quarter" idx="13"/>
          </p:nvPr>
        </p:nvSpPr>
        <p:spPr>
          <a:xfrm>
            <a:off x="510059" y="963984"/>
            <a:ext cx="10674350" cy="370501"/>
          </a:xfrm>
        </p:spPr>
        <p:txBody>
          <a:bodyPr/>
          <a:lstStyle/>
          <a:p>
            <a:r>
              <a:rPr lang="zh-CN" altLang="en-US" sz="2000" dirty="0" smtClean="0"/>
              <a:t>文本文件输出是将数据装载到文本文件中。</a:t>
            </a:r>
            <a:endParaRPr lang="zh-CN" altLang="en-US" sz="2000" dirty="0" smtClean="0"/>
          </a:p>
        </p:txBody>
      </p:sp>
      <p:sp>
        <p:nvSpPr>
          <p:cNvPr id="7" name="矩形 6"/>
          <p:cNvSpPr/>
          <p:nvPr/>
        </p:nvSpPr>
        <p:spPr>
          <a:xfrm>
            <a:off x="414174" y="1475586"/>
            <a:ext cx="10423525" cy="368300"/>
          </a:xfrm>
          <a:prstGeom prst="rect">
            <a:avLst/>
          </a:prstGeom>
        </p:spPr>
        <p:txBody>
          <a:bodyPr wrap="none">
            <a:spAutoFit/>
          </a:bodyPr>
          <a:lstStyle/>
          <a:p>
            <a:pPr algn="l"/>
            <a:r>
              <a:rPr lang="zh-CN" b="1" kern="100" dirty="0">
                <a:latin typeface="+mn-ea"/>
                <a:cs typeface="宋体" panose="02010600030101010101" pitchFamily="2" charset="-122"/>
              </a:rPr>
              <a:t>需求：从MySQL的“demodb”数据库的“t_user”表抽取数据到文本文件中。主要操作步骤如下：</a:t>
            </a:r>
            <a:endParaRPr lang="zh-CN" b="1" kern="100" dirty="0">
              <a:latin typeface="+mn-ea"/>
              <a:cs typeface="宋体" panose="02010600030101010101" pitchFamily="2" charset="-122"/>
            </a:endParaRPr>
          </a:p>
        </p:txBody>
      </p:sp>
      <p:sp>
        <p:nvSpPr>
          <p:cNvPr id="3" name="矩形 2"/>
          <p:cNvSpPr/>
          <p:nvPr>
            <p:custDataLst>
              <p:tags r:id="rId1"/>
            </p:custDataLst>
          </p:nvPr>
        </p:nvSpPr>
        <p:spPr>
          <a:xfrm>
            <a:off x="660554" y="2073121"/>
            <a:ext cx="4732655" cy="368300"/>
          </a:xfrm>
          <a:prstGeom prst="rect">
            <a:avLst/>
          </a:prstGeom>
        </p:spPr>
        <p:txBody>
          <a:bodyPr wrap="none">
            <a:spAutoFit/>
          </a:bodyPr>
          <a:p>
            <a:pPr algn="l"/>
            <a:r>
              <a:rPr lang="en-US" altLang="zh-CN" b="1" kern="100" dirty="0">
                <a:latin typeface="+mn-ea"/>
                <a:cs typeface="宋体" panose="02010600030101010101" pitchFamily="2" charset="-122"/>
              </a:rPr>
              <a:t>1.</a:t>
            </a:r>
            <a:r>
              <a:rPr lang="zh-CN" altLang="en-US" b="1" kern="100" dirty="0">
                <a:latin typeface="+mn-ea"/>
                <a:cs typeface="宋体" panose="02010600030101010101" pitchFamily="2" charset="-122"/>
              </a:rPr>
              <a:t>建立</a:t>
            </a:r>
            <a:r>
              <a:rPr b="1" kern="100" dirty="0">
                <a:latin typeface="+mn-ea"/>
                <a:cs typeface="宋体" panose="02010600030101010101" pitchFamily="2" charset="-122"/>
              </a:rPr>
              <a:t>“表输入”到“文本文件输出”数据流</a:t>
            </a:r>
            <a:endParaRPr b="1" kern="100" dirty="0">
              <a:latin typeface="+mn-ea"/>
              <a:cs typeface="宋体" panose="02010600030101010101" pitchFamily="2" charset="-122"/>
            </a:endParaRPr>
          </a:p>
        </p:txBody>
      </p:sp>
      <p:sp>
        <p:nvSpPr>
          <p:cNvPr id="100" name="文本框 99"/>
          <p:cNvSpPr txBox="1"/>
          <p:nvPr/>
        </p:nvSpPr>
        <p:spPr>
          <a:xfrm>
            <a:off x="5975985" y="2186305"/>
            <a:ext cx="5080000" cy="368300"/>
          </a:xfrm>
          <a:prstGeom prst="rect">
            <a:avLst/>
          </a:prstGeom>
          <a:noFill/>
          <a:ln w="9525">
            <a:noFill/>
          </a:ln>
        </p:spPr>
        <p:txBody>
          <a:bodyPr>
            <a:spAutoFit/>
          </a:bodyPr>
          <a:p>
            <a:pPr algn="l">
              <a:buClrTx/>
              <a:buSzTx/>
              <a:buFontTx/>
            </a:pPr>
            <a:r>
              <a:rPr lang="en-US" altLang="zh-CN" b="1" kern="100" dirty="0">
                <a:latin typeface="+mn-ea"/>
                <a:cs typeface="宋体" panose="02010600030101010101" pitchFamily="2" charset="-122"/>
              </a:rPr>
              <a:t>2.</a:t>
            </a:r>
            <a:r>
              <a:rPr b="1" kern="100" dirty="0">
                <a:latin typeface="+mn-ea"/>
                <a:cs typeface="宋体" panose="02010600030101010101" pitchFamily="2" charset="-122"/>
              </a:rPr>
              <a:t>配置“表输入”组件</a:t>
            </a:r>
            <a:endParaRPr b="1" kern="100" dirty="0">
              <a:latin typeface="+mn-ea"/>
              <a:cs typeface="宋体" panose="02010600030101010101" pitchFamily="2" charset="-122"/>
            </a:endParaRPr>
          </a:p>
        </p:txBody>
      </p:sp>
      <p:pic>
        <p:nvPicPr>
          <p:cNvPr id="14344" name="图片 14344"/>
          <p:cNvPicPr>
            <a:picLocks noChangeAspect="1"/>
          </p:cNvPicPr>
          <p:nvPr>
            <p:custDataLst>
              <p:tags r:id="rId2"/>
            </p:custDataLst>
          </p:nvPr>
        </p:nvPicPr>
        <p:blipFill>
          <a:blip r:embed="rId3"/>
          <a:stretch>
            <a:fillRect/>
          </a:stretch>
        </p:blipFill>
        <p:spPr>
          <a:xfrm>
            <a:off x="509905" y="2554605"/>
            <a:ext cx="4751705" cy="2062480"/>
          </a:xfrm>
          <a:prstGeom prst="rect">
            <a:avLst/>
          </a:prstGeom>
        </p:spPr>
      </p:pic>
      <p:pic>
        <p:nvPicPr>
          <p:cNvPr id="160" name="图片 15"/>
          <p:cNvPicPr>
            <a:picLocks noChangeAspect="1"/>
          </p:cNvPicPr>
          <p:nvPr>
            <p:custDataLst>
              <p:tags r:id="rId4"/>
            </p:custDataLst>
          </p:nvPr>
        </p:nvPicPr>
        <p:blipFill>
          <a:blip r:embed="rId5"/>
          <a:stretch>
            <a:fillRect/>
          </a:stretch>
        </p:blipFill>
        <p:spPr>
          <a:xfrm>
            <a:off x="5975985" y="2628900"/>
            <a:ext cx="5614035" cy="382016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一、文本文件输出</a:t>
            </a:r>
            <a:endParaRPr lang="en-US" altLang="zh-CN" dirty="0" smtClean="0"/>
          </a:p>
        </p:txBody>
      </p:sp>
      <p:sp>
        <p:nvSpPr>
          <p:cNvPr id="7" name="矩形 6"/>
          <p:cNvSpPr/>
          <p:nvPr/>
        </p:nvSpPr>
        <p:spPr>
          <a:xfrm>
            <a:off x="579274" y="878051"/>
            <a:ext cx="4572000" cy="368300"/>
          </a:xfrm>
          <a:prstGeom prst="rect">
            <a:avLst/>
          </a:prstGeom>
        </p:spPr>
        <p:txBody>
          <a:bodyPr wrap="none">
            <a:spAutoFit/>
          </a:bodyPr>
          <a:lstStyle/>
          <a:p>
            <a:pPr algn="l"/>
            <a:r>
              <a:rPr lang="en-US" altLang="zh-CN" b="1" kern="100" dirty="0">
                <a:latin typeface="+mn-ea"/>
                <a:cs typeface="宋体" panose="02010600030101010101" pitchFamily="2" charset="-122"/>
              </a:rPr>
              <a:t>3. </a:t>
            </a:r>
            <a:r>
              <a:rPr lang="zh-CN" altLang="en-US" b="1" kern="100" dirty="0">
                <a:latin typeface="+mn-ea"/>
                <a:cs typeface="宋体" panose="02010600030101010101" pitchFamily="2" charset="-122"/>
              </a:rPr>
              <a:t>配置“文本文件输出”的“文件”选项卡</a:t>
            </a:r>
            <a:endParaRPr lang="zh-CN" altLang="en-US" b="1" kern="100" dirty="0">
              <a:latin typeface="+mn-ea"/>
              <a:cs typeface="宋体" panose="02010600030101010101" pitchFamily="2" charset="-122"/>
            </a:endParaRPr>
          </a:p>
        </p:txBody>
      </p:sp>
      <p:pic>
        <p:nvPicPr>
          <p:cNvPr id="161" name="图片 16"/>
          <p:cNvPicPr>
            <a:picLocks noChangeAspect="1"/>
          </p:cNvPicPr>
          <p:nvPr>
            <p:custDataLst>
              <p:tags r:id="rId1"/>
            </p:custDataLst>
          </p:nvPr>
        </p:nvPicPr>
        <p:blipFill>
          <a:blip r:embed="rId2"/>
          <a:stretch>
            <a:fillRect/>
          </a:stretch>
        </p:blipFill>
        <p:spPr>
          <a:xfrm>
            <a:off x="660400" y="1301750"/>
            <a:ext cx="9469120" cy="506158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一、文本文件输出</a:t>
            </a:r>
            <a:endParaRPr lang="en-US" altLang="zh-CN" dirty="0" smtClean="0"/>
          </a:p>
        </p:txBody>
      </p:sp>
      <p:sp>
        <p:nvSpPr>
          <p:cNvPr id="7" name="矩形 6"/>
          <p:cNvSpPr/>
          <p:nvPr/>
        </p:nvSpPr>
        <p:spPr>
          <a:xfrm>
            <a:off x="579274" y="878051"/>
            <a:ext cx="4572000" cy="368300"/>
          </a:xfrm>
          <a:prstGeom prst="rect">
            <a:avLst/>
          </a:prstGeom>
        </p:spPr>
        <p:txBody>
          <a:bodyPr wrap="none">
            <a:spAutoFit/>
          </a:bodyPr>
          <a:lstStyle/>
          <a:p>
            <a:pPr algn="l"/>
            <a:r>
              <a:rPr lang="en-US" altLang="zh-CN" b="1" kern="100" dirty="0">
                <a:latin typeface="+mn-ea"/>
                <a:cs typeface="宋体" panose="02010600030101010101" pitchFamily="2" charset="-122"/>
              </a:rPr>
              <a:t>4. </a:t>
            </a:r>
            <a:r>
              <a:rPr lang="zh-CN" altLang="en-US" b="1" kern="100" dirty="0">
                <a:latin typeface="+mn-ea"/>
                <a:cs typeface="宋体" panose="02010600030101010101" pitchFamily="2" charset="-122"/>
              </a:rPr>
              <a:t>配置“文本文件输出”的“字段”选项卡</a:t>
            </a:r>
            <a:endParaRPr lang="zh-CN" altLang="en-US" b="1" kern="100" dirty="0">
              <a:latin typeface="+mn-ea"/>
              <a:cs typeface="宋体" panose="02010600030101010101" pitchFamily="2" charset="-122"/>
            </a:endParaRPr>
          </a:p>
        </p:txBody>
      </p:sp>
      <p:pic>
        <p:nvPicPr>
          <p:cNvPr id="162" name="图片 17"/>
          <p:cNvPicPr>
            <a:picLocks noChangeAspect="1"/>
          </p:cNvPicPr>
          <p:nvPr>
            <p:custDataLst>
              <p:tags r:id="rId1"/>
            </p:custDataLst>
          </p:nvPr>
        </p:nvPicPr>
        <p:blipFill>
          <a:blip r:embed="rId2"/>
          <a:stretch>
            <a:fillRect/>
          </a:stretch>
        </p:blipFill>
        <p:spPr>
          <a:xfrm>
            <a:off x="793115" y="1301750"/>
            <a:ext cx="9542780" cy="508063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二、表输出</a:t>
            </a:r>
            <a:endParaRPr dirty="0" smtClean="0"/>
          </a:p>
        </p:txBody>
      </p:sp>
      <p:sp>
        <p:nvSpPr>
          <p:cNvPr id="4" name="内容占位符 3"/>
          <p:cNvSpPr>
            <a:spLocks noGrp="1"/>
          </p:cNvSpPr>
          <p:nvPr>
            <p:ph sz="quarter" idx="13"/>
          </p:nvPr>
        </p:nvSpPr>
        <p:spPr>
          <a:xfrm>
            <a:off x="496724" y="963984"/>
            <a:ext cx="10674350" cy="370501"/>
          </a:xfrm>
        </p:spPr>
        <p:txBody>
          <a:bodyPr/>
          <a:lstStyle/>
          <a:p>
            <a:r>
              <a:rPr lang="en-US" altLang="zh-CN" sz="2000" dirty="0" smtClean="0"/>
              <a:t> </a:t>
            </a:r>
            <a:r>
              <a:rPr lang="zh-CN" altLang="en-US" sz="2000" dirty="0" smtClean="0"/>
              <a:t>表输出是将数据装载至数据库指定的表中。</a:t>
            </a:r>
            <a:endParaRPr lang="zh-CN" altLang="en-US" sz="2000" dirty="0" smtClean="0"/>
          </a:p>
        </p:txBody>
      </p:sp>
      <p:sp>
        <p:nvSpPr>
          <p:cNvPr id="7" name="矩形 6"/>
          <p:cNvSpPr/>
          <p:nvPr/>
        </p:nvSpPr>
        <p:spPr>
          <a:xfrm>
            <a:off x="414020" y="1475740"/>
            <a:ext cx="11497945" cy="645160"/>
          </a:xfrm>
          <a:prstGeom prst="rect">
            <a:avLst/>
          </a:prstGeom>
        </p:spPr>
        <p:txBody>
          <a:bodyPr wrap="square">
            <a:spAutoFit/>
          </a:bodyPr>
          <a:lstStyle/>
          <a:p>
            <a:pPr algn="l"/>
            <a:r>
              <a:rPr lang="en-US" altLang="zh-CN" b="1" kern="100" dirty="0">
                <a:latin typeface="+mn-ea"/>
                <a:cs typeface="宋体" panose="02010600030101010101" pitchFamily="2" charset="-122"/>
              </a:rPr>
              <a:t>   </a:t>
            </a:r>
            <a:r>
              <a:rPr lang="zh-CN" b="1" kern="100" dirty="0">
                <a:latin typeface="+mn-ea"/>
                <a:cs typeface="宋体" panose="02010600030101010101" pitchFamily="2" charset="-122"/>
              </a:rPr>
              <a:t>需求：从“资料\kettle测试数据\用户数据源\user.json”中读取id, name, age字段的数据，装载到mysql数据库的 t_user_1 表中。主要操作步骤如下：</a:t>
            </a:r>
            <a:endParaRPr lang="zh-CN" b="1" kern="100" dirty="0">
              <a:latin typeface="+mn-ea"/>
              <a:cs typeface="宋体" panose="02010600030101010101" pitchFamily="2" charset="-122"/>
            </a:endParaRPr>
          </a:p>
        </p:txBody>
      </p:sp>
      <p:sp>
        <p:nvSpPr>
          <p:cNvPr id="3" name="矩形 2"/>
          <p:cNvSpPr/>
          <p:nvPr>
            <p:custDataLst>
              <p:tags r:id="rId1"/>
            </p:custDataLst>
          </p:nvPr>
        </p:nvSpPr>
        <p:spPr>
          <a:xfrm>
            <a:off x="496724" y="2791941"/>
            <a:ext cx="4426585" cy="645160"/>
          </a:xfrm>
          <a:prstGeom prst="rect">
            <a:avLst/>
          </a:prstGeom>
        </p:spPr>
        <p:txBody>
          <a:bodyPr wrap="none">
            <a:spAutoFit/>
          </a:bodyPr>
          <a:p>
            <a:pPr algn="l"/>
            <a:r>
              <a:rPr lang="en-US" altLang="zh-CN" b="1" kern="100" dirty="0">
                <a:latin typeface="+mn-ea"/>
                <a:cs typeface="宋体" panose="02010600030101010101" pitchFamily="2" charset="-122"/>
              </a:rPr>
              <a:t>1.</a:t>
            </a:r>
            <a:r>
              <a:rPr lang="zh-CN" altLang="en-US" b="1" kern="100" dirty="0">
                <a:latin typeface="+mn-ea"/>
                <a:cs typeface="宋体" panose="02010600030101010101" pitchFamily="2" charset="-122"/>
              </a:rPr>
              <a:t>建立</a:t>
            </a:r>
            <a:r>
              <a:rPr b="1" kern="100" dirty="0">
                <a:latin typeface="+mn-ea"/>
                <a:cs typeface="宋体" panose="02010600030101010101" pitchFamily="2" charset="-122"/>
              </a:rPr>
              <a:t>“JSON Input”组件到“表输出”</a:t>
            </a:r>
            <a:endParaRPr b="1" kern="100" dirty="0">
              <a:latin typeface="+mn-ea"/>
              <a:cs typeface="宋体" panose="02010600030101010101" pitchFamily="2" charset="-122"/>
            </a:endParaRPr>
          </a:p>
          <a:p>
            <a:pPr algn="l"/>
            <a:r>
              <a:rPr lang="en-US" b="1" kern="100" dirty="0">
                <a:latin typeface="+mn-ea"/>
                <a:cs typeface="宋体" panose="02010600030101010101" pitchFamily="2" charset="-122"/>
              </a:rPr>
              <a:t>   </a:t>
            </a:r>
            <a:r>
              <a:rPr b="1" kern="100" dirty="0">
                <a:latin typeface="+mn-ea"/>
                <a:cs typeface="宋体" panose="02010600030101010101" pitchFamily="2" charset="-122"/>
              </a:rPr>
              <a:t>组件数据流图</a:t>
            </a:r>
            <a:endParaRPr b="1" kern="100" dirty="0">
              <a:latin typeface="+mn-ea"/>
              <a:cs typeface="宋体" panose="02010600030101010101" pitchFamily="2" charset="-122"/>
            </a:endParaRPr>
          </a:p>
        </p:txBody>
      </p:sp>
      <p:sp>
        <p:nvSpPr>
          <p:cNvPr id="100" name="文本框 99"/>
          <p:cNvSpPr txBox="1"/>
          <p:nvPr/>
        </p:nvSpPr>
        <p:spPr>
          <a:xfrm>
            <a:off x="5760085" y="2186305"/>
            <a:ext cx="5080000" cy="368300"/>
          </a:xfrm>
          <a:prstGeom prst="rect">
            <a:avLst/>
          </a:prstGeom>
          <a:noFill/>
          <a:ln w="9525">
            <a:noFill/>
          </a:ln>
        </p:spPr>
        <p:txBody>
          <a:bodyPr>
            <a:spAutoFit/>
          </a:bodyPr>
          <a:p>
            <a:pPr algn="l">
              <a:buClrTx/>
              <a:buSzTx/>
              <a:buFontTx/>
            </a:pPr>
            <a:r>
              <a:rPr lang="en-US" altLang="zh-CN" b="1" kern="100" dirty="0">
                <a:latin typeface="+mn-ea"/>
                <a:cs typeface="宋体" panose="02010600030101010101" pitchFamily="2" charset="-122"/>
              </a:rPr>
              <a:t>2. </a:t>
            </a:r>
            <a:r>
              <a:rPr b="1" kern="100" dirty="0">
                <a:latin typeface="+mn-ea"/>
                <a:cs typeface="宋体" panose="02010600030101010101" pitchFamily="2" charset="-122"/>
              </a:rPr>
              <a:t>对“JSON Input”组件进行配置</a:t>
            </a:r>
            <a:endParaRPr b="1" kern="100" dirty="0">
              <a:latin typeface="+mn-ea"/>
              <a:cs typeface="宋体" panose="02010600030101010101" pitchFamily="2" charset="-122"/>
            </a:endParaRPr>
          </a:p>
        </p:txBody>
      </p:sp>
      <p:pic>
        <p:nvPicPr>
          <p:cNvPr id="163" name="图片 4"/>
          <p:cNvPicPr>
            <a:picLocks noChangeAspect="1"/>
          </p:cNvPicPr>
          <p:nvPr>
            <p:custDataLst>
              <p:tags r:id="rId2"/>
            </p:custDataLst>
          </p:nvPr>
        </p:nvPicPr>
        <p:blipFill>
          <a:blip r:embed="rId3"/>
          <a:stretch>
            <a:fillRect/>
          </a:stretch>
        </p:blipFill>
        <p:spPr>
          <a:xfrm>
            <a:off x="414020" y="3574415"/>
            <a:ext cx="5048250" cy="1816100"/>
          </a:xfrm>
          <a:prstGeom prst="rect">
            <a:avLst/>
          </a:prstGeom>
          <a:noFill/>
          <a:ln>
            <a:noFill/>
          </a:ln>
        </p:spPr>
      </p:pic>
      <p:pic>
        <p:nvPicPr>
          <p:cNvPr id="78" name="图片 78" descr="图5-3-6“JSON Input”组件输入配置图"/>
          <p:cNvPicPr>
            <a:picLocks noChangeAspect="1"/>
          </p:cNvPicPr>
          <p:nvPr>
            <p:custDataLst>
              <p:tags r:id="rId4"/>
            </p:custDataLst>
          </p:nvPr>
        </p:nvPicPr>
        <p:blipFill>
          <a:blip r:embed="rId5"/>
          <a:stretch>
            <a:fillRect/>
          </a:stretch>
        </p:blipFill>
        <p:spPr>
          <a:xfrm>
            <a:off x="5760085" y="2620010"/>
            <a:ext cx="6630670" cy="3558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二、表输出</a:t>
            </a:r>
            <a:endParaRPr lang="en-US" altLang="zh-CN" dirty="0" smtClean="0"/>
          </a:p>
        </p:txBody>
      </p:sp>
      <p:sp>
        <p:nvSpPr>
          <p:cNvPr id="7" name="矩形 6"/>
          <p:cNvSpPr/>
          <p:nvPr/>
        </p:nvSpPr>
        <p:spPr>
          <a:xfrm>
            <a:off x="579274" y="878051"/>
            <a:ext cx="3200400" cy="368300"/>
          </a:xfrm>
          <a:prstGeom prst="rect">
            <a:avLst/>
          </a:prstGeom>
        </p:spPr>
        <p:txBody>
          <a:bodyPr wrap="none">
            <a:spAutoFit/>
          </a:bodyPr>
          <a:lstStyle/>
          <a:p>
            <a:pPr algn="l"/>
            <a:r>
              <a:rPr lang="en-US" altLang="zh-CN" b="1" kern="100" dirty="0">
                <a:latin typeface="+mn-ea"/>
                <a:cs typeface="宋体" panose="02010600030101010101" pitchFamily="2" charset="-122"/>
              </a:rPr>
              <a:t>3. </a:t>
            </a:r>
            <a:r>
              <a:rPr lang="zh-CN" altLang="en-US" b="1" kern="100" dirty="0">
                <a:latin typeface="+mn-ea"/>
                <a:cs typeface="宋体" panose="02010600030101010101" pitchFamily="2" charset="-122"/>
              </a:rPr>
              <a:t>对“表输出”组件进行配置</a:t>
            </a:r>
            <a:endParaRPr lang="zh-CN" altLang="en-US" b="1" kern="100" dirty="0">
              <a:latin typeface="+mn-ea"/>
              <a:cs typeface="宋体" panose="02010600030101010101" pitchFamily="2" charset="-122"/>
            </a:endParaRPr>
          </a:p>
        </p:txBody>
      </p:sp>
      <p:pic>
        <p:nvPicPr>
          <p:cNvPr id="165" name="图片 18"/>
          <p:cNvPicPr>
            <a:picLocks noChangeAspect="1"/>
          </p:cNvPicPr>
          <p:nvPr>
            <p:custDataLst>
              <p:tags r:id="rId1"/>
            </p:custDataLst>
          </p:nvPr>
        </p:nvPicPr>
        <p:blipFill>
          <a:blip r:embed="rId2"/>
          <a:stretch>
            <a:fillRect/>
          </a:stretch>
        </p:blipFill>
        <p:spPr>
          <a:xfrm>
            <a:off x="852805" y="1421130"/>
            <a:ext cx="10206355" cy="484505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三、删除</a:t>
            </a:r>
            <a:endParaRPr dirty="0" smtClean="0"/>
          </a:p>
        </p:txBody>
      </p:sp>
      <p:sp>
        <p:nvSpPr>
          <p:cNvPr id="4" name="内容占位符 3"/>
          <p:cNvSpPr>
            <a:spLocks noGrp="1"/>
          </p:cNvSpPr>
          <p:nvPr>
            <p:ph sz="quarter" idx="13"/>
          </p:nvPr>
        </p:nvSpPr>
        <p:spPr>
          <a:xfrm>
            <a:off x="486564" y="980494"/>
            <a:ext cx="10674350" cy="370501"/>
          </a:xfrm>
        </p:spPr>
        <p:txBody>
          <a:bodyPr/>
          <a:lstStyle/>
          <a:p>
            <a:r>
              <a:rPr lang="zh-CN" altLang="en-US" sz="2000" dirty="0" smtClean="0"/>
              <a:t>删除组件能够按照指定条件,将表中的数据删除。</a:t>
            </a:r>
            <a:endParaRPr lang="zh-CN" altLang="en-US" sz="2000" dirty="0" smtClean="0"/>
          </a:p>
        </p:txBody>
      </p:sp>
      <p:sp>
        <p:nvSpPr>
          <p:cNvPr id="7" name="矩形 6"/>
          <p:cNvSpPr/>
          <p:nvPr/>
        </p:nvSpPr>
        <p:spPr>
          <a:xfrm>
            <a:off x="414174" y="1475586"/>
            <a:ext cx="10935970" cy="368300"/>
          </a:xfrm>
          <a:prstGeom prst="rect">
            <a:avLst/>
          </a:prstGeom>
        </p:spPr>
        <p:txBody>
          <a:bodyPr wrap="none">
            <a:spAutoFit/>
          </a:bodyPr>
          <a:lstStyle/>
          <a:p>
            <a:pPr algn="l"/>
            <a:r>
              <a:rPr lang="zh-CN" b="1" kern="100" dirty="0">
                <a:latin typeface="+mn-ea"/>
                <a:cs typeface="宋体" panose="02010600030101010101" pitchFamily="2" charset="-122"/>
              </a:rPr>
              <a:t>需求：从mysql数据库 t_user_1 表中删除指定id为 492456198712198000的数据。主要操作步骤如下：</a:t>
            </a:r>
            <a:endParaRPr lang="zh-CN" b="1" kern="100" dirty="0">
              <a:latin typeface="+mn-ea"/>
              <a:cs typeface="宋体" panose="02010600030101010101" pitchFamily="2" charset="-122"/>
            </a:endParaRPr>
          </a:p>
        </p:txBody>
      </p:sp>
      <p:sp>
        <p:nvSpPr>
          <p:cNvPr id="3" name="矩形 2"/>
          <p:cNvSpPr/>
          <p:nvPr>
            <p:custDataLst>
              <p:tags r:id="rId1"/>
            </p:custDataLst>
          </p:nvPr>
        </p:nvSpPr>
        <p:spPr>
          <a:xfrm>
            <a:off x="414174" y="2186151"/>
            <a:ext cx="4961255" cy="645160"/>
          </a:xfrm>
          <a:prstGeom prst="rect">
            <a:avLst/>
          </a:prstGeom>
        </p:spPr>
        <p:txBody>
          <a:bodyPr wrap="none">
            <a:spAutoFit/>
          </a:bodyPr>
          <a:p>
            <a:pPr algn="l"/>
            <a:r>
              <a:rPr lang="en-US" altLang="zh-CN" b="1" kern="100" dirty="0">
                <a:latin typeface="+mn-ea"/>
                <a:cs typeface="宋体" panose="02010600030101010101" pitchFamily="2" charset="-122"/>
              </a:rPr>
              <a:t>1.</a:t>
            </a:r>
            <a:r>
              <a:rPr lang="zh-CN" altLang="en-US" b="1" kern="100" dirty="0">
                <a:latin typeface="+mn-ea"/>
                <a:cs typeface="宋体" panose="02010600030101010101" pitchFamily="2" charset="-122"/>
              </a:rPr>
              <a:t>建立</a:t>
            </a:r>
            <a:r>
              <a:rPr b="1" kern="100" dirty="0">
                <a:latin typeface="+mn-ea"/>
                <a:cs typeface="宋体" panose="02010600030101010101" pitchFamily="2" charset="-122"/>
              </a:rPr>
              <a:t>“自定义常量数据”组件到“删除”组件</a:t>
            </a:r>
            <a:endParaRPr b="1" kern="100" dirty="0">
              <a:latin typeface="+mn-ea"/>
              <a:cs typeface="宋体" panose="02010600030101010101" pitchFamily="2" charset="-122"/>
            </a:endParaRPr>
          </a:p>
          <a:p>
            <a:pPr algn="l"/>
            <a:r>
              <a:rPr b="1" kern="100" dirty="0">
                <a:latin typeface="+mn-ea"/>
                <a:cs typeface="宋体" panose="02010600030101010101" pitchFamily="2" charset="-122"/>
              </a:rPr>
              <a:t> </a:t>
            </a:r>
            <a:r>
              <a:rPr lang="en-US" b="1" kern="100" dirty="0">
                <a:latin typeface="+mn-ea"/>
                <a:cs typeface="宋体" panose="02010600030101010101" pitchFamily="2" charset="-122"/>
              </a:rPr>
              <a:t>  </a:t>
            </a:r>
            <a:r>
              <a:rPr b="1" kern="100" dirty="0">
                <a:latin typeface="+mn-ea"/>
                <a:cs typeface="宋体" panose="02010600030101010101" pitchFamily="2" charset="-122"/>
              </a:rPr>
              <a:t>数据流图</a:t>
            </a:r>
            <a:endParaRPr b="1" kern="100" dirty="0">
              <a:latin typeface="+mn-ea"/>
              <a:cs typeface="宋体" panose="02010600030101010101" pitchFamily="2" charset="-122"/>
            </a:endParaRPr>
          </a:p>
        </p:txBody>
      </p:sp>
      <p:sp>
        <p:nvSpPr>
          <p:cNvPr id="100" name="文本框 99"/>
          <p:cNvSpPr txBox="1"/>
          <p:nvPr/>
        </p:nvSpPr>
        <p:spPr>
          <a:xfrm>
            <a:off x="5975985" y="2186305"/>
            <a:ext cx="5080000" cy="368300"/>
          </a:xfrm>
          <a:prstGeom prst="rect">
            <a:avLst/>
          </a:prstGeom>
          <a:noFill/>
          <a:ln w="9525">
            <a:noFill/>
          </a:ln>
        </p:spPr>
        <p:txBody>
          <a:bodyPr>
            <a:spAutoFit/>
          </a:bodyPr>
          <a:p>
            <a:pPr algn="l">
              <a:buClrTx/>
              <a:buSzTx/>
              <a:buFontTx/>
            </a:pPr>
            <a:r>
              <a:rPr lang="en-US" altLang="zh-CN" b="1" kern="100" dirty="0">
                <a:latin typeface="+mn-ea"/>
                <a:cs typeface="宋体" panose="02010600030101010101" pitchFamily="2" charset="-122"/>
              </a:rPr>
              <a:t>2.</a:t>
            </a:r>
            <a:r>
              <a:rPr b="1" kern="100" dirty="0">
                <a:latin typeface="+mn-ea"/>
                <a:cs typeface="宋体" panose="02010600030101010101" pitchFamily="2" charset="-122"/>
              </a:rPr>
              <a:t>对“自定义常量数据”组件进行配置</a:t>
            </a:r>
            <a:endParaRPr b="1" kern="100" dirty="0">
              <a:latin typeface="+mn-ea"/>
              <a:cs typeface="宋体" panose="02010600030101010101" pitchFamily="2" charset="-122"/>
            </a:endParaRPr>
          </a:p>
        </p:txBody>
      </p:sp>
      <p:pic>
        <p:nvPicPr>
          <p:cNvPr id="166" name="图片 6"/>
          <p:cNvPicPr>
            <a:picLocks noChangeAspect="1"/>
          </p:cNvPicPr>
          <p:nvPr>
            <p:custDataLst>
              <p:tags r:id="rId2"/>
            </p:custDataLst>
          </p:nvPr>
        </p:nvPicPr>
        <p:blipFill>
          <a:blip r:embed="rId3"/>
          <a:stretch>
            <a:fillRect/>
          </a:stretch>
        </p:blipFill>
        <p:spPr>
          <a:xfrm>
            <a:off x="300355" y="2781935"/>
            <a:ext cx="5161280" cy="1883410"/>
          </a:xfrm>
          <a:prstGeom prst="rect">
            <a:avLst/>
          </a:prstGeom>
          <a:noFill/>
          <a:ln>
            <a:noFill/>
          </a:ln>
        </p:spPr>
      </p:pic>
      <p:pic>
        <p:nvPicPr>
          <p:cNvPr id="167" name="图片 167"/>
          <p:cNvPicPr>
            <a:picLocks noChangeAspect="1"/>
          </p:cNvPicPr>
          <p:nvPr>
            <p:custDataLst>
              <p:tags r:id="rId4"/>
            </p:custDataLst>
          </p:nvPr>
        </p:nvPicPr>
        <p:blipFill>
          <a:blip r:embed="rId5"/>
          <a:stretch>
            <a:fillRect/>
          </a:stretch>
        </p:blipFill>
        <p:spPr>
          <a:xfrm>
            <a:off x="5975985" y="2896870"/>
            <a:ext cx="5998210" cy="29883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三、删除</a:t>
            </a:r>
            <a:endParaRPr lang="en-US" altLang="zh-CN" dirty="0" smtClean="0"/>
          </a:p>
        </p:txBody>
      </p:sp>
      <p:sp>
        <p:nvSpPr>
          <p:cNvPr id="7" name="矩形 6"/>
          <p:cNvSpPr/>
          <p:nvPr/>
        </p:nvSpPr>
        <p:spPr>
          <a:xfrm>
            <a:off x="579274" y="878051"/>
            <a:ext cx="2971800" cy="368300"/>
          </a:xfrm>
          <a:prstGeom prst="rect">
            <a:avLst/>
          </a:prstGeom>
        </p:spPr>
        <p:txBody>
          <a:bodyPr wrap="none">
            <a:spAutoFit/>
          </a:bodyPr>
          <a:lstStyle/>
          <a:p>
            <a:pPr algn="l"/>
            <a:r>
              <a:rPr lang="en-US" altLang="zh-CN" b="1" kern="100" dirty="0">
                <a:latin typeface="+mn-ea"/>
                <a:cs typeface="宋体" panose="02010600030101010101" pitchFamily="2" charset="-122"/>
              </a:rPr>
              <a:t>3. </a:t>
            </a:r>
            <a:r>
              <a:rPr lang="zh-CN" altLang="en-US" b="1" kern="100" dirty="0">
                <a:latin typeface="+mn-ea"/>
                <a:cs typeface="宋体" panose="02010600030101010101" pitchFamily="2" charset="-122"/>
              </a:rPr>
              <a:t>对“删除”组件进行配置</a:t>
            </a:r>
            <a:endParaRPr lang="zh-CN" altLang="en-US" b="1" kern="100" dirty="0">
              <a:latin typeface="+mn-ea"/>
              <a:cs typeface="宋体" panose="02010600030101010101" pitchFamily="2" charset="-122"/>
            </a:endParaRPr>
          </a:p>
        </p:txBody>
      </p:sp>
      <p:pic>
        <p:nvPicPr>
          <p:cNvPr id="168" name="图片 168"/>
          <p:cNvPicPr>
            <a:picLocks noChangeAspect="1"/>
          </p:cNvPicPr>
          <p:nvPr>
            <p:custDataLst>
              <p:tags r:id="rId1"/>
            </p:custDataLst>
          </p:nvPr>
        </p:nvPicPr>
        <p:blipFill>
          <a:blip r:embed="rId2"/>
          <a:stretch>
            <a:fillRect/>
          </a:stretch>
        </p:blipFill>
        <p:spPr>
          <a:xfrm>
            <a:off x="579120" y="1415415"/>
            <a:ext cx="10203815" cy="4826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一、配置JAVA_HOME环境变量</a:t>
            </a:r>
            <a:endParaRPr dirty="0" smtClean="0"/>
          </a:p>
        </p:txBody>
      </p:sp>
      <p:sp>
        <p:nvSpPr>
          <p:cNvPr id="3" name="Content Placeholder 2"/>
          <p:cNvSpPr>
            <a:spLocks noGrp="1"/>
          </p:cNvSpPr>
          <p:nvPr>
            <p:ph sz="quarter" idx="13"/>
          </p:nvPr>
        </p:nvSpPr>
        <p:spPr>
          <a:xfrm>
            <a:off x="634326" y="713114"/>
            <a:ext cx="11878983" cy="581464"/>
          </a:xfrm>
        </p:spPr>
        <p:txBody>
          <a:bodyPr/>
          <a:lstStyle/>
          <a:p>
            <a:pPr>
              <a:lnSpc>
                <a:spcPct val="150000"/>
              </a:lnSpc>
            </a:pPr>
            <a:r>
              <a:rPr lang="zh-CN" altLang="zh-CN" sz="1800" dirty="0"/>
              <a:t>在</a:t>
            </a:r>
            <a:r>
              <a:rPr lang="en-US" altLang="zh-CN" sz="1800" dirty="0"/>
              <a:t>Windows</a:t>
            </a:r>
            <a:r>
              <a:rPr lang="zh-CN" altLang="zh-CN" sz="1800" dirty="0"/>
              <a:t>环境下进行</a:t>
            </a:r>
            <a:r>
              <a:rPr lang="en-US" altLang="zh-CN" sz="1800" dirty="0"/>
              <a:t>Kettle</a:t>
            </a:r>
            <a:r>
              <a:rPr lang="zh-CN" altLang="zh-CN" sz="1800" dirty="0"/>
              <a:t>的安装和配置，安装配置完成后，成功启动</a:t>
            </a:r>
            <a:r>
              <a:rPr lang="en-US" altLang="zh-CN" sz="1800" dirty="0"/>
              <a:t>Kettle</a:t>
            </a:r>
            <a:r>
              <a:rPr lang="zh-CN" altLang="zh-CN" sz="1800" dirty="0"/>
              <a:t>。</a:t>
            </a:r>
            <a:endParaRPr lang="zh-CN" altLang="zh-CN" sz="1800" dirty="0"/>
          </a:p>
        </p:txBody>
      </p:sp>
      <p:sp>
        <p:nvSpPr>
          <p:cNvPr id="5" name="矩形 4"/>
          <p:cNvSpPr/>
          <p:nvPr/>
        </p:nvSpPr>
        <p:spPr>
          <a:xfrm>
            <a:off x="634365" y="1790700"/>
            <a:ext cx="6142355" cy="368300"/>
          </a:xfrm>
          <a:prstGeom prst="rect">
            <a:avLst/>
          </a:prstGeom>
        </p:spPr>
        <p:txBody>
          <a:bodyPr wrap="square">
            <a:spAutoFit/>
          </a:bodyPr>
          <a:lstStyle/>
          <a:p>
            <a:r>
              <a:rPr lang="en-US" sz="1800" b="1">
                <a:ea typeface="宋体" panose="02010600030101010101" pitchFamily="2" charset="-122"/>
              </a:rPr>
              <a:t>1.下载并安装JDK工具包：</a:t>
            </a:r>
            <a:r>
              <a:rPr lang="zh-CN" sz="1800">
                <a:ea typeface="宋体" panose="02010600030101010101" pitchFamily="2" charset="-122"/>
              </a:rPr>
              <a:t>jdk-8u202-windows-x64.exe</a:t>
            </a:r>
            <a:endParaRPr lang="zh-CN" sz="1800">
              <a:ea typeface="宋体" panose="02010600030101010101" pitchFamily="2" charset="-122"/>
            </a:endParaRPr>
          </a:p>
        </p:txBody>
      </p:sp>
      <p:pic>
        <p:nvPicPr>
          <p:cNvPr id="11" name="图片 10" descr="图5-1 设置JAVA_HOME环境变量"/>
          <p:cNvPicPr/>
          <p:nvPr/>
        </p:nvPicPr>
        <p:blipFill>
          <a:blip r:embed="rId1"/>
          <a:stretch>
            <a:fillRect/>
          </a:stretch>
        </p:blipFill>
        <p:spPr>
          <a:xfrm>
            <a:off x="1266190" y="3296285"/>
            <a:ext cx="4643120" cy="2577465"/>
          </a:xfrm>
          <a:prstGeom prst="rect">
            <a:avLst/>
          </a:prstGeom>
        </p:spPr>
      </p:pic>
      <p:pic>
        <p:nvPicPr>
          <p:cNvPr id="12" name="图片 11" descr="图5-2 修改Path环境变量"/>
          <p:cNvPicPr/>
          <p:nvPr/>
        </p:nvPicPr>
        <p:blipFill>
          <a:blip r:embed="rId2"/>
          <a:stretch>
            <a:fillRect/>
          </a:stretch>
        </p:blipFill>
        <p:spPr>
          <a:xfrm>
            <a:off x="6938645" y="2159000"/>
            <a:ext cx="4592955" cy="2219960"/>
          </a:xfrm>
          <a:prstGeom prst="rect">
            <a:avLst/>
          </a:prstGeom>
        </p:spPr>
      </p:pic>
      <p:sp>
        <p:nvSpPr>
          <p:cNvPr id="100" name="文本框 99"/>
          <p:cNvSpPr txBox="1"/>
          <p:nvPr/>
        </p:nvSpPr>
        <p:spPr>
          <a:xfrm>
            <a:off x="527685" y="2371725"/>
            <a:ext cx="5360670" cy="354330"/>
          </a:xfrm>
          <a:prstGeom prst="rect">
            <a:avLst/>
          </a:prstGeom>
          <a:noFill/>
          <a:ln w="9525">
            <a:noFill/>
          </a:ln>
        </p:spPr>
        <p:txBody>
          <a:bodyPr>
            <a:noAutofit/>
          </a:bodyPr>
          <a:p>
            <a:pPr indent="133985"/>
            <a:r>
              <a:rPr lang="en-US" b="1">
                <a:ea typeface="宋体" panose="02010600030101010101" pitchFamily="2" charset="-122"/>
              </a:rPr>
              <a:t>2.</a:t>
            </a:r>
            <a:r>
              <a:rPr lang="zh-CN" b="1">
                <a:ea typeface="宋体" panose="02010600030101010101" pitchFamily="2" charset="-122"/>
              </a:rPr>
              <a:t>设置环境变量</a:t>
            </a:r>
            <a:endParaRPr lang="zh-CN" altLang="en-US" b="1">
              <a:ea typeface="宋体" panose="02010600030101010101" pitchFamily="2" charset="-122"/>
            </a:endParaRPr>
          </a:p>
        </p:txBody>
      </p:sp>
      <p:sp>
        <p:nvSpPr>
          <p:cNvPr id="4" name="文本框 3"/>
          <p:cNvSpPr txBox="1"/>
          <p:nvPr/>
        </p:nvSpPr>
        <p:spPr>
          <a:xfrm>
            <a:off x="996315" y="2827020"/>
            <a:ext cx="5080000" cy="368300"/>
          </a:xfrm>
          <a:prstGeom prst="rect">
            <a:avLst/>
          </a:prstGeom>
          <a:noFill/>
          <a:ln w="9525">
            <a:noFill/>
          </a:ln>
        </p:spPr>
        <p:txBody>
          <a:bodyPr>
            <a:spAutoFit/>
          </a:bodyPr>
          <a:p>
            <a:pPr indent="0"/>
            <a:r>
              <a:rPr lang="zh-CN" b="0">
                <a:ea typeface="宋体" panose="02010600030101010101" pitchFamily="2" charset="-122"/>
              </a:rPr>
              <a:t>（1）新建并设置JAVA_HOME环境变量</a:t>
            </a:r>
            <a:endParaRPr lang="zh-CN" altLang="en-US" b="0">
              <a:ea typeface="宋体" panose="02010600030101010101" pitchFamily="2" charset="-122"/>
            </a:endParaRPr>
          </a:p>
        </p:txBody>
      </p:sp>
      <p:sp>
        <p:nvSpPr>
          <p:cNvPr id="7" name="文本框 6"/>
          <p:cNvSpPr txBox="1"/>
          <p:nvPr/>
        </p:nvSpPr>
        <p:spPr>
          <a:xfrm>
            <a:off x="6776720" y="1790700"/>
            <a:ext cx="5259070" cy="368300"/>
          </a:xfrm>
          <a:prstGeom prst="rect">
            <a:avLst/>
          </a:prstGeom>
          <a:noFill/>
          <a:ln w="9525">
            <a:noFill/>
          </a:ln>
        </p:spPr>
        <p:txBody>
          <a:bodyPr wrap="square">
            <a:spAutoFit/>
          </a:bodyPr>
          <a:p>
            <a:pPr indent="0"/>
            <a:r>
              <a:rPr lang="zh-CN" b="0">
                <a:ea typeface="宋体" panose="02010600030101010101" pitchFamily="2" charset="-122"/>
              </a:rPr>
              <a:t>（</a:t>
            </a:r>
            <a:r>
              <a:rPr lang="en-US" altLang="zh-CN" b="0">
                <a:ea typeface="宋体" panose="02010600030101010101" pitchFamily="2" charset="-122"/>
              </a:rPr>
              <a:t>2</a:t>
            </a:r>
            <a:r>
              <a:rPr lang="zh-CN" altLang="en-US" b="0">
                <a:ea typeface="宋体" panose="02010600030101010101" pitchFamily="2" charset="-122"/>
              </a:rPr>
              <a:t>）</a:t>
            </a:r>
            <a:r>
              <a:rPr lang="zh-CN" b="0">
                <a:ea typeface="宋体" panose="02010600030101010101" pitchFamily="2" charset="-122"/>
              </a:rPr>
              <a:t>修改Path环境变量</a:t>
            </a:r>
            <a:endParaRPr lang="zh-CN" altLang="en-US" b="0">
              <a:ea typeface="宋体" panose="02010600030101010101" pitchFamily="2" charset="-122"/>
            </a:endParaRPr>
          </a:p>
        </p:txBody>
      </p:sp>
      <p:sp>
        <p:nvSpPr>
          <p:cNvPr id="8" name="文本框 7"/>
          <p:cNvSpPr txBox="1"/>
          <p:nvPr/>
        </p:nvSpPr>
        <p:spPr>
          <a:xfrm>
            <a:off x="6593840" y="4386580"/>
            <a:ext cx="5262880" cy="481330"/>
          </a:xfrm>
          <a:prstGeom prst="rect">
            <a:avLst/>
          </a:prstGeom>
          <a:noFill/>
          <a:ln w="9525">
            <a:noFill/>
          </a:ln>
        </p:spPr>
        <p:txBody>
          <a:bodyPr>
            <a:noAutofit/>
          </a:bodyPr>
          <a:p>
            <a:pPr indent="0"/>
            <a:r>
              <a:rPr lang="zh-CN" b="0">
                <a:ea typeface="宋体" panose="02010600030101010101" pitchFamily="2" charset="-122"/>
              </a:rPr>
              <a:t>（3）设置CLASSPATH环境变量。</a:t>
            </a:r>
            <a:endParaRPr lang="zh-CN" altLang="en-US" b="0">
              <a:ea typeface="宋体" panose="02010600030101010101" pitchFamily="2" charset="-122"/>
            </a:endParaRPr>
          </a:p>
        </p:txBody>
      </p:sp>
      <p:pic>
        <p:nvPicPr>
          <p:cNvPr id="131" name="图片 131" descr="图5-3 设置CLASSPATH环境变量"/>
          <p:cNvPicPr>
            <a:picLocks noChangeAspect="1"/>
          </p:cNvPicPr>
          <p:nvPr>
            <p:custDataLst>
              <p:tags r:id="rId3"/>
            </p:custDataLst>
          </p:nvPr>
        </p:nvPicPr>
        <p:blipFill>
          <a:blip r:embed="rId4"/>
          <a:stretch>
            <a:fillRect/>
          </a:stretch>
        </p:blipFill>
        <p:spPr>
          <a:xfrm>
            <a:off x="6772275" y="4875530"/>
            <a:ext cx="4759325" cy="1837055"/>
          </a:xfrm>
          <a:prstGeom prst="rect">
            <a:avLst/>
          </a:prstGeom>
        </p:spPr>
      </p:pic>
      <p:sp>
        <p:nvSpPr>
          <p:cNvPr id="10" name="文本框 9"/>
          <p:cNvSpPr txBox="1"/>
          <p:nvPr/>
        </p:nvSpPr>
        <p:spPr>
          <a:xfrm>
            <a:off x="241935" y="1156335"/>
            <a:ext cx="11816715" cy="645160"/>
          </a:xfrm>
          <a:prstGeom prst="rect">
            <a:avLst/>
          </a:prstGeom>
          <a:noFill/>
          <a:ln w="9525">
            <a:noFill/>
          </a:ln>
        </p:spPr>
        <p:txBody>
          <a:bodyPr wrap="square">
            <a:spAutoFit/>
          </a:bodyPr>
          <a:p>
            <a:pPr indent="0"/>
            <a:r>
              <a:rPr lang="en-US" altLang="zh-CN" b="1">
                <a:latin typeface="Calibri" panose="020F0502020204030204" charset="0"/>
                <a:ea typeface="宋体" panose="02010600030101010101" pitchFamily="2" charset="-122"/>
              </a:rPr>
              <a:t>       </a:t>
            </a:r>
            <a:r>
              <a:rPr lang="zh-CN" b="1">
                <a:latin typeface="Calibri" panose="020F0502020204030204" charset="0"/>
                <a:ea typeface="宋体" panose="02010600030101010101" pitchFamily="2" charset="-122"/>
              </a:rPr>
              <a:t>JDK是Java的开发编译环境，JDK包含了很多类库，JDK就Java语言开发的基础工具包，是Java程序运行的基础，也是各种IDE(Integrated Development Environment)开发环境的基础。</a:t>
            </a:r>
            <a:endParaRPr lang="zh-CN" b="1">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四、插入/更新</a:t>
            </a:r>
            <a:endParaRPr dirty="0" smtClean="0"/>
          </a:p>
        </p:txBody>
      </p:sp>
      <p:sp>
        <p:nvSpPr>
          <p:cNvPr id="4" name="内容占位符 3"/>
          <p:cNvSpPr>
            <a:spLocks noGrp="1"/>
          </p:cNvSpPr>
          <p:nvPr>
            <p:ph sz="quarter" idx="13"/>
          </p:nvPr>
        </p:nvSpPr>
        <p:spPr>
          <a:xfrm>
            <a:off x="381635" y="918210"/>
            <a:ext cx="11593195" cy="370205"/>
          </a:xfrm>
        </p:spPr>
        <p:txBody>
          <a:bodyPr/>
          <a:lstStyle/>
          <a:p>
            <a:r>
              <a:rPr lang="en-US" altLang="zh-CN" sz="2000" dirty="0" smtClean="0"/>
              <a:t>  </a:t>
            </a:r>
            <a:r>
              <a:rPr lang="zh-CN" altLang="en-US" sz="2000" dirty="0" smtClean="0"/>
              <a:t>“插入/更新”就是把数据库已经存在的记录与数据流里面的记录进行比对，如果不同就进行更新，如果记录不存在，则会插入数据。</a:t>
            </a:r>
            <a:endParaRPr lang="zh-CN" altLang="en-US" sz="2000" dirty="0" smtClean="0"/>
          </a:p>
        </p:txBody>
      </p:sp>
      <p:sp>
        <p:nvSpPr>
          <p:cNvPr id="7" name="矩形 6"/>
          <p:cNvSpPr/>
          <p:nvPr/>
        </p:nvSpPr>
        <p:spPr>
          <a:xfrm>
            <a:off x="147955" y="1616710"/>
            <a:ext cx="11852910" cy="645160"/>
          </a:xfrm>
          <a:prstGeom prst="rect">
            <a:avLst/>
          </a:prstGeom>
        </p:spPr>
        <p:txBody>
          <a:bodyPr wrap="square">
            <a:spAutoFit/>
          </a:bodyPr>
          <a:lstStyle/>
          <a:p>
            <a:pPr algn="l"/>
            <a:r>
              <a:rPr lang="en-US" altLang="zh-CN" b="1" kern="100" dirty="0">
                <a:latin typeface="+mn-ea"/>
                <a:cs typeface="宋体" panose="02010600030101010101" pitchFamily="2" charset="-122"/>
              </a:rPr>
              <a:t>     </a:t>
            </a:r>
            <a:r>
              <a:rPr lang="zh-CN" b="1" kern="100" dirty="0">
                <a:latin typeface="+mn-ea"/>
                <a:cs typeface="宋体" panose="02010600030101010101" pitchFamily="2" charset="-122"/>
              </a:rPr>
              <a:t>需求：从资料“\kettle测试数据\user_new.json ”中读数据，并插入或更新到mysql数据库的 t_user_1 表中。</a:t>
            </a:r>
            <a:endParaRPr lang="zh-CN" b="1" kern="100" dirty="0">
              <a:latin typeface="+mn-ea"/>
              <a:cs typeface="宋体" panose="02010600030101010101" pitchFamily="2" charset="-122"/>
            </a:endParaRPr>
          </a:p>
          <a:p>
            <a:pPr algn="l"/>
            <a:r>
              <a:rPr lang="zh-CN" b="1" kern="100" dirty="0">
                <a:latin typeface="+mn-ea"/>
                <a:cs typeface="宋体" panose="02010600030101010101" pitchFamily="2" charset="-122"/>
              </a:rPr>
              <a:t>主要操作步骤如下：</a:t>
            </a:r>
            <a:endParaRPr lang="en-US" altLang="zh-CN" b="1" kern="100" dirty="0">
              <a:latin typeface="+mn-ea"/>
              <a:cs typeface="宋体" panose="02010600030101010101" pitchFamily="2" charset="-122"/>
            </a:endParaRPr>
          </a:p>
        </p:txBody>
      </p:sp>
      <p:sp>
        <p:nvSpPr>
          <p:cNvPr id="3" name="矩形 2"/>
          <p:cNvSpPr/>
          <p:nvPr>
            <p:custDataLst>
              <p:tags r:id="rId1"/>
            </p:custDataLst>
          </p:nvPr>
        </p:nvSpPr>
        <p:spPr>
          <a:xfrm>
            <a:off x="300509" y="2403321"/>
            <a:ext cx="5440045" cy="368300"/>
          </a:xfrm>
          <a:prstGeom prst="rect">
            <a:avLst/>
          </a:prstGeom>
        </p:spPr>
        <p:txBody>
          <a:bodyPr wrap="none">
            <a:spAutoFit/>
          </a:bodyPr>
          <a:p>
            <a:pPr algn="l"/>
            <a:r>
              <a:rPr lang="en-US" altLang="zh-CN" b="1" kern="100" dirty="0">
                <a:latin typeface="+mn-ea"/>
                <a:cs typeface="宋体" panose="02010600030101010101" pitchFamily="2" charset="-122"/>
              </a:rPr>
              <a:t>1.</a:t>
            </a:r>
            <a:r>
              <a:rPr lang="zh-CN" altLang="en-US" b="1" kern="100" dirty="0">
                <a:latin typeface="+mn-ea"/>
                <a:cs typeface="宋体" panose="02010600030101010101" pitchFamily="2" charset="-122"/>
              </a:rPr>
              <a:t>建立</a:t>
            </a:r>
            <a:r>
              <a:rPr b="1" kern="100" dirty="0">
                <a:latin typeface="+mn-ea"/>
                <a:cs typeface="宋体" panose="02010600030101010101" pitchFamily="2" charset="-122"/>
              </a:rPr>
              <a:t>“JSON input”到“插入/更新”的数据流图</a:t>
            </a:r>
            <a:endParaRPr b="1" kern="100" dirty="0">
              <a:latin typeface="+mn-ea"/>
              <a:cs typeface="宋体" panose="02010600030101010101" pitchFamily="2" charset="-122"/>
            </a:endParaRPr>
          </a:p>
        </p:txBody>
      </p:sp>
      <p:sp>
        <p:nvSpPr>
          <p:cNvPr id="100" name="文本框 99"/>
          <p:cNvSpPr txBox="1"/>
          <p:nvPr/>
        </p:nvSpPr>
        <p:spPr>
          <a:xfrm>
            <a:off x="5975985" y="2403475"/>
            <a:ext cx="5080000" cy="368300"/>
          </a:xfrm>
          <a:prstGeom prst="rect">
            <a:avLst/>
          </a:prstGeom>
          <a:noFill/>
          <a:ln w="9525">
            <a:noFill/>
          </a:ln>
        </p:spPr>
        <p:txBody>
          <a:bodyPr>
            <a:spAutoFit/>
          </a:bodyPr>
          <a:p>
            <a:pPr algn="l">
              <a:buClrTx/>
              <a:buSzTx/>
              <a:buFontTx/>
            </a:pPr>
            <a:r>
              <a:rPr lang="en-US" altLang="zh-CN" b="1" kern="100" dirty="0">
                <a:latin typeface="+mn-ea"/>
                <a:cs typeface="宋体" panose="02010600030101010101" pitchFamily="2" charset="-122"/>
              </a:rPr>
              <a:t>2.</a:t>
            </a:r>
            <a:r>
              <a:rPr b="1" kern="100" dirty="0">
                <a:latin typeface="+mn-ea"/>
                <a:cs typeface="宋体" panose="02010600030101010101" pitchFamily="2" charset="-122"/>
              </a:rPr>
              <a:t>对 “JSON input”输入组件进行配置</a:t>
            </a:r>
            <a:endParaRPr b="1" kern="100" dirty="0">
              <a:latin typeface="+mn-ea"/>
              <a:cs typeface="宋体" panose="02010600030101010101" pitchFamily="2" charset="-122"/>
            </a:endParaRPr>
          </a:p>
        </p:txBody>
      </p:sp>
      <p:pic>
        <p:nvPicPr>
          <p:cNvPr id="169" name="图片 5"/>
          <p:cNvPicPr>
            <a:picLocks noChangeAspect="1"/>
          </p:cNvPicPr>
          <p:nvPr>
            <p:custDataLst>
              <p:tags r:id="rId2"/>
            </p:custDataLst>
          </p:nvPr>
        </p:nvPicPr>
        <p:blipFill>
          <a:blip r:embed="rId3"/>
          <a:stretch>
            <a:fillRect/>
          </a:stretch>
        </p:blipFill>
        <p:spPr>
          <a:xfrm>
            <a:off x="147955" y="3054985"/>
            <a:ext cx="5756910" cy="1904365"/>
          </a:xfrm>
          <a:prstGeom prst="rect">
            <a:avLst/>
          </a:prstGeom>
          <a:noFill/>
          <a:ln>
            <a:noFill/>
          </a:ln>
        </p:spPr>
      </p:pic>
      <p:pic>
        <p:nvPicPr>
          <p:cNvPr id="96" name="图片 14"/>
          <p:cNvPicPr>
            <a:picLocks noChangeAspect="1"/>
          </p:cNvPicPr>
          <p:nvPr>
            <p:custDataLst>
              <p:tags r:id="rId4"/>
            </p:custDataLst>
          </p:nvPr>
        </p:nvPicPr>
        <p:blipFill>
          <a:blip r:embed="rId5"/>
          <a:stretch>
            <a:fillRect/>
          </a:stretch>
        </p:blipFill>
        <p:spPr>
          <a:xfrm>
            <a:off x="6066790" y="2914650"/>
            <a:ext cx="6142990" cy="369697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四、插入/更新</a:t>
            </a:r>
            <a:endParaRPr lang="en-US" altLang="zh-CN" dirty="0" smtClean="0"/>
          </a:p>
        </p:txBody>
      </p:sp>
      <p:sp>
        <p:nvSpPr>
          <p:cNvPr id="7" name="矩形 6"/>
          <p:cNvSpPr/>
          <p:nvPr/>
        </p:nvSpPr>
        <p:spPr>
          <a:xfrm>
            <a:off x="579274" y="934566"/>
            <a:ext cx="3536950" cy="368300"/>
          </a:xfrm>
          <a:prstGeom prst="rect">
            <a:avLst/>
          </a:prstGeom>
        </p:spPr>
        <p:txBody>
          <a:bodyPr wrap="none">
            <a:spAutoFit/>
          </a:bodyPr>
          <a:lstStyle/>
          <a:p>
            <a:pPr algn="l"/>
            <a:r>
              <a:rPr lang="en-US" altLang="zh-CN" b="1" kern="100" dirty="0">
                <a:latin typeface="+mn-ea"/>
                <a:cs typeface="宋体" panose="02010600030101010101" pitchFamily="2" charset="-122"/>
              </a:rPr>
              <a:t>3. </a:t>
            </a:r>
            <a:r>
              <a:rPr lang="zh-CN" altLang="en-US" b="1" kern="100" dirty="0">
                <a:latin typeface="+mn-ea"/>
                <a:cs typeface="宋体" panose="02010600030101010101" pitchFamily="2" charset="-122"/>
              </a:rPr>
              <a:t>对“插入/更新”组件进行配置</a:t>
            </a:r>
            <a:endParaRPr lang="zh-CN" altLang="en-US" b="1" kern="100" dirty="0">
              <a:latin typeface="+mn-ea"/>
              <a:cs typeface="宋体" panose="02010600030101010101" pitchFamily="2" charset="-122"/>
            </a:endParaRPr>
          </a:p>
        </p:txBody>
      </p:sp>
      <p:pic>
        <p:nvPicPr>
          <p:cNvPr id="99" name="图片 15"/>
          <p:cNvPicPr>
            <a:picLocks noChangeAspect="1"/>
          </p:cNvPicPr>
          <p:nvPr>
            <p:custDataLst>
              <p:tags r:id="rId1"/>
            </p:custDataLst>
          </p:nvPr>
        </p:nvPicPr>
        <p:blipFill>
          <a:blip r:embed="rId2"/>
          <a:stretch>
            <a:fillRect/>
          </a:stretch>
        </p:blipFill>
        <p:spPr>
          <a:xfrm>
            <a:off x="660400" y="1414780"/>
            <a:ext cx="9682480" cy="485203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四、插入/更新</a:t>
            </a:r>
            <a:endParaRPr lang="en-US" altLang="zh-CN" dirty="0" smtClean="0"/>
          </a:p>
        </p:txBody>
      </p:sp>
      <p:sp>
        <p:nvSpPr>
          <p:cNvPr id="7" name="矩形 6"/>
          <p:cNvSpPr/>
          <p:nvPr/>
        </p:nvSpPr>
        <p:spPr>
          <a:xfrm>
            <a:off x="579274" y="878051"/>
            <a:ext cx="1371600" cy="368300"/>
          </a:xfrm>
          <a:prstGeom prst="rect">
            <a:avLst/>
          </a:prstGeom>
        </p:spPr>
        <p:txBody>
          <a:bodyPr wrap="none">
            <a:spAutoFit/>
          </a:bodyPr>
          <a:lstStyle/>
          <a:p>
            <a:pPr algn="l"/>
            <a:r>
              <a:rPr lang="en-US" altLang="zh-CN" b="1" kern="100" dirty="0">
                <a:latin typeface="+mn-ea"/>
                <a:cs typeface="宋体" panose="02010600030101010101" pitchFamily="2" charset="-122"/>
              </a:rPr>
              <a:t>4. </a:t>
            </a:r>
            <a:r>
              <a:rPr lang="zh-CN" altLang="en-US" b="1" kern="100" dirty="0">
                <a:latin typeface="+mn-ea"/>
                <a:cs typeface="宋体" panose="02010600030101010101" pitchFamily="2" charset="-122"/>
              </a:rPr>
              <a:t>运行结果</a:t>
            </a:r>
            <a:endParaRPr lang="zh-CN" altLang="en-US" b="1" kern="100" dirty="0">
              <a:latin typeface="+mn-ea"/>
              <a:cs typeface="宋体" panose="02010600030101010101" pitchFamily="2" charset="-122"/>
            </a:endParaRPr>
          </a:p>
        </p:txBody>
      </p:sp>
      <p:pic>
        <p:nvPicPr>
          <p:cNvPr id="173" name="图片 3"/>
          <p:cNvPicPr>
            <a:picLocks noChangeAspect="1"/>
          </p:cNvPicPr>
          <p:nvPr>
            <p:custDataLst>
              <p:tags r:id="rId1"/>
            </p:custDataLst>
          </p:nvPr>
        </p:nvPicPr>
        <p:blipFill>
          <a:blip r:embed="rId2"/>
          <a:stretch>
            <a:fillRect/>
          </a:stretch>
        </p:blipFill>
        <p:spPr>
          <a:xfrm>
            <a:off x="660400" y="1301750"/>
            <a:ext cx="10186035" cy="489204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五、任务实践</a:t>
            </a:r>
            <a:endParaRPr dirty="0" smtClean="0"/>
          </a:p>
        </p:txBody>
      </p:sp>
      <p:sp>
        <p:nvSpPr>
          <p:cNvPr id="7" name="矩形 6"/>
          <p:cNvSpPr/>
          <p:nvPr/>
        </p:nvSpPr>
        <p:spPr>
          <a:xfrm>
            <a:off x="300509" y="1434311"/>
            <a:ext cx="5808980" cy="368300"/>
          </a:xfrm>
          <a:prstGeom prst="rect">
            <a:avLst/>
          </a:prstGeom>
        </p:spPr>
        <p:txBody>
          <a:bodyPr wrap="none">
            <a:spAutoFit/>
          </a:bodyPr>
          <a:lstStyle/>
          <a:p>
            <a:r>
              <a:rPr lang="en-US" altLang="zh-CN" b="1" kern="100" dirty="0">
                <a:latin typeface="+mn-ea"/>
                <a:cs typeface="宋体" panose="02010600030101010101" pitchFamily="2" charset="-122"/>
              </a:rPr>
              <a:t>1.</a:t>
            </a:r>
            <a:r>
              <a:rPr lang="zh-CN" altLang="en-US" b="1" kern="100" dirty="0">
                <a:latin typeface="+mn-ea"/>
                <a:cs typeface="宋体" panose="02010600030101010101" pitchFamily="2" charset="-122"/>
              </a:rPr>
              <a:t>新建“</a:t>
            </a:r>
            <a:r>
              <a:rPr lang="en-US" altLang="zh-CN" b="1" kern="100" dirty="0">
                <a:latin typeface="+mn-ea"/>
                <a:cs typeface="宋体" panose="02010600030101010101" pitchFamily="2" charset="-122"/>
              </a:rPr>
              <a:t>JSON input”</a:t>
            </a:r>
            <a:r>
              <a:rPr lang="zh-CN" altLang="en-US" b="1" kern="100" dirty="0">
                <a:latin typeface="+mn-ea"/>
                <a:cs typeface="宋体" panose="02010600030101010101" pitchFamily="2" charset="-122"/>
              </a:rPr>
              <a:t>组件到“表输出”组件转换任务</a:t>
            </a:r>
            <a:endParaRPr lang="zh-CN" altLang="en-US" b="1" dirty="0">
              <a:latin typeface="+mn-ea"/>
            </a:endParaRPr>
          </a:p>
        </p:txBody>
      </p:sp>
      <p:sp>
        <p:nvSpPr>
          <p:cNvPr id="13" name="矩形 12"/>
          <p:cNvSpPr/>
          <p:nvPr/>
        </p:nvSpPr>
        <p:spPr>
          <a:xfrm>
            <a:off x="7217761" y="1428766"/>
            <a:ext cx="3294380" cy="368300"/>
          </a:xfrm>
          <a:prstGeom prst="rect">
            <a:avLst/>
          </a:prstGeom>
        </p:spPr>
        <p:txBody>
          <a:bodyPr wrap="none">
            <a:spAutoFit/>
          </a:bodyPr>
          <a:lstStyle/>
          <a:p>
            <a:r>
              <a:rPr lang="en-US" altLang="zh-CN" b="1" kern="100" dirty="0">
                <a:latin typeface="+mn-ea"/>
              </a:rPr>
              <a:t>2.</a:t>
            </a:r>
            <a:r>
              <a:rPr lang="zh-CN" altLang="en-US" b="1" kern="100" dirty="0">
                <a:latin typeface="+mn-ea"/>
              </a:rPr>
              <a:t>准备“</a:t>
            </a:r>
            <a:r>
              <a:rPr lang="en-US" altLang="zh-CN" b="1" kern="100" dirty="0">
                <a:latin typeface="+mn-ea"/>
              </a:rPr>
              <a:t>JSON input”</a:t>
            </a:r>
            <a:r>
              <a:rPr lang="zh-CN" altLang="en-US" b="1" kern="100" dirty="0" smtClean="0">
                <a:latin typeface="+mn-ea"/>
              </a:rPr>
              <a:t>数据源</a:t>
            </a:r>
            <a:endParaRPr lang="zh-CN" altLang="en-US" b="1" dirty="0">
              <a:latin typeface="+mn-ea"/>
            </a:endParaRPr>
          </a:p>
        </p:txBody>
      </p:sp>
      <p:pic>
        <p:nvPicPr>
          <p:cNvPr id="17" name="图片 16" descr="图5-3-15“JSON input”组件到“表输出”组件转换工程"/>
          <p:cNvPicPr/>
          <p:nvPr/>
        </p:nvPicPr>
        <p:blipFill>
          <a:blip r:embed="rId1"/>
          <a:stretch>
            <a:fillRect/>
          </a:stretch>
        </p:blipFill>
        <p:spPr>
          <a:xfrm>
            <a:off x="492125" y="1955800"/>
            <a:ext cx="6094730" cy="4243070"/>
          </a:xfrm>
          <a:prstGeom prst="rect">
            <a:avLst/>
          </a:prstGeom>
        </p:spPr>
      </p:pic>
      <p:pic>
        <p:nvPicPr>
          <p:cNvPr id="18" name="图片 17"/>
          <p:cNvPicPr/>
          <p:nvPr/>
        </p:nvPicPr>
        <p:blipFill>
          <a:blip r:embed="rId2"/>
          <a:stretch>
            <a:fillRect/>
          </a:stretch>
        </p:blipFill>
        <p:spPr>
          <a:xfrm>
            <a:off x="6941185" y="1832610"/>
            <a:ext cx="4901565" cy="4591050"/>
          </a:xfrm>
          <a:prstGeom prst="rect">
            <a:avLst/>
          </a:prstGeom>
          <a:noFill/>
          <a:ln>
            <a:noFill/>
          </a:ln>
        </p:spPr>
      </p:pic>
      <p:sp>
        <p:nvSpPr>
          <p:cNvPr id="101" name="文本框 100"/>
          <p:cNvSpPr txBox="1"/>
          <p:nvPr/>
        </p:nvSpPr>
        <p:spPr>
          <a:xfrm>
            <a:off x="300355" y="822960"/>
            <a:ext cx="11699875" cy="645160"/>
          </a:xfrm>
          <a:prstGeom prst="rect">
            <a:avLst/>
          </a:prstGeom>
          <a:noFill/>
          <a:ln w="9525">
            <a:noFill/>
          </a:ln>
        </p:spPr>
        <p:txBody>
          <a:bodyPr wrap="square">
            <a:spAutoFit/>
          </a:bodyPr>
          <a:p>
            <a:pPr indent="266700"/>
            <a:r>
              <a:rPr lang="zh-CN" b="0">
                <a:ea typeface="宋体" panose="02010600030101010101" pitchFamily="2" charset="-122"/>
              </a:rPr>
              <a:t>本案例带领我们搭建并实现对一个</a:t>
            </a:r>
            <a:r>
              <a:rPr lang="en-US" b="0">
                <a:latin typeface="宋体" panose="02010600030101010101" pitchFamily="2" charset="-122"/>
                <a:ea typeface="宋体" panose="02010600030101010101" pitchFamily="2" charset="-122"/>
              </a:rPr>
              <a:t>JSON</a:t>
            </a:r>
            <a:r>
              <a:rPr lang="zh-CN" b="0">
                <a:ea typeface="宋体" panose="02010600030101010101" pitchFamily="2" charset="-122"/>
              </a:rPr>
              <a:t>格式的数据源的数据读取、通过组件的配置实现数据存储到</a:t>
            </a:r>
            <a:r>
              <a:rPr lang="en-US" b="0">
                <a:latin typeface="宋体" panose="02010600030101010101" pitchFamily="2" charset="-122"/>
                <a:ea typeface="宋体" panose="02010600030101010101" pitchFamily="2" charset="-122"/>
              </a:rPr>
              <a:t>Mysql</a:t>
            </a:r>
            <a:r>
              <a:rPr lang="zh-CN" b="0">
                <a:ea typeface="宋体" panose="02010600030101010101" pitchFamily="2" charset="-122"/>
              </a:rPr>
              <a:t>数据库的一个表中，下面我们将通过相关步骤实现该功能转换需求：</a:t>
            </a:r>
            <a:endParaRPr lang="zh-CN" altLang="en-US"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五、任务实践</a:t>
            </a:r>
            <a:endParaRPr lang="en-US" altLang="zh-CN" dirty="0" smtClean="0"/>
          </a:p>
        </p:txBody>
      </p:sp>
      <p:sp>
        <p:nvSpPr>
          <p:cNvPr id="3" name="矩形 2"/>
          <p:cNvSpPr/>
          <p:nvPr/>
        </p:nvSpPr>
        <p:spPr>
          <a:xfrm>
            <a:off x="339879" y="981359"/>
            <a:ext cx="4208780" cy="368300"/>
          </a:xfrm>
          <a:prstGeom prst="rect">
            <a:avLst/>
          </a:prstGeom>
        </p:spPr>
        <p:txBody>
          <a:bodyPr wrap="none">
            <a:spAutoFit/>
          </a:bodyPr>
          <a:lstStyle/>
          <a:p>
            <a:r>
              <a:rPr lang="en-US" altLang="zh-CN" b="1" kern="100" dirty="0" smtClean="0">
                <a:latin typeface="+mn-ea"/>
                <a:cs typeface="宋体" panose="02010600030101010101" pitchFamily="2" charset="-122"/>
              </a:rPr>
              <a:t>3.</a:t>
            </a:r>
            <a:r>
              <a:rPr lang="zh-CN" altLang="zh-CN" b="1" kern="100" dirty="0" smtClean="0">
                <a:latin typeface="+mn-ea"/>
                <a:cs typeface="宋体" panose="02010600030101010101" pitchFamily="2" charset="-122"/>
              </a:rPr>
              <a:t>对</a:t>
            </a:r>
            <a:r>
              <a:rPr lang="zh-CN" altLang="zh-CN" b="1" kern="100" dirty="0">
                <a:latin typeface="+mn-ea"/>
                <a:cs typeface="宋体" panose="02010600030101010101" pitchFamily="2" charset="-122"/>
              </a:rPr>
              <a:t>“</a:t>
            </a:r>
            <a:r>
              <a:rPr lang="en-US" altLang="zh-CN" b="1" kern="100" dirty="0">
                <a:latin typeface="+mn-ea"/>
                <a:cs typeface="宋体" panose="02010600030101010101" pitchFamily="2" charset="-122"/>
              </a:rPr>
              <a:t>JSON input</a:t>
            </a:r>
            <a:r>
              <a:rPr lang="zh-CN" altLang="zh-CN" b="1" kern="100" dirty="0">
                <a:latin typeface="+mn-ea"/>
                <a:cs typeface="宋体" panose="02010600030101010101" pitchFamily="2" charset="-122"/>
              </a:rPr>
              <a:t>”输入组件进行配置</a:t>
            </a:r>
            <a:endParaRPr lang="zh-CN" altLang="en-US" b="1" kern="100" dirty="0">
              <a:latin typeface="+mn-ea"/>
              <a:cs typeface="宋体" panose="02010600030101010101" pitchFamily="2" charset="-122"/>
            </a:endParaRPr>
          </a:p>
        </p:txBody>
      </p:sp>
      <p:pic>
        <p:nvPicPr>
          <p:cNvPr id="19" name="图片 18"/>
          <p:cNvPicPr/>
          <p:nvPr/>
        </p:nvPicPr>
        <p:blipFill>
          <a:blip r:embed="rId1"/>
          <a:stretch>
            <a:fillRect/>
          </a:stretch>
        </p:blipFill>
        <p:spPr>
          <a:xfrm>
            <a:off x="174625" y="1576705"/>
            <a:ext cx="5451475" cy="4888865"/>
          </a:xfrm>
          <a:prstGeom prst="rect">
            <a:avLst/>
          </a:prstGeom>
          <a:noFill/>
          <a:ln>
            <a:noFill/>
          </a:ln>
        </p:spPr>
      </p:pic>
      <p:sp>
        <p:nvSpPr>
          <p:cNvPr id="5" name="矩形 4"/>
          <p:cNvSpPr/>
          <p:nvPr/>
        </p:nvSpPr>
        <p:spPr>
          <a:xfrm>
            <a:off x="6219191" y="981359"/>
            <a:ext cx="4665980" cy="368300"/>
          </a:xfrm>
          <a:prstGeom prst="rect">
            <a:avLst/>
          </a:prstGeom>
        </p:spPr>
        <p:txBody>
          <a:bodyPr wrap="none">
            <a:spAutoFit/>
          </a:bodyPr>
          <a:lstStyle/>
          <a:p>
            <a:r>
              <a:rPr lang="en-US" altLang="zh-CN" b="1" kern="100" dirty="0" smtClean="0">
                <a:latin typeface="+mn-ea"/>
                <a:cs typeface="宋体" panose="02010600030101010101" pitchFamily="2" charset="-122"/>
              </a:rPr>
              <a:t>4.</a:t>
            </a:r>
            <a:r>
              <a:rPr lang="zh-CN" altLang="zh-CN" b="1" kern="100" dirty="0" smtClean="0">
                <a:latin typeface="+mn-ea"/>
                <a:cs typeface="宋体" panose="02010600030101010101" pitchFamily="2" charset="-122"/>
              </a:rPr>
              <a:t>对</a:t>
            </a:r>
            <a:r>
              <a:rPr lang="zh-CN" altLang="zh-CN" b="1" kern="100" dirty="0">
                <a:latin typeface="+mn-ea"/>
                <a:cs typeface="宋体" panose="02010600030101010101" pitchFamily="2" charset="-122"/>
              </a:rPr>
              <a:t>“</a:t>
            </a:r>
            <a:r>
              <a:rPr lang="en-US" altLang="zh-CN" b="1" kern="100" dirty="0">
                <a:latin typeface="+mn-ea"/>
                <a:cs typeface="宋体" panose="02010600030101010101" pitchFamily="2" charset="-122"/>
              </a:rPr>
              <a:t>JSON input</a:t>
            </a:r>
            <a:r>
              <a:rPr lang="zh-CN" altLang="zh-CN" b="1" kern="100" dirty="0">
                <a:latin typeface="+mn-ea"/>
                <a:cs typeface="宋体" panose="02010600030101010101" pitchFamily="2" charset="-122"/>
              </a:rPr>
              <a:t>”组件中的字段进行选择</a:t>
            </a:r>
            <a:endParaRPr lang="zh-CN" altLang="en-US" b="1" kern="100" dirty="0">
              <a:latin typeface="+mn-ea"/>
              <a:cs typeface="宋体" panose="02010600030101010101" pitchFamily="2" charset="-122"/>
            </a:endParaRPr>
          </a:p>
        </p:txBody>
      </p:sp>
      <p:pic>
        <p:nvPicPr>
          <p:cNvPr id="20" name="图片 19" descr="图5-3-18 “JSON input”组件中的字段选择"/>
          <p:cNvPicPr/>
          <p:nvPr/>
        </p:nvPicPr>
        <p:blipFill>
          <a:blip r:embed="rId2"/>
          <a:stretch>
            <a:fillRect/>
          </a:stretch>
        </p:blipFill>
        <p:spPr>
          <a:xfrm>
            <a:off x="6050280" y="1349375"/>
            <a:ext cx="5831840" cy="5115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lang="en-US" altLang="zh-CN" dirty="0" smtClean="0"/>
          </a:p>
        </p:txBody>
      </p:sp>
      <p:sp>
        <p:nvSpPr>
          <p:cNvPr id="4" name="矩形 3"/>
          <p:cNvSpPr/>
          <p:nvPr/>
        </p:nvSpPr>
        <p:spPr>
          <a:xfrm>
            <a:off x="238202" y="1052676"/>
            <a:ext cx="5580380" cy="368300"/>
          </a:xfrm>
          <a:prstGeom prst="rect">
            <a:avLst/>
          </a:prstGeom>
        </p:spPr>
        <p:txBody>
          <a:bodyPr wrap="none">
            <a:spAutoFit/>
          </a:bodyPr>
          <a:lstStyle/>
          <a:p>
            <a:r>
              <a:rPr lang="en-US" altLang="zh-CN" b="1" kern="100" dirty="0">
                <a:latin typeface="+mn-ea"/>
                <a:cs typeface="宋体" panose="02010600030101010101" pitchFamily="2" charset="-122"/>
              </a:rPr>
              <a:t>5.</a:t>
            </a:r>
            <a:r>
              <a:rPr lang="zh-CN" altLang="zh-CN" b="1" kern="100" dirty="0">
                <a:latin typeface="+mn-ea"/>
                <a:cs typeface="宋体" panose="02010600030101010101" pitchFamily="2" charset="-122"/>
              </a:rPr>
              <a:t>对“</a:t>
            </a:r>
            <a:r>
              <a:rPr lang="en-US" altLang="zh-CN" b="1" kern="100" dirty="0">
                <a:latin typeface="+mn-ea"/>
                <a:cs typeface="宋体" panose="02010600030101010101" pitchFamily="2" charset="-122"/>
              </a:rPr>
              <a:t>JSON input</a:t>
            </a:r>
            <a:r>
              <a:rPr lang="zh-CN" altLang="zh-CN" b="1" kern="100" dirty="0">
                <a:latin typeface="+mn-ea"/>
                <a:cs typeface="宋体" panose="02010600030101010101" pitchFamily="2" charset="-122"/>
              </a:rPr>
              <a:t>”组件中选择的字段进行格式设置</a:t>
            </a:r>
            <a:endParaRPr lang="zh-CN" altLang="en-US" b="1" kern="100" dirty="0">
              <a:latin typeface="+mn-ea"/>
              <a:cs typeface="宋体" panose="02010600030101010101" pitchFamily="2" charset="-122"/>
            </a:endParaRPr>
          </a:p>
        </p:txBody>
      </p:sp>
      <p:pic>
        <p:nvPicPr>
          <p:cNvPr id="5" name="图片 4"/>
          <p:cNvPicPr/>
          <p:nvPr/>
        </p:nvPicPr>
        <p:blipFill>
          <a:blip r:embed="rId1"/>
          <a:stretch>
            <a:fillRect/>
          </a:stretch>
        </p:blipFill>
        <p:spPr>
          <a:xfrm>
            <a:off x="330200" y="1638935"/>
            <a:ext cx="5488305" cy="5043170"/>
          </a:xfrm>
          <a:prstGeom prst="rect">
            <a:avLst/>
          </a:prstGeom>
          <a:noFill/>
          <a:ln>
            <a:noFill/>
          </a:ln>
        </p:spPr>
      </p:pic>
      <p:sp>
        <p:nvSpPr>
          <p:cNvPr id="6" name="矩形 5"/>
          <p:cNvSpPr/>
          <p:nvPr/>
        </p:nvSpPr>
        <p:spPr>
          <a:xfrm>
            <a:off x="6402473" y="1052676"/>
            <a:ext cx="3200400" cy="368300"/>
          </a:xfrm>
          <a:prstGeom prst="rect">
            <a:avLst/>
          </a:prstGeom>
        </p:spPr>
        <p:txBody>
          <a:bodyPr wrap="none">
            <a:spAutoFit/>
          </a:bodyPr>
          <a:lstStyle/>
          <a:p>
            <a:r>
              <a:rPr lang="en-US" altLang="zh-CN" b="1" kern="100" dirty="0" smtClean="0">
                <a:latin typeface="+mn-ea"/>
                <a:cs typeface="宋体" panose="02010600030101010101" pitchFamily="2" charset="-122"/>
              </a:rPr>
              <a:t>6. </a:t>
            </a:r>
            <a:r>
              <a:rPr lang="zh-CN" altLang="zh-CN" b="1" kern="100" dirty="0" smtClean="0">
                <a:latin typeface="+mn-ea"/>
                <a:cs typeface="宋体" panose="02010600030101010101" pitchFamily="2" charset="-122"/>
              </a:rPr>
              <a:t>对</a:t>
            </a:r>
            <a:r>
              <a:rPr lang="zh-CN" altLang="zh-CN" b="1" kern="100" dirty="0">
                <a:latin typeface="+mn-ea"/>
                <a:cs typeface="宋体" panose="02010600030101010101" pitchFamily="2" charset="-122"/>
              </a:rPr>
              <a:t>“表输出”组件进行配置</a:t>
            </a:r>
            <a:endParaRPr lang="zh-CN" altLang="en-US" b="1" kern="100" dirty="0">
              <a:latin typeface="+mn-ea"/>
              <a:cs typeface="宋体" panose="02010600030101010101" pitchFamily="2" charset="-122"/>
            </a:endParaRPr>
          </a:p>
        </p:txBody>
      </p:sp>
      <p:pic>
        <p:nvPicPr>
          <p:cNvPr id="7" name="图片 6" descr="图5-3-20 “表输出”组件配置"/>
          <p:cNvPicPr/>
          <p:nvPr/>
        </p:nvPicPr>
        <p:blipFill>
          <a:blip r:embed="rId2"/>
          <a:stretch>
            <a:fillRect/>
          </a:stretch>
        </p:blipFill>
        <p:spPr>
          <a:xfrm>
            <a:off x="6334125" y="1651000"/>
            <a:ext cx="5505450" cy="503110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lang="en-US" altLang="zh-CN" dirty="0" smtClean="0"/>
          </a:p>
        </p:txBody>
      </p:sp>
      <p:pic>
        <p:nvPicPr>
          <p:cNvPr id="8" name="图片 7" descr="图5-3-21 编辑SQL语句"/>
          <p:cNvPicPr/>
          <p:nvPr/>
        </p:nvPicPr>
        <p:blipFill>
          <a:blip r:embed="rId1"/>
          <a:stretch>
            <a:fillRect/>
          </a:stretch>
        </p:blipFill>
        <p:spPr>
          <a:xfrm>
            <a:off x="280035" y="1332865"/>
            <a:ext cx="5591175" cy="5128260"/>
          </a:xfrm>
          <a:prstGeom prst="rect">
            <a:avLst/>
          </a:prstGeom>
        </p:spPr>
      </p:pic>
      <p:sp>
        <p:nvSpPr>
          <p:cNvPr id="9" name="矩形 8"/>
          <p:cNvSpPr/>
          <p:nvPr/>
        </p:nvSpPr>
        <p:spPr>
          <a:xfrm>
            <a:off x="229528" y="884550"/>
            <a:ext cx="4836795" cy="368300"/>
          </a:xfrm>
          <a:prstGeom prst="rect">
            <a:avLst/>
          </a:prstGeom>
        </p:spPr>
        <p:txBody>
          <a:bodyPr wrap="none">
            <a:spAutoFit/>
          </a:bodyPr>
          <a:lstStyle/>
          <a:p>
            <a:r>
              <a:rPr lang="en-US" altLang="zh-CN" b="1" kern="100" dirty="0">
                <a:latin typeface="+mn-ea"/>
                <a:cs typeface="宋体" panose="02010600030101010101" pitchFamily="2" charset="-122"/>
              </a:rPr>
              <a:t>7.</a:t>
            </a:r>
            <a:r>
              <a:rPr lang="zh-CN" altLang="en-US" b="1" kern="100" dirty="0">
                <a:latin typeface="+mn-ea"/>
                <a:cs typeface="宋体" panose="02010600030101010101" pitchFamily="2" charset="-122"/>
              </a:rPr>
              <a:t>执行“表输出”组件对话框中的“</a:t>
            </a:r>
            <a:r>
              <a:rPr lang="en-US" altLang="zh-CN" b="1" kern="100" dirty="0" err="1">
                <a:latin typeface="+mn-ea"/>
                <a:cs typeface="宋体" panose="02010600030101010101" pitchFamily="2" charset="-122"/>
              </a:rPr>
              <a:t>sql</a:t>
            </a:r>
            <a:r>
              <a:rPr lang="en-US" altLang="zh-CN" b="1" kern="100" dirty="0">
                <a:latin typeface="+mn-ea"/>
                <a:cs typeface="宋体" panose="02010600030101010101" pitchFamily="2" charset="-122"/>
              </a:rPr>
              <a:t>”</a:t>
            </a:r>
            <a:r>
              <a:rPr lang="zh-CN" altLang="en-US" b="1" kern="100" dirty="0">
                <a:latin typeface="+mn-ea"/>
                <a:cs typeface="宋体" panose="02010600030101010101" pitchFamily="2" charset="-122"/>
              </a:rPr>
              <a:t>按钮</a:t>
            </a:r>
            <a:endParaRPr lang="zh-CN" altLang="en-US" b="1" kern="100" dirty="0">
              <a:latin typeface="+mn-ea"/>
              <a:cs typeface="宋体" panose="02010600030101010101" pitchFamily="2" charset="-122"/>
            </a:endParaRPr>
          </a:p>
        </p:txBody>
      </p:sp>
      <p:pic>
        <p:nvPicPr>
          <p:cNvPr id="10" name="图片 9" descr="图5-3-22 任务执行结果"/>
          <p:cNvPicPr/>
          <p:nvPr/>
        </p:nvPicPr>
        <p:blipFill>
          <a:blip r:embed="rId2"/>
          <a:stretch>
            <a:fillRect/>
          </a:stretch>
        </p:blipFill>
        <p:spPr>
          <a:xfrm>
            <a:off x="6290310" y="1266825"/>
            <a:ext cx="6233795" cy="5163185"/>
          </a:xfrm>
          <a:prstGeom prst="rect">
            <a:avLst/>
          </a:prstGeom>
        </p:spPr>
      </p:pic>
      <p:sp>
        <p:nvSpPr>
          <p:cNvPr id="11" name="矩形 10"/>
          <p:cNvSpPr/>
          <p:nvPr/>
        </p:nvSpPr>
        <p:spPr>
          <a:xfrm>
            <a:off x="6493019" y="884669"/>
            <a:ext cx="2218055" cy="368300"/>
          </a:xfrm>
          <a:prstGeom prst="rect">
            <a:avLst/>
          </a:prstGeom>
        </p:spPr>
        <p:txBody>
          <a:bodyPr wrap="none">
            <a:spAutoFit/>
          </a:bodyPr>
          <a:lstStyle/>
          <a:p>
            <a:r>
              <a:rPr lang="en-US" altLang="zh-CN" b="1" kern="100" dirty="0">
                <a:latin typeface="+mn-ea"/>
                <a:cs typeface="宋体" panose="02010600030101010101" pitchFamily="2" charset="-122"/>
              </a:rPr>
              <a:t>8.</a:t>
            </a:r>
            <a:r>
              <a:rPr lang="zh-CN" altLang="en-US" b="1" kern="100" dirty="0">
                <a:latin typeface="+mn-ea"/>
                <a:cs typeface="宋体" panose="02010600030101010101" pitchFamily="2" charset="-122"/>
              </a:rPr>
              <a:t>启动执行转换任务</a:t>
            </a:r>
            <a:endParaRPr lang="zh-CN" altLang="en-US" b="1" kern="100" dirty="0">
              <a:latin typeface="+mn-ea"/>
              <a:cs typeface="宋体" panose="0201060003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dirty="0" smtClean="0"/>
          </a:p>
          <a:p>
            <a:endParaRPr lang="zh-CN" altLang="en-US" dirty="0"/>
          </a:p>
        </p:txBody>
      </p:sp>
      <p:pic>
        <p:nvPicPr>
          <p:cNvPr id="4" name="图片 3"/>
          <p:cNvPicPr/>
          <p:nvPr/>
        </p:nvPicPr>
        <p:blipFill>
          <a:blip r:embed="rId1"/>
          <a:stretch>
            <a:fillRect/>
          </a:stretch>
        </p:blipFill>
        <p:spPr>
          <a:xfrm>
            <a:off x="461645" y="1456055"/>
            <a:ext cx="10972165" cy="4761230"/>
          </a:xfrm>
          <a:prstGeom prst="rect">
            <a:avLst/>
          </a:prstGeom>
          <a:noFill/>
          <a:ln>
            <a:noFill/>
          </a:ln>
        </p:spPr>
      </p:pic>
      <p:sp>
        <p:nvSpPr>
          <p:cNvPr id="5" name="矩形 4"/>
          <p:cNvSpPr/>
          <p:nvPr/>
        </p:nvSpPr>
        <p:spPr>
          <a:xfrm>
            <a:off x="660400" y="1087755"/>
            <a:ext cx="2924175" cy="368300"/>
          </a:xfrm>
          <a:prstGeom prst="rect">
            <a:avLst/>
          </a:prstGeom>
        </p:spPr>
        <p:txBody>
          <a:bodyPr wrap="square">
            <a:spAutoFit/>
          </a:bodyPr>
          <a:lstStyle/>
          <a:p>
            <a:r>
              <a:rPr lang="en-US" altLang="zh-CN" b="1" kern="100" dirty="0" smtClean="0">
                <a:latin typeface="+mn-ea"/>
                <a:cs typeface="宋体" panose="02010600030101010101" pitchFamily="2" charset="-122"/>
              </a:rPr>
              <a:t>9. </a:t>
            </a:r>
            <a:r>
              <a:rPr lang="zh-CN" altLang="zh-CN" b="1" kern="100" dirty="0" smtClean="0">
                <a:latin typeface="+mn-ea"/>
                <a:cs typeface="宋体" panose="02010600030101010101" pitchFamily="2" charset="-122"/>
              </a:rPr>
              <a:t>通过</a:t>
            </a:r>
            <a:r>
              <a:rPr lang="en-US" altLang="zh-CN" b="1" kern="100" dirty="0" err="1">
                <a:latin typeface="+mn-ea"/>
                <a:cs typeface="宋体" panose="02010600030101010101" pitchFamily="2" charset="-122"/>
              </a:rPr>
              <a:t>SQLyog</a:t>
            </a:r>
            <a:r>
              <a:rPr lang="zh-CN" altLang="zh-CN" b="1" kern="100" dirty="0">
                <a:latin typeface="+mn-ea"/>
                <a:cs typeface="宋体" panose="02010600030101010101" pitchFamily="2" charset="-122"/>
              </a:rPr>
              <a:t>查看</a:t>
            </a:r>
            <a:endParaRPr lang="zh-CN" altLang="en-US" b="1" kern="100" dirty="0">
              <a:latin typeface="+mn-ea"/>
              <a:cs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t>巩固与提高</a:t>
            </a:r>
            <a:endParaRPr lang="zh-CN" altLang="en-US" dirty="0"/>
          </a:p>
        </p:txBody>
      </p:sp>
      <p:sp>
        <p:nvSpPr>
          <p:cNvPr id="4" name="矩形 3"/>
          <p:cNvSpPr/>
          <p:nvPr/>
        </p:nvSpPr>
        <p:spPr>
          <a:xfrm>
            <a:off x="431800" y="937736"/>
            <a:ext cx="11658600" cy="2862322"/>
          </a:xfrm>
          <a:prstGeom prst="rect">
            <a:avLst/>
          </a:prstGeom>
        </p:spPr>
        <p:txBody>
          <a:bodyPr wrap="square">
            <a:spAutoFit/>
          </a:bodyPr>
          <a:lstStyle/>
          <a:p>
            <a:pPr marL="342900" lvl="0" indent="-342900" algn="just">
              <a:lnSpc>
                <a:spcPct val="200000"/>
              </a:lnSpc>
              <a:spcAft>
                <a:spcPts val="0"/>
              </a:spcAft>
              <a:buFont typeface="+mj-lt"/>
              <a:buAutoNum type="arabicPeriod"/>
            </a:pPr>
            <a:r>
              <a:rPr lang="zh-CN" altLang="en-US" kern="0" dirty="0" smtClean="0">
                <a:latin typeface="+mn-ea"/>
                <a:cs typeface="宋体" panose="02010600030101010101" pitchFamily="2" charset="-122"/>
              </a:rPr>
              <a:t>为了</a:t>
            </a:r>
            <a:r>
              <a:rPr lang="zh-CN" altLang="en-US" kern="0" dirty="0">
                <a:latin typeface="+mn-ea"/>
                <a:cs typeface="宋体" panose="02010600030101010101" pitchFamily="2" charset="-122"/>
              </a:rPr>
              <a:t>方便使用数据库查询和统计学生的考试成绩，现需要对“</a:t>
            </a:r>
            <a:r>
              <a:rPr lang="en-US" altLang="zh-CN" kern="0" dirty="0">
                <a:latin typeface="+mn-ea"/>
                <a:cs typeface="宋体" panose="02010600030101010101" pitchFamily="2" charset="-122"/>
              </a:rPr>
              <a:t>2020</a:t>
            </a:r>
            <a:r>
              <a:rPr lang="zh-CN" altLang="en-US" kern="0" dirty="0">
                <a:latin typeface="+mn-ea"/>
                <a:cs typeface="宋体" panose="02010600030101010101" pitchFamily="2" charset="-122"/>
              </a:rPr>
              <a:t>年</a:t>
            </a:r>
            <a:r>
              <a:rPr lang="en-US" altLang="zh-CN" kern="0" dirty="0">
                <a:latin typeface="+mn-ea"/>
                <a:cs typeface="宋体" panose="02010600030101010101" pitchFamily="2" charset="-122"/>
              </a:rPr>
              <a:t>1</a:t>
            </a:r>
            <a:r>
              <a:rPr lang="zh-CN" altLang="en-US" kern="0" dirty="0">
                <a:latin typeface="+mn-ea"/>
                <a:cs typeface="宋体" panose="02010600030101010101" pitchFamily="2" charset="-122"/>
              </a:rPr>
              <a:t>月月考</a:t>
            </a:r>
            <a:r>
              <a:rPr lang="en-US" altLang="zh-CN" kern="0" dirty="0">
                <a:latin typeface="+mn-ea"/>
                <a:cs typeface="宋体" panose="02010600030101010101" pitchFamily="2" charset="-122"/>
              </a:rPr>
              <a:t>1</a:t>
            </a:r>
            <a:r>
              <a:rPr lang="zh-CN" altLang="en-US" kern="0" dirty="0">
                <a:latin typeface="+mn-ea"/>
                <a:cs typeface="宋体" panose="02010600030101010101" pitchFamily="2" charset="-122"/>
              </a:rPr>
              <a:t>班数学成绩</a:t>
            </a:r>
            <a:r>
              <a:rPr lang="en-US" altLang="zh-CN" kern="0" dirty="0">
                <a:latin typeface="+mn-ea"/>
                <a:cs typeface="宋体" panose="02010600030101010101" pitchFamily="2" charset="-122"/>
              </a:rPr>
              <a:t>.</a:t>
            </a:r>
            <a:r>
              <a:rPr lang="en-US" altLang="zh-CN" kern="0" dirty="0" err="1">
                <a:latin typeface="+mn-ea"/>
                <a:cs typeface="宋体" panose="02010600030101010101" pitchFamily="2" charset="-122"/>
              </a:rPr>
              <a:t>xls</a:t>
            </a:r>
            <a:r>
              <a:rPr lang="en-US" altLang="zh-CN" kern="0" dirty="0">
                <a:latin typeface="+mn-ea"/>
                <a:cs typeface="宋体" panose="02010600030101010101" pitchFamily="2" charset="-122"/>
              </a:rPr>
              <a:t>”</a:t>
            </a:r>
            <a:r>
              <a:rPr lang="zh-CN" altLang="en-US" kern="0" dirty="0">
                <a:latin typeface="+mn-ea"/>
                <a:cs typeface="宋体" panose="02010600030101010101" pitchFamily="2" charset="-122"/>
              </a:rPr>
              <a:t>文件的数据，使用表输出组件，迁移和装载至</a:t>
            </a:r>
            <a:r>
              <a:rPr lang="en-US" altLang="zh-CN" kern="0" dirty="0">
                <a:latin typeface="+mn-ea"/>
                <a:cs typeface="宋体" panose="02010600030101010101" pitchFamily="2" charset="-122"/>
              </a:rPr>
              <a:t>MySQL</a:t>
            </a:r>
            <a:r>
              <a:rPr lang="zh-CN" altLang="en-US" kern="0" dirty="0">
                <a:latin typeface="+mn-ea"/>
                <a:cs typeface="宋体" panose="02010600030101010101" pitchFamily="2" charset="-122"/>
              </a:rPr>
              <a:t>中“</a:t>
            </a:r>
            <a:r>
              <a:rPr lang="en-US" altLang="zh-CN" kern="0" dirty="0" err="1">
                <a:latin typeface="+mn-ea"/>
                <a:cs typeface="宋体" panose="02010600030101010101" pitchFamily="2" charset="-122"/>
              </a:rPr>
              <a:t>demodb</a:t>
            </a:r>
            <a:r>
              <a:rPr lang="en-US" altLang="zh-CN" kern="0" dirty="0">
                <a:latin typeface="+mn-ea"/>
                <a:cs typeface="宋体" panose="02010600030101010101" pitchFamily="2" charset="-122"/>
              </a:rPr>
              <a:t>”</a:t>
            </a:r>
            <a:r>
              <a:rPr lang="zh-CN" altLang="en-US" kern="0" dirty="0">
                <a:latin typeface="+mn-ea"/>
                <a:cs typeface="宋体" panose="02010600030101010101" pitchFamily="2" charset="-122"/>
              </a:rPr>
              <a:t>数据库。</a:t>
            </a:r>
            <a:endParaRPr lang="zh-CN" altLang="en-US" kern="0" dirty="0">
              <a:latin typeface="+mn-ea"/>
              <a:cs typeface="宋体" panose="02010600030101010101" pitchFamily="2" charset="-122"/>
            </a:endParaRPr>
          </a:p>
          <a:p>
            <a:pPr marL="342900" lvl="0" indent="-342900" algn="just">
              <a:lnSpc>
                <a:spcPct val="200000"/>
              </a:lnSpc>
              <a:spcAft>
                <a:spcPts val="0"/>
              </a:spcAft>
              <a:buFont typeface="+mj-lt"/>
              <a:buAutoNum type="arabicPeriod"/>
            </a:pPr>
            <a:r>
              <a:rPr lang="zh-CN" altLang="en-US" kern="0" dirty="0" smtClean="0">
                <a:latin typeface="+mn-ea"/>
                <a:cs typeface="宋体" panose="02010600030101010101" pitchFamily="2" charset="-122"/>
              </a:rPr>
              <a:t>基于</a:t>
            </a:r>
            <a:r>
              <a:rPr lang="zh-CN" altLang="en-US" kern="0" dirty="0">
                <a:latin typeface="+mn-ea"/>
                <a:cs typeface="宋体" panose="02010600030101010101" pitchFamily="2" charset="-122"/>
              </a:rPr>
              <a:t>“</a:t>
            </a:r>
            <a:r>
              <a:rPr lang="en-US" altLang="zh-CN" kern="0" dirty="0">
                <a:latin typeface="+mn-ea"/>
                <a:cs typeface="宋体" panose="02010600030101010101" pitchFamily="2" charset="-122"/>
              </a:rPr>
              <a:t>2020</a:t>
            </a:r>
            <a:r>
              <a:rPr lang="zh-CN" altLang="en-US" kern="0" dirty="0">
                <a:latin typeface="+mn-ea"/>
                <a:cs typeface="宋体" panose="02010600030101010101" pitchFamily="2" charset="-122"/>
              </a:rPr>
              <a:t>年</a:t>
            </a:r>
            <a:r>
              <a:rPr lang="en-US" altLang="zh-CN" kern="0" dirty="0">
                <a:latin typeface="+mn-ea"/>
                <a:cs typeface="宋体" panose="02010600030101010101" pitchFamily="2" charset="-122"/>
              </a:rPr>
              <a:t>1</a:t>
            </a:r>
            <a:r>
              <a:rPr lang="zh-CN" altLang="en-US" kern="0" dirty="0">
                <a:latin typeface="+mn-ea"/>
                <a:cs typeface="宋体" panose="02010600030101010101" pitchFamily="2" charset="-122"/>
              </a:rPr>
              <a:t>月联考成绩</a:t>
            </a:r>
            <a:r>
              <a:rPr lang="en-US" altLang="zh-CN" kern="0" dirty="0">
                <a:latin typeface="+mn-ea"/>
                <a:cs typeface="宋体" panose="02010600030101010101" pitchFamily="2" charset="-122"/>
              </a:rPr>
              <a:t>.csv”</a:t>
            </a:r>
            <a:r>
              <a:rPr lang="zh-CN" altLang="en-US" kern="0" dirty="0">
                <a:latin typeface="+mn-ea"/>
                <a:cs typeface="宋体" panose="02010600030101010101" pitchFamily="2" charset="-122"/>
              </a:rPr>
              <a:t>文件中的数据，使用计算器组件，计算每个学生平均分，并对平均分按照从高到低进行排列后，再输出至“</a:t>
            </a:r>
            <a:r>
              <a:rPr lang="en-US" altLang="zh-CN" kern="0" dirty="0">
                <a:latin typeface="+mn-ea"/>
                <a:cs typeface="宋体" panose="02010600030101010101" pitchFamily="2" charset="-122"/>
              </a:rPr>
              <a:t>2020</a:t>
            </a:r>
            <a:r>
              <a:rPr lang="zh-CN" altLang="en-US" kern="0" dirty="0">
                <a:latin typeface="+mn-ea"/>
                <a:cs typeface="宋体" panose="02010600030101010101" pitchFamily="2" charset="-122"/>
              </a:rPr>
              <a:t>年</a:t>
            </a:r>
            <a:r>
              <a:rPr lang="en-US" altLang="zh-CN" kern="0" dirty="0">
                <a:latin typeface="+mn-ea"/>
                <a:cs typeface="宋体" panose="02010600030101010101" pitchFamily="2" charset="-122"/>
              </a:rPr>
              <a:t>1</a:t>
            </a:r>
            <a:r>
              <a:rPr lang="zh-CN" altLang="en-US" kern="0" dirty="0">
                <a:latin typeface="+mn-ea"/>
                <a:cs typeface="宋体" panose="02010600030101010101" pitchFamily="2" charset="-122"/>
              </a:rPr>
              <a:t>月联考成绩平均分</a:t>
            </a:r>
            <a:r>
              <a:rPr lang="en-US" altLang="zh-CN" kern="0" dirty="0">
                <a:latin typeface="+mn-ea"/>
                <a:cs typeface="宋体" panose="02010600030101010101" pitchFamily="2" charset="-122"/>
              </a:rPr>
              <a:t>.txt”</a:t>
            </a:r>
            <a:r>
              <a:rPr lang="zh-CN" altLang="en-US" kern="0" dirty="0">
                <a:latin typeface="+mn-ea"/>
                <a:cs typeface="宋体" panose="02010600030101010101" pitchFamily="2" charset="-122"/>
              </a:rPr>
              <a:t>文本文件中。</a:t>
            </a:r>
            <a:endParaRPr lang="zh-CN" altLang="en-US" kern="0" dirty="0">
              <a:latin typeface="+mn-ea"/>
              <a:cs typeface="宋体" panose="02010600030101010101" pitchFamily="2" charset="-122"/>
            </a:endParaRPr>
          </a:p>
          <a:p>
            <a:pPr marL="342900" lvl="0" indent="-342900" algn="just">
              <a:lnSpc>
                <a:spcPct val="200000"/>
              </a:lnSpc>
              <a:spcAft>
                <a:spcPts val="0"/>
              </a:spcAft>
              <a:buFont typeface="+mj-lt"/>
              <a:buAutoNum type="arabicPeriod"/>
            </a:pPr>
            <a:r>
              <a:rPr lang="en-US" altLang="zh-CN" kern="0" dirty="0" smtClean="0">
                <a:latin typeface="+mn-ea"/>
                <a:cs typeface="宋体" panose="02010600030101010101" pitchFamily="2" charset="-122"/>
              </a:rPr>
              <a:t> </a:t>
            </a:r>
            <a:r>
              <a:rPr lang="en-US" altLang="zh-CN" kern="0" dirty="0">
                <a:latin typeface="+mn-ea"/>
                <a:cs typeface="宋体" panose="02010600030101010101" pitchFamily="2" charset="-122"/>
              </a:rPr>
              <a:t>“5.3 Kettle</a:t>
            </a:r>
            <a:r>
              <a:rPr lang="zh-CN" altLang="en-US" kern="0" dirty="0">
                <a:latin typeface="+mn-ea"/>
                <a:cs typeface="宋体" panose="02010600030101010101" pitchFamily="2" charset="-122"/>
              </a:rPr>
              <a:t>输出组件</a:t>
            </a:r>
            <a:r>
              <a:rPr lang="en-US" altLang="zh-CN" kern="0" dirty="0">
                <a:latin typeface="+mn-ea"/>
                <a:cs typeface="宋体" panose="02010600030101010101" pitchFamily="2" charset="-122"/>
              </a:rPr>
              <a:t>.</a:t>
            </a:r>
            <a:r>
              <a:rPr lang="en-US" altLang="zh-CN" kern="0" dirty="0" err="1">
                <a:latin typeface="+mn-ea"/>
                <a:cs typeface="宋体" panose="02010600030101010101" pitchFamily="2" charset="-122"/>
              </a:rPr>
              <a:t>docx</a:t>
            </a:r>
            <a:r>
              <a:rPr lang="en-US" altLang="zh-CN" kern="0" dirty="0" smtClean="0">
                <a:latin typeface="+mn-ea"/>
                <a:cs typeface="宋体" panose="02010600030101010101" pitchFamily="2" charset="-122"/>
              </a:rPr>
              <a:t>”</a:t>
            </a:r>
            <a:endParaRPr lang="en-US" altLang="zh-CN" kern="0" dirty="0">
              <a:latin typeface="+mn-ea"/>
              <a:cs typeface="宋体" panose="02010600030101010101" pitchFamily="2"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5200015" y="1706245"/>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54" name="矩形 53"/>
          <p:cNvSpPr/>
          <p:nvPr/>
        </p:nvSpPr>
        <p:spPr>
          <a:xfrm>
            <a:off x="5200717" y="706779"/>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84" name="矩形 83"/>
          <p:cNvSpPr/>
          <p:nvPr/>
        </p:nvSpPr>
        <p:spPr>
          <a:xfrm>
            <a:off x="5199943" y="4779394"/>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3" name="矩形 82"/>
          <p:cNvSpPr/>
          <p:nvPr/>
        </p:nvSpPr>
        <p:spPr>
          <a:xfrm>
            <a:off x="5199943" y="2743058"/>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136" name="Picture 135"/>
          <p:cNvPicPr>
            <a:picLocks noChangeAspect="1"/>
          </p:cNvPicPr>
          <p:nvPr/>
        </p:nvPicPr>
        <p:blipFill>
          <a:blip r:embed="rId2"/>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39" name="矩形 78"/>
          <p:cNvSpPr/>
          <p:nvPr/>
        </p:nvSpPr>
        <p:spPr>
          <a:xfrm>
            <a:off x="5280434" y="106910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0064B8"/>
              </a:solidFill>
              <a:latin typeface="Arial" panose="020B0604020202020204" pitchFamily="34" charset="0"/>
              <a:cs typeface="Arial" panose="020B0604020202020204" pitchFamily="34" charset="0"/>
            </a:endParaRPr>
          </a:p>
        </p:txBody>
      </p:sp>
      <p:grpSp>
        <p:nvGrpSpPr>
          <p:cNvPr id="138" name="组合 37"/>
          <p:cNvGrpSpPr/>
          <p:nvPr/>
        </p:nvGrpSpPr>
        <p:grpSpPr>
          <a:xfrm>
            <a:off x="5131640" y="757012"/>
            <a:ext cx="4577079" cy="460375"/>
            <a:chOff x="4952134" y="2109382"/>
            <a:chExt cx="2835653" cy="486576"/>
          </a:xfrm>
        </p:grpSpPr>
        <p:sp>
          <p:nvSpPr>
            <p:cNvPr id="38" name="文本框 21"/>
            <p:cNvSpPr txBox="1"/>
            <p:nvPr/>
          </p:nvSpPr>
          <p:spPr>
            <a:xfrm>
              <a:off x="4952134" y="2195250"/>
              <a:ext cx="587123" cy="357717"/>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rPr>
                <a:t>任务</a:t>
              </a:r>
              <a:r>
                <a:rPr lang="en-US" altLang="zh-CN" sz="2200" b="1" dirty="0">
                  <a:solidFill>
                    <a:schemeClr val="tx1"/>
                  </a:solidFill>
                  <a:latin typeface="Arial" panose="020B0604020202020204" pitchFamily="34" charset="0"/>
                  <a:cs typeface="Arial" panose="020B0604020202020204" pitchFamily="34" charset="0"/>
                </a:rPr>
                <a:t>1</a:t>
              </a:r>
              <a:endParaRPr lang="en-US" altLang="zh-CN" sz="2200" b="1" dirty="0">
                <a:solidFill>
                  <a:schemeClr val="tx1"/>
                </a:solidFill>
                <a:latin typeface="Arial" panose="020B0604020202020204" pitchFamily="34" charset="0"/>
                <a:cs typeface="Arial" panose="020B0604020202020204" pitchFamily="34" charset="0"/>
              </a:endParaRPr>
            </a:p>
          </p:txBody>
        </p:sp>
        <p:sp>
          <p:nvSpPr>
            <p:cNvPr id="141" name="文本框 30"/>
            <p:cNvSpPr txBox="1"/>
            <p:nvPr/>
          </p:nvSpPr>
          <p:spPr>
            <a:xfrm>
              <a:off x="5684258" y="2109382"/>
              <a:ext cx="2103529" cy="486576"/>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Kettle入门</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166" name="文本框 7"/>
          <p:cNvSpPr txBox="1"/>
          <p:nvPr/>
        </p:nvSpPr>
        <p:spPr>
          <a:xfrm>
            <a:off x="395965" y="2311946"/>
            <a:ext cx="3819830" cy="706755"/>
          </a:xfrm>
          <a:prstGeom prst="rect">
            <a:avLst/>
          </a:prstGeom>
          <a:noFill/>
        </p:spPr>
        <p:txBody>
          <a:bodyPr wrap="square" rtlCol="0">
            <a:spAutoFit/>
          </a:bodyPr>
          <a:lstStyle/>
          <a:p>
            <a:pPr algn="ctr"/>
            <a:r>
              <a:rPr lang="en-US" altLang="zh-CN" sz="4000" b="1" spc="50" dirty="0">
                <a:solidFill>
                  <a:schemeClr val="bg1"/>
                </a:solidFill>
                <a:latin typeface="+mj-ea"/>
              </a:rPr>
              <a:t>Kettle</a:t>
            </a:r>
            <a:endParaRPr lang="zh-CN" altLang="en-US" sz="4000" b="1" spc="50" dirty="0">
              <a:solidFill>
                <a:schemeClr val="bg1"/>
              </a:solidFill>
              <a:latin typeface="+mj-ea"/>
            </a:endParaRPr>
          </a:p>
        </p:txBody>
      </p:sp>
      <p:sp>
        <p:nvSpPr>
          <p:cNvPr id="167" name="文本框 6"/>
          <p:cNvSpPr txBox="1"/>
          <p:nvPr/>
        </p:nvSpPr>
        <p:spPr>
          <a:xfrm>
            <a:off x="1372933" y="3767264"/>
            <a:ext cx="1649811" cy="400110"/>
          </a:xfrm>
          <a:prstGeom prst="rect">
            <a:avLst/>
          </a:prstGeom>
          <a:noFill/>
        </p:spPr>
        <p:txBody>
          <a:bodyPr wrap="none" rtlCol="0">
            <a:spAutoFit/>
          </a:bodyPr>
          <a:lstStyle/>
          <a:p>
            <a:r>
              <a:rPr lang="en-US" altLang="zh-CN" sz="2000" spc="50" dirty="0">
                <a:solidFill>
                  <a:schemeClr val="bg1"/>
                </a:solidFill>
                <a:latin typeface="+mj-ea"/>
                <a:ea typeface="+mj-ea"/>
              </a:rPr>
              <a:t>CONTENTS</a:t>
            </a:r>
            <a:endParaRPr lang="zh-CN" altLang="en-US" sz="2000" spc="50" dirty="0">
              <a:solidFill>
                <a:schemeClr val="bg1"/>
              </a:solidFill>
              <a:latin typeface="+mj-ea"/>
              <a:ea typeface="+mj-ea"/>
            </a:endParaRPr>
          </a:p>
        </p:txBody>
      </p:sp>
      <p:sp>
        <p:nvSpPr>
          <p:cNvPr id="55" name="矩形 78"/>
          <p:cNvSpPr/>
          <p:nvPr/>
        </p:nvSpPr>
        <p:spPr>
          <a:xfrm>
            <a:off x="5303484" y="2161235"/>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56" name="组合 37"/>
          <p:cNvGrpSpPr/>
          <p:nvPr/>
        </p:nvGrpSpPr>
        <p:grpSpPr>
          <a:xfrm>
            <a:off x="5131006" y="1813207"/>
            <a:ext cx="4960377" cy="481652"/>
            <a:chOff x="4931740" y="2120515"/>
            <a:chExt cx="3073119" cy="509065"/>
          </a:xfrm>
        </p:grpSpPr>
        <p:sp>
          <p:nvSpPr>
            <p:cNvPr id="57" name="文本框 21"/>
            <p:cNvSpPr txBox="1"/>
            <p:nvPr/>
          </p:nvSpPr>
          <p:spPr>
            <a:xfrm>
              <a:off x="4931740" y="2271862"/>
              <a:ext cx="587123" cy="357718"/>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sym typeface="+mn-ea"/>
                </a:rPr>
                <a:t>任务</a:t>
              </a:r>
              <a:r>
                <a:rPr lang="en-US" altLang="zh-CN" sz="2200" b="1" dirty="0">
                  <a:solidFill>
                    <a:schemeClr val="tx1"/>
                  </a:solidFill>
                  <a:latin typeface="Arial" panose="020B0604020202020204" pitchFamily="34" charset="0"/>
                  <a:cs typeface="Arial" panose="020B0604020202020204" pitchFamily="34" charset="0"/>
                  <a:sym typeface="+mn-ea"/>
                </a:rPr>
                <a:t>2</a:t>
              </a:r>
              <a:endParaRPr lang="en-US" altLang="zh-CN" sz="2200" b="1" dirty="0">
                <a:solidFill>
                  <a:schemeClr val="tx1"/>
                </a:solidFill>
                <a:latin typeface="Arial" panose="020B0604020202020204" pitchFamily="34" charset="0"/>
                <a:cs typeface="Arial" panose="020B0604020202020204" pitchFamily="34" charset="0"/>
                <a:sym typeface="+mn-ea"/>
              </a:endParaRPr>
            </a:p>
          </p:txBody>
        </p:sp>
        <p:sp>
          <p:nvSpPr>
            <p:cNvPr id="59" name="文本框 30"/>
            <p:cNvSpPr txBox="1"/>
            <p:nvPr/>
          </p:nvSpPr>
          <p:spPr>
            <a:xfrm>
              <a:off x="5642296" y="2120515"/>
              <a:ext cx="2362563" cy="486577"/>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Kettle输入组件</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85" name="矩形 78"/>
          <p:cNvSpPr/>
          <p:nvPr/>
        </p:nvSpPr>
        <p:spPr>
          <a:xfrm>
            <a:off x="5338270" y="3144575"/>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86" name="组合 37"/>
          <p:cNvGrpSpPr/>
          <p:nvPr/>
        </p:nvGrpSpPr>
        <p:grpSpPr>
          <a:xfrm>
            <a:off x="5200015" y="2868930"/>
            <a:ext cx="5039995" cy="460375"/>
            <a:chOff x="4931740" y="2201051"/>
            <a:chExt cx="3048454" cy="486581"/>
          </a:xfrm>
        </p:grpSpPr>
        <p:sp>
          <p:nvSpPr>
            <p:cNvPr id="87" name="文本框 21"/>
            <p:cNvSpPr txBox="1"/>
            <p:nvPr/>
          </p:nvSpPr>
          <p:spPr>
            <a:xfrm>
              <a:off x="4931740" y="2213469"/>
              <a:ext cx="587123" cy="357721"/>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sym typeface="+mn-ea"/>
                </a:rPr>
                <a:t>任务</a:t>
              </a:r>
              <a:r>
                <a:rPr lang="en-US" altLang="zh-CN" sz="2200" b="1" dirty="0">
                  <a:solidFill>
                    <a:schemeClr val="tx1"/>
                  </a:solidFill>
                  <a:latin typeface="Arial" panose="020B0604020202020204" pitchFamily="34" charset="0"/>
                  <a:cs typeface="Arial" panose="020B0604020202020204" pitchFamily="34" charset="0"/>
                  <a:sym typeface="+mn-ea"/>
                </a:rPr>
                <a:t>3</a:t>
              </a:r>
              <a:endParaRPr lang="en-US" altLang="zh-CN" sz="2200" b="1" dirty="0">
                <a:solidFill>
                  <a:schemeClr val="tx1"/>
                </a:solidFill>
                <a:latin typeface="Arial" panose="020B0604020202020204" pitchFamily="34" charset="0"/>
                <a:cs typeface="Arial" panose="020B0604020202020204" pitchFamily="34" charset="0"/>
                <a:sym typeface="+mn-ea"/>
              </a:endParaRPr>
            </a:p>
          </p:txBody>
        </p:sp>
        <p:sp>
          <p:nvSpPr>
            <p:cNvPr id="89" name="文本框 30"/>
            <p:cNvSpPr txBox="1"/>
            <p:nvPr/>
          </p:nvSpPr>
          <p:spPr>
            <a:xfrm>
              <a:off x="5583526" y="2201051"/>
              <a:ext cx="2396668" cy="486581"/>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Kettle输出组件</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5" name="矩形 4"/>
          <p:cNvSpPr/>
          <p:nvPr>
            <p:custDataLst>
              <p:tags r:id="rId3"/>
            </p:custDataLst>
          </p:nvPr>
        </p:nvSpPr>
        <p:spPr>
          <a:xfrm>
            <a:off x="5200015" y="3733800"/>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78"/>
          <p:cNvSpPr/>
          <p:nvPr>
            <p:custDataLst>
              <p:tags r:id="rId4"/>
            </p:custDataLst>
          </p:nvPr>
        </p:nvSpPr>
        <p:spPr>
          <a:xfrm>
            <a:off x="5338396" y="530833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sp>
        <p:nvSpPr>
          <p:cNvPr id="8" name="文本框 21"/>
          <p:cNvSpPr txBox="1"/>
          <p:nvPr>
            <p:custDataLst>
              <p:tags r:id="rId5"/>
            </p:custDataLst>
          </p:nvPr>
        </p:nvSpPr>
        <p:spPr>
          <a:xfrm>
            <a:off x="5246370" y="5082858"/>
            <a:ext cx="832485" cy="338455"/>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5</a:t>
            </a:r>
            <a:endParaRPr lang="en-US" altLang="zh-CN" sz="2200" b="1" dirty="0">
              <a:latin typeface="Arial" panose="020B0604020202020204" pitchFamily="34" charset="0"/>
              <a:cs typeface="Arial" panose="020B0604020202020204" pitchFamily="34" charset="0"/>
              <a:sym typeface="+mn-ea"/>
            </a:endParaRPr>
          </a:p>
        </p:txBody>
      </p:sp>
      <p:sp>
        <p:nvSpPr>
          <p:cNvPr id="10" name="文本框 30"/>
          <p:cNvSpPr txBox="1"/>
          <p:nvPr>
            <p:custDataLst>
              <p:tags r:id="rId6"/>
            </p:custDataLst>
          </p:nvPr>
        </p:nvSpPr>
        <p:spPr>
          <a:xfrm>
            <a:off x="6313170" y="4822825"/>
            <a:ext cx="3813175" cy="460375"/>
          </a:xfrm>
          <a:prstGeom prst="rect">
            <a:avLst/>
          </a:prstGeom>
          <a:noFill/>
        </p:spPr>
        <p:txBody>
          <a:bodyPr wrap="square" rtlCol="0">
            <a:spAutoFit/>
          </a:bodyPr>
          <a:lstStyle/>
          <a:p>
            <a:r>
              <a:rPr sz="2400" b="1" spc="50" dirty="0">
                <a:latin typeface="Arial" panose="020B0604020202020204" pitchFamily="34" charset="0"/>
                <a:cs typeface="Arial" panose="020B0604020202020204" pitchFamily="34" charset="0"/>
              </a:rPr>
              <a:t>Kettle整合Hive</a:t>
            </a:r>
            <a:endParaRPr sz="2400" b="1" spc="50" dirty="0">
              <a:latin typeface="Arial" panose="020B0604020202020204" pitchFamily="34" charset="0"/>
              <a:cs typeface="Arial" panose="020B0604020202020204" pitchFamily="34" charset="0"/>
            </a:endParaRPr>
          </a:p>
        </p:txBody>
      </p:sp>
      <p:sp>
        <p:nvSpPr>
          <p:cNvPr id="91" name="矩形 78"/>
          <p:cNvSpPr/>
          <p:nvPr/>
        </p:nvSpPr>
        <p:spPr>
          <a:xfrm>
            <a:off x="5332681" y="432662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92" name="组合 37"/>
          <p:cNvGrpSpPr/>
          <p:nvPr/>
        </p:nvGrpSpPr>
        <p:grpSpPr>
          <a:xfrm>
            <a:off x="5199942" y="3808071"/>
            <a:ext cx="4830838" cy="585794"/>
            <a:chOff x="4974227" y="2099037"/>
            <a:chExt cx="2992865" cy="619134"/>
          </a:xfrm>
        </p:grpSpPr>
        <p:sp>
          <p:nvSpPr>
            <p:cNvPr id="93" name="文本框 21"/>
            <p:cNvSpPr txBox="1"/>
            <p:nvPr/>
          </p:nvSpPr>
          <p:spPr>
            <a:xfrm>
              <a:off x="4974227" y="2360453"/>
              <a:ext cx="587123" cy="357718"/>
            </a:xfrm>
            <a:prstGeom prst="rect">
              <a:avLst/>
            </a:prstGeom>
            <a:noFill/>
            <a:ln>
              <a:noFill/>
            </a:ln>
          </p:spPr>
          <p:txBody>
            <a:bodyPr wrap="square" lIns="0" tIns="0" rIns="0" bIns="0" rtlCol="0" anchor="ctr" anchorCtr="0">
              <a:spAutoFit/>
            </a:bodyPr>
            <a:lstStyle/>
            <a:p>
              <a:pPr algn="ctr"/>
              <a:r>
                <a:rPr lang="zh-CN" altLang="en-US" sz="2200" b="1" dirty="0">
                  <a:solidFill>
                    <a:srgbClr val="0070C0"/>
                  </a:solidFill>
                  <a:latin typeface="Arial" panose="020B0604020202020204" pitchFamily="34" charset="0"/>
                  <a:cs typeface="Arial" panose="020B0604020202020204" pitchFamily="34" charset="0"/>
                  <a:sym typeface="+mn-ea"/>
                </a:rPr>
                <a:t>任务</a:t>
              </a:r>
              <a:r>
                <a:rPr lang="en-US" altLang="zh-CN" sz="2200" b="1" dirty="0">
                  <a:solidFill>
                    <a:srgbClr val="0070C0"/>
                  </a:solidFill>
                  <a:latin typeface="Arial" panose="020B0604020202020204" pitchFamily="34" charset="0"/>
                  <a:cs typeface="Arial" panose="020B0604020202020204" pitchFamily="34" charset="0"/>
                  <a:sym typeface="+mn-ea"/>
                </a:rPr>
                <a:t>4</a:t>
              </a:r>
              <a:endParaRPr lang="en-US" altLang="zh-CN" sz="2200" b="1" dirty="0">
                <a:solidFill>
                  <a:srgbClr val="0070C0"/>
                </a:solidFill>
                <a:latin typeface="Arial" panose="020B0604020202020204" pitchFamily="34" charset="0"/>
                <a:cs typeface="Arial" panose="020B0604020202020204" pitchFamily="34" charset="0"/>
                <a:sym typeface="+mn-ea"/>
              </a:endParaRPr>
            </a:p>
          </p:txBody>
        </p:sp>
        <p:sp>
          <p:nvSpPr>
            <p:cNvPr id="95" name="文本框 30"/>
            <p:cNvSpPr txBox="1"/>
            <p:nvPr/>
          </p:nvSpPr>
          <p:spPr>
            <a:xfrm>
              <a:off x="5604529" y="2099037"/>
              <a:ext cx="2362563" cy="486577"/>
            </a:xfrm>
            <a:prstGeom prst="rect">
              <a:avLst/>
            </a:prstGeom>
            <a:noFill/>
          </p:spPr>
          <p:txBody>
            <a:bodyPr wrap="square" rtlCol="0">
              <a:spAutoFit/>
            </a:bodyPr>
            <a:lstStyle/>
            <a:p>
              <a:r>
                <a:rPr lang="zh-CN" altLang="en-US" sz="2400" b="1" spc="50" dirty="0">
                  <a:solidFill>
                    <a:srgbClr val="0070C0"/>
                  </a:solidFill>
                  <a:latin typeface="Arial" panose="020B0604020202020204" pitchFamily="34" charset="0"/>
                  <a:cs typeface="Arial" panose="020B0604020202020204" pitchFamily="34" charset="0"/>
                </a:rPr>
                <a:t>Kettle整合Hadoop</a:t>
              </a:r>
              <a:endParaRPr lang="zh-CN" altLang="en-US" sz="2400" b="1" spc="50" dirty="0">
                <a:solidFill>
                  <a:srgbClr val="0070C0"/>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二、解压运行Kettle</a:t>
            </a:r>
            <a:endParaRPr dirty="0" smtClean="0">
              <a:sym typeface="+mn-ea"/>
            </a:endParaRPr>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altLang="zh-CN" sz="1800" dirty="0">
                <a:sym typeface="+mn-ea"/>
              </a:rPr>
              <a:t>在</a:t>
            </a:r>
            <a:r>
              <a:rPr lang="en-US" altLang="zh-CN" sz="1800" dirty="0">
                <a:sym typeface="+mn-ea"/>
              </a:rPr>
              <a:t>Windows</a:t>
            </a:r>
            <a:r>
              <a:rPr lang="zh-CN" altLang="zh-CN" sz="1800" dirty="0">
                <a:sym typeface="+mn-ea"/>
              </a:rPr>
              <a:t>环境下进行</a:t>
            </a:r>
            <a:r>
              <a:rPr lang="en-US" altLang="zh-CN" sz="1800" dirty="0">
                <a:sym typeface="+mn-ea"/>
              </a:rPr>
              <a:t>Kettle</a:t>
            </a:r>
            <a:r>
              <a:rPr lang="zh-CN" altLang="zh-CN" sz="1800" dirty="0">
                <a:sym typeface="+mn-ea"/>
              </a:rPr>
              <a:t>的安装和配置，安装配置完成后，成功启动</a:t>
            </a:r>
            <a:r>
              <a:rPr lang="en-US" altLang="zh-CN" sz="1800" dirty="0">
                <a:sym typeface="+mn-ea"/>
              </a:rPr>
              <a:t>Kettle</a:t>
            </a:r>
            <a:r>
              <a:rPr lang="zh-CN" altLang="zh-CN" sz="1800" dirty="0">
                <a:sym typeface="+mn-ea"/>
              </a:rPr>
              <a:t>。</a:t>
            </a:r>
            <a:endParaRPr lang="zh-CN" altLang="zh-CN" sz="1800" dirty="0"/>
          </a:p>
        </p:txBody>
      </p:sp>
      <p:sp>
        <p:nvSpPr>
          <p:cNvPr id="6" name="矩形 5"/>
          <p:cNvSpPr/>
          <p:nvPr/>
        </p:nvSpPr>
        <p:spPr>
          <a:xfrm>
            <a:off x="6964680" y="2585085"/>
            <a:ext cx="6720205" cy="547370"/>
          </a:xfrm>
          <a:prstGeom prst="rect">
            <a:avLst/>
          </a:prstGeom>
        </p:spPr>
        <p:txBody>
          <a:bodyPr>
            <a:noAutofit/>
          </a:bodyPr>
          <a:lstStyle/>
          <a:p>
            <a:pPr indent="266700">
              <a:spcBef>
                <a:spcPts val="900"/>
              </a:spcBef>
              <a:spcAft>
                <a:spcPts val="900"/>
              </a:spcAft>
            </a:pPr>
            <a:r>
              <a:rPr lang="zh-CN" altLang="zh-CN" sz="1200" kern="0" dirty="0">
                <a:latin typeface="+mn-ea"/>
                <a:cs typeface="宋体" panose="02010600030101010101" pitchFamily="2" charset="-122"/>
              </a:rPr>
              <a:t>官网地址：</a:t>
            </a:r>
            <a:r>
              <a:rPr lang="en-US" altLang="zh-CN" sz="1200" u="sng" kern="0" dirty="0">
                <a:solidFill>
                  <a:srgbClr val="000000"/>
                </a:solidFill>
                <a:latin typeface="+mn-ea"/>
                <a:cs typeface="宋体" panose="02010600030101010101" pitchFamily="2" charset="-122"/>
                <a:hlinkClick r:id="rId1"/>
              </a:rPr>
              <a:t>https://www.hitachivantara.com/docs/doc-1009855/</a:t>
            </a:r>
            <a:endParaRPr lang="zh-CN" altLang="zh-CN" sz="1200" kern="100" dirty="0">
              <a:effectLst/>
              <a:latin typeface="+mn-ea"/>
              <a:cs typeface="Times New Roman" panose="02020603050405020304" pitchFamily="18" charset="0"/>
            </a:endParaRPr>
          </a:p>
        </p:txBody>
      </p:sp>
      <p:pic>
        <p:nvPicPr>
          <p:cNvPr id="16" name="图片 15"/>
          <p:cNvPicPr/>
          <p:nvPr/>
        </p:nvPicPr>
        <p:blipFill>
          <a:blip r:embed="rId2"/>
          <a:stretch>
            <a:fillRect/>
          </a:stretch>
        </p:blipFill>
        <p:spPr>
          <a:xfrm>
            <a:off x="7200900" y="3708400"/>
            <a:ext cx="4747895" cy="2957830"/>
          </a:xfrm>
          <a:prstGeom prst="rect">
            <a:avLst/>
          </a:prstGeom>
        </p:spPr>
      </p:pic>
      <p:sp>
        <p:nvSpPr>
          <p:cNvPr id="100" name="文本框 99"/>
          <p:cNvSpPr txBox="1"/>
          <p:nvPr/>
        </p:nvSpPr>
        <p:spPr>
          <a:xfrm>
            <a:off x="660400" y="1628140"/>
            <a:ext cx="5080000" cy="368300"/>
          </a:xfrm>
          <a:prstGeom prst="rect">
            <a:avLst/>
          </a:prstGeom>
          <a:noFill/>
          <a:ln w="9525">
            <a:noFill/>
          </a:ln>
        </p:spPr>
        <p:txBody>
          <a:bodyPr>
            <a:spAutoFit/>
          </a:bodyPr>
          <a:p>
            <a:pPr indent="133985"/>
            <a:r>
              <a:rPr lang="en-US" b="1">
                <a:ea typeface="宋体" panose="02010600030101010101" pitchFamily="2" charset="-122"/>
              </a:rPr>
              <a:t>3.</a:t>
            </a:r>
            <a:r>
              <a:rPr lang="zh-CN" b="1">
                <a:ea typeface="宋体" panose="02010600030101010101" pitchFamily="2" charset="-122"/>
              </a:rPr>
              <a:t>验证JDK是否安装成功</a:t>
            </a:r>
            <a:endParaRPr lang="zh-CN" b="1">
              <a:ea typeface="宋体" panose="02010600030101010101" pitchFamily="2" charset="-122"/>
            </a:endParaRPr>
          </a:p>
        </p:txBody>
      </p:sp>
      <p:pic>
        <p:nvPicPr>
          <p:cNvPr id="72" name="图片 72" descr="图5-1-4 成功安装Java JDK工具包验证信息"/>
          <p:cNvPicPr>
            <a:picLocks noChangeAspect="1"/>
          </p:cNvPicPr>
          <p:nvPr>
            <p:custDataLst>
              <p:tags r:id="rId3"/>
            </p:custDataLst>
          </p:nvPr>
        </p:nvPicPr>
        <p:blipFill>
          <a:blip r:embed="rId4"/>
          <a:stretch>
            <a:fillRect/>
          </a:stretch>
        </p:blipFill>
        <p:spPr>
          <a:xfrm>
            <a:off x="1029970" y="2456815"/>
            <a:ext cx="5615305" cy="2797810"/>
          </a:xfrm>
          <a:prstGeom prst="rect">
            <a:avLst/>
          </a:prstGeom>
        </p:spPr>
      </p:pic>
      <p:sp>
        <p:nvSpPr>
          <p:cNvPr id="7" name="文本框 6"/>
          <p:cNvSpPr txBox="1"/>
          <p:nvPr/>
        </p:nvSpPr>
        <p:spPr>
          <a:xfrm>
            <a:off x="6945630" y="1577975"/>
            <a:ext cx="5080000" cy="368300"/>
          </a:xfrm>
          <a:prstGeom prst="rect">
            <a:avLst/>
          </a:prstGeom>
          <a:noFill/>
          <a:ln w="9525">
            <a:noFill/>
          </a:ln>
        </p:spPr>
        <p:txBody>
          <a:bodyPr>
            <a:spAutoFit/>
          </a:bodyPr>
          <a:p>
            <a:pPr lvl="0" algn="l">
              <a:buClrTx/>
              <a:buSzTx/>
              <a:buFontTx/>
            </a:pPr>
            <a:r>
              <a:rPr lang="zh-CN" b="1">
                <a:latin typeface="Calibri" panose="020F0502020204030204" charset="0"/>
                <a:ea typeface="宋体" panose="02010600030101010101" pitchFamily="2" charset="-122"/>
                <a:sym typeface="+mn-ea"/>
              </a:rPr>
              <a:t>二、解压运行</a:t>
            </a:r>
            <a:r>
              <a:rPr lang="zh-CN" b="1">
                <a:latin typeface="Calibri" panose="020F0502020204030204" charset="0"/>
                <a:ea typeface="宋体" panose="02010600030101010101" pitchFamily="2" charset="-122"/>
                <a:sym typeface="+mn-ea"/>
              </a:rPr>
              <a:t>Kettle</a:t>
            </a:r>
            <a:endParaRPr lang="zh-CN" b="1">
              <a:latin typeface="Calibri" panose="020F0502020204030204" charset="0"/>
              <a:ea typeface="宋体" panose="02010600030101010101" pitchFamily="2" charset="-122"/>
              <a:sym typeface="+mn-ea"/>
            </a:endParaRPr>
          </a:p>
        </p:txBody>
      </p:sp>
      <p:sp>
        <p:nvSpPr>
          <p:cNvPr id="8" name="文本框 7"/>
          <p:cNvSpPr txBox="1"/>
          <p:nvPr/>
        </p:nvSpPr>
        <p:spPr>
          <a:xfrm>
            <a:off x="6964680" y="2081530"/>
            <a:ext cx="5080000" cy="368300"/>
          </a:xfrm>
          <a:prstGeom prst="rect">
            <a:avLst/>
          </a:prstGeom>
          <a:noFill/>
          <a:ln w="9525">
            <a:noFill/>
          </a:ln>
        </p:spPr>
        <p:txBody>
          <a:bodyPr>
            <a:spAutoFit/>
          </a:bodyPr>
          <a:p>
            <a:pPr lvl="0" indent="266700" algn="l">
              <a:buClrTx/>
              <a:buSzTx/>
              <a:buFontTx/>
            </a:pPr>
            <a:r>
              <a:rPr lang="en-US" b="1">
                <a:ea typeface="宋体" panose="02010600030101010101" pitchFamily="2" charset="-122"/>
                <a:sym typeface="+mn-ea"/>
              </a:rPr>
              <a:t>1.</a:t>
            </a:r>
            <a:r>
              <a:rPr lang="en-US" b="1">
                <a:ea typeface="宋体" panose="02010600030101010101" pitchFamily="2" charset="-122"/>
                <a:sym typeface="+mn-ea"/>
              </a:rPr>
              <a:t>下载</a:t>
            </a:r>
            <a:r>
              <a:rPr lang="en-US" b="1">
                <a:latin typeface="宋体" panose="02010600030101010101" pitchFamily="2" charset="-122"/>
                <a:ea typeface="宋体" panose="02010600030101010101" pitchFamily="2" charset="-122"/>
                <a:sym typeface="+mn-ea"/>
              </a:rPr>
              <a:t>Kettle</a:t>
            </a:r>
            <a:endParaRPr lang="en-US" b="1">
              <a:ea typeface="宋体" panose="02010600030101010101" pitchFamily="2" charset="-122"/>
              <a:sym typeface="+mn-ea"/>
            </a:endParaRPr>
          </a:p>
        </p:txBody>
      </p:sp>
      <p:sp>
        <p:nvSpPr>
          <p:cNvPr id="9" name="文本框 8"/>
          <p:cNvSpPr txBox="1"/>
          <p:nvPr/>
        </p:nvSpPr>
        <p:spPr>
          <a:xfrm>
            <a:off x="6964680" y="3132455"/>
            <a:ext cx="5080000" cy="368300"/>
          </a:xfrm>
          <a:prstGeom prst="rect">
            <a:avLst/>
          </a:prstGeom>
          <a:noFill/>
          <a:ln w="9525">
            <a:noFill/>
          </a:ln>
        </p:spPr>
        <p:txBody>
          <a:bodyPr>
            <a:spAutoFit/>
          </a:bodyPr>
          <a:p>
            <a:pPr indent="266700" algn="l">
              <a:buClrTx/>
              <a:buSzTx/>
              <a:buFontTx/>
            </a:pPr>
            <a:r>
              <a:rPr lang="en-US" b="1">
                <a:latin typeface="宋体" panose="02010600030101010101" pitchFamily="2" charset="-122"/>
                <a:ea typeface="宋体" panose="02010600030101010101" pitchFamily="2" charset="-122"/>
              </a:rPr>
              <a:t> 2. 解压并运行</a:t>
            </a:r>
            <a:r>
              <a:rPr lang="zh-CN" b="1">
                <a:latin typeface="Calibri" panose="020F0502020204030204" charset="0"/>
                <a:ea typeface="宋体" panose="02010600030101010101" pitchFamily="2" charset="-122"/>
              </a:rPr>
              <a:t>Kettle</a:t>
            </a:r>
            <a:endParaRPr lang="en-US"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altLang="zh-CN" dirty="0"/>
              <a:t>任务导航</a:t>
            </a:r>
            <a:endParaRPr altLang="zh-CN" dirty="0"/>
          </a:p>
        </p:txBody>
      </p:sp>
      <p:sp>
        <p:nvSpPr>
          <p:cNvPr id="6" name="内容占位符 5"/>
          <p:cNvSpPr>
            <a:spLocks noGrp="1"/>
          </p:cNvSpPr>
          <p:nvPr>
            <p:ph sz="quarter" idx="13"/>
          </p:nvPr>
        </p:nvSpPr>
        <p:spPr>
          <a:xfrm>
            <a:off x="239828" y="914414"/>
            <a:ext cx="11850572" cy="863418"/>
          </a:xfrm>
        </p:spPr>
        <p:txBody>
          <a:bodyPr/>
          <a:lstStyle/>
          <a:p>
            <a:pPr>
              <a:lnSpc>
                <a:spcPct val="150000"/>
              </a:lnSpc>
            </a:pPr>
            <a:r>
              <a:rPr sz="1600" b="0"/>
              <a:t>本案例完成Kettle整合Hadoop平台，通过相关配置来达到操作Hadoop中hdfs文件系统，实现数据文件的读写。</a:t>
            </a:r>
            <a:endParaRPr sz="1600" b="0"/>
          </a:p>
        </p:txBody>
      </p:sp>
      <p:sp>
        <p:nvSpPr>
          <p:cNvPr id="7" name="矩形 6"/>
          <p:cNvSpPr/>
          <p:nvPr/>
        </p:nvSpPr>
        <p:spPr>
          <a:xfrm>
            <a:off x="5435600" y="2660446"/>
            <a:ext cx="6654800" cy="418191"/>
          </a:xfrm>
          <a:prstGeom prst="rect">
            <a:avLst/>
          </a:prstGeom>
          <a:ln w="9525">
            <a:solidFill>
              <a:schemeClr val="tx1"/>
            </a:solidFill>
          </a:ln>
        </p:spPr>
        <p:txBody>
          <a:bodyPr wrap="square">
            <a:spAutoFit/>
          </a:bodyPr>
          <a:lstStyle/>
          <a:p>
            <a:pPr>
              <a:lnSpc>
                <a:spcPct val="150000"/>
              </a:lnSpc>
              <a:spcBef>
                <a:spcPts val="900"/>
              </a:spcBef>
              <a:spcAft>
                <a:spcPts val="900"/>
              </a:spcAft>
            </a:pPr>
            <a:r>
              <a:rPr lang="en-US" altLang="zh-CN" sz="1600" kern="0" dirty="0">
                <a:latin typeface="+mn-ea"/>
                <a:cs typeface="宋体" panose="02010600030101010101" pitchFamily="2" charset="-122"/>
              </a:rPr>
              <a:t>Hadoop</a:t>
            </a:r>
            <a:r>
              <a:rPr lang="zh-CN" altLang="en-US" sz="1600" kern="0" dirty="0">
                <a:latin typeface="+mn-ea"/>
                <a:cs typeface="宋体" panose="02010600030101010101" pitchFamily="2" charset="-122"/>
              </a:rPr>
              <a:t>集群搭建</a:t>
            </a:r>
            <a:endParaRPr lang="zh-CN" altLang="zh-CN" sz="1600" kern="100" dirty="0">
              <a:effectLst/>
              <a:latin typeface="+mn-ea"/>
              <a:cs typeface="Times New Roman" panose="02020603050405020304" pitchFamily="18" charset="0"/>
            </a:endParaRPr>
          </a:p>
        </p:txBody>
      </p:sp>
      <p:sp>
        <p:nvSpPr>
          <p:cNvPr id="8" name="文本框 7"/>
          <p:cNvSpPr txBox="1"/>
          <p:nvPr/>
        </p:nvSpPr>
        <p:spPr>
          <a:xfrm>
            <a:off x="7933628" y="2004993"/>
            <a:ext cx="1452880" cy="553085"/>
          </a:xfrm>
          <a:prstGeom prst="rect">
            <a:avLst/>
          </a:prstGeom>
          <a:noFill/>
        </p:spPr>
        <p:txBody>
          <a:bodyPr wrap="none" rtlCol="0">
            <a:spAutoFit/>
          </a:bodyPr>
          <a:lstStyle/>
          <a:p>
            <a:pPr>
              <a:lnSpc>
                <a:spcPct val="150000"/>
              </a:lnSpc>
              <a:spcBef>
                <a:spcPts val="600"/>
              </a:spcBef>
            </a:pPr>
            <a:r>
              <a:rPr lang="zh-CN" altLang="en-US" sz="2000" b="1" kern="0" dirty="0" smtClean="0">
                <a:latin typeface="+mn-ea"/>
                <a:cs typeface="+mn-ea"/>
                <a:sym typeface="+mn-lt"/>
              </a:rPr>
              <a:t>任务需求：</a:t>
            </a:r>
            <a:endParaRPr lang="zh-CN" altLang="en-US" sz="2000" b="1" kern="0" dirty="0">
              <a:latin typeface="+mn-ea"/>
              <a:cs typeface="+mn-ea"/>
              <a:sym typeface="+mn-lt"/>
            </a:endParaRPr>
          </a:p>
        </p:txBody>
      </p:sp>
      <p:sp>
        <p:nvSpPr>
          <p:cNvPr id="9" name="矩形 8"/>
          <p:cNvSpPr/>
          <p:nvPr/>
        </p:nvSpPr>
        <p:spPr>
          <a:xfrm>
            <a:off x="5435600" y="3433770"/>
            <a:ext cx="6654800" cy="417550"/>
          </a:xfrm>
          <a:prstGeom prst="rect">
            <a:avLst/>
          </a:prstGeom>
          <a:ln w="9525">
            <a:solidFill>
              <a:schemeClr val="tx1"/>
            </a:solidFill>
          </a:ln>
        </p:spPr>
        <p:txBody>
          <a:bodyPr wrap="square">
            <a:spAutoFit/>
          </a:bodyPr>
          <a:lstStyle/>
          <a:p>
            <a:pPr marL="266700" indent="25400">
              <a:lnSpc>
                <a:spcPct val="150000"/>
              </a:lnSpc>
              <a:spcBef>
                <a:spcPts val="900"/>
              </a:spcBef>
              <a:spcAft>
                <a:spcPts val="900"/>
              </a:spcAft>
            </a:pPr>
            <a:r>
              <a:rPr lang="zh-CN" altLang="zh-CN" sz="1600" dirty="0"/>
              <a:t>配置连接</a:t>
            </a:r>
            <a:r>
              <a:rPr lang="en-US" altLang="zh-CN" sz="1600" dirty="0" err="1"/>
              <a:t>hadoop</a:t>
            </a:r>
            <a:r>
              <a:rPr lang="zh-CN" altLang="zh-CN" sz="1600" dirty="0"/>
              <a:t>集群的主机和端口</a:t>
            </a:r>
            <a:endParaRPr lang="zh-CN" altLang="zh-CN" sz="1600" kern="100" dirty="0">
              <a:effectLst/>
              <a:latin typeface="+mn-ea"/>
              <a:cs typeface="Times New Roman" panose="02020603050405020304" pitchFamily="18" charset="0"/>
            </a:endParaRPr>
          </a:p>
        </p:txBody>
      </p:sp>
      <p:sp>
        <p:nvSpPr>
          <p:cNvPr id="11" name="矩形 10"/>
          <p:cNvSpPr/>
          <p:nvPr/>
        </p:nvSpPr>
        <p:spPr>
          <a:xfrm>
            <a:off x="5437642" y="4468987"/>
            <a:ext cx="6652758" cy="584775"/>
          </a:xfrm>
          <a:prstGeom prst="rect">
            <a:avLst/>
          </a:prstGeom>
          <a:ln w="9525">
            <a:solidFill>
              <a:schemeClr val="tx1"/>
            </a:solidFill>
          </a:ln>
        </p:spPr>
        <p:txBody>
          <a:bodyPr wrap="square">
            <a:spAutoFit/>
          </a:bodyPr>
          <a:lstStyle/>
          <a:p>
            <a:r>
              <a:rPr lang="zh-CN" altLang="zh-CN" sz="1600" dirty="0"/>
              <a:t>从</a:t>
            </a:r>
            <a:r>
              <a:rPr lang="en-US" altLang="zh-CN" sz="1600" dirty="0"/>
              <a:t>Hadoop</a:t>
            </a:r>
            <a:r>
              <a:rPr lang="zh-CN" altLang="zh-CN" sz="1600" dirty="0"/>
              <a:t>文件系统读取</a:t>
            </a:r>
            <a:r>
              <a:rPr lang="en-US" altLang="zh-CN" sz="1600" dirty="0"/>
              <a:t>/</a:t>
            </a:r>
            <a:r>
              <a:rPr lang="en-US" altLang="zh-CN" sz="1600" dirty="0" err="1"/>
              <a:t>hadoop</a:t>
            </a:r>
            <a:r>
              <a:rPr lang="en-US" altLang="zh-CN" sz="1600" dirty="0"/>
              <a:t>/test/1.txt</a:t>
            </a:r>
            <a:r>
              <a:rPr lang="zh-CN" altLang="zh-CN" sz="1600" dirty="0"/>
              <a:t>文件，把数据输入到</a:t>
            </a:r>
            <a:r>
              <a:rPr lang="en-US" altLang="zh-CN" sz="1600" dirty="0"/>
              <a:t>Excel</a:t>
            </a:r>
            <a:r>
              <a:rPr lang="zh-CN" altLang="zh-CN" sz="1600" dirty="0"/>
              <a:t>中。</a:t>
            </a:r>
            <a:endParaRPr lang="zh-CN" altLang="zh-CN" sz="1600" dirty="0"/>
          </a:p>
        </p:txBody>
      </p:sp>
      <p:sp>
        <p:nvSpPr>
          <p:cNvPr id="14" name="矩形 13"/>
          <p:cNvSpPr/>
          <p:nvPr/>
        </p:nvSpPr>
        <p:spPr>
          <a:xfrm>
            <a:off x="5435600" y="5517283"/>
            <a:ext cx="6654800" cy="338554"/>
          </a:xfrm>
          <a:prstGeom prst="rect">
            <a:avLst/>
          </a:prstGeom>
          <a:ln w="9525">
            <a:solidFill>
              <a:schemeClr val="tx1"/>
            </a:solidFill>
          </a:ln>
        </p:spPr>
        <p:txBody>
          <a:bodyPr wrap="square">
            <a:spAutoFit/>
          </a:bodyPr>
          <a:lstStyle/>
          <a:p>
            <a:r>
              <a:rPr lang="zh-CN" altLang="zh-CN" sz="1600" dirty="0"/>
              <a:t>读取</a:t>
            </a:r>
            <a:r>
              <a:rPr lang="en-US" altLang="zh-CN" sz="1600" dirty="0"/>
              <a:t> </a:t>
            </a:r>
            <a:r>
              <a:rPr lang="en-US" altLang="zh-CN" sz="1600" dirty="0" err="1"/>
              <a:t>user.json</a:t>
            </a:r>
            <a:r>
              <a:rPr lang="en-US" altLang="zh-CN" sz="1600" dirty="0"/>
              <a:t> </a:t>
            </a:r>
            <a:r>
              <a:rPr lang="zh-CN" altLang="zh-CN" sz="1600" dirty="0"/>
              <a:t>把数据写入到</a:t>
            </a:r>
            <a:r>
              <a:rPr lang="en-US" altLang="zh-CN" sz="1600" dirty="0" err="1"/>
              <a:t>hdfs</a:t>
            </a:r>
            <a:r>
              <a:rPr lang="zh-CN" altLang="zh-CN" sz="1600" dirty="0"/>
              <a:t>文件系统的的</a:t>
            </a:r>
            <a:r>
              <a:rPr lang="en-US" altLang="zh-CN" sz="1600" dirty="0"/>
              <a:t>/</a:t>
            </a:r>
            <a:r>
              <a:rPr lang="en-US" altLang="zh-CN" sz="1600" dirty="0" err="1"/>
              <a:t>hadoop</a:t>
            </a:r>
            <a:r>
              <a:rPr lang="en-US" altLang="zh-CN" sz="1600" dirty="0"/>
              <a:t>/test/2.txt</a:t>
            </a:r>
            <a:r>
              <a:rPr lang="zh-CN" altLang="zh-CN" sz="1600" dirty="0"/>
              <a:t>中。</a:t>
            </a:r>
            <a:endParaRPr lang="zh-CN" altLang="zh-CN" sz="1600" dirty="0"/>
          </a:p>
        </p:txBody>
      </p:sp>
      <p:cxnSp>
        <p:nvCxnSpPr>
          <p:cNvPr id="16" name="直接箭头连接符 15"/>
          <p:cNvCxnSpPr/>
          <p:nvPr/>
        </p:nvCxnSpPr>
        <p:spPr>
          <a:xfrm>
            <a:off x="4927600" y="5518223"/>
            <a:ext cx="508000" cy="33782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endCxn id="11" idx="1"/>
          </p:cNvCxnSpPr>
          <p:nvPr/>
        </p:nvCxnSpPr>
        <p:spPr>
          <a:xfrm>
            <a:off x="4419600" y="4560321"/>
            <a:ext cx="1018042" cy="201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4597400" y="3849268"/>
            <a:ext cx="7112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7" idx="1"/>
          </p:cNvCxnSpPr>
          <p:nvPr/>
        </p:nvCxnSpPr>
        <p:spPr>
          <a:xfrm flipV="1">
            <a:off x="4419600" y="2869677"/>
            <a:ext cx="1016000" cy="56451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5" name="图片 14"/>
          <p:cNvPicPr/>
          <p:nvPr/>
        </p:nvPicPr>
        <p:blipFill>
          <a:blip r:embed="rId1"/>
          <a:stretch>
            <a:fillRect/>
          </a:stretch>
        </p:blipFill>
        <p:spPr>
          <a:xfrm>
            <a:off x="0" y="3179667"/>
            <a:ext cx="5038165" cy="2503957"/>
          </a:xfrm>
          <a:prstGeom prst="rect">
            <a:avLst/>
          </a:prstGeom>
          <a:noFill/>
          <a:ln>
            <a:noFill/>
          </a:ln>
        </p:spPr>
      </p:pic>
      <p:sp>
        <p:nvSpPr>
          <p:cNvPr id="3" name="Content Placeholder 2"/>
          <p:cNvSpPr>
            <a:spLocks noGrp="1"/>
          </p:cNvSpPr>
          <p:nvPr>
            <p:custDataLst>
              <p:tags r:id="rId2"/>
            </p:custDataLst>
          </p:nvPr>
        </p:nvSpPr>
        <p:spPr>
          <a:xfrm>
            <a:off x="397510" y="1710055"/>
            <a:ext cx="9111615" cy="581660"/>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zh-CN" sz="2000" dirty="0"/>
              <a:t>本模块知识框架：</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一、Hadoop环境准备</a:t>
            </a:r>
            <a:endParaRPr dirty="0" smtClean="0"/>
          </a:p>
        </p:txBody>
      </p:sp>
      <p:sp>
        <p:nvSpPr>
          <p:cNvPr id="101" name="文本框 100"/>
          <p:cNvSpPr txBox="1"/>
          <p:nvPr/>
        </p:nvSpPr>
        <p:spPr>
          <a:xfrm>
            <a:off x="660400" y="893445"/>
            <a:ext cx="9631045" cy="5219065"/>
          </a:xfrm>
          <a:prstGeom prst="rect">
            <a:avLst/>
          </a:prstGeom>
          <a:noFill/>
          <a:ln w="9525">
            <a:noFill/>
          </a:ln>
        </p:spPr>
        <p:txBody>
          <a:bodyPr wrap="square">
            <a:noAutofit/>
          </a:bodyPr>
          <a:p>
            <a:pPr marL="269875" indent="-269875"/>
            <a:r>
              <a:rPr lang="en-US" sz="2100" b="0">
                <a:latin typeface="宋体" panose="02010600030101010101" pitchFamily="2" charset="-122"/>
                <a:ea typeface="宋体" panose="02010600030101010101" pitchFamily="2" charset="-122"/>
              </a:rPr>
              <a:t>1.</a:t>
            </a:r>
            <a:r>
              <a:rPr lang="zh-CN" sz="2100" b="0">
                <a:ea typeface="宋体" panose="02010600030101010101" pitchFamily="2" charset="-122"/>
              </a:rPr>
              <a:t>安装hadoop的文件系统（可参照“hadoop的安装与配置.pdf”）。</a:t>
            </a:r>
            <a:endParaRPr lang="zh-CN" sz="2100" b="0">
              <a:ea typeface="宋体" panose="02010600030101010101" pitchFamily="2" charset="-122"/>
            </a:endParaRPr>
          </a:p>
          <a:p>
            <a:pPr marL="269875" indent="-269875"/>
            <a:endParaRPr lang="zh-CN" sz="2100" b="0">
              <a:ea typeface="宋体" panose="02010600030101010101" pitchFamily="2" charset="-122"/>
            </a:endParaRPr>
          </a:p>
          <a:p>
            <a:pPr marL="269875" indent="-269875"/>
            <a:r>
              <a:rPr lang="en-US" sz="2100" b="0">
                <a:latin typeface="宋体" panose="02010600030101010101" pitchFamily="2" charset="-122"/>
                <a:ea typeface="宋体" panose="02010600030101010101" pitchFamily="2" charset="-122"/>
              </a:rPr>
              <a:t>2.</a:t>
            </a:r>
            <a:r>
              <a:rPr lang="zh-CN" sz="2100" b="0">
                <a:ea typeface="宋体" panose="02010600030101010101" pitchFamily="2" charset="-122"/>
              </a:rPr>
              <a:t>通过浏览器访问http://node1:50070/。</a:t>
            </a:r>
            <a:endParaRPr lang="zh-CN" sz="2100" b="0">
              <a:ea typeface="宋体" panose="02010600030101010101" pitchFamily="2" charset="-122"/>
            </a:endParaRPr>
          </a:p>
          <a:p>
            <a:pPr marL="269875" indent="-269875"/>
            <a:endParaRPr lang="zh-CN" sz="2100" b="0">
              <a:ea typeface="宋体" panose="02010600030101010101" pitchFamily="2" charset="-122"/>
            </a:endParaRPr>
          </a:p>
          <a:p>
            <a:pPr marL="269875" indent="-269875"/>
            <a:r>
              <a:rPr lang="en-US" sz="2100" b="0">
                <a:latin typeface="宋体" panose="02010600030101010101" pitchFamily="2" charset="-122"/>
                <a:ea typeface="宋体" panose="02010600030101010101" pitchFamily="2" charset="-122"/>
              </a:rPr>
              <a:t>3.</a:t>
            </a:r>
            <a:r>
              <a:rPr lang="zh-CN" sz="2100" b="0">
                <a:ea typeface="宋体" panose="02010600030101010101" pitchFamily="2" charset="-122"/>
              </a:rPr>
              <a:t>通过终端访问命令查看文件，示例代码如下所示。</a:t>
            </a:r>
            <a:r>
              <a:rPr lang="en-US" b="0">
                <a:latin typeface="宋体" panose="02010600030101010101" pitchFamily="2" charset="-122"/>
                <a:ea typeface="宋体" panose="02010600030101010101" pitchFamily="2" charset="-122"/>
              </a:rPr>
              <a:t>hadoop fs -ls /</a:t>
            </a:r>
            <a:endParaRPr lang="en-US" b="0">
              <a:latin typeface="宋体" panose="02010600030101010101" pitchFamily="2" charset="-122"/>
              <a:ea typeface="宋体" panose="02010600030101010101" pitchFamily="2" charset="-122"/>
            </a:endParaRPr>
          </a:p>
          <a:p>
            <a:pPr marL="269875" indent="-269875"/>
            <a:endParaRPr lang="en-US" b="0">
              <a:latin typeface="宋体" panose="02010600030101010101" pitchFamily="2" charset="-122"/>
              <a:ea typeface="宋体" panose="02010600030101010101" pitchFamily="2" charset="-122"/>
            </a:endParaRPr>
          </a:p>
          <a:p>
            <a:pPr marL="269875" indent="-269875"/>
            <a:r>
              <a:rPr lang="en-US" sz="2100" b="0">
                <a:latin typeface="宋体" panose="02010600030101010101" pitchFamily="2" charset="-122"/>
                <a:ea typeface="宋体" panose="02010600030101010101" pitchFamily="2" charset="-122"/>
              </a:rPr>
              <a:t>4.</a:t>
            </a:r>
            <a:r>
              <a:rPr lang="zh-CN" sz="2100" b="0">
                <a:ea typeface="宋体" panose="02010600030101010101" pitchFamily="2" charset="-122"/>
              </a:rPr>
              <a:t>在hadoop文件系统中创建/hadoop/test目录，示例代码如下所示。</a:t>
            </a:r>
            <a:r>
              <a:rPr lang="en-US" b="0">
                <a:latin typeface="宋体" panose="02010600030101010101" pitchFamily="2" charset="-122"/>
                <a:ea typeface="宋体" panose="02010600030101010101" pitchFamily="2" charset="-122"/>
              </a:rPr>
              <a:t>hadoop fs -mkdir -p /hadoop/test</a:t>
            </a:r>
            <a:endParaRPr lang="en-US" b="0">
              <a:latin typeface="宋体" panose="02010600030101010101" pitchFamily="2" charset="-122"/>
              <a:ea typeface="宋体" panose="02010600030101010101" pitchFamily="2" charset="-122"/>
            </a:endParaRPr>
          </a:p>
          <a:p>
            <a:pPr marL="269875" indent="-269875"/>
            <a:endParaRPr lang="en-US" b="0">
              <a:latin typeface="宋体" panose="02010600030101010101" pitchFamily="2" charset="-122"/>
              <a:ea typeface="宋体" panose="02010600030101010101" pitchFamily="2" charset="-122"/>
            </a:endParaRPr>
          </a:p>
          <a:p>
            <a:pPr marL="269875" indent="-269875"/>
            <a:r>
              <a:rPr lang="en-US" sz="2100" b="0">
                <a:latin typeface="宋体" panose="02010600030101010101" pitchFamily="2" charset="-122"/>
                <a:ea typeface="宋体" panose="02010600030101010101" pitchFamily="2" charset="-122"/>
              </a:rPr>
              <a:t>5.</a:t>
            </a:r>
            <a:r>
              <a:rPr lang="zh-CN" sz="2100" b="0">
                <a:ea typeface="宋体" panose="02010600030101010101" pitchFamily="2" charset="-122"/>
              </a:rPr>
              <a:t>在本地创建</a:t>
            </a:r>
            <a:r>
              <a:rPr lang="en-US" sz="2100" b="0">
                <a:latin typeface="宋体" panose="02010600030101010101" pitchFamily="2" charset="-122"/>
                <a:ea typeface="宋体" panose="02010600030101010101" pitchFamily="2" charset="-122"/>
              </a:rPr>
              <a:t>1.txt</a:t>
            </a:r>
            <a:r>
              <a:rPr lang="zh-CN" sz="2100" b="0">
                <a:ea typeface="宋体" panose="02010600030101010101" pitchFamily="2" charset="-122"/>
              </a:rPr>
              <a:t>，示例代码如下所示。</a:t>
            </a:r>
            <a:r>
              <a:rPr lang="zh-CN" b="0">
                <a:ea typeface="宋体" panose="02010600030101010101" pitchFamily="2" charset="-122"/>
              </a:rPr>
              <a:t>#编辑1.txt文件（vim 1.txt）</a:t>
            </a:r>
            <a:r>
              <a:rPr lang="en-US" b="0">
                <a:latin typeface="宋体" panose="02010600030101010101" pitchFamily="2" charset="-122"/>
                <a:ea typeface="宋体" panose="02010600030101010101" pitchFamily="2" charset="-122"/>
              </a:rPr>
              <a:t>id,name1,xuanyuan 2,xyxy</a:t>
            </a:r>
            <a:endParaRPr lang="en-US" b="0">
              <a:latin typeface="宋体" panose="02010600030101010101" pitchFamily="2" charset="-122"/>
              <a:ea typeface="宋体" panose="02010600030101010101" pitchFamily="2" charset="-122"/>
            </a:endParaRPr>
          </a:p>
          <a:p>
            <a:pPr marL="269875" indent="-269875"/>
            <a:endParaRPr lang="en-US" b="0">
              <a:latin typeface="宋体" panose="02010600030101010101" pitchFamily="2" charset="-122"/>
              <a:ea typeface="宋体" panose="02010600030101010101" pitchFamily="2" charset="-122"/>
            </a:endParaRPr>
          </a:p>
          <a:p>
            <a:pPr marL="269875" indent="-269875"/>
            <a:r>
              <a:rPr lang="en-US" sz="2100" b="0">
                <a:latin typeface="宋体" panose="02010600030101010101" pitchFamily="2" charset="-122"/>
                <a:ea typeface="宋体" panose="02010600030101010101" pitchFamily="2" charset="-122"/>
              </a:rPr>
              <a:t>6.</a:t>
            </a:r>
            <a:r>
              <a:rPr lang="zh-CN" sz="2100" b="0">
                <a:ea typeface="宋体" panose="02010600030101010101" pitchFamily="2" charset="-122"/>
              </a:rPr>
              <a:t>上传1.txt到hadoop文件系统的/hadoop/test目录。</a:t>
            </a:r>
            <a:r>
              <a:rPr lang="en-US" b="0">
                <a:latin typeface="宋体" panose="02010600030101010101" pitchFamily="2" charset="-122"/>
                <a:ea typeface="宋体" panose="02010600030101010101" pitchFamily="2" charset="-122"/>
              </a:rPr>
              <a:t>hadoop fs -put 1.txt /hadoop/test</a:t>
            </a:r>
            <a:endParaRPr lang="en-US" altLang="en-US" b="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二、Kettle整合Hadoop</a:t>
            </a:r>
            <a:endParaRPr dirty="0" smtClean="0"/>
          </a:p>
        </p:txBody>
      </p:sp>
      <p:sp>
        <p:nvSpPr>
          <p:cNvPr id="101" name="文本框 100"/>
          <p:cNvSpPr txBox="1"/>
          <p:nvPr/>
        </p:nvSpPr>
        <p:spPr>
          <a:xfrm>
            <a:off x="381635" y="840740"/>
            <a:ext cx="9631045" cy="5065395"/>
          </a:xfrm>
          <a:prstGeom prst="rect">
            <a:avLst/>
          </a:prstGeom>
          <a:noFill/>
          <a:ln w="9525">
            <a:noFill/>
          </a:ln>
        </p:spPr>
        <p:txBody>
          <a:bodyPr wrap="square">
            <a:noAutofit/>
          </a:bodyPr>
          <a:p>
            <a:pPr marL="269875" indent="-269875"/>
            <a:r>
              <a:rPr lang="en-US" altLang="zh-CN" sz="2100" b="0">
                <a:ea typeface="宋体" panose="02010600030101010101" pitchFamily="2" charset="-122"/>
              </a:rPr>
              <a:t>1. </a:t>
            </a:r>
            <a:r>
              <a:rPr lang="zh-CN" sz="2100" b="0">
                <a:ea typeface="宋体" panose="02010600030101010101" pitchFamily="2" charset="-122"/>
              </a:rPr>
              <a:t>确保Hadoop的环境变量设置完成，HADOOP_USER_NAME为root。</a:t>
            </a:r>
            <a:endParaRPr lang="zh-CN" sz="2100" b="0">
              <a:ea typeface="宋体" panose="02010600030101010101" pitchFamily="2" charset="-122"/>
            </a:endParaRPr>
          </a:p>
          <a:p>
            <a:pPr marL="269875" indent="-269875"/>
            <a:endParaRPr lang="zh-CN" sz="2100" b="0">
              <a:ea typeface="宋体" panose="02010600030101010101" pitchFamily="2" charset="-122"/>
            </a:endParaRPr>
          </a:p>
          <a:p>
            <a:pPr marL="269875" indent="-269875"/>
            <a:r>
              <a:rPr lang="en-US" altLang="zh-CN" sz="2100" b="0">
                <a:ea typeface="宋体" panose="02010600030101010101" pitchFamily="2" charset="-122"/>
              </a:rPr>
              <a:t>2. </a:t>
            </a:r>
            <a:r>
              <a:rPr lang="zh-CN" sz="2100" b="0">
                <a:ea typeface="宋体" panose="02010600030101010101" pitchFamily="2" charset="-122"/>
              </a:rPr>
              <a:t>从hadoop下载核心配置文件</a:t>
            </a:r>
            <a:endParaRPr lang="zh-CN" sz="2100" b="0">
              <a:ea typeface="宋体" panose="02010600030101010101" pitchFamily="2" charset="-122"/>
            </a:endParaRPr>
          </a:p>
          <a:p>
            <a:pPr marL="269875" indent="-269875"/>
            <a:r>
              <a:rPr lang="zh-CN" sz="2100" b="0">
                <a:ea typeface="宋体" panose="02010600030101010101" pitchFamily="2" charset="-122"/>
              </a:rPr>
              <a:t>sz /export/servers/hadoop-2.6.0-cdh5.14.0/etc/hadoop/hdfs-site.xml</a:t>
            </a:r>
            <a:endParaRPr lang="zh-CN" sz="2100" b="0">
              <a:ea typeface="宋体" panose="02010600030101010101" pitchFamily="2" charset="-122"/>
            </a:endParaRPr>
          </a:p>
          <a:p>
            <a:pPr marL="269875" indent="-269875"/>
            <a:r>
              <a:rPr lang="zh-CN" sz="2100" b="0">
                <a:ea typeface="宋体" panose="02010600030101010101" pitchFamily="2" charset="-122"/>
              </a:rPr>
              <a:t>sz /export/servers/hadoop-2.6.0-cdh5.14.0/etc/hadoop/core-site.xml</a:t>
            </a:r>
            <a:endParaRPr lang="zh-CN" sz="2100" b="0">
              <a:ea typeface="宋体" panose="02010600030101010101" pitchFamily="2" charset="-122"/>
            </a:endParaRPr>
          </a:p>
          <a:p>
            <a:pPr marL="269875" indent="-269875"/>
            <a:r>
              <a:rPr lang="zh-CN" sz="2100" b="0">
                <a:ea typeface="宋体" panose="02010600030101010101" pitchFamily="2" charset="-122"/>
              </a:rPr>
              <a:t>文件会被下载到windows的下载目录，sz命令设置下载到windows的目录。</a:t>
            </a:r>
            <a:endParaRPr lang="zh-CN" sz="2100" b="0">
              <a:ea typeface="宋体" panose="02010600030101010101" pitchFamily="2" charset="-122"/>
            </a:endParaRPr>
          </a:p>
          <a:p>
            <a:pPr marL="269875" indent="-269875"/>
            <a:endParaRPr lang="zh-CN" sz="2100" b="0">
              <a:ea typeface="宋体" panose="02010600030101010101" pitchFamily="2" charset="-122"/>
            </a:endParaRPr>
          </a:p>
          <a:p>
            <a:pPr marL="269875" indent="-269875"/>
            <a:r>
              <a:rPr lang="en-US" altLang="zh-CN" sz="2100" b="0">
                <a:ea typeface="宋体" panose="02010600030101010101" pitchFamily="2" charset="-122"/>
              </a:rPr>
              <a:t>3.</a:t>
            </a:r>
            <a:r>
              <a:rPr lang="zh-CN" sz="2100" b="0">
                <a:ea typeface="宋体" panose="02010600030101010101" pitchFamily="2" charset="-122"/>
              </a:rPr>
              <a:t>把hadoop核心配置文件(hdfs-site.xml和core-site.xml)放入kettle目录。</a:t>
            </a:r>
            <a:endParaRPr lang="zh-CN" sz="2100" b="0">
              <a:ea typeface="宋体" panose="02010600030101010101" pitchFamily="2" charset="-122"/>
            </a:endParaRPr>
          </a:p>
          <a:p>
            <a:pPr marL="269875" indent="-269875"/>
            <a:r>
              <a:rPr lang="zh-CN" sz="2100" b="0">
                <a:ea typeface="宋体" panose="02010600030101010101" pitchFamily="2" charset="-122"/>
              </a:rPr>
              <a:t>data-integration\plugins\pentaho-big-data-plugin\hadoop-configurations\cdh514</a:t>
            </a:r>
            <a:endParaRPr lang="zh-CN" sz="2100" b="0">
              <a:ea typeface="宋体" panose="02010600030101010101" pitchFamily="2" charset="-122"/>
            </a:endParaRPr>
          </a:p>
          <a:p>
            <a:pPr marL="269875" indent="-269875"/>
            <a:endParaRPr lang="zh-CN" sz="2100" b="0">
              <a:ea typeface="宋体" panose="02010600030101010101" pitchFamily="2" charset="-122"/>
            </a:endParaRPr>
          </a:p>
          <a:p>
            <a:pPr marL="269875" indent="-269875"/>
            <a:r>
              <a:rPr lang="en-US" altLang="zh-CN" sz="2100" b="0">
                <a:ea typeface="宋体" panose="02010600030101010101" pitchFamily="2" charset="-122"/>
              </a:rPr>
              <a:t>4.</a:t>
            </a:r>
            <a:r>
              <a:rPr lang="zh-CN" sz="2100" b="0">
                <a:ea typeface="宋体" panose="02010600030101010101" pitchFamily="2" charset="-122"/>
              </a:rPr>
              <a:t>修改 data-integration\plugins\pentaho-big-data-plugin\plugin.properties文件。修改plugin.properties （active.hadoop.configuration=cdh514）如图所示：</a:t>
            </a:r>
            <a:endParaRPr lang="zh-CN" sz="2100" b="0">
              <a:ea typeface="宋体" panose="02010600030101010101" pitchFamily="2" charset="-122"/>
            </a:endParaRPr>
          </a:p>
        </p:txBody>
      </p:sp>
      <p:pic>
        <p:nvPicPr>
          <p:cNvPr id="176" name="图片 176"/>
          <p:cNvPicPr>
            <a:picLocks noChangeAspect="1"/>
          </p:cNvPicPr>
          <p:nvPr>
            <p:custDataLst>
              <p:tags r:id="rId1"/>
            </p:custDataLst>
          </p:nvPr>
        </p:nvPicPr>
        <p:blipFill>
          <a:blip r:embed="rId2"/>
          <a:stretch>
            <a:fillRect/>
          </a:stretch>
        </p:blipFill>
        <p:spPr>
          <a:xfrm>
            <a:off x="767715" y="5443855"/>
            <a:ext cx="11214735" cy="1021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二、Kettle整合Hadoop</a:t>
            </a:r>
            <a:endParaRPr dirty="0" smtClean="0"/>
          </a:p>
        </p:txBody>
      </p:sp>
      <p:sp>
        <p:nvSpPr>
          <p:cNvPr id="101" name="文本框 100"/>
          <p:cNvSpPr txBox="1"/>
          <p:nvPr/>
        </p:nvSpPr>
        <p:spPr>
          <a:xfrm>
            <a:off x="381635" y="840740"/>
            <a:ext cx="9631045" cy="5065395"/>
          </a:xfrm>
          <a:prstGeom prst="rect">
            <a:avLst/>
          </a:prstGeom>
          <a:noFill/>
          <a:ln w="9525">
            <a:noFill/>
          </a:ln>
        </p:spPr>
        <p:txBody>
          <a:bodyPr wrap="square">
            <a:noAutofit/>
          </a:bodyPr>
          <a:p>
            <a:pPr marL="269875" indent="-269875"/>
            <a:r>
              <a:rPr lang="en-US" altLang="zh-CN" sz="2100" b="0">
                <a:ea typeface="宋体" panose="02010600030101010101" pitchFamily="2" charset="-122"/>
              </a:rPr>
              <a:t>5.创建Hadoop clusters</a:t>
            </a:r>
            <a:r>
              <a:rPr lang="zh-CN" altLang="en-US" sz="2100" b="0">
                <a:ea typeface="宋体" panose="02010600030101010101" pitchFamily="2" charset="-122"/>
              </a:rPr>
              <a:t>：</a:t>
            </a:r>
            <a:r>
              <a:rPr lang="en-US" altLang="zh-CN" sz="2100" b="0">
                <a:ea typeface="宋体" panose="02010600030101010101" pitchFamily="2" charset="-122"/>
              </a:rPr>
              <a:t>选择“主对象树”的“转换”对象下拉列表展开后，右键单击“Hadoop clusters”，新建clusters，</a:t>
            </a:r>
            <a:r>
              <a:rPr lang="zh-CN" sz="2100" b="0">
                <a:ea typeface="宋体" panose="02010600030101010101" pitchFamily="2" charset="-122"/>
              </a:rPr>
              <a:t>如图所示：</a:t>
            </a:r>
            <a:endParaRPr lang="zh-CN" sz="2100" b="0">
              <a:ea typeface="宋体" panose="02010600030101010101" pitchFamily="2" charset="-122"/>
            </a:endParaRPr>
          </a:p>
        </p:txBody>
      </p:sp>
      <p:pic>
        <p:nvPicPr>
          <p:cNvPr id="177" name="图片 177"/>
          <p:cNvPicPr>
            <a:picLocks noChangeAspect="1"/>
          </p:cNvPicPr>
          <p:nvPr>
            <p:custDataLst>
              <p:tags r:id="rId1"/>
            </p:custDataLst>
          </p:nvPr>
        </p:nvPicPr>
        <p:blipFill>
          <a:blip r:embed="rId2"/>
          <a:stretch>
            <a:fillRect/>
          </a:stretch>
        </p:blipFill>
        <p:spPr>
          <a:xfrm>
            <a:off x="381635" y="1732915"/>
            <a:ext cx="5930900" cy="4374515"/>
          </a:xfrm>
          <a:prstGeom prst="rect">
            <a:avLst/>
          </a:prstGeom>
        </p:spPr>
      </p:pic>
      <p:pic>
        <p:nvPicPr>
          <p:cNvPr id="178" name="图片 178"/>
          <p:cNvPicPr>
            <a:picLocks noChangeAspect="1"/>
          </p:cNvPicPr>
          <p:nvPr>
            <p:custDataLst>
              <p:tags r:id="rId3"/>
            </p:custDataLst>
          </p:nvPr>
        </p:nvPicPr>
        <p:blipFill>
          <a:blip r:embed="rId4"/>
          <a:stretch>
            <a:fillRect/>
          </a:stretch>
        </p:blipFill>
        <p:spPr>
          <a:xfrm>
            <a:off x="5156835" y="1887220"/>
            <a:ext cx="7409815" cy="4409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二、Kettle整合Hadoop</a:t>
            </a:r>
            <a:endParaRPr dirty="0" smtClean="0"/>
          </a:p>
        </p:txBody>
      </p:sp>
      <p:sp>
        <p:nvSpPr>
          <p:cNvPr id="101" name="文本框 100"/>
          <p:cNvSpPr txBox="1"/>
          <p:nvPr/>
        </p:nvSpPr>
        <p:spPr>
          <a:xfrm>
            <a:off x="381635" y="1042035"/>
            <a:ext cx="9631045" cy="5065395"/>
          </a:xfrm>
          <a:prstGeom prst="rect">
            <a:avLst/>
          </a:prstGeom>
          <a:noFill/>
          <a:ln w="9525">
            <a:noFill/>
          </a:ln>
        </p:spPr>
        <p:txBody>
          <a:bodyPr wrap="square">
            <a:noAutofit/>
          </a:bodyPr>
          <a:p>
            <a:pPr marL="269875" indent="-269875"/>
            <a:r>
              <a:rPr lang="en-US" altLang="zh-CN" sz="2100" b="0">
                <a:ea typeface="宋体" panose="02010600030101010101" pitchFamily="2" charset="-122"/>
              </a:rPr>
              <a:t>6.</a:t>
            </a:r>
            <a:r>
              <a:rPr sz="2100" b="0">
                <a:ea typeface="宋体" panose="02010600030101010101" pitchFamily="2" charset="-122"/>
              </a:rPr>
              <a:t>配置连接hadoop集群的主机和端口，输入对应的用户名和密码</a:t>
            </a:r>
            <a:r>
              <a:rPr lang="en-US" altLang="zh-CN" sz="2100" b="0">
                <a:ea typeface="宋体" panose="02010600030101010101" pitchFamily="2" charset="-122"/>
              </a:rPr>
              <a:t>，</a:t>
            </a:r>
            <a:r>
              <a:rPr lang="zh-CN" sz="2100" b="0">
                <a:ea typeface="宋体" panose="02010600030101010101" pitchFamily="2" charset="-122"/>
              </a:rPr>
              <a:t>如图所示：</a:t>
            </a:r>
            <a:endParaRPr lang="zh-CN" sz="2100" b="0">
              <a:ea typeface="宋体" panose="02010600030101010101" pitchFamily="2" charset="-122"/>
            </a:endParaRPr>
          </a:p>
        </p:txBody>
      </p:sp>
      <p:pic>
        <p:nvPicPr>
          <p:cNvPr id="80" name="图片 2"/>
          <p:cNvPicPr>
            <a:picLocks noChangeAspect="1"/>
          </p:cNvPicPr>
          <p:nvPr>
            <p:custDataLst>
              <p:tags r:id="rId1"/>
            </p:custDataLst>
          </p:nvPr>
        </p:nvPicPr>
        <p:blipFill>
          <a:blip r:embed="rId2"/>
          <a:stretch>
            <a:fillRect/>
          </a:stretch>
        </p:blipFill>
        <p:spPr>
          <a:xfrm>
            <a:off x="947420" y="1492250"/>
            <a:ext cx="9065260" cy="483108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三、Hadoop File Input组件</a:t>
            </a:r>
            <a:endParaRPr dirty="0" smtClean="0"/>
          </a:p>
        </p:txBody>
      </p:sp>
      <p:sp>
        <p:nvSpPr>
          <p:cNvPr id="101" name="文本框 100"/>
          <p:cNvSpPr txBox="1"/>
          <p:nvPr/>
        </p:nvSpPr>
        <p:spPr>
          <a:xfrm>
            <a:off x="381635" y="1042035"/>
            <a:ext cx="9631045" cy="5065395"/>
          </a:xfrm>
          <a:prstGeom prst="rect">
            <a:avLst/>
          </a:prstGeom>
          <a:noFill/>
          <a:ln w="9525">
            <a:noFill/>
          </a:ln>
        </p:spPr>
        <p:txBody>
          <a:bodyPr wrap="square">
            <a:noAutofit/>
          </a:bodyPr>
          <a:p>
            <a:pPr marL="269875" indent="-269875"/>
            <a:r>
              <a:rPr lang="en-US" sz="2100" b="0">
                <a:ea typeface="宋体" panose="02010600030101010101" pitchFamily="2" charset="-122"/>
              </a:rPr>
              <a:t>           </a:t>
            </a:r>
            <a:r>
              <a:rPr sz="2100" b="0">
                <a:ea typeface="宋体" panose="02010600030101010101" pitchFamily="2" charset="-122"/>
              </a:rPr>
              <a:t>Kettle在“Big data”分类中提供了一个“Hadoop file input ”组件，该组件用来从hdfs文件系统中读取数据，组件位置如图所示。</a:t>
            </a:r>
            <a:endParaRPr lang="zh-CN" sz="2100" b="0">
              <a:ea typeface="宋体" panose="02010600030101010101" pitchFamily="2" charset="-122"/>
            </a:endParaRPr>
          </a:p>
        </p:txBody>
      </p:sp>
      <p:pic>
        <p:nvPicPr>
          <p:cNvPr id="180" name="图片 180"/>
          <p:cNvPicPr>
            <a:picLocks noChangeAspect="1"/>
          </p:cNvPicPr>
          <p:nvPr>
            <p:custDataLst>
              <p:tags r:id="rId1"/>
            </p:custDataLst>
          </p:nvPr>
        </p:nvPicPr>
        <p:blipFill>
          <a:blip r:embed="rId2"/>
          <a:stretch>
            <a:fillRect/>
          </a:stretch>
        </p:blipFill>
        <p:spPr>
          <a:xfrm>
            <a:off x="1202055" y="1917700"/>
            <a:ext cx="9157970" cy="4190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三、Hadoop File Input组件</a:t>
            </a:r>
            <a:endParaRPr dirty="0" smtClean="0"/>
          </a:p>
        </p:txBody>
      </p:sp>
      <p:sp>
        <p:nvSpPr>
          <p:cNvPr id="4" name="内容占位符 3"/>
          <p:cNvSpPr>
            <a:spLocks noGrp="1"/>
          </p:cNvSpPr>
          <p:nvPr>
            <p:ph sz="quarter" idx="13"/>
          </p:nvPr>
        </p:nvSpPr>
        <p:spPr>
          <a:xfrm>
            <a:off x="381635" y="918210"/>
            <a:ext cx="11593195" cy="370205"/>
          </a:xfrm>
        </p:spPr>
        <p:txBody>
          <a:bodyPr/>
          <a:lstStyle/>
          <a:p>
            <a:r>
              <a:rPr lang="en-US" altLang="zh-CN" sz="2000" dirty="0" smtClean="0"/>
              <a:t> </a:t>
            </a:r>
            <a:endParaRPr lang="zh-CN" altLang="en-US" sz="2000" dirty="0" smtClean="0"/>
          </a:p>
        </p:txBody>
      </p:sp>
      <p:sp>
        <p:nvSpPr>
          <p:cNvPr id="7" name="矩形 6"/>
          <p:cNvSpPr/>
          <p:nvPr/>
        </p:nvSpPr>
        <p:spPr>
          <a:xfrm>
            <a:off x="300355" y="1005205"/>
            <a:ext cx="11852910" cy="368300"/>
          </a:xfrm>
          <a:prstGeom prst="rect">
            <a:avLst/>
          </a:prstGeom>
        </p:spPr>
        <p:txBody>
          <a:bodyPr wrap="square">
            <a:spAutoFit/>
          </a:bodyPr>
          <a:lstStyle/>
          <a:p>
            <a:pPr algn="l"/>
            <a:r>
              <a:rPr lang="en-US" altLang="zh-CN" b="1" kern="100" dirty="0">
                <a:latin typeface="+mn-ea"/>
                <a:cs typeface="宋体" panose="02010600030101010101" pitchFamily="2" charset="-122"/>
              </a:rPr>
              <a:t>     </a:t>
            </a:r>
            <a:r>
              <a:rPr lang="zh-CN" b="1" kern="100" dirty="0">
                <a:latin typeface="+mn-ea"/>
                <a:cs typeface="宋体" panose="02010600030101010101" pitchFamily="2" charset="-122"/>
              </a:rPr>
              <a:t>需求：从Hadoop文件系统读取/hadoop/test/1.txt文件，把数据输入到Excel中。主要操作步骤如下：</a:t>
            </a:r>
            <a:endParaRPr lang="en-US" altLang="zh-CN" b="1" kern="100" dirty="0">
              <a:latin typeface="+mn-ea"/>
              <a:cs typeface="宋体" panose="02010600030101010101" pitchFamily="2" charset="-122"/>
            </a:endParaRPr>
          </a:p>
        </p:txBody>
      </p:sp>
      <p:sp>
        <p:nvSpPr>
          <p:cNvPr id="3" name="矩形 2"/>
          <p:cNvSpPr/>
          <p:nvPr>
            <p:custDataLst>
              <p:tags r:id="rId1"/>
            </p:custDataLst>
          </p:nvPr>
        </p:nvSpPr>
        <p:spPr>
          <a:xfrm>
            <a:off x="381789" y="1754986"/>
            <a:ext cx="5288915" cy="645160"/>
          </a:xfrm>
          <a:prstGeom prst="rect">
            <a:avLst/>
          </a:prstGeom>
        </p:spPr>
        <p:txBody>
          <a:bodyPr wrap="none">
            <a:spAutoFit/>
          </a:bodyPr>
          <a:p>
            <a:pPr algn="l"/>
            <a:r>
              <a:rPr lang="en-US" altLang="zh-CN" b="1" kern="100" dirty="0">
                <a:latin typeface="+mn-ea"/>
                <a:cs typeface="宋体" panose="02010600030101010101" pitchFamily="2" charset="-122"/>
              </a:rPr>
              <a:t>1.</a:t>
            </a:r>
            <a:r>
              <a:rPr lang="zh-CN" altLang="en-US" b="1" kern="100" dirty="0">
                <a:latin typeface="+mn-ea"/>
                <a:cs typeface="宋体" panose="02010600030101010101" pitchFamily="2" charset="-122"/>
              </a:rPr>
              <a:t>建立</a:t>
            </a:r>
            <a:r>
              <a:rPr b="1" kern="100" dirty="0">
                <a:latin typeface="+mn-ea"/>
                <a:cs typeface="宋体" panose="02010600030101010101" pitchFamily="2" charset="-122"/>
              </a:rPr>
              <a:t>“Hadoop file input”到“Excel输出”的</a:t>
            </a:r>
            <a:endParaRPr b="1" kern="100" dirty="0">
              <a:latin typeface="+mn-ea"/>
              <a:cs typeface="宋体" panose="02010600030101010101" pitchFamily="2" charset="-122"/>
            </a:endParaRPr>
          </a:p>
          <a:p>
            <a:pPr algn="l"/>
            <a:r>
              <a:rPr b="1" kern="100" dirty="0">
                <a:latin typeface="+mn-ea"/>
                <a:cs typeface="宋体" panose="02010600030101010101" pitchFamily="2" charset="-122"/>
              </a:rPr>
              <a:t>数据流图</a:t>
            </a:r>
            <a:endParaRPr b="1" kern="100" dirty="0">
              <a:latin typeface="+mn-ea"/>
              <a:cs typeface="宋体" panose="02010600030101010101" pitchFamily="2" charset="-122"/>
            </a:endParaRPr>
          </a:p>
        </p:txBody>
      </p:sp>
      <p:sp>
        <p:nvSpPr>
          <p:cNvPr id="100" name="文本框 99"/>
          <p:cNvSpPr txBox="1"/>
          <p:nvPr/>
        </p:nvSpPr>
        <p:spPr>
          <a:xfrm>
            <a:off x="6141085" y="1755140"/>
            <a:ext cx="5080000" cy="368300"/>
          </a:xfrm>
          <a:prstGeom prst="rect">
            <a:avLst/>
          </a:prstGeom>
          <a:noFill/>
          <a:ln w="9525">
            <a:noFill/>
          </a:ln>
        </p:spPr>
        <p:txBody>
          <a:bodyPr>
            <a:spAutoFit/>
          </a:bodyPr>
          <a:p>
            <a:pPr algn="l">
              <a:buClrTx/>
              <a:buSzTx/>
              <a:buFontTx/>
            </a:pPr>
            <a:r>
              <a:rPr lang="en-US" altLang="zh-CN" b="1" kern="100" dirty="0">
                <a:latin typeface="+mn-ea"/>
                <a:cs typeface="宋体" panose="02010600030101010101" pitchFamily="2" charset="-122"/>
              </a:rPr>
              <a:t>2.</a:t>
            </a:r>
            <a:r>
              <a:rPr b="1" kern="100" dirty="0">
                <a:latin typeface="+mn-ea"/>
                <a:cs typeface="宋体" panose="02010600030101010101" pitchFamily="2" charset="-122"/>
              </a:rPr>
              <a:t>对 “Hadoop File input”输入组件进行配置</a:t>
            </a:r>
            <a:endParaRPr b="1" kern="100" dirty="0">
              <a:latin typeface="+mn-ea"/>
              <a:cs typeface="宋体" panose="02010600030101010101" pitchFamily="2" charset="-122"/>
            </a:endParaRPr>
          </a:p>
        </p:txBody>
      </p:sp>
      <p:pic>
        <p:nvPicPr>
          <p:cNvPr id="181" name="图片 181"/>
          <p:cNvPicPr>
            <a:picLocks noChangeAspect="1"/>
          </p:cNvPicPr>
          <p:nvPr>
            <p:custDataLst>
              <p:tags r:id="rId2"/>
            </p:custDataLst>
          </p:nvPr>
        </p:nvPicPr>
        <p:blipFill>
          <a:blip r:embed="rId3"/>
          <a:stretch>
            <a:fillRect/>
          </a:stretch>
        </p:blipFill>
        <p:spPr>
          <a:xfrm>
            <a:off x="551180" y="2749550"/>
            <a:ext cx="5273040" cy="2102485"/>
          </a:xfrm>
          <a:prstGeom prst="rect">
            <a:avLst/>
          </a:prstGeom>
        </p:spPr>
      </p:pic>
      <p:pic>
        <p:nvPicPr>
          <p:cNvPr id="220" name="图片 17"/>
          <p:cNvPicPr>
            <a:picLocks noChangeAspect="1"/>
          </p:cNvPicPr>
          <p:nvPr>
            <p:custDataLst>
              <p:tags r:id="rId4"/>
            </p:custDataLst>
          </p:nvPr>
        </p:nvPicPr>
        <p:blipFill>
          <a:blip r:embed="rId5"/>
          <a:stretch>
            <a:fillRect/>
          </a:stretch>
        </p:blipFill>
        <p:spPr>
          <a:xfrm>
            <a:off x="6141085" y="2380615"/>
            <a:ext cx="6313805" cy="410718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三、Hadoop File Input组件</a:t>
            </a:r>
            <a:endParaRPr lang="en-US" altLang="zh-CN" dirty="0" smtClean="0"/>
          </a:p>
        </p:txBody>
      </p:sp>
      <p:sp>
        <p:nvSpPr>
          <p:cNvPr id="7" name="矩形 6"/>
          <p:cNvSpPr/>
          <p:nvPr/>
        </p:nvSpPr>
        <p:spPr>
          <a:xfrm>
            <a:off x="579274" y="934566"/>
            <a:ext cx="3200400" cy="368300"/>
          </a:xfrm>
          <a:prstGeom prst="rect">
            <a:avLst/>
          </a:prstGeom>
        </p:spPr>
        <p:txBody>
          <a:bodyPr wrap="none">
            <a:spAutoFit/>
          </a:bodyPr>
          <a:lstStyle/>
          <a:p>
            <a:pPr algn="l"/>
            <a:r>
              <a:rPr lang="en-US" altLang="zh-CN" b="1" kern="100" dirty="0">
                <a:latin typeface="+mn-ea"/>
                <a:cs typeface="宋体" panose="02010600030101010101" pitchFamily="2" charset="-122"/>
              </a:rPr>
              <a:t>3. </a:t>
            </a:r>
            <a:r>
              <a:rPr lang="zh-CN" altLang="en-US" b="1" kern="100" dirty="0">
                <a:latin typeface="+mn-ea"/>
                <a:cs typeface="宋体" panose="02010600030101010101" pitchFamily="2" charset="-122"/>
              </a:rPr>
              <a:t>对“内容”选项卡进行配置</a:t>
            </a:r>
            <a:endParaRPr lang="zh-CN" altLang="en-US" b="1" kern="100" dirty="0">
              <a:latin typeface="+mn-ea"/>
              <a:cs typeface="宋体" panose="02010600030101010101" pitchFamily="2" charset="-122"/>
            </a:endParaRPr>
          </a:p>
        </p:txBody>
      </p:sp>
      <p:pic>
        <p:nvPicPr>
          <p:cNvPr id="222" name="图片 19"/>
          <p:cNvPicPr>
            <a:picLocks noChangeAspect="1"/>
          </p:cNvPicPr>
          <p:nvPr>
            <p:custDataLst>
              <p:tags r:id="rId1"/>
            </p:custDataLst>
          </p:nvPr>
        </p:nvPicPr>
        <p:blipFill>
          <a:blip r:embed="rId2"/>
          <a:stretch>
            <a:fillRect/>
          </a:stretch>
        </p:blipFill>
        <p:spPr>
          <a:xfrm>
            <a:off x="1289685" y="1303020"/>
            <a:ext cx="8456295" cy="530098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三、Hadoop File Input组件</a:t>
            </a:r>
            <a:endParaRPr lang="en-US" altLang="zh-CN" dirty="0" smtClean="0"/>
          </a:p>
        </p:txBody>
      </p:sp>
      <p:sp>
        <p:nvSpPr>
          <p:cNvPr id="7" name="矩形 6"/>
          <p:cNvSpPr/>
          <p:nvPr/>
        </p:nvSpPr>
        <p:spPr>
          <a:xfrm>
            <a:off x="579274" y="934566"/>
            <a:ext cx="3200400" cy="368300"/>
          </a:xfrm>
          <a:prstGeom prst="rect">
            <a:avLst/>
          </a:prstGeom>
        </p:spPr>
        <p:txBody>
          <a:bodyPr wrap="none">
            <a:spAutoFit/>
          </a:bodyPr>
          <a:lstStyle/>
          <a:p>
            <a:pPr algn="l"/>
            <a:r>
              <a:rPr lang="en-US" altLang="zh-CN" b="1" kern="100" dirty="0">
                <a:latin typeface="+mn-ea"/>
                <a:cs typeface="宋体" panose="02010600030101010101" pitchFamily="2" charset="-122"/>
              </a:rPr>
              <a:t>4. </a:t>
            </a:r>
            <a:r>
              <a:rPr lang="zh-CN" altLang="en-US" b="1" kern="100" dirty="0">
                <a:latin typeface="+mn-ea"/>
                <a:cs typeface="宋体" panose="02010600030101010101" pitchFamily="2" charset="-122"/>
              </a:rPr>
              <a:t>对“字段”选项卡进行配置</a:t>
            </a:r>
            <a:endParaRPr lang="zh-CN" altLang="en-US" b="1" kern="100" dirty="0">
              <a:latin typeface="+mn-ea"/>
              <a:cs typeface="宋体" panose="02010600030101010101" pitchFamily="2" charset="-122"/>
            </a:endParaRPr>
          </a:p>
        </p:txBody>
      </p:sp>
      <p:pic>
        <p:nvPicPr>
          <p:cNvPr id="224" name="图片 21"/>
          <p:cNvPicPr>
            <a:picLocks noChangeAspect="1"/>
          </p:cNvPicPr>
          <p:nvPr>
            <p:custDataLst>
              <p:tags r:id="rId1"/>
            </p:custDataLst>
          </p:nvPr>
        </p:nvPicPr>
        <p:blipFill>
          <a:blip r:embed="rId2"/>
          <a:stretch>
            <a:fillRect/>
          </a:stretch>
        </p:blipFill>
        <p:spPr>
          <a:xfrm>
            <a:off x="1198245" y="1414780"/>
            <a:ext cx="8721725" cy="496506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三、Hadoop File Input组件</a:t>
            </a:r>
            <a:endParaRPr lang="en-US" altLang="zh-CN" dirty="0" smtClean="0"/>
          </a:p>
        </p:txBody>
      </p:sp>
      <p:sp>
        <p:nvSpPr>
          <p:cNvPr id="7" name="矩形 6"/>
          <p:cNvSpPr/>
          <p:nvPr/>
        </p:nvSpPr>
        <p:spPr>
          <a:xfrm>
            <a:off x="579274" y="878051"/>
            <a:ext cx="3538855" cy="368300"/>
          </a:xfrm>
          <a:prstGeom prst="rect">
            <a:avLst/>
          </a:prstGeom>
        </p:spPr>
        <p:txBody>
          <a:bodyPr wrap="none">
            <a:spAutoFit/>
          </a:bodyPr>
          <a:lstStyle/>
          <a:p>
            <a:pPr algn="l"/>
            <a:r>
              <a:rPr lang="en-US" altLang="zh-CN" b="1" kern="100" dirty="0">
                <a:latin typeface="+mn-ea"/>
                <a:cs typeface="宋体" panose="02010600030101010101" pitchFamily="2" charset="-122"/>
              </a:rPr>
              <a:t>5. </a:t>
            </a:r>
            <a:r>
              <a:rPr lang="zh-CN" altLang="en-US" b="1" kern="100" dirty="0">
                <a:latin typeface="+mn-ea"/>
                <a:cs typeface="宋体" panose="02010600030101010101" pitchFamily="2" charset="-122"/>
              </a:rPr>
              <a:t>对“excel输出”组件进行配置</a:t>
            </a:r>
            <a:endParaRPr lang="zh-CN" altLang="en-US" b="1" kern="100" dirty="0">
              <a:latin typeface="+mn-ea"/>
              <a:cs typeface="宋体" panose="02010600030101010101" pitchFamily="2" charset="-122"/>
            </a:endParaRPr>
          </a:p>
        </p:txBody>
      </p:sp>
      <p:pic>
        <p:nvPicPr>
          <p:cNvPr id="185" name="图片 185"/>
          <p:cNvPicPr>
            <a:picLocks noChangeAspect="1"/>
          </p:cNvPicPr>
          <p:nvPr>
            <p:custDataLst>
              <p:tags r:id="rId1"/>
            </p:custDataLst>
          </p:nvPr>
        </p:nvPicPr>
        <p:blipFill>
          <a:blip r:embed="rId2"/>
          <a:stretch>
            <a:fillRect/>
          </a:stretch>
        </p:blipFill>
        <p:spPr>
          <a:xfrm>
            <a:off x="953135" y="1246505"/>
            <a:ext cx="9376410" cy="5057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二、解压运行Kettle</a:t>
            </a:r>
            <a:endParaRPr lang="en-US" dirty="0"/>
          </a:p>
        </p:txBody>
      </p:sp>
      <p:sp>
        <p:nvSpPr>
          <p:cNvPr id="3" name="Content Placeholder 2"/>
          <p:cNvSpPr>
            <a:spLocks noGrp="1"/>
          </p:cNvSpPr>
          <p:nvPr>
            <p:ph sz="quarter" idx="13"/>
          </p:nvPr>
        </p:nvSpPr>
        <p:spPr>
          <a:xfrm>
            <a:off x="313016" y="996324"/>
            <a:ext cx="11878983" cy="581464"/>
          </a:xfrm>
        </p:spPr>
        <p:txBody>
          <a:bodyPr/>
          <a:lstStyle/>
          <a:p>
            <a:pPr>
              <a:lnSpc>
                <a:spcPct val="150000"/>
              </a:lnSpc>
            </a:pPr>
            <a:r>
              <a:rPr lang="zh-CN" altLang="zh-CN" sz="1800" dirty="0">
                <a:sym typeface="+mn-ea"/>
              </a:rPr>
              <a:t>在</a:t>
            </a:r>
            <a:r>
              <a:rPr lang="en-US" altLang="zh-CN" sz="1800" dirty="0">
                <a:sym typeface="+mn-ea"/>
              </a:rPr>
              <a:t>Windows</a:t>
            </a:r>
            <a:r>
              <a:rPr lang="zh-CN" altLang="zh-CN" sz="1800" dirty="0">
                <a:sym typeface="+mn-ea"/>
              </a:rPr>
              <a:t>环境下进行</a:t>
            </a:r>
            <a:r>
              <a:rPr lang="en-US" altLang="zh-CN" sz="1800" dirty="0">
                <a:sym typeface="+mn-ea"/>
              </a:rPr>
              <a:t>Kettle</a:t>
            </a:r>
            <a:r>
              <a:rPr lang="zh-CN" altLang="zh-CN" sz="1800" dirty="0">
                <a:sym typeface="+mn-ea"/>
              </a:rPr>
              <a:t>的安装和配置，安装配置完成后，成功启动</a:t>
            </a:r>
            <a:r>
              <a:rPr lang="en-US" altLang="zh-CN" sz="1800" dirty="0">
                <a:sym typeface="+mn-ea"/>
              </a:rPr>
              <a:t>Kettle</a:t>
            </a:r>
            <a:r>
              <a:rPr lang="zh-CN" altLang="zh-CN" sz="1800" dirty="0">
                <a:sym typeface="+mn-ea"/>
              </a:rPr>
              <a:t>。</a:t>
            </a:r>
            <a:endParaRPr lang="zh-CN" altLang="zh-CN" sz="1800" dirty="0"/>
          </a:p>
          <a:p>
            <a:pPr>
              <a:lnSpc>
                <a:spcPct val="150000"/>
              </a:lnSpc>
            </a:pPr>
            <a:endParaRPr lang="zh-CN" altLang="zh-CN" sz="1800" dirty="0"/>
          </a:p>
        </p:txBody>
      </p:sp>
      <p:pic>
        <p:nvPicPr>
          <p:cNvPr id="17" name="图片 16" descr="图5-7  Kettle运行首页"/>
          <p:cNvPicPr/>
          <p:nvPr/>
        </p:nvPicPr>
        <p:blipFill>
          <a:blip r:embed="rId1"/>
          <a:stretch>
            <a:fillRect/>
          </a:stretch>
        </p:blipFill>
        <p:spPr>
          <a:xfrm>
            <a:off x="1079500" y="2066290"/>
            <a:ext cx="9553575" cy="4580255"/>
          </a:xfrm>
          <a:prstGeom prst="rect">
            <a:avLst/>
          </a:prstGeom>
        </p:spPr>
      </p:pic>
      <p:sp>
        <p:nvSpPr>
          <p:cNvPr id="100" name="文本框 99"/>
          <p:cNvSpPr txBox="1"/>
          <p:nvPr/>
        </p:nvSpPr>
        <p:spPr>
          <a:xfrm>
            <a:off x="660400" y="1628140"/>
            <a:ext cx="5080000" cy="368300"/>
          </a:xfrm>
          <a:prstGeom prst="rect">
            <a:avLst/>
          </a:prstGeom>
          <a:noFill/>
          <a:ln w="9525">
            <a:noFill/>
          </a:ln>
        </p:spPr>
        <p:txBody>
          <a:bodyPr>
            <a:spAutoFit/>
          </a:bodyPr>
          <a:p>
            <a:pPr indent="133985"/>
            <a:r>
              <a:rPr lang="en-US" b="1">
                <a:ea typeface="宋体" panose="02010600030101010101" pitchFamily="2" charset="-122"/>
              </a:rPr>
              <a:t>3.</a:t>
            </a:r>
            <a:r>
              <a:rPr lang="zh-CN" b="1">
                <a:ea typeface="宋体" panose="02010600030101010101" pitchFamily="2" charset="-122"/>
              </a:rPr>
              <a:t>启动Kettle</a:t>
            </a:r>
            <a:endParaRPr lang="zh-CN" b="1">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三、Hadoop File Input组件</a:t>
            </a:r>
            <a:endParaRPr lang="en-US" altLang="zh-CN" dirty="0" smtClean="0"/>
          </a:p>
        </p:txBody>
      </p:sp>
      <p:sp>
        <p:nvSpPr>
          <p:cNvPr id="7" name="矩形 6"/>
          <p:cNvSpPr/>
          <p:nvPr/>
        </p:nvSpPr>
        <p:spPr>
          <a:xfrm>
            <a:off x="579274" y="878051"/>
            <a:ext cx="7666355" cy="368300"/>
          </a:xfrm>
          <a:prstGeom prst="rect">
            <a:avLst/>
          </a:prstGeom>
        </p:spPr>
        <p:txBody>
          <a:bodyPr wrap="none">
            <a:spAutoFit/>
          </a:bodyPr>
          <a:lstStyle/>
          <a:p>
            <a:pPr algn="l"/>
            <a:r>
              <a:rPr lang="en-US" altLang="zh-CN" b="1" kern="100" dirty="0">
                <a:latin typeface="+mn-ea"/>
                <a:cs typeface="宋体" panose="02010600030101010101" pitchFamily="2" charset="-122"/>
              </a:rPr>
              <a:t>6. </a:t>
            </a:r>
            <a:r>
              <a:rPr lang="zh-CN" altLang="en-US" b="1" kern="100" dirty="0">
                <a:latin typeface="+mn-ea"/>
                <a:cs typeface="宋体" panose="02010600030101010101" pitchFamily="2" charset="-122"/>
              </a:rPr>
              <a:t>对“Excel输出”组件配置完成后，可以获取字段并查看字段是否正确。</a:t>
            </a:r>
            <a:endParaRPr lang="zh-CN" altLang="en-US" b="1" kern="100" dirty="0">
              <a:latin typeface="+mn-ea"/>
              <a:cs typeface="宋体" panose="02010600030101010101" pitchFamily="2" charset="-122"/>
            </a:endParaRPr>
          </a:p>
        </p:txBody>
      </p:sp>
      <p:pic>
        <p:nvPicPr>
          <p:cNvPr id="185" name="图片 185"/>
          <p:cNvPicPr>
            <a:picLocks noChangeAspect="1"/>
          </p:cNvPicPr>
          <p:nvPr>
            <p:custDataLst>
              <p:tags r:id="rId1"/>
            </p:custDataLst>
          </p:nvPr>
        </p:nvPicPr>
        <p:blipFill>
          <a:blip r:embed="rId2"/>
          <a:stretch>
            <a:fillRect/>
          </a:stretch>
        </p:blipFill>
        <p:spPr>
          <a:xfrm>
            <a:off x="953135" y="1246505"/>
            <a:ext cx="9376410" cy="4586605"/>
          </a:xfrm>
          <a:prstGeom prst="rect">
            <a:avLst/>
          </a:prstGeom>
        </p:spPr>
      </p:pic>
      <p:sp>
        <p:nvSpPr>
          <p:cNvPr id="3" name="矩形 2"/>
          <p:cNvSpPr/>
          <p:nvPr>
            <p:custDataLst>
              <p:tags r:id="rId3"/>
            </p:custDataLst>
          </p:nvPr>
        </p:nvSpPr>
        <p:spPr>
          <a:xfrm>
            <a:off x="579274" y="6078066"/>
            <a:ext cx="11914505" cy="368300"/>
          </a:xfrm>
          <a:prstGeom prst="rect">
            <a:avLst/>
          </a:prstGeom>
        </p:spPr>
        <p:txBody>
          <a:bodyPr wrap="none">
            <a:spAutoFit/>
          </a:bodyPr>
          <a:p>
            <a:pPr algn="l"/>
            <a:r>
              <a:rPr lang="en-US" altLang="zh-CN" b="1" kern="100" dirty="0">
                <a:latin typeface="+mn-ea"/>
                <a:cs typeface="宋体" panose="02010600030101010101" pitchFamily="2" charset="-122"/>
              </a:rPr>
              <a:t>7. </a:t>
            </a:r>
            <a:r>
              <a:rPr lang="zh-CN" altLang="en-US" b="1" kern="100" dirty="0">
                <a:latin typeface="+mn-ea"/>
                <a:cs typeface="宋体" panose="02010600030101010101" pitchFamily="2" charset="-122"/>
              </a:rPr>
              <a:t>最后启动转换任务，查看从Hadoop输入数据流到Excel输出数据流，执行查看输出数据到Excel表中（此处略）。</a:t>
            </a:r>
            <a:endParaRPr lang="zh-CN" altLang="en-US" b="1" kern="100" dirty="0">
              <a:latin typeface="+mn-ea"/>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四、Hadoop File Output组件</a:t>
            </a:r>
            <a:endParaRPr dirty="0" smtClean="0"/>
          </a:p>
        </p:txBody>
      </p:sp>
      <p:sp>
        <p:nvSpPr>
          <p:cNvPr id="101" name="文本框 100"/>
          <p:cNvSpPr txBox="1"/>
          <p:nvPr/>
        </p:nvSpPr>
        <p:spPr>
          <a:xfrm>
            <a:off x="381635" y="864235"/>
            <a:ext cx="9631045" cy="5243195"/>
          </a:xfrm>
          <a:prstGeom prst="rect">
            <a:avLst/>
          </a:prstGeom>
          <a:noFill/>
          <a:ln w="9525">
            <a:noFill/>
          </a:ln>
        </p:spPr>
        <p:txBody>
          <a:bodyPr wrap="square">
            <a:noAutofit/>
          </a:bodyPr>
          <a:p>
            <a:pPr marL="269875" indent="-269875"/>
            <a:r>
              <a:rPr lang="en-US" sz="2100" b="0">
                <a:ea typeface="宋体" panose="02010600030101010101" pitchFamily="2" charset="-122"/>
              </a:rPr>
              <a:t>           </a:t>
            </a:r>
            <a:r>
              <a:rPr sz="2100" b="0">
                <a:ea typeface="宋体" panose="02010600030101010101" pitchFamily="2" charset="-122"/>
              </a:rPr>
              <a:t>Kettle在“Big data”分类中提供了一个“Hadoop file output ”组件用来向hdfs文件系统中保存数据，需要在“Big data”组件库中选择对应的组件，如图所示。</a:t>
            </a:r>
            <a:endParaRPr sz="2100" b="0">
              <a:ea typeface="宋体" panose="02010600030101010101" pitchFamily="2" charset="-122"/>
            </a:endParaRPr>
          </a:p>
        </p:txBody>
      </p:sp>
      <p:pic>
        <p:nvPicPr>
          <p:cNvPr id="49" name="图片 1"/>
          <p:cNvPicPr>
            <a:picLocks noChangeAspect="1"/>
          </p:cNvPicPr>
          <p:nvPr>
            <p:custDataLst>
              <p:tags r:id="rId1"/>
            </p:custDataLst>
          </p:nvPr>
        </p:nvPicPr>
        <p:blipFill>
          <a:blip r:embed="rId2"/>
          <a:stretch>
            <a:fillRect/>
          </a:stretch>
        </p:blipFill>
        <p:spPr>
          <a:xfrm>
            <a:off x="3191510" y="1771650"/>
            <a:ext cx="4290060" cy="460756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四、Hadoop File Output组件</a:t>
            </a:r>
            <a:endParaRPr dirty="0" smtClean="0"/>
          </a:p>
        </p:txBody>
      </p:sp>
      <p:sp>
        <p:nvSpPr>
          <p:cNvPr id="4" name="内容占位符 3"/>
          <p:cNvSpPr>
            <a:spLocks noGrp="1"/>
          </p:cNvSpPr>
          <p:nvPr>
            <p:ph sz="quarter" idx="13"/>
          </p:nvPr>
        </p:nvSpPr>
        <p:spPr>
          <a:xfrm>
            <a:off x="381635" y="918210"/>
            <a:ext cx="11593195" cy="370205"/>
          </a:xfrm>
        </p:spPr>
        <p:txBody>
          <a:bodyPr/>
          <a:lstStyle/>
          <a:p>
            <a:r>
              <a:rPr lang="en-US" altLang="zh-CN" sz="2000" dirty="0" smtClean="0"/>
              <a:t> </a:t>
            </a:r>
            <a:endParaRPr lang="zh-CN" altLang="en-US" sz="2000" dirty="0" smtClean="0"/>
          </a:p>
        </p:txBody>
      </p:sp>
      <p:sp>
        <p:nvSpPr>
          <p:cNvPr id="7" name="矩形 6"/>
          <p:cNvSpPr/>
          <p:nvPr/>
        </p:nvSpPr>
        <p:spPr>
          <a:xfrm>
            <a:off x="300355" y="1005205"/>
            <a:ext cx="11852910" cy="368300"/>
          </a:xfrm>
          <a:prstGeom prst="rect">
            <a:avLst/>
          </a:prstGeom>
        </p:spPr>
        <p:txBody>
          <a:bodyPr wrap="square">
            <a:spAutoFit/>
          </a:bodyPr>
          <a:lstStyle/>
          <a:p>
            <a:pPr algn="l"/>
            <a:r>
              <a:rPr lang="en-US" altLang="zh-CN" b="1" kern="100" dirty="0">
                <a:latin typeface="+mn-ea"/>
                <a:cs typeface="宋体" panose="02010600030101010101" pitchFamily="2" charset="-122"/>
              </a:rPr>
              <a:t>     </a:t>
            </a:r>
            <a:r>
              <a:rPr lang="zh-CN" b="1" kern="100" dirty="0">
                <a:latin typeface="+mn-ea"/>
                <a:cs typeface="宋体" panose="02010600030101010101" pitchFamily="2" charset="-122"/>
              </a:rPr>
              <a:t>需求：读取 user.json 把数据写入到hdfs文件系统的的/hadoop/test/2.txt中。主要操作步骤如下：</a:t>
            </a:r>
            <a:endParaRPr lang="en-US" altLang="zh-CN" b="1" kern="100" dirty="0">
              <a:latin typeface="+mn-ea"/>
              <a:cs typeface="宋体" panose="02010600030101010101" pitchFamily="2" charset="-122"/>
            </a:endParaRPr>
          </a:p>
        </p:txBody>
      </p:sp>
      <p:sp>
        <p:nvSpPr>
          <p:cNvPr id="3" name="矩形 2"/>
          <p:cNvSpPr/>
          <p:nvPr>
            <p:custDataLst>
              <p:tags r:id="rId1"/>
            </p:custDataLst>
          </p:nvPr>
        </p:nvSpPr>
        <p:spPr>
          <a:xfrm>
            <a:off x="381789" y="1754986"/>
            <a:ext cx="5553710" cy="645160"/>
          </a:xfrm>
          <a:prstGeom prst="rect">
            <a:avLst/>
          </a:prstGeom>
        </p:spPr>
        <p:txBody>
          <a:bodyPr wrap="none">
            <a:spAutoFit/>
          </a:bodyPr>
          <a:p>
            <a:pPr algn="l"/>
            <a:r>
              <a:rPr lang="en-US" altLang="zh-CN" b="1" kern="100" dirty="0">
                <a:latin typeface="+mn-ea"/>
                <a:cs typeface="宋体" panose="02010600030101010101" pitchFamily="2" charset="-122"/>
              </a:rPr>
              <a:t>1.</a:t>
            </a:r>
            <a:r>
              <a:rPr lang="zh-CN" altLang="en-US" b="1" kern="100" dirty="0">
                <a:latin typeface="+mn-ea"/>
                <a:cs typeface="宋体" panose="02010600030101010101" pitchFamily="2" charset="-122"/>
              </a:rPr>
              <a:t>建立</a:t>
            </a:r>
            <a:r>
              <a:rPr b="1" kern="100" dirty="0">
                <a:latin typeface="+mn-ea"/>
                <a:cs typeface="宋体" panose="02010600030101010101" pitchFamily="2" charset="-122"/>
              </a:rPr>
              <a:t>“JSON input”到“Hadoop file output ”</a:t>
            </a:r>
            <a:endParaRPr b="1" kern="100" dirty="0">
              <a:latin typeface="+mn-ea"/>
              <a:cs typeface="宋体" panose="02010600030101010101" pitchFamily="2" charset="-122"/>
            </a:endParaRPr>
          </a:p>
          <a:p>
            <a:pPr algn="l"/>
            <a:r>
              <a:rPr b="1" kern="100" dirty="0">
                <a:latin typeface="+mn-ea"/>
                <a:cs typeface="宋体" panose="02010600030101010101" pitchFamily="2" charset="-122"/>
              </a:rPr>
              <a:t>的数据流图</a:t>
            </a:r>
            <a:endParaRPr b="1" kern="100" dirty="0">
              <a:latin typeface="+mn-ea"/>
              <a:cs typeface="宋体" panose="02010600030101010101" pitchFamily="2" charset="-122"/>
            </a:endParaRPr>
          </a:p>
        </p:txBody>
      </p:sp>
      <p:sp>
        <p:nvSpPr>
          <p:cNvPr id="100" name="文本框 99"/>
          <p:cNvSpPr txBox="1"/>
          <p:nvPr/>
        </p:nvSpPr>
        <p:spPr>
          <a:xfrm>
            <a:off x="6141085" y="1755140"/>
            <a:ext cx="5080000" cy="368300"/>
          </a:xfrm>
          <a:prstGeom prst="rect">
            <a:avLst/>
          </a:prstGeom>
          <a:noFill/>
          <a:ln w="9525">
            <a:noFill/>
          </a:ln>
        </p:spPr>
        <p:txBody>
          <a:bodyPr>
            <a:spAutoFit/>
          </a:bodyPr>
          <a:p>
            <a:pPr algn="l">
              <a:buClrTx/>
              <a:buSzTx/>
              <a:buFontTx/>
            </a:pPr>
            <a:r>
              <a:rPr lang="en-US" altLang="zh-CN" b="1" kern="100" dirty="0">
                <a:latin typeface="+mn-ea"/>
                <a:cs typeface="宋体" panose="02010600030101010101" pitchFamily="2" charset="-122"/>
              </a:rPr>
              <a:t>2.</a:t>
            </a:r>
            <a:r>
              <a:rPr b="1" kern="100" dirty="0">
                <a:latin typeface="+mn-ea"/>
                <a:cs typeface="宋体" panose="02010600030101010101" pitchFamily="2" charset="-122"/>
              </a:rPr>
              <a:t>对 “JSON input”输入组件进行配置</a:t>
            </a:r>
            <a:endParaRPr b="1" kern="100" dirty="0">
              <a:latin typeface="+mn-ea"/>
              <a:cs typeface="宋体" panose="02010600030101010101" pitchFamily="2" charset="-122"/>
            </a:endParaRPr>
          </a:p>
        </p:txBody>
      </p:sp>
      <p:pic>
        <p:nvPicPr>
          <p:cNvPr id="188" name="图片 7"/>
          <p:cNvPicPr>
            <a:picLocks noChangeAspect="1"/>
          </p:cNvPicPr>
          <p:nvPr>
            <p:custDataLst>
              <p:tags r:id="rId2"/>
            </p:custDataLst>
          </p:nvPr>
        </p:nvPicPr>
        <p:blipFill>
          <a:blip r:embed="rId3"/>
          <a:stretch>
            <a:fillRect/>
          </a:stretch>
        </p:blipFill>
        <p:spPr>
          <a:xfrm>
            <a:off x="300038" y="2867025"/>
            <a:ext cx="5760085" cy="1306830"/>
          </a:xfrm>
          <a:prstGeom prst="rect">
            <a:avLst/>
          </a:prstGeom>
          <a:noFill/>
          <a:ln>
            <a:noFill/>
          </a:ln>
        </p:spPr>
      </p:pic>
      <p:pic>
        <p:nvPicPr>
          <p:cNvPr id="225" name="图片 22"/>
          <p:cNvPicPr>
            <a:picLocks noChangeAspect="1"/>
          </p:cNvPicPr>
          <p:nvPr>
            <p:custDataLst>
              <p:tags r:id="rId4"/>
            </p:custDataLst>
          </p:nvPr>
        </p:nvPicPr>
        <p:blipFill>
          <a:blip r:embed="rId5"/>
          <a:stretch>
            <a:fillRect/>
          </a:stretch>
        </p:blipFill>
        <p:spPr>
          <a:xfrm>
            <a:off x="6060440" y="2400300"/>
            <a:ext cx="5755005" cy="405828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四、Hadoop File Output组件</a:t>
            </a:r>
            <a:endParaRPr lang="en-US" altLang="zh-CN" dirty="0" smtClean="0"/>
          </a:p>
        </p:txBody>
      </p:sp>
      <p:sp>
        <p:nvSpPr>
          <p:cNvPr id="7" name="矩形 6"/>
          <p:cNvSpPr/>
          <p:nvPr/>
        </p:nvSpPr>
        <p:spPr>
          <a:xfrm>
            <a:off x="579274" y="934566"/>
            <a:ext cx="4725670" cy="368300"/>
          </a:xfrm>
          <a:prstGeom prst="rect">
            <a:avLst/>
          </a:prstGeom>
        </p:spPr>
        <p:txBody>
          <a:bodyPr wrap="none">
            <a:spAutoFit/>
          </a:bodyPr>
          <a:lstStyle/>
          <a:p>
            <a:pPr algn="l"/>
            <a:r>
              <a:rPr lang="en-US" altLang="zh-CN" b="1" kern="100" dirty="0">
                <a:latin typeface="+mn-ea"/>
                <a:cs typeface="宋体" panose="02010600030101010101" pitchFamily="2" charset="-122"/>
              </a:rPr>
              <a:t>3. </a:t>
            </a:r>
            <a:r>
              <a:rPr lang="zh-CN" altLang="en-US" b="1" kern="100" dirty="0">
                <a:latin typeface="+mn-ea"/>
                <a:cs typeface="宋体" panose="02010600030101010101" pitchFamily="2" charset="-122"/>
              </a:rPr>
              <a:t>对“Hadoop file output”组件进行配置</a:t>
            </a:r>
            <a:endParaRPr lang="zh-CN" altLang="en-US" b="1" kern="100" dirty="0">
              <a:latin typeface="+mn-ea"/>
              <a:cs typeface="宋体" panose="02010600030101010101" pitchFamily="2" charset="-122"/>
            </a:endParaRPr>
          </a:p>
        </p:txBody>
      </p:sp>
      <p:pic>
        <p:nvPicPr>
          <p:cNvPr id="226" name="图片 23"/>
          <p:cNvPicPr>
            <a:picLocks noChangeAspect="1"/>
          </p:cNvPicPr>
          <p:nvPr>
            <p:custDataLst>
              <p:tags r:id="rId1"/>
            </p:custDataLst>
          </p:nvPr>
        </p:nvPicPr>
        <p:blipFill>
          <a:blip r:embed="rId2"/>
          <a:stretch>
            <a:fillRect/>
          </a:stretch>
        </p:blipFill>
        <p:spPr>
          <a:xfrm>
            <a:off x="925195" y="1414780"/>
            <a:ext cx="9732010" cy="512953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五、任务实践</a:t>
            </a:r>
            <a:endParaRPr dirty="0" smtClean="0"/>
          </a:p>
        </p:txBody>
      </p:sp>
      <p:sp>
        <p:nvSpPr>
          <p:cNvPr id="4" name="内容占位符 3"/>
          <p:cNvSpPr>
            <a:spLocks noGrp="1"/>
          </p:cNvSpPr>
          <p:nvPr>
            <p:ph sz="quarter" idx="13"/>
          </p:nvPr>
        </p:nvSpPr>
        <p:spPr>
          <a:xfrm>
            <a:off x="256059" y="1394514"/>
            <a:ext cx="10674350" cy="370501"/>
          </a:xfrm>
        </p:spPr>
        <p:txBody>
          <a:bodyPr/>
          <a:lstStyle/>
          <a:p>
            <a:r>
              <a:rPr lang="zh-CN" altLang="en-US" sz="1800" dirty="0" smtClean="0"/>
              <a:t>（一）准备以及输入组件配置</a:t>
            </a:r>
            <a:endParaRPr lang="zh-CN" altLang="en-US" sz="1800" dirty="0"/>
          </a:p>
        </p:txBody>
      </p:sp>
      <p:sp>
        <p:nvSpPr>
          <p:cNvPr id="7" name="矩形 6"/>
          <p:cNvSpPr/>
          <p:nvPr/>
        </p:nvSpPr>
        <p:spPr>
          <a:xfrm>
            <a:off x="395759" y="1764511"/>
            <a:ext cx="3668395" cy="368300"/>
          </a:xfrm>
          <a:prstGeom prst="rect">
            <a:avLst/>
          </a:prstGeom>
        </p:spPr>
        <p:txBody>
          <a:bodyPr wrap="none">
            <a:spAutoFit/>
          </a:bodyPr>
          <a:lstStyle/>
          <a:p>
            <a:r>
              <a:rPr lang="en-US" altLang="zh-CN" b="1" kern="100" dirty="0" smtClean="0">
                <a:latin typeface="+mn-ea"/>
                <a:cs typeface="宋体" panose="02010600030101010101" pitchFamily="2" charset="-122"/>
              </a:rPr>
              <a:t>1.</a:t>
            </a:r>
            <a:r>
              <a:rPr lang="zh-CN" altLang="en-US" b="1" kern="100" dirty="0" smtClean="0">
                <a:latin typeface="+mn-ea"/>
                <a:cs typeface="宋体" panose="02010600030101010101" pitchFamily="2" charset="-122"/>
              </a:rPr>
              <a:t>使用</a:t>
            </a:r>
            <a:r>
              <a:rPr lang="en-US" altLang="zh-CN" b="1" kern="100" dirty="0">
                <a:latin typeface="+mn-ea"/>
                <a:cs typeface="宋体" panose="02010600030101010101" pitchFamily="2" charset="-122"/>
              </a:rPr>
              <a:t>VMware</a:t>
            </a:r>
            <a:r>
              <a:rPr lang="zh-CN" altLang="en-US" b="1" kern="100" dirty="0">
                <a:latin typeface="+mn-ea"/>
                <a:cs typeface="宋体" panose="02010600030101010101" pitchFamily="2" charset="-122"/>
              </a:rPr>
              <a:t>打开虚拟机</a:t>
            </a:r>
            <a:r>
              <a:rPr lang="en-US" altLang="zh-CN" b="1" kern="100" dirty="0">
                <a:latin typeface="+mn-ea"/>
                <a:cs typeface="宋体" panose="02010600030101010101" pitchFamily="2" charset="-122"/>
              </a:rPr>
              <a:t>node1</a:t>
            </a:r>
            <a:endParaRPr lang="zh-CN" altLang="en-US" b="1" dirty="0">
              <a:latin typeface="+mn-ea"/>
            </a:endParaRPr>
          </a:p>
        </p:txBody>
      </p:sp>
      <p:pic>
        <p:nvPicPr>
          <p:cNvPr id="12" name="图片 11"/>
          <p:cNvPicPr/>
          <p:nvPr/>
        </p:nvPicPr>
        <p:blipFill>
          <a:blip r:embed="rId1"/>
          <a:stretch>
            <a:fillRect/>
          </a:stretch>
        </p:blipFill>
        <p:spPr>
          <a:xfrm>
            <a:off x="1342390" y="2252980"/>
            <a:ext cx="8180070" cy="4374515"/>
          </a:xfrm>
          <a:prstGeom prst="rect">
            <a:avLst/>
          </a:prstGeom>
          <a:noFill/>
          <a:ln>
            <a:noFill/>
          </a:ln>
        </p:spPr>
      </p:pic>
      <p:sp>
        <p:nvSpPr>
          <p:cNvPr id="101" name="文本框 100"/>
          <p:cNvSpPr txBox="1"/>
          <p:nvPr/>
        </p:nvSpPr>
        <p:spPr>
          <a:xfrm>
            <a:off x="255905" y="822960"/>
            <a:ext cx="11609070" cy="645160"/>
          </a:xfrm>
          <a:prstGeom prst="rect">
            <a:avLst/>
          </a:prstGeom>
          <a:noFill/>
          <a:ln w="9525">
            <a:noFill/>
          </a:ln>
        </p:spPr>
        <p:txBody>
          <a:bodyPr wrap="square">
            <a:spAutoFit/>
          </a:bodyPr>
          <a:p>
            <a:pPr indent="0"/>
            <a:r>
              <a:rPr lang="en-US" altLang="zh-CN" b="0">
                <a:ea typeface="宋体" panose="02010600030101010101" pitchFamily="2" charset="-122"/>
              </a:rPr>
              <a:t>   </a:t>
            </a:r>
            <a:r>
              <a:rPr lang="zh-CN" b="0">
                <a:ea typeface="宋体" panose="02010600030101010101" pitchFamily="2" charset="-122"/>
              </a:rPr>
              <a:t>在Hadoop运行环境已</a:t>
            </a:r>
            <a:r>
              <a:rPr lang="zh-CN">
                <a:ea typeface="宋体" panose="02010600030101010101" pitchFamily="2" charset="-122"/>
                <a:sym typeface="+mn-ea"/>
              </a:rPr>
              <a:t>搭建好</a:t>
            </a:r>
            <a:r>
              <a:rPr lang="zh-CN" b="0">
                <a:ea typeface="宋体" panose="02010600030101010101" pitchFamily="2" charset="-122"/>
              </a:rPr>
              <a:t>并准备了相关数据的基础上，本案例使用VMware Workstation Pro虚拟机创建虚拟服务器来搭建HADOOP集群，主要步骤如下：</a:t>
            </a:r>
            <a:endParaRPr lang="zh-CN"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五、任务实践</a:t>
            </a:r>
            <a:endParaRPr lang="en-US" dirty="0"/>
          </a:p>
        </p:txBody>
      </p:sp>
      <p:sp>
        <p:nvSpPr>
          <p:cNvPr id="13" name="矩形 12"/>
          <p:cNvSpPr/>
          <p:nvPr/>
        </p:nvSpPr>
        <p:spPr>
          <a:xfrm>
            <a:off x="432989" y="1064741"/>
            <a:ext cx="2218055" cy="368300"/>
          </a:xfrm>
          <a:prstGeom prst="rect">
            <a:avLst/>
          </a:prstGeom>
        </p:spPr>
        <p:txBody>
          <a:bodyPr wrap="none">
            <a:spAutoFit/>
          </a:bodyPr>
          <a:lstStyle/>
          <a:p>
            <a:r>
              <a:rPr lang="en-US" altLang="zh-CN" b="1" kern="100" dirty="0">
                <a:latin typeface="+mn-ea"/>
              </a:rPr>
              <a:t>2.</a:t>
            </a:r>
            <a:r>
              <a:rPr lang="zh-CN" altLang="en-US" b="1" kern="100" dirty="0">
                <a:latin typeface="+mn-ea"/>
              </a:rPr>
              <a:t>克隆第二台虚拟机</a:t>
            </a:r>
            <a:endParaRPr lang="zh-CN" altLang="en-US" b="1" dirty="0">
              <a:latin typeface="+mn-ea"/>
            </a:endParaRPr>
          </a:p>
        </p:txBody>
      </p:sp>
      <p:pic>
        <p:nvPicPr>
          <p:cNvPr id="14" name="图片 13"/>
          <p:cNvPicPr/>
          <p:nvPr/>
        </p:nvPicPr>
        <p:blipFill>
          <a:blip r:embed="rId1"/>
          <a:stretch>
            <a:fillRect/>
          </a:stretch>
        </p:blipFill>
        <p:spPr>
          <a:xfrm>
            <a:off x="660400" y="1675130"/>
            <a:ext cx="6430645" cy="4091305"/>
          </a:xfrm>
          <a:prstGeom prst="rect">
            <a:avLst/>
          </a:prstGeom>
          <a:noFill/>
          <a:ln>
            <a:noFill/>
          </a:ln>
        </p:spPr>
      </p:pic>
      <p:pic>
        <p:nvPicPr>
          <p:cNvPr id="15" name="图片 14" descr="f31dab3360a3efe3403f259eb98fbbd"/>
          <p:cNvPicPr/>
          <p:nvPr/>
        </p:nvPicPr>
        <p:blipFill>
          <a:blip r:embed="rId2"/>
          <a:stretch>
            <a:fillRect/>
          </a:stretch>
        </p:blipFill>
        <p:spPr>
          <a:xfrm>
            <a:off x="7308850" y="1542415"/>
            <a:ext cx="4279265" cy="4426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五、任务实践</a:t>
            </a:r>
            <a:endParaRPr lang="en-US" dirty="0"/>
          </a:p>
        </p:txBody>
      </p:sp>
      <p:sp>
        <p:nvSpPr>
          <p:cNvPr id="3" name="矩形 2"/>
          <p:cNvSpPr/>
          <p:nvPr/>
        </p:nvSpPr>
        <p:spPr>
          <a:xfrm>
            <a:off x="273615" y="998398"/>
            <a:ext cx="2218055" cy="368300"/>
          </a:xfrm>
          <a:prstGeom prst="rect">
            <a:avLst/>
          </a:prstGeom>
        </p:spPr>
        <p:txBody>
          <a:bodyPr wrap="none">
            <a:spAutoFit/>
          </a:bodyPr>
          <a:lstStyle/>
          <a:p>
            <a:r>
              <a:rPr lang="en-US" altLang="zh-CN" b="1" kern="100" dirty="0">
                <a:latin typeface="+mn-ea"/>
                <a:cs typeface="宋体" panose="02010600030101010101" pitchFamily="2" charset="-122"/>
              </a:rPr>
              <a:t>3.</a:t>
            </a:r>
            <a:r>
              <a:rPr lang="zh-CN" altLang="en-US" b="1" kern="100" dirty="0">
                <a:latin typeface="+mn-ea"/>
                <a:cs typeface="宋体" panose="02010600030101010101" pitchFamily="2" charset="-122"/>
              </a:rPr>
              <a:t>克隆第三台虚拟机</a:t>
            </a:r>
            <a:endParaRPr lang="zh-CN" altLang="en-US" b="1" kern="100" dirty="0">
              <a:latin typeface="+mn-ea"/>
              <a:cs typeface="宋体" panose="02010600030101010101" pitchFamily="2" charset="-122"/>
            </a:endParaRPr>
          </a:p>
        </p:txBody>
      </p:sp>
      <p:pic>
        <p:nvPicPr>
          <p:cNvPr id="16" name="图片 15" descr="fa1f9dfd917c2b203da34d71181fff4"/>
          <p:cNvPicPr/>
          <p:nvPr/>
        </p:nvPicPr>
        <p:blipFill>
          <a:blip r:embed="rId1"/>
          <a:stretch>
            <a:fillRect/>
          </a:stretch>
        </p:blipFill>
        <p:spPr>
          <a:xfrm>
            <a:off x="372745" y="1541780"/>
            <a:ext cx="9386570" cy="4192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sym typeface="+mn-ea"/>
              </a:rPr>
              <a:t>五、任务实践</a:t>
            </a:r>
            <a:endParaRPr lang="en-US" dirty="0"/>
          </a:p>
        </p:txBody>
      </p:sp>
      <p:sp>
        <p:nvSpPr>
          <p:cNvPr id="5" name="矩形 4"/>
          <p:cNvSpPr/>
          <p:nvPr/>
        </p:nvSpPr>
        <p:spPr>
          <a:xfrm>
            <a:off x="898302" y="1063803"/>
            <a:ext cx="2661285" cy="368300"/>
          </a:xfrm>
          <a:prstGeom prst="rect">
            <a:avLst/>
          </a:prstGeom>
        </p:spPr>
        <p:txBody>
          <a:bodyPr wrap="none">
            <a:spAutoFit/>
          </a:bodyPr>
          <a:lstStyle/>
          <a:p>
            <a:r>
              <a:rPr lang="en-US" altLang="zh-CN" b="1" dirty="0"/>
              <a:t>4.</a:t>
            </a:r>
            <a:r>
              <a:rPr lang="zh-CN" altLang="zh-CN" b="1" dirty="0"/>
              <a:t>设置三台虚拟机的内存</a:t>
            </a:r>
            <a:endParaRPr lang="zh-CN" altLang="zh-CN" dirty="0"/>
          </a:p>
        </p:txBody>
      </p:sp>
      <p:pic>
        <p:nvPicPr>
          <p:cNvPr id="21" name="图片 20"/>
          <p:cNvPicPr/>
          <p:nvPr/>
        </p:nvPicPr>
        <p:blipFill>
          <a:blip r:embed="rId1"/>
          <a:stretch>
            <a:fillRect/>
          </a:stretch>
        </p:blipFill>
        <p:spPr>
          <a:xfrm>
            <a:off x="898525" y="1572260"/>
            <a:ext cx="10415270" cy="466915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lang="zh-CN" altLang="en-US" dirty="0"/>
          </a:p>
        </p:txBody>
      </p:sp>
      <p:sp>
        <p:nvSpPr>
          <p:cNvPr id="4" name="矩形 3"/>
          <p:cNvSpPr/>
          <p:nvPr/>
        </p:nvSpPr>
        <p:spPr>
          <a:xfrm>
            <a:off x="355042" y="961236"/>
            <a:ext cx="1906905" cy="368300"/>
          </a:xfrm>
          <a:prstGeom prst="rect">
            <a:avLst/>
          </a:prstGeom>
        </p:spPr>
        <p:txBody>
          <a:bodyPr wrap="none">
            <a:spAutoFit/>
          </a:bodyPr>
          <a:lstStyle/>
          <a:p>
            <a:r>
              <a:rPr lang="en-US" altLang="zh-CN" b="1" dirty="0"/>
              <a:t>5. </a:t>
            </a:r>
            <a:r>
              <a:rPr lang="zh-CN" altLang="zh-CN" b="1" dirty="0"/>
              <a:t>配置</a:t>
            </a:r>
            <a:r>
              <a:rPr lang="en-US" altLang="zh-CN" b="1" dirty="0"/>
              <a:t>MAC</a:t>
            </a:r>
            <a:r>
              <a:rPr lang="zh-CN" altLang="zh-CN" b="1" dirty="0"/>
              <a:t>地址</a:t>
            </a:r>
            <a:endParaRPr lang="zh-CN" altLang="en-US" b="1" kern="100" dirty="0">
              <a:latin typeface="+mn-ea"/>
              <a:cs typeface="宋体" panose="02010600030101010101" pitchFamily="2" charset="-122"/>
            </a:endParaRPr>
          </a:p>
        </p:txBody>
      </p:sp>
      <p:pic>
        <p:nvPicPr>
          <p:cNvPr id="12" name="图片 11"/>
          <p:cNvPicPr/>
          <p:nvPr/>
        </p:nvPicPr>
        <p:blipFill>
          <a:blip r:embed="rId1"/>
          <a:stretch>
            <a:fillRect/>
          </a:stretch>
        </p:blipFill>
        <p:spPr>
          <a:xfrm>
            <a:off x="473075" y="1545590"/>
            <a:ext cx="5068570" cy="4662805"/>
          </a:xfrm>
          <a:prstGeom prst="rect">
            <a:avLst/>
          </a:prstGeom>
          <a:noFill/>
          <a:ln>
            <a:noFill/>
          </a:ln>
        </p:spPr>
      </p:pic>
      <p:pic>
        <p:nvPicPr>
          <p:cNvPr id="13" name="图片 12"/>
          <p:cNvPicPr/>
          <p:nvPr/>
        </p:nvPicPr>
        <p:blipFill>
          <a:blip r:embed="rId2"/>
          <a:stretch>
            <a:fillRect/>
          </a:stretch>
        </p:blipFill>
        <p:spPr>
          <a:xfrm>
            <a:off x="6021070" y="1545590"/>
            <a:ext cx="5301615" cy="4662805"/>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lang="zh-CN" altLang="en-US" dirty="0"/>
          </a:p>
        </p:txBody>
      </p:sp>
      <p:sp>
        <p:nvSpPr>
          <p:cNvPr id="6" name="矩形 5"/>
          <p:cNvSpPr/>
          <p:nvPr/>
        </p:nvSpPr>
        <p:spPr>
          <a:xfrm>
            <a:off x="504844" y="1188175"/>
            <a:ext cx="1482090" cy="368300"/>
          </a:xfrm>
          <a:prstGeom prst="rect">
            <a:avLst/>
          </a:prstGeom>
        </p:spPr>
        <p:txBody>
          <a:bodyPr wrap="none">
            <a:spAutoFit/>
          </a:bodyPr>
          <a:lstStyle/>
          <a:p>
            <a:r>
              <a:rPr lang="en-US" altLang="zh-CN" b="1" dirty="0"/>
              <a:t>6.</a:t>
            </a:r>
            <a:r>
              <a:rPr lang="zh-CN" altLang="zh-CN" b="1" dirty="0"/>
              <a:t>配置</a:t>
            </a:r>
            <a:r>
              <a:rPr lang="en-US" altLang="zh-CN" b="1" dirty="0"/>
              <a:t>IP</a:t>
            </a:r>
            <a:r>
              <a:rPr lang="zh-CN" altLang="zh-CN" b="1" dirty="0"/>
              <a:t>地址</a:t>
            </a:r>
            <a:endParaRPr lang="zh-CN" altLang="zh-CN" dirty="0"/>
          </a:p>
        </p:txBody>
      </p:sp>
      <p:pic>
        <p:nvPicPr>
          <p:cNvPr id="14" name="图片 13" descr="图5-4-28 修改node02虚拟机的IP地址"/>
          <p:cNvPicPr/>
          <p:nvPr/>
        </p:nvPicPr>
        <p:blipFill>
          <a:blip r:embed="rId1"/>
          <a:stretch>
            <a:fillRect/>
          </a:stretch>
        </p:blipFill>
        <p:spPr>
          <a:xfrm>
            <a:off x="1047750" y="1997075"/>
            <a:ext cx="4653915" cy="4301490"/>
          </a:xfrm>
          <a:prstGeom prst="rect">
            <a:avLst/>
          </a:prstGeom>
        </p:spPr>
      </p:pic>
      <p:pic>
        <p:nvPicPr>
          <p:cNvPr id="15" name="图片 14" descr="图5-4-32 修改node03虚拟机IP地址"/>
          <p:cNvPicPr/>
          <p:nvPr/>
        </p:nvPicPr>
        <p:blipFill>
          <a:blip r:embed="rId2"/>
          <a:stretch>
            <a:fillRect/>
          </a:stretch>
        </p:blipFill>
        <p:spPr>
          <a:xfrm>
            <a:off x="6527165" y="1997075"/>
            <a:ext cx="4726940" cy="4363085"/>
          </a:xfrm>
          <a:prstGeom prst="rect">
            <a:avLst/>
          </a:prstGeom>
        </p:spPr>
      </p:pic>
      <p:sp>
        <p:nvSpPr>
          <p:cNvPr id="100" name="文本框 99"/>
          <p:cNvSpPr txBox="1"/>
          <p:nvPr/>
        </p:nvSpPr>
        <p:spPr>
          <a:xfrm>
            <a:off x="735330" y="1556385"/>
            <a:ext cx="5080000" cy="368300"/>
          </a:xfrm>
          <a:prstGeom prst="rect">
            <a:avLst/>
          </a:prstGeom>
          <a:noFill/>
          <a:ln w="9525">
            <a:noFill/>
          </a:ln>
        </p:spPr>
        <p:txBody>
          <a:bodyPr>
            <a:spAutoFit/>
          </a:bodyPr>
          <a:p>
            <a:pPr indent="266700"/>
            <a:r>
              <a:rPr lang="en-US" b="0">
                <a:latin typeface="宋体" panose="02010600030101010101" pitchFamily="2" charset="-122"/>
                <a:ea typeface="宋体" panose="02010600030101010101" pitchFamily="2" charset="-122"/>
              </a:rPr>
              <a:t>node1: 192.168.88.161</a:t>
            </a:r>
            <a:r>
              <a:rPr lang="zh-CN" b="0">
                <a:ea typeface="宋体" panose="02010600030101010101" pitchFamily="2" charset="-122"/>
              </a:rPr>
              <a:t>；</a:t>
            </a:r>
            <a:endParaRPr lang="zh-CN" altLang="en-US" b="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三、认识Kettle界面</a:t>
            </a:r>
            <a:endParaRPr dirty="0" smtClean="0"/>
          </a:p>
        </p:txBody>
      </p:sp>
      <p:sp>
        <p:nvSpPr>
          <p:cNvPr id="3" name="文本框 2"/>
          <p:cNvSpPr txBox="1"/>
          <p:nvPr/>
        </p:nvSpPr>
        <p:spPr>
          <a:xfrm>
            <a:off x="528955" y="822960"/>
            <a:ext cx="10420350" cy="450850"/>
          </a:xfrm>
          <a:prstGeom prst="rect">
            <a:avLst/>
          </a:prstGeom>
          <a:noFill/>
        </p:spPr>
        <p:txBody>
          <a:bodyPr wrap="square" rtlCol="0" anchor="t">
            <a:spAutoFit/>
          </a:bodyPr>
          <a:p>
            <a:pPr>
              <a:lnSpc>
                <a:spcPct val="130000"/>
              </a:lnSpc>
              <a:spcBef>
                <a:spcPts val="600"/>
              </a:spcBef>
            </a:pPr>
            <a:r>
              <a:rPr altLang="zh-CN" dirty="0">
                <a:sym typeface="+mn-ea"/>
              </a:rPr>
              <a:t>Kettle工作界面是由标题栏、菜单栏、工具栏、快捷菜单图标栏、组件区域和工作区域等部分组成</a:t>
            </a:r>
            <a:r>
              <a:rPr lang="zh-CN" dirty="0">
                <a:sym typeface="+mn-ea"/>
              </a:rPr>
              <a:t>。</a:t>
            </a:r>
            <a:endParaRPr lang="zh-CN" dirty="0">
              <a:sym typeface="+mn-ea"/>
            </a:endParaRPr>
          </a:p>
        </p:txBody>
      </p:sp>
      <p:pic>
        <p:nvPicPr>
          <p:cNvPr id="135" name="图片 135" descr="图 5- Kettle界面构成"/>
          <p:cNvPicPr>
            <a:picLocks noChangeAspect="1"/>
          </p:cNvPicPr>
          <p:nvPr>
            <p:custDataLst>
              <p:tags r:id="rId1"/>
            </p:custDataLst>
          </p:nvPr>
        </p:nvPicPr>
        <p:blipFill>
          <a:blip r:embed="rId2"/>
          <a:stretch>
            <a:fillRect/>
          </a:stretch>
        </p:blipFill>
        <p:spPr>
          <a:xfrm>
            <a:off x="1619250" y="1501140"/>
            <a:ext cx="9201785" cy="5218430"/>
          </a:xfrm>
          <a:prstGeom prst="rect">
            <a:avLst/>
          </a:prstGeom>
        </p:spPr>
      </p:pic>
      <p:sp>
        <p:nvSpPr>
          <p:cNvPr id="100" name="文本框 99"/>
          <p:cNvSpPr txBox="1"/>
          <p:nvPr/>
        </p:nvSpPr>
        <p:spPr>
          <a:xfrm>
            <a:off x="374650" y="1273810"/>
            <a:ext cx="5080000" cy="368300"/>
          </a:xfrm>
          <a:prstGeom prst="rect">
            <a:avLst/>
          </a:prstGeom>
          <a:noFill/>
          <a:ln w="9525">
            <a:noFill/>
          </a:ln>
        </p:spPr>
        <p:txBody>
          <a:bodyPr>
            <a:spAutoFit/>
          </a:bodyPr>
          <a:p>
            <a:pPr indent="0"/>
            <a:r>
              <a:rPr lang="zh-CN" b="1">
                <a:ea typeface="宋体" panose="02010600030101010101" pitchFamily="2" charset="-122"/>
              </a:rPr>
              <a:t>（一）</a:t>
            </a:r>
            <a:r>
              <a:rPr lang="en-US" b="1">
                <a:latin typeface="宋体" panose="02010600030101010101" pitchFamily="2" charset="-122"/>
                <a:ea typeface="宋体" panose="02010600030101010101" pitchFamily="2" charset="-122"/>
              </a:rPr>
              <a:t> Kettle</a:t>
            </a:r>
            <a:r>
              <a:rPr lang="zh-CN" b="1">
                <a:ea typeface="宋体" panose="02010600030101010101" pitchFamily="2" charset="-122"/>
              </a:rPr>
              <a:t>界面构成</a:t>
            </a:r>
            <a:endParaRPr lang="zh-CN" altLang="en-US" b="1">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lang="zh-CN" altLang="en-US" dirty="0"/>
          </a:p>
        </p:txBody>
      </p:sp>
      <p:sp>
        <p:nvSpPr>
          <p:cNvPr id="9" name="矩形 8"/>
          <p:cNvSpPr/>
          <p:nvPr/>
        </p:nvSpPr>
        <p:spPr>
          <a:xfrm>
            <a:off x="357246" y="822992"/>
            <a:ext cx="2839720" cy="368300"/>
          </a:xfrm>
          <a:prstGeom prst="rect">
            <a:avLst/>
          </a:prstGeom>
        </p:spPr>
        <p:txBody>
          <a:bodyPr wrap="none">
            <a:spAutoFit/>
          </a:bodyPr>
          <a:lstStyle/>
          <a:p>
            <a:r>
              <a:rPr lang="en-US" altLang="zh-CN" b="1" dirty="0"/>
              <a:t>7.</a:t>
            </a:r>
            <a:r>
              <a:rPr lang="zh-CN" altLang="zh-CN" b="1" dirty="0"/>
              <a:t>使用</a:t>
            </a:r>
            <a:r>
              <a:rPr lang="en-US" altLang="zh-CN" b="1" dirty="0"/>
              <a:t>CRT</a:t>
            </a:r>
            <a:r>
              <a:rPr lang="zh-CN" altLang="zh-CN" b="1" dirty="0"/>
              <a:t>连接三台虚拟机</a:t>
            </a:r>
            <a:endParaRPr lang="zh-CN" altLang="en-US" b="1" kern="100" dirty="0">
              <a:latin typeface="+mn-ea"/>
              <a:cs typeface="宋体" panose="02010600030101010101" pitchFamily="2" charset="-122"/>
            </a:endParaRPr>
          </a:p>
        </p:txBody>
      </p:sp>
      <p:pic>
        <p:nvPicPr>
          <p:cNvPr id="16" name="图片 15"/>
          <p:cNvPicPr/>
          <p:nvPr/>
        </p:nvPicPr>
        <p:blipFill>
          <a:blip r:embed="rId1"/>
          <a:stretch>
            <a:fillRect/>
          </a:stretch>
        </p:blipFill>
        <p:spPr>
          <a:xfrm>
            <a:off x="357505" y="1681480"/>
            <a:ext cx="3429635" cy="4121785"/>
          </a:xfrm>
          <a:prstGeom prst="rect">
            <a:avLst/>
          </a:prstGeom>
          <a:noFill/>
          <a:ln>
            <a:noFill/>
          </a:ln>
        </p:spPr>
      </p:pic>
      <p:pic>
        <p:nvPicPr>
          <p:cNvPr id="1070414181" name="图片 1070414181"/>
          <p:cNvPicPr>
            <a:picLocks noChangeAspect="1"/>
          </p:cNvPicPr>
          <p:nvPr>
            <p:custDataLst>
              <p:tags r:id="rId2"/>
            </p:custDataLst>
          </p:nvPr>
        </p:nvPicPr>
        <p:blipFill>
          <a:blip r:embed="rId3"/>
          <a:stretch>
            <a:fillRect/>
          </a:stretch>
        </p:blipFill>
        <p:spPr>
          <a:xfrm>
            <a:off x="4016375" y="1681480"/>
            <a:ext cx="4211320" cy="4665980"/>
          </a:xfrm>
          <a:prstGeom prst="rect">
            <a:avLst/>
          </a:prstGeom>
          <a:noFill/>
          <a:ln>
            <a:noFill/>
          </a:ln>
        </p:spPr>
      </p:pic>
      <p:pic>
        <p:nvPicPr>
          <p:cNvPr id="1571745136" name="图片 1571745136"/>
          <p:cNvPicPr>
            <a:picLocks noChangeAspect="1"/>
          </p:cNvPicPr>
          <p:nvPr>
            <p:custDataLst>
              <p:tags r:id="rId4"/>
            </p:custDataLst>
          </p:nvPr>
        </p:nvPicPr>
        <p:blipFill>
          <a:blip r:embed="rId5"/>
          <a:stretch>
            <a:fillRect/>
          </a:stretch>
        </p:blipFill>
        <p:spPr>
          <a:xfrm>
            <a:off x="8456930" y="1681480"/>
            <a:ext cx="3649980" cy="4665980"/>
          </a:xfrm>
          <a:prstGeom prst="rect">
            <a:avLst/>
          </a:prstGeom>
          <a:noFill/>
          <a:ln>
            <a:noFill/>
          </a:ln>
        </p:spPr>
      </p:pic>
      <p:sp>
        <p:nvSpPr>
          <p:cNvPr id="100" name="文本框 99"/>
          <p:cNvSpPr txBox="1"/>
          <p:nvPr/>
        </p:nvSpPr>
        <p:spPr>
          <a:xfrm>
            <a:off x="660400" y="1252220"/>
            <a:ext cx="5080000" cy="368300"/>
          </a:xfrm>
          <a:prstGeom prst="rect">
            <a:avLst/>
          </a:prstGeom>
          <a:noFill/>
          <a:ln w="9525">
            <a:noFill/>
          </a:ln>
        </p:spPr>
        <p:txBody>
          <a:bodyPr>
            <a:spAutoFit/>
          </a:bodyPr>
          <a:p>
            <a:pPr indent="0"/>
            <a:r>
              <a:rPr lang="en-US" altLang="zh-CN" b="0">
                <a:ea typeface="宋体" panose="02010600030101010101" pitchFamily="2" charset="-122"/>
              </a:rPr>
              <a:t>(1)</a:t>
            </a:r>
            <a:r>
              <a:rPr lang="zh-CN" b="0">
                <a:ea typeface="宋体" panose="02010600030101010101" pitchFamily="2" charset="-122"/>
              </a:rPr>
              <a:t>使用</a:t>
            </a:r>
            <a:r>
              <a:rPr lang="en-US" b="0">
                <a:latin typeface="Times New Roman" panose="02020603050405020304" pitchFamily="18" charset="0"/>
                <a:ea typeface="宋体" panose="02010600030101010101" pitchFamily="2" charset="-122"/>
              </a:rPr>
              <a:t>CRT</a:t>
            </a:r>
            <a:r>
              <a:rPr lang="zh-CN" b="0">
                <a:ea typeface="宋体" panose="02010600030101010101" pitchFamily="2" charset="-122"/>
              </a:rPr>
              <a:t>连接虚拟机</a:t>
            </a:r>
            <a:r>
              <a:rPr lang="en-US" b="0">
                <a:latin typeface="宋体" panose="02010600030101010101" pitchFamily="2" charset="-122"/>
                <a:ea typeface="宋体" panose="02010600030101010101" pitchFamily="2" charset="-122"/>
              </a:rPr>
              <a:t>node</a:t>
            </a:r>
            <a:r>
              <a:rPr lang="en-US" b="0">
                <a:latin typeface="Times New Roman" panose="02020603050405020304" pitchFamily="18" charset="0"/>
                <a:ea typeface="宋体" panose="02010600030101010101" pitchFamily="2" charset="-122"/>
              </a:rPr>
              <a:t>1</a:t>
            </a:r>
            <a:endParaRPr lang="en-US" altLang="en-US" b="0">
              <a:latin typeface="Times New Roman" panose="02020603050405020304" pitchFamily="18" charset="0"/>
              <a:ea typeface="宋体" panose="02010600030101010101" pitchFamily="2"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lang="zh-CN" altLang="en-US" dirty="0"/>
          </a:p>
        </p:txBody>
      </p:sp>
      <p:sp>
        <p:nvSpPr>
          <p:cNvPr id="100" name="文本框 99"/>
          <p:cNvSpPr txBox="1"/>
          <p:nvPr>
            <p:custDataLst>
              <p:tags r:id="rId1"/>
            </p:custDataLst>
          </p:nvPr>
        </p:nvSpPr>
        <p:spPr>
          <a:xfrm>
            <a:off x="495300" y="932180"/>
            <a:ext cx="5080000" cy="368300"/>
          </a:xfrm>
          <a:prstGeom prst="rect">
            <a:avLst/>
          </a:prstGeom>
          <a:noFill/>
          <a:ln w="9525">
            <a:noFill/>
          </a:ln>
        </p:spPr>
        <p:txBody>
          <a:bodyPr>
            <a:spAutoFit/>
          </a:bodyPr>
          <a:p>
            <a:pPr indent="0"/>
            <a:r>
              <a:rPr lang="en-US" altLang="zh-CN" b="0">
                <a:ea typeface="宋体" panose="02010600030101010101" pitchFamily="2" charset="-122"/>
              </a:rPr>
              <a:t>(2)</a:t>
            </a:r>
            <a:r>
              <a:rPr b="0">
                <a:ea typeface="宋体" panose="02010600030101010101" pitchFamily="2" charset="-122"/>
              </a:rPr>
              <a:t>设置虚拟机node1的主题、颜色和仿真</a:t>
            </a:r>
            <a:endParaRPr b="0">
              <a:ea typeface="宋体" panose="02010600030101010101" pitchFamily="2" charset="-122"/>
            </a:endParaRPr>
          </a:p>
        </p:txBody>
      </p:sp>
      <p:pic>
        <p:nvPicPr>
          <p:cNvPr id="1773779663" name="图片 1773779663"/>
          <p:cNvPicPr>
            <a:picLocks noChangeAspect="1"/>
          </p:cNvPicPr>
          <p:nvPr>
            <p:custDataLst>
              <p:tags r:id="rId2"/>
            </p:custDataLst>
          </p:nvPr>
        </p:nvPicPr>
        <p:blipFill>
          <a:blip r:embed="rId3"/>
          <a:stretch>
            <a:fillRect/>
          </a:stretch>
        </p:blipFill>
        <p:spPr>
          <a:xfrm>
            <a:off x="802640" y="1519555"/>
            <a:ext cx="3816985" cy="3489960"/>
          </a:xfrm>
          <a:prstGeom prst="rect">
            <a:avLst/>
          </a:prstGeom>
          <a:noFill/>
          <a:ln>
            <a:noFill/>
          </a:ln>
        </p:spPr>
      </p:pic>
      <p:pic>
        <p:nvPicPr>
          <p:cNvPr id="469005762" name="图片 469005762"/>
          <p:cNvPicPr>
            <a:picLocks noChangeAspect="1"/>
          </p:cNvPicPr>
          <p:nvPr>
            <p:custDataLst>
              <p:tags r:id="rId4"/>
            </p:custDataLst>
          </p:nvPr>
        </p:nvPicPr>
        <p:blipFill>
          <a:blip r:embed="rId5"/>
          <a:stretch>
            <a:fillRect/>
          </a:stretch>
        </p:blipFill>
        <p:spPr>
          <a:xfrm>
            <a:off x="4840605" y="1522095"/>
            <a:ext cx="3422650" cy="4764405"/>
          </a:xfrm>
          <a:prstGeom prst="rect">
            <a:avLst/>
          </a:prstGeom>
          <a:noFill/>
          <a:ln>
            <a:noFill/>
          </a:ln>
        </p:spPr>
      </p:pic>
      <p:pic>
        <p:nvPicPr>
          <p:cNvPr id="45850111" name="图片 45850111"/>
          <p:cNvPicPr>
            <a:picLocks noChangeAspect="1"/>
          </p:cNvPicPr>
          <p:nvPr>
            <p:custDataLst>
              <p:tags r:id="rId6"/>
            </p:custDataLst>
          </p:nvPr>
        </p:nvPicPr>
        <p:blipFill>
          <a:blip r:embed="rId7"/>
          <a:stretch>
            <a:fillRect/>
          </a:stretch>
        </p:blipFill>
        <p:spPr>
          <a:xfrm>
            <a:off x="8620125" y="1519555"/>
            <a:ext cx="3431540" cy="474535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lang="zh-CN" altLang="en-US" dirty="0"/>
          </a:p>
        </p:txBody>
      </p:sp>
      <p:sp>
        <p:nvSpPr>
          <p:cNvPr id="9" name="矩形 8"/>
          <p:cNvSpPr/>
          <p:nvPr/>
        </p:nvSpPr>
        <p:spPr>
          <a:xfrm>
            <a:off x="302001" y="1040162"/>
            <a:ext cx="2661285" cy="368300"/>
          </a:xfrm>
          <a:prstGeom prst="rect">
            <a:avLst/>
          </a:prstGeom>
        </p:spPr>
        <p:txBody>
          <a:bodyPr wrap="none">
            <a:spAutoFit/>
          </a:bodyPr>
          <a:lstStyle/>
          <a:p>
            <a:pPr algn="l"/>
            <a:r>
              <a:rPr lang="en-US" altLang="zh-CN" b="1" dirty="0"/>
              <a:t>8.</a:t>
            </a:r>
            <a:r>
              <a:rPr altLang="zh-CN" b="1" dirty="0"/>
              <a:t>设置主机名和域名映射</a:t>
            </a:r>
            <a:endParaRPr altLang="zh-CN" b="1" dirty="0"/>
          </a:p>
        </p:txBody>
      </p:sp>
      <p:pic>
        <p:nvPicPr>
          <p:cNvPr id="17" name="图片 16" descr="图5-4-39修改主机名域名映射效果"/>
          <p:cNvPicPr/>
          <p:nvPr/>
        </p:nvPicPr>
        <p:blipFill>
          <a:blip r:embed="rId1"/>
          <a:stretch>
            <a:fillRect/>
          </a:stretch>
        </p:blipFill>
        <p:spPr>
          <a:xfrm>
            <a:off x="1015365" y="3244850"/>
            <a:ext cx="5168265" cy="1678940"/>
          </a:xfrm>
          <a:prstGeom prst="rect">
            <a:avLst/>
          </a:prstGeom>
        </p:spPr>
      </p:pic>
      <p:sp>
        <p:nvSpPr>
          <p:cNvPr id="100" name="文本框 99"/>
          <p:cNvSpPr txBox="1"/>
          <p:nvPr/>
        </p:nvSpPr>
        <p:spPr>
          <a:xfrm>
            <a:off x="450215" y="1625600"/>
            <a:ext cx="7306945" cy="645160"/>
          </a:xfrm>
          <a:prstGeom prst="rect">
            <a:avLst/>
          </a:prstGeom>
          <a:noFill/>
          <a:ln w="9525">
            <a:noFill/>
          </a:ln>
        </p:spPr>
        <p:txBody>
          <a:bodyPr wrap="square">
            <a:spAutoFit/>
          </a:bodyPr>
          <a:p>
            <a:pPr indent="266700"/>
            <a:r>
              <a:rPr lang="zh-CN" b="0">
                <a:ea typeface="宋体" panose="02010600030101010101" pitchFamily="2" charset="-122"/>
              </a:rPr>
              <a:t>（1）配置每台虚拟机主机名：分别编辑每台虚拟机的hostname文件，直接填写主机名，保存退出即可。</a:t>
            </a:r>
            <a:endParaRPr lang="zh-CN" altLang="en-US" b="0">
              <a:ea typeface="宋体" panose="02010600030101010101" pitchFamily="2" charset="-122"/>
            </a:endParaRPr>
          </a:p>
        </p:txBody>
      </p:sp>
      <p:sp>
        <p:nvSpPr>
          <p:cNvPr id="3" name="文本框 2"/>
          <p:cNvSpPr txBox="1"/>
          <p:nvPr/>
        </p:nvSpPr>
        <p:spPr>
          <a:xfrm>
            <a:off x="450215" y="2573655"/>
            <a:ext cx="5080000" cy="368300"/>
          </a:xfrm>
          <a:prstGeom prst="rect">
            <a:avLst/>
          </a:prstGeom>
          <a:noFill/>
          <a:ln w="9525">
            <a:noFill/>
          </a:ln>
        </p:spPr>
        <p:txBody>
          <a:bodyPr>
            <a:spAutoFit/>
          </a:bodyPr>
          <a:p>
            <a:pPr indent="266700"/>
            <a:r>
              <a:rPr lang="zh-CN" b="0">
                <a:ea typeface="宋体" panose="02010600030101010101" pitchFamily="2" charset="-122"/>
              </a:rPr>
              <a:t>（2）配置每台虚拟机域名映射。</a:t>
            </a:r>
            <a:endParaRPr lang="zh-CN" altLang="en-US" b="0">
              <a:ea typeface="宋体" panose="02010600030101010101" pitchFamily="2"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dirty="0" smtClean="0"/>
          </a:p>
          <a:p>
            <a:endParaRPr lang="zh-CN" altLang="en-US" dirty="0"/>
          </a:p>
        </p:txBody>
      </p:sp>
      <p:sp>
        <p:nvSpPr>
          <p:cNvPr id="5" name="矩形 4"/>
          <p:cNvSpPr/>
          <p:nvPr/>
        </p:nvSpPr>
        <p:spPr>
          <a:xfrm>
            <a:off x="278628" y="1049831"/>
            <a:ext cx="5493657" cy="368300"/>
          </a:xfrm>
          <a:prstGeom prst="rect">
            <a:avLst/>
          </a:prstGeom>
        </p:spPr>
        <p:txBody>
          <a:bodyPr wrap="square">
            <a:spAutoFit/>
          </a:bodyPr>
          <a:lstStyle/>
          <a:p>
            <a:r>
              <a:rPr lang="en-US" altLang="zh-CN" b="1" dirty="0"/>
              <a:t>9.</a:t>
            </a:r>
            <a:r>
              <a:rPr lang="zh-CN" altLang="zh-CN" b="1" dirty="0"/>
              <a:t>关闭三台虚拟机的防火墙和</a:t>
            </a:r>
            <a:r>
              <a:rPr lang="en-US" altLang="zh-CN" b="1" dirty="0" err="1"/>
              <a:t>Selinux</a:t>
            </a:r>
            <a:endParaRPr lang="zh-CN" altLang="en-US" b="1" kern="100" dirty="0">
              <a:latin typeface="+mn-ea"/>
              <a:cs typeface="宋体" panose="02010600030101010101" pitchFamily="2" charset="-122"/>
            </a:endParaRPr>
          </a:p>
        </p:txBody>
      </p:sp>
      <p:pic>
        <p:nvPicPr>
          <p:cNvPr id="6" name="图片 5"/>
          <p:cNvPicPr/>
          <p:nvPr/>
        </p:nvPicPr>
        <p:blipFill>
          <a:blip r:embed="rId1"/>
          <a:stretch>
            <a:fillRect/>
          </a:stretch>
        </p:blipFill>
        <p:spPr>
          <a:xfrm>
            <a:off x="454212" y="1589641"/>
            <a:ext cx="6663764" cy="4676688"/>
          </a:xfrm>
          <a:prstGeom prst="rect">
            <a:avLst/>
          </a:prstGeom>
          <a:noFill/>
          <a:ln>
            <a:noFill/>
          </a:ln>
        </p:spPr>
      </p:pic>
      <p:pic>
        <p:nvPicPr>
          <p:cNvPr id="7" name="图片 6"/>
          <p:cNvPicPr/>
          <p:nvPr/>
        </p:nvPicPr>
        <p:blipFill>
          <a:blip r:embed="rId2"/>
          <a:stretch>
            <a:fillRect/>
          </a:stretch>
        </p:blipFill>
        <p:spPr>
          <a:xfrm>
            <a:off x="7233285" y="1497330"/>
            <a:ext cx="5694045" cy="2183765"/>
          </a:xfrm>
          <a:prstGeom prst="rect">
            <a:avLst/>
          </a:prstGeom>
          <a:noFill/>
          <a:ln>
            <a:noFill/>
          </a:ln>
        </p:spPr>
      </p:pic>
      <p:pic>
        <p:nvPicPr>
          <p:cNvPr id="1874413211" name="图片 1874413211"/>
          <p:cNvPicPr>
            <a:picLocks noChangeAspect="1"/>
          </p:cNvPicPr>
          <p:nvPr>
            <p:custDataLst>
              <p:tags r:id="rId3"/>
            </p:custDataLst>
          </p:nvPr>
        </p:nvPicPr>
        <p:blipFill>
          <a:blip r:embed="rId2"/>
          <a:stretch>
            <a:fillRect/>
          </a:stretch>
        </p:blipFill>
        <p:spPr>
          <a:xfrm>
            <a:off x="7233285" y="3917950"/>
            <a:ext cx="5694045" cy="2353945"/>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dirty="0" smtClean="0"/>
          </a:p>
          <a:p>
            <a:endParaRPr lang="zh-CN" altLang="en-US" dirty="0"/>
          </a:p>
        </p:txBody>
      </p:sp>
      <p:sp>
        <p:nvSpPr>
          <p:cNvPr id="8" name="矩形 7"/>
          <p:cNvSpPr/>
          <p:nvPr/>
        </p:nvSpPr>
        <p:spPr>
          <a:xfrm>
            <a:off x="278628" y="1111501"/>
            <a:ext cx="5493657" cy="368300"/>
          </a:xfrm>
          <a:prstGeom prst="rect">
            <a:avLst/>
          </a:prstGeom>
        </p:spPr>
        <p:txBody>
          <a:bodyPr wrap="square">
            <a:spAutoFit/>
          </a:bodyPr>
          <a:lstStyle/>
          <a:p>
            <a:r>
              <a:rPr lang="en-US" altLang="zh-CN" b="1" dirty="0"/>
              <a:t>10.</a:t>
            </a:r>
            <a:r>
              <a:rPr lang="zh-CN" altLang="zh-CN" b="1" dirty="0"/>
              <a:t>设置三台虚拟机免密码登录</a:t>
            </a:r>
            <a:endParaRPr lang="zh-CN" altLang="en-US" b="1" kern="100" dirty="0">
              <a:latin typeface="+mn-ea"/>
              <a:cs typeface="宋体" panose="02010600030101010101" pitchFamily="2" charset="-122"/>
            </a:endParaRPr>
          </a:p>
        </p:txBody>
      </p:sp>
      <p:pic>
        <p:nvPicPr>
          <p:cNvPr id="9" name="图片 8"/>
          <p:cNvPicPr/>
          <p:nvPr/>
        </p:nvPicPr>
        <p:blipFill>
          <a:blip r:embed="rId1"/>
          <a:stretch>
            <a:fillRect/>
          </a:stretch>
        </p:blipFill>
        <p:spPr>
          <a:xfrm>
            <a:off x="314487" y="1561515"/>
            <a:ext cx="4194759" cy="4606203"/>
          </a:xfrm>
          <a:prstGeom prst="rect">
            <a:avLst/>
          </a:prstGeom>
          <a:noFill/>
          <a:ln>
            <a:noFill/>
          </a:ln>
        </p:spPr>
      </p:pic>
      <p:pic>
        <p:nvPicPr>
          <p:cNvPr id="10" name="图片 9"/>
          <p:cNvPicPr/>
          <p:nvPr/>
        </p:nvPicPr>
        <p:blipFill>
          <a:blip r:embed="rId2"/>
          <a:stretch>
            <a:fillRect/>
          </a:stretch>
        </p:blipFill>
        <p:spPr>
          <a:xfrm>
            <a:off x="4671695" y="1561465"/>
            <a:ext cx="7448550" cy="2373630"/>
          </a:xfrm>
          <a:prstGeom prst="rect">
            <a:avLst/>
          </a:prstGeom>
          <a:noFill/>
          <a:ln>
            <a:noFill/>
          </a:ln>
        </p:spPr>
      </p:pic>
      <p:pic>
        <p:nvPicPr>
          <p:cNvPr id="11" name="图片 10"/>
          <p:cNvPicPr/>
          <p:nvPr/>
        </p:nvPicPr>
        <p:blipFill>
          <a:blip r:embed="rId3"/>
          <a:stretch>
            <a:fillRect/>
          </a:stretch>
        </p:blipFill>
        <p:spPr>
          <a:xfrm>
            <a:off x="4735830" y="4242435"/>
            <a:ext cx="7384415" cy="1946910"/>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dirty="0" smtClean="0"/>
          </a:p>
          <a:p>
            <a:endParaRPr lang="zh-CN" altLang="en-US" dirty="0"/>
          </a:p>
        </p:txBody>
      </p:sp>
      <p:sp>
        <p:nvSpPr>
          <p:cNvPr id="5" name="矩形 4"/>
          <p:cNvSpPr/>
          <p:nvPr/>
        </p:nvSpPr>
        <p:spPr>
          <a:xfrm>
            <a:off x="278628" y="1049831"/>
            <a:ext cx="5493657" cy="368300"/>
          </a:xfrm>
          <a:prstGeom prst="rect">
            <a:avLst/>
          </a:prstGeom>
        </p:spPr>
        <p:txBody>
          <a:bodyPr wrap="square">
            <a:spAutoFit/>
          </a:bodyPr>
          <a:lstStyle/>
          <a:p>
            <a:r>
              <a:rPr lang="en-US" altLang="zh-CN" b="1" dirty="0" smtClean="0"/>
              <a:t>11.</a:t>
            </a:r>
            <a:r>
              <a:rPr lang="zh-CN" altLang="en-US" b="1" dirty="0"/>
              <a:t>设置三台机器时钟同步</a:t>
            </a:r>
            <a:endParaRPr lang="zh-CN" altLang="en-US" b="1" kern="100" dirty="0">
              <a:latin typeface="+mn-ea"/>
              <a:cs typeface="宋体" panose="02010600030101010101" pitchFamily="2" charset="-122"/>
            </a:endParaRPr>
          </a:p>
        </p:txBody>
      </p:sp>
      <p:pic>
        <p:nvPicPr>
          <p:cNvPr id="12" name="图片 11"/>
          <p:cNvPicPr/>
          <p:nvPr/>
        </p:nvPicPr>
        <p:blipFill>
          <a:blip r:embed="rId1"/>
          <a:stretch>
            <a:fillRect/>
          </a:stretch>
        </p:blipFill>
        <p:spPr>
          <a:xfrm>
            <a:off x="407670" y="1645920"/>
            <a:ext cx="9187815" cy="3552825"/>
          </a:xfrm>
          <a:prstGeom prst="rect">
            <a:avLst/>
          </a:prstGeom>
          <a:noFill/>
          <a:ln>
            <a:noFill/>
          </a:ln>
        </p:spPr>
      </p:pic>
      <p:pic>
        <p:nvPicPr>
          <p:cNvPr id="4" name="图片 3"/>
          <p:cNvPicPr/>
          <p:nvPr>
            <p:custDataLst>
              <p:tags r:id="rId2"/>
            </p:custDataLst>
          </p:nvPr>
        </p:nvPicPr>
        <p:blipFill>
          <a:blip r:embed="rId3"/>
          <a:stretch>
            <a:fillRect/>
          </a:stretch>
        </p:blipFill>
        <p:spPr>
          <a:xfrm>
            <a:off x="482734" y="5449685"/>
            <a:ext cx="5962515" cy="1117600"/>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dirty="0" smtClean="0"/>
          </a:p>
          <a:p>
            <a:endParaRPr lang="zh-CN" altLang="en-US" dirty="0"/>
          </a:p>
        </p:txBody>
      </p:sp>
      <p:sp>
        <p:nvSpPr>
          <p:cNvPr id="8" name="矩形 7"/>
          <p:cNvSpPr/>
          <p:nvPr/>
        </p:nvSpPr>
        <p:spPr>
          <a:xfrm>
            <a:off x="321808" y="1096149"/>
            <a:ext cx="5493657" cy="368300"/>
          </a:xfrm>
          <a:prstGeom prst="rect">
            <a:avLst/>
          </a:prstGeom>
        </p:spPr>
        <p:txBody>
          <a:bodyPr wrap="square">
            <a:spAutoFit/>
          </a:bodyPr>
          <a:lstStyle/>
          <a:p>
            <a:r>
              <a:rPr lang="en-US" altLang="zh-CN" b="1" kern="100" dirty="0" smtClean="0">
                <a:latin typeface="+mn-ea"/>
              </a:rPr>
              <a:t>12.</a:t>
            </a:r>
            <a:r>
              <a:rPr lang="zh-CN" altLang="zh-CN" b="1" dirty="0"/>
              <a:t>三台虚拟机</a:t>
            </a:r>
            <a:r>
              <a:rPr lang="en-US" altLang="zh-CN" b="1" dirty="0"/>
              <a:t>JDK</a:t>
            </a:r>
            <a:r>
              <a:rPr lang="zh-CN" altLang="zh-CN" b="1" dirty="0"/>
              <a:t>环境安装</a:t>
            </a:r>
            <a:endParaRPr lang="zh-CN" altLang="en-US" b="1" kern="100" dirty="0">
              <a:latin typeface="+mn-ea"/>
              <a:cs typeface="宋体" panose="02010600030101010101" pitchFamily="2" charset="-122"/>
            </a:endParaRPr>
          </a:p>
        </p:txBody>
      </p:sp>
      <p:pic>
        <p:nvPicPr>
          <p:cNvPr id="14" name="图片 13"/>
          <p:cNvPicPr/>
          <p:nvPr/>
        </p:nvPicPr>
        <p:blipFill>
          <a:blip r:embed="rId1"/>
          <a:stretch>
            <a:fillRect/>
          </a:stretch>
        </p:blipFill>
        <p:spPr>
          <a:xfrm>
            <a:off x="980440" y="2307590"/>
            <a:ext cx="7645400" cy="2800985"/>
          </a:xfrm>
          <a:prstGeom prst="rect">
            <a:avLst/>
          </a:prstGeom>
          <a:noFill/>
          <a:ln>
            <a:noFill/>
          </a:ln>
        </p:spPr>
      </p:pic>
      <p:sp>
        <p:nvSpPr>
          <p:cNvPr id="100" name="文本框 99"/>
          <p:cNvSpPr txBox="1"/>
          <p:nvPr/>
        </p:nvSpPr>
        <p:spPr>
          <a:xfrm>
            <a:off x="660400" y="1755140"/>
            <a:ext cx="8843645" cy="368300"/>
          </a:xfrm>
          <a:prstGeom prst="rect">
            <a:avLst/>
          </a:prstGeom>
          <a:noFill/>
          <a:ln w="9525">
            <a:noFill/>
          </a:ln>
        </p:spPr>
        <p:txBody>
          <a:bodyPr wrap="square">
            <a:spAutoFit/>
          </a:bodyPr>
          <a:p>
            <a:pPr indent="0"/>
            <a:r>
              <a:rPr lang="zh-CN" b="0">
                <a:ea typeface="宋体" panose="02010600030101010101" pitchFamily="2" charset="-122"/>
              </a:rPr>
              <a:t>设置完成后，在三台主机上执行以下指令，测试是否安装成功，检查效果如图：</a:t>
            </a:r>
            <a:endParaRPr lang="zh-CN" altLang="en-US" b="0">
              <a:ea typeface="宋体" panose="02010600030101010101" pitchFamily="2"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dirty="0" smtClean="0"/>
          </a:p>
          <a:p>
            <a:endParaRPr lang="zh-CN" altLang="en-US" dirty="0"/>
          </a:p>
        </p:txBody>
      </p:sp>
      <p:sp>
        <p:nvSpPr>
          <p:cNvPr id="4" name="内容占位符 3"/>
          <p:cNvSpPr>
            <a:spLocks noGrp="1"/>
          </p:cNvSpPr>
          <p:nvPr>
            <p:custDataLst>
              <p:tags r:id="rId1"/>
            </p:custDataLst>
          </p:nvPr>
        </p:nvSpPr>
        <p:spPr>
          <a:xfrm>
            <a:off x="508789" y="1046534"/>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smtClean="0"/>
              <a:t>(</a:t>
            </a:r>
            <a:r>
              <a:rPr lang="zh-CN" altLang="en-US" sz="1800" dirty="0" smtClean="0"/>
              <a:t>二</a:t>
            </a:r>
            <a:r>
              <a:rPr lang="en-US" altLang="zh-CN" sz="1800" dirty="0" smtClean="0"/>
              <a:t>) </a:t>
            </a:r>
            <a:r>
              <a:rPr lang="zh-CN" altLang="en-US" sz="1800" dirty="0" smtClean="0"/>
              <a:t>从Hadoop输入数据流到Excel输出数据流</a:t>
            </a:r>
            <a:endParaRPr lang="zh-CN" altLang="en-US" sz="1800" dirty="0" smtClean="0"/>
          </a:p>
        </p:txBody>
      </p:sp>
      <p:pic>
        <p:nvPicPr>
          <p:cNvPr id="180" name="图片 180"/>
          <p:cNvPicPr>
            <a:picLocks noChangeAspect="1"/>
          </p:cNvPicPr>
          <p:nvPr>
            <p:custDataLst>
              <p:tags r:id="rId2"/>
            </p:custDataLst>
          </p:nvPr>
        </p:nvPicPr>
        <p:blipFill>
          <a:blip r:embed="rId3"/>
          <a:stretch>
            <a:fillRect/>
          </a:stretch>
        </p:blipFill>
        <p:spPr>
          <a:xfrm>
            <a:off x="970915" y="2099945"/>
            <a:ext cx="5298440" cy="3363595"/>
          </a:xfrm>
          <a:prstGeom prst="rect">
            <a:avLst/>
          </a:prstGeom>
        </p:spPr>
      </p:pic>
      <p:sp>
        <p:nvSpPr>
          <p:cNvPr id="3" name="文本框 2"/>
          <p:cNvSpPr txBox="1"/>
          <p:nvPr/>
        </p:nvSpPr>
        <p:spPr>
          <a:xfrm>
            <a:off x="660400" y="1491615"/>
            <a:ext cx="6096000" cy="450850"/>
          </a:xfrm>
          <a:prstGeom prst="rect">
            <a:avLst/>
          </a:prstGeom>
          <a:noFill/>
        </p:spPr>
        <p:txBody>
          <a:bodyPr wrap="square" rtlCol="0" anchor="t">
            <a:spAutoFit/>
          </a:bodyPr>
          <a:p>
            <a:pPr>
              <a:lnSpc>
                <a:spcPct val="130000"/>
              </a:lnSpc>
              <a:spcBef>
                <a:spcPts val="600"/>
              </a:spcBef>
            </a:pPr>
            <a:r>
              <a:rPr lang="en-US" altLang="zh-CN" b="1" kern="100" dirty="0" smtClean="0">
                <a:latin typeface="+mn-ea"/>
                <a:sym typeface="+mn-ea"/>
              </a:rPr>
              <a:t>1.</a:t>
            </a:r>
            <a:r>
              <a:rPr lang="zh-CN" altLang="zh-CN" b="1" dirty="0">
                <a:sym typeface="+mn-ea"/>
              </a:rPr>
              <a:t>Hadoop File Input组件</a:t>
            </a:r>
            <a:endParaRPr lang="zh-CN" altLang="zh-CN" b="1" dirty="0">
              <a:sym typeface="+mn-ea"/>
            </a:endParaRPr>
          </a:p>
        </p:txBody>
      </p:sp>
      <p:sp>
        <p:nvSpPr>
          <p:cNvPr id="5" name="文本框 4"/>
          <p:cNvSpPr txBox="1"/>
          <p:nvPr>
            <p:custDataLst>
              <p:tags r:id="rId4"/>
            </p:custDataLst>
          </p:nvPr>
        </p:nvSpPr>
        <p:spPr>
          <a:xfrm>
            <a:off x="6647815" y="1640840"/>
            <a:ext cx="6096000" cy="450850"/>
          </a:xfrm>
          <a:prstGeom prst="rect">
            <a:avLst/>
          </a:prstGeom>
          <a:noFill/>
        </p:spPr>
        <p:txBody>
          <a:bodyPr wrap="square" rtlCol="0" anchor="t">
            <a:spAutoFit/>
          </a:bodyPr>
          <a:p>
            <a:pPr>
              <a:lnSpc>
                <a:spcPct val="130000"/>
              </a:lnSpc>
              <a:spcBef>
                <a:spcPts val="600"/>
              </a:spcBef>
            </a:pPr>
            <a:r>
              <a:rPr lang="en-US" altLang="zh-CN" b="1" kern="100" dirty="0" smtClean="0">
                <a:latin typeface="+mn-ea"/>
                <a:sym typeface="+mn-ea"/>
              </a:rPr>
              <a:t>2.</a:t>
            </a:r>
            <a:r>
              <a:rPr lang="zh-CN" altLang="en-US" b="1" kern="100" dirty="0" smtClean="0">
                <a:latin typeface="+mn-ea"/>
                <a:sym typeface="+mn-ea"/>
              </a:rPr>
              <a:t>创建组件连接</a:t>
            </a:r>
            <a:endParaRPr lang="zh-CN" altLang="en-US" b="1" kern="100" dirty="0" smtClean="0">
              <a:latin typeface="+mn-ea"/>
              <a:sym typeface="+mn-ea"/>
            </a:endParaRPr>
          </a:p>
        </p:txBody>
      </p:sp>
      <p:pic>
        <p:nvPicPr>
          <p:cNvPr id="181" name="图片 181"/>
          <p:cNvPicPr>
            <a:picLocks noChangeAspect="1"/>
          </p:cNvPicPr>
          <p:nvPr>
            <p:custDataLst>
              <p:tags r:id="rId5"/>
            </p:custDataLst>
          </p:nvPr>
        </p:nvPicPr>
        <p:blipFill>
          <a:blip r:embed="rId6"/>
          <a:stretch>
            <a:fillRect/>
          </a:stretch>
        </p:blipFill>
        <p:spPr>
          <a:xfrm>
            <a:off x="6545580" y="2611120"/>
            <a:ext cx="5646420" cy="1367790"/>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dirty="0" smtClean="0"/>
          </a:p>
          <a:p>
            <a:endParaRPr lang="zh-CN" altLang="en-US" dirty="0"/>
          </a:p>
        </p:txBody>
      </p:sp>
      <p:sp>
        <p:nvSpPr>
          <p:cNvPr id="3" name="文本框 2"/>
          <p:cNvSpPr txBox="1"/>
          <p:nvPr/>
        </p:nvSpPr>
        <p:spPr>
          <a:xfrm>
            <a:off x="449580" y="1040765"/>
            <a:ext cx="6096000" cy="450850"/>
          </a:xfrm>
          <a:prstGeom prst="rect">
            <a:avLst/>
          </a:prstGeom>
          <a:noFill/>
        </p:spPr>
        <p:txBody>
          <a:bodyPr wrap="square" rtlCol="0" anchor="t">
            <a:spAutoFit/>
          </a:bodyPr>
          <a:p>
            <a:pPr>
              <a:lnSpc>
                <a:spcPct val="130000"/>
              </a:lnSpc>
              <a:spcBef>
                <a:spcPts val="600"/>
              </a:spcBef>
            </a:pPr>
            <a:r>
              <a:rPr lang="en-US" altLang="zh-CN" b="1" kern="100" dirty="0" smtClean="0">
                <a:latin typeface="+mn-ea"/>
                <a:sym typeface="+mn-ea"/>
              </a:rPr>
              <a:t>3.</a:t>
            </a:r>
            <a:r>
              <a:rPr lang="zh-CN" altLang="zh-CN" b="1" dirty="0">
                <a:sym typeface="+mn-ea"/>
              </a:rPr>
              <a:t>“Hadoop File input”组件配置</a:t>
            </a:r>
            <a:endParaRPr lang="zh-CN" altLang="zh-CN" b="1" dirty="0">
              <a:sym typeface="+mn-ea"/>
            </a:endParaRPr>
          </a:p>
        </p:txBody>
      </p:sp>
      <p:pic>
        <p:nvPicPr>
          <p:cNvPr id="220" name="图片 17"/>
          <p:cNvPicPr>
            <a:picLocks noChangeAspect="1"/>
          </p:cNvPicPr>
          <p:nvPr>
            <p:custDataLst>
              <p:tags r:id="rId1"/>
            </p:custDataLst>
          </p:nvPr>
        </p:nvPicPr>
        <p:blipFill>
          <a:blip r:embed="rId2"/>
          <a:stretch>
            <a:fillRect/>
          </a:stretch>
        </p:blipFill>
        <p:spPr>
          <a:xfrm>
            <a:off x="970280" y="1491615"/>
            <a:ext cx="8631555" cy="4733925"/>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lang="zh-CN" altLang="en-US" dirty="0"/>
          </a:p>
          <a:p>
            <a:endParaRPr lang="zh-CN" altLang="en-US" dirty="0"/>
          </a:p>
        </p:txBody>
      </p:sp>
      <p:sp>
        <p:nvSpPr>
          <p:cNvPr id="3" name="文本框 2"/>
          <p:cNvSpPr txBox="1"/>
          <p:nvPr/>
        </p:nvSpPr>
        <p:spPr>
          <a:xfrm>
            <a:off x="449580" y="1040765"/>
            <a:ext cx="6096000" cy="450850"/>
          </a:xfrm>
          <a:prstGeom prst="rect">
            <a:avLst/>
          </a:prstGeom>
          <a:noFill/>
        </p:spPr>
        <p:txBody>
          <a:bodyPr wrap="square" rtlCol="0" anchor="t">
            <a:spAutoFit/>
          </a:bodyPr>
          <a:p>
            <a:pPr>
              <a:lnSpc>
                <a:spcPct val="130000"/>
              </a:lnSpc>
              <a:spcBef>
                <a:spcPts val="600"/>
              </a:spcBef>
            </a:pPr>
            <a:r>
              <a:rPr lang="en-US" altLang="zh-CN" b="1" kern="100" dirty="0" smtClean="0">
                <a:latin typeface="+mn-ea"/>
                <a:sym typeface="+mn-ea"/>
              </a:rPr>
              <a:t>4. </a:t>
            </a:r>
            <a:r>
              <a:rPr lang="zh-CN" altLang="zh-CN" b="1" dirty="0">
                <a:sym typeface="+mn-ea"/>
              </a:rPr>
              <a:t>配置文件格式图</a:t>
            </a:r>
            <a:endParaRPr lang="zh-CN" altLang="zh-CN" b="1" dirty="0">
              <a:sym typeface="+mn-ea"/>
            </a:endParaRPr>
          </a:p>
        </p:txBody>
      </p:sp>
      <p:pic>
        <p:nvPicPr>
          <p:cNvPr id="222" name="图片 19"/>
          <p:cNvPicPr>
            <a:picLocks noChangeAspect="1"/>
          </p:cNvPicPr>
          <p:nvPr>
            <p:custDataLst>
              <p:tags r:id="rId1"/>
            </p:custDataLst>
          </p:nvPr>
        </p:nvPicPr>
        <p:blipFill>
          <a:blip r:embed="rId2"/>
          <a:stretch>
            <a:fillRect/>
          </a:stretch>
        </p:blipFill>
        <p:spPr>
          <a:xfrm>
            <a:off x="530860" y="1709420"/>
            <a:ext cx="6220460" cy="4288790"/>
          </a:xfrm>
          <a:prstGeom prst="rect">
            <a:avLst/>
          </a:prstGeom>
          <a:noFill/>
          <a:ln>
            <a:noFill/>
          </a:ln>
        </p:spPr>
      </p:pic>
      <p:sp>
        <p:nvSpPr>
          <p:cNvPr id="5" name="文本框 4"/>
          <p:cNvSpPr txBox="1"/>
          <p:nvPr>
            <p:custDataLst>
              <p:tags r:id="rId3"/>
            </p:custDataLst>
          </p:nvPr>
        </p:nvSpPr>
        <p:spPr>
          <a:xfrm>
            <a:off x="7117715" y="1126490"/>
            <a:ext cx="6096000" cy="450850"/>
          </a:xfrm>
          <a:prstGeom prst="rect">
            <a:avLst/>
          </a:prstGeom>
          <a:noFill/>
        </p:spPr>
        <p:txBody>
          <a:bodyPr wrap="square" rtlCol="0" anchor="t">
            <a:spAutoFit/>
          </a:bodyPr>
          <a:p>
            <a:pPr>
              <a:lnSpc>
                <a:spcPct val="130000"/>
              </a:lnSpc>
              <a:spcBef>
                <a:spcPts val="600"/>
              </a:spcBef>
            </a:pPr>
            <a:r>
              <a:rPr lang="en-US" altLang="zh-CN" b="1" kern="100" dirty="0" smtClean="0">
                <a:latin typeface="+mn-ea"/>
                <a:sym typeface="+mn-ea"/>
              </a:rPr>
              <a:t>5. </a:t>
            </a:r>
            <a:r>
              <a:rPr lang="zh-CN" altLang="zh-CN" b="1" dirty="0">
                <a:sym typeface="+mn-ea"/>
              </a:rPr>
              <a:t>“字段”选项卡页面</a:t>
            </a:r>
            <a:endParaRPr lang="zh-CN" altLang="zh-CN" b="1" dirty="0">
              <a:sym typeface="+mn-ea"/>
            </a:endParaRPr>
          </a:p>
        </p:txBody>
      </p:sp>
      <p:pic>
        <p:nvPicPr>
          <p:cNvPr id="224" name="图片 21"/>
          <p:cNvPicPr>
            <a:picLocks noChangeAspect="1"/>
          </p:cNvPicPr>
          <p:nvPr>
            <p:custDataLst>
              <p:tags r:id="rId4"/>
            </p:custDataLst>
          </p:nvPr>
        </p:nvPicPr>
        <p:blipFill>
          <a:blip r:embed="rId5"/>
          <a:stretch>
            <a:fillRect/>
          </a:stretch>
        </p:blipFill>
        <p:spPr>
          <a:xfrm>
            <a:off x="7117715" y="1880870"/>
            <a:ext cx="5499100" cy="341503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三、认识Kettle界面</a:t>
            </a:r>
            <a:endParaRPr dirty="0" smtClean="0"/>
          </a:p>
        </p:txBody>
      </p:sp>
      <p:sp>
        <p:nvSpPr>
          <p:cNvPr id="3" name="文本框 2"/>
          <p:cNvSpPr txBox="1"/>
          <p:nvPr/>
        </p:nvSpPr>
        <p:spPr>
          <a:xfrm>
            <a:off x="528955" y="822960"/>
            <a:ext cx="10420350" cy="450850"/>
          </a:xfrm>
          <a:prstGeom prst="rect">
            <a:avLst/>
          </a:prstGeom>
          <a:noFill/>
        </p:spPr>
        <p:txBody>
          <a:bodyPr wrap="square" rtlCol="0" anchor="t">
            <a:spAutoFit/>
          </a:bodyPr>
          <a:p>
            <a:pPr>
              <a:lnSpc>
                <a:spcPct val="130000"/>
              </a:lnSpc>
              <a:spcBef>
                <a:spcPts val="600"/>
              </a:spcBef>
            </a:pPr>
            <a:r>
              <a:rPr dirty="0">
                <a:sym typeface="+mn-ea"/>
              </a:rPr>
              <a:t>转换和任务，是Kettle中的最基础的，也是最核心的操作。</a:t>
            </a:r>
            <a:endParaRPr dirty="0">
              <a:sym typeface="+mn-ea"/>
            </a:endParaRPr>
          </a:p>
        </p:txBody>
      </p:sp>
      <p:sp>
        <p:nvSpPr>
          <p:cNvPr id="100" name="文本框 99"/>
          <p:cNvSpPr txBox="1"/>
          <p:nvPr/>
        </p:nvSpPr>
        <p:spPr>
          <a:xfrm>
            <a:off x="374650" y="1273810"/>
            <a:ext cx="5080000" cy="368300"/>
          </a:xfrm>
          <a:prstGeom prst="rect">
            <a:avLst/>
          </a:prstGeom>
          <a:noFill/>
          <a:ln w="9525">
            <a:noFill/>
          </a:ln>
        </p:spPr>
        <p:txBody>
          <a:bodyPr>
            <a:spAutoFit/>
          </a:bodyPr>
          <a:p>
            <a:pPr indent="0"/>
            <a:r>
              <a:rPr b="1">
                <a:ea typeface="宋体" panose="02010600030101010101" pitchFamily="2" charset="-122"/>
              </a:rPr>
              <a:t>（二） “转换”或“任务”界面构成</a:t>
            </a:r>
            <a:endParaRPr b="1">
              <a:ea typeface="宋体" panose="02010600030101010101" pitchFamily="2" charset="-122"/>
            </a:endParaRPr>
          </a:p>
        </p:txBody>
      </p:sp>
      <p:sp>
        <p:nvSpPr>
          <p:cNvPr id="4" name="文本框 3"/>
          <p:cNvSpPr txBox="1"/>
          <p:nvPr/>
        </p:nvSpPr>
        <p:spPr>
          <a:xfrm>
            <a:off x="1016000" y="1757680"/>
            <a:ext cx="5080000" cy="368300"/>
          </a:xfrm>
          <a:prstGeom prst="rect">
            <a:avLst/>
          </a:prstGeom>
          <a:noFill/>
          <a:ln w="9525">
            <a:noFill/>
          </a:ln>
        </p:spPr>
        <p:txBody>
          <a:bodyPr>
            <a:spAutoFit/>
          </a:bodyPr>
          <a:p>
            <a:pPr indent="267970"/>
            <a:r>
              <a:rPr lang="en-US" altLang="zh-CN" b="1">
                <a:ea typeface="宋体" panose="02010600030101010101" pitchFamily="2" charset="-122"/>
              </a:rPr>
              <a:t>1.</a:t>
            </a:r>
            <a:r>
              <a:rPr lang="zh-CN" b="1">
                <a:ea typeface="宋体" panose="02010600030101010101" pitchFamily="2" charset="-122"/>
              </a:rPr>
              <a:t>“转换”界面</a:t>
            </a:r>
            <a:endParaRPr lang="zh-CN" altLang="en-US" b="1">
              <a:ea typeface="宋体" panose="02010600030101010101" pitchFamily="2" charset="-122"/>
            </a:endParaRPr>
          </a:p>
        </p:txBody>
      </p:sp>
      <p:sp>
        <p:nvSpPr>
          <p:cNvPr id="5" name="文本框 4"/>
          <p:cNvSpPr txBox="1"/>
          <p:nvPr/>
        </p:nvSpPr>
        <p:spPr>
          <a:xfrm>
            <a:off x="1424305" y="2138045"/>
            <a:ext cx="9525000" cy="691515"/>
          </a:xfrm>
          <a:prstGeom prst="rect">
            <a:avLst/>
          </a:prstGeom>
          <a:noFill/>
          <a:ln w="9525">
            <a:noFill/>
          </a:ln>
        </p:spPr>
        <p:txBody>
          <a:bodyPr wrap="square">
            <a:spAutoFit/>
          </a:bodyPr>
          <a:p>
            <a:pPr indent="0"/>
            <a:r>
              <a:rPr lang="en-US" altLang="zh-CN" b="0">
                <a:ea typeface="宋体" panose="02010600030101010101" pitchFamily="2" charset="-122"/>
              </a:rPr>
              <a:t>      </a:t>
            </a:r>
            <a:r>
              <a:rPr lang="zh-CN" b="0">
                <a:ea typeface="宋体" panose="02010600030101010101" pitchFamily="2" charset="-122"/>
              </a:rPr>
              <a:t>在</a:t>
            </a:r>
            <a:r>
              <a:rPr lang="en-US" b="0">
                <a:latin typeface="宋体" panose="02010600030101010101" pitchFamily="2" charset="-122"/>
                <a:ea typeface="宋体" panose="02010600030101010101" pitchFamily="2" charset="-122"/>
              </a:rPr>
              <a:t>Kettle</a:t>
            </a:r>
            <a:r>
              <a:rPr lang="zh-CN" b="0">
                <a:ea typeface="宋体" panose="02010600030101010101" pitchFamily="2" charset="-122"/>
              </a:rPr>
              <a:t>工作界面中，依次单击</a:t>
            </a:r>
            <a:r>
              <a:rPr lang="en-US" b="0">
                <a:latin typeface="宋体" panose="02010600030101010101" pitchFamily="2" charset="-122"/>
                <a:ea typeface="宋体" panose="02010600030101010101" pitchFamily="2" charset="-122"/>
              </a:rPr>
              <a:t>“</a:t>
            </a:r>
            <a:r>
              <a:rPr lang="zh-CN" b="0">
                <a:ea typeface="宋体" panose="02010600030101010101" pitchFamily="2" charset="-122"/>
              </a:rPr>
              <a:t>文件</a:t>
            </a:r>
            <a:r>
              <a:rPr lang="en-US" b="0">
                <a:latin typeface="宋体" panose="02010600030101010101" pitchFamily="2" charset="-122"/>
                <a:ea typeface="宋体" panose="02010600030101010101" pitchFamily="2" charset="-122"/>
              </a:rPr>
              <a:t>”</a:t>
            </a:r>
            <a:r>
              <a:rPr lang="en-US" sz="2100" b="0">
                <a:latin typeface="Calibri" panose="020F0502020204030204" charset="0"/>
                <a:ea typeface="宋体" panose="02010600030101010101" pitchFamily="2" charset="-122"/>
              </a:rPr>
              <a:t>→</a:t>
            </a:r>
            <a:r>
              <a:rPr lang="en-US" b="0">
                <a:latin typeface="宋体" panose="02010600030101010101" pitchFamily="2" charset="-122"/>
                <a:ea typeface="宋体" panose="02010600030101010101" pitchFamily="2" charset="-122"/>
              </a:rPr>
              <a:t>“</a:t>
            </a:r>
            <a:r>
              <a:rPr lang="zh-CN" b="0">
                <a:ea typeface="宋体" panose="02010600030101010101" pitchFamily="2" charset="-122"/>
              </a:rPr>
              <a:t>新建</a:t>
            </a:r>
            <a:r>
              <a:rPr lang="en-US" b="0">
                <a:latin typeface="宋体" panose="02010600030101010101" pitchFamily="2" charset="-122"/>
                <a:ea typeface="宋体" panose="02010600030101010101" pitchFamily="2" charset="-122"/>
              </a:rPr>
              <a:t>”</a:t>
            </a:r>
            <a:r>
              <a:rPr lang="en-US" sz="2100" b="0">
                <a:latin typeface="Calibri" panose="020F0502020204030204" charset="0"/>
                <a:ea typeface="宋体" panose="02010600030101010101" pitchFamily="2" charset="-122"/>
              </a:rPr>
              <a:t>→</a:t>
            </a:r>
            <a:r>
              <a:rPr lang="en-US" b="0">
                <a:latin typeface="宋体" panose="02010600030101010101" pitchFamily="2" charset="-122"/>
                <a:ea typeface="宋体" panose="02010600030101010101" pitchFamily="2" charset="-122"/>
              </a:rPr>
              <a:t>“</a:t>
            </a:r>
            <a:r>
              <a:rPr lang="zh-CN" b="0">
                <a:ea typeface="宋体" panose="02010600030101010101" pitchFamily="2" charset="-122"/>
              </a:rPr>
              <a:t>转换</a:t>
            </a:r>
            <a:r>
              <a:rPr lang="en-US" b="0">
                <a:latin typeface="宋体" panose="02010600030101010101" pitchFamily="2" charset="-122"/>
                <a:ea typeface="宋体" panose="02010600030101010101" pitchFamily="2" charset="-122"/>
              </a:rPr>
              <a:t>”</a:t>
            </a:r>
            <a:r>
              <a:rPr lang="zh-CN" b="0">
                <a:ea typeface="宋体" panose="02010600030101010101" pitchFamily="2" charset="-122"/>
              </a:rPr>
              <a:t>，或使用Ctrl+N组合键，创建</a:t>
            </a:r>
            <a:r>
              <a:rPr lang="en-US" b="0">
                <a:latin typeface="宋体" panose="02010600030101010101" pitchFamily="2" charset="-122"/>
                <a:ea typeface="宋体" panose="02010600030101010101" pitchFamily="2" charset="-122"/>
              </a:rPr>
              <a:t>“</a:t>
            </a:r>
            <a:r>
              <a:rPr lang="zh-CN" b="0">
                <a:ea typeface="宋体" panose="02010600030101010101" pitchFamily="2" charset="-122"/>
              </a:rPr>
              <a:t>转换</a:t>
            </a:r>
            <a:r>
              <a:rPr lang="en-US" b="0">
                <a:latin typeface="宋体" panose="02010600030101010101" pitchFamily="2" charset="-122"/>
                <a:ea typeface="宋体" panose="02010600030101010101" pitchFamily="2" charset="-122"/>
              </a:rPr>
              <a:t>1”</a:t>
            </a:r>
            <a:r>
              <a:rPr lang="zh-CN" b="0">
                <a:ea typeface="宋体" panose="02010600030101010101" pitchFamily="2" charset="-122"/>
              </a:rPr>
              <a:t>转换工程，如下图。</a:t>
            </a:r>
            <a:endParaRPr lang="zh-CN" altLang="en-US" b="0">
              <a:ea typeface="宋体" panose="02010600030101010101" pitchFamily="2" charset="-122"/>
            </a:endParaRPr>
          </a:p>
        </p:txBody>
      </p:sp>
      <p:pic>
        <p:nvPicPr>
          <p:cNvPr id="136" name="图片 136" descr="图5-9 新建【转换1】转换工程"/>
          <p:cNvPicPr>
            <a:picLocks noChangeAspect="1"/>
          </p:cNvPicPr>
          <p:nvPr>
            <p:custDataLst>
              <p:tags r:id="rId1"/>
            </p:custDataLst>
          </p:nvPr>
        </p:nvPicPr>
        <p:blipFill>
          <a:blip r:embed="rId2"/>
          <a:stretch>
            <a:fillRect/>
          </a:stretch>
        </p:blipFill>
        <p:spPr>
          <a:xfrm>
            <a:off x="1926590" y="2829560"/>
            <a:ext cx="8888730" cy="3509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dirty="0" smtClean="0">
                <a:sym typeface="+mn-ea"/>
              </a:rPr>
              <a:t>五、任务实践</a:t>
            </a:r>
            <a:endParaRPr dirty="0" smtClean="0"/>
          </a:p>
          <a:p>
            <a:endParaRPr lang="zh-CN" altLang="en-US" dirty="0"/>
          </a:p>
        </p:txBody>
      </p:sp>
      <p:sp>
        <p:nvSpPr>
          <p:cNvPr id="3" name="文本框 2"/>
          <p:cNvSpPr txBox="1"/>
          <p:nvPr/>
        </p:nvSpPr>
        <p:spPr>
          <a:xfrm>
            <a:off x="449580" y="931545"/>
            <a:ext cx="6096000" cy="450850"/>
          </a:xfrm>
          <a:prstGeom prst="rect">
            <a:avLst/>
          </a:prstGeom>
          <a:noFill/>
        </p:spPr>
        <p:txBody>
          <a:bodyPr wrap="square" rtlCol="0" anchor="t">
            <a:spAutoFit/>
          </a:bodyPr>
          <a:p>
            <a:pPr>
              <a:lnSpc>
                <a:spcPct val="130000"/>
              </a:lnSpc>
              <a:spcBef>
                <a:spcPts val="600"/>
              </a:spcBef>
            </a:pPr>
            <a:r>
              <a:rPr lang="en-US" altLang="zh-CN" b="1" kern="100" dirty="0" smtClean="0">
                <a:latin typeface="+mn-ea"/>
                <a:sym typeface="+mn-ea"/>
              </a:rPr>
              <a:t>6. </a:t>
            </a:r>
            <a:r>
              <a:rPr lang="zh-CN" altLang="zh-CN" b="1" dirty="0">
                <a:sym typeface="+mn-ea"/>
              </a:rPr>
              <a:t>“excel输出”组件配置</a:t>
            </a:r>
            <a:endParaRPr lang="zh-CN" altLang="zh-CN" b="1" dirty="0">
              <a:sym typeface="+mn-ea"/>
            </a:endParaRPr>
          </a:p>
        </p:txBody>
      </p:sp>
      <p:pic>
        <p:nvPicPr>
          <p:cNvPr id="185" name="图片 185"/>
          <p:cNvPicPr>
            <a:picLocks noChangeAspect="1"/>
          </p:cNvPicPr>
          <p:nvPr>
            <p:custDataLst>
              <p:tags r:id="rId1"/>
            </p:custDataLst>
          </p:nvPr>
        </p:nvPicPr>
        <p:blipFill>
          <a:blip r:embed="rId2"/>
          <a:stretch>
            <a:fillRect/>
          </a:stretch>
        </p:blipFill>
        <p:spPr>
          <a:xfrm>
            <a:off x="232410" y="1490980"/>
            <a:ext cx="6689090" cy="4885690"/>
          </a:xfrm>
          <a:prstGeom prst="rect">
            <a:avLst/>
          </a:prstGeom>
        </p:spPr>
      </p:pic>
      <p:sp>
        <p:nvSpPr>
          <p:cNvPr id="4" name="文本框 3"/>
          <p:cNvSpPr txBox="1"/>
          <p:nvPr>
            <p:custDataLst>
              <p:tags r:id="rId3"/>
            </p:custDataLst>
          </p:nvPr>
        </p:nvSpPr>
        <p:spPr>
          <a:xfrm>
            <a:off x="6776720" y="1040130"/>
            <a:ext cx="6096000" cy="450850"/>
          </a:xfrm>
          <a:prstGeom prst="rect">
            <a:avLst/>
          </a:prstGeom>
          <a:noFill/>
        </p:spPr>
        <p:txBody>
          <a:bodyPr wrap="square" rtlCol="0" anchor="t">
            <a:spAutoFit/>
          </a:bodyPr>
          <a:p>
            <a:pPr>
              <a:lnSpc>
                <a:spcPct val="130000"/>
              </a:lnSpc>
              <a:spcBef>
                <a:spcPts val="600"/>
              </a:spcBef>
            </a:pPr>
            <a:r>
              <a:rPr lang="en-US" altLang="zh-CN" b="1" kern="100" dirty="0" smtClean="0">
                <a:latin typeface="+mn-ea"/>
                <a:sym typeface="+mn-ea"/>
              </a:rPr>
              <a:t>7.  </a:t>
            </a:r>
            <a:r>
              <a:rPr lang="zh-CN" altLang="zh-CN" b="1" dirty="0">
                <a:sym typeface="+mn-ea"/>
              </a:rPr>
              <a:t>获得具体字段图</a:t>
            </a:r>
            <a:endParaRPr lang="zh-CN" altLang="zh-CN" b="1" dirty="0">
              <a:sym typeface="+mn-ea"/>
            </a:endParaRPr>
          </a:p>
        </p:txBody>
      </p:sp>
      <p:pic>
        <p:nvPicPr>
          <p:cNvPr id="186" name="图片 186"/>
          <p:cNvPicPr>
            <a:picLocks noChangeAspect="1"/>
          </p:cNvPicPr>
          <p:nvPr>
            <p:custDataLst>
              <p:tags r:id="rId4"/>
            </p:custDataLst>
          </p:nvPr>
        </p:nvPicPr>
        <p:blipFill>
          <a:blip r:embed="rId5"/>
          <a:stretch>
            <a:fillRect/>
          </a:stretch>
        </p:blipFill>
        <p:spPr>
          <a:xfrm>
            <a:off x="6863715" y="1708150"/>
            <a:ext cx="5328285" cy="4646295"/>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t>巩固与提高</a:t>
            </a:r>
            <a:endParaRPr lang="zh-CN" altLang="en-US" dirty="0"/>
          </a:p>
        </p:txBody>
      </p:sp>
      <p:sp>
        <p:nvSpPr>
          <p:cNvPr id="4" name="矩形 3"/>
          <p:cNvSpPr/>
          <p:nvPr/>
        </p:nvSpPr>
        <p:spPr>
          <a:xfrm>
            <a:off x="431800" y="937736"/>
            <a:ext cx="11658600" cy="1753235"/>
          </a:xfrm>
          <a:prstGeom prst="rect">
            <a:avLst/>
          </a:prstGeom>
        </p:spPr>
        <p:txBody>
          <a:bodyPr wrap="square">
            <a:spAutoFit/>
          </a:bodyPr>
          <a:lstStyle/>
          <a:p>
            <a:pPr marL="342900" lvl="0" indent="-342900" algn="just">
              <a:lnSpc>
                <a:spcPct val="200000"/>
              </a:lnSpc>
              <a:spcAft>
                <a:spcPts val="0"/>
              </a:spcAft>
              <a:buFont typeface="+mj-lt"/>
              <a:buAutoNum type="arabicPeriod"/>
            </a:pPr>
            <a:r>
              <a:rPr lang="zh-CN" altLang="en-US" kern="0" dirty="0">
                <a:latin typeface="+mn-ea"/>
                <a:cs typeface="宋体" panose="02010600030101010101" pitchFamily="2" charset="-122"/>
              </a:rPr>
              <a:t>通过</a:t>
            </a:r>
            <a:r>
              <a:rPr lang="en-US" altLang="zh-CN" kern="0" dirty="0">
                <a:latin typeface="+mn-ea"/>
                <a:cs typeface="宋体" panose="02010600030101010101" pitchFamily="2" charset="-122"/>
              </a:rPr>
              <a:t>CRT</a:t>
            </a:r>
            <a:r>
              <a:rPr lang="zh-CN" altLang="en-US" kern="0" dirty="0">
                <a:latin typeface="+mn-ea"/>
                <a:cs typeface="宋体" panose="02010600030101010101" pitchFamily="2" charset="-122"/>
              </a:rPr>
              <a:t>的会话窗口，向多个连接窗口同时发送命令的过程操作？</a:t>
            </a:r>
            <a:endParaRPr lang="zh-CN" altLang="en-US" kern="0" dirty="0">
              <a:latin typeface="+mn-ea"/>
              <a:cs typeface="宋体" panose="02010600030101010101" pitchFamily="2" charset="-122"/>
            </a:endParaRPr>
          </a:p>
          <a:p>
            <a:pPr marL="342900" lvl="0" indent="-342900" algn="just">
              <a:lnSpc>
                <a:spcPct val="200000"/>
              </a:lnSpc>
              <a:spcAft>
                <a:spcPts val="0"/>
              </a:spcAft>
              <a:buFont typeface="+mj-lt"/>
              <a:buAutoNum type="arabicPeriod"/>
            </a:pPr>
            <a:r>
              <a:rPr lang="zh-CN" altLang="en-US" kern="0" dirty="0">
                <a:latin typeface="+mn-ea"/>
                <a:cs typeface="宋体" panose="02010600030101010101" pitchFamily="2" charset="-122"/>
              </a:rPr>
              <a:t>从</a:t>
            </a:r>
            <a:r>
              <a:rPr lang="en-US" altLang="zh-CN" kern="0" dirty="0">
                <a:latin typeface="+mn-ea"/>
                <a:cs typeface="宋体" panose="02010600030101010101" pitchFamily="2" charset="-122"/>
              </a:rPr>
              <a:t>Hadoop</a:t>
            </a:r>
            <a:r>
              <a:rPr lang="zh-CN" altLang="en-US" kern="0" dirty="0">
                <a:latin typeface="+mn-ea"/>
                <a:cs typeface="宋体" panose="02010600030101010101" pitchFamily="2" charset="-122"/>
              </a:rPr>
              <a:t>文件系统读取</a:t>
            </a:r>
            <a:r>
              <a:rPr lang="en-US" altLang="zh-CN" kern="0" dirty="0">
                <a:latin typeface="+mn-ea"/>
                <a:cs typeface="宋体" panose="02010600030101010101" pitchFamily="2" charset="-122"/>
              </a:rPr>
              <a:t>/</a:t>
            </a:r>
            <a:r>
              <a:rPr lang="en-US" altLang="zh-CN" kern="0" dirty="0" err="1">
                <a:latin typeface="+mn-ea"/>
                <a:cs typeface="宋体" panose="02010600030101010101" pitchFamily="2" charset="-122"/>
              </a:rPr>
              <a:t>hadoop</a:t>
            </a:r>
            <a:r>
              <a:rPr lang="en-US" altLang="zh-CN" kern="0" dirty="0">
                <a:latin typeface="+mn-ea"/>
                <a:cs typeface="宋体" panose="02010600030101010101" pitchFamily="2" charset="-122"/>
              </a:rPr>
              <a:t>/test/2.txt</a:t>
            </a:r>
            <a:r>
              <a:rPr lang="zh-CN" altLang="en-US" kern="0" dirty="0">
                <a:latin typeface="+mn-ea"/>
                <a:cs typeface="宋体" panose="02010600030101010101" pitchFamily="2" charset="-122"/>
              </a:rPr>
              <a:t>文件，把数据输入到</a:t>
            </a:r>
            <a:r>
              <a:rPr lang="en-US" altLang="zh-CN" kern="0" dirty="0">
                <a:latin typeface="+mn-ea"/>
                <a:cs typeface="宋体" panose="02010600030101010101" pitchFamily="2" charset="-122"/>
              </a:rPr>
              <a:t>Excel</a:t>
            </a:r>
            <a:r>
              <a:rPr lang="zh-CN" altLang="en-US" kern="0" dirty="0">
                <a:latin typeface="+mn-ea"/>
                <a:cs typeface="宋体" panose="02010600030101010101" pitchFamily="2" charset="-122"/>
              </a:rPr>
              <a:t>中？</a:t>
            </a:r>
            <a:endParaRPr lang="zh-CN" altLang="en-US" kern="0" dirty="0">
              <a:latin typeface="+mn-ea"/>
              <a:cs typeface="宋体" panose="02010600030101010101" pitchFamily="2" charset="-122"/>
            </a:endParaRPr>
          </a:p>
          <a:p>
            <a:pPr marL="342900" lvl="0" indent="-342900" algn="just">
              <a:lnSpc>
                <a:spcPct val="200000"/>
              </a:lnSpc>
              <a:spcAft>
                <a:spcPts val="0"/>
              </a:spcAft>
              <a:buFont typeface="+mj-lt"/>
              <a:buAutoNum type="arabicPeriod"/>
            </a:pPr>
            <a:r>
              <a:rPr lang="en-US" altLang="zh-CN" kern="0" dirty="0">
                <a:latin typeface="+mn-ea"/>
                <a:cs typeface="宋体" panose="02010600030101010101" pitchFamily="2" charset="-122"/>
              </a:rPr>
              <a:t>“5.4 Kettle</a:t>
            </a:r>
            <a:r>
              <a:rPr lang="zh-CN" altLang="en-US" kern="0" dirty="0">
                <a:latin typeface="+mn-ea"/>
                <a:cs typeface="宋体" panose="02010600030101010101" pitchFamily="2" charset="-122"/>
              </a:rPr>
              <a:t>整合</a:t>
            </a:r>
            <a:r>
              <a:rPr lang="en-US" altLang="zh-CN" kern="0" dirty="0">
                <a:latin typeface="+mn-ea"/>
                <a:cs typeface="宋体" panose="02010600030101010101" pitchFamily="2" charset="-122"/>
              </a:rPr>
              <a:t>Hadoop.docx”</a:t>
            </a:r>
            <a:endParaRPr lang="en-US" altLang="zh-CN" kern="0" dirty="0">
              <a:latin typeface="+mn-ea"/>
              <a:cs typeface="宋体" panose="02010600030101010101" pitchFamily="2"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5200015" y="1706245"/>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54" name="矩形 53"/>
          <p:cNvSpPr/>
          <p:nvPr/>
        </p:nvSpPr>
        <p:spPr>
          <a:xfrm>
            <a:off x="5200717" y="706779"/>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84" name="矩形 83"/>
          <p:cNvSpPr/>
          <p:nvPr/>
        </p:nvSpPr>
        <p:spPr>
          <a:xfrm>
            <a:off x="5199943" y="4779394"/>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3" name="矩形 82"/>
          <p:cNvSpPr/>
          <p:nvPr/>
        </p:nvSpPr>
        <p:spPr>
          <a:xfrm>
            <a:off x="5199943" y="2743058"/>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136" name="Picture 135"/>
          <p:cNvPicPr>
            <a:picLocks noChangeAspect="1"/>
          </p:cNvPicPr>
          <p:nvPr/>
        </p:nvPicPr>
        <p:blipFill>
          <a:blip r:embed="rId2"/>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39" name="矩形 78"/>
          <p:cNvSpPr/>
          <p:nvPr/>
        </p:nvSpPr>
        <p:spPr>
          <a:xfrm>
            <a:off x="5280434" y="106910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0064B8"/>
              </a:solidFill>
              <a:latin typeface="Arial" panose="020B0604020202020204" pitchFamily="34" charset="0"/>
              <a:cs typeface="Arial" panose="020B0604020202020204" pitchFamily="34" charset="0"/>
            </a:endParaRPr>
          </a:p>
        </p:txBody>
      </p:sp>
      <p:grpSp>
        <p:nvGrpSpPr>
          <p:cNvPr id="138" name="组合 37"/>
          <p:cNvGrpSpPr/>
          <p:nvPr/>
        </p:nvGrpSpPr>
        <p:grpSpPr>
          <a:xfrm>
            <a:off x="5131640" y="757012"/>
            <a:ext cx="4577079" cy="460375"/>
            <a:chOff x="4952134" y="2109382"/>
            <a:chExt cx="2835653" cy="486576"/>
          </a:xfrm>
        </p:grpSpPr>
        <p:sp>
          <p:nvSpPr>
            <p:cNvPr id="38" name="文本框 21"/>
            <p:cNvSpPr txBox="1"/>
            <p:nvPr/>
          </p:nvSpPr>
          <p:spPr>
            <a:xfrm>
              <a:off x="4952134" y="2195250"/>
              <a:ext cx="587123" cy="357717"/>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rPr>
                <a:t>任务</a:t>
              </a:r>
              <a:r>
                <a:rPr lang="en-US" altLang="zh-CN" sz="2200" b="1" dirty="0">
                  <a:solidFill>
                    <a:schemeClr val="tx1"/>
                  </a:solidFill>
                  <a:latin typeface="Arial" panose="020B0604020202020204" pitchFamily="34" charset="0"/>
                  <a:cs typeface="Arial" panose="020B0604020202020204" pitchFamily="34" charset="0"/>
                </a:rPr>
                <a:t>1</a:t>
              </a:r>
              <a:endParaRPr lang="en-US" altLang="zh-CN" sz="2200" b="1" dirty="0">
                <a:solidFill>
                  <a:schemeClr val="tx1"/>
                </a:solidFill>
                <a:latin typeface="Arial" panose="020B0604020202020204" pitchFamily="34" charset="0"/>
                <a:cs typeface="Arial" panose="020B0604020202020204" pitchFamily="34" charset="0"/>
              </a:endParaRPr>
            </a:p>
          </p:txBody>
        </p:sp>
        <p:sp>
          <p:nvSpPr>
            <p:cNvPr id="141" name="文本框 30"/>
            <p:cNvSpPr txBox="1"/>
            <p:nvPr/>
          </p:nvSpPr>
          <p:spPr>
            <a:xfrm>
              <a:off x="5684258" y="2109382"/>
              <a:ext cx="2103529" cy="486576"/>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Kettle入门</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166" name="文本框 7"/>
          <p:cNvSpPr txBox="1"/>
          <p:nvPr/>
        </p:nvSpPr>
        <p:spPr>
          <a:xfrm>
            <a:off x="395965" y="2311946"/>
            <a:ext cx="3819830" cy="706755"/>
          </a:xfrm>
          <a:prstGeom prst="rect">
            <a:avLst/>
          </a:prstGeom>
          <a:noFill/>
        </p:spPr>
        <p:txBody>
          <a:bodyPr wrap="square" rtlCol="0">
            <a:spAutoFit/>
          </a:bodyPr>
          <a:lstStyle/>
          <a:p>
            <a:pPr algn="ctr"/>
            <a:r>
              <a:rPr lang="en-US" altLang="zh-CN" sz="4000" b="1" spc="50" dirty="0">
                <a:solidFill>
                  <a:schemeClr val="bg1"/>
                </a:solidFill>
                <a:latin typeface="+mj-ea"/>
              </a:rPr>
              <a:t>Kettle</a:t>
            </a:r>
            <a:endParaRPr lang="zh-CN" altLang="en-US" sz="4000" b="1" spc="50" dirty="0">
              <a:solidFill>
                <a:schemeClr val="bg1"/>
              </a:solidFill>
              <a:latin typeface="+mj-ea"/>
            </a:endParaRPr>
          </a:p>
        </p:txBody>
      </p:sp>
      <p:sp>
        <p:nvSpPr>
          <p:cNvPr id="167" name="文本框 6"/>
          <p:cNvSpPr txBox="1"/>
          <p:nvPr/>
        </p:nvSpPr>
        <p:spPr>
          <a:xfrm>
            <a:off x="1372933" y="3767264"/>
            <a:ext cx="1649811" cy="400110"/>
          </a:xfrm>
          <a:prstGeom prst="rect">
            <a:avLst/>
          </a:prstGeom>
          <a:noFill/>
        </p:spPr>
        <p:txBody>
          <a:bodyPr wrap="none" rtlCol="0">
            <a:spAutoFit/>
          </a:bodyPr>
          <a:lstStyle/>
          <a:p>
            <a:r>
              <a:rPr lang="en-US" altLang="zh-CN" sz="2000" spc="50" dirty="0">
                <a:solidFill>
                  <a:schemeClr val="bg1"/>
                </a:solidFill>
                <a:latin typeface="+mj-ea"/>
                <a:ea typeface="+mj-ea"/>
              </a:rPr>
              <a:t>CONTENTS</a:t>
            </a:r>
            <a:endParaRPr lang="zh-CN" altLang="en-US" sz="2000" spc="50" dirty="0">
              <a:solidFill>
                <a:schemeClr val="bg1"/>
              </a:solidFill>
              <a:latin typeface="+mj-ea"/>
              <a:ea typeface="+mj-ea"/>
            </a:endParaRPr>
          </a:p>
        </p:txBody>
      </p:sp>
      <p:sp>
        <p:nvSpPr>
          <p:cNvPr id="55" name="矩形 78"/>
          <p:cNvSpPr/>
          <p:nvPr/>
        </p:nvSpPr>
        <p:spPr>
          <a:xfrm>
            <a:off x="5303484" y="2161235"/>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56" name="组合 37"/>
          <p:cNvGrpSpPr/>
          <p:nvPr/>
        </p:nvGrpSpPr>
        <p:grpSpPr>
          <a:xfrm>
            <a:off x="5131006" y="1813207"/>
            <a:ext cx="4960377" cy="481652"/>
            <a:chOff x="4931740" y="2120515"/>
            <a:chExt cx="3073119" cy="509065"/>
          </a:xfrm>
        </p:grpSpPr>
        <p:sp>
          <p:nvSpPr>
            <p:cNvPr id="57" name="文本框 21"/>
            <p:cNvSpPr txBox="1"/>
            <p:nvPr/>
          </p:nvSpPr>
          <p:spPr>
            <a:xfrm>
              <a:off x="4931740" y="2271862"/>
              <a:ext cx="587123" cy="357718"/>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sym typeface="+mn-ea"/>
                </a:rPr>
                <a:t>任务</a:t>
              </a:r>
              <a:r>
                <a:rPr lang="en-US" altLang="zh-CN" sz="2200" b="1" dirty="0">
                  <a:solidFill>
                    <a:schemeClr val="tx1"/>
                  </a:solidFill>
                  <a:latin typeface="Arial" panose="020B0604020202020204" pitchFamily="34" charset="0"/>
                  <a:cs typeface="Arial" panose="020B0604020202020204" pitchFamily="34" charset="0"/>
                  <a:sym typeface="+mn-ea"/>
                </a:rPr>
                <a:t>2</a:t>
              </a:r>
              <a:endParaRPr lang="en-US" altLang="zh-CN" sz="2200" b="1" dirty="0">
                <a:solidFill>
                  <a:schemeClr val="tx1"/>
                </a:solidFill>
                <a:latin typeface="Arial" panose="020B0604020202020204" pitchFamily="34" charset="0"/>
                <a:cs typeface="Arial" panose="020B0604020202020204" pitchFamily="34" charset="0"/>
                <a:sym typeface="+mn-ea"/>
              </a:endParaRPr>
            </a:p>
          </p:txBody>
        </p:sp>
        <p:sp>
          <p:nvSpPr>
            <p:cNvPr id="59" name="文本框 30"/>
            <p:cNvSpPr txBox="1"/>
            <p:nvPr/>
          </p:nvSpPr>
          <p:spPr>
            <a:xfrm>
              <a:off x="5642296" y="2120515"/>
              <a:ext cx="2362563" cy="486577"/>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Kettle输入组件</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85" name="矩形 78"/>
          <p:cNvSpPr/>
          <p:nvPr/>
        </p:nvSpPr>
        <p:spPr>
          <a:xfrm>
            <a:off x="5338270" y="3144575"/>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86" name="组合 37"/>
          <p:cNvGrpSpPr/>
          <p:nvPr/>
        </p:nvGrpSpPr>
        <p:grpSpPr>
          <a:xfrm>
            <a:off x="5200015" y="2868930"/>
            <a:ext cx="5039995" cy="460375"/>
            <a:chOff x="4931740" y="2201051"/>
            <a:chExt cx="3048454" cy="486581"/>
          </a:xfrm>
        </p:grpSpPr>
        <p:sp>
          <p:nvSpPr>
            <p:cNvPr id="87" name="文本框 21"/>
            <p:cNvSpPr txBox="1"/>
            <p:nvPr/>
          </p:nvSpPr>
          <p:spPr>
            <a:xfrm>
              <a:off x="4931740" y="2213469"/>
              <a:ext cx="587123" cy="357721"/>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sym typeface="+mn-ea"/>
                </a:rPr>
                <a:t>任务</a:t>
              </a:r>
              <a:r>
                <a:rPr lang="en-US" altLang="zh-CN" sz="2200" b="1" dirty="0">
                  <a:solidFill>
                    <a:schemeClr val="tx1"/>
                  </a:solidFill>
                  <a:latin typeface="Arial" panose="020B0604020202020204" pitchFamily="34" charset="0"/>
                  <a:cs typeface="Arial" panose="020B0604020202020204" pitchFamily="34" charset="0"/>
                  <a:sym typeface="+mn-ea"/>
                </a:rPr>
                <a:t>3</a:t>
              </a:r>
              <a:endParaRPr lang="en-US" altLang="zh-CN" sz="2200" b="1" dirty="0">
                <a:solidFill>
                  <a:schemeClr val="tx1"/>
                </a:solidFill>
                <a:latin typeface="Arial" panose="020B0604020202020204" pitchFamily="34" charset="0"/>
                <a:cs typeface="Arial" panose="020B0604020202020204" pitchFamily="34" charset="0"/>
                <a:sym typeface="+mn-ea"/>
              </a:endParaRPr>
            </a:p>
          </p:txBody>
        </p:sp>
        <p:sp>
          <p:nvSpPr>
            <p:cNvPr id="89" name="文本框 30"/>
            <p:cNvSpPr txBox="1"/>
            <p:nvPr/>
          </p:nvSpPr>
          <p:spPr>
            <a:xfrm>
              <a:off x="5583526" y="2201051"/>
              <a:ext cx="2396668" cy="486581"/>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Kettle输出组件</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5" name="矩形 4"/>
          <p:cNvSpPr/>
          <p:nvPr>
            <p:custDataLst>
              <p:tags r:id="rId3"/>
            </p:custDataLst>
          </p:nvPr>
        </p:nvSpPr>
        <p:spPr>
          <a:xfrm>
            <a:off x="5200015" y="3733800"/>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78"/>
          <p:cNvSpPr/>
          <p:nvPr>
            <p:custDataLst>
              <p:tags r:id="rId4"/>
            </p:custDataLst>
          </p:nvPr>
        </p:nvSpPr>
        <p:spPr>
          <a:xfrm>
            <a:off x="5338396" y="530833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sp>
        <p:nvSpPr>
          <p:cNvPr id="8" name="文本框 21"/>
          <p:cNvSpPr txBox="1"/>
          <p:nvPr>
            <p:custDataLst>
              <p:tags r:id="rId5"/>
            </p:custDataLst>
          </p:nvPr>
        </p:nvSpPr>
        <p:spPr>
          <a:xfrm>
            <a:off x="5246370" y="5082858"/>
            <a:ext cx="832485" cy="338455"/>
          </a:xfrm>
          <a:prstGeom prst="rect">
            <a:avLst/>
          </a:prstGeom>
          <a:noFill/>
          <a:ln>
            <a:noFill/>
          </a:ln>
        </p:spPr>
        <p:txBody>
          <a:bodyPr wrap="square" lIns="0" tIns="0" rIns="0" bIns="0" rtlCol="0" anchor="ctr" anchorCtr="0">
            <a:spAutoFit/>
          </a:bodyPr>
          <a:lstStyle/>
          <a:p>
            <a:pPr algn="ctr"/>
            <a:r>
              <a:rPr lang="zh-CN" altLang="en-US" sz="2200" b="1" dirty="0">
                <a:solidFill>
                  <a:srgbClr val="0070C0"/>
                </a:solidFill>
                <a:latin typeface="Arial" panose="020B0604020202020204" pitchFamily="34" charset="0"/>
                <a:cs typeface="Arial" panose="020B0604020202020204" pitchFamily="34" charset="0"/>
                <a:sym typeface="+mn-ea"/>
              </a:rPr>
              <a:t>任务</a:t>
            </a:r>
            <a:r>
              <a:rPr lang="en-US" altLang="zh-CN" sz="2200" b="1" dirty="0">
                <a:solidFill>
                  <a:srgbClr val="0070C0"/>
                </a:solidFill>
                <a:latin typeface="Arial" panose="020B0604020202020204" pitchFamily="34" charset="0"/>
                <a:cs typeface="Arial" panose="020B0604020202020204" pitchFamily="34" charset="0"/>
                <a:sym typeface="+mn-ea"/>
              </a:rPr>
              <a:t>5</a:t>
            </a:r>
            <a:endParaRPr lang="en-US" altLang="zh-CN" sz="2200" b="1" dirty="0">
              <a:solidFill>
                <a:srgbClr val="0070C0"/>
              </a:solidFill>
              <a:latin typeface="Arial" panose="020B0604020202020204" pitchFamily="34" charset="0"/>
              <a:cs typeface="Arial" panose="020B0604020202020204" pitchFamily="34" charset="0"/>
              <a:sym typeface="+mn-ea"/>
            </a:endParaRPr>
          </a:p>
        </p:txBody>
      </p:sp>
      <p:sp>
        <p:nvSpPr>
          <p:cNvPr id="10" name="文本框 30"/>
          <p:cNvSpPr txBox="1"/>
          <p:nvPr>
            <p:custDataLst>
              <p:tags r:id="rId6"/>
            </p:custDataLst>
          </p:nvPr>
        </p:nvSpPr>
        <p:spPr>
          <a:xfrm>
            <a:off x="6313170" y="4822825"/>
            <a:ext cx="3813175" cy="460375"/>
          </a:xfrm>
          <a:prstGeom prst="rect">
            <a:avLst/>
          </a:prstGeom>
          <a:noFill/>
        </p:spPr>
        <p:txBody>
          <a:bodyPr wrap="square" rtlCol="0">
            <a:spAutoFit/>
          </a:bodyPr>
          <a:lstStyle/>
          <a:p>
            <a:r>
              <a:rPr sz="2400" b="1" spc="50" dirty="0">
                <a:solidFill>
                  <a:srgbClr val="0070C0"/>
                </a:solidFill>
                <a:latin typeface="Arial" panose="020B0604020202020204" pitchFamily="34" charset="0"/>
                <a:cs typeface="Arial" panose="020B0604020202020204" pitchFamily="34" charset="0"/>
              </a:rPr>
              <a:t>Kettle整合Hive</a:t>
            </a:r>
            <a:endParaRPr sz="2400" b="1" spc="50" dirty="0">
              <a:solidFill>
                <a:srgbClr val="0070C0"/>
              </a:solidFill>
              <a:latin typeface="Arial" panose="020B0604020202020204" pitchFamily="34" charset="0"/>
              <a:cs typeface="Arial" panose="020B0604020202020204" pitchFamily="34" charset="0"/>
            </a:endParaRPr>
          </a:p>
        </p:txBody>
      </p:sp>
      <p:sp>
        <p:nvSpPr>
          <p:cNvPr id="91" name="矩形 78"/>
          <p:cNvSpPr/>
          <p:nvPr/>
        </p:nvSpPr>
        <p:spPr>
          <a:xfrm>
            <a:off x="5332681" y="432662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92" name="组合 37"/>
          <p:cNvGrpSpPr/>
          <p:nvPr/>
        </p:nvGrpSpPr>
        <p:grpSpPr>
          <a:xfrm>
            <a:off x="5199942" y="3808071"/>
            <a:ext cx="4830838" cy="585794"/>
            <a:chOff x="4974227" y="2099037"/>
            <a:chExt cx="2992865" cy="619134"/>
          </a:xfrm>
        </p:grpSpPr>
        <p:sp>
          <p:nvSpPr>
            <p:cNvPr id="93" name="文本框 21"/>
            <p:cNvSpPr txBox="1"/>
            <p:nvPr/>
          </p:nvSpPr>
          <p:spPr>
            <a:xfrm>
              <a:off x="4974227" y="2360453"/>
              <a:ext cx="587123" cy="357718"/>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sym typeface="+mn-ea"/>
                </a:rPr>
                <a:t>任务</a:t>
              </a:r>
              <a:r>
                <a:rPr lang="en-US" altLang="zh-CN" sz="2200" b="1" dirty="0">
                  <a:solidFill>
                    <a:schemeClr val="tx1"/>
                  </a:solidFill>
                  <a:latin typeface="Arial" panose="020B0604020202020204" pitchFamily="34" charset="0"/>
                  <a:cs typeface="Arial" panose="020B0604020202020204" pitchFamily="34" charset="0"/>
                  <a:sym typeface="+mn-ea"/>
                </a:rPr>
                <a:t>4</a:t>
              </a:r>
              <a:endParaRPr lang="en-US" altLang="zh-CN" sz="2200" b="1" dirty="0">
                <a:solidFill>
                  <a:schemeClr val="tx1"/>
                </a:solidFill>
                <a:latin typeface="Arial" panose="020B0604020202020204" pitchFamily="34" charset="0"/>
                <a:cs typeface="Arial" panose="020B0604020202020204" pitchFamily="34" charset="0"/>
                <a:sym typeface="+mn-ea"/>
              </a:endParaRPr>
            </a:p>
          </p:txBody>
        </p:sp>
        <p:sp>
          <p:nvSpPr>
            <p:cNvPr id="95" name="文本框 30"/>
            <p:cNvSpPr txBox="1"/>
            <p:nvPr/>
          </p:nvSpPr>
          <p:spPr>
            <a:xfrm>
              <a:off x="5604529" y="2099037"/>
              <a:ext cx="2362563" cy="486577"/>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Kettle整合Hadoop</a:t>
              </a:r>
              <a:endParaRPr lang="zh-CN" altLang="en-US" sz="2400" b="1" spc="50" dirty="0">
                <a:solidFill>
                  <a:schemeClr val="tx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altLang="zh-CN" dirty="0"/>
              <a:t>任务导航</a:t>
            </a:r>
            <a:endParaRPr altLang="zh-CN" dirty="0"/>
          </a:p>
        </p:txBody>
      </p:sp>
      <p:sp>
        <p:nvSpPr>
          <p:cNvPr id="6" name="内容占位符 5"/>
          <p:cNvSpPr>
            <a:spLocks noGrp="1"/>
          </p:cNvSpPr>
          <p:nvPr>
            <p:ph sz="quarter" idx="13"/>
          </p:nvPr>
        </p:nvSpPr>
        <p:spPr>
          <a:xfrm>
            <a:off x="239828" y="914414"/>
            <a:ext cx="11850572" cy="863418"/>
          </a:xfrm>
        </p:spPr>
        <p:txBody>
          <a:bodyPr/>
          <a:lstStyle/>
          <a:p>
            <a:pPr>
              <a:lnSpc>
                <a:spcPct val="150000"/>
              </a:lnSpc>
            </a:pPr>
            <a:r>
              <a:rPr lang="zh-CN" altLang="en-US" sz="1800" b="0" dirty="0"/>
              <a:t>在已经准备好</a:t>
            </a:r>
            <a:r>
              <a:rPr lang="en-US" altLang="zh-CN" sz="1800" b="0" dirty="0"/>
              <a:t>Hive</a:t>
            </a:r>
            <a:r>
              <a:rPr lang="zh-CN" altLang="en-US" sz="1800" b="0" dirty="0"/>
              <a:t>环境的基础上，通过</a:t>
            </a:r>
            <a:r>
              <a:rPr lang="en-US" altLang="zh-CN" sz="1800" b="0" dirty="0"/>
              <a:t>Kettle</a:t>
            </a:r>
            <a:r>
              <a:rPr lang="zh-CN" altLang="en-US" sz="1800" b="0" dirty="0"/>
              <a:t>工具来操作</a:t>
            </a:r>
            <a:r>
              <a:rPr lang="en-US" altLang="zh-CN" sz="1800" b="0" dirty="0"/>
              <a:t>Hive</a:t>
            </a:r>
            <a:r>
              <a:rPr lang="zh-CN" altLang="en-US" sz="1800" b="0" dirty="0"/>
              <a:t>，实现数据的读写操作。</a:t>
            </a:r>
            <a:endParaRPr lang="zh-CN" altLang="en-US" sz="1800" dirty="0"/>
          </a:p>
        </p:txBody>
      </p:sp>
      <p:sp>
        <p:nvSpPr>
          <p:cNvPr id="7" name="矩形 6"/>
          <p:cNvSpPr/>
          <p:nvPr/>
        </p:nvSpPr>
        <p:spPr>
          <a:xfrm>
            <a:off x="5435600" y="2660446"/>
            <a:ext cx="6654800" cy="461665"/>
          </a:xfrm>
          <a:prstGeom prst="rect">
            <a:avLst/>
          </a:prstGeom>
          <a:ln w="9525">
            <a:solidFill>
              <a:schemeClr val="tx1"/>
            </a:solidFill>
          </a:ln>
        </p:spPr>
        <p:txBody>
          <a:bodyPr wrap="square">
            <a:spAutoFit/>
          </a:bodyPr>
          <a:lstStyle/>
          <a:p>
            <a:pPr>
              <a:lnSpc>
                <a:spcPct val="150000"/>
              </a:lnSpc>
              <a:spcBef>
                <a:spcPts val="900"/>
              </a:spcBef>
              <a:spcAft>
                <a:spcPts val="900"/>
              </a:spcAft>
            </a:pPr>
            <a:r>
              <a:rPr lang="en-US" altLang="zh-CN" sz="1600" kern="0" dirty="0" smtClean="0">
                <a:latin typeface="+mn-ea"/>
                <a:cs typeface="宋体" panose="02010600030101010101" pitchFamily="2" charset="-122"/>
              </a:rPr>
              <a:t>Hive</a:t>
            </a:r>
            <a:r>
              <a:rPr lang="zh-CN" altLang="en-US" sz="1600" kern="0" dirty="0" smtClean="0">
                <a:latin typeface="+mn-ea"/>
                <a:cs typeface="宋体" panose="02010600030101010101" pitchFamily="2" charset="-122"/>
              </a:rPr>
              <a:t>的交互方式、</a:t>
            </a:r>
            <a:r>
              <a:rPr lang="en-US" altLang="zh-CN" sz="1600" kern="0" dirty="0" smtClean="0">
                <a:latin typeface="+mn-ea"/>
                <a:cs typeface="宋体" panose="02010600030101010101" pitchFamily="2" charset="-122"/>
              </a:rPr>
              <a:t>Hive</a:t>
            </a:r>
            <a:r>
              <a:rPr lang="zh-CN" altLang="en-US" sz="1600" kern="0" dirty="0">
                <a:latin typeface="+mn-ea"/>
                <a:cs typeface="宋体" panose="02010600030101010101" pitchFamily="2" charset="-122"/>
              </a:rPr>
              <a:t>一键启动脚本、准备初始化</a:t>
            </a:r>
            <a:r>
              <a:rPr lang="zh-CN" altLang="en-US" sz="1600" kern="0" dirty="0" smtClean="0">
                <a:latin typeface="+mn-ea"/>
                <a:cs typeface="宋体" panose="02010600030101010101" pitchFamily="2" charset="-122"/>
              </a:rPr>
              <a:t>数据、</a:t>
            </a:r>
            <a:endParaRPr lang="zh-CN" altLang="zh-CN" sz="1600" kern="100" dirty="0">
              <a:effectLst/>
              <a:latin typeface="+mn-ea"/>
              <a:cs typeface="Times New Roman" panose="02020603050405020304" pitchFamily="18" charset="0"/>
            </a:endParaRPr>
          </a:p>
        </p:txBody>
      </p:sp>
      <p:sp>
        <p:nvSpPr>
          <p:cNvPr id="8" name="文本框 7"/>
          <p:cNvSpPr txBox="1"/>
          <p:nvPr/>
        </p:nvSpPr>
        <p:spPr>
          <a:xfrm>
            <a:off x="5437443" y="1869738"/>
            <a:ext cx="1452880" cy="553085"/>
          </a:xfrm>
          <a:prstGeom prst="rect">
            <a:avLst/>
          </a:prstGeom>
          <a:noFill/>
        </p:spPr>
        <p:txBody>
          <a:bodyPr wrap="none" rtlCol="0">
            <a:spAutoFit/>
          </a:bodyPr>
          <a:lstStyle/>
          <a:p>
            <a:pPr>
              <a:lnSpc>
                <a:spcPct val="150000"/>
              </a:lnSpc>
              <a:spcBef>
                <a:spcPts val="600"/>
              </a:spcBef>
            </a:pPr>
            <a:r>
              <a:rPr lang="zh-CN" altLang="en-US" sz="2000" b="1" kern="0" dirty="0" smtClean="0">
                <a:latin typeface="+mn-ea"/>
                <a:cs typeface="+mn-ea"/>
                <a:sym typeface="+mn-lt"/>
              </a:rPr>
              <a:t>任务需求：</a:t>
            </a:r>
            <a:endParaRPr lang="zh-CN" altLang="en-US" sz="2000" b="1" kern="0" dirty="0">
              <a:latin typeface="+mn-ea"/>
              <a:cs typeface="+mn-ea"/>
              <a:sym typeface="+mn-lt"/>
            </a:endParaRPr>
          </a:p>
        </p:txBody>
      </p:sp>
      <p:sp>
        <p:nvSpPr>
          <p:cNvPr id="9" name="矩形 8"/>
          <p:cNvSpPr/>
          <p:nvPr/>
        </p:nvSpPr>
        <p:spPr>
          <a:xfrm>
            <a:off x="5435600" y="3433770"/>
            <a:ext cx="6654800" cy="417550"/>
          </a:xfrm>
          <a:prstGeom prst="rect">
            <a:avLst/>
          </a:prstGeom>
          <a:ln w="9525">
            <a:solidFill>
              <a:schemeClr val="tx1"/>
            </a:solidFill>
          </a:ln>
        </p:spPr>
        <p:txBody>
          <a:bodyPr wrap="square">
            <a:spAutoFit/>
          </a:bodyPr>
          <a:lstStyle/>
          <a:p>
            <a:pPr marL="266700" indent="25400">
              <a:lnSpc>
                <a:spcPct val="150000"/>
              </a:lnSpc>
              <a:spcBef>
                <a:spcPts val="900"/>
              </a:spcBef>
              <a:spcAft>
                <a:spcPts val="900"/>
              </a:spcAft>
            </a:pPr>
            <a:r>
              <a:rPr lang="zh-CN" altLang="zh-CN" sz="1600" dirty="0"/>
              <a:t>从机器中下载的</a:t>
            </a:r>
            <a:r>
              <a:rPr lang="en-US" altLang="zh-CN" sz="1600" dirty="0"/>
              <a:t>jar</a:t>
            </a:r>
            <a:r>
              <a:rPr lang="zh-CN" altLang="zh-CN" sz="1600" dirty="0"/>
              <a:t>包放置在</a:t>
            </a:r>
            <a:r>
              <a:rPr lang="en-US" altLang="zh-CN" sz="1600" dirty="0" err="1"/>
              <a:t>Kettl</a:t>
            </a:r>
            <a:r>
              <a:rPr lang="zh-CN" altLang="zh-CN" sz="1600" dirty="0"/>
              <a:t>工具的</a:t>
            </a:r>
            <a:r>
              <a:rPr lang="en-US" altLang="zh-CN" sz="1600" dirty="0"/>
              <a:t>\data-integration\lib</a:t>
            </a:r>
            <a:r>
              <a:rPr lang="zh-CN" altLang="zh-CN" sz="1600" dirty="0"/>
              <a:t>目录</a:t>
            </a:r>
            <a:endParaRPr lang="zh-CN" altLang="zh-CN" sz="1600" kern="100" dirty="0">
              <a:effectLst/>
              <a:latin typeface="+mn-ea"/>
              <a:cs typeface="Times New Roman" panose="02020603050405020304" pitchFamily="18" charset="0"/>
            </a:endParaRPr>
          </a:p>
        </p:txBody>
      </p:sp>
      <p:sp>
        <p:nvSpPr>
          <p:cNvPr id="11" name="矩形 10"/>
          <p:cNvSpPr/>
          <p:nvPr/>
        </p:nvSpPr>
        <p:spPr>
          <a:xfrm>
            <a:off x="5437642" y="4468987"/>
            <a:ext cx="6652758" cy="338554"/>
          </a:xfrm>
          <a:prstGeom prst="rect">
            <a:avLst/>
          </a:prstGeom>
          <a:ln w="9525">
            <a:solidFill>
              <a:schemeClr val="tx1"/>
            </a:solidFill>
          </a:ln>
        </p:spPr>
        <p:txBody>
          <a:bodyPr wrap="square">
            <a:spAutoFit/>
          </a:bodyPr>
          <a:lstStyle/>
          <a:p>
            <a:r>
              <a:rPr lang="zh-CN" altLang="zh-CN" sz="1600" dirty="0"/>
              <a:t>从</a:t>
            </a:r>
            <a:r>
              <a:rPr lang="en-US" altLang="zh-CN" sz="1600" dirty="0"/>
              <a:t>hive</a:t>
            </a:r>
            <a:r>
              <a:rPr lang="zh-CN" altLang="zh-CN" sz="1600" dirty="0"/>
              <a:t>数据库的</a:t>
            </a:r>
            <a:r>
              <a:rPr lang="en-US" altLang="zh-CN" sz="1600" dirty="0"/>
              <a:t>test</a:t>
            </a:r>
            <a:r>
              <a:rPr lang="zh-CN" altLang="zh-CN" sz="1600" dirty="0"/>
              <a:t>库的</a:t>
            </a:r>
            <a:r>
              <a:rPr lang="en-US" altLang="zh-CN" sz="1600" dirty="0"/>
              <a:t>a</a:t>
            </a:r>
            <a:r>
              <a:rPr lang="zh-CN" altLang="zh-CN" sz="1600" dirty="0"/>
              <a:t>表中获取数据，并把数据保存到</a:t>
            </a:r>
            <a:r>
              <a:rPr lang="en-US" altLang="zh-CN" sz="1600" dirty="0"/>
              <a:t>Excel</a:t>
            </a:r>
            <a:r>
              <a:rPr lang="zh-CN" altLang="zh-CN" sz="1600" dirty="0"/>
              <a:t>中</a:t>
            </a:r>
            <a:endParaRPr lang="zh-CN" altLang="zh-CN" sz="1600" dirty="0"/>
          </a:p>
        </p:txBody>
      </p:sp>
      <p:sp>
        <p:nvSpPr>
          <p:cNvPr id="14" name="矩形 13"/>
          <p:cNvSpPr/>
          <p:nvPr/>
        </p:nvSpPr>
        <p:spPr>
          <a:xfrm>
            <a:off x="5435600" y="5517283"/>
            <a:ext cx="6654800" cy="584775"/>
          </a:xfrm>
          <a:prstGeom prst="rect">
            <a:avLst/>
          </a:prstGeom>
          <a:ln w="9525">
            <a:solidFill>
              <a:schemeClr val="tx1"/>
            </a:solidFill>
          </a:ln>
        </p:spPr>
        <p:txBody>
          <a:bodyPr wrap="square">
            <a:spAutoFit/>
          </a:bodyPr>
          <a:lstStyle/>
          <a:p>
            <a:r>
              <a:rPr lang="zh-CN" altLang="zh-CN" sz="1600" dirty="0"/>
              <a:t>从</a:t>
            </a:r>
            <a:r>
              <a:rPr lang="en-US" altLang="zh-CN" sz="1600" dirty="0"/>
              <a:t>Excel</a:t>
            </a:r>
            <a:r>
              <a:rPr lang="zh-CN" altLang="zh-CN" sz="1600" dirty="0"/>
              <a:t>资料</a:t>
            </a:r>
            <a:r>
              <a:rPr lang="en-US" altLang="zh-CN" sz="1600" dirty="0"/>
              <a:t>\02.kettle</a:t>
            </a:r>
            <a:r>
              <a:rPr lang="zh-CN" altLang="zh-CN" sz="1600" dirty="0"/>
              <a:t>测试数据</a:t>
            </a:r>
            <a:r>
              <a:rPr lang="en-US" altLang="zh-CN" sz="1600" dirty="0"/>
              <a:t>\01.</a:t>
            </a:r>
            <a:r>
              <a:rPr lang="zh-CN" altLang="zh-CN" sz="1600" dirty="0"/>
              <a:t>用户数据源</a:t>
            </a:r>
            <a:r>
              <a:rPr lang="en-US" altLang="zh-CN" sz="1600" dirty="0"/>
              <a:t>\file_user.xls</a:t>
            </a:r>
            <a:r>
              <a:rPr lang="zh-CN" altLang="zh-CN" sz="1600" dirty="0"/>
              <a:t>中读取数据，把数据保存在</a:t>
            </a:r>
            <a:r>
              <a:rPr lang="en-US" altLang="zh-CN" sz="1600" dirty="0"/>
              <a:t>hive</a:t>
            </a:r>
            <a:r>
              <a:rPr lang="zh-CN" altLang="zh-CN" sz="1600" dirty="0"/>
              <a:t>数据库的</a:t>
            </a:r>
            <a:r>
              <a:rPr lang="en-US" altLang="zh-CN" sz="1600" dirty="0"/>
              <a:t>test</a:t>
            </a:r>
            <a:r>
              <a:rPr lang="zh-CN" altLang="zh-CN" sz="1600" dirty="0"/>
              <a:t>数据库的</a:t>
            </a:r>
            <a:r>
              <a:rPr lang="en-US" altLang="zh-CN" sz="1600" dirty="0" err="1"/>
              <a:t>t_user</a:t>
            </a:r>
            <a:r>
              <a:rPr lang="zh-CN" altLang="zh-CN" sz="1600" dirty="0"/>
              <a:t>表。</a:t>
            </a:r>
            <a:endParaRPr lang="zh-CN" altLang="zh-CN" sz="1600" dirty="0"/>
          </a:p>
        </p:txBody>
      </p:sp>
      <p:cxnSp>
        <p:nvCxnSpPr>
          <p:cNvPr id="16" name="直接箭头连接符 15"/>
          <p:cNvCxnSpPr/>
          <p:nvPr/>
        </p:nvCxnSpPr>
        <p:spPr>
          <a:xfrm>
            <a:off x="4927600" y="5285813"/>
            <a:ext cx="508000" cy="76771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endCxn id="11" idx="1"/>
          </p:cNvCxnSpPr>
          <p:nvPr/>
        </p:nvCxnSpPr>
        <p:spPr>
          <a:xfrm>
            <a:off x="4419600" y="4560321"/>
            <a:ext cx="1017905" cy="774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3034030" y="3794658"/>
            <a:ext cx="2403475" cy="25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7" idx="1"/>
          </p:cNvCxnSpPr>
          <p:nvPr/>
        </p:nvCxnSpPr>
        <p:spPr>
          <a:xfrm flipV="1">
            <a:off x="4597400" y="2891272"/>
            <a:ext cx="838200" cy="6032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7" name="图片 16"/>
          <p:cNvPicPr/>
          <p:nvPr/>
        </p:nvPicPr>
        <p:blipFill>
          <a:blip r:embed="rId1"/>
          <a:stretch>
            <a:fillRect/>
          </a:stretch>
        </p:blipFill>
        <p:spPr>
          <a:xfrm>
            <a:off x="0" y="3494657"/>
            <a:ext cx="5099050" cy="1791335"/>
          </a:xfrm>
          <a:prstGeom prst="rect">
            <a:avLst/>
          </a:prstGeom>
          <a:noFill/>
          <a:ln>
            <a:noFill/>
          </a:ln>
        </p:spPr>
      </p:pic>
      <p:sp>
        <p:nvSpPr>
          <p:cNvPr id="3" name="Content Placeholder 2"/>
          <p:cNvSpPr>
            <a:spLocks noGrp="1"/>
          </p:cNvSpPr>
          <p:nvPr>
            <p:custDataLst>
              <p:tags r:id="rId2"/>
            </p:custDataLst>
          </p:nvPr>
        </p:nvSpPr>
        <p:spPr>
          <a:xfrm>
            <a:off x="397510" y="1710055"/>
            <a:ext cx="9111615" cy="581660"/>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zh-CN" sz="2000" dirty="0"/>
              <a:t>本模块知识框架：</a:t>
            </a:r>
            <a:endParaRPr lang="zh-CN" altLang="zh-CN" sz="2000" dirty="0"/>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altLang="zh-CN" dirty="0">
                <a:sym typeface="+mn-ea"/>
              </a:rPr>
              <a:t>一、初始化数据</a:t>
            </a:r>
            <a:endParaRPr altLang="zh-CN" dirty="0">
              <a:sym typeface="+mn-ea"/>
            </a:endParaRPr>
          </a:p>
        </p:txBody>
      </p:sp>
      <p:sp>
        <p:nvSpPr>
          <p:cNvPr id="3" name="内容占位符 2"/>
          <p:cNvSpPr>
            <a:spLocks noGrp="1"/>
          </p:cNvSpPr>
          <p:nvPr>
            <p:ph sz="quarter" idx="13"/>
          </p:nvPr>
        </p:nvSpPr>
        <p:spPr>
          <a:xfrm>
            <a:off x="535739" y="1108545"/>
            <a:ext cx="10674350" cy="370501"/>
          </a:xfrm>
        </p:spPr>
        <p:txBody>
          <a:bodyPr/>
          <a:lstStyle/>
          <a:p>
            <a:pPr lvl="0"/>
            <a:r>
              <a:rPr lang="zh-CN" altLang="en-US" sz="1800" dirty="0" smtClean="0"/>
              <a:t>（一）</a:t>
            </a:r>
            <a:r>
              <a:rPr lang="zh-CN" altLang="zh-CN" sz="1800" dirty="0"/>
              <a:t>Hive的交互方式</a:t>
            </a:r>
            <a:endParaRPr lang="zh-CN" altLang="zh-CN" sz="1800" dirty="0"/>
          </a:p>
          <a:p>
            <a:endParaRPr lang="zh-CN" altLang="en-US" sz="1800" dirty="0"/>
          </a:p>
        </p:txBody>
      </p:sp>
      <p:sp>
        <p:nvSpPr>
          <p:cNvPr id="4" name="矩形 3"/>
          <p:cNvSpPr/>
          <p:nvPr/>
        </p:nvSpPr>
        <p:spPr>
          <a:xfrm>
            <a:off x="535940" y="1670685"/>
            <a:ext cx="11306175" cy="1455420"/>
          </a:xfrm>
          <a:prstGeom prst="rect">
            <a:avLst/>
          </a:prstGeom>
          <a:ln>
            <a:solidFill>
              <a:srgbClr val="0064B8"/>
            </a:solidFill>
          </a:ln>
        </p:spPr>
        <p:txBody>
          <a:bodyPr wrap="square">
            <a:noAutofit/>
          </a:bodyPr>
          <a:lstStyle/>
          <a:p>
            <a:pPr marL="342900" lvl="0" indent="-342900">
              <a:spcBef>
                <a:spcPts val="900"/>
              </a:spcBef>
              <a:spcAft>
                <a:spcPts val="900"/>
              </a:spcAft>
              <a:buFont typeface="Wingdings" panose="05000000000000000000" pitchFamily="2" charset="2"/>
              <a:buChar char="ü"/>
            </a:pPr>
            <a:r>
              <a:rPr lang="zh-CN" altLang="zh-CN" sz="1600" dirty="0">
                <a:solidFill>
                  <a:schemeClr val="tx2"/>
                </a:solidFill>
                <a:latin typeface="+mj-ea"/>
                <a:ea typeface="+mj-ea"/>
              </a:rPr>
              <a:t>第一种交互方式：</a:t>
            </a:r>
            <a:r>
              <a:rPr lang="en-US" altLang="zh-CN" sz="1600" dirty="0">
                <a:solidFill>
                  <a:schemeClr val="tx2"/>
                </a:solidFill>
                <a:latin typeface="+mj-ea"/>
                <a:ea typeface="+mj-ea"/>
              </a:rPr>
              <a:t>bin/hive</a:t>
            </a:r>
            <a:r>
              <a:rPr lang="zh-CN" altLang="zh-CN" sz="1600" dirty="0">
                <a:solidFill>
                  <a:schemeClr val="tx2"/>
                </a:solidFill>
                <a:latin typeface="+mj-ea"/>
                <a:ea typeface="+mj-ea"/>
              </a:rPr>
              <a:t>。</a:t>
            </a:r>
            <a:endParaRPr lang="en-US" altLang="zh-CN" sz="1600" dirty="0">
              <a:solidFill>
                <a:schemeClr val="tx2"/>
              </a:solidFill>
              <a:latin typeface="+mj-ea"/>
              <a:ea typeface="+mj-ea"/>
            </a:endParaRPr>
          </a:p>
          <a:p>
            <a:pPr marL="342900" indent="-342900">
              <a:spcBef>
                <a:spcPts val="900"/>
              </a:spcBef>
              <a:spcAft>
                <a:spcPts val="900"/>
              </a:spcAft>
              <a:buFont typeface="Wingdings" panose="05000000000000000000" pitchFamily="2" charset="2"/>
              <a:buChar char="ü"/>
            </a:pPr>
            <a:r>
              <a:rPr lang="zh-CN" altLang="zh-CN" sz="1600" dirty="0">
                <a:solidFill>
                  <a:schemeClr val="tx2"/>
                </a:solidFill>
                <a:latin typeface="+mj-ea"/>
                <a:ea typeface="+mj-ea"/>
              </a:rPr>
              <a:t>第二种交互方式：使用</a:t>
            </a:r>
            <a:r>
              <a:rPr lang="en-US" altLang="zh-CN" sz="1600" dirty="0" err="1">
                <a:solidFill>
                  <a:schemeClr val="tx2"/>
                </a:solidFill>
                <a:latin typeface="+mj-ea"/>
                <a:ea typeface="+mj-ea"/>
              </a:rPr>
              <a:t>sql</a:t>
            </a:r>
            <a:r>
              <a:rPr lang="zh-CN" altLang="zh-CN" sz="1600" dirty="0">
                <a:solidFill>
                  <a:schemeClr val="tx2"/>
                </a:solidFill>
                <a:latin typeface="+mj-ea"/>
                <a:ea typeface="+mj-ea"/>
              </a:rPr>
              <a:t>语句或者</a:t>
            </a:r>
            <a:r>
              <a:rPr lang="en-US" altLang="zh-CN" sz="1600" dirty="0" err="1">
                <a:solidFill>
                  <a:schemeClr val="tx2"/>
                </a:solidFill>
                <a:latin typeface="+mj-ea"/>
                <a:ea typeface="+mj-ea"/>
              </a:rPr>
              <a:t>sql</a:t>
            </a:r>
            <a:r>
              <a:rPr lang="zh-CN" altLang="zh-CN" sz="1600" dirty="0">
                <a:solidFill>
                  <a:schemeClr val="tx2"/>
                </a:solidFill>
                <a:latin typeface="+mj-ea"/>
                <a:ea typeface="+mj-ea"/>
              </a:rPr>
              <a:t>脚本进行交互。</a:t>
            </a:r>
            <a:endParaRPr lang="zh-CN" altLang="zh-CN" sz="1600" dirty="0">
              <a:solidFill>
                <a:schemeClr val="tx2"/>
              </a:solidFill>
              <a:latin typeface="+mj-ea"/>
              <a:ea typeface="+mj-ea"/>
            </a:endParaRPr>
          </a:p>
          <a:p>
            <a:pPr marL="342900" indent="-342900">
              <a:spcBef>
                <a:spcPts val="900"/>
              </a:spcBef>
              <a:spcAft>
                <a:spcPts val="900"/>
              </a:spcAft>
              <a:buFont typeface="Wingdings" panose="05000000000000000000" pitchFamily="2" charset="2"/>
              <a:buChar char="ü"/>
            </a:pPr>
            <a:r>
              <a:rPr lang="zh-CN" altLang="zh-CN" sz="1600" dirty="0">
                <a:solidFill>
                  <a:schemeClr val="tx2"/>
                </a:solidFill>
                <a:latin typeface="+mj-ea"/>
                <a:ea typeface="+mj-ea"/>
              </a:rPr>
              <a:t>第三种交互方式：</a:t>
            </a:r>
            <a:r>
              <a:rPr lang="en-US" altLang="zh-CN" sz="1600" dirty="0">
                <a:solidFill>
                  <a:schemeClr val="tx2"/>
                </a:solidFill>
                <a:latin typeface="+mj-ea"/>
                <a:ea typeface="+mj-ea"/>
              </a:rPr>
              <a:t>Beeline Client</a:t>
            </a:r>
            <a:r>
              <a:rPr lang="zh-CN" altLang="zh-CN" sz="1600" dirty="0" smtClean="0">
                <a:solidFill>
                  <a:schemeClr val="tx2"/>
                </a:solidFill>
                <a:latin typeface="+mj-ea"/>
                <a:ea typeface="+mj-ea"/>
              </a:rPr>
              <a:t>。</a:t>
            </a:r>
            <a:endParaRPr lang="zh-CN" altLang="zh-CN" dirty="0">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5" name="矩形 4"/>
          <p:cNvSpPr/>
          <p:nvPr/>
        </p:nvSpPr>
        <p:spPr>
          <a:xfrm>
            <a:off x="535739" y="3640689"/>
            <a:ext cx="2733675" cy="339725"/>
          </a:xfrm>
          <a:prstGeom prst="rect">
            <a:avLst/>
          </a:prstGeom>
        </p:spPr>
        <p:txBody>
          <a:bodyPr wrap="none">
            <a:spAutoFit/>
          </a:bodyPr>
          <a:lstStyle/>
          <a:p>
            <a:pPr algn="l">
              <a:lnSpc>
                <a:spcPct val="90000"/>
              </a:lnSpc>
              <a:spcBef>
                <a:spcPts val="1000"/>
              </a:spcBef>
              <a:spcAft>
                <a:spcPts val="0"/>
              </a:spcAft>
            </a:pPr>
            <a:r>
              <a:rPr lang="zh-CN" altLang="zh-CN" sz="1600" b="1" dirty="0" smtClean="0">
                <a:solidFill>
                  <a:schemeClr val="tx2"/>
                </a:solidFill>
                <a:latin typeface="+mj-ea"/>
                <a:ea typeface="+mj-ea"/>
              </a:rPr>
              <a:t>（</a:t>
            </a:r>
            <a:r>
              <a:rPr lang="zh-CN" altLang="zh-CN" b="1" dirty="0" smtClean="0">
                <a:solidFill>
                  <a:schemeClr val="tx2"/>
                </a:solidFill>
                <a:latin typeface="+mj-ea"/>
                <a:ea typeface="+mj-ea"/>
              </a:rPr>
              <a:t>二）</a:t>
            </a:r>
            <a:r>
              <a:rPr altLang="zh-CN" b="1" dirty="0">
                <a:solidFill>
                  <a:schemeClr val="tx2"/>
                </a:solidFill>
                <a:latin typeface="+mj-ea"/>
                <a:ea typeface="+mj-ea"/>
              </a:rPr>
              <a:t>Hive一键启动脚本</a:t>
            </a:r>
            <a:endParaRPr altLang="zh-CN" b="1" dirty="0">
              <a:solidFill>
                <a:schemeClr val="tx2"/>
              </a:solidFill>
              <a:latin typeface="+mj-ea"/>
              <a:ea typeface="+mj-ea"/>
            </a:endParaRPr>
          </a:p>
        </p:txBody>
      </p:sp>
      <p:sp>
        <p:nvSpPr>
          <p:cNvPr id="7" name="矩形 6"/>
          <p:cNvSpPr/>
          <p:nvPr/>
        </p:nvSpPr>
        <p:spPr>
          <a:xfrm>
            <a:off x="535873" y="4189395"/>
            <a:ext cx="11306167" cy="1800493"/>
          </a:xfrm>
          <a:prstGeom prst="rect">
            <a:avLst/>
          </a:prstGeom>
          <a:ln>
            <a:solidFill>
              <a:srgbClr val="0064B8"/>
            </a:solidFill>
          </a:ln>
        </p:spPr>
        <p:txBody>
          <a:bodyPr wrap="square">
            <a:spAutoFit/>
          </a:bodyPr>
          <a:lstStyle/>
          <a:p>
            <a:pPr marL="342900" indent="-342900">
              <a:spcBef>
                <a:spcPts val="900"/>
              </a:spcBef>
              <a:spcAft>
                <a:spcPts val="900"/>
              </a:spcAft>
              <a:buFont typeface="Wingdings" panose="05000000000000000000" pitchFamily="2" charset="2"/>
              <a:buChar char="ü"/>
            </a:pPr>
            <a:r>
              <a:rPr lang="en-US" altLang="zh-CN" sz="1600" dirty="0" smtClean="0">
                <a:solidFill>
                  <a:schemeClr val="tx2"/>
                </a:solidFill>
                <a:latin typeface="+mj-ea"/>
                <a:ea typeface="+mj-ea"/>
              </a:rPr>
              <a:t>1</a:t>
            </a:r>
            <a:r>
              <a:rPr lang="zh-CN" altLang="en-US" sz="1600" dirty="0">
                <a:solidFill>
                  <a:schemeClr val="tx2"/>
                </a:solidFill>
                <a:latin typeface="+mj-ea"/>
                <a:ea typeface="+mj-ea"/>
              </a:rPr>
              <a:t>、</a:t>
            </a:r>
            <a:r>
              <a:rPr lang="zh-CN" altLang="en-US" sz="1600" dirty="0" smtClean="0">
                <a:solidFill>
                  <a:schemeClr val="tx2"/>
                </a:solidFill>
                <a:latin typeface="+mj-ea"/>
                <a:ea typeface="+mj-ea"/>
              </a:rPr>
              <a:t>安装</a:t>
            </a:r>
            <a:r>
              <a:rPr lang="en-US" altLang="zh-CN" sz="1600" dirty="0">
                <a:solidFill>
                  <a:schemeClr val="tx2"/>
                </a:solidFill>
                <a:latin typeface="+mj-ea"/>
                <a:ea typeface="+mj-ea"/>
              </a:rPr>
              <a:t>expect</a:t>
            </a:r>
            <a:endParaRPr lang="en-US" altLang="zh-CN" sz="1600" dirty="0">
              <a:solidFill>
                <a:schemeClr val="tx2"/>
              </a:solidFill>
              <a:latin typeface="+mj-ea"/>
              <a:ea typeface="+mj-ea"/>
            </a:endParaRPr>
          </a:p>
          <a:p>
            <a:pPr marL="342900" lvl="0" indent="-342900">
              <a:spcBef>
                <a:spcPts val="900"/>
              </a:spcBef>
              <a:spcAft>
                <a:spcPts val="900"/>
              </a:spcAft>
              <a:buFont typeface="Wingdings" panose="05000000000000000000" pitchFamily="2" charset="2"/>
              <a:buChar char="ü"/>
            </a:pPr>
            <a:r>
              <a:rPr lang="en-US" altLang="zh-CN" sz="1600" dirty="0" smtClean="0">
                <a:solidFill>
                  <a:schemeClr val="tx2"/>
                </a:solidFill>
                <a:latin typeface="+mj-ea"/>
                <a:ea typeface="+mj-ea"/>
              </a:rPr>
              <a:t>2</a:t>
            </a:r>
            <a:r>
              <a:rPr lang="zh-CN" altLang="en-US" sz="1600" dirty="0" smtClean="0">
                <a:solidFill>
                  <a:schemeClr val="tx2"/>
                </a:solidFill>
                <a:latin typeface="+mj-ea"/>
                <a:ea typeface="+mj-ea"/>
              </a:rPr>
              <a:t>、创建脚本</a:t>
            </a:r>
            <a:endParaRPr lang="en-US" altLang="zh-CN" sz="1600" dirty="0" smtClean="0">
              <a:solidFill>
                <a:schemeClr val="tx2"/>
              </a:solidFill>
              <a:latin typeface="+mj-ea"/>
              <a:ea typeface="+mj-ea"/>
            </a:endParaRPr>
          </a:p>
          <a:p>
            <a:pPr marL="342900" indent="-342900">
              <a:spcBef>
                <a:spcPts val="900"/>
              </a:spcBef>
              <a:spcAft>
                <a:spcPts val="900"/>
              </a:spcAft>
              <a:buFont typeface="Wingdings" panose="05000000000000000000" pitchFamily="2" charset="2"/>
              <a:buChar char="ü"/>
            </a:pPr>
            <a:r>
              <a:rPr lang="en-US" altLang="zh-CN" sz="1600" dirty="0" smtClean="0"/>
              <a:t>3</a:t>
            </a:r>
            <a:r>
              <a:rPr lang="zh-CN" altLang="en-US" sz="1600" dirty="0" smtClean="0"/>
              <a:t>、</a:t>
            </a:r>
            <a:r>
              <a:rPr lang="zh-CN" altLang="zh-CN" sz="1600" dirty="0" smtClean="0"/>
              <a:t>修改</a:t>
            </a:r>
            <a:r>
              <a:rPr lang="zh-CN" altLang="zh-CN" sz="1600" dirty="0"/>
              <a:t>脚本权限</a:t>
            </a:r>
            <a:endParaRPr lang="zh-CN" altLang="zh-CN" sz="1600" dirty="0"/>
          </a:p>
          <a:p>
            <a:pPr marL="342900" lvl="0" indent="-342900">
              <a:spcBef>
                <a:spcPts val="900"/>
              </a:spcBef>
              <a:spcAft>
                <a:spcPts val="900"/>
              </a:spcAft>
              <a:buFont typeface="Wingdings" panose="05000000000000000000" pitchFamily="2" charset="2"/>
              <a:buChar char="ü"/>
            </a:pPr>
            <a:r>
              <a:rPr lang="en-US" altLang="zh-CN" sz="1600" dirty="0" smtClean="0">
                <a:solidFill>
                  <a:schemeClr val="tx2"/>
                </a:solidFill>
                <a:latin typeface="+mj-ea"/>
                <a:ea typeface="+mj-ea"/>
              </a:rPr>
              <a:t>4</a:t>
            </a:r>
            <a:r>
              <a:rPr lang="zh-CN" altLang="en-US" sz="1600" dirty="0" smtClean="0">
                <a:solidFill>
                  <a:schemeClr val="tx2"/>
                </a:solidFill>
                <a:latin typeface="+mj-ea"/>
                <a:ea typeface="+mj-ea"/>
              </a:rPr>
              <a:t>、启动</a:t>
            </a:r>
            <a:r>
              <a:rPr lang="en-US" altLang="zh-CN" sz="1600" dirty="0" smtClean="0">
                <a:solidFill>
                  <a:schemeClr val="tx2"/>
                </a:solidFill>
                <a:latin typeface="+mj-ea"/>
                <a:ea typeface="+mj-ea"/>
              </a:rPr>
              <a:t>beeline </a:t>
            </a:r>
            <a:endParaRPr lang="zh-CN" altLang="zh-CN"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altLang="zh-CN" dirty="0">
                <a:sym typeface="+mn-ea"/>
              </a:rPr>
              <a:t>一、初始化数据</a:t>
            </a:r>
            <a:endParaRPr altLang="zh-CN" dirty="0">
              <a:sym typeface="+mn-ea"/>
            </a:endParaRPr>
          </a:p>
          <a:p>
            <a:endParaRPr lang="zh-CN" altLang="en-US" dirty="0"/>
          </a:p>
        </p:txBody>
      </p:sp>
      <p:sp>
        <p:nvSpPr>
          <p:cNvPr id="4" name="矩形 3"/>
          <p:cNvSpPr/>
          <p:nvPr/>
        </p:nvSpPr>
        <p:spPr>
          <a:xfrm>
            <a:off x="269490" y="1083116"/>
            <a:ext cx="2468880" cy="339725"/>
          </a:xfrm>
          <a:prstGeom prst="rect">
            <a:avLst/>
          </a:prstGeom>
        </p:spPr>
        <p:txBody>
          <a:bodyPr wrap="none">
            <a:spAutoFit/>
          </a:bodyPr>
          <a:lstStyle/>
          <a:p>
            <a:pPr>
              <a:lnSpc>
                <a:spcPct val="90000"/>
              </a:lnSpc>
              <a:spcBef>
                <a:spcPts val="1000"/>
              </a:spcBef>
              <a:spcAft>
                <a:spcPts val="900"/>
              </a:spcAft>
            </a:pPr>
            <a:r>
              <a:rPr lang="zh-CN" altLang="zh-CN" b="1" dirty="0" smtClean="0">
                <a:solidFill>
                  <a:schemeClr val="tx2"/>
                </a:solidFill>
                <a:latin typeface="+mj-ea"/>
                <a:ea typeface="+mj-ea"/>
              </a:rPr>
              <a:t>（三）准备</a:t>
            </a:r>
            <a:r>
              <a:rPr lang="zh-CN" altLang="zh-CN" b="1" dirty="0">
                <a:solidFill>
                  <a:schemeClr val="tx2"/>
                </a:solidFill>
                <a:latin typeface="+mj-ea"/>
                <a:ea typeface="+mj-ea"/>
              </a:rPr>
              <a:t>初始化数据</a:t>
            </a:r>
            <a:endParaRPr lang="zh-CN" altLang="zh-CN" b="1" dirty="0">
              <a:solidFill>
                <a:schemeClr val="tx2"/>
              </a:solidFill>
              <a:latin typeface="+mj-ea"/>
              <a:ea typeface="+mj-ea"/>
            </a:endParaRPr>
          </a:p>
        </p:txBody>
      </p:sp>
      <p:pic>
        <p:nvPicPr>
          <p:cNvPr id="5" name="图片 4"/>
          <p:cNvPicPr/>
          <p:nvPr/>
        </p:nvPicPr>
        <p:blipFill>
          <a:blip r:embed="rId1"/>
          <a:stretch>
            <a:fillRect/>
          </a:stretch>
        </p:blipFill>
        <p:spPr>
          <a:xfrm>
            <a:off x="881740" y="1952919"/>
            <a:ext cx="8522236" cy="2143951"/>
          </a:xfrm>
          <a:prstGeom prst="rect">
            <a:avLst/>
          </a:prstGeom>
        </p:spPr>
      </p:pic>
      <p:sp>
        <p:nvSpPr>
          <p:cNvPr id="6" name="矩形 5"/>
          <p:cNvSpPr/>
          <p:nvPr/>
        </p:nvSpPr>
        <p:spPr>
          <a:xfrm>
            <a:off x="91235" y="1487807"/>
            <a:ext cx="2209580" cy="338554"/>
          </a:xfrm>
          <a:prstGeom prst="rect">
            <a:avLst/>
          </a:prstGeom>
        </p:spPr>
        <p:txBody>
          <a:bodyPr wrap="none">
            <a:spAutoFit/>
          </a:bodyPr>
          <a:lstStyle/>
          <a:p>
            <a:pPr indent="266700" algn="ctr">
              <a:spcAft>
                <a:spcPts val="600"/>
              </a:spcAft>
            </a:pPr>
            <a:r>
              <a:rPr lang="en-US" altLang="zh-CN" sz="1600" dirty="0" smtClean="0">
                <a:solidFill>
                  <a:schemeClr val="tx2"/>
                </a:solidFill>
                <a:latin typeface="+mj-ea"/>
                <a:ea typeface="+mj-ea"/>
              </a:rPr>
              <a:t>1</a:t>
            </a:r>
            <a:r>
              <a:rPr lang="zh-CN" altLang="en-US" sz="1600" dirty="0" smtClean="0">
                <a:solidFill>
                  <a:schemeClr val="tx2"/>
                </a:solidFill>
                <a:latin typeface="+mj-ea"/>
                <a:ea typeface="+mj-ea"/>
              </a:rPr>
              <a:t>、</a:t>
            </a:r>
            <a:r>
              <a:rPr lang="zh-CN" altLang="zh-CN" sz="1600" dirty="0" smtClean="0">
                <a:solidFill>
                  <a:schemeClr val="tx2"/>
                </a:solidFill>
                <a:latin typeface="+mj-ea"/>
                <a:ea typeface="+mj-ea"/>
              </a:rPr>
              <a:t>连接</a:t>
            </a:r>
            <a:r>
              <a:rPr lang="en-US" altLang="zh-CN" sz="1600" dirty="0">
                <a:solidFill>
                  <a:schemeClr val="tx2"/>
                </a:solidFill>
                <a:latin typeface="+mj-ea"/>
                <a:ea typeface="+mj-ea"/>
              </a:rPr>
              <a:t>hive</a:t>
            </a:r>
            <a:r>
              <a:rPr lang="zh-CN" altLang="zh-CN" sz="1600" dirty="0">
                <a:solidFill>
                  <a:schemeClr val="tx2"/>
                </a:solidFill>
                <a:latin typeface="+mj-ea"/>
                <a:ea typeface="+mj-ea"/>
              </a:rPr>
              <a:t>服务器</a:t>
            </a:r>
            <a:endParaRPr lang="zh-CN" altLang="zh-CN" sz="1600" dirty="0">
              <a:solidFill>
                <a:schemeClr val="tx2"/>
              </a:solidFill>
              <a:latin typeface="+mj-ea"/>
              <a:ea typeface="+mj-ea"/>
            </a:endParaRPr>
          </a:p>
        </p:txBody>
      </p:sp>
      <p:sp>
        <p:nvSpPr>
          <p:cNvPr id="7" name="矩形 6"/>
          <p:cNvSpPr/>
          <p:nvPr/>
        </p:nvSpPr>
        <p:spPr>
          <a:xfrm>
            <a:off x="269490" y="4223428"/>
            <a:ext cx="2420856" cy="338554"/>
          </a:xfrm>
          <a:prstGeom prst="rect">
            <a:avLst/>
          </a:prstGeom>
        </p:spPr>
        <p:txBody>
          <a:bodyPr wrap="none">
            <a:spAutoFit/>
          </a:bodyPr>
          <a:lstStyle/>
          <a:p>
            <a:pPr indent="266700" algn="ctr">
              <a:spcAft>
                <a:spcPts val="600"/>
              </a:spcAft>
            </a:pPr>
            <a:r>
              <a:rPr lang="en-US" altLang="zh-CN" sz="1600" dirty="0">
                <a:solidFill>
                  <a:schemeClr val="tx2"/>
                </a:solidFill>
                <a:latin typeface="+mj-ea"/>
                <a:ea typeface="+mj-ea"/>
              </a:rPr>
              <a:t>2</a:t>
            </a:r>
            <a:r>
              <a:rPr lang="zh-CN" altLang="en-US" sz="1600" dirty="0">
                <a:solidFill>
                  <a:schemeClr val="tx2"/>
                </a:solidFill>
                <a:latin typeface="+mj-ea"/>
                <a:ea typeface="+mj-ea"/>
              </a:rPr>
              <a:t>、</a:t>
            </a:r>
            <a:r>
              <a:rPr lang="zh-CN" altLang="zh-CN" sz="1600" dirty="0">
                <a:solidFill>
                  <a:schemeClr val="tx2"/>
                </a:solidFill>
                <a:latin typeface="+mj-ea"/>
                <a:ea typeface="+mj-ea"/>
              </a:rPr>
              <a:t>创建并切换数据库</a:t>
            </a:r>
            <a:endParaRPr lang="zh-CN" altLang="en-US" sz="1600" dirty="0">
              <a:solidFill>
                <a:schemeClr val="tx2"/>
              </a:solidFill>
              <a:latin typeface="+mj-ea"/>
              <a:ea typeface="+mj-ea"/>
            </a:endParaRPr>
          </a:p>
        </p:txBody>
      </p:sp>
      <p:sp>
        <p:nvSpPr>
          <p:cNvPr id="8" name="矩形 7"/>
          <p:cNvSpPr/>
          <p:nvPr/>
        </p:nvSpPr>
        <p:spPr>
          <a:xfrm>
            <a:off x="3200400" y="4223428"/>
            <a:ext cx="6096000" cy="425758"/>
          </a:xfrm>
          <a:prstGeom prst="rect">
            <a:avLst/>
          </a:prstGeom>
        </p:spPr>
        <p:txBody>
          <a:bodyPr>
            <a:spAutoFit/>
          </a:bodyPr>
          <a:lstStyle/>
          <a:p>
            <a:pPr algn="just" fontAlgn="ctr">
              <a:lnSpc>
                <a:spcPts val="1200"/>
              </a:lnSpc>
              <a:spcBef>
                <a:spcPts val="120"/>
              </a:spcBef>
              <a:spcAft>
                <a:spcPts val="120"/>
              </a:spcAft>
            </a:pPr>
            <a:r>
              <a:rPr lang="en-US" altLang="zh-CN" sz="1200" kern="100" dirty="0">
                <a:latin typeface="宋体" panose="02010600030101010101" pitchFamily="2" charset="-122"/>
                <a:ea typeface="宋体" panose="02010600030101010101" pitchFamily="2" charset="-122"/>
                <a:cs typeface="宋体" panose="02010600030101010101" pitchFamily="2" charset="-122"/>
              </a:rPr>
              <a:t>create database test;</a:t>
            </a:r>
            <a:endParaRPr lang="zh-CN" altLang="zh-CN" sz="1600" kern="100" dirty="0">
              <a:latin typeface="Calibri" panose="020F0502020204030204" charset="0"/>
              <a:ea typeface="宋体" panose="02010600030101010101" pitchFamily="2" charset="-122"/>
              <a:cs typeface="Times New Roman" panose="02020603050405020304" pitchFamily="18" charset="0"/>
            </a:endParaRPr>
          </a:p>
          <a:p>
            <a:pPr algn="just" fontAlgn="ctr">
              <a:lnSpc>
                <a:spcPts val="1200"/>
              </a:lnSpc>
              <a:spcBef>
                <a:spcPts val="120"/>
              </a:spcBef>
              <a:spcAft>
                <a:spcPts val="120"/>
              </a:spcAft>
            </a:pPr>
            <a:r>
              <a:rPr lang="en-US" altLang="zh-CN" sz="1200" kern="100" dirty="0">
                <a:latin typeface="宋体" panose="02010600030101010101" pitchFamily="2" charset="-122"/>
                <a:ea typeface="宋体" panose="02010600030101010101" pitchFamily="2" charset="-122"/>
                <a:cs typeface="宋体" panose="02010600030101010101" pitchFamily="2" charset="-122"/>
              </a:rPr>
              <a:t>use test;</a:t>
            </a:r>
            <a:endParaRPr lang="zh-CN" altLang="zh-CN" sz="1600" kern="100" dirty="0">
              <a:effectLst/>
              <a:latin typeface="Calibri" panose="020F0502020204030204" charset="0"/>
              <a:ea typeface="宋体" panose="02010600030101010101" pitchFamily="2" charset="-122"/>
              <a:cs typeface="Times New Roman" panose="02020603050405020304" pitchFamily="18" charset="0"/>
            </a:endParaRPr>
          </a:p>
        </p:txBody>
      </p:sp>
      <p:sp>
        <p:nvSpPr>
          <p:cNvPr id="9" name="矩形 8"/>
          <p:cNvSpPr/>
          <p:nvPr/>
        </p:nvSpPr>
        <p:spPr>
          <a:xfrm flipH="1">
            <a:off x="269490" y="4561982"/>
            <a:ext cx="2716994" cy="1308050"/>
          </a:xfrm>
          <a:prstGeom prst="rect">
            <a:avLst/>
          </a:prstGeom>
        </p:spPr>
        <p:txBody>
          <a:bodyPr wrap="square">
            <a:spAutoFit/>
          </a:bodyPr>
          <a:lstStyle/>
          <a:p>
            <a:pPr indent="266700">
              <a:spcAft>
                <a:spcPts val="600"/>
              </a:spcAft>
            </a:pPr>
            <a:r>
              <a:rPr lang="en-US" altLang="zh-CN" sz="1600" dirty="0">
                <a:solidFill>
                  <a:schemeClr val="tx2"/>
                </a:solidFill>
                <a:latin typeface="+mj-ea"/>
                <a:ea typeface="+mj-ea"/>
              </a:rPr>
              <a:t>3</a:t>
            </a:r>
            <a:r>
              <a:rPr lang="zh-CN" altLang="en-US" sz="1600" dirty="0">
                <a:solidFill>
                  <a:schemeClr val="tx2"/>
                </a:solidFill>
                <a:latin typeface="+mj-ea"/>
                <a:ea typeface="+mj-ea"/>
              </a:rPr>
              <a:t>、</a:t>
            </a:r>
            <a:r>
              <a:rPr lang="zh-CN" altLang="zh-CN" sz="1600" dirty="0">
                <a:solidFill>
                  <a:schemeClr val="tx2"/>
                </a:solidFill>
                <a:latin typeface="+mj-ea"/>
                <a:ea typeface="+mj-ea"/>
              </a:rPr>
              <a:t>创建表</a:t>
            </a:r>
            <a:endParaRPr lang="en-US" altLang="zh-CN" sz="1600" dirty="0">
              <a:solidFill>
                <a:schemeClr val="tx2"/>
              </a:solidFill>
              <a:latin typeface="+mj-ea"/>
              <a:ea typeface="+mj-ea"/>
            </a:endParaRPr>
          </a:p>
          <a:p>
            <a:pPr lvl="0" indent="266700">
              <a:spcAft>
                <a:spcPts val="600"/>
              </a:spcAft>
            </a:pPr>
            <a:r>
              <a:rPr lang="en-US" altLang="zh-CN" sz="1600" dirty="0">
                <a:solidFill>
                  <a:schemeClr val="tx2"/>
                </a:solidFill>
                <a:latin typeface="+mj-ea"/>
                <a:ea typeface="+mj-ea"/>
              </a:rPr>
              <a:t>4</a:t>
            </a:r>
            <a:r>
              <a:rPr lang="zh-CN" altLang="en-US" sz="1600" dirty="0">
                <a:solidFill>
                  <a:schemeClr val="tx2"/>
                </a:solidFill>
                <a:latin typeface="+mj-ea"/>
                <a:ea typeface="+mj-ea"/>
              </a:rPr>
              <a:t>、</a:t>
            </a:r>
            <a:r>
              <a:rPr lang="zh-CN" altLang="zh-CN" sz="1600" dirty="0">
                <a:solidFill>
                  <a:schemeClr val="tx2"/>
                </a:solidFill>
                <a:latin typeface="+mj-ea"/>
                <a:ea typeface="+mj-ea"/>
              </a:rPr>
              <a:t>创建数据文件</a:t>
            </a:r>
            <a:endParaRPr lang="en-US" altLang="zh-CN" sz="1600" dirty="0">
              <a:solidFill>
                <a:schemeClr val="tx2"/>
              </a:solidFill>
              <a:latin typeface="+mj-ea"/>
              <a:ea typeface="+mj-ea"/>
            </a:endParaRPr>
          </a:p>
          <a:p>
            <a:pPr lvl="0" indent="266700">
              <a:spcAft>
                <a:spcPts val="600"/>
              </a:spcAft>
            </a:pPr>
            <a:r>
              <a:rPr lang="en-US" altLang="zh-CN" sz="1600" dirty="0">
                <a:solidFill>
                  <a:schemeClr val="tx2"/>
                </a:solidFill>
                <a:latin typeface="+mj-ea"/>
                <a:ea typeface="+mj-ea"/>
              </a:rPr>
              <a:t>5</a:t>
            </a:r>
            <a:r>
              <a:rPr lang="zh-CN" altLang="en-US" sz="1600" dirty="0">
                <a:solidFill>
                  <a:schemeClr val="tx2"/>
                </a:solidFill>
                <a:latin typeface="+mj-ea"/>
                <a:ea typeface="+mj-ea"/>
              </a:rPr>
              <a:t>、</a:t>
            </a:r>
            <a:r>
              <a:rPr lang="zh-CN" altLang="zh-CN" sz="1600" dirty="0">
                <a:solidFill>
                  <a:schemeClr val="tx2"/>
                </a:solidFill>
                <a:latin typeface="+mj-ea"/>
                <a:ea typeface="+mj-ea"/>
              </a:rPr>
              <a:t>从文件加载数据到</a:t>
            </a:r>
            <a:r>
              <a:rPr lang="zh-CN" altLang="zh-CN" sz="1600" dirty="0" smtClean="0">
                <a:solidFill>
                  <a:schemeClr val="tx2"/>
                </a:solidFill>
                <a:latin typeface="+mj-ea"/>
                <a:ea typeface="+mj-ea"/>
              </a:rPr>
              <a:t>表</a:t>
            </a:r>
            <a:r>
              <a:rPr lang="en-US" altLang="zh-CN" sz="1600" dirty="0" smtClean="0">
                <a:solidFill>
                  <a:schemeClr val="tx2"/>
                </a:solidFill>
                <a:latin typeface="+mj-ea"/>
                <a:ea typeface="+mj-ea"/>
              </a:rPr>
              <a:t> </a:t>
            </a:r>
            <a:endParaRPr lang="zh-CN" altLang="zh-CN" sz="1600" dirty="0">
              <a:solidFill>
                <a:schemeClr val="tx2"/>
              </a:solidFill>
              <a:latin typeface="+mj-ea"/>
              <a:ea typeface="+mj-ea"/>
            </a:endParaRPr>
          </a:p>
          <a:p>
            <a:pPr lvl="0" indent="266700">
              <a:spcAft>
                <a:spcPts val="600"/>
              </a:spcAft>
            </a:pPr>
            <a:r>
              <a:rPr lang="en-US" altLang="zh-CN" sz="1600" dirty="0" smtClean="0">
                <a:solidFill>
                  <a:schemeClr val="tx2"/>
                </a:solidFill>
                <a:latin typeface="+mj-ea"/>
                <a:ea typeface="+mj-ea"/>
              </a:rPr>
              <a:t>6</a:t>
            </a:r>
            <a:r>
              <a:rPr lang="zh-CN" altLang="en-US" sz="1600" dirty="0">
                <a:solidFill>
                  <a:schemeClr val="tx2"/>
                </a:solidFill>
                <a:latin typeface="+mj-ea"/>
                <a:ea typeface="+mj-ea"/>
              </a:rPr>
              <a:t>、</a:t>
            </a:r>
            <a:r>
              <a:rPr lang="zh-CN" altLang="zh-CN" sz="1600" dirty="0">
                <a:solidFill>
                  <a:schemeClr val="tx2"/>
                </a:solidFill>
                <a:latin typeface="+mj-ea"/>
                <a:ea typeface="+mj-ea"/>
              </a:rPr>
              <a:t>查询</a:t>
            </a:r>
            <a:r>
              <a:rPr lang="zh-CN" altLang="zh-CN" sz="1600" dirty="0" smtClean="0">
                <a:solidFill>
                  <a:schemeClr val="tx2"/>
                </a:solidFill>
                <a:latin typeface="+mj-ea"/>
                <a:ea typeface="+mj-ea"/>
              </a:rPr>
              <a:t>表</a:t>
            </a:r>
            <a:endParaRPr lang="zh-CN" altLang="en-US" sz="1600" dirty="0">
              <a:solidFill>
                <a:schemeClr val="tx2"/>
              </a:solidFill>
              <a:latin typeface="+mj-ea"/>
              <a:ea typeface="+mj-ea"/>
            </a:endParaRPr>
          </a:p>
        </p:txBody>
      </p:sp>
      <p:sp>
        <p:nvSpPr>
          <p:cNvPr id="10" name="矩形 9"/>
          <p:cNvSpPr/>
          <p:nvPr/>
        </p:nvSpPr>
        <p:spPr>
          <a:xfrm flipH="1">
            <a:off x="2923731" y="5273758"/>
            <a:ext cx="5642371" cy="505267"/>
          </a:xfrm>
          <a:prstGeom prst="rect">
            <a:avLst/>
          </a:prstGeom>
        </p:spPr>
        <p:txBody>
          <a:bodyPr wrap="square">
            <a:spAutoFit/>
          </a:bodyPr>
          <a:lstStyle/>
          <a:p>
            <a:pPr algn="just" fontAlgn="ctr">
              <a:lnSpc>
                <a:spcPts val="1200"/>
              </a:lnSpc>
              <a:spcBef>
                <a:spcPts val="120"/>
              </a:spcBef>
              <a:spcAft>
                <a:spcPts val="120"/>
              </a:spcAft>
            </a:pPr>
            <a:r>
              <a:rPr lang="en-US" altLang="zh-CN" sz="1200" kern="100" dirty="0">
                <a:latin typeface="宋体" panose="02010600030101010101" pitchFamily="2" charset="-122"/>
                <a:ea typeface="宋体" panose="02010600030101010101" pitchFamily="2" charset="-122"/>
                <a:cs typeface="宋体" panose="02010600030101010101" pitchFamily="2" charset="-122"/>
              </a:rPr>
              <a:t>load data local </a:t>
            </a:r>
            <a:r>
              <a:rPr lang="en-US" altLang="zh-CN" sz="1200" kern="100" dirty="0" err="1">
                <a:latin typeface="宋体" panose="02010600030101010101" pitchFamily="2" charset="-122"/>
                <a:ea typeface="宋体" panose="02010600030101010101" pitchFamily="2" charset="-122"/>
                <a:cs typeface="宋体" panose="02010600030101010101" pitchFamily="2" charset="-122"/>
              </a:rPr>
              <a:t>inpath</a:t>
            </a:r>
            <a:r>
              <a:rPr lang="en-US" altLang="zh-CN" sz="1200" kern="100" dirty="0">
                <a:latin typeface="宋体" panose="02010600030101010101" pitchFamily="2" charset="-122"/>
                <a:ea typeface="宋体" panose="02010600030101010101" pitchFamily="2" charset="-122"/>
                <a:cs typeface="宋体" panose="02010600030101010101" pitchFamily="2" charset="-122"/>
              </a:rPr>
              <a:t> '/root/a.txt' into table a;</a:t>
            </a:r>
            <a:endParaRPr lang="zh-CN" altLang="zh-CN" sz="1200" kern="100" dirty="0">
              <a:latin typeface="宋体" panose="02010600030101010101" pitchFamily="2" charset="-122"/>
              <a:ea typeface="宋体" panose="02010600030101010101" pitchFamily="2" charset="-122"/>
              <a:cs typeface="宋体" panose="02010600030101010101" pitchFamily="2" charset="-122"/>
            </a:endParaRPr>
          </a:p>
          <a:p>
            <a:pPr lvl="0"/>
            <a:endParaRPr lang="zh-CN" altLang="en-US" sz="1600" dirty="0">
              <a:solidFill>
                <a:schemeClr val="tx2"/>
              </a:solidFill>
              <a:latin typeface="+mj-ea"/>
              <a:ea typeface="+mj-ea"/>
            </a:endParaRPr>
          </a:p>
        </p:txBody>
      </p:sp>
      <p:sp>
        <p:nvSpPr>
          <p:cNvPr id="11" name="矩形 10"/>
          <p:cNvSpPr/>
          <p:nvPr/>
        </p:nvSpPr>
        <p:spPr>
          <a:xfrm flipH="1">
            <a:off x="2300815" y="5226709"/>
            <a:ext cx="2716994" cy="841256"/>
          </a:xfrm>
          <a:prstGeom prst="rect">
            <a:avLst/>
          </a:prstGeom>
        </p:spPr>
        <p:txBody>
          <a:bodyPr wrap="square">
            <a:spAutoFit/>
          </a:bodyPr>
          <a:lstStyle/>
          <a:p>
            <a:pPr indent="266700">
              <a:spcAft>
                <a:spcPts val="600"/>
              </a:spcAft>
            </a:pPr>
            <a:r>
              <a:rPr lang="en-US" altLang="zh-CN" sz="1600" dirty="0" smtClean="0"/>
              <a:t> </a:t>
            </a:r>
            <a:endParaRPr lang="zh-CN" altLang="zh-CN" sz="1600" dirty="0"/>
          </a:p>
          <a:p>
            <a:pPr algn="just" fontAlgn="ctr">
              <a:lnSpc>
                <a:spcPts val="1200"/>
              </a:lnSpc>
              <a:spcBef>
                <a:spcPts val="120"/>
              </a:spcBef>
              <a:spcAft>
                <a:spcPts val="120"/>
              </a:spcAft>
            </a:pPr>
            <a:r>
              <a:rPr lang="en-US" altLang="zh-CN" sz="1200" kern="100" dirty="0">
                <a:latin typeface="宋体" panose="02010600030101010101" pitchFamily="2" charset="-122"/>
                <a:ea typeface="宋体" panose="02010600030101010101" pitchFamily="2" charset="-122"/>
                <a:cs typeface="宋体" panose="02010600030101010101" pitchFamily="2" charset="-122"/>
              </a:rPr>
              <a:t>select * from a;</a:t>
            </a:r>
            <a:endParaRPr lang="zh-CN" altLang="zh-CN" sz="1200" kern="100" dirty="0">
              <a:latin typeface="宋体" panose="02010600030101010101" pitchFamily="2" charset="-122"/>
              <a:ea typeface="宋体" panose="02010600030101010101" pitchFamily="2" charset="-122"/>
              <a:cs typeface="宋体" panose="02010600030101010101" pitchFamily="2" charset="-122"/>
            </a:endParaRPr>
          </a:p>
          <a:p>
            <a:pPr indent="266700">
              <a:spcAft>
                <a:spcPts val="600"/>
              </a:spcAft>
            </a:pPr>
            <a:endParaRPr lang="zh-CN" altLang="en-US" sz="1600" dirty="0">
              <a:solidFill>
                <a:schemeClr val="tx2"/>
              </a:solidFill>
              <a:latin typeface="+mj-ea"/>
              <a:ea typeface="+mj-e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altLang="zh-CN" dirty="0"/>
              <a:t>二、kettle和hive整合</a:t>
            </a:r>
            <a:endParaRPr altLang="zh-CN" dirty="0"/>
          </a:p>
        </p:txBody>
      </p:sp>
      <p:sp>
        <p:nvSpPr>
          <p:cNvPr id="7" name="Rectangle 5"/>
          <p:cNvSpPr>
            <a:spLocks noChangeArrowheads="1"/>
          </p:cNvSpPr>
          <p:nvPr/>
        </p:nvSpPr>
        <p:spPr bwMode="auto">
          <a:xfrm>
            <a:off x="519018" y="1027300"/>
            <a:ext cx="9117330" cy="2183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200000"/>
              </a:lnSpc>
              <a:spcBef>
                <a:spcPct val="0"/>
              </a:spcBef>
              <a:spcAft>
                <a:spcPct val="0"/>
              </a:spcAft>
              <a:buClrTx/>
              <a:buSzTx/>
            </a:pPr>
            <a:r>
              <a:rPr kumimoji="0" lang="en-US" altLang="zh-CN" b="1" i="0" u="none" strike="noStrike" cap="none" normalizeH="0" baseline="0" dirty="0" smtClean="0">
                <a:ln>
                  <a:noFill/>
                </a:ln>
                <a:solidFill>
                  <a:schemeClr val="tx1"/>
                </a:solidFill>
                <a:effectLst/>
                <a:latin typeface="+mn-ea"/>
                <a:cs typeface="宋体" panose="02010600030101010101" pitchFamily="2" charset="-122"/>
              </a:rPr>
              <a:t>1. </a:t>
            </a:r>
            <a:r>
              <a:rPr kumimoji="0" lang="zh-CN" b="1" i="0" u="none" strike="noStrike" cap="none" normalizeH="0" baseline="0" dirty="0" smtClean="0">
                <a:ln>
                  <a:noFill/>
                </a:ln>
                <a:solidFill>
                  <a:schemeClr val="tx1"/>
                </a:solidFill>
                <a:effectLst/>
                <a:latin typeface="+mn-ea"/>
                <a:cs typeface="宋体" panose="02010600030101010101" pitchFamily="2" charset="-122"/>
              </a:rPr>
              <a:t>从虚拟机下载</a:t>
            </a:r>
            <a:r>
              <a:rPr kumimoji="0" lang="en-US" altLang="zh-CN" b="1" i="0" u="none" strike="noStrike" cap="none" normalizeH="0" baseline="0" dirty="0" smtClean="0">
                <a:ln>
                  <a:noFill/>
                </a:ln>
                <a:solidFill>
                  <a:schemeClr val="tx1"/>
                </a:solidFill>
                <a:effectLst/>
                <a:latin typeface="+mn-ea"/>
                <a:cs typeface="宋体" panose="02010600030101010101" pitchFamily="2" charset="-122"/>
              </a:rPr>
              <a:t>Hadoop</a:t>
            </a:r>
            <a:r>
              <a:rPr kumimoji="0" lang="zh-CN" altLang="en-US" b="1" i="0" u="none" strike="noStrike" cap="none" normalizeH="0" baseline="0" dirty="0" smtClean="0">
                <a:ln>
                  <a:noFill/>
                </a:ln>
                <a:solidFill>
                  <a:schemeClr val="tx1"/>
                </a:solidFill>
                <a:effectLst/>
                <a:latin typeface="+mn-ea"/>
                <a:cs typeface="宋体" panose="02010600030101010101" pitchFamily="2" charset="-122"/>
              </a:rPr>
              <a:t>的</a:t>
            </a:r>
            <a:r>
              <a:rPr kumimoji="0" lang="en-US" altLang="zh-CN" b="1" i="0" u="none" strike="noStrike" cap="none" normalizeH="0" baseline="0" dirty="0" smtClean="0">
                <a:ln>
                  <a:noFill/>
                </a:ln>
                <a:solidFill>
                  <a:schemeClr val="tx1"/>
                </a:solidFill>
                <a:effectLst/>
                <a:latin typeface="+mn-ea"/>
                <a:cs typeface="宋体" panose="02010600030101010101" pitchFamily="2" charset="-122"/>
              </a:rPr>
              <a:t>jar</a:t>
            </a:r>
            <a:r>
              <a:rPr kumimoji="0" lang="zh-CN" altLang="en-US" b="1" i="0" u="none" strike="noStrike" cap="none" normalizeH="0" baseline="0" dirty="0" smtClean="0">
                <a:ln>
                  <a:noFill/>
                </a:ln>
                <a:solidFill>
                  <a:schemeClr val="tx1"/>
                </a:solidFill>
                <a:effectLst/>
                <a:latin typeface="+mn-ea"/>
                <a:cs typeface="宋体" panose="02010600030101010101" pitchFamily="2" charset="-122"/>
              </a:rPr>
              <a:t>包 </a:t>
            </a:r>
            <a:endParaRPr kumimoji="0" lang="zh-CN" altLang="en-US" b="1" i="0" u="none" strike="noStrike" cap="none" normalizeH="0" baseline="0" dirty="0" smtClean="0">
              <a:ln>
                <a:noFill/>
              </a:ln>
              <a:solidFill>
                <a:schemeClr val="tx1"/>
              </a:solidFill>
              <a:effectLst/>
              <a:latin typeface="+mn-ea"/>
            </a:endParaRPr>
          </a:p>
          <a:p>
            <a:pPr marL="0" marR="0" lvl="0" indent="0" algn="l" defTabSz="914400" rtl="0" eaLnBrk="0" fontAlgn="ctr" latinLnBrk="0" hangingPunct="0">
              <a:lnSpc>
                <a:spcPct val="200000"/>
              </a:lnSpc>
              <a:spcBef>
                <a:spcPct val="0"/>
              </a:spcBef>
              <a:spcAft>
                <a:spcPct val="0"/>
              </a:spcAft>
              <a:buClrTx/>
              <a:buSzTx/>
              <a:buFontTx/>
              <a:buNone/>
            </a:pPr>
            <a:r>
              <a:rPr kumimoji="0" lang="en-US" altLang="zh-CN" sz="1400" b="0" i="0" u="none" strike="noStrike" cap="none" normalizeH="0" baseline="0" dirty="0" err="1" smtClean="0">
                <a:ln>
                  <a:noFill/>
                </a:ln>
                <a:solidFill>
                  <a:schemeClr val="tx1"/>
                </a:solidFill>
                <a:effectLst/>
                <a:latin typeface="+mn-ea"/>
                <a:cs typeface="宋体" panose="02010600030101010101" pitchFamily="2" charset="-122"/>
              </a:rPr>
              <a:t>sz</a:t>
            </a:r>
            <a:r>
              <a:rPr kumimoji="0" lang="en-US" altLang="zh-CN" sz="1400" b="0" i="0" u="none" strike="noStrike" cap="none" normalizeH="0" baseline="0" dirty="0" smtClean="0">
                <a:ln>
                  <a:noFill/>
                </a:ln>
                <a:solidFill>
                  <a:schemeClr val="tx1"/>
                </a:solidFill>
                <a:effectLst/>
                <a:latin typeface="+mn-ea"/>
                <a:cs typeface="宋体" panose="02010600030101010101" pitchFamily="2" charset="-122"/>
              </a:rPr>
              <a:t> /export/servers/hadoop-2.6.0-cdh5.14.0/share/</a:t>
            </a:r>
            <a:r>
              <a:rPr kumimoji="0" lang="en-US" altLang="zh-CN" sz="1400" b="0" i="0" u="none" strike="noStrike" cap="none" normalizeH="0" baseline="0" dirty="0" err="1" smtClean="0">
                <a:ln>
                  <a:noFill/>
                </a:ln>
                <a:solidFill>
                  <a:schemeClr val="tx1"/>
                </a:solidFill>
                <a:effectLst/>
                <a:latin typeface="+mn-ea"/>
                <a:cs typeface="宋体" panose="02010600030101010101" pitchFamily="2" charset="-122"/>
              </a:rPr>
              <a:t>hadoop</a:t>
            </a:r>
            <a:r>
              <a:rPr kumimoji="0" lang="en-US" altLang="zh-CN" sz="1400" b="0" i="0" u="none" strike="noStrike" cap="none" normalizeH="0" baseline="0" dirty="0" smtClean="0">
                <a:ln>
                  <a:noFill/>
                </a:ln>
                <a:solidFill>
                  <a:schemeClr val="tx1"/>
                </a:solidFill>
                <a:effectLst/>
                <a:latin typeface="+mn-ea"/>
                <a:cs typeface="宋体" panose="02010600030101010101" pitchFamily="2" charset="-122"/>
              </a:rPr>
              <a:t>/common/hadoop-common-2.6.0-cdh5.14.0.jar</a:t>
            </a:r>
            <a:endParaRPr kumimoji="0" lang="en-US" altLang="zh-CN" sz="1400" b="0" i="0" u="none" strike="noStrike" cap="none" normalizeH="0" baseline="0" dirty="0" smtClean="0">
              <a:ln>
                <a:noFill/>
              </a:ln>
              <a:solidFill>
                <a:schemeClr val="tx1"/>
              </a:solidFill>
              <a:effectLst/>
              <a:latin typeface="+mn-ea"/>
            </a:endParaRPr>
          </a:p>
          <a:p>
            <a:pPr marL="0" marR="0" lvl="0" indent="0" algn="l" defTabSz="914400" rtl="0" eaLnBrk="0" fontAlgn="base" latinLnBrk="0" hangingPunct="0">
              <a:lnSpc>
                <a:spcPct val="200000"/>
              </a:lnSpc>
              <a:spcBef>
                <a:spcPct val="0"/>
              </a:spcBef>
              <a:spcAft>
                <a:spcPct val="0"/>
              </a:spcAft>
              <a:buClrTx/>
              <a:buSzTx/>
            </a:pPr>
            <a:r>
              <a:rPr kumimoji="0" lang="en-US" altLang="zh-CN" b="1" i="0" u="none" strike="noStrike" cap="none" normalizeH="0" baseline="0" dirty="0" smtClean="0">
                <a:ln>
                  <a:noFill/>
                </a:ln>
                <a:solidFill>
                  <a:schemeClr val="tx1"/>
                </a:solidFill>
                <a:effectLst/>
                <a:latin typeface="+mn-ea"/>
                <a:cs typeface="宋体" panose="02010600030101010101" pitchFamily="2" charset="-122"/>
              </a:rPr>
              <a:t>2.</a:t>
            </a:r>
            <a:r>
              <a:rPr kumimoji="0" lang="zh-CN" altLang="en-US" b="1" i="0" u="none" strike="noStrike" cap="none" normalizeH="0" baseline="0" dirty="0" smtClean="0">
                <a:ln>
                  <a:noFill/>
                </a:ln>
                <a:solidFill>
                  <a:schemeClr val="tx1"/>
                </a:solidFill>
                <a:effectLst/>
                <a:latin typeface="+mn-ea"/>
                <a:cs typeface="宋体" panose="02010600030101010101" pitchFamily="2" charset="-122"/>
              </a:rPr>
              <a:t>把从机器中下载的</a:t>
            </a:r>
            <a:r>
              <a:rPr kumimoji="0" lang="en-US" altLang="zh-CN" b="1" i="0" u="none" strike="noStrike" cap="none" normalizeH="0" baseline="0" dirty="0" smtClean="0">
                <a:ln>
                  <a:noFill/>
                </a:ln>
                <a:solidFill>
                  <a:schemeClr val="tx1"/>
                </a:solidFill>
                <a:effectLst/>
                <a:latin typeface="+mn-ea"/>
                <a:cs typeface="宋体" panose="02010600030101010101" pitchFamily="2" charset="-122"/>
              </a:rPr>
              <a:t>jar</a:t>
            </a:r>
            <a:r>
              <a:rPr kumimoji="0" lang="zh-CN" altLang="en-US" b="1" i="0" u="none" strike="noStrike" cap="none" normalizeH="0" baseline="0" dirty="0" smtClean="0">
                <a:ln>
                  <a:noFill/>
                </a:ln>
                <a:solidFill>
                  <a:schemeClr val="tx1"/>
                </a:solidFill>
                <a:effectLst/>
                <a:latin typeface="+mn-ea"/>
                <a:cs typeface="宋体" panose="02010600030101010101" pitchFamily="2" charset="-122"/>
              </a:rPr>
              <a:t>包放置在</a:t>
            </a:r>
            <a:r>
              <a:rPr kumimoji="0" lang="en-US" altLang="zh-CN" b="1" i="0" u="none" strike="noStrike" cap="none" normalizeH="0" baseline="0" dirty="0" err="1" smtClean="0">
                <a:ln>
                  <a:noFill/>
                </a:ln>
                <a:solidFill>
                  <a:schemeClr val="tx1"/>
                </a:solidFill>
                <a:effectLst/>
                <a:latin typeface="+mn-ea"/>
                <a:cs typeface="宋体" panose="02010600030101010101" pitchFamily="2" charset="-122"/>
              </a:rPr>
              <a:t>Kettl</a:t>
            </a:r>
            <a:r>
              <a:rPr kumimoji="0" lang="zh-CN" altLang="en-US" b="1" i="0" u="none" strike="noStrike" cap="none" normalizeH="0" baseline="0" dirty="0" smtClean="0">
                <a:ln>
                  <a:noFill/>
                </a:ln>
                <a:solidFill>
                  <a:schemeClr val="tx1"/>
                </a:solidFill>
                <a:effectLst/>
                <a:latin typeface="+mn-ea"/>
                <a:cs typeface="宋体" panose="02010600030101010101" pitchFamily="2" charset="-122"/>
              </a:rPr>
              <a:t>工具的</a:t>
            </a:r>
            <a:r>
              <a:rPr kumimoji="0" lang="en-US" altLang="zh-CN" b="1" i="0" u="none" strike="noStrike" cap="none" normalizeH="0" baseline="0" dirty="0" smtClean="0">
                <a:ln>
                  <a:noFill/>
                </a:ln>
                <a:solidFill>
                  <a:schemeClr val="tx1"/>
                </a:solidFill>
                <a:effectLst/>
                <a:latin typeface="+mn-ea"/>
                <a:cs typeface="宋体" panose="02010600030101010101" pitchFamily="2" charset="-122"/>
              </a:rPr>
              <a:t>\data-integration\lib</a:t>
            </a:r>
            <a:r>
              <a:rPr kumimoji="0" lang="zh-CN" altLang="en-US" b="1" i="0" u="none" strike="noStrike" cap="none" normalizeH="0" baseline="0" dirty="0" smtClean="0">
                <a:ln>
                  <a:noFill/>
                </a:ln>
                <a:solidFill>
                  <a:schemeClr val="tx1"/>
                </a:solidFill>
                <a:effectLst/>
                <a:latin typeface="+mn-ea"/>
                <a:cs typeface="宋体" panose="02010600030101010101" pitchFamily="2" charset="-122"/>
              </a:rPr>
              <a:t>目录下</a:t>
            </a:r>
            <a:r>
              <a:rPr kumimoji="0" lang="en-US" altLang="zh-CN" b="1" i="0" u="none" strike="noStrike" cap="none" normalizeH="0" baseline="0" dirty="0" smtClean="0">
                <a:ln>
                  <a:noFill/>
                </a:ln>
                <a:solidFill>
                  <a:schemeClr val="tx1"/>
                </a:solidFill>
                <a:effectLst/>
                <a:latin typeface="+mn-ea"/>
                <a:cs typeface="宋体" panose="02010600030101010101" pitchFamily="2" charset="-122"/>
              </a:rPr>
              <a:t> </a:t>
            </a:r>
            <a:endParaRPr kumimoji="0" lang="zh-CN" altLang="en-US" b="1" i="0" u="none" strike="noStrike" cap="none" normalizeH="0" baseline="0" dirty="0" smtClean="0">
              <a:ln>
                <a:noFill/>
              </a:ln>
              <a:solidFill>
                <a:schemeClr val="tx1"/>
              </a:solidFill>
              <a:effectLst/>
              <a:latin typeface="+mn-ea"/>
            </a:endParaRPr>
          </a:p>
          <a:p>
            <a:pPr marL="0" marR="0" lvl="0" indent="0" algn="l" defTabSz="914400" rtl="0" eaLnBrk="0" fontAlgn="base" latinLnBrk="0" hangingPunct="0">
              <a:lnSpc>
                <a:spcPct val="200000"/>
              </a:lnSpc>
              <a:spcBef>
                <a:spcPct val="0"/>
              </a:spcBef>
              <a:spcAft>
                <a:spcPct val="0"/>
              </a:spcAft>
              <a:buClrTx/>
              <a:buSzTx/>
              <a:buFontTx/>
              <a:buNone/>
            </a:pPr>
            <a:endParaRPr kumimoji="0" lang="zh-CN" altLang="en-US" b="0" i="0" u="none" strike="noStrike" cap="none" normalizeH="0" baseline="0" dirty="0" smtClean="0">
              <a:ln>
                <a:noFill/>
              </a:ln>
              <a:solidFill>
                <a:schemeClr val="tx1"/>
              </a:solidFill>
              <a:effectLst/>
              <a:latin typeface="+mn-ea"/>
            </a:endParaRPr>
          </a:p>
        </p:txBody>
      </p:sp>
      <p:pic>
        <p:nvPicPr>
          <p:cNvPr id="1028" name="图片 19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8795" y="2802255"/>
            <a:ext cx="9025890" cy="14732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6"/>
          <p:cNvSpPr>
            <a:spLocks noChangeArrowheads="1"/>
          </p:cNvSpPr>
          <p:nvPr/>
        </p:nvSpPr>
        <p:spPr bwMode="auto">
          <a:xfrm>
            <a:off x="443029" y="4365174"/>
            <a:ext cx="3462020" cy="798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indent="1333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indent="0" algn="l" defTabSz="914400" rtl="0" eaLnBrk="0" fontAlgn="base" latinLnBrk="0" hangingPunct="0">
              <a:lnSpc>
                <a:spcPct val="100000"/>
              </a:lnSpc>
              <a:spcBef>
                <a:spcPct val="0"/>
              </a:spcBef>
              <a:spcAft>
                <a:spcPct val="0"/>
              </a:spcAft>
              <a:buClrTx/>
              <a:buSzTx/>
            </a:pPr>
            <a:r>
              <a:rPr lang="en-US" altLang="zh-CN" b="1" dirty="0" smtClean="0">
                <a:latin typeface="+mn-ea"/>
                <a:cs typeface="宋体" panose="02010600030101010101" pitchFamily="2" charset="-122"/>
              </a:rPr>
              <a:t>3.</a:t>
            </a:r>
            <a:r>
              <a:rPr lang="zh-CN" altLang="en-US" b="1" dirty="0" smtClean="0">
                <a:latin typeface="+mn-ea"/>
                <a:cs typeface="宋体" panose="02010600030101010101" pitchFamily="2" charset="-122"/>
              </a:rPr>
              <a:t>重</a:t>
            </a:r>
            <a:r>
              <a:rPr lang="zh-CN" altLang="en-US" b="1" dirty="0">
                <a:latin typeface="+mn-ea"/>
                <a:cs typeface="宋体" panose="02010600030101010101" pitchFamily="2" charset="-122"/>
              </a:rPr>
              <a:t>启</a:t>
            </a:r>
            <a:r>
              <a:rPr lang="en-US" altLang="zh-CN" b="1" dirty="0">
                <a:latin typeface="+mn-ea"/>
                <a:cs typeface="宋体" panose="02010600030101010101" pitchFamily="2" charset="-122"/>
              </a:rPr>
              <a:t>kettle</a:t>
            </a:r>
            <a:r>
              <a:rPr lang="zh-CN" altLang="en-US" b="1" dirty="0">
                <a:latin typeface="+mn-ea"/>
                <a:cs typeface="宋体" panose="02010600030101010101" pitchFamily="2" charset="-122"/>
              </a:rPr>
              <a:t>，重新加载生效</a:t>
            </a:r>
            <a:endParaRPr lang="zh-CN" altLang="en-US" b="1" dirty="0">
              <a:latin typeface="+mn-ea"/>
              <a:cs typeface="宋体" panose="02010600030101010101" pitchFamily="2" charset="-122"/>
            </a:endParaRPr>
          </a:p>
          <a:p>
            <a:pPr marR="0" lvl="0" indent="0" algn="l" defTabSz="914400" rtl="0" eaLnBrk="0" fontAlgn="base" latinLnBrk="0" hangingPunct="0">
              <a:lnSpc>
                <a:spcPct val="100000"/>
              </a:lnSpc>
              <a:spcBef>
                <a:spcPct val="0"/>
              </a:spcBef>
              <a:spcAft>
                <a:spcPct val="0"/>
              </a:spcAft>
              <a:buClrTx/>
              <a:buSzTx/>
            </a:pPr>
            <a:r>
              <a:rPr lang="en-US" altLang="zh-CN" sz="1400" dirty="0" smtClean="0">
                <a:ln>
                  <a:noFill/>
                </a:ln>
                <a:effectLst/>
                <a:latin typeface="+mn-ea"/>
                <a:cs typeface="宋体" panose="02010600030101010101" pitchFamily="2" charset="-122"/>
              </a:rPr>
              <a:t>  </a:t>
            </a:r>
            <a:endParaRPr lang="en-US" altLang="zh-CN" sz="1400" dirty="0" smtClean="0">
              <a:ln>
                <a:noFill/>
              </a:ln>
              <a:effectLst/>
              <a:latin typeface="+mn-ea"/>
              <a:cs typeface="宋体" panose="02010600030101010101" pitchFamily="2" charset="-122"/>
            </a:endParaRPr>
          </a:p>
          <a:p>
            <a:pPr marR="0" lvl="0" indent="0" algn="l" defTabSz="914400" rtl="0" eaLnBrk="0" fontAlgn="base" latinLnBrk="0" hangingPunct="0">
              <a:lnSpc>
                <a:spcPct val="100000"/>
              </a:lnSpc>
              <a:spcBef>
                <a:spcPct val="0"/>
              </a:spcBef>
              <a:spcAft>
                <a:spcPct val="0"/>
              </a:spcAft>
              <a:buClrTx/>
              <a:buSzTx/>
            </a:pPr>
            <a:r>
              <a:rPr lang="en-US" altLang="zh-CN" sz="1400" dirty="0" smtClean="0">
                <a:ln>
                  <a:noFill/>
                </a:ln>
                <a:effectLst/>
                <a:latin typeface="+mn-ea"/>
                <a:cs typeface="宋体" panose="02010600030101010101" pitchFamily="2" charset="-122"/>
              </a:rPr>
              <a:t>      即关掉之前打开的kettle，重新启动。</a:t>
            </a:r>
            <a:endParaRPr lang="en-US" altLang="zh-CN" sz="1400" dirty="0" smtClean="0">
              <a:ln>
                <a:noFill/>
              </a:ln>
              <a:effectLst/>
              <a:latin typeface="+mn-ea"/>
              <a:cs typeface="宋体" panose="02010600030101010101" pitchFamily="2"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altLang="zh-CN" dirty="0"/>
              <a:t>三、从hive中读取数据</a:t>
            </a:r>
            <a:endParaRPr altLang="zh-CN" dirty="0"/>
          </a:p>
        </p:txBody>
      </p:sp>
      <p:pic>
        <p:nvPicPr>
          <p:cNvPr id="9" name="图片 8"/>
          <p:cNvPicPr/>
          <p:nvPr/>
        </p:nvPicPr>
        <p:blipFill>
          <a:blip r:embed="rId1"/>
          <a:stretch>
            <a:fillRect/>
          </a:stretch>
        </p:blipFill>
        <p:spPr>
          <a:xfrm>
            <a:off x="660400" y="2914650"/>
            <a:ext cx="9687560" cy="3280410"/>
          </a:xfrm>
          <a:prstGeom prst="rect">
            <a:avLst/>
          </a:prstGeom>
          <a:noFill/>
          <a:ln>
            <a:noFill/>
          </a:ln>
        </p:spPr>
      </p:pic>
      <p:sp>
        <p:nvSpPr>
          <p:cNvPr id="4" name="矩形 3"/>
          <p:cNvSpPr/>
          <p:nvPr/>
        </p:nvSpPr>
        <p:spPr>
          <a:xfrm>
            <a:off x="197731" y="1650495"/>
            <a:ext cx="11150951" cy="1198880"/>
          </a:xfrm>
          <a:prstGeom prst="rect">
            <a:avLst/>
          </a:prstGeom>
        </p:spPr>
        <p:txBody>
          <a:bodyPr wrap="square">
            <a:spAutoFit/>
          </a:bodyPr>
          <a:lstStyle/>
          <a:p>
            <a:pPr eaLnBrk="0" fontAlgn="base" hangingPunct="0">
              <a:lnSpc>
                <a:spcPct val="200000"/>
              </a:lnSpc>
              <a:spcBef>
                <a:spcPct val="0"/>
              </a:spcBef>
              <a:spcAft>
                <a:spcPct val="0"/>
              </a:spcAft>
            </a:pPr>
            <a:r>
              <a:rPr lang="en-US" altLang="zh-CN" b="1" dirty="0">
                <a:latin typeface="+mn-ea"/>
                <a:cs typeface="宋体" panose="02010600030101010101" pitchFamily="2" charset="-122"/>
              </a:rPr>
              <a:t>   </a:t>
            </a:r>
            <a:r>
              <a:rPr lang="zh-CN" altLang="zh-CN" b="1" dirty="0">
                <a:latin typeface="+mn-ea"/>
                <a:cs typeface="宋体" panose="02010600030101010101" pitchFamily="2" charset="-122"/>
              </a:rPr>
              <a:t>需求：从</a:t>
            </a:r>
            <a:r>
              <a:rPr lang="en-US" altLang="zh-CN" b="1" dirty="0">
                <a:latin typeface="+mn-ea"/>
                <a:cs typeface="宋体" panose="02010600030101010101" pitchFamily="2" charset="-122"/>
              </a:rPr>
              <a:t>hive</a:t>
            </a:r>
            <a:r>
              <a:rPr lang="zh-CN" altLang="zh-CN" b="1" dirty="0">
                <a:latin typeface="+mn-ea"/>
                <a:cs typeface="宋体" panose="02010600030101010101" pitchFamily="2" charset="-122"/>
              </a:rPr>
              <a:t>数据库的</a:t>
            </a:r>
            <a:r>
              <a:rPr lang="en-US" altLang="zh-CN" b="1" dirty="0">
                <a:latin typeface="+mn-ea"/>
                <a:cs typeface="宋体" panose="02010600030101010101" pitchFamily="2" charset="-122"/>
              </a:rPr>
              <a:t>test</a:t>
            </a:r>
            <a:r>
              <a:rPr lang="zh-CN" altLang="zh-CN" b="1" dirty="0">
                <a:latin typeface="+mn-ea"/>
                <a:cs typeface="宋体" panose="02010600030101010101" pitchFamily="2" charset="-122"/>
              </a:rPr>
              <a:t>库的</a:t>
            </a:r>
            <a:r>
              <a:rPr lang="en-US" altLang="zh-CN" b="1" dirty="0">
                <a:latin typeface="+mn-ea"/>
                <a:cs typeface="宋体" panose="02010600030101010101" pitchFamily="2" charset="-122"/>
              </a:rPr>
              <a:t>a</a:t>
            </a:r>
            <a:r>
              <a:rPr lang="zh-CN" altLang="zh-CN" b="1" dirty="0">
                <a:latin typeface="+mn-ea"/>
                <a:cs typeface="宋体" panose="02010600030101010101" pitchFamily="2" charset="-122"/>
              </a:rPr>
              <a:t>表中获取数据，并把数据保存到</a:t>
            </a:r>
            <a:r>
              <a:rPr lang="en-US" altLang="zh-CN" b="1" dirty="0">
                <a:latin typeface="+mn-ea"/>
                <a:cs typeface="宋体" panose="02010600030101010101" pitchFamily="2" charset="-122"/>
              </a:rPr>
              <a:t>Excel</a:t>
            </a:r>
            <a:r>
              <a:rPr lang="zh-CN" altLang="zh-CN" b="1" dirty="0">
                <a:latin typeface="+mn-ea"/>
                <a:cs typeface="宋体" panose="02010600030101010101" pitchFamily="2" charset="-122"/>
              </a:rPr>
              <a:t>中。</a:t>
            </a:r>
            <a:r>
              <a:rPr lang="zh-CN" b="1" kern="100" dirty="0">
                <a:latin typeface="+mn-ea"/>
                <a:cs typeface="宋体" panose="02010600030101010101" pitchFamily="2" charset="-122"/>
                <a:sym typeface="+mn-ea"/>
              </a:rPr>
              <a:t>主要操作步骤如下：</a:t>
            </a:r>
            <a:endParaRPr lang="zh-CN" b="1" kern="100" dirty="0">
              <a:latin typeface="+mn-ea"/>
              <a:cs typeface="宋体" panose="02010600030101010101" pitchFamily="2" charset="-122"/>
            </a:endParaRPr>
          </a:p>
          <a:p>
            <a:pPr eaLnBrk="0" fontAlgn="base" hangingPunct="0">
              <a:lnSpc>
                <a:spcPct val="200000"/>
              </a:lnSpc>
              <a:spcBef>
                <a:spcPct val="0"/>
              </a:spcBef>
              <a:spcAft>
                <a:spcPct val="0"/>
              </a:spcAft>
            </a:pPr>
            <a:endParaRPr lang="zh-CN" altLang="zh-CN" b="1" dirty="0">
              <a:latin typeface="+mn-ea"/>
              <a:cs typeface="宋体" panose="02010600030101010101" pitchFamily="2" charset="-122"/>
            </a:endParaRPr>
          </a:p>
        </p:txBody>
      </p:sp>
      <p:sp>
        <p:nvSpPr>
          <p:cNvPr id="5" name="文本框 4"/>
          <p:cNvSpPr txBox="1"/>
          <p:nvPr/>
        </p:nvSpPr>
        <p:spPr>
          <a:xfrm>
            <a:off x="660400" y="2120900"/>
            <a:ext cx="6096000" cy="645160"/>
          </a:xfrm>
          <a:prstGeom prst="rect">
            <a:avLst/>
          </a:prstGeom>
          <a:noFill/>
        </p:spPr>
        <p:txBody>
          <a:bodyPr wrap="square" rtlCol="0" anchor="t">
            <a:spAutoFit/>
          </a:bodyPr>
          <a:p>
            <a:pPr marR="0" indent="0" defTabSz="914400" eaLnBrk="0" fontAlgn="base" hangingPunct="0">
              <a:lnSpc>
                <a:spcPct val="200000"/>
              </a:lnSpc>
              <a:spcBef>
                <a:spcPct val="0"/>
              </a:spcBef>
              <a:spcAft>
                <a:spcPct val="0"/>
              </a:spcAft>
              <a:buClrTx/>
              <a:buSzTx/>
            </a:pPr>
            <a:r>
              <a:rPr lang="en-US" altLang="zh-CN" b="1" dirty="0" smtClean="0">
                <a:latin typeface="+mn-ea"/>
                <a:cs typeface="宋体" panose="02010600030101010101" pitchFamily="2" charset="-122"/>
                <a:sym typeface="+mn-ea"/>
              </a:rPr>
              <a:t>1. </a:t>
            </a:r>
            <a:r>
              <a:rPr lang="zh-CN" altLang="en-US" b="1" dirty="0" smtClean="0">
                <a:latin typeface="+mn-ea"/>
                <a:cs typeface="宋体" panose="02010600030101010101" pitchFamily="2" charset="-122"/>
                <a:sym typeface="+mn-ea"/>
              </a:rPr>
              <a:t>选择</a:t>
            </a:r>
            <a:r>
              <a:rPr b="1" dirty="0" smtClean="0">
                <a:latin typeface="+mn-ea"/>
                <a:cs typeface="宋体" panose="02010600030101010101" pitchFamily="2" charset="-122"/>
                <a:sym typeface="+mn-ea"/>
              </a:rPr>
              <a:t>“输入”对象的“表输入”组件</a:t>
            </a:r>
            <a:r>
              <a:rPr lang="zh-CN" altLang="en-US" b="1" dirty="0" smtClean="0">
                <a:latin typeface="+mn-ea"/>
                <a:cs typeface="宋体" panose="02010600030101010101" pitchFamily="2" charset="-122"/>
                <a:sym typeface="+mn-ea"/>
              </a:rPr>
              <a:t> </a:t>
            </a:r>
            <a:endParaRPr lang="zh-CN" altLang="en-US" sz="1200" b="1" kern="0" dirty="0" smtClean="0">
              <a:latin typeface="+mn-ea"/>
              <a:ea typeface="微软雅黑" panose="020B0503020204020204" pitchFamily="34" charset="-122"/>
              <a:cs typeface="宋体" panose="02010600030101010101" pitchFamily="2" charset="-122"/>
              <a:sym typeface="+mn-ea"/>
            </a:endParaRPr>
          </a:p>
        </p:txBody>
      </p:sp>
      <p:sp>
        <p:nvSpPr>
          <p:cNvPr id="101" name="文本框 100"/>
          <p:cNvSpPr txBox="1"/>
          <p:nvPr/>
        </p:nvSpPr>
        <p:spPr>
          <a:xfrm>
            <a:off x="73660" y="872490"/>
            <a:ext cx="11128375" cy="777875"/>
          </a:xfrm>
          <a:prstGeom prst="rect">
            <a:avLst/>
          </a:prstGeom>
          <a:noFill/>
          <a:ln w="9525">
            <a:noFill/>
          </a:ln>
        </p:spPr>
        <p:txBody>
          <a:bodyPr wrap="square">
            <a:noAutofit/>
          </a:bodyPr>
          <a:p>
            <a:pPr indent="0" fontAlgn="auto">
              <a:lnSpc>
                <a:spcPct val="150000"/>
              </a:lnSpc>
            </a:pPr>
            <a:r>
              <a:rPr lang="en-US" altLang="zh-CN" b="0">
                <a:ea typeface="宋体" panose="02010600030101010101" pitchFamily="2" charset="-122"/>
              </a:rPr>
              <a:t>      </a:t>
            </a:r>
            <a:r>
              <a:rPr lang="zh-CN" b="0">
                <a:ea typeface="宋体" panose="02010600030101010101" pitchFamily="2" charset="-122"/>
              </a:rPr>
              <a:t>hive是基于Hadoop的一个数据仓库工具，用来进行数据提取、转化、加载，这是一种可以存储、查询和分析存储在Hadoop中的大规模数据的机制。</a:t>
            </a:r>
            <a:endParaRPr lang="zh-CN" altLang="en-US" b="0">
              <a:ea typeface="宋体" panose="02010600030101010101" pitchFamily="2" charset="-122"/>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altLang="zh-CN" dirty="0">
                <a:sym typeface="+mn-ea"/>
              </a:rPr>
              <a:t>三、从hive中读取数据</a:t>
            </a:r>
            <a:endParaRPr altLang="zh-CN" dirty="0"/>
          </a:p>
          <a:p>
            <a:endParaRPr lang="zh-CN" altLang="en-US" dirty="0"/>
          </a:p>
        </p:txBody>
      </p:sp>
      <p:pic>
        <p:nvPicPr>
          <p:cNvPr id="10" name="图片 9"/>
          <p:cNvPicPr/>
          <p:nvPr/>
        </p:nvPicPr>
        <p:blipFill>
          <a:blip r:embed="rId1"/>
          <a:stretch>
            <a:fillRect/>
          </a:stretch>
        </p:blipFill>
        <p:spPr>
          <a:xfrm>
            <a:off x="1007745" y="1310005"/>
            <a:ext cx="9466580" cy="4680585"/>
          </a:xfrm>
          <a:prstGeom prst="rect">
            <a:avLst/>
          </a:prstGeom>
          <a:noFill/>
          <a:ln>
            <a:noFill/>
          </a:ln>
        </p:spPr>
      </p:pic>
      <p:sp>
        <p:nvSpPr>
          <p:cNvPr id="6" name="文本框 5"/>
          <p:cNvSpPr txBox="1"/>
          <p:nvPr>
            <p:custDataLst>
              <p:tags r:id="rId2"/>
            </p:custDataLst>
          </p:nvPr>
        </p:nvSpPr>
        <p:spPr>
          <a:xfrm>
            <a:off x="660400" y="668020"/>
            <a:ext cx="6096000" cy="470535"/>
          </a:xfrm>
          <a:prstGeom prst="rect">
            <a:avLst/>
          </a:prstGeom>
          <a:noFill/>
        </p:spPr>
        <p:txBody>
          <a:bodyPr wrap="square" rtlCol="0" anchor="t">
            <a:noAutofit/>
          </a:bodyPr>
          <a:p>
            <a:pPr marR="0" indent="0" defTabSz="914400" eaLnBrk="0" fontAlgn="base" hangingPunct="0">
              <a:lnSpc>
                <a:spcPct val="200000"/>
              </a:lnSpc>
              <a:spcBef>
                <a:spcPct val="0"/>
              </a:spcBef>
              <a:spcAft>
                <a:spcPct val="0"/>
              </a:spcAft>
              <a:buClrTx/>
              <a:buSzTx/>
            </a:pPr>
            <a:r>
              <a:rPr lang="en-US" altLang="zh-CN" b="1" dirty="0" smtClean="0">
                <a:latin typeface="+mn-ea"/>
                <a:cs typeface="宋体" panose="02010600030101010101" pitchFamily="2" charset="-122"/>
                <a:sym typeface="+mn-ea"/>
              </a:rPr>
              <a:t>2. </a:t>
            </a:r>
            <a:r>
              <a:rPr b="1" dirty="0" smtClean="0">
                <a:latin typeface="+mn-ea"/>
                <a:cs typeface="宋体" panose="02010600030101010101" pitchFamily="2" charset="-122"/>
                <a:sym typeface="+mn-ea"/>
              </a:rPr>
              <a:t> hive 连接配置</a:t>
            </a:r>
            <a:r>
              <a:rPr lang="zh-CN" altLang="en-US" b="1" dirty="0" smtClean="0">
                <a:latin typeface="+mn-ea"/>
                <a:cs typeface="宋体" panose="02010600030101010101" pitchFamily="2" charset="-122"/>
                <a:sym typeface="+mn-ea"/>
              </a:rPr>
              <a:t> </a:t>
            </a:r>
            <a:endParaRPr lang="zh-CN" altLang="en-US" sz="1200" b="1" kern="0" dirty="0" smtClean="0">
              <a:latin typeface="+mn-ea"/>
              <a:ea typeface="微软雅黑" panose="020B0503020204020204" pitchFamily="34" charset="-122"/>
              <a:cs typeface="宋体" panose="02010600030101010101" pitchFamily="2" charset="-122"/>
              <a:sym typeface="+mn-ea"/>
            </a:endParaRPr>
          </a:p>
        </p:txBody>
      </p:sp>
      <p:sp>
        <p:nvSpPr>
          <p:cNvPr id="101" name="文本框 100"/>
          <p:cNvSpPr txBox="1"/>
          <p:nvPr/>
        </p:nvSpPr>
        <p:spPr>
          <a:xfrm>
            <a:off x="660400" y="6162040"/>
            <a:ext cx="5080000" cy="368300"/>
          </a:xfrm>
          <a:prstGeom prst="rect">
            <a:avLst/>
          </a:prstGeom>
          <a:noFill/>
          <a:ln w="9525">
            <a:noFill/>
          </a:ln>
        </p:spPr>
        <p:txBody>
          <a:bodyPr>
            <a:spAutoFit/>
          </a:bodyPr>
          <a:p>
            <a:pPr marL="269875" indent="-269875"/>
            <a:r>
              <a:rPr lang="en-US" altLang="zh-CN" b="1" dirty="0" smtClean="0">
                <a:latin typeface="+mn-ea"/>
                <a:cs typeface="宋体" panose="02010600030101010101" pitchFamily="2" charset="-122"/>
              </a:rPr>
              <a:t>3. 运行测试,测试连接是否成功。</a:t>
            </a:r>
            <a:endParaRPr lang="en-US" altLang="zh-CN" b="1" dirty="0" smtClean="0">
              <a:latin typeface="+mn-ea"/>
              <a:cs typeface="宋体" panose="02010600030101010101" pitchFamily="2" charset="-122"/>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altLang="zh-CN" dirty="0"/>
              <a:t>四</a:t>
            </a:r>
            <a:r>
              <a:rPr lang="zh-CN" dirty="0"/>
              <a:t>、</a:t>
            </a:r>
            <a:r>
              <a:rPr altLang="zh-CN" dirty="0"/>
              <a:t>向hive中写入数据</a:t>
            </a:r>
            <a:endParaRPr altLang="zh-CN" dirty="0"/>
          </a:p>
        </p:txBody>
      </p:sp>
      <p:sp>
        <p:nvSpPr>
          <p:cNvPr id="7" name="Rectangle 5"/>
          <p:cNvSpPr>
            <a:spLocks noChangeArrowheads="1"/>
          </p:cNvSpPr>
          <p:nvPr/>
        </p:nvSpPr>
        <p:spPr bwMode="auto">
          <a:xfrm>
            <a:off x="233082" y="1471186"/>
            <a:ext cx="10568305"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l">
              <a:lnSpc>
                <a:spcPct val="200000"/>
              </a:lnSpc>
            </a:pPr>
            <a:r>
              <a:rPr lang="en-US" altLang="zh-CN" b="1" dirty="0" smtClean="0">
                <a:latin typeface="+mn-ea"/>
                <a:cs typeface="宋体" panose="02010600030101010101" pitchFamily="2" charset="-122"/>
              </a:rPr>
              <a:t>    </a:t>
            </a:r>
            <a:r>
              <a:rPr lang="zh-CN" altLang="zh-CN" b="1" dirty="0" smtClean="0">
                <a:latin typeface="+mn-ea"/>
                <a:cs typeface="宋体" panose="02010600030101010101" pitchFamily="2" charset="-122"/>
              </a:rPr>
              <a:t>需求：从</a:t>
            </a:r>
            <a:r>
              <a:rPr lang="en-US" altLang="zh-CN" b="1" dirty="0">
                <a:latin typeface="+mn-ea"/>
                <a:cs typeface="宋体" panose="02010600030101010101" pitchFamily="2" charset="-122"/>
              </a:rPr>
              <a:t>Exce</a:t>
            </a:r>
            <a:r>
              <a:rPr lang="zh-CN" altLang="zh-CN" b="1" dirty="0">
                <a:latin typeface="+mn-ea"/>
                <a:cs typeface="宋体" panose="02010600030101010101" pitchFamily="2" charset="-122"/>
              </a:rPr>
              <a:t>中读取数据，把数据保存在</a:t>
            </a:r>
            <a:r>
              <a:rPr lang="en-US" altLang="zh-CN" b="1" dirty="0">
                <a:latin typeface="+mn-ea"/>
                <a:cs typeface="宋体" panose="02010600030101010101" pitchFamily="2" charset="-122"/>
              </a:rPr>
              <a:t>hive</a:t>
            </a:r>
            <a:r>
              <a:rPr lang="zh-CN" altLang="zh-CN" b="1" dirty="0">
                <a:latin typeface="+mn-ea"/>
                <a:cs typeface="宋体" panose="02010600030101010101" pitchFamily="2" charset="-122"/>
              </a:rPr>
              <a:t>数据库的</a:t>
            </a:r>
            <a:r>
              <a:rPr lang="en-US" altLang="zh-CN" b="1" dirty="0">
                <a:latin typeface="+mn-ea"/>
                <a:cs typeface="宋体" panose="02010600030101010101" pitchFamily="2" charset="-122"/>
              </a:rPr>
              <a:t>test</a:t>
            </a:r>
            <a:r>
              <a:rPr lang="zh-CN" altLang="zh-CN" b="1" dirty="0">
                <a:latin typeface="+mn-ea"/>
                <a:cs typeface="宋体" panose="02010600030101010101" pitchFamily="2" charset="-122"/>
              </a:rPr>
              <a:t>数据库的</a:t>
            </a:r>
            <a:r>
              <a:rPr lang="en-US" altLang="zh-CN" b="1" dirty="0" err="1">
                <a:latin typeface="+mn-ea"/>
                <a:cs typeface="宋体" panose="02010600030101010101" pitchFamily="2" charset="-122"/>
              </a:rPr>
              <a:t>t_user</a:t>
            </a:r>
            <a:r>
              <a:rPr lang="zh-CN" altLang="zh-CN" b="1" dirty="0">
                <a:latin typeface="+mn-ea"/>
                <a:cs typeface="宋体" panose="02010600030101010101" pitchFamily="2" charset="-122"/>
              </a:rPr>
              <a:t>表。</a:t>
            </a:r>
            <a:r>
              <a:rPr lang="zh-CN" b="1" kern="100" dirty="0">
                <a:latin typeface="+mn-ea"/>
                <a:cs typeface="宋体" panose="02010600030101010101" pitchFamily="2" charset="-122"/>
                <a:sym typeface="+mn-ea"/>
              </a:rPr>
              <a:t>主要操作步骤如下：</a:t>
            </a:r>
            <a:endParaRPr lang="zh-CN" altLang="en-US" b="1" dirty="0">
              <a:latin typeface="+mn-ea"/>
              <a:cs typeface="宋体" panose="02010600030101010101" pitchFamily="2" charset="-122"/>
            </a:endParaRPr>
          </a:p>
        </p:txBody>
      </p:sp>
      <p:sp>
        <p:nvSpPr>
          <p:cNvPr id="4" name="文本框 3"/>
          <p:cNvSpPr txBox="1"/>
          <p:nvPr/>
        </p:nvSpPr>
        <p:spPr>
          <a:xfrm>
            <a:off x="853440" y="2512060"/>
            <a:ext cx="6096000" cy="450850"/>
          </a:xfrm>
          <a:prstGeom prst="rect">
            <a:avLst/>
          </a:prstGeom>
          <a:noFill/>
        </p:spPr>
        <p:txBody>
          <a:bodyPr wrap="square" rtlCol="0" anchor="t">
            <a:spAutoFit/>
          </a:bodyPr>
          <a:p>
            <a:pPr>
              <a:lnSpc>
                <a:spcPct val="130000"/>
              </a:lnSpc>
              <a:spcBef>
                <a:spcPts val="600"/>
              </a:spcBef>
            </a:pPr>
            <a:r>
              <a:rPr lang="en-US" altLang="zh-CN" b="1" dirty="0" smtClean="0">
                <a:latin typeface="+mn-ea"/>
                <a:cs typeface="宋体" panose="02010600030101010101" pitchFamily="2" charset="-122"/>
                <a:sym typeface="+mn-ea"/>
              </a:rPr>
              <a:t>1. </a:t>
            </a:r>
            <a:r>
              <a:rPr lang="zh-CN" altLang="en-US" b="1" dirty="0" smtClean="0">
                <a:latin typeface="+mn-ea"/>
                <a:cs typeface="宋体" panose="02010600030101010101" pitchFamily="2" charset="-122"/>
                <a:sym typeface="+mn-ea"/>
              </a:rPr>
              <a:t>建立从</a:t>
            </a:r>
            <a:r>
              <a:rPr b="1" dirty="0" smtClean="0">
                <a:latin typeface="+mn-ea"/>
                <a:cs typeface="宋体" panose="02010600030101010101" pitchFamily="2" charset="-122"/>
                <a:sym typeface="+mn-ea"/>
              </a:rPr>
              <a:t>“Excel输入”到“表输出”数据流图</a:t>
            </a:r>
            <a:endParaRPr b="1" dirty="0" smtClean="0">
              <a:latin typeface="+mn-ea"/>
              <a:cs typeface="宋体" panose="02010600030101010101" pitchFamily="2" charset="-122"/>
              <a:sym typeface="+mn-ea"/>
            </a:endParaRPr>
          </a:p>
        </p:txBody>
      </p:sp>
      <p:pic>
        <p:nvPicPr>
          <p:cNvPr id="197" name="图片 8"/>
          <p:cNvPicPr>
            <a:picLocks noChangeAspect="1"/>
          </p:cNvPicPr>
          <p:nvPr>
            <p:custDataLst>
              <p:tags r:id="rId1"/>
            </p:custDataLst>
          </p:nvPr>
        </p:nvPicPr>
        <p:blipFill>
          <a:blip r:embed="rId2"/>
          <a:stretch>
            <a:fillRect/>
          </a:stretch>
        </p:blipFill>
        <p:spPr>
          <a:xfrm>
            <a:off x="853440" y="3501390"/>
            <a:ext cx="8905240" cy="1984375"/>
          </a:xfrm>
          <a:prstGeom prst="rect">
            <a:avLst/>
          </a:prstGeom>
          <a:noFill/>
          <a:ln>
            <a:noFill/>
          </a:ln>
        </p:spPr>
      </p:pic>
      <p:sp>
        <p:nvSpPr>
          <p:cNvPr id="101" name="文本框 100"/>
          <p:cNvSpPr txBox="1"/>
          <p:nvPr/>
        </p:nvSpPr>
        <p:spPr>
          <a:xfrm>
            <a:off x="437515" y="962660"/>
            <a:ext cx="10994390" cy="368300"/>
          </a:xfrm>
          <a:prstGeom prst="rect">
            <a:avLst/>
          </a:prstGeom>
          <a:noFill/>
          <a:ln w="9525">
            <a:noFill/>
          </a:ln>
        </p:spPr>
        <p:txBody>
          <a:bodyPr wrap="square">
            <a:spAutoFit/>
          </a:bodyPr>
          <a:p>
            <a:pPr indent="266700"/>
            <a:r>
              <a:rPr lang="zh-CN" b="0">
                <a:ea typeface="宋体" panose="02010600030101010101" pitchFamily="2" charset="-122"/>
              </a:rPr>
              <a:t>hive数据库是通过jdbc来进行连接，可以通过</a:t>
            </a:r>
            <a:r>
              <a:rPr lang="en-US" b="0">
                <a:latin typeface="宋体" panose="02010600030101010101" pitchFamily="2" charset="-122"/>
                <a:ea typeface="宋体" panose="02010600030101010101" pitchFamily="2" charset="-122"/>
              </a:rPr>
              <a:t>“</a:t>
            </a:r>
            <a:r>
              <a:rPr lang="zh-CN" b="0">
                <a:ea typeface="宋体" panose="02010600030101010101" pitchFamily="2" charset="-122"/>
              </a:rPr>
              <a:t>表输出</a:t>
            </a:r>
            <a:r>
              <a:rPr lang="en-US" b="0">
                <a:latin typeface="宋体" panose="02010600030101010101" pitchFamily="2" charset="-122"/>
                <a:ea typeface="宋体" panose="02010600030101010101" pitchFamily="2" charset="-122"/>
              </a:rPr>
              <a:t>”</a:t>
            </a:r>
            <a:r>
              <a:rPr lang="zh-CN" b="0">
                <a:ea typeface="宋体" panose="02010600030101010101" pitchFamily="2" charset="-122"/>
              </a:rPr>
              <a:t>控件来保存数据。</a:t>
            </a:r>
            <a:endParaRPr lang="zh-CN" altLang="en-US" b="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PP_MARK_KEY" val="63114679-5705-4b97-b38d-70a6babfefa5"/>
  <p:tag name="COMMONDATA" val="eyJoZGlkIjoiMjVjMTg2M2Y5MjNiNTU1YmUxNGI2MjYyNjIwNmYyNzcifQ=="/>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模板页面">
  <a:themeElements>
    <a:clrScheme name="自定义 95">
      <a:dk1>
        <a:srgbClr val="000000"/>
      </a:dk1>
      <a:lt1>
        <a:srgbClr val="FFFFFF"/>
      </a:lt1>
      <a:dk2>
        <a:srgbClr val="000000"/>
      </a:dk2>
      <a:lt2>
        <a:srgbClr val="FFFDFD"/>
      </a:lt2>
      <a:accent1>
        <a:srgbClr val="F0CEA3"/>
      </a:accent1>
      <a:accent2>
        <a:srgbClr val="C1D9DF"/>
      </a:accent2>
      <a:accent3>
        <a:srgbClr val="D870BB"/>
      </a:accent3>
      <a:accent4>
        <a:srgbClr val="61C09E"/>
      </a:accent4>
      <a:accent5>
        <a:srgbClr val="EFD836"/>
      </a:accent5>
      <a:accent6>
        <a:srgbClr val="73D2E8"/>
      </a:accent6>
      <a:hlink>
        <a:srgbClr val="0563C1"/>
      </a:hlink>
      <a:folHlink>
        <a:srgbClr val="954F72"/>
      </a:folHlink>
    </a:clrScheme>
    <a:fontScheme name="自定义 49">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130000"/>
          </a:lnSpc>
          <a:defRPr sz="1200" dirty="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130000"/>
          </a:lnSpc>
          <a:spcBef>
            <a:spcPts val="600"/>
          </a:spcBef>
          <a:defRPr sz="1200" kern="0" dirty="0">
            <a:latin typeface="微软雅黑" panose="020B0503020204020204" pitchFamily="34" charset="-122"/>
            <a:ea typeface="微软雅黑" panose="020B0503020204020204" pitchFamily="34" charset="-122"/>
            <a:cs typeface="+mn-ea"/>
            <a:sym typeface="+mn-lt"/>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10611</Words>
  <Application>WPS 演示</Application>
  <PresentationFormat>宽屏</PresentationFormat>
  <Paragraphs>846</Paragraphs>
  <Slides>104</Slides>
  <Notes>27</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104</vt:i4>
      </vt:variant>
    </vt:vector>
  </HeadingPairs>
  <TitlesOfParts>
    <vt:vector size="119" baseType="lpstr">
      <vt:lpstr>Arial</vt:lpstr>
      <vt:lpstr>宋体</vt:lpstr>
      <vt:lpstr>Wingdings</vt:lpstr>
      <vt:lpstr>微软雅黑</vt:lpstr>
      <vt:lpstr>黑体</vt:lpstr>
      <vt:lpstr>楷体_GB2312</vt:lpstr>
      <vt:lpstr>新宋体</vt:lpstr>
      <vt:lpstr>Times New Roman</vt:lpstr>
      <vt:lpstr>Calibri</vt:lpstr>
      <vt:lpstr>Century Gothic</vt:lpstr>
      <vt:lpstr>Arial Unicode MS</vt:lpstr>
      <vt:lpstr>等线 Light</vt:lpstr>
      <vt:lpstr>仿宋</vt:lpstr>
      <vt:lpstr>模板页面</vt:lpstr>
      <vt:lpstr>Custom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OfficePLUS</dc:creator>
  <cp:lastModifiedBy>云淡风</cp:lastModifiedBy>
  <cp:revision>1063</cp:revision>
  <dcterms:created xsi:type="dcterms:W3CDTF">2015-08-18T02:51:00Z</dcterms:created>
  <dcterms:modified xsi:type="dcterms:W3CDTF">2024-02-01T05:03:16Z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2017-12-21T08:37:51.7033375Z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y fmtid="{D5CDD505-2E9C-101B-9397-08002B2CF9AE}" pid="10" name="KSOProductBuildVer">
    <vt:lpwstr>2052-12.1.0.16250</vt:lpwstr>
  </property>
  <property fmtid="{D5CDD505-2E9C-101B-9397-08002B2CF9AE}" pid="11" name="ICV">
    <vt:lpwstr>229C734FF3494FA09D9695E95AB96115_13</vt:lpwstr>
  </property>
</Properties>
</file>