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3" autoCompressPictures="0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69"/>
  </p:handoutMasterIdLst>
  <p:sldIdLst>
    <p:sldId id="322" r:id="rId4"/>
    <p:sldId id="713" r:id="rId6"/>
    <p:sldId id="489" r:id="rId7"/>
    <p:sldId id="544" r:id="rId8"/>
    <p:sldId id="613" r:id="rId9"/>
    <p:sldId id="363" r:id="rId10"/>
    <p:sldId id="786" r:id="rId11"/>
    <p:sldId id="787" r:id="rId12"/>
    <p:sldId id="788" r:id="rId13"/>
    <p:sldId id="789" r:id="rId14"/>
    <p:sldId id="790" r:id="rId15"/>
    <p:sldId id="791" r:id="rId16"/>
    <p:sldId id="714" r:id="rId17"/>
    <p:sldId id="550" r:id="rId18"/>
    <p:sldId id="715" r:id="rId19"/>
    <p:sldId id="546" r:id="rId20"/>
    <p:sldId id="792" r:id="rId21"/>
    <p:sldId id="793" r:id="rId22"/>
    <p:sldId id="794" r:id="rId23"/>
    <p:sldId id="795" r:id="rId24"/>
    <p:sldId id="796" r:id="rId25"/>
    <p:sldId id="639" r:id="rId26"/>
    <p:sldId id="797" r:id="rId27"/>
    <p:sldId id="640" r:id="rId28"/>
    <p:sldId id="552" r:id="rId29"/>
    <p:sldId id="716" r:id="rId30"/>
    <p:sldId id="416" r:id="rId31"/>
    <p:sldId id="657" r:id="rId32"/>
    <p:sldId id="717" r:id="rId33"/>
    <p:sldId id="718" r:id="rId34"/>
    <p:sldId id="719" r:id="rId35"/>
    <p:sldId id="720" r:id="rId36"/>
    <p:sldId id="721" r:id="rId37"/>
    <p:sldId id="556" r:id="rId38"/>
    <p:sldId id="722" r:id="rId39"/>
    <p:sldId id="560" r:id="rId40"/>
    <p:sldId id="561" r:id="rId41"/>
    <p:sldId id="767" r:id="rId42"/>
    <p:sldId id="769" r:id="rId43"/>
    <p:sldId id="770" r:id="rId44"/>
    <p:sldId id="771" r:id="rId45"/>
    <p:sldId id="772" r:id="rId46"/>
    <p:sldId id="773" r:id="rId47"/>
    <p:sldId id="774" r:id="rId48"/>
    <p:sldId id="775" r:id="rId49"/>
    <p:sldId id="776" r:id="rId50"/>
    <p:sldId id="777" r:id="rId51"/>
    <p:sldId id="564" r:id="rId52"/>
    <p:sldId id="778" r:id="rId53"/>
    <p:sldId id="567" r:id="rId54"/>
    <p:sldId id="779" r:id="rId55"/>
    <p:sldId id="798" r:id="rId56"/>
    <p:sldId id="799" r:id="rId57"/>
    <p:sldId id="800" r:id="rId58"/>
    <p:sldId id="801" r:id="rId59"/>
    <p:sldId id="802" r:id="rId60"/>
    <p:sldId id="803" r:id="rId61"/>
    <p:sldId id="804" r:id="rId62"/>
    <p:sldId id="805" r:id="rId63"/>
    <p:sldId id="806" r:id="rId64"/>
    <p:sldId id="807" r:id="rId65"/>
    <p:sldId id="572" r:id="rId66"/>
    <p:sldId id="638" r:id="rId67"/>
    <p:sldId id="543" r:id="rId68"/>
  </p:sldIdLst>
  <p:sldSz cx="12192000" cy="6858000"/>
  <p:notesSz cx="6858000" cy="9144000"/>
  <p:custDataLst>
    <p:tags r:id="rId7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49A"/>
    <a:srgbClr val="0064B8"/>
    <a:srgbClr val="003A8F"/>
    <a:srgbClr val="73D2E8"/>
    <a:srgbClr val="61C09E"/>
    <a:srgbClr val="C1D9DF"/>
    <a:srgbClr val="E29544"/>
    <a:srgbClr val="FCF5ED"/>
    <a:srgbClr val="E3893D"/>
    <a:srgbClr val="E47C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965" autoAdjust="0"/>
  </p:normalViewPr>
  <p:slideViewPr>
    <p:cSldViewPr snapToGrid="0" snapToObjects="1">
      <p:cViewPr varScale="1">
        <p:scale>
          <a:sx n="106" d="100"/>
          <a:sy n="106" d="100"/>
        </p:scale>
        <p:origin x="5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172" d="100"/>
          <a:sy n="172" d="100"/>
        </p:scale>
        <p:origin x="226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3" Type="http://schemas.openxmlformats.org/officeDocument/2006/relationships/tags" Target="tags/tag60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3.xml"/><Relationship Id="rId69" Type="http://schemas.openxmlformats.org/officeDocument/2006/relationships/handoutMaster" Target="handoutMasters/handoutMaster1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7705E-39B1-9745-BFB1-E2AFB77B681B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5FF3E-1ADD-BE4F-9ED2-20CB81AE97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23935"/>
            <a:ext cx="970383" cy="652366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88900" sx="102000" sy="102000" algn="ctr" rotWithShape="0">
              <a:prstClr val="black">
                <a:alpha val="25000"/>
              </a:prstClr>
            </a:outerShdw>
          </a:effectLst>
        </p:spPr>
        <p:txBody>
          <a:bodyPr anchor="ctr"/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3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1110083" y="223935"/>
            <a:ext cx="6435012" cy="652366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800" b="1">
                <a:solidFill>
                  <a:schemeClr val="accent1">
                    <a:lumMod val="75000"/>
                  </a:schemeClr>
                </a:solidFill>
                <a:effectLst>
                  <a:outerShdw blurRad="88900" sx="102000" sy="102000" algn="ctr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段文字版式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 userDrawn="1"/>
        </p:nvSpPr>
        <p:spPr>
          <a:xfrm>
            <a:off x="1" y="267172"/>
            <a:ext cx="9486459" cy="579395"/>
          </a:xfrm>
          <a:custGeom>
            <a:avLst/>
            <a:gdLst>
              <a:gd name="connsiteX0" fmla="*/ 9472293 w 9486459"/>
              <a:gd name="connsiteY0" fmla="*/ 0 h 579395"/>
              <a:gd name="connsiteX1" fmla="*/ 9486459 w 9486459"/>
              <a:gd name="connsiteY1" fmla="*/ 0 h 579395"/>
              <a:gd name="connsiteX2" fmla="*/ 9122539 w 9486459"/>
              <a:gd name="connsiteY2" fmla="*/ 579395 h 579395"/>
              <a:gd name="connsiteX3" fmla="*/ 9108373 w 9486459"/>
              <a:gd name="connsiteY3" fmla="*/ 579395 h 579395"/>
              <a:gd name="connsiteX4" fmla="*/ 9383852 w 9486459"/>
              <a:gd name="connsiteY4" fmla="*/ 0 h 579395"/>
              <a:gd name="connsiteX5" fmla="*/ 9434831 w 9486459"/>
              <a:gd name="connsiteY5" fmla="*/ 0 h 579395"/>
              <a:gd name="connsiteX6" fmla="*/ 9070911 w 9486459"/>
              <a:gd name="connsiteY6" fmla="*/ 579395 h 579395"/>
              <a:gd name="connsiteX7" fmla="*/ 9019932 w 9486459"/>
              <a:gd name="connsiteY7" fmla="*/ 579395 h 579395"/>
              <a:gd name="connsiteX8" fmla="*/ 0 w 9486459"/>
              <a:gd name="connsiteY8" fmla="*/ 0 h 579395"/>
              <a:gd name="connsiteX9" fmla="*/ 9345418 w 9486459"/>
              <a:gd name="connsiteY9" fmla="*/ 0 h 579395"/>
              <a:gd name="connsiteX10" fmla="*/ 8977879 w 9486459"/>
              <a:gd name="connsiteY10" fmla="*/ 579395 h 579395"/>
              <a:gd name="connsiteX11" fmla="*/ 0 w 9486459"/>
              <a:gd name="connsiteY11" fmla="*/ 579395 h 57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86459" h="579395">
                <a:moveTo>
                  <a:pt x="9472293" y="0"/>
                </a:moveTo>
                <a:lnTo>
                  <a:pt x="9486459" y="0"/>
                </a:lnTo>
                <a:lnTo>
                  <a:pt x="9122539" y="579395"/>
                </a:lnTo>
                <a:lnTo>
                  <a:pt x="9108373" y="579395"/>
                </a:lnTo>
                <a:close/>
                <a:moveTo>
                  <a:pt x="9383852" y="0"/>
                </a:moveTo>
                <a:lnTo>
                  <a:pt x="9434831" y="0"/>
                </a:lnTo>
                <a:lnTo>
                  <a:pt x="9070911" y="579395"/>
                </a:lnTo>
                <a:lnTo>
                  <a:pt x="9019932" y="579395"/>
                </a:lnTo>
                <a:close/>
                <a:moveTo>
                  <a:pt x="0" y="0"/>
                </a:moveTo>
                <a:lnTo>
                  <a:pt x="9345418" y="0"/>
                </a:lnTo>
                <a:lnTo>
                  <a:pt x="8977879" y="579395"/>
                </a:lnTo>
                <a:lnTo>
                  <a:pt x="0" y="579395"/>
                </a:lnTo>
                <a:close/>
              </a:path>
            </a:pathLst>
          </a:custGeom>
          <a:pattFill prst="wdUpDiag">
            <a:fgClr>
              <a:srgbClr val="00449A"/>
            </a:fgClr>
            <a:bgClr>
              <a:srgbClr val="003A8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 dirty="0">
              <a:solidFill>
                <a:srgbClr val="0064B8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443029" y="435931"/>
            <a:ext cx="257171" cy="208413"/>
            <a:chOff x="337460" y="322200"/>
            <a:chExt cx="257171" cy="208413"/>
          </a:xfrm>
        </p:grpSpPr>
        <p:sp>
          <p:nvSpPr>
            <p:cNvPr id="5" name="箭头: V 形 4"/>
            <p:cNvSpPr/>
            <p:nvPr userDrawn="1"/>
          </p:nvSpPr>
          <p:spPr>
            <a:xfrm>
              <a:off x="424769" y="322200"/>
              <a:ext cx="169862" cy="208413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: 形状 5"/>
            <p:cNvSpPr/>
            <p:nvPr userDrawn="1"/>
          </p:nvSpPr>
          <p:spPr>
            <a:xfrm>
              <a:off x="371973" y="322200"/>
              <a:ext cx="120110" cy="208413"/>
            </a:xfrm>
            <a:custGeom>
              <a:avLst/>
              <a:gdLst>
                <a:gd name="connsiteX0" fmla="*/ 0 w 120110"/>
                <a:gd name="connsiteY0" fmla="*/ 0 h 208413"/>
                <a:gd name="connsiteX1" fmla="*/ 35179 w 120110"/>
                <a:gd name="connsiteY1" fmla="*/ 0 h 208413"/>
                <a:gd name="connsiteX2" fmla="*/ 120110 w 120110"/>
                <a:gd name="connsiteY2" fmla="*/ 104207 h 208413"/>
                <a:gd name="connsiteX3" fmla="*/ 35179 w 120110"/>
                <a:gd name="connsiteY3" fmla="*/ 208413 h 208413"/>
                <a:gd name="connsiteX4" fmla="*/ 0 w 120110"/>
                <a:gd name="connsiteY4" fmla="*/ 208413 h 208413"/>
                <a:gd name="connsiteX5" fmla="*/ 84931 w 120110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110" h="208413">
                  <a:moveTo>
                    <a:pt x="0" y="0"/>
                  </a:moveTo>
                  <a:lnTo>
                    <a:pt x="35179" y="0"/>
                  </a:lnTo>
                  <a:lnTo>
                    <a:pt x="120110" y="104207"/>
                  </a:lnTo>
                  <a:lnTo>
                    <a:pt x="35179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337460" y="322200"/>
              <a:ext cx="101826" cy="208413"/>
            </a:xfrm>
            <a:custGeom>
              <a:avLst/>
              <a:gdLst>
                <a:gd name="connsiteX0" fmla="*/ 0 w 101826"/>
                <a:gd name="connsiteY0" fmla="*/ 0 h 208413"/>
                <a:gd name="connsiteX1" fmla="*/ 16895 w 101826"/>
                <a:gd name="connsiteY1" fmla="*/ 0 h 208413"/>
                <a:gd name="connsiteX2" fmla="*/ 101826 w 101826"/>
                <a:gd name="connsiteY2" fmla="*/ 104207 h 208413"/>
                <a:gd name="connsiteX3" fmla="*/ 16895 w 101826"/>
                <a:gd name="connsiteY3" fmla="*/ 208413 h 208413"/>
                <a:gd name="connsiteX4" fmla="*/ 0 w 101826"/>
                <a:gd name="connsiteY4" fmla="*/ 208413 h 208413"/>
                <a:gd name="connsiteX5" fmla="*/ 84931 w 101826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826" h="208413">
                  <a:moveTo>
                    <a:pt x="0" y="0"/>
                  </a:moveTo>
                  <a:lnTo>
                    <a:pt x="16895" y="0"/>
                  </a:lnTo>
                  <a:lnTo>
                    <a:pt x="101826" y="104207"/>
                  </a:lnTo>
                  <a:lnTo>
                    <a:pt x="16895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660400" y="315249"/>
            <a:ext cx="7601971" cy="5078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 spc="3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666750" y="6520363"/>
            <a:ext cx="10858500" cy="0"/>
            <a:chOff x="666750" y="6520363"/>
            <a:chExt cx="10858500" cy="0"/>
          </a:xfrm>
        </p:grpSpPr>
        <p:cxnSp>
          <p:nvCxnSpPr>
            <p:cNvPr id="15" name="直接连接符 14"/>
            <p:cNvCxnSpPr/>
            <p:nvPr userDrawn="1"/>
          </p:nvCxnSpPr>
          <p:spPr>
            <a:xfrm flipH="1">
              <a:off x="7049084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 flipH="1">
              <a:off x="666750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64782" y="1019645"/>
            <a:ext cx="171448" cy="370486"/>
          </a:xfrm>
          <a:prstGeom prst="rect">
            <a:avLst/>
          </a:prstGeom>
          <a:solidFill>
            <a:srgbClr val="E38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内容占位符 2"/>
          <p:cNvSpPr>
            <a:spLocks noGrp="1"/>
          </p:cNvSpPr>
          <p:nvPr>
            <p:ph sz="quarter" idx="13"/>
          </p:nvPr>
        </p:nvSpPr>
        <p:spPr>
          <a:xfrm>
            <a:off x="443029" y="1019645"/>
            <a:ext cx="10674350" cy="37050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段文字版式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 userDrawn="1"/>
        </p:nvSpPr>
        <p:spPr>
          <a:xfrm>
            <a:off x="1" y="267172"/>
            <a:ext cx="9486459" cy="579395"/>
          </a:xfrm>
          <a:custGeom>
            <a:avLst/>
            <a:gdLst>
              <a:gd name="connsiteX0" fmla="*/ 9472293 w 9486459"/>
              <a:gd name="connsiteY0" fmla="*/ 0 h 579395"/>
              <a:gd name="connsiteX1" fmla="*/ 9486459 w 9486459"/>
              <a:gd name="connsiteY1" fmla="*/ 0 h 579395"/>
              <a:gd name="connsiteX2" fmla="*/ 9122539 w 9486459"/>
              <a:gd name="connsiteY2" fmla="*/ 579395 h 579395"/>
              <a:gd name="connsiteX3" fmla="*/ 9108373 w 9486459"/>
              <a:gd name="connsiteY3" fmla="*/ 579395 h 579395"/>
              <a:gd name="connsiteX4" fmla="*/ 9383852 w 9486459"/>
              <a:gd name="connsiteY4" fmla="*/ 0 h 579395"/>
              <a:gd name="connsiteX5" fmla="*/ 9434831 w 9486459"/>
              <a:gd name="connsiteY5" fmla="*/ 0 h 579395"/>
              <a:gd name="connsiteX6" fmla="*/ 9070911 w 9486459"/>
              <a:gd name="connsiteY6" fmla="*/ 579395 h 579395"/>
              <a:gd name="connsiteX7" fmla="*/ 9019932 w 9486459"/>
              <a:gd name="connsiteY7" fmla="*/ 579395 h 579395"/>
              <a:gd name="connsiteX8" fmla="*/ 0 w 9486459"/>
              <a:gd name="connsiteY8" fmla="*/ 0 h 579395"/>
              <a:gd name="connsiteX9" fmla="*/ 9345418 w 9486459"/>
              <a:gd name="connsiteY9" fmla="*/ 0 h 579395"/>
              <a:gd name="connsiteX10" fmla="*/ 8977879 w 9486459"/>
              <a:gd name="connsiteY10" fmla="*/ 579395 h 579395"/>
              <a:gd name="connsiteX11" fmla="*/ 0 w 9486459"/>
              <a:gd name="connsiteY11" fmla="*/ 579395 h 57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86459" h="579395">
                <a:moveTo>
                  <a:pt x="9472293" y="0"/>
                </a:moveTo>
                <a:lnTo>
                  <a:pt x="9486459" y="0"/>
                </a:lnTo>
                <a:lnTo>
                  <a:pt x="9122539" y="579395"/>
                </a:lnTo>
                <a:lnTo>
                  <a:pt x="9108373" y="579395"/>
                </a:lnTo>
                <a:close/>
                <a:moveTo>
                  <a:pt x="9383852" y="0"/>
                </a:moveTo>
                <a:lnTo>
                  <a:pt x="9434831" y="0"/>
                </a:lnTo>
                <a:lnTo>
                  <a:pt x="9070911" y="579395"/>
                </a:lnTo>
                <a:lnTo>
                  <a:pt x="9019932" y="579395"/>
                </a:lnTo>
                <a:close/>
                <a:moveTo>
                  <a:pt x="0" y="0"/>
                </a:moveTo>
                <a:lnTo>
                  <a:pt x="9345418" y="0"/>
                </a:lnTo>
                <a:lnTo>
                  <a:pt x="8977879" y="579395"/>
                </a:lnTo>
                <a:lnTo>
                  <a:pt x="0" y="579395"/>
                </a:lnTo>
                <a:close/>
              </a:path>
            </a:pathLst>
          </a:custGeom>
          <a:pattFill prst="wdUpDiag">
            <a:fgClr>
              <a:srgbClr val="00449A"/>
            </a:fgClr>
            <a:bgClr>
              <a:srgbClr val="003A8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 dirty="0">
              <a:solidFill>
                <a:srgbClr val="0064B8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443029" y="435931"/>
            <a:ext cx="257171" cy="208413"/>
            <a:chOff x="337460" y="322200"/>
            <a:chExt cx="257171" cy="208413"/>
          </a:xfrm>
        </p:grpSpPr>
        <p:sp>
          <p:nvSpPr>
            <p:cNvPr id="5" name="箭头: V 形 4"/>
            <p:cNvSpPr/>
            <p:nvPr userDrawn="1"/>
          </p:nvSpPr>
          <p:spPr>
            <a:xfrm>
              <a:off x="424769" y="322200"/>
              <a:ext cx="169862" cy="208413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: 形状 5"/>
            <p:cNvSpPr/>
            <p:nvPr userDrawn="1"/>
          </p:nvSpPr>
          <p:spPr>
            <a:xfrm>
              <a:off x="371973" y="322200"/>
              <a:ext cx="120110" cy="208413"/>
            </a:xfrm>
            <a:custGeom>
              <a:avLst/>
              <a:gdLst>
                <a:gd name="connsiteX0" fmla="*/ 0 w 120110"/>
                <a:gd name="connsiteY0" fmla="*/ 0 h 208413"/>
                <a:gd name="connsiteX1" fmla="*/ 35179 w 120110"/>
                <a:gd name="connsiteY1" fmla="*/ 0 h 208413"/>
                <a:gd name="connsiteX2" fmla="*/ 120110 w 120110"/>
                <a:gd name="connsiteY2" fmla="*/ 104207 h 208413"/>
                <a:gd name="connsiteX3" fmla="*/ 35179 w 120110"/>
                <a:gd name="connsiteY3" fmla="*/ 208413 h 208413"/>
                <a:gd name="connsiteX4" fmla="*/ 0 w 120110"/>
                <a:gd name="connsiteY4" fmla="*/ 208413 h 208413"/>
                <a:gd name="connsiteX5" fmla="*/ 84931 w 120110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110" h="208413">
                  <a:moveTo>
                    <a:pt x="0" y="0"/>
                  </a:moveTo>
                  <a:lnTo>
                    <a:pt x="35179" y="0"/>
                  </a:lnTo>
                  <a:lnTo>
                    <a:pt x="120110" y="104207"/>
                  </a:lnTo>
                  <a:lnTo>
                    <a:pt x="35179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337460" y="322200"/>
              <a:ext cx="101826" cy="208413"/>
            </a:xfrm>
            <a:custGeom>
              <a:avLst/>
              <a:gdLst>
                <a:gd name="connsiteX0" fmla="*/ 0 w 101826"/>
                <a:gd name="connsiteY0" fmla="*/ 0 h 208413"/>
                <a:gd name="connsiteX1" fmla="*/ 16895 w 101826"/>
                <a:gd name="connsiteY1" fmla="*/ 0 h 208413"/>
                <a:gd name="connsiteX2" fmla="*/ 101826 w 101826"/>
                <a:gd name="connsiteY2" fmla="*/ 104207 h 208413"/>
                <a:gd name="connsiteX3" fmla="*/ 16895 w 101826"/>
                <a:gd name="connsiteY3" fmla="*/ 208413 h 208413"/>
                <a:gd name="connsiteX4" fmla="*/ 0 w 101826"/>
                <a:gd name="connsiteY4" fmla="*/ 208413 h 208413"/>
                <a:gd name="connsiteX5" fmla="*/ 84931 w 101826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826" h="208413">
                  <a:moveTo>
                    <a:pt x="0" y="0"/>
                  </a:moveTo>
                  <a:lnTo>
                    <a:pt x="16895" y="0"/>
                  </a:lnTo>
                  <a:lnTo>
                    <a:pt x="101826" y="104207"/>
                  </a:lnTo>
                  <a:lnTo>
                    <a:pt x="16895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660400" y="315249"/>
            <a:ext cx="7601971" cy="5078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 spc="3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666750" y="6520363"/>
            <a:ext cx="10858500" cy="0"/>
            <a:chOff x="666750" y="6520363"/>
            <a:chExt cx="10858500" cy="0"/>
          </a:xfrm>
        </p:grpSpPr>
        <p:cxnSp>
          <p:nvCxnSpPr>
            <p:cNvPr id="15" name="直接连接符 14"/>
            <p:cNvCxnSpPr/>
            <p:nvPr userDrawn="1"/>
          </p:nvCxnSpPr>
          <p:spPr>
            <a:xfrm flipH="1">
              <a:off x="7049084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 flipH="1">
              <a:off x="666750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2"/>
          <p:cNvSpPr>
            <a:spLocks noGrp="1"/>
          </p:cNvSpPr>
          <p:nvPr>
            <p:ph sz="quarter" idx="13"/>
          </p:nvPr>
        </p:nvSpPr>
        <p:spPr>
          <a:xfrm>
            <a:off x="3987505" y="5730242"/>
            <a:ext cx="3923118" cy="37050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2" name="内容占位符 2"/>
          <p:cNvSpPr>
            <a:spLocks noGrp="1"/>
          </p:cNvSpPr>
          <p:nvPr>
            <p:ph sz="quarter" idx="14" hasCustomPrompt="1"/>
          </p:nvPr>
        </p:nvSpPr>
        <p:spPr>
          <a:xfrm>
            <a:off x="5676088" y="4702428"/>
            <a:ext cx="839824" cy="37050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数字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2.jpeg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hyperlink" Target="http://192.168.52.100:9100/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tags" Target="../tags/tag18.xml"/><Relationship Id="rId1" Type="http://schemas.openxmlformats.org/officeDocument/2006/relationships/hyperlink" Target="http://node01:5601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2.jpeg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tags" Target="../tags/tag3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2.jpeg"/><Relationship Id="rId1" Type="http://schemas.openxmlformats.org/officeDocument/2006/relationships/tags" Target="../tags/tag32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png"/><Relationship Id="rId3" Type="http://schemas.openxmlformats.org/officeDocument/2006/relationships/tags" Target="../tags/tag40.xml"/><Relationship Id="rId2" Type="http://schemas.openxmlformats.org/officeDocument/2006/relationships/image" Target="../media/image17.png"/><Relationship Id="rId1" Type="http://schemas.openxmlformats.org/officeDocument/2006/relationships/tags" Target="../tags/tag39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tags" Target="../tags/tag41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tags" Target="../tags/tag4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2.jpeg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tags" Target="../tags/tag43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tags" Target="../tags/tag44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tags" Target="../tags/tag45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tags" Target="../tags/tag46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tags" Target="../tags/tag47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tags" Target="../tags/tag48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tags" Target="../tags/tag49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tags" Target="../tags/tag5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image" Target="../media/image2.jpeg"/><Relationship Id="rId1" Type="http://schemas.openxmlformats.org/officeDocument/2006/relationships/tags" Target="../tags/tag5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tags" Target="../tags/tag8.xml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tags" Target="../tags/tag5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tags" Target="../tags/tag5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084" y="0"/>
            <a:ext cx="12207084" cy="3260912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-15084" y="0"/>
            <a:ext cx="12207085" cy="3270852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2808514" y="185905"/>
            <a:ext cx="6901543" cy="6522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295" y="1763395"/>
            <a:ext cx="11794490" cy="1198880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7200" b="1" spc="300" dirty="0">
                <a:ln w="11430"/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7200" b="1" spc="300" dirty="0">
                <a:ln w="11430"/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 ELK日志采集技术栈</a:t>
            </a:r>
            <a:endParaRPr lang="zh-CN" altLang="en-US" sz="7200" b="1" spc="300" dirty="0">
              <a:ln w="11430"/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0740" y="3614547"/>
            <a:ext cx="5297315" cy="466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Freeform 25"/>
          <p:cNvSpPr>
            <a:spLocks noEditPoints="1"/>
          </p:cNvSpPr>
          <p:nvPr/>
        </p:nvSpPr>
        <p:spPr bwMode="auto">
          <a:xfrm>
            <a:off x="4998799" y="3762845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25"/>
          <p:cNvSpPr>
            <a:spLocks noEditPoints="1"/>
          </p:cNvSpPr>
          <p:nvPr/>
        </p:nvSpPr>
        <p:spPr bwMode="auto">
          <a:xfrm>
            <a:off x="7420217" y="3757987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128" name="Text Box 1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73575" y="5508625"/>
            <a:ext cx="2946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3300"/>
              </a:buClr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40000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/>
                <a:cs typeface="楷体_GB2312" panose="02010609030101010101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40000"/>
              </a:buClr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/>
                <a:cs typeface="楷体_GB2312" panose="02010609030101010101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/>
                <a:cs typeface="楷体_GB2312" panose="02010609030101010101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/>
                <a:cs typeface="楷体_GB2312" panose="02010609030101010101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/>
                <a:cs typeface="楷体_GB2312" panose="02010609030101010101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/>
                <a:cs typeface="楷体_GB2312" panose="02010609030101010101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/>
                <a:cs typeface="楷体_GB2312" panose="02010609030101010101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/>
                <a:cs typeface="楷体_GB2312" panose="02010609030101010101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2400" b="1" dirty="0" smtClean="0">
                <a:solidFill>
                  <a:srgbClr val="001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rgbClr val="001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主讲人：王士先</a:t>
            </a:r>
            <a:endParaRPr lang="zh-CN" altLang="en-US" sz="2400" b="1" dirty="0" smtClean="0">
              <a:solidFill>
                <a:srgbClr val="001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5680">
        <p:fade/>
      </p:transition>
    </mc:Choice>
    <mc:Fallback>
      <p:transition spd="med" advTm="1568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软件</a:t>
            </a:r>
            <a:r>
              <a:rPr lang="zh-CN" altLang="en-US" dirty="0" smtClean="0"/>
              <a:t>分发</a:t>
            </a:r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五</a:t>
            </a:r>
            <a:r>
              <a:rPr lang="en-US" altLang="zh-CN" sz="1800" dirty="0"/>
              <a:t> 分发安装包至其他服务器</a:t>
            </a:r>
            <a:r>
              <a:rPr lang="zh-CN" altLang="en-US" sz="1800" dirty="0"/>
              <a:t>修改</a:t>
            </a:r>
            <a:r>
              <a:rPr lang="zh-CN" altLang="en-US" sz="1800" dirty="0"/>
              <a:t>配置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660400" y="1393825"/>
            <a:ext cx="10708640" cy="50266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（2）修改node03节点elasticsearch.yml配置文件，示例代码如下所示。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#node03使用es用户执行以下命令修改配置文件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su es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 /export/servers/es/elasticsearch-6.0.0/config/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#编辑配置文件elasticsearch.yml （vim elasticsearch.yml），配置文件内容如下。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cluster.name: myes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node.name: node03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path.data: /export/servers/es/elasticsearch-6.7.0/datas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path.logs: /export/servers/es/elasticsearch-6.7.0/logs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network.host: 192.168.23.120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http.port: 9200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discovery.zen.ping.unicast.hosts: ["node01", "node02", "node03"]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bootstrap.system_call_filter: false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bootstrap.memory_lock: false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http.cors.enabled: true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修改系统配置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六 修改系统配置</a:t>
            </a:r>
            <a:endParaRPr lang="en-US" altLang="zh-CN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478790" y="1496695"/>
            <a:ext cx="6888480" cy="46532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由于现在使用普通用户来安装es服务，且es服务对服务器的资源要求比较多，包括内存大小，线程数等。所以我们需要给普通用户解开资源的束缚，解决启动时候的问题。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（一） 普通用户打开文件的最大数限制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(1)问题错误信息描述。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max file descriptors [4096] for elasticsearch process likely too low, increase to at least [65536]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(2)原因。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ES因为需要大量的创建索引文件，需要大量的打开系统的文件，所以我们需要解除linux系统当中打开文件最大数目的限制，不然ES启动就会抛错。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(3)解决方案。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三台服务器使用es用户执行以下命令解除打开文件数据的限制。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sudo vi /etc/security/limits.conf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#添加如下内容: 注意*不要去掉了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25410" y="1575435"/>
            <a:ext cx="3880485" cy="295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* soft nofile 65536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* hard nofile 131072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* soft nproc 2048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* hard nproc 4096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修改系统配置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六 修改系统配置</a:t>
            </a:r>
            <a:endParaRPr lang="en-US" altLang="zh-CN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478790" y="1496695"/>
            <a:ext cx="6888480" cy="5361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（二） 普通用户启动线程数限制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(1)问题错误信息描述。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max number of threads [1024] for user [es] likely too low, increase to at least [4096]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max number of threads [1024] for user [es] likely too low, increase to at least [4096]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(2)原因。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无法创建本地线程问题,用户最大可创建线程数太小。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(3)解决方案。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修改90-nproc.conf 配置文件，三台服务器使用es用户执行以下命令修改配置文件。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 es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sudo vi /etc/security/limits.d/90-nproc.conf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#找到如下内容：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* soft nproc 1024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#修改为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* soft nproc 4096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2005" y="1286510"/>
            <a:ext cx="3880485" cy="4848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（三） 普通用户调大虚拟内存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(1)错误信息描述。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max virtual memory areas vm.max_map_count [65530] likely too low, increase to at least [262144]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(2)原因。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最大虚拟内存太小。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(3)解决方案。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每次启动服务器三台服务器均需执行以下命令，注意每次启动ES之前都要执行。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sudo  sysctl -w vm.max_map_count=262144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备注：以上三个问题解决完成之后，重新连接secureCRT或者重新连接xshell生效 需要保存、退出、重新登录xshell才可生效。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知识准备</a:t>
            </a:r>
            <a:r>
              <a:rPr lang="en-US" altLang="zh-CN" dirty="0"/>
              <a:t>-</a:t>
            </a:r>
            <a:r>
              <a:rPr lang="zh-CN" altLang="en-US" dirty="0"/>
              <a:t>启动</a:t>
            </a:r>
            <a:r>
              <a:rPr lang="zh-CN" altLang="en-US" dirty="0"/>
              <a:t>服务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/>
              <a:t>三台服务器使用es用户执行以下命令启动es服务。</a:t>
            </a:r>
            <a:endParaRPr lang="zh-CN" altLang="zh-CN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634365" y="1649730"/>
            <a:ext cx="10708640" cy="23152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su es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2600" y="2209165"/>
            <a:ext cx="9399270" cy="278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nohup /export/servers/es/elasticsearch-6.7.0/bin/elasticsearch 2&gt;&amp;1 &amp;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Es启动成功之后访问页面http://xxxxx01:9200/?pretty能够看到es服务的信息，这里的访问网址就是我们在知识讲解中自己修改的具体http设置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2600" y="3346450"/>
            <a:ext cx="9600565" cy="3051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800" y="937736"/>
            <a:ext cx="116586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zh-CN" altLang="zh-CN" kern="0" dirty="0">
                <a:latin typeface="+mn-ea"/>
                <a:cs typeface="宋体" panose="02010600030101010101" pitchFamily="2" charset="-122"/>
              </a:rPr>
              <a:t>1.什么是Elasticsearch，它的主要用途是什么？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100" dirty="0">
                <a:effectLst/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en-US" kern="100" dirty="0">
                <a:effectLst/>
                <a:latin typeface="+mn-ea"/>
                <a:cs typeface="Times New Roman" panose="02020603050405020304" pitchFamily="18" charset="0"/>
              </a:rPr>
              <a:t>对启动命令</a:t>
            </a:r>
            <a:r>
              <a:rPr lang="en-US" altLang="zh-CN" kern="100" dirty="0">
                <a:effectLst/>
                <a:latin typeface="+mn-ea"/>
                <a:cs typeface="Times New Roman" panose="02020603050405020304" pitchFamily="18" charset="0"/>
              </a:rPr>
              <a:t> nohup /export/servers/es/elasticsearch-6.7.0/bin/elasticsearch 2&gt;&amp;1 &amp; </a:t>
            </a:r>
            <a:r>
              <a:rPr lang="zh-CN" altLang="en-US" kern="100" dirty="0">
                <a:effectLst/>
                <a:latin typeface="+mn-ea"/>
                <a:cs typeface="Times New Roman" panose="02020603050405020304" pitchFamily="18" charset="0"/>
              </a:rPr>
              <a:t>中</a:t>
            </a:r>
            <a:endParaRPr lang="zh-CN" altLang="en-US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100" dirty="0">
                <a:effectLst/>
                <a:latin typeface="+mn-ea"/>
                <a:cs typeface="Times New Roman" panose="02020603050405020304" pitchFamily="18" charset="0"/>
              </a:rPr>
              <a:t>nohup</a:t>
            </a:r>
            <a:r>
              <a:rPr lang="zh-CN" altLang="en-US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effectLst/>
                <a:latin typeface="+mn-ea"/>
                <a:cs typeface="Times New Roman" panose="02020603050405020304" pitchFamily="18" charset="0"/>
              </a:rPr>
              <a:t>2&gt;&amp;1</a:t>
            </a:r>
            <a:r>
              <a:rPr lang="zh-CN" altLang="en-US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effectLst/>
                <a:latin typeface="+mn-ea"/>
                <a:cs typeface="Times New Roman" panose="02020603050405020304" pitchFamily="18" charset="0"/>
              </a:rPr>
              <a:t>&amp; </a:t>
            </a:r>
            <a:r>
              <a:rPr lang="zh-CN" altLang="en-US" kern="100" dirty="0">
                <a:effectLst/>
                <a:latin typeface="+mn-ea"/>
                <a:cs typeface="Times New Roman" panose="02020603050405020304" pitchFamily="18" charset="0"/>
              </a:rPr>
              <a:t>各自起什么作用，请给出</a:t>
            </a:r>
            <a:r>
              <a:rPr lang="zh-CN" altLang="en-US" kern="100" dirty="0">
                <a:effectLst/>
                <a:latin typeface="+mn-ea"/>
                <a:cs typeface="Times New Roman" panose="02020603050405020304" pitchFamily="18" charset="0"/>
              </a:rPr>
              <a:t>解释。</a:t>
            </a:r>
            <a:endParaRPr lang="zh-CN" altLang="en-US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100" dirty="0">
                <a:effectLst/>
                <a:latin typeface="+mn-ea"/>
                <a:cs typeface="Times New Roman" panose="02020603050405020304" pitchFamily="18" charset="0"/>
              </a:rPr>
              <a:t>3.</a:t>
            </a:r>
            <a:r>
              <a:rPr lang="zh-CN" altLang="zh-CN" kern="0" dirty="0">
                <a:latin typeface="+mn-ea"/>
                <a:cs typeface="宋体" panose="02010600030101010101" pitchFamily="2" charset="-122"/>
                <a:sym typeface="+mn-ea"/>
              </a:rPr>
              <a:t>Elasticsearch安装前需要做哪些准备</a:t>
            </a:r>
            <a:r>
              <a:rPr lang="zh-CN" altLang="zh-CN" kern="0" dirty="0">
                <a:latin typeface="+mn-ea"/>
                <a:cs typeface="宋体" panose="02010600030101010101" pitchFamily="2" charset="-122"/>
                <a:sym typeface="+mn-ea"/>
              </a:rPr>
              <a:t>工作。</a:t>
            </a:r>
            <a:endParaRPr lang="zh-CN" altLang="zh-CN" kern="0" dirty="0">
              <a:latin typeface="+mn-ea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135" y="1707984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838" y="706779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63" y="478648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63" y="274660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694" y="1069733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1" y="757099"/>
            <a:ext cx="4585045" cy="460375"/>
            <a:chOff x="4952134" y="2109382"/>
            <a:chExt cx="2835654" cy="485731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95561"/>
              <a:ext cx="587123" cy="357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596136" y="2109382"/>
              <a:ext cx="2191652" cy="485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ElasticSearch</a:t>
              </a:r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安装部署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6" name="文本框 7"/>
          <p:cNvSpPr txBox="1"/>
          <p:nvPr/>
        </p:nvSpPr>
        <p:spPr>
          <a:xfrm>
            <a:off x="395965" y="2311946"/>
            <a:ext cx="3819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 spc="50" dirty="0">
                <a:solidFill>
                  <a:schemeClr val="bg1"/>
                </a:solidFill>
                <a:latin typeface="+mj-ea"/>
              </a:rPr>
              <a:t>       ELK</a:t>
            </a:r>
            <a:endParaRPr lang="en-US" altLang="zh-CN" sz="4000" b="1" spc="5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373380" y="3767455"/>
            <a:ext cx="4197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50" dirty="0">
                <a:solidFill>
                  <a:schemeClr val="bg1"/>
                </a:solidFill>
                <a:latin typeface="+mj-ea"/>
                <a:ea typeface="+mj-ea"/>
              </a:rPr>
              <a:t>Es-Head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插件和</a:t>
            </a:r>
            <a:r>
              <a:rPr lang="en-US" altLang="zh-CN" sz="2000" b="1" spc="50" dirty="0">
                <a:solidFill>
                  <a:schemeClr val="bg1"/>
                </a:solidFill>
                <a:latin typeface="+mj-ea"/>
                <a:ea typeface="+mj-ea"/>
              </a:rPr>
              <a:t>Kibana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安装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部署</a:t>
            </a:r>
            <a:endParaRPr lang="zh-CN" altLang="en-US" sz="2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784" y="2163766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5132"/>
            <a:ext cx="4968615" cy="482196"/>
            <a:chOff x="4931740" y="2120515"/>
            <a:chExt cx="3072876" cy="508755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72173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</a:t>
              </a:r>
              <a:endParaRPr lang="en-US" altLang="zh-CN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561579" y="2120515"/>
              <a:ext cx="2443037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Head插件和 Kibana 安装</a:t>
              </a:r>
              <a:endParaRPr lang="zh-CN" altLang="en-US" sz="2400" b="1" spc="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631" y="3148817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135" y="2872692"/>
            <a:ext cx="5048765" cy="460375"/>
            <a:chOff x="4931740" y="2201051"/>
            <a:chExt cx="3048454" cy="485736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213780"/>
              <a:ext cx="587123" cy="357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3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85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Index</a:t>
              </a: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和Document 操作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135" y="3739067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8757" y="5316340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571" y="5090767"/>
            <a:ext cx="833934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149340" y="4829810"/>
            <a:ext cx="3985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LogStash</a:t>
            </a:r>
            <a:r>
              <a:rPr lang="zh-CN"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的安装配置</a:t>
            </a:r>
            <a:r>
              <a:rPr lang="zh-CN"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使用</a:t>
            </a:r>
            <a:endParaRPr lang="zh-CN"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3032" y="4332922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200062" y="3813467"/>
            <a:ext cx="4839244" cy="586520"/>
            <a:chOff x="4974227" y="2099037"/>
            <a:chExt cx="2992865" cy="618824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60764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4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04529" y="2099037"/>
              <a:ext cx="2362563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ES</a:t>
              </a: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中</a:t>
              </a:r>
              <a:r>
                <a:rPr lang="en-US" altLang="zh-CN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Query</a:t>
              </a: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查询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任务导航</a:t>
            </a:r>
            <a:endParaRPr lang="zh-CN" altLang="en-US" dirty="0" smtClean="0"/>
          </a:p>
        </p:txBody>
      </p:sp>
      <p:sp>
        <p:nvSpPr>
          <p:cNvPr id="7" name="Content Placeholder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91490" y="2064385"/>
            <a:ext cx="8722995" cy="8318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491490" y="1166495"/>
            <a:ext cx="115112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本案例是以环境安装为主，在任务一已构建完成的ES服务器基础上，安装elasticsearch-head插件和Kibana两个工具。在真实的企业环境中应根据企业实际需求，选择合适的工具。通过本案例的学习和操作，让大家对两个工具的配置和使用，有更进一步的认识。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6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18460" y="1903095"/>
            <a:ext cx="8985885" cy="4309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知识准备</a:t>
            </a:r>
            <a:r>
              <a:rPr lang="en-US" altLang="zh-CN" dirty="0"/>
              <a:t>-</a:t>
            </a:r>
            <a:r>
              <a:rPr lang="en-US" altLang="zh-CN" dirty="0"/>
              <a:t>node.js</a:t>
            </a:r>
            <a:endParaRPr lang="en-US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一 master服务器安装hadoop-head插件</a:t>
            </a:r>
            <a:endParaRPr lang="zh-CN" altLang="en-US" sz="200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527685" y="1508760"/>
            <a:ext cx="10328275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由于es管理界面不友好，为了更好的查看索引库当中的信息，可以通过安装elasticsearch-head这个插件来实现。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785" y="2029460"/>
            <a:ext cx="9161780" cy="4138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（一） node01服务器部署nodejs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(1)下载安装包。示例代码如下所示。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#node01服务器执行以下命令下载安装包，然后进行解压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/home/es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wget https://npm.taobao.org/mirrors/node/v8.1.0/node-v8.1.0-linux-x64.tar.gz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 -zcvf node-v8.1.0-linux-x64.tar.gz -C /export/servers/es/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(2)创建软连接。示例代码如下所示。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#node01执行以下命令创建软连接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ln -s /export/servers/es/node-v8.1.0-linux-x64/lib/node_modules/npm/bin/npm-cli.js /usr/local/bin/npm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ln -s /export/servers/es/node-v8.1.0-linux-x64/bin/node /usr/local/bin/node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知识准备</a:t>
            </a:r>
            <a:r>
              <a:rPr lang="en-US" altLang="zh-CN" dirty="0"/>
              <a:t>-node.js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一 master服务器安装hadoop-head插件</a:t>
            </a:r>
            <a:endParaRPr lang="zh-CN" altLang="en-US" sz="200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527685" y="1508760"/>
            <a:ext cx="10328275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由于es管理界面不友好，为了更好的查看索引库当中的信息，可以通过安装elasticsearch-head这个插件来实现。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785" y="2029460"/>
            <a:ext cx="9161780" cy="4138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(3)修改环境变量。示例代码如下所示。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#node01服务器添加环境变量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vim /etc/profile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export NODE_HOME=/export/servers/es/node-v8.1.0-linux-x64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export PATH=:$PATH:$NODE_HOME/bin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#修改完环境变量使用source生效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source /etc/profile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(4)验证node.js是否安装成功，如果运行成功可以看到对应的node的版本和npm的版本，验证结果如图4-2-1所示。示例代码如下所示。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#node01执行以下命令验证安装生效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node --v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npm -v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知识准备</a:t>
            </a:r>
            <a:r>
              <a:rPr lang="en-US" altLang="zh-CN" dirty="0"/>
              <a:t>-Head</a:t>
            </a:r>
            <a:r>
              <a:rPr lang="zh-CN" altLang="en-US" dirty="0"/>
              <a:t>插件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一 master服务器安装hadoop-head插件</a:t>
            </a:r>
            <a:endParaRPr lang="zh-CN" altLang="en-US" sz="200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527685" y="1508760"/>
            <a:ext cx="10328275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由于es管理界面不友好，为了更好的查看索引库当中的信息，可以通过安装elasticsearch-head这个插件来实现。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785" y="2029460"/>
            <a:ext cx="9161780" cy="4138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(1)上传压缩包到/home/es路径下去。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将已下载的压缩包  elasticsearch-head-compile-after.tar.gz  上传到node01服务器的/home/es路径。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说明：插件下载地址：https://xxxxx.com/mobz/elasticsearch-head。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(2)解压安装包。示例代码如下所示。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#node01执行以下命令解压安装包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/home/es/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 -zxvf elasticsearch-head-compile-after.tar.gz -C /export/servers/es/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7"/>
          <p:cNvSpPr txBox="1"/>
          <p:nvPr/>
        </p:nvSpPr>
        <p:spPr>
          <a:xfrm>
            <a:off x="690245" y="2658745"/>
            <a:ext cx="42519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 spc="50" dirty="0">
                <a:solidFill>
                  <a:schemeClr val="bg1"/>
                </a:solidFill>
                <a:latin typeface="+mj-ea"/>
                <a:ea typeface="+mj-ea"/>
              </a:rPr>
              <a:t>     ELK</a:t>
            </a:r>
            <a:endParaRPr lang="en-US" altLang="zh-CN" sz="4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1372933" y="3767264"/>
            <a:ext cx="12242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项目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概述</a:t>
            </a:r>
            <a:endParaRPr lang="zh-CN" altLang="en-US" sz="2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2682" y="407055"/>
            <a:ext cx="7539318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</a:pP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lang="en-US" altLang="zh-CN" sz="1400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日志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是记录特定事件或活动的记录或文档。在计算机领域中，日志通常用于记录系统或应用程序的活动，以便在出现问题时进行故障排除和分析。日志可以包含时间戳、事件描述、错误代码、警告和其他有用信息。常见的日志类型包括系统日志、安全日志、应用程序日志和访问日志。</a:t>
            </a: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</a:pP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本项目基于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ELK（</a:t>
            </a:r>
            <a:r>
              <a:rPr lang="en-US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ElasticSearch-LogStash-Kibana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日志技术栈，实现日志采集、存储、以及分析展示一体化解决方案。在本次项目中我们将通过五个任务来学习爬虫的相关内容。项目架构如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下图：</a:t>
            </a: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" name="Picture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2205" y="3365500"/>
            <a:ext cx="6958965" cy="3107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知识准备</a:t>
            </a:r>
            <a:r>
              <a:rPr lang="en-US" altLang="zh-CN" dirty="0"/>
              <a:t>-Head</a:t>
            </a:r>
            <a:r>
              <a:rPr lang="zh-CN" altLang="en-US" dirty="0"/>
              <a:t>插件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一 master服务器安装hadoop-head插件</a:t>
            </a:r>
            <a:endParaRPr lang="zh-CN" altLang="en-US" sz="200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527685" y="1508760"/>
            <a:ext cx="10328275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由于es管理界面不友好，为了更好的查看索引库当中的信息，可以通过安装elasticsearch-head这个插件来实现。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785" y="2029460"/>
            <a:ext cx="9161780" cy="4138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(3)node01服务器修改Gruntfile.js。修改示例代码如下所示。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#修改Gruntfile.js这个文件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/export/servers/es/elasticsearch-head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#编辑配置文件(vim Gruntfile.js)，找到以下代码添加一行： hostname: '192.168.23.100'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       server: {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             options: {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                    hostname: '192.168.23.100',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                    port: 9200,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                    base: '.',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                    eepalive: true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知识准备</a:t>
            </a:r>
            <a:r>
              <a:rPr lang="en-US" altLang="zh-CN" dirty="0"/>
              <a:t>-Head</a:t>
            </a:r>
            <a:r>
              <a:rPr lang="zh-CN" altLang="en-US" dirty="0"/>
              <a:t>插件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一 master服务器安装hadoop-head插件</a:t>
            </a:r>
            <a:endParaRPr lang="zh-CN" altLang="en-US" sz="2000" dirty="0" smtClean="0"/>
          </a:p>
        </p:txBody>
      </p:sp>
      <p:sp>
        <p:nvSpPr>
          <p:cNvPr id="5" name="文本框 4"/>
          <p:cNvSpPr txBox="1"/>
          <p:nvPr/>
        </p:nvSpPr>
        <p:spPr>
          <a:xfrm>
            <a:off x="565785" y="1358265"/>
            <a:ext cx="11235055" cy="5730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(4)使用vim编辑器在node01服务器修改app.js对应的http访问位置，如图4-2-2所示。修改示例代码如下所示。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/export/servers/es/elasticsearch-head/_site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#编辑配置文件(vim app.js) 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#更改前：http://localhost:9200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#更改后：http://node01:9200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(5)node01服务器启动head服务和关闭ElasticSearch服务，Es并没有提供启动和关闭其服务的命令，这里我们使用kill命令直接结束对应的进程即可，查看和杀死进程如图4-2-3所示。示例代码如下所示。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#node01启动elasticsearch-head插件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/export/servers/es/elasticsearch-head/node_modules/grunt/bin/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#进程前台启动命令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./grunt server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#进程后台启动命令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nohup ./grunt server &gt;/dev/null 2&gt;&amp;1 &amp;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#停止elasticsearch-head进程,执行以下命令找到elasticsearch-head的插件进程，然后使用kill  -9  杀死进程即可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netstat -nltp | grep 9200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知识准备</a:t>
            </a:r>
            <a:r>
              <a:rPr lang="en-US" altLang="zh-CN" dirty="0"/>
              <a:t>-</a:t>
            </a:r>
            <a:r>
              <a:rPr lang="zh-CN" altLang="en-US" dirty="0"/>
              <a:t>访问查看</a:t>
            </a:r>
            <a:r>
              <a:rPr lang="en-US" altLang="zh-CN" dirty="0"/>
              <a:t>Head</a:t>
            </a:r>
            <a:r>
              <a:rPr lang="zh-CN" altLang="en-US" dirty="0"/>
              <a:t>插件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访问elasticsearch-head</a:t>
            </a:r>
            <a:endParaRPr lang="zh-CN" altLang="en-US" sz="2000" dirty="0" smtClean="0"/>
          </a:p>
          <a:p>
            <a:endParaRPr lang="zh-CN" altLang="en-US" sz="200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562100"/>
            <a:ext cx="10328275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浏览器访问 </a:t>
            </a: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1"/>
              </a:rPr>
              <a:t>http://192.168.23.100:9100/</a:t>
            </a: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。后台运行elasticsearch-head插件，具体命令如下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315" y="1969770"/>
            <a:ext cx="11229340" cy="1325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14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切换目录</a:t>
            </a:r>
            <a:endParaRPr lang="en-US" altLang="en-US" sz="1400" b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[es@node01]$ cd /export/</a:t>
            </a: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servers</a:t>
            </a: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/es/elasticsearch-head/node_modules/grunt/bin/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14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</a:t>
            </a:r>
            <a:r>
              <a:rPr lang="en-US" altLang="zh-CN" sz="14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ElasticSearch-Head</a:t>
            </a:r>
            <a:r>
              <a:rPr lang="zh-CN" altLang="en-US" sz="14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插件</a:t>
            </a:r>
            <a:endParaRPr lang="en-US" altLang="en-US" sz="1400" b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[es@node01]$ nohup /export/servers/es/elasticsearch-6.7.0/bin/elasticsearch 2&gt;&amp;1 &amp;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57" name="图片 157" descr="图4-2-4 Head插件运行首页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52015" y="3315970"/>
            <a:ext cx="7337425" cy="3133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知识准备</a:t>
            </a:r>
            <a:r>
              <a:rPr lang="en-US" altLang="zh-CN" dirty="0"/>
              <a:t>-</a:t>
            </a:r>
            <a:endParaRPr lang="en-US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二 node02服务器安装Kibana</a:t>
            </a:r>
            <a:endParaRPr lang="zh-CN" altLang="en-US" sz="200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527685" y="1508760"/>
            <a:ext cx="10328275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Kibana是一个开源的分析和可视化平台，设计用于和Elasticsearch一起工作。本实验使用es用户在node01服务器部署kibana。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590" y="2407920"/>
            <a:ext cx="9451975" cy="1850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#node01服务器使用es用户执行以下命令来下载安装包并解压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/home/es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#在线下载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wget https://artifacts.elastic.co/downloads/kibana/kibana-6.7.0-linux-x86_64.tar.gz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 -zxf kibana-6.7.0-linux-x86_64.tar.gz -C /export/servers/es/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355" y="20389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1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</a:rPr>
              <a:t>三</a:t>
            </a:r>
            <a:r>
              <a:rPr lang="en-US" b="1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b="1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</a:rPr>
              <a:t>下载资源上传服务器并解压</a:t>
            </a:r>
            <a:endParaRPr lang="zh-CN" altLang="en-US" b="1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355" y="425894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1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</a:rPr>
              <a:t>四</a:t>
            </a:r>
            <a:r>
              <a:rPr lang="en-US" b="1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b="1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</a:rPr>
              <a:t>修改配置文件</a:t>
            </a:r>
            <a:endParaRPr lang="zh-CN" altLang="en-US" b="1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355" y="4756785"/>
            <a:ext cx="8152765" cy="20574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#node01服务器使用es用户执行以下命令来修改配置文件</a:t>
            </a: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cd /export/servers/es/kibana-6.7.0-linux-x86_64/config/ 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#编辑配置文件kibana.yml（vi kibana.yml），配置内容如下。</a:t>
            </a: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server.host: "node03" elasticsearch.hosts: ["http://node01:9100"]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启动</a:t>
            </a:r>
            <a:r>
              <a:rPr lang="zh-CN" altLang="en-US" dirty="0" smtClean="0"/>
              <a:t>服务</a:t>
            </a:r>
            <a:endParaRPr lang="zh-CN" altLang="en-US" dirty="0" smtClean="0"/>
          </a:p>
        </p:txBody>
      </p:sp>
      <p:sp>
        <p:nvSpPr>
          <p:cNvPr id="7" name="矩形 6"/>
          <p:cNvSpPr/>
          <p:nvPr/>
        </p:nvSpPr>
        <p:spPr>
          <a:xfrm>
            <a:off x="438304" y="1019656"/>
            <a:ext cx="375983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b="1" kern="100" dirty="0">
                <a:latin typeface="+mn-ea"/>
                <a:cs typeface="宋体" panose="02010600030101010101" pitchFamily="2" charset="-122"/>
              </a:rPr>
              <a:t>五</a:t>
            </a:r>
            <a:r>
              <a:rPr lang="en-US" altLang="zh-CN" b="1" kern="100" dirty="0">
                <a:latin typeface="+mn-ea"/>
                <a:cs typeface="宋体" panose="02010600030101010101" pitchFamily="2" charset="-122"/>
              </a:rPr>
              <a:t> </a:t>
            </a:r>
            <a:r>
              <a:rPr lang="zh-CN" altLang="en-US" b="1" kern="100" dirty="0">
                <a:latin typeface="+mn-ea"/>
                <a:cs typeface="宋体" panose="02010600030101010101" pitchFamily="2" charset="-122"/>
              </a:rPr>
              <a:t>启动服务，</a:t>
            </a:r>
            <a:r>
              <a:rPr lang="zh-CN" altLang="en-US" b="1" kern="100" dirty="0">
                <a:latin typeface="+mn-ea"/>
                <a:cs typeface="宋体" panose="02010600030101010101" pitchFamily="2" charset="-122"/>
              </a:rPr>
              <a:t>并浏览器访问kibana</a:t>
            </a:r>
            <a:endParaRPr lang="zh-CN" altLang="en-US" b="1" kern="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210" y="1584960"/>
            <a:ext cx="10497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#node01服务器使用es用户执行以下命令启动kibana服务浏览器访问</a:t>
            </a:r>
            <a:r>
              <a:rPr lang="en-US" sz="1400" b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1"/>
              </a:rPr>
              <a:t>http://xxxxx01:5601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效果如图</a:t>
            </a: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4-2-5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所示。后台运行Kibana服务，示例代码如下所示。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210" y="2237740"/>
            <a:ext cx="4923790" cy="3533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 /export/servers/es/kibana-6.7.0-linux-x86_64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nohup bin/kibana &gt;/dev/null 2&gt;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#停止kibana服务，查看进程号然后使用kill -9杀死进程即可。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#查看进程号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ps -ef | grep node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#结束进程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kill -9 pid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8" name="图片 68" descr="4-2-5Kibana运行首页图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04180" y="2237740"/>
            <a:ext cx="6444615" cy="3985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800" b="0" dirty="0">
                <a:latin typeface="+mn-ea"/>
                <a:ea typeface="+mn-ea"/>
                <a:cs typeface="+mn-ea"/>
              </a:rPr>
              <a:t>1.思考如何使用Kibana进行数据可视化和仪表盘的创建？</a:t>
            </a:r>
            <a:endParaRPr lang="en-US" altLang="zh-CN" sz="1800" b="0" dirty="0">
              <a:latin typeface="+mn-ea"/>
              <a:ea typeface="+mn-ea"/>
              <a:cs typeface="+mn-ea"/>
            </a:endParaRPr>
          </a:p>
          <a:p>
            <a:r>
              <a:rPr lang="en-US" altLang="zh-CN" sz="1800" b="0" dirty="0">
                <a:latin typeface="+mn-ea"/>
                <a:ea typeface="+mn-ea"/>
                <a:cs typeface="+mn-ea"/>
              </a:rPr>
              <a:t>答案：使用Kibana的可视化工具，可以选择不同的图表类型和数据源，对数据进行聚合和可视化。可以通过选择字段、设置聚合函数和过滤条件等方式来创建自定义的可视化图表。创建仪表盘时，可以将多个可视化图表组合在一起，并设置布局和样式。</a:t>
            </a:r>
            <a:endParaRPr lang="en-US" altLang="zh-CN" sz="1800" b="0" dirty="0">
              <a:latin typeface="+mn-ea"/>
              <a:ea typeface="+mn-ea"/>
              <a:cs typeface="+mn-ea"/>
            </a:endParaRPr>
          </a:p>
          <a:p>
            <a:endParaRPr lang="en-US" altLang="zh-CN" sz="1800" b="0" dirty="0">
              <a:latin typeface="+mn-ea"/>
              <a:ea typeface="+mn-ea"/>
              <a:cs typeface="+mn-ea"/>
            </a:endParaRPr>
          </a:p>
          <a:p>
            <a:r>
              <a:rPr lang="en-US" altLang="zh-CN" sz="1800" b="0" dirty="0">
                <a:latin typeface="+mn-ea"/>
                <a:ea typeface="+mn-ea"/>
                <a:cs typeface="+mn-ea"/>
              </a:rPr>
              <a:t>2.思考如何在Kibana中进行日志分析和实时监控？</a:t>
            </a:r>
            <a:endParaRPr lang="en-US" altLang="zh-CN" sz="1800" b="0" dirty="0">
              <a:latin typeface="+mn-ea"/>
              <a:ea typeface="+mn-ea"/>
              <a:cs typeface="+mn-ea"/>
            </a:endParaRPr>
          </a:p>
          <a:p>
            <a:r>
              <a:rPr lang="en-US" altLang="zh-CN" sz="1800" b="0" dirty="0">
                <a:latin typeface="+mn-ea"/>
                <a:ea typeface="+mn-ea"/>
                <a:cs typeface="+mn-ea"/>
              </a:rPr>
              <a:t>答案：使用Kibana的日志分析工具，可以通过查询和过滤日志数据来进行分析。可以使用查询语句和过滤条件来筛选所需的日志，然后使用聚合和可视化工具对数据进行统计和可视化。实时监控可以使用Kibana的实时搜索功能，并设置自动刷新来查看最新的日志数据。</a:t>
            </a:r>
            <a:r>
              <a:rPr lang="en-US" altLang="zh-CN" sz="1800" dirty="0">
                <a:latin typeface="+mn-ea"/>
                <a:ea typeface="+mn-ea"/>
                <a:cs typeface="+mn-ea"/>
              </a:rPr>
              <a:t> </a:t>
            </a:r>
            <a:endParaRPr lang="zh-CN" altLang="en-US" sz="1800" dirty="0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135" y="1707984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838" y="706779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63" y="478648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63" y="274660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694" y="1069733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1" y="757099"/>
            <a:ext cx="4585045" cy="460375"/>
            <a:chOff x="4952134" y="2109382"/>
            <a:chExt cx="2835654" cy="485731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95561"/>
              <a:ext cx="587123" cy="357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596136" y="2109382"/>
              <a:ext cx="2191652" cy="485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ElasticSearch</a:t>
              </a:r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安装部署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6" name="文本框 7"/>
          <p:cNvSpPr txBox="1"/>
          <p:nvPr/>
        </p:nvSpPr>
        <p:spPr>
          <a:xfrm>
            <a:off x="395965" y="2311946"/>
            <a:ext cx="3819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 spc="50" dirty="0">
                <a:solidFill>
                  <a:schemeClr val="bg1"/>
                </a:solidFill>
                <a:latin typeface="+mj-ea"/>
              </a:rPr>
              <a:t>       ELK</a:t>
            </a:r>
            <a:endParaRPr lang="en-US" altLang="zh-CN" sz="4000" b="1" spc="5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396240" y="3662680"/>
            <a:ext cx="4197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50" dirty="0">
                <a:solidFill>
                  <a:schemeClr val="bg1"/>
                </a:solidFill>
                <a:latin typeface="+mj-ea"/>
                <a:ea typeface="+mj-ea"/>
              </a:rPr>
              <a:t>Index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和</a:t>
            </a:r>
            <a:r>
              <a:rPr lang="en-US" altLang="zh-CN" sz="2000" b="1" spc="50" dirty="0">
                <a:solidFill>
                  <a:schemeClr val="bg1"/>
                </a:solidFill>
                <a:latin typeface="+mj-ea"/>
                <a:ea typeface="+mj-ea"/>
              </a:rPr>
              <a:t>Document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操作</a:t>
            </a:r>
            <a:endParaRPr lang="zh-CN" altLang="en-US" sz="2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784" y="2163766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5132"/>
            <a:ext cx="4968615" cy="482196"/>
            <a:chOff x="4931740" y="2120515"/>
            <a:chExt cx="3072876" cy="508755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72173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561579" y="2120515"/>
              <a:ext cx="2443037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Head插件和 Kibana 安装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631" y="3148817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135" y="2872692"/>
            <a:ext cx="5048765" cy="460375"/>
            <a:chOff x="4931740" y="2201051"/>
            <a:chExt cx="3048454" cy="485736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213780"/>
              <a:ext cx="587123" cy="357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00449A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solidFill>
                    <a:srgbClr val="00449A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3</a:t>
              </a:r>
              <a:endParaRPr lang="en-US" altLang="zh-CN" sz="2200" b="1" dirty="0">
                <a:solidFill>
                  <a:srgbClr val="00449A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85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rgbClr val="00449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Index和Document 操作</a:t>
              </a:r>
              <a:endParaRPr lang="zh-CN" altLang="en-US" sz="2400" b="1" spc="50" dirty="0">
                <a:solidFill>
                  <a:srgbClr val="00449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135" y="3739067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8757" y="5316340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571" y="5090767"/>
            <a:ext cx="833934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149340" y="4829810"/>
            <a:ext cx="3985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LogStash</a:t>
            </a:r>
            <a:r>
              <a:rPr lang="zh-CN"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的安装配置</a:t>
            </a:r>
            <a:r>
              <a:rPr lang="zh-CN"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使用</a:t>
            </a:r>
            <a:endParaRPr lang="zh-CN"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3032" y="4332922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200062" y="3813467"/>
            <a:ext cx="4839244" cy="586520"/>
            <a:chOff x="4974227" y="2099037"/>
            <a:chExt cx="2992865" cy="618824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60764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4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04529" y="2099037"/>
              <a:ext cx="2362563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ES</a:t>
              </a: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中</a:t>
              </a:r>
              <a:r>
                <a:rPr lang="en-US" altLang="zh-CN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Query</a:t>
              </a: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查询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任务导航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239828" y="997890"/>
            <a:ext cx="11850572" cy="37050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400" b="0" dirty="0"/>
              <a:t>本案例是在成功安装Kibana的基础上，来实现对ES中的索引和文档的基本操作，通过本案例的学习和操作让我们学会索引的创建、查看、删除以及文档的创建、查看等基本的操作。</a:t>
            </a:r>
            <a:endParaRPr lang="zh-CN" altLang="zh-CN" sz="1400" b="0" dirty="0"/>
          </a:p>
          <a:p>
            <a:endParaRPr lang="zh-CN" alt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38480" y="1992630"/>
            <a:ext cx="9111615" cy="58166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r>
              <a:rPr lang="en-US" altLang="zh-CN" sz="2000" dirty="0"/>
              <a:t>                                            </a:t>
            </a:r>
            <a:endParaRPr lang="zh-CN" altLang="en-US" sz="2000" dirty="0"/>
          </a:p>
        </p:txBody>
      </p:sp>
      <p:pic>
        <p:nvPicPr>
          <p:cNvPr id="40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13710" y="1666240"/>
            <a:ext cx="8778240" cy="47256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创建索引</a:t>
            </a:r>
            <a:r>
              <a:rPr lang="en-US" altLang="zh-CN" dirty="0" smtClean="0"/>
              <a:t>I</a:t>
            </a:r>
            <a:r>
              <a:rPr lang="en-US" altLang="zh-CN" dirty="0" smtClean="0"/>
              <a:t>ndex</a:t>
            </a:r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（一）创建索引</a:t>
            </a:r>
            <a:endParaRPr lang="zh-CN" altLang="en-US" sz="2000" dirty="0" smtClean="0"/>
          </a:p>
          <a:p>
            <a:endParaRPr lang="zh-CN" altLang="en-US" sz="2000" dirty="0" smtClean="0"/>
          </a:p>
        </p:txBody>
      </p:sp>
      <p:sp>
        <p:nvSpPr>
          <p:cNvPr id="7" name="矩形 6"/>
          <p:cNvSpPr/>
          <p:nvPr/>
        </p:nvSpPr>
        <p:spPr>
          <a:xfrm>
            <a:off x="414020" y="1475740"/>
            <a:ext cx="110324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sz="1400" kern="100" dirty="0">
                <a:latin typeface="+mn-ea"/>
                <a:cs typeface="宋体" panose="02010600030101010101" pitchFamily="2" charset="-122"/>
              </a:rPr>
              <a:t>在我们的kibana的dev tools当中执行以下语句，可以创建索引，类似于一个数据库，创建结果如图。</a:t>
            </a:r>
            <a:endParaRPr lang="zh-CN" sz="1400" kern="100" dirty="0">
              <a:latin typeface="+mn-ea"/>
              <a:cs typeface="宋体" panose="02010600030101010101" pitchFamily="2" charset="-122"/>
            </a:endParaRPr>
          </a:p>
          <a:p>
            <a:pPr algn="l"/>
            <a:endParaRPr lang="en-US" altLang="zh-CN" sz="1400" kern="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020" y="223837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16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PUT /xuanyuan_index_1/?pretty</a:t>
            </a:r>
            <a:endParaRPr lang="en-US" altLang="en-US" sz="1600" b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4" name="图片 164" descr="图4-3-2Kibana添加索引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4020" y="2896235"/>
            <a:ext cx="9893300" cy="2910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添加</a:t>
            </a:r>
            <a:r>
              <a:rPr lang="zh-CN" altLang="en-US" dirty="0" smtClean="0"/>
              <a:t>文档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414174" y="981129"/>
            <a:ext cx="10674350" cy="370501"/>
          </a:xfrm>
        </p:spPr>
        <p:txBody>
          <a:bodyPr/>
          <a:lstStyle/>
          <a:p>
            <a:r>
              <a:rPr lang="zh-CN" altLang="en-US" sz="2000" dirty="0" smtClean="0">
                <a:sym typeface="+mn-ea"/>
              </a:rPr>
              <a:t>（二）向索引库添加文档</a:t>
            </a:r>
            <a:endParaRPr lang="zh-CN" altLang="en-US" sz="2000" dirty="0" smtClean="0"/>
          </a:p>
          <a:p>
            <a:endParaRPr lang="zh-CN" altLang="en-US" sz="2000" b="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403860" y="3428683"/>
            <a:ext cx="5080000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50000"/>
              </a:lnSpc>
              <a:spcBef>
                <a:spcPts val="600"/>
              </a:spcBef>
              <a:buClrTx/>
              <a:buSzTx/>
              <a:buFontTx/>
            </a:pPr>
            <a:r>
              <a:rPr lang="zh-CN" altLang="en-US" sz="1400" b="0" dirty="0" smtClean="0"/>
              <a:t>PUT /xuanyuan_index_1/article/1001  {"id": "1", "title": "Journey to the West"}</a:t>
            </a:r>
            <a:endParaRPr lang="zh-CN" altLang="en-US" sz="1400" b="0" dirty="0" smtClean="0"/>
          </a:p>
        </p:txBody>
      </p:sp>
      <p:pic>
        <p:nvPicPr>
          <p:cNvPr id="1942808848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26610" y="1743710"/>
            <a:ext cx="7171690" cy="45065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4020" y="1752600"/>
            <a:ext cx="4064000" cy="2124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sym typeface="+mn-ea"/>
              </a:rPr>
              <a:t>前面的命令使用 PUT 动词将一个文档添加到 /article(文档类型)，并为该文档分配 ID 为1。URL 路径显示为index/doctype/ID（索引/文档类型/ID）。示例代码如下所示。</a:t>
            </a:r>
            <a:endParaRPr lang="zh-CN" altLang="en-US" sz="1400" b="0" dirty="0" smtClean="0"/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200" b="0" dirty="0" smtClean="0"/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7"/>
          <p:cNvSpPr txBox="1"/>
          <p:nvPr/>
        </p:nvSpPr>
        <p:spPr>
          <a:xfrm>
            <a:off x="690245" y="2658745"/>
            <a:ext cx="42519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 spc="50" dirty="0">
                <a:solidFill>
                  <a:schemeClr val="bg1"/>
                </a:solidFill>
                <a:latin typeface="+mj-ea"/>
                <a:ea typeface="+mj-ea"/>
              </a:rPr>
              <a:t>     ELK</a:t>
            </a:r>
            <a:endParaRPr lang="en-US" altLang="zh-CN" sz="4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1372933" y="3767264"/>
            <a:ext cx="12242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50" dirty="0" smtClean="0">
                <a:solidFill>
                  <a:schemeClr val="bg1"/>
                </a:solidFill>
                <a:latin typeface="+mj-ea"/>
                <a:ea typeface="+mj-ea"/>
              </a:rPr>
              <a:t>知识目标</a:t>
            </a:r>
            <a:endParaRPr lang="zh-CN" altLang="en-US" sz="2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3317" y="656419"/>
            <a:ext cx="7478059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900"/>
              </a:spcBef>
              <a:spcAft>
                <a:spcPts val="900"/>
              </a:spcAft>
              <a:buFont typeface="Wingdings" panose="05000000000000000000" pitchFamily="2" charset="2"/>
              <a:buChar char=""/>
            </a:pPr>
            <a:r>
              <a:rPr lang="zh-CN" altLang="zh-CN" sz="1400" b="1" kern="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知识目标：</a:t>
            </a:r>
            <a:endParaRPr lang="zh-CN" altLang="zh-CN" sz="14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altLang="zh-CN" sz="1400" kern="0">
                <a:latin typeface="+mn-ea"/>
                <a:cs typeface="宋体" panose="02010600030101010101" pitchFamily="2" charset="-122"/>
              </a:rPr>
              <a:t>（1）对数据存储</a:t>
            </a:r>
            <a:r>
              <a:rPr lang="en-US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索引的基本概念有一定的了解，包括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倒排索引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、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分片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和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复制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等。</a:t>
            </a:r>
            <a:endParaRPr altLang="zh-CN" sz="1400" kern="0">
              <a:latin typeface="+mn-ea"/>
              <a:cs typeface="宋体" panose="02010600030101010101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altLang="zh-CN" sz="1400" kern="0">
                <a:latin typeface="+mn-ea"/>
                <a:cs typeface="宋体" panose="02010600030101010101" pitchFamily="2" charset="-122"/>
              </a:rPr>
              <a:t>（2）熟悉日志的格式和结构，了解常见的日志格式如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JSON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、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CSV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等。</a:t>
            </a:r>
            <a:endParaRPr altLang="zh-CN" sz="1400" kern="0">
              <a:latin typeface="+mn-ea"/>
              <a:cs typeface="宋体" panose="02010600030101010101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altLang="zh-CN" sz="1400" kern="0">
                <a:latin typeface="+mn-ea"/>
                <a:cs typeface="宋体" panose="02010600030101010101" pitchFamily="2" charset="-122"/>
              </a:rPr>
              <a:t>（3）理解数据流的概念，包括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数据收集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、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传输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、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处理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和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展示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等环节。</a:t>
            </a:r>
            <a:endParaRPr altLang="zh-CN" sz="1400" kern="0">
              <a:latin typeface="+mn-ea"/>
              <a:cs typeface="宋体" panose="02010600030101010101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altLang="zh-CN" sz="1400" kern="0">
                <a:latin typeface="+mn-ea"/>
                <a:cs typeface="宋体" panose="02010600030101010101" pitchFamily="2" charset="-122"/>
              </a:rPr>
              <a:t>（4）熟悉搜索和聚合的基本概念，包括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查询语法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、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过滤器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、</a:t>
            </a:r>
            <a:r>
              <a:rPr altLang="zh-CN" sz="1400" b="1" u="sng" kern="0">
                <a:solidFill>
                  <a:srgbClr val="0070C0"/>
                </a:solidFill>
                <a:latin typeface="+mn-ea"/>
                <a:cs typeface="宋体" panose="02010600030101010101" pitchFamily="2" charset="-122"/>
              </a:rPr>
              <a:t>聚合函数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等。</a:t>
            </a:r>
            <a:endParaRPr altLang="zh-CN" sz="1400" kern="0">
              <a:latin typeface="+mn-ea"/>
              <a:cs typeface="宋体" panose="02010600030101010101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altLang="zh-CN" sz="1400" kern="0">
                <a:latin typeface="+mn-ea"/>
                <a:cs typeface="宋体" panose="02010600030101010101" pitchFamily="2" charset="-122"/>
              </a:rPr>
              <a:t>（5）熟悉数据可视化的基本原理和工具，了解图表类型和布局设计等。</a:t>
            </a:r>
            <a:endParaRPr altLang="zh-CN" sz="1400" kern="0">
              <a:latin typeface="+mn-ea"/>
              <a:cs typeface="宋体" panose="02010600030101010101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b="1" kern="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技能目标：</a:t>
            </a:r>
            <a:endParaRPr lang="zh-CN" altLang="zh-CN" sz="1400" b="1" kern="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（1）能够安装和配置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ELK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技术栈的各个组件，并建立起一个可工作的日志管理和分析平台。</a:t>
            </a: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（2）能够使用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Logstash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进行数据收集和处理，包括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解析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转换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过滤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和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标准化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等操作。</a:t>
            </a: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（3）能够使用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Elasticsearch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进行数据索引和搜索，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创建索引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执行查询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和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聚合操作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等。</a:t>
            </a: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（4）能够进行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日志分析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和</a:t>
            </a:r>
            <a:r>
              <a:rPr lang="zh-CN" altLang="zh-CN" sz="1400" b="1" u="sng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实时监控</a:t>
            </a:r>
            <a:r>
              <a:rPr lang="zh-CN" altLang="zh-CN" sz="1400" kern="100" dirty="0">
                <a:effectLst/>
                <a:latin typeface="+mn-ea"/>
                <a:cs typeface="Times New Roman" panose="02020603050405020304" pitchFamily="18" charset="0"/>
              </a:rPr>
              <a:t>，包括通过查询和过滤日志数据来进行分析和监控。</a:t>
            </a: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查询</a:t>
            </a:r>
            <a:r>
              <a:rPr lang="zh-CN" altLang="en-US" dirty="0" smtClean="0"/>
              <a:t>文档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414174" y="981129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（三）Kibana查询文档</a:t>
            </a:r>
            <a:endParaRPr lang="zh-CN" altLang="en-US" sz="2000" dirty="0" smtClean="0"/>
          </a:p>
          <a:p>
            <a:r>
              <a:rPr lang="zh-CN" altLang="en-US" sz="1600" b="0" dirty="0" smtClean="0"/>
              <a:t>示例代码如下所示</a:t>
            </a:r>
            <a:r>
              <a:rPr lang="zh-CN" altLang="en-US" sz="2000" b="0" dirty="0" smtClean="0"/>
              <a:t>。</a:t>
            </a:r>
            <a:endParaRPr lang="zh-CN" altLang="en-US" sz="2000" b="0" dirty="0" smtClean="0"/>
          </a:p>
          <a:p>
            <a:endParaRPr lang="zh-CN" altLang="en-US" sz="2000" b="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130810" y="1833880"/>
            <a:ext cx="4170045" cy="16516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600" b="0">
                <a:latin typeface="微软雅黑" panose="020B0503020204020204" pitchFamily="34" charset="-122"/>
                <a:ea typeface="微软雅黑" panose="020B0503020204020204" pitchFamily="34" charset="-122"/>
              </a:rPr>
              <a:t>GET /xuanyuan_index_1/article/1001/?pretty</a:t>
            </a:r>
            <a:endParaRPr lang="en-US" altLang="en-US" sz="1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1125176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16730" y="1334770"/>
            <a:ext cx="7494270" cy="4942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更新</a:t>
            </a:r>
            <a:r>
              <a:rPr lang="zh-CN" altLang="en-US" dirty="0" smtClean="0"/>
              <a:t>文档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414174" y="981129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（四）Kibana更新文档</a:t>
            </a:r>
            <a:endParaRPr lang="zh-CN" altLang="en-US" sz="2000" dirty="0" smtClean="0"/>
          </a:p>
          <a:p>
            <a:r>
              <a:rPr lang="zh-CN" altLang="en-US" sz="1600" b="0" dirty="0" smtClean="0"/>
              <a:t>示例代码如下所示</a:t>
            </a:r>
            <a:r>
              <a:rPr lang="zh-CN" altLang="en-US" sz="2000" b="0" dirty="0" smtClean="0"/>
              <a:t>。</a:t>
            </a:r>
            <a:endParaRPr lang="zh-CN" altLang="en-US" sz="2000" b="0" dirty="0" smtClean="0"/>
          </a:p>
          <a:p>
            <a:endParaRPr lang="zh-CN" altLang="en-US" sz="2000" b="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184785" y="2135505"/>
            <a:ext cx="38684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600" b="0">
                <a:latin typeface="微软雅黑" panose="020B0503020204020204" pitchFamily="34" charset="-122"/>
                <a:ea typeface="微软雅黑" panose="020B0503020204020204" pitchFamily="34" charset="-122"/>
              </a:rPr>
              <a:t>PUT /xuanyuan_index_1/article/1001  {"id": "1", "title": "The Dream of Red Mansion"}</a:t>
            </a:r>
            <a:endParaRPr lang="en-US" altLang="en-US" sz="1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6384048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26560" y="1351915"/>
            <a:ext cx="7758430" cy="4784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删除</a:t>
            </a:r>
            <a:r>
              <a:rPr lang="zh-CN" altLang="en-US" dirty="0" smtClean="0"/>
              <a:t>文档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414174" y="981129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（五）删除文档</a:t>
            </a:r>
            <a:endParaRPr lang="zh-CN" altLang="en-US" sz="2000" dirty="0" smtClean="0"/>
          </a:p>
          <a:p>
            <a:r>
              <a:rPr lang="zh-CN" altLang="en-US" sz="1600" b="0" dirty="0" smtClean="0"/>
              <a:t>示例代码如下所示</a:t>
            </a:r>
            <a:r>
              <a:rPr lang="zh-CN" altLang="en-US" sz="2000" b="0" dirty="0" smtClean="0"/>
              <a:t>。</a:t>
            </a:r>
            <a:endParaRPr lang="zh-CN" altLang="en-US" sz="2000" b="0" dirty="0" smtClean="0"/>
          </a:p>
          <a:p>
            <a:endParaRPr lang="zh-CN" altLang="en-US" sz="2000" b="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272415" y="2203450"/>
            <a:ext cx="3745865" cy="1122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sz="1600" b="0">
                <a:latin typeface="微软雅黑" panose="020B0503020204020204" pitchFamily="34" charset="-122"/>
                <a:ea typeface="微软雅黑" panose="020B0503020204020204" pitchFamily="34" charset="-122"/>
              </a:rPr>
              <a:t>DELETE  /xuanyuan_index_1/article/1001</a:t>
            </a:r>
            <a:endParaRPr lang="en-US" altLang="en-US" sz="1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26389459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18915" y="1614805"/>
            <a:ext cx="7974330" cy="4633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删除</a:t>
            </a:r>
            <a:r>
              <a:rPr lang="zh-CN" altLang="en-US" dirty="0" smtClean="0"/>
              <a:t>索引库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414174" y="981129"/>
            <a:ext cx="10674350" cy="370501"/>
          </a:xfrm>
        </p:spPr>
        <p:txBody>
          <a:bodyPr/>
          <a:lstStyle/>
          <a:p>
            <a:r>
              <a:rPr lang="zh-CN" altLang="en-US" sz="2000" dirty="0" smtClean="0"/>
              <a:t>（五）删除文档</a:t>
            </a:r>
            <a:endParaRPr lang="zh-CN" altLang="en-US" sz="2000" dirty="0" smtClean="0"/>
          </a:p>
          <a:p>
            <a:r>
              <a:rPr lang="zh-CN" altLang="en-US" sz="1600" b="0" dirty="0" smtClean="0"/>
              <a:t>示例代码如下所示</a:t>
            </a:r>
            <a:r>
              <a:rPr lang="zh-CN" altLang="en-US" sz="2000" b="0" dirty="0" smtClean="0"/>
              <a:t>。</a:t>
            </a:r>
            <a:endParaRPr lang="zh-CN" altLang="en-US" sz="2000" b="0" dirty="0" smtClean="0"/>
          </a:p>
          <a:p>
            <a:endParaRPr lang="zh-CN" altLang="en-US" sz="2000" b="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272415" y="2203450"/>
            <a:ext cx="3725545" cy="968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DELETE 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/xuanyuan_index_1/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</a:rPr>
              <a:t>pretty</a:t>
            </a:r>
            <a:endParaRPr lang="en-US" altLang="zh-CN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6048282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92525" y="1510030"/>
            <a:ext cx="8054975" cy="4660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800" y="937736"/>
            <a:ext cx="1165860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0" dirty="0">
                <a:latin typeface="+mn-ea"/>
                <a:cs typeface="宋体" panose="02010600030101010101" pitchFamily="2" charset="-122"/>
              </a:rPr>
              <a:t>1.思考如何在Elasticsearch中创建一个新的索引，并定义其映射和设置？</a:t>
            </a:r>
            <a:endParaRPr lang="en-US" altLang="zh-CN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0" dirty="0">
                <a:latin typeface="+mn-ea"/>
                <a:cs typeface="宋体" panose="02010600030101010101" pitchFamily="2" charset="-122"/>
              </a:rPr>
              <a:t>答案：可以使用Elasticsearch的Index API来创建一个新的索引。在请求中指定索引的名称、映射和设置参数，例如：</a:t>
            </a:r>
            <a:endParaRPr lang="en-US" altLang="zh-CN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0" dirty="0">
                <a:latin typeface="+mn-ea"/>
                <a:cs typeface="宋体" panose="02010600030101010101" pitchFamily="2" charset="-122"/>
              </a:rPr>
              <a:t>PUT /my_index</a:t>
            </a:r>
            <a:endParaRPr lang="en-US" altLang="zh-CN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0" dirty="0">
                <a:latin typeface="+mn-ea"/>
                <a:cs typeface="宋体" panose="02010600030101010101" pitchFamily="2" charset="-122"/>
              </a:rPr>
              <a:t>{</a:t>
            </a:r>
            <a:endParaRPr lang="en-US" altLang="zh-CN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0" dirty="0">
                <a:latin typeface="+mn-ea"/>
                <a:cs typeface="宋体" panose="02010600030101010101" pitchFamily="2" charset="-122"/>
              </a:rPr>
              <a:t>  "settings": {</a:t>
            </a:r>
            <a:endParaRPr lang="en-US" altLang="zh-CN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0" dirty="0">
                <a:latin typeface="+mn-ea"/>
                <a:cs typeface="宋体" panose="02010600030101010101" pitchFamily="2" charset="-122"/>
              </a:rPr>
              <a:t>    "number_of_shards": 3,</a:t>
            </a:r>
            <a:endParaRPr lang="en-US" altLang="zh-CN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0" dirty="0">
                <a:latin typeface="+mn-ea"/>
                <a:cs typeface="宋体" panose="02010600030101010101" pitchFamily="2" charset="-122"/>
              </a:rPr>
              <a:t>    "number_of_replicas": 2</a:t>
            </a:r>
            <a:endParaRPr lang="en-US" altLang="zh-CN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0" dirty="0">
                <a:latin typeface="+mn-ea"/>
                <a:cs typeface="宋体" panose="02010600030101010101" pitchFamily="2" charset="-122"/>
              </a:rPr>
              <a:t>  },</a:t>
            </a:r>
            <a:endParaRPr lang="en-US" altLang="zh-CN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kern="0" dirty="0">
                <a:latin typeface="+mn-ea"/>
                <a:cs typeface="宋体" panose="02010600030101010101" pitchFamily="2" charset="-122"/>
              </a:rPr>
              <a:t>  </a:t>
            </a:r>
            <a:endParaRPr lang="en-US" altLang="zh-CN" kern="0" dirty="0"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135" y="1707984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838" y="706779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63" y="478648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63" y="274660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694" y="1069733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1" y="757099"/>
            <a:ext cx="4585045" cy="460375"/>
            <a:chOff x="4952134" y="2109382"/>
            <a:chExt cx="2835654" cy="485731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95561"/>
              <a:ext cx="587123" cy="357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596136" y="2109382"/>
              <a:ext cx="2191652" cy="485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ElasticSearch</a:t>
              </a:r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安装部署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6" name="文本框 7"/>
          <p:cNvSpPr txBox="1"/>
          <p:nvPr/>
        </p:nvSpPr>
        <p:spPr>
          <a:xfrm>
            <a:off x="395965" y="2311946"/>
            <a:ext cx="3819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 spc="50" dirty="0">
                <a:solidFill>
                  <a:schemeClr val="bg1"/>
                </a:solidFill>
                <a:latin typeface="+mj-ea"/>
              </a:rPr>
              <a:t>       ELK</a:t>
            </a:r>
            <a:endParaRPr lang="en-US" altLang="zh-CN" sz="4000" b="1" spc="5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493395" y="3506470"/>
            <a:ext cx="4197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50" dirty="0">
                <a:solidFill>
                  <a:schemeClr val="bg1"/>
                </a:solidFill>
                <a:latin typeface="+mj-ea"/>
                <a:ea typeface="+mj-ea"/>
              </a:rPr>
              <a:t>ElasticSearch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中</a:t>
            </a:r>
            <a:r>
              <a:rPr lang="en-US" altLang="zh-CN" sz="2000" b="1" spc="50" dirty="0">
                <a:solidFill>
                  <a:schemeClr val="bg1"/>
                </a:solidFill>
                <a:latin typeface="+mj-ea"/>
                <a:ea typeface="+mj-ea"/>
              </a:rPr>
              <a:t>Query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查询</a:t>
            </a:r>
            <a:endParaRPr lang="zh-CN" altLang="en-US" sz="2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784" y="2163766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5132"/>
            <a:ext cx="4968615" cy="482196"/>
            <a:chOff x="4931740" y="2120515"/>
            <a:chExt cx="3072876" cy="508755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72173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561579" y="2120515"/>
              <a:ext cx="2443037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Head插件和 Kibana 安装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631" y="3148817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135" y="2872692"/>
            <a:ext cx="5048765" cy="460375"/>
            <a:chOff x="4931740" y="2201051"/>
            <a:chExt cx="3048454" cy="485736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213780"/>
              <a:ext cx="587123" cy="357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3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85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Index和Document 操作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135" y="3739067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8757" y="5316340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571" y="5090767"/>
            <a:ext cx="833934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149340" y="4829810"/>
            <a:ext cx="3985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LogStash</a:t>
            </a:r>
            <a:r>
              <a:rPr lang="zh-CN"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的安装配置</a:t>
            </a:r>
            <a:r>
              <a:rPr lang="zh-CN"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使用</a:t>
            </a:r>
            <a:endParaRPr lang="zh-CN"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3032" y="4332922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200062" y="3813467"/>
            <a:ext cx="4839244" cy="586520"/>
            <a:chOff x="4974227" y="2099037"/>
            <a:chExt cx="2992865" cy="618824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60764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003A8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solidFill>
                    <a:srgbClr val="003A8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4</a:t>
              </a:r>
              <a:endParaRPr lang="en-US" altLang="zh-CN" sz="2200" b="1" dirty="0">
                <a:solidFill>
                  <a:srgbClr val="003A8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04529" y="2099037"/>
              <a:ext cx="2362563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rgbClr val="003A8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</a:t>
              </a:r>
              <a:r>
                <a:rPr lang="zh-CN" altLang="en-US" sz="2400" b="1" spc="50" dirty="0">
                  <a:solidFill>
                    <a:srgbClr val="003A8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中</a:t>
              </a:r>
              <a:r>
                <a:rPr lang="en-US" altLang="zh-CN" sz="2400" b="1" spc="50" dirty="0">
                  <a:solidFill>
                    <a:srgbClr val="003A8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Query</a:t>
              </a:r>
              <a:r>
                <a:rPr lang="zh-CN" altLang="en-US" sz="2400" b="1" spc="50" dirty="0">
                  <a:solidFill>
                    <a:srgbClr val="003A8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查询</a:t>
              </a:r>
              <a:endParaRPr lang="zh-CN" altLang="en-US" sz="2400" b="1" spc="50" dirty="0">
                <a:solidFill>
                  <a:srgbClr val="003A8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altLang="zh-CN" dirty="0"/>
              <a:t>任务导航</a:t>
            </a:r>
            <a:endParaRPr altLang="zh-CN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240030" y="914400"/>
            <a:ext cx="11850370" cy="122936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b="0">
                <a:cs typeface="+mj-ea"/>
              </a:rPr>
              <a:t>     </a:t>
            </a:r>
            <a:r>
              <a:rPr sz="1600" b="0">
                <a:cs typeface="+mj-ea"/>
              </a:rPr>
              <a:t>该任务主要基于已经安装好的Es服务进行高级的查询，同学们可以根据自己的需要构建自己的索引库和文档，并进行各种查询操作，具体操作如下，希望通过该任务实践，熟练查询语法，分析业务需求。具体步骤分为两大步骤，第一个步骤我们会进行数据的准备，第二个步骤我们会在准备的数据基础上进行各种查询操作，包括词条查询、范围查询、分页查询等。</a:t>
            </a:r>
            <a:endParaRPr sz="1600" b="0">
              <a:cs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7510" y="2362835"/>
            <a:ext cx="9111615" cy="58166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pic>
        <p:nvPicPr>
          <p:cNvPr id="47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73095" y="2143760"/>
            <a:ext cx="7249160" cy="41516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知识准备</a:t>
            </a:r>
            <a:r>
              <a:rPr lang="en-US" altLang="zh-CN" dirty="0"/>
              <a:t>-</a:t>
            </a:r>
            <a:r>
              <a:rPr lang="zh-CN" altLang="en-US" dirty="0"/>
              <a:t>数据</a:t>
            </a:r>
            <a:r>
              <a:rPr lang="zh-CN" altLang="en-US" dirty="0"/>
              <a:t>准备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（一）构建索引库，批量添加数据</a:t>
            </a:r>
            <a:endParaRPr lang="zh-CN" altLang="en-US" sz="1800" dirty="0"/>
          </a:p>
        </p:txBody>
      </p:sp>
      <p:sp>
        <p:nvSpPr>
          <p:cNvPr id="7" name="矩形 6"/>
          <p:cNvSpPr/>
          <p:nvPr/>
        </p:nvSpPr>
        <p:spPr>
          <a:xfrm>
            <a:off x="300509" y="1434311"/>
            <a:ext cx="435546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b="1" kern="100" dirty="0" smtClean="0">
                <a:latin typeface="+mn-ea"/>
                <a:cs typeface="宋体" panose="02010600030101010101" pitchFamily="2" charset="-122"/>
              </a:rPr>
              <a:t>1.登录kibana管理页面并进行如下操作。</a:t>
            </a:r>
            <a:endParaRPr lang="en-US" altLang="zh-CN" b="1" kern="100" dirty="0" smtClean="0">
              <a:latin typeface="+mn-ea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2765" y="2020570"/>
            <a:ext cx="5276850" cy="4027805"/>
          </a:xfrm>
          <a:prstGeom prst="rect">
            <a:avLst/>
          </a:prstGeom>
        </p:spPr>
      </p:pic>
      <p:pic>
        <p:nvPicPr>
          <p:cNvPr id="1343136721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54395" y="2020570"/>
            <a:ext cx="5760720" cy="4010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知识准备</a:t>
            </a:r>
            <a:r>
              <a:rPr lang="en-US" altLang="zh-CN" dirty="0">
                <a:sym typeface="+mn-ea"/>
              </a:rPr>
              <a:t>-match</a:t>
            </a:r>
            <a:r>
              <a:rPr lang="zh-CN" altLang="en-US" dirty="0">
                <a:sym typeface="+mn-ea"/>
              </a:rPr>
              <a:t>查询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（二）使用match_all做查询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530225" y="1518285"/>
            <a:ext cx="9499600" cy="1047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match_all匹配后，会把所有的数据检索出来，但是往往真正的业务需求并非要找全部的数据，而是检索出自己想要的；并且对于es集群来说，直接检索全部的数据，很容易造成GC（垃圾回收即我们的Java虚拟机把内存中的不用的对象进行内存释放）现象。所以，我们要学会如何进行高效的检索数据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100" y="2733040"/>
            <a:ext cx="4347845" cy="30359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/school/xuanyuan_student1/_search?pretty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"match_all": {}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11900584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63440" y="2567940"/>
            <a:ext cx="6748780" cy="3742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知识准备</a:t>
            </a:r>
            <a:r>
              <a:rPr lang="en-US" altLang="zh-CN" dirty="0">
                <a:sym typeface="+mn-ea"/>
              </a:rPr>
              <a:t>-</a:t>
            </a:r>
            <a:r>
              <a:rPr lang="zh-CN" altLang="en-US" dirty="0">
                <a:sym typeface="+mn-ea"/>
              </a:rPr>
              <a:t>字段查询</a:t>
            </a:r>
            <a:endParaRPr lang="zh-CN" altLang="en-US" dirty="0">
              <a:sym typeface="+mn-ea"/>
            </a:endParaRPr>
          </a:p>
          <a:p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（三）通过关键字段查询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556895" y="2005330"/>
            <a:ext cx="7169785" cy="3836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/school/student/_search?pretty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"match": {"about": "travel"}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910890513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49420" y="1718310"/>
            <a:ext cx="7329170" cy="4123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6895" y="1446530"/>
            <a:ext cx="4064000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示例代码：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135" y="1707984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838" y="706779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63" y="478648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63" y="274660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694" y="1069733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1" y="757099"/>
            <a:ext cx="4585045" cy="460375"/>
            <a:chOff x="4952134" y="2109382"/>
            <a:chExt cx="2835654" cy="485731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95561"/>
              <a:ext cx="587123" cy="357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任务</a:t>
              </a:r>
              <a:r>
                <a:rPr lang="en-US" altLang="zh-CN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596136" y="2109382"/>
              <a:ext cx="2191652" cy="485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ElasticSearch</a:t>
              </a:r>
              <a:r>
                <a:rPr lang="zh-CN" altLang="en-US" sz="2400" b="1" spc="5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安装</a:t>
              </a:r>
              <a:r>
                <a:rPr lang="zh-CN" altLang="en-US" sz="2400" b="1" spc="5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部署</a:t>
              </a:r>
              <a:endParaRPr lang="zh-CN" altLang="en-US" sz="2400" b="1" spc="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6" name="文本框 7"/>
          <p:cNvSpPr txBox="1"/>
          <p:nvPr/>
        </p:nvSpPr>
        <p:spPr>
          <a:xfrm>
            <a:off x="395965" y="2311946"/>
            <a:ext cx="3819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 spc="50" dirty="0">
                <a:solidFill>
                  <a:schemeClr val="bg1"/>
                </a:solidFill>
                <a:latin typeface="+mj-ea"/>
              </a:rPr>
              <a:t>       ELK</a:t>
            </a:r>
            <a:endParaRPr lang="en-US" altLang="zh-CN" sz="4000" b="1" spc="5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382270" y="3767455"/>
            <a:ext cx="3635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50" dirty="0">
                <a:solidFill>
                  <a:schemeClr val="bg1"/>
                </a:solidFill>
                <a:latin typeface="+mj-ea"/>
                <a:ea typeface="+mj-ea"/>
              </a:rPr>
              <a:t>ElasticSearch 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集群安装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部署</a:t>
            </a:r>
            <a:endParaRPr lang="zh-CN" altLang="en-US" sz="2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784" y="2163766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909112"/>
            <a:ext cx="4968615" cy="460375"/>
            <a:chOff x="4931740" y="2219671"/>
            <a:chExt cx="3072876" cy="485732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72173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561579" y="2219671"/>
              <a:ext cx="2443037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Head插件和 Kibana 安装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631" y="3148817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135" y="2884756"/>
            <a:ext cx="5048765" cy="488315"/>
            <a:chOff x="4931740" y="2213780"/>
            <a:chExt cx="3048454" cy="515215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213780"/>
              <a:ext cx="587123" cy="357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3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43259"/>
              <a:ext cx="2396668" cy="485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Index</a:t>
              </a: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和Document 操作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135" y="3739067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8757" y="5316340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571" y="5090767"/>
            <a:ext cx="833934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172200" y="4961890"/>
            <a:ext cx="3985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LogStash</a:t>
            </a:r>
            <a:r>
              <a:rPr lang="zh-CN"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的安装配置</a:t>
            </a:r>
            <a:r>
              <a:rPr lang="zh-CN"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使用</a:t>
            </a:r>
            <a:endParaRPr lang="zh-CN"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3032" y="4332922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200062" y="3916337"/>
            <a:ext cx="4839244" cy="483650"/>
            <a:chOff x="4974227" y="2207573"/>
            <a:chExt cx="2992865" cy="510288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60764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4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04529" y="2207573"/>
              <a:ext cx="2362563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ES</a:t>
              </a: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中</a:t>
              </a:r>
              <a:r>
                <a:rPr lang="en-US" altLang="zh-CN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Query</a:t>
              </a: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查询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知识准备</a:t>
            </a:r>
            <a:r>
              <a:rPr lang="en-US" altLang="zh-CN" dirty="0">
                <a:sym typeface="+mn-ea"/>
              </a:rPr>
              <a:t>-bool</a:t>
            </a:r>
            <a:r>
              <a:rPr lang="zh-CN" altLang="en-US" dirty="0">
                <a:sym typeface="+mn-ea"/>
              </a:rPr>
              <a:t>符合查询</a:t>
            </a:r>
            <a:endParaRPr lang="zh-CN" altLang="en-US" dirty="0">
              <a:sym typeface="+mn-ea"/>
            </a:endParaRPr>
          </a:p>
          <a:p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（四）bool的复合查询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274320" y="2005330"/>
            <a:ext cx="4965065" cy="3836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/school/xuanyuan_student1/_search?pretty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"bool":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"must": { "match": {"about": "travel"}},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"must_not": {"match": {"sex": "boy"}}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895" y="1446530"/>
            <a:ext cx="4064000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示例代码：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968543638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39410" y="2005330"/>
            <a:ext cx="6227445" cy="4158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知识准备</a:t>
            </a:r>
            <a:r>
              <a:rPr lang="en-US" altLang="zh-CN" dirty="0">
                <a:sym typeface="+mn-ea"/>
              </a:rPr>
              <a:t>-bool&amp;should</a:t>
            </a:r>
            <a:r>
              <a:rPr lang="zh-CN" altLang="en-US" dirty="0">
                <a:sym typeface="+mn-ea"/>
              </a:rPr>
              <a:t>查询</a:t>
            </a:r>
            <a:endParaRPr lang="zh-CN" altLang="en-US" dirty="0">
              <a:sym typeface="+mn-ea"/>
            </a:endParaRPr>
          </a:p>
          <a:p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（五）bool的复合查询中的should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300355" y="2644775"/>
            <a:ext cx="5245735" cy="34296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/school/xuanyuan_student1/_search?pretty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"bool":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"must": { "match": {"about": "travel"}},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"should": {"match": {"sex": "boy"}}   ;     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355" y="2229485"/>
            <a:ext cx="4064000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示例代码：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0" y="1607185"/>
            <a:ext cx="9094470" cy="876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should表示可有可无的（如果should匹配到了就展示，否则就不展示）。查询喜欢旅行的，如果有男性的则显示，否则不显示，则可以执行以下查询语句，示例代码如下所示。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862951250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080" y="2644775"/>
            <a:ext cx="5875020" cy="3305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知识准备</a:t>
            </a:r>
            <a:r>
              <a:rPr lang="en-US" altLang="zh-CN" dirty="0">
                <a:sym typeface="+mn-ea"/>
              </a:rPr>
              <a:t>-terms</a:t>
            </a:r>
            <a:r>
              <a:rPr lang="zh-CN" altLang="en-US" dirty="0">
                <a:sym typeface="+mn-ea"/>
              </a:rPr>
              <a:t>查询</a:t>
            </a:r>
            <a:endParaRPr lang="zh-CN" altLang="en-US" dirty="0">
              <a:sym typeface="+mn-ea"/>
            </a:endParaRPr>
          </a:p>
          <a:p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（六）terms精确匹配查询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274320" y="2967355"/>
            <a:ext cx="7452360" cy="2874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/school/student/_search?pretty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"bool":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"must": { "term": {"about": "travel"}},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"should": {"term": {"sex": "boy"}   ;     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}}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}}}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560320"/>
            <a:ext cx="4064000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示例代码：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0" y="1607185"/>
            <a:ext cx="9094470" cy="876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使用term进行精确匹配（比如数字，日期，布尔值或 not_analyzed的字符串(未经分析的文本数据类型)）。这里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我们查询喜欢旅行的。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0747348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14290" y="2483485"/>
            <a:ext cx="6457950" cy="3632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知识准备</a:t>
            </a:r>
            <a:r>
              <a:rPr lang="en-US" altLang="zh-CN" dirty="0">
                <a:sym typeface="+mn-ea"/>
              </a:rPr>
              <a:t>-terms</a:t>
            </a:r>
            <a:r>
              <a:rPr lang="zh-CN" altLang="en-US" dirty="0">
                <a:sym typeface="+mn-ea"/>
              </a:rPr>
              <a:t>多值</a:t>
            </a:r>
            <a:r>
              <a:rPr lang="zh-CN" altLang="en-US" dirty="0">
                <a:sym typeface="+mn-ea"/>
              </a:rPr>
              <a:t>匹配查询</a:t>
            </a:r>
            <a:endParaRPr lang="zh-CN" altLang="en-US" dirty="0">
              <a:sym typeface="+mn-ea"/>
            </a:endParaRPr>
          </a:p>
          <a:p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（七）使用terms匹配多个值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274320" y="2967355"/>
            <a:ext cx="7452360" cy="2874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/school/student/_search?pretty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"bool":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"must": { "terms": {"about": ["travel","history"]}}         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560320"/>
            <a:ext cx="4064000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示例代码：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0" y="1607185"/>
            <a:ext cx="9094470" cy="876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使用term进行精确匹配（比如数字，日期，布尔值或 not_analyzed的字符串(未经分析的文本数据类型)）。这里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我们查询喜欢旅行的。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55481657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55285" y="2708910"/>
            <a:ext cx="6012180" cy="3649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知识准备</a:t>
            </a:r>
            <a:r>
              <a:rPr lang="en-US" altLang="zh-CN" dirty="0">
                <a:sym typeface="+mn-ea"/>
              </a:rPr>
              <a:t>-Range</a:t>
            </a:r>
            <a:r>
              <a:rPr lang="zh-CN" altLang="en-US" dirty="0">
                <a:sym typeface="+mn-ea"/>
              </a:rPr>
              <a:t>过滤查询</a:t>
            </a:r>
            <a:endParaRPr lang="zh-CN" altLang="en-US" dirty="0">
              <a:sym typeface="+mn-ea"/>
            </a:endParaRPr>
          </a:p>
          <a:p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（八）Range过滤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274320" y="2967355"/>
            <a:ext cx="7452360" cy="2874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/school/student/_search?pretty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"range":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"age": {"gt":20,"lte":25}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560320"/>
            <a:ext cx="4064000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示例代码：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365" y="1508760"/>
            <a:ext cx="9094470" cy="876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Range过滤允许按照指定的范围查找一些数据。操作范围：gt::大于，gae::大于等于,lt::小于，lte::小于等于。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查找出大于20岁，小于等于25岁的学生。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12798540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115" y="2600960"/>
            <a:ext cx="6752590" cy="3798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9</a:t>
            </a:r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（八）Range过滤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274320" y="2676525"/>
            <a:ext cx="7452360" cy="2874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/school/student/_search?pretty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"exists":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"field": "age" 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355" y="2054225"/>
            <a:ext cx="4064000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示例代码：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355" y="1508760"/>
            <a:ext cx="9094470" cy="876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exists和missing过滤可以找到文档中是否包含某个字段或者是没有某个字段。查找字段中包含age的文档。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295" y="2385060"/>
            <a:ext cx="6752590" cy="3798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知识准备</a:t>
            </a:r>
            <a:r>
              <a:rPr lang="en-US" altLang="zh-CN" dirty="0">
                <a:sym typeface="+mn-ea"/>
              </a:rPr>
              <a:t>-bool</a:t>
            </a:r>
            <a:r>
              <a:rPr lang="zh-CN" altLang="en-US" dirty="0">
                <a:sym typeface="+mn-ea"/>
              </a:rPr>
              <a:t>多条件</a:t>
            </a:r>
            <a:r>
              <a:rPr lang="zh-CN" altLang="en-US" dirty="0">
                <a:sym typeface="+mn-ea"/>
              </a:rPr>
              <a:t>过滤查询</a:t>
            </a:r>
            <a:endParaRPr lang="zh-CN" altLang="en-US" dirty="0">
              <a:sym typeface="+mn-ea"/>
            </a:endParaRPr>
          </a:p>
          <a:p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（十）bool的多条件过滤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212725" y="2400300"/>
            <a:ext cx="7452360" cy="3464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/school/student/_search?pretty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"bool":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"must": [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{"term":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"about":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"value": "travel"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355" y="1985645"/>
            <a:ext cx="4064000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示例代码：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365" y="1508760"/>
            <a:ext cx="9094470" cy="603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过滤出about字段包含travel并且年龄大于20岁小于30岁的同学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134699742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875" y="2400935"/>
            <a:ext cx="5481320" cy="3931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知识准备</a:t>
            </a:r>
            <a:r>
              <a:rPr lang="en-US" altLang="zh-CN" dirty="0">
                <a:sym typeface="+mn-ea"/>
              </a:rPr>
              <a:t>-</a:t>
            </a:r>
            <a:r>
              <a:rPr lang="zh-CN" altLang="en-US" dirty="0">
                <a:sym typeface="+mn-ea"/>
              </a:rPr>
              <a:t>查询</a:t>
            </a:r>
            <a:r>
              <a:rPr lang="en-US" altLang="zh-CN" dirty="0">
                <a:sym typeface="+mn-ea"/>
              </a:rPr>
              <a:t>&amp;</a:t>
            </a:r>
            <a:r>
              <a:rPr lang="zh-CN" altLang="en-US" dirty="0">
                <a:sym typeface="+mn-ea"/>
              </a:rPr>
              <a:t>过滤查询</a:t>
            </a:r>
            <a:endParaRPr lang="zh-CN" altLang="en-US" dirty="0">
              <a:sym typeface="+mn-ea"/>
            </a:endParaRPr>
          </a:p>
          <a:p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（十一）查询与过滤条件合并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212725" y="2400300"/>
            <a:ext cx="7452360" cy="3932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GET /school/student/_search?pretty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"query":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"bool": {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"must": {"match": {"about": "travel"}},    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"filter": {"term":{"age": 20}}]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355" y="1985645"/>
            <a:ext cx="4064000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示例代码：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365" y="1508760"/>
            <a:ext cx="9094470" cy="603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查询出喜欢旅行的，并且年龄是20岁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343845259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82465" y="2400300"/>
            <a:ext cx="7079615" cy="3982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800" y="937736"/>
            <a:ext cx="11658600" cy="550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1.思考和实践如何在Elasticsearch中进行模糊搜索？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答：可以使用模糊查询（Fuzzy Query）来实现模糊搜索。该查询会根据编辑距离（即两个词之间的字符差异）来匹配文档。例如，可以使用以下查询来进行模糊搜索：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GET /index/_search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{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  "query": {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    "fuzzy": {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      "field": {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        "value": "term"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      }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  <a:p>
            <a:pPr lvl="0" indent="0" algn="just">
              <a:lnSpc>
                <a:spcPct val="200000"/>
              </a:lnSpc>
              <a:spcAft>
                <a:spcPts val="0"/>
              </a:spcAft>
              <a:buFont typeface="+mj-lt"/>
              <a:buNone/>
            </a:pPr>
            <a:r>
              <a:rPr lang="en-US" altLang="zh-CN" sz="1600" kern="0" dirty="0">
                <a:latin typeface="+mn-ea"/>
                <a:cs typeface="宋体" panose="02010600030101010101" pitchFamily="2" charset="-122"/>
              </a:rPr>
              <a:t>其中，"field"是要搜索的字段，"value"是要搜索的关键词。</a:t>
            </a:r>
            <a:endParaRPr lang="en-US" altLang="zh-CN" sz="1600" kern="0" dirty="0"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135" y="1707984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838" y="706779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63" y="478648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63" y="2746601"/>
            <a:ext cx="4814531" cy="7596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694" y="1069733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1" y="757099"/>
            <a:ext cx="4585045" cy="460375"/>
            <a:chOff x="4952134" y="2109382"/>
            <a:chExt cx="2835654" cy="485731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95561"/>
              <a:ext cx="587123" cy="357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596136" y="2109382"/>
              <a:ext cx="2191652" cy="485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ElasticSearch</a:t>
              </a:r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安装部署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6" name="文本框 7"/>
          <p:cNvSpPr txBox="1"/>
          <p:nvPr/>
        </p:nvSpPr>
        <p:spPr>
          <a:xfrm>
            <a:off x="395965" y="2311946"/>
            <a:ext cx="3819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 spc="50" dirty="0">
                <a:solidFill>
                  <a:schemeClr val="bg1"/>
                </a:solidFill>
                <a:latin typeface="+mj-ea"/>
              </a:rPr>
              <a:t>       ELK</a:t>
            </a:r>
            <a:endParaRPr lang="en-US" altLang="zh-CN" sz="4000" b="1" spc="5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493395" y="3506470"/>
            <a:ext cx="4197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50" dirty="0">
                <a:solidFill>
                  <a:schemeClr val="bg1"/>
                </a:solidFill>
                <a:latin typeface="+mj-ea"/>
                <a:ea typeface="+mj-ea"/>
              </a:rPr>
              <a:t>ElasticSearch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中</a:t>
            </a:r>
            <a:r>
              <a:rPr lang="en-US" altLang="zh-CN" sz="2000" b="1" spc="50" dirty="0">
                <a:solidFill>
                  <a:schemeClr val="bg1"/>
                </a:solidFill>
                <a:latin typeface="+mj-ea"/>
                <a:ea typeface="+mj-ea"/>
              </a:rPr>
              <a:t>Query</a:t>
            </a:r>
            <a:r>
              <a:rPr lang="zh-CN" altLang="en-US" sz="2000" b="1" spc="50" dirty="0">
                <a:solidFill>
                  <a:schemeClr val="bg1"/>
                </a:solidFill>
                <a:latin typeface="+mj-ea"/>
                <a:ea typeface="+mj-ea"/>
              </a:rPr>
              <a:t>查询</a:t>
            </a:r>
            <a:endParaRPr lang="zh-CN" altLang="en-US" sz="2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784" y="2163766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5132"/>
            <a:ext cx="4968615" cy="482196"/>
            <a:chOff x="4931740" y="2120515"/>
            <a:chExt cx="3072876" cy="508755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72173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561579" y="2120515"/>
              <a:ext cx="2443037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Head插件和 Kibana 安装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631" y="3148817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135" y="2872692"/>
            <a:ext cx="5048765" cy="460375"/>
            <a:chOff x="4931740" y="2201051"/>
            <a:chExt cx="3048454" cy="485736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213780"/>
              <a:ext cx="587123" cy="357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3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85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Index和Document 操作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135" y="3739067"/>
            <a:ext cx="4779693" cy="759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8757" y="5316340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571" y="5090767"/>
            <a:ext cx="833934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00449A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solidFill>
                  <a:srgbClr val="00449A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</a:t>
            </a:r>
            <a:endParaRPr lang="en-US" altLang="zh-CN" sz="2200" b="1" dirty="0">
              <a:solidFill>
                <a:srgbClr val="00449A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149340" y="4829810"/>
            <a:ext cx="3985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solidFill>
                  <a:srgbClr val="0044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LogStash</a:t>
            </a:r>
            <a:r>
              <a:rPr lang="zh-CN" sz="2400" b="1" spc="50" dirty="0">
                <a:solidFill>
                  <a:srgbClr val="0044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的安装配置使用</a:t>
            </a:r>
            <a:endParaRPr lang="zh-CN" sz="2400" b="1" spc="50" dirty="0">
              <a:solidFill>
                <a:srgbClr val="0044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3032" y="4332922"/>
            <a:ext cx="603778" cy="2212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200062" y="3813467"/>
            <a:ext cx="4839244" cy="586520"/>
            <a:chOff x="4974227" y="2099037"/>
            <a:chExt cx="2992865" cy="618824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60764"/>
              <a:ext cx="587123" cy="357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4</a:t>
              </a:r>
              <a:endPara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04529" y="2099037"/>
              <a:ext cx="2362563" cy="48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</a:t>
              </a:r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中</a:t>
              </a:r>
              <a:r>
                <a:rPr lang="en-US" altLang="zh-CN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Query</a:t>
              </a:r>
              <a:r>
                <a:rPr lang="zh-CN" altLang="en-US" sz="2400" b="1" spc="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查询</a:t>
              </a:r>
              <a:endParaRPr lang="zh-CN" altLang="en-US" sz="2400" b="1" spc="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dirty="0" smtClean="0"/>
              <a:t>任务导航</a:t>
            </a:r>
            <a:endParaRPr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60400" y="1435100"/>
            <a:ext cx="9111615" cy="58166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426085" y="965200"/>
            <a:ext cx="11576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本任务主要是在三台服务器node01、node02、node03上安装完成ElasticSearch的基础上，启动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ElasticSearch三台机器上的服务。并通过浏览器访问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ElasticSearch服务，浏览器查看具体的服务的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格式详细信息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2" name="图片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1135" y="1501140"/>
            <a:ext cx="8622030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altLang="zh-CN" dirty="0"/>
              <a:t>任务导航</a:t>
            </a:r>
            <a:endParaRPr altLang="zh-CN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239828" y="914414"/>
            <a:ext cx="11850572" cy="86341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400" b="0" dirty="0"/>
              <a:t>在安装完成logstash后，并对其工作流程有一定的了解。下面通过该任务实践完成logstash中input输入配置，该任务实践input输入配置我们统一采集控制台的输入日志数据；output输出配置我们分别完成输出到File文件中和输出到ElasticSearch中</a:t>
            </a:r>
            <a:endParaRPr lang="zh-CN" altLang="en-US" sz="1400" b="0" dirty="0"/>
          </a:p>
        </p:txBody>
      </p:sp>
      <p:sp>
        <p:nvSpPr>
          <p:cNvPr id="3" name="Content Placeholder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40030" y="2234565"/>
            <a:ext cx="9111615" cy="58166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pic>
        <p:nvPicPr>
          <p:cNvPr id="48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74645" y="1870075"/>
            <a:ext cx="8162925" cy="4382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安装</a:t>
            </a:r>
            <a:r>
              <a:rPr lang="en-US" altLang="zh-CN" dirty="0" smtClean="0"/>
              <a:t>LogStash&amp;</a:t>
            </a:r>
            <a:r>
              <a:rPr lang="zh-CN" altLang="en-US" dirty="0" smtClean="0"/>
              <a:t>测试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一 Node0</a:t>
            </a:r>
            <a:r>
              <a:rPr lang="en-US" altLang="zh-CN" sz="1800" dirty="0"/>
              <a:t>3</a:t>
            </a:r>
            <a:r>
              <a:rPr lang="zh-CN" altLang="en-US" sz="1800" dirty="0"/>
              <a:t>服务器安装LogStash</a:t>
            </a: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300355" y="3956050"/>
            <a:ext cx="9856470" cy="1990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使用标准的输入与输出组件，实现将数据从控制台输入，从控制台输出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,示例代码如下所示。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 -e 'input{stdin{}}output{stdout{codec=&gt;rubydebug}}'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365" y="1355090"/>
            <a:ext cx="9094470" cy="2068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#下载安装包---可以直接将已经下载好的安装包上传到/home/es路径下即可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/home/es 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wget https://artifacts.elastic.co/downloads/logstash/logstash-6.7.0.tar.gz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 解压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 -zxf logstash-6.7.0.tar.gz -C /export/servers/es/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内容占位符 3"/>
          <p:cNvSpPr>
            <a:spLocks noGrp="1"/>
          </p:cNvSpPr>
          <p:nvPr/>
        </p:nvSpPr>
        <p:spPr>
          <a:xfrm>
            <a:off x="300509" y="3423339"/>
            <a:ext cx="10674350" cy="37050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/>
              <a:t>二 stdin标准输入和stdout标准输出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-LogStash</a:t>
            </a:r>
            <a:r>
              <a:rPr lang="zh-CN" altLang="en-US" dirty="0" smtClean="0"/>
              <a:t>监控日志</a:t>
            </a:r>
            <a:r>
              <a:rPr lang="zh-CN" altLang="en-US" dirty="0" smtClean="0"/>
              <a:t>文件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三 监控日志文件变化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380365" y="1355090"/>
            <a:ext cx="11054080" cy="5421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Logstash 使用一个名叫 FileWatch 的 Ruby Gem 库来监听文件变化。这个库支持 glob 展开文件路径，而且会记录 .sincedb 的数据库文件来跟踪被监听的日志文件的当前读取位置。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/export/servers/es/logstash-6.7.0/config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#1.编辑monitor_file.conf配置文件（vim monitor_file.conf），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输入一下信息 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input{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file{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path =&gt; "/export/servers/es/datas/tomcat.log"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type =&gt; "log"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start_position =&gt; "beginning"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output{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stdout{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codec=&gt;rubydebug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4315" y="2407920"/>
            <a:ext cx="6208395" cy="3932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#2. 检查配置文件是否可用，配置文件成功会出现一下信息： Config Validation Result: OK. Exiting Logstash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 -f /export/servers/es/logstash-6.7.0/config/monitor_file.conf -t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#3.启动服务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 -f /export/servers/es/logstash-6.7.0/config/monitor_file.conf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#4.发送数据,新开xshell窗口通过以下命令发送数据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mkdir -p /export/servers/es/datas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echo "hello logstash" &gt;&gt; /export/servers/es/datas/tomcat.log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-jdbc</a:t>
            </a:r>
            <a:r>
              <a:rPr lang="zh-CN" altLang="en-US" dirty="0" smtClean="0"/>
              <a:t>插件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四 jdbc插件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380365" y="1337945"/>
            <a:ext cx="11054080" cy="5438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dbc插件允许logstash从数据库内获取所需数据，实现步骤如下。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(1)编写脚本。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/export/servers/es/logstash-6.7.0/config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#编辑jdbc配置文件（vim jdbc.conf）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input {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Jdcb {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jdbc_drivre_library =&gt; "/home/es/mysql-connector-java-5.1.38.jar"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jdbc_driver_class =&gt; "com.mysql.jdbc.Driver"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jdbc_connection_string =&gt; "jdbc:mysql://192.168.31.82:3306/userdb"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jdbc_user =&gt; "root"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jdbc_pass =&gt; "admin "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use_column_value =&gt; true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tracking_column =&gt; "create_time"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-jdbc</a:t>
            </a:r>
            <a:r>
              <a:rPr lang="zh-CN" altLang="en-US" dirty="0" smtClean="0"/>
              <a:t>插件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四 jdbc插件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380365" y="1337945"/>
            <a:ext cx="11054080" cy="3170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(2)上传mysql连接驱动包到指定路劲。</a:t>
            </a:r>
            <a:endParaRPr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将mysql的连接驱动包上传指定的/home/es/路径下</a:t>
            </a:r>
            <a:r>
              <a:rPr 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6" name="图片 126" descr="4-5-2查看依赖包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1960" y="2075180"/>
            <a:ext cx="8187690" cy="2205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300" y="4456430"/>
            <a:ext cx="10274935" cy="1760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(3)检查配置文件是否可用。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#检查配置文件，如果正确则会提示Config Validation Result: OK. Exiting Logstash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 -f /export/ser0/config/jdbc.conf  -t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-jdbc</a:t>
            </a:r>
            <a:r>
              <a:rPr lang="zh-CN" altLang="en-US" dirty="0" smtClean="0"/>
              <a:t>插件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四 jdbc插件</a:t>
            </a:r>
            <a:endParaRPr lang="zh-CN" altLang="en-US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495300" y="1587500"/>
            <a:ext cx="10274935" cy="4629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(4)启动服务。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#启动logstash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/export/s/logstash-6.7.0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 -f /explogstash-6.7.0/config/jdbc.conf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(5)向数据库添加数据。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向数据库中插入数据，验证 logstash通过jdbc插件实现数据采集的功能。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-syslog</a:t>
            </a:r>
            <a:r>
              <a:rPr lang="zh-CN" altLang="en-US" dirty="0" smtClean="0"/>
              <a:t>插件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五</a:t>
            </a:r>
            <a:r>
              <a:rPr lang="en-US" altLang="zh-CN" sz="1800" dirty="0"/>
              <a:t> syslog</a:t>
            </a:r>
            <a:r>
              <a:rPr lang="zh-CN" altLang="en-US" sz="1800" dirty="0"/>
              <a:t>插件</a:t>
            </a:r>
            <a:endParaRPr lang="zh-CN" altLang="en-US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495300" y="1351280"/>
            <a:ext cx="10274935" cy="4865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syslog机制负责记录内核和应用程序产生的日志信息，管理员可以通过查看日志记录，来掌握系统状况。默认情况下系统已经安装了rsyslog直接启动即可。演示步骤及示例代码如下所示。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245" y="2080895"/>
            <a:ext cx="5954395" cy="7479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#第一步，编写配置文件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/export/servers/es/logstash-6.7.0/config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#vim syslog.conf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input{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tcp{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port=&gt; 6789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type=&gt; syslog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}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type=&gt; syslog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                add_field =&gt; [ "received_at", "%{@timestamp}" 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add_field =&gt; [ "received_from", "%{host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output{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stdout{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codec=&gt; rubydebug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72125" y="2451100"/>
            <a:ext cx="5765165" cy="3942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#第二步，检查配置文件是否可用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 -f /export/servers/es/logstash-6.7.0/config/syslog.conf -t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#第三步，启动服务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bin/log/servers/es/logstash-6.7.0/config/syslog.conf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#第四步，发送数据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#修改系统日志配置文件（sudo vim /etc/rsyslog.conf），添加一行以下配置，如图4-5-3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*.* @@node01:6789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#第五步，重启系统日志服务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sudo /etc/init.d/rsyslog restart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-filter</a:t>
            </a:r>
            <a:r>
              <a:rPr lang="zh-CN" altLang="en-US" dirty="0" smtClean="0"/>
              <a:t>插件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六</a:t>
            </a:r>
            <a:r>
              <a:rPr lang="en-US" altLang="zh-CN" sz="1800" dirty="0"/>
              <a:t>  filter</a:t>
            </a:r>
            <a:r>
              <a:rPr lang="zh-CN" altLang="en-US" sz="1800" dirty="0"/>
              <a:t>插件</a:t>
            </a:r>
            <a:endParaRPr lang="zh-CN" altLang="en-US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495300" y="1351280"/>
            <a:ext cx="10274935" cy="4865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Logstash之所以强悍的主要原因是filter插件；利用过滤器的各种组合可以得到所需的结构化数据。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265" y="1819275"/>
            <a:ext cx="4064000" cy="5287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（一） 收集Linux系统控制台日期数据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演示步骤及示例代码如下所示。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#第一步：编辑配置文件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/export/servers/es/logstash-6.7.0/config/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#编辑filter.conf配置文件（vim filter.conf）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input {stdin{}} filter 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grok 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mat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       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output {stdout{codec =&gt; rubydebug}}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#第二步：启动logstash服务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 -f /export/servers/es/logstash-6.7.0/config/filter.conf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#第三步：控制台输入文字,如“5.20 今天天气还不错”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9" name="图片 39" descr="图4-5-4 输出采集日期数据效果图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00320" y="2026285"/>
            <a:ext cx="5734050" cy="190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-grok</a:t>
            </a:r>
            <a:r>
              <a:rPr lang="zh-CN" altLang="en-US" dirty="0" smtClean="0"/>
              <a:t>插件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七</a:t>
            </a:r>
            <a:r>
              <a:rPr lang="en-US" altLang="zh-CN" sz="1800" dirty="0"/>
              <a:t> grok</a:t>
            </a:r>
            <a:r>
              <a:rPr lang="zh-CN" altLang="en-US" sz="1800" dirty="0"/>
              <a:t>收集</a:t>
            </a:r>
            <a:r>
              <a:rPr lang="en-US" altLang="zh-CN" sz="1800" dirty="0"/>
              <a:t>nginx</a:t>
            </a:r>
            <a:r>
              <a:rPr lang="zh-CN" altLang="en-US" sz="1800" dirty="0"/>
              <a:t>日志</a:t>
            </a:r>
            <a:r>
              <a:rPr lang="zh-CN" altLang="en-US" sz="1800" dirty="0"/>
              <a:t>数据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419735" y="1385570"/>
            <a:ext cx="6772275" cy="5031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(1)安装grok插件。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#安装方式1：在线安装（强烈不推荐）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#在线安装grok插件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#编辑配置文件（vim Gemfile），具体如下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#source 'https://rubygems.org'    # 将这个镜像源注释掉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source https://gems.ruby-china.com/  # 配置成中国的这个镜像源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#准备在线安装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bin/logstash-plugin  install logstash-filter-grok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#安装方式2，直接使用已经下载好的安装包进行本地安装（强烈推荐使用）,上传压缩包logst.7.0/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bin/logstash-plugin install file:///export/servers/es/logstash-6.7.0/logstash-filter-grok-4.0.4.zip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#安装成功之后查看logstash的插件列表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/export/servers/es/logstash-6.7.0/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bin/logstash-plugin 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-grok</a:t>
            </a:r>
            <a:r>
              <a:rPr lang="zh-CN" altLang="en-US" dirty="0" smtClean="0"/>
              <a:t>插件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七</a:t>
            </a:r>
            <a:r>
              <a:rPr lang="en-US" altLang="zh-CN" sz="1800" dirty="0"/>
              <a:t> grok</a:t>
            </a:r>
            <a:r>
              <a:rPr lang="zh-CN" altLang="en-US" sz="1800" dirty="0"/>
              <a:t>收集</a:t>
            </a:r>
            <a:r>
              <a:rPr lang="en-US" altLang="zh-CN" sz="1800" dirty="0"/>
              <a:t>nginx</a:t>
            </a:r>
            <a:r>
              <a:rPr lang="zh-CN" altLang="en-US" sz="1800" dirty="0"/>
              <a:t>日志</a:t>
            </a:r>
            <a:r>
              <a:rPr lang="zh-CN" altLang="en-US" sz="1800" dirty="0"/>
              <a:t>数据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419735" y="1385570"/>
            <a:ext cx="6772275" cy="5031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(2)开发logstash的配置文件。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定义logstash的配置文件如下，从控制台输入nginx的日志数据，然后经过filter的过滤，将日志文件转换成为标准的数据格式，演示步骤及示例代码如下所示。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#编辑配置文件（vim /export/servers/es/logstash-6.7.0/config/monitor_nginx.conf），输入以下内容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input {stdin{}}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filter 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grok 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match =&gt; 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"message" =&gt; "%{IPORHOST:clientip} \- \- \[%{HTTPDATE:time_local}\] \"tes_sent} %{QS:http_referer} %{QS:agent}"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output {stdout{codec =&gt; rubydebug}}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添加</a:t>
            </a:r>
            <a:r>
              <a:rPr lang="zh-CN" altLang="en-US" dirty="0" smtClean="0"/>
              <a:t>用户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/>
              <a:t>一 创建普通用户</a:t>
            </a:r>
            <a:endParaRPr lang="zh-CN" altLang="zh-CN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660400" y="1393825"/>
            <a:ext cx="10708640" cy="22447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创建一个es专门的用户（必须），示例代码如下所示。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#使用root用户在三台服务器执行以下命令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user</a:t>
            </a: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  es 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mkdir  /export/servers/es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chown  es:es /export/servers/es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password es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Content Placeholder 2"/>
          <p:cNvSpPr>
            <a:spLocks noGrp="1"/>
          </p:cNvSpPr>
          <p:nvPr/>
        </p:nvSpPr>
        <p:spPr>
          <a:xfrm>
            <a:off x="758151" y="3684279"/>
            <a:ext cx="11878983" cy="58146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/>
              <a:t>二 为普通用户es添加sudo权限</a:t>
            </a:r>
            <a:endParaRPr lang="zh-CN" altLang="zh-CN" sz="1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78815" y="4265930"/>
            <a:ext cx="1105789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为了让普通用户有更大的操作权限，我们一般都会给普通用户设置sudo权限，方便普通用户的操作，三台服务器使用root用户执行visudo命令然后为es用户添加权限。示例代码如下所示。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#命令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vimsudo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#添加权限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es      ALL=(ALL）  ALL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-grok</a:t>
            </a:r>
            <a:r>
              <a:rPr lang="zh-CN" altLang="en-US" dirty="0" smtClean="0"/>
              <a:t>插件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七</a:t>
            </a:r>
            <a:r>
              <a:rPr lang="en-US" altLang="zh-CN" sz="1800" dirty="0"/>
              <a:t> grok</a:t>
            </a:r>
            <a:r>
              <a:rPr lang="zh-CN" altLang="en-US" sz="1800" dirty="0"/>
              <a:t>收集</a:t>
            </a:r>
            <a:r>
              <a:rPr lang="en-US" altLang="zh-CN" sz="1800" dirty="0"/>
              <a:t>nginx</a:t>
            </a:r>
            <a:r>
              <a:rPr lang="zh-CN" altLang="en-US" sz="1800" dirty="0"/>
              <a:t>日志</a:t>
            </a:r>
            <a:r>
              <a:rPr lang="zh-CN" altLang="en-US" sz="1800" dirty="0"/>
              <a:t>数据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419735" y="1385570"/>
            <a:ext cx="10708640" cy="5031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(3)启动logstash。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#执行以下命令启动logstash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/export/servers/es/logstash-6.7.0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 -f /export/servers/es/logstash-6.7.0/config/monitor_nginx.conf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(4)从控制台输入nginx日志文件数据。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#输入第一条数据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36.157.150.1 - - [05/Nov/2018:12:59:27 +0800] "GET /phpmyadmin_8c1019c9c0de7a0f/js/messages.php?lang=zh_CN&amp;db=&amp;collation_connection=utf8_unicode_ci&amp;token=6a44d72481633c90bffcfd42f11e25a1 HTTP/1.1" 200 8131 "-" "Mozilla/5.0 (Windows NT 6.1; WOW64) Applea0f/js/get_scripts.js.php?scripts%5B%5D=jquery/jquery-1.11.1.min.js&amp;scripts%5B%5D=sprintf.js&amp;scripts%5B%5D=ajax.js&amp;scripts%5B%5D=keyhandler.js&amp;scripts%5B%5D=jquery/jquery-ui-1.11.2.min.js&amp;scripts%5B%5D=jquery/jquery.cookie.js&amp;scripts%5B%5D=jquery/jquery.mousewheel.js&amp;scripts%5B%5D=jquery/jquery.event.drag-2.2.js&amp;scripts%5B%5D=jquery/jquery-ui-timepicker-addon.js&amp;scripts%5B%5D=jquery/jquery.ba-hashchange-1.3.js HTTP/1.1" 200 139613 "-" "Mozilla/5.0 (Windows NT 6.1; WOW64) AppleWebKit/537.36 (KHTML, like Gecko) Chrome/45.0.2454.101 Safari/537.36"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-grok</a:t>
            </a:r>
            <a:r>
              <a:rPr lang="zh-CN" altLang="en-US" dirty="0" smtClean="0"/>
              <a:t>插件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300509" y="980494"/>
            <a:ext cx="10674350" cy="370501"/>
          </a:xfrm>
        </p:spPr>
        <p:txBody>
          <a:bodyPr/>
          <a:lstStyle/>
          <a:p>
            <a:r>
              <a:rPr lang="zh-CN" altLang="en-US" sz="1800" dirty="0"/>
              <a:t>七</a:t>
            </a:r>
            <a:r>
              <a:rPr lang="en-US" altLang="zh-CN" sz="1800" dirty="0"/>
              <a:t> grok</a:t>
            </a:r>
            <a:r>
              <a:rPr lang="zh-CN" altLang="en-US" sz="1800" dirty="0"/>
              <a:t>收集</a:t>
            </a:r>
            <a:r>
              <a:rPr lang="en-US" altLang="zh-CN" sz="1800" dirty="0"/>
              <a:t>nginx</a:t>
            </a:r>
            <a:r>
              <a:rPr lang="zh-CN" altLang="en-US" sz="1800" dirty="0"/>
              <a:t>日志</a:t>
            </a:r>
            <a:r>
              <a:rPr lang="zh-CN" altLang="en-US" sz="1800" dirty="0"/>
              <a:t>数据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419735" y="1385570"/>
            <a:ext cx="10708640" cy="5031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(5)Output插件。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标准输出到控制台。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#收集的数据直接打印到控制台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output 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stdout {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codec =&gt; rubydebug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}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bin/logstash -e 'input{stdin{}}output{stdout{codec=&gt;rubydebug}}'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hello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447040" y="1401445"/>
            <a:ext cx="10220325" cy="42208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/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1.思考如何使用Logstash将日志文件导入到Elasticsearch中，并进行实验操作？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/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案：可以通过配置Logstash的input插件来读取日志文件，并使用output插件将数据发送到Elasticsearch。例如，使用Filebeat作为input插件读取日志文件，再使用Elasticsearch作为output插件发送数据到Elasticsearch。具体配置可以参考以下示例：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/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/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input {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/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file {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/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path =&gt; "/path/to/logfile.log"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/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}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/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7180" y="1392555"/>
            <a:ext cx="11377295" cy="5335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64B8"/>
            </a:solidFill>
          </a:ln>
        </p:spPr>
        <p:txBody>
          <a:bodyPr wrap="square">
            <a:noAutofit/>
          </a:bodyPr>
          <a:lstStyle/>
          <a:p>
            <a:pPr indent="26670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</a:pPr>
            <a:r>
              <a:rPr sz="1600" dirty="0"/>
              <a:t>在本项目中，先给同学们介绍了ELK技术栈，它们分别是指Elasticsearch、Logstash和Kibana这三个开源工具的组合，用于实时地采集、存储、搜索、分析和可视化大规模数据。它们可以协同工作，提供强大的日志分析和搜索功能。</a:t>
            </a:r>
            <a:endParaRPr sz="1600" dirty="0"/>
          </a:p>
          <a:p>
            <a:pPr indent="26670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</a:pPr>
            <a:r>
              <a:rPr sz="1600" dirty="0"/>
              <a:t>在了解ELK技术栈的基础上，我们以任务化的形式实现了安装和配置Elasticsearch集群：搭建多节点的Elasticsearch集群，配置相关参数，如分片和副本数。安装和配置Logstash：配置Logstash的输入插件，如读取文件、监听网络端口等；配置过滤器插件，如解析日志格式、过滤无效数据等；配置输出插件，如将数据发送到Elasticsearch。安装和配置Kibana：配置Kibana连接到Elasticsearch集群；创建索引模式，定义字段类型和格式；创建可视化图表和仪表盘，如柱状图、折线图、饼图等。部署和监控：将ELK技术栈部署到生产环境中，并配置监控和告警机制，以便及时发现和处理异常情况。</a:t>
            </a:r>
            <a:endParaRPr sz="1600" dirty="0"/>
          </a:p>
          <a:p>
            <a:pPr indent="26670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</a:pPr>
            <a:r>
              <a:rPr sz="1600" dirty="0"/>
              <a:t>最后我们要知晓ELK技术栈是一个强大的日志分析和搜索工具，可以帮助我们实时地处理和分析大量的日志数据。通过Elasticsearch、Logstash和Kibana的配合使用，我们可以快速地搭建一个高效的日志处理系统，并从中获取有用的信息。然而，在使用ELK技术栈时，需要注意数据处理的性能、安全和稳定性等方面的问题，以确保系统的正常运行和可靠性。</a:t>
            </a:r>
            <a:endParaRPr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7"/>
          <p:cNvSpPr txBox="1"/>
          <p:nvPr/>
        </p:nvSpPr>
        <p:spPr>
          <a:xfrm>
            <a:off x="395965" y="2311946"/>
            <a:ext cx="3819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pc="50" dirty="0">
                <a:solidFill>
                  <a:schemeClr val="bg1"/>
                </a:solidFill>
                <a:latin typeface="+mj-ea"/>
                <a:ea typeface="+mj-ea"/>
              </a:rPr>
              <a:t>大数据技术</a:t>
            </a:r>
            <a:endParaRPr lang="zh-CN" altLang="en-US" sz="4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9555" y="2633980"/>
            <a:ext cx="6234430" cy="13220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pPr algn="l"/>
            <a:r>
              <a:rPr lang="zh-CN" altLang="en-US" sz="8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谢谢聆听</a:t>
            </a:r>
            <a:r>
              <a:rPr lang="en-US" altLang="zh-CN" sz="8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!~</a:t>
            </a:r>
            <a:endParaRPr lang="en-US" altLang="zh-CN" sz="8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修改</a:t>
            </a:r>
            <a:r>
              <a:rPr lang="zh-CN" altLang="en-US" dirty="0" smtClean="0"/>
              <a:t>配置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1800" dirty="0"/>
              <a:t>三 下载并上传压缩包</a:t>
            </a:r>
            <a:endParaRPr lang="zh-CN" altLang="zh-CN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660400" y="1393825"/>
            <a:ext cx="10708640" cy="20351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将es的安装包下载并上传到node01服务器的/home/es路径下，然后进行解压并使用es用户来执行以下操作。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#node01服务器使用es用户执行以下命令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su es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 /home/es/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wget https://artifact.elastic.co/download/elasticsearch/elasticsearch-6.7.0.tar.gz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tar -zcxf elasticsearch-6.7.0.tar.gz -C /export/servers/es/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Content Placeholder 2"/>
          <p:cNvSpPr>
            <a:spLocks noGrp="1"/>
          </p:cNvSpPr>
          <p:nvPr/>
        </p:nvSpPr>
        <p:spPr>
          <a:xfrm>
            <a:off x="758151" y="3138179"/>
            <a:ext cx="11878983" cy="58146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/>
              <a:t>四 修改配置文件</a:t>
            </a:r>
            <a:endParaRPr lang="zh-CN" altLang="zh-CN" sz="1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78815" y="3582035"/>
            <a:ext cx="11057890" cy="28784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#编辑elasticsearch.yml配置文件（vim elasticsearch.yml），配置文件如下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cluster.name: myes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node.name: node1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path.data: /export/servers/es/elasticsearch-6.7.0/datas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path.logs: /export/servers/es/elasticsearch-6.7.0/logs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network.host: 192.168.23.100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http.port: 9300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discovery.zen.ping.unicast.hosts: ["node01", "node02", "node03"]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bootstrap.system_call_filter: false</a:t>
            </a: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endParaRPr 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修改</a:t>
            </a:r>
            <a:r>
              <a:rPr lang="zh-CN" altLang="en-US" dirty="0" smtClean="0"/>
              <a:t>配置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修改jvm.option</a:t>
            </a:r>
            <a:endParaRPr lang="en-US" altLang="zh-CN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660400" y="1393825"/>
            <a:ext cx="10708640" cy="20351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en-US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node01使用es用户执行以下命令调整jvm堆内存大小，每个人根据自己服务器的内存大小来进行调整。</a:t>
            </a:r>
            <a:endParaRPr lang="en-US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#node01服务器使用es用户执行以下命令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su es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 /export/servers/es/elasticsearch-6.7.0/config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vim jvm.options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-Xms1g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-Xmx1g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知识准备</a:t>
            </a:r>
            <a:r>
              <a:rPr lang="en-US" altLang="zh-CN" dirty="0" smtClean="0"/>
              <a:t>-</a:t>
            </a:r>
            <a:r>
              <a:rPr lang="zh-CN" altLang="en-US" dirty="0" smtClean="0"/>
              <a:t>软件</a:t>
            </a:r>
            <a:r>
              <a:rPr lang="zh-CN" altLang="en-US" dirty="0" smtClean="0"/>
              <a:t>分发</a:t>
            </a:r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五</a:t>
            </a:r>
            <a:r>
              <a:rPr lang="en-US" altLang="zh-CN" sz="1800" dirty="0"/>
              <a:t> 分发安装包至其他服务器</a:t>
            </a:r>
            <a:endParaRPr lang="en-US" altLang="zh-CN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660400" y="1393825"/>
            <a:ext cx="10708640" cy="50266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（一） node01使用es用户将安装包分发到其他服务器上面去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 /export/servers/es/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cp  elasticsearch-6.7.0/ node02:$PWD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cp  elasticsearch-6.7.0/ node03:$PWD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1.node02与node03修改es配置文件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（1）修改node02节点elasticsearch.yml配置文件。示例代码如下所示。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#node02使用es用户执行以下命令修改es配置文件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#编辑配置文件elasticsearch.yml （vim elasticsearch.yml），配置文件内容如下。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cluster.name: myes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node.name: node02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path.data: /export/servers/es/elasticsearch-6.7.0/datas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path.logs: /export/servers/es/elasticsearch-6.7.0/logs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network.host: 192.168.23.110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http.port: 9200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discovery.zen.ping.unicast.hosts: ["node01", "node02", "node03"]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PP_MARK_KEY" val="63114679-5705-4b97-b38d-70a6babfefa5"/>
  <p:tag name="COMMONDATA" val="eyJoZGlkIjoiMjVjMTg2M2Y5MjNiNTU1YmUxNGI2MjYyNjIwNmYyNzcifQ=="/>
  <p:tag name="commondata" val="eyJoZGlkIjoiNGU5YTk2NWU3OTRhNTU0YjZlNWE0ODExMjY4YzM0MTg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模板页面">
  <a:themeElements>
    <a:clrScheme name="自定义 9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0CEA3"/>
      </a:accent1>
      <a:accent2>
        <a:srgbClr val="C1D9DF"/>
      </a:accent2>
      <a:accent3>
        <a:srgbClr val="D870BB"/>
      </a:accent3>
      <a:accent4>
        <a:srgbClr val="61C09E"/>
      </a:accent4>
      <a:accent5>
        <a:srgbClr val="EFD836"/>
      </a:accent5>
      <a:accent6>
        <a:srgbClr val="73D2E8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18815</Words>
  <Application>WPS 演示</Application>
  <PresentationFormat>宽屏</PresentationFormat>
  <Paragraphs>1009</Paragraphs>
  <Slides>64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64</vt:i4>
      </vt:variant>
    </vt:vector>
  </HeadingPairs>
  <TitlesOfParts>
    <vt:vector size="79" baseType="lpstr">
      <vt:lpstr>Arial</vt:lpstr>
      <vt:lpstr>宋体</vt:lpstr>
      <vt:lpstr>Wingdings</vt:lpstr>
      <vt:lpstr>微软雅黑</vt:lpstr>
      <vt:lpstr>黑体</vt:lpstr>
      <vt:lpstr>楷体_GB2312</vt:lpstr>
      <vt:lpstr>新宋体</vt:lpstr>
      <vt:lpstr>Times New Roman</vt:lpstr>
      <vt:lpstr>Century Gothic</vt:lpstr>
      <vt:lpstr>Arial Unicode MS</vt:lpstr>
      <vt:lpstr>Calibri</vt:lpstr>
      <vt:lpstr>等线 Light</vt:lpstr>
      <vt:lpstr>Calibri Light</vt:lpstr>
      <vt:lpstr>模板页面</vt:lpstr>
      <vt:lpstr>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13521</cp:lastModifiedBy>
  <cp:revision>1203</cp:revision>
  <dcterms:created xsi:type="dcterms:W3CDTF">2015-08-18T02:51:00Z</dcterms:created>
  <dcterms:modified xsi:type="dcterms:W3CDTF">2024-01-29T03:08:40Z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2017-12-21T08:37:51.7033375Z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  <property fmtid="{D5CDD505-2E9C-101B-9397-08002B2CF9AE}" pid="10" name="KSOProductBuildVer">
    <vt:lpwstr>2052-12.1.0.16120</vt:lpwstr>
  </property>
  <property fmtid="{D5CDD505-2E9C-101B-9397-08002B2CF9AE}" pid="11" name="ICV">
    <vt:lpwstr>229C734FF3494FA09D9695E95AB96115_13</vt:lpwstr>
  </property>
</Properties>
</file>