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3" autoCompressPictures="0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84"/>
  </p:handoutMasterIdLst>
  <p:sldIdLst>
    <p:sldId id="322" r:id="rId4"/>
    <p:sldId id="489" r:id="rId6"/>
    <p:sldId id="544" r:id="rId7"/>
    <p:sldId id="613" r:id="rId8"/>
    <p:sldId id="363" r:id="rId9"/>
    <p:sldId id="713" r:id="rId10"/>
    <p:sldId id="714" r:id="rId11"/>
    <p:sldId id="715" r:id="rId12"/>
    <p:sldId id="716" r:id="rId13"/>
    <p:sldId id="717" r:id="rId14"/>
    <p:sldId id="718" r:id="rId15"/>
    <p:sldId id="719" r:id="rId16"/>
    <p:sldId id="720" r:id="rId17"/>
    <p:sldId id="721" r:id="rId18"/>
    <p:sldId id="722" r:id="rId19"/>
    <p:sldId id="752" r:id="rId20"/>
    <p:sldId id="754" r:id="rId21"/>
    <p:sldId id="755" r:id="rId22"/>
    <p:sldId id="857" r:id="rId23"/>
    <p:sldId id="858" r:id="rId24"/>
    <p:sldId id="859" r:id="rId25"/>
    <p:sldId id="860" r:id="rId26"/>
    <p:sldId id="800" r:id="rId27"/>
    <p:sldId id="801" r:id="rId28"/>
    <p:sldId id="802" r:id="rId29"/>
    <p:sldId id="723" r:id="rId30"/>
    <p:sldId id="724" r:id="rId31"/>
    <p:sldId id="725" r:id="rId32"/>
    <p:sldId id="726" r:id="rId33"/>
    <p:sldId id="756" r:id="rId34"/>
    <p:sldId id="757" r:id="rId35"/>
    <p:sldId id="758" r:id="rId36"/>
    <p:sldId id="804" r:id="rId37"/>
    <p:sldId id="805" r:id="rId38"/>
    <p:sldId id="727" r:id="rId39"/>
    <p:sldId id="728" r:id="rId40"/>
    <p:sldId id="729" r:id="rId41"/>
    <p:sldId id="730" r:id="rId42"/>
    <p:sldId id="731" r:id="rId43"/>
    <p:sldId id="732" r:id="rId44"/>
    <p:sldId id="759" r:id="rId45"/>
    <p:sldId id="760" r:id="rId46"/>
    <p:sldId id="761" r:id="rId47"/>
    <p:sldId id="806" r:id="rId48"/>
    <p:sldId id="807" r:id="rId49"/>
    <p:sldId id="734" r:id="rId50"/>
    <p:sldId id="735" r:id="rId51"/>
    <p:sldId id="736" r:id="rId52"/>
    <p:sldId id="737" r:id="rId53"/>
    <p:sldId id="738" r:id="rId54"/>
    <p:sldId id="739" r:id="rId55"/>
    <p:sldId id="740" r:id="rId56"/>
    <p:sldId id="741" r:id="rId57"/>
    <p:sldId id="742" r:id="rId58"/>
    <p:sldId id="762" r:id="rId59"/>
    <p:sldId id="763" r:id="rId60"/>
    <p:sldId id="764" r:id="rId61"/>
    <p:sldId id="808" r:id="rId62"/>
    <p:sldId id="809" r:id="rId63"/>
    <p:sldId id="743" r:id="rId64"/>
    <p:sldId id="745" r:id="rId65"/>
    <p:sldId id="746" r:id="rId66"/>
    <p:sldId id="747" r:id="rId67"/>
    <p:sldId id="748" r:id="rId68"/>
    <p:sldId id="749" r:id="rId69"/>
    <p:sldId id="765" r:id="rId70"/>
    <p:sldId id="766" r:id="rId71"/>
    <p:sldId id="767" r:id="rId72"/>
    <p:sldId id="810" r:id="rId73"/>
    <p:sldId id="811" r:id="rId74"/>
    <p:sldId id="812" r:id="rId75"/>
    <p:sldId id="813" r:id="rId76"/>
    <p:sldId id="814" r:id="rId77"/>
    <p:sldId id="750" r:id="rId78"/>
    <p:sldId id="768" r:id="rId79"/>
    <p:sldId id="751" r:id="rId80"/>
    <p:sldId id="769" r:id="rId81"/>
    <p:sldId id="770" r:id="rId82"/>
    <p:sldId id="543" r:id="rId83"/>
  </p:sldIdLst>
  <p:sldSz cx="12192000" cy="6858000"/>
  <p:notesSz cx="6858000" cy="9144000"/>
  <p:custDataLst>
    <p:tags r:id="rId8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4B8"/>
    <a:srgbClr val="73D2E8"/>
    <a:srgbClr val="003A8F"/>
    <a:srgbClr val="61C09E"/>
    <a:srgbClr val="C1D9DF"/>
    <a:srgbClr val="E29544"/>
    <a:srgbClr val="FCF5ED"/>
    <a:srgbClr val="E3893D"/>
    <a:srgbClr val="E47C37"/>
    <a:srgbClr val="0044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965" autoAdjust="0"/>
  </p:normalViewPr>
  <p:slideViewPr>
    <p:cSldViewPr snapToGrid="0" snapToObjects="1">
      <p:cViewPr varScale="1">
        <p:scale>
          <a:sx n="106" d="100"/>
          <a:sy n="106" d="100"/>
        </p:scale>
        <p:origin x="5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172" d="100"/>
          <a:sy n="172" d="100"/>
        </p:scale>
        <p:origin x="226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8" Type="http://schemas.openxmlformats.org/officeDocument/2006/relationships/tags" Target="tags/tag98.xml"/><Relationship Id="rId87" Type="http://schemas.openxmlformats.org/officeDocument/2006/relationships/tableStyles" Target="tableStyles.xml"/><Relationship Id="rId86" Type="http://schemas.openxmlformats.org/officeDocument/2006/relationships/viewProps" Target="viewProps.xml"/><Relationship Id="rId85" Type="http://schemas.openxmlformats.org/officeDocument/2006/relationships/presProps" Target="presProps.xml"/><Relationship Id="rId84" Type="http://schemas.openxmlformats.org/officeDocument/2006/relationships/handoutMaster" Target="handoutMasters/handoutMaster1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7705E-39B1-9745-BFB1-E2AFB77B681B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5FF3E-1ADD-BE4F-9ED2-20CB81AE97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23935"/>
            <a:ext cx="970383" cy="652366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88900" sx="102000" sy="102000" algn="ctr" rotWithShape="0">
              <a:prstClr val="black">
                <a:alpha val="25000"/>
              </a:prstClr>
            </a:outerShdw>
          </a:effectLst>
        </p:spPr>
        <p:txBody>
          <a:bodyPr anchor="ctr"/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3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1110083" y="223935"/>
            <a:ext cx="6435012" cy="652366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800" b="1">
                <a:solidFill>
                  <a:schemeClr val="accent1">
                    <a:lumMod val="75000"/>
                  </a:schemeClr>
                </a:solidFill>
                <a:effectLst>
                  <a:outerShdw blurRad="88900" sx="102000" sy="102000" algn="ctr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段文字版式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 userDrawn="1"/>
        </p:nvSpPr>
        <p:spPr>
          <a:xfrm>
            <a:off x="1" y="267172"/>
            <a:ext cx="9486459" cy="579395"/>
          </a:xfrm>
          <a:custGeom>
            <a:avLst/>
            <a:gdLst>
              <a:gd name="connsiteX0" fmla="*/ 9472293 w 9486459"/>
              <a:gd name="connsiteY0" fmla="*/ 0 h 579395"/>
              <a:gd name="connsiteX1" fmla="*/ 9486459 w 9486459"/>
              <a:gd name="connsiteY1" fmla="*/ 0 h 579395"/>
              <a:gd name="connsiteX2" fmla="*/ 9122539 w 9486459"/>
              <a:gd name="connsiteY2" fmla="*/ 579395 h 579395"/>
              <a:gd name="connsiteX3" fmla="*/ 9108373 w 9486459"/>
              <a:gd name="connsiteY3" fmla="*/ 579395 h 579395"/>
              <a:gd name="connsiteX4" fmla="*/ 9383852 w 9486459"/>
              <a:gd name="connsiteY4" fmla="*/ 0 h 579395"/>
              <a:gd name="connsiteX5" fmla="*/ 9434831 w 9486459"/>
              <a:gd name="connsiteY5" fmla="*/ 0 h 579395"/>
              <a:gd name="connsiteX6" fmla="*/ 9070911 w 9486459"/>
              <a:gd name="connsiteY6" fmla="*/ 579395 h 579395"/>
              <a:gd name="connsiteX7" fmla="*/ 9019932 w 9486459"/>
              <a:gd name="connsiteY7" fmla="*/ 579395 h 579395"/>
              <a:gd name="connsiteX8" fmla="*/ 0 w 9486459"/>
              <a:gd name="connsiteY8" fmla="*/ 0 h 579395"/>
              <a:gd name="connsiteX9" fmla="*/ 9345418 w 9486459"/>
              <a:gd name="connsiteY9" fmla="*/ 0 h 579395"/>
              <a:gd name="connsiteX10" fmla="*/ 8977879 w 9486459"/>
              <a:gd name="connsiteY10" fmla="*/ 579395 h 579395"/>
              <a:gd name="connsiteX11" fmla="*/ 0 w 9486459"/>
              <a:gd name="connsiteY11" fmla="*/ 579395 h 57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86459" h="579395">
                <a:moveTo>
                  <a:pt x="9472293" y="0"/>
                </a:moveTo>
                <a:lnTo>
                  <a:pt x="9486459" y="0"/>
                </a:lnTo>
                <a:lnTo>
                  <a:pt x="9122539" y="579395"/>
                </a:lnTo>
                <a:lnTo>
                  <a:pt x="9108373" y="579395"/>
                </a:lnTo>
                <a:close/>
                <a:moveTo>
                  <a:pt x="9383852" y="0"/>
                </a:moveTo>
                <a:lnTo>
                  <a:pt x="9434831" y="0"/>
                </a:lnTo>
                <a:lnTo>
                  <a:pt x="9070911" y="579395"/>
                </a:lnTo>
                <a:lnTo>
                  <a:pt x="9019932" y="579395"/>
                </a:lnTo>
                <a:close/>
                <a:moveTo>
                  <a:pt x="0" y="0"/>
                </a:moveTo>
                <a:lnTo>
                  <a:pt x="9345418" y="0"/>
                </a:lnTo>
                <a:lnTo>
                  <a:pt x="8977879" y="579395"/>
                </a:lnTo>
                <a:lnTo>
                  <a:pt x="0" y="579395"/>
                </a:lnTo>
                <a:close/>
              </a:path>
            </a:pathLst>
          </a:custGeom>
          <a:pattFill prst="wdUpDiag">
            <a:fgClr>
              <a:srgbClr val="00449A"/>
            </a:fgClr>
            <a:bgClr>
              <a:srgbClr val="003A8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 dirty="0">
              <a:solidFill>
                <a:srgbClr val="0064B8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443029" y="435931"/>
            <a:ext cx="257171" cy="208413"/>
            <a:chOff x="337460" y="322200"/>
            <a:chExt cx="257171" cy="208413"/>
          </a:xfrm>
        </p:grpSpPr>
        <p:sp>
          <p:nvSpPr>
            <p:cNvPr id="5" name="箭头: V 形 4"/>
            <p:cNvSpPr/>
            <p:nvPr userDrawn="1"/>
          </p:nvSpPr>
          <p:spPr>
            <a:xfrm>
              <a:off x="424769" y="322200"/>
              <a:ext cx="169862" cy="208413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: 形状 5"/>
            <p:cNvSpPr/>
            <p:nvPr userDrawn="1"/>
          </p:nvSpPr>
          <p:spPr>
            <a:xfrm>
              <a:off x="371973" y="322200"/>
              <a:ext cx="120110" cy="208413"/>
            </a:xfrm>
            <a:custGeom>
              <a:avLst/>
              <a:gdLst>
                <a:gd name="connsiteX0" fmla="*/ 0 w 120110"/>
                <a:gd name="connsiteY0" fmla="*/ 0 h 208413"/>
                <a:gd name="connsiteX1" fmla="*/ 35179 w 120110"/>
                <a:gd name="connsiteY1" fmla="*/ 0 h 208413"/>
                <a:gd name="connsiteX2" fmla="*/ 120110 w 120110"/>
                <a:gd name="connsiteY2" fmla="*/ 104207 h 208413"/>
                <a:gd name="connsiteX3" fmla="*/ 35179 w 120110"/>
                <a:gd name="connsiteY3" fmla="*/ 208413 h 208413"/>
                <a:gd name="connsiteX4" fmla="*/ 0 w 120110"/>
                <a:gd name="connsiteY4" fmla="*/ 208413 h 208413"/>
                <a:gd name="connsiteX5" fmla="*/ 84931 w 120110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110" h="208413">
                  <a:moveTo>
                    <a:pt x="0" y="0"/>
                  </a:moveTo>
                  <a:lnTo>
                    <a:pt x="35179" y="0"/>
                  </a:lnTo>
                  <a:lnTo>
                    <a:pt x="120110" y="104207"/>
                  </a:lnTo>
                  <a:lnTo>
                    <a:pt x="35179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337460" y="322200"/>
              <a:ext cx="101826" cy="208413"/>
            </a:xfrm>
            <a:custGeom>
              <a:avLst/>
              <a:gdLst>
                <a:gd name="connsiteX0" fmla="*/ 0 w 101826"/>
                <a:gd name="connsiteY0" fmla="*/ 0 h 208413"/>
                <a:gd name="connsiteX1" fmla="*/ 16895 w 101826"/>
                <a:gd name="connsiteY1" fmla="*/ 0 h 208413"/>
                <a:gd name="connsiteX2" fmla="*/ 101826 w 101826"/>
                <a:gd name="connsiteY2" fmla="*/ 104207 h 208413"/>
                <a:gd name="connsiteX3" fmla="*/ 16895 w 101826"/>
                <a:gd name="connsiteY3" fmla="*/ 208413 h 208413"/>
                <a:gd name="connsiteX4" fmla="*/ 0 w 101826"/>
                <a:gd name="connsiteY4" fmla="*/ 208413 h 208413"/>
                <a:gd name="connsiteX5" fmla="*/ 84931 w 101826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826" h="208413">
                  <a:moveTo>
                    <a:pt x="0" y="0"/>
                  </a:moveTo>
                  <a:lnTo>
                    <a:pt x="16895" y="0"/>
                  </a:lnTo>
                  <a:lnTo>
                    <a:pt x="101826" y="104207"/>
                  </a:lnTo>
                  <a:lnTo>
                    <a:pt x="16895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660400" y="315249"/>
            <a:ext cx="7601971" cy="5078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 spc="3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666750" y="6520363"/>
            <a:ext cx="10858500" cy="0"/>
            <a:chOff x="666750" y="6520363"/>
            <a:chExt cx="10858500" cy="0"/>
          </a:xfrm>
        </p:grpSpPr>
        <p:cxnSp>
          <p:nvCxnSpPr>
            <p:cNvPr id="15" name="直接连接符 14"/>
            <p:cNvCxnSpPr/>
            <p:nvPr userDrawn="1"/>
          </p:nvCxnSpPr>
          <p:spPr>
            <a:xfrm flipH="1">
              <a:off x="7049084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 flipH="1">
              <a:off x="666750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64782" y="1019645"/>
            <a:ext cx="171448" cy="370486"/>
          </a:xfrm>
          <a:prstGeom prst="rect">
            <a:avLst/>
          </a:prstGeom>
          <a:solidFill>
            <a:srgbClr val="E38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内容占位符 2"/>
          <p:cNvSpPr>
            <a:spLocks noGrp="1"/>
          </p:cNvSpPr>
          <p:nvPr>
            <p:ph sz="quarter" idx="13"/>
          </p:nvPr>
        </p:nvSpPr>
        <p:spPr>
          <a:xfrm>
            <a:off x="443029" y="1019645"/>
            <a:ext cx="10674350" cy="37050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段文字版式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 userDrawn="1"/>
        </p:nvSpPr>
        <p:spPr>
          <a:xfrm>
            <a:off x="1" y="267172"/>
            <a:ext cx="9486459" cy="579395"/>
          </a:xfrm>
          <a:custGeom>
            <a:avLst/>
            <a:gdLst>
              <a:gd name="connsiteX0" fmla="*/ 9472293 w 9486459"/>
              <a:gd name="connsiteY0" fmla="*/ 0 h 579395"/>
              <a:gd name="connsiteX1" fmla="*/ 9486459 w 9486459"/>
              <a:gd name="connsiteY1" fmla="*/ 0 h 579395"/>
              <a:gd name="connsiteX2" fmla="*/ 9122539 w 9486459"/>
              <a:gd name="connsiteY2" fmla="*/ 579395 h 579395"/>
              <a:gd name="connsiteX3" fmla="*/ 9108373 w 9486459"/>
              <a:gd name="connsiteY3" fmla="*/ 579395 h 579395"/>
              <a:gd name="connsiteX4" fmla="*/ 9383852 w 9486459"/>
              <a:gd name="connsiteY4" fmla="*/ 0 h 579395"/>
              <a:gd name="connsiteX5" fmla="*/ 9434831 w 9486459"/>
              <a:gd name="connsiteY5" fmla="*/ 0 h 579395"/>
              <a:gd name="connsiteX6" fmla="*/ 9070911 w 9486459"/>
              <a:gd name="connsiteY6" fmla="*/ 579395 h 579395"/>
              <a:gd name="connsiteX7" fmla="*/ 9019932 w 9486459"/>
              <a:gd name="connsiteY7" fmla="*/ 579395 h 579395"/>
              <a:gd name="connsiteX8" fmla="*/ 0 w 9486459"/>
              <a:gd name="connsiteY8" fmla="*/ 0 h 579395"/>
              <a:gd name="connsiteX9" fmla="*/ 9345418 w 9486459"/>
              <a:gd name="connsiteY9" fmla="*/ 0 h 579395"/>
              <a:gd name="connsiteX10" fmla="*/ 8977879 w 9486459"/>
              <a:gd name="connsiteY10" fmla="*/ 579395 h 579395"/>
              <a:gd name="connsiteX11" fmla="*/ 0 w 9486459"/>
              <a:gd name="connsiteY11" fmla="*/ 579395 h 57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86459" h="579395">
                <a:moveTo>
                  <a:pt x="9472293" y="0"/>
                </a:moveTo>
                <a:lnTo>
                  <a:pt x="9486459" y="0"/>
                </a:lnTo>
                <a:lnTo>
                  <a:pt x="9122539" y="579395"/>
                </a:lnTo>
                <a:lnTo>
                  <a:pt x="9108373" y="579395"/>
                </a:lnTo>
                <a:close/>
                <a:moveTo>
                  <a:pt x="9383852" y="0"/>
                </a:moveTo>
                <a:lnTo>
                  <a:pt x="9434831" y="0"/>
                </a:lnTo>
                <a:lnTo>
                  <a:pt x="9070911" y="579395"/>
                </a:lnTo>
                <a:lnTo>
                  <a:pt x="9019932" y="579395"/>
                </a:lnTo>
                <a:close/>
                <a:moveTo>
                  <a:pt x="0" y="0"/>
                </a:moveTo>
                <a:lnTo>
                  <a:pt x="9345418" y="0"/>
                </a:lnTo>
                <a:lnTo>
                  <a:pt x="8977879" y="579395"/>
                </a:lnTo>
                <a:lnTo>
                  <a:pt x="0" y="579395"/>
                </a:lnTo>
                <a:close/>
              </a:path>
            </a:pathLst>
          </a:custGeom>
          <a:pattFill prst="wdUpDiag">
            <a:fgClr>
              <a:srgbClr val="00449A"/>
            </a:fgClr>
            <a:bgClr>
              <a:srgbClr val="003A8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 dirty="0">
              <a:solidFill>
                <a:srgbClr val="0064B8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443029" y="435931"/>
            <a:ext cx="257171" cy="208413"/>
            <a:chOff x="337460" y="322200"/>
            <a:chExt cx="257171" cy="208413"/>
          </a:xfrm>
        </p:grpSpPr>
        <p:sp>
          <p:nvSpPr>
            <p:cNvPr id="5" name="箭头: V 形 4"/>
            <p:cNvSpPr/>
            <p:nvPr userDrawn="1"/>
          </p:nvSpPr>
          <p:spPr>
            <a:xfrm>
              <a:off x="424769" y="322200"/>
              <a:ext cx="169862" cy="208413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: 形状 5"/>
            <p:cNvSpPr/>
            <p:nvPr userDrawn="1"/>
          </p:nvSpPr>
          <p:spPr>
            <a:xfrm>
              <a:off x="371973" y="322200"/>
              <a:ext cx="120110" cy="208413"/>
            </a:xfrm>
            <a:custGeom>
              <a:avLst/>
              <a:gdLst>
                <a:gd name="connsiteX0" fmla="*/ 0 w 120110"/>
                <a:gd name="connsiteY0" fmla="*/ 0 h 208413"/>
                <a:gd name="connsiteX1" fmla="*/ 35179 w 120110"/>
                <a:gd name="connsiteY1" fmla="*/ 0 h 208413"/>
                <a:gd name="connsiteX2" fmla="*/ 120110 w 120110"/>
                <a:gd name="connsiteY2" fmla="*/ 104207 h 208413"/>
                <a:gd name="connsiteX3" fmla="*/ 35179 w 120110"/>
                <a:gd name="connsiteY3" fmla="*/ 208413 h 208413"/>
                <a:gd name="connsiteX4" fmla="*/ 0 w 120110"/>
                <a:gd name="connsiteY4" fmla="*/ 208413 h 208413"/>
                <a:gd name="connsiteX5" fmla="*/ 84931 w 120110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110" h="208413">
                  <a:moveTo>
                    <a:pt x="0" y="0"/>
                  </a:moveTo>
                  <a:lnTo>
                    <a:pt x="35179" y="0"/>
                  </a:lnTo>
                  <a:lnTo>
                    <a:pt x="120110" y="104207"/>
                  </a:lnTo>
                  <a:lnTo>
                    <a:pt x="35179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337460" y="322200"/>
              <a:ext cx="101826" cy="208413"/>
            </a:xfrm>
            <a:custGeom>
              <a:avLst/>
              <a:gdLst>
                <a:gd name="connsiteX0" fmla="*/ 0 w 101826"/>
                <a:gd name="connsiteY0" fmla="*/ 0 h 208413"/>
                <a:gd name="connsiteX1" fmla="*/ 16895 w 101826"/>
                <a:gd name="connsiteY1" fmla="*/ 0 h 208413"/>
                <a:gd name="connsiteX2" fmla="*/ 101826 w 101826"/>
                <a:gd name="connsiteY2" fmla="*/ 104207 h 208413"/>
                <a:gd name="connsiteX3" fmla="*/ 16895 w 101826"/>
                <a:gd name="connsiteY3" fmla="*/ 208413 h 208413"/>
                <a:gd name="connsiteX4" fmla="*/ 0 w 101826"/>
                <a:gd name="connsiteY4" fmla="*/ 208413 h 208413"/>
                <a:gd name="connsiteX5" fmla="*/ 84931 w 101826"/>
                <a:gd name="connsiteY5" fmla="*/ 104207 h 20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826" h="208413">
                  <a:moveTo>
                    <a:pt x="0" y="0"/>
                  </a:moveTo>
                  <a:lnTo>
                    <a:pt x="16895" y="0"/>
                  </a:lnTo>
                  <a:lnTo>
                    <a:pt x="101826" y="104207"/>
                  </a:lnTo>
                  <a:lnTo>
                    <a:pt x="16895" y="208413"/>
                  </a:lnTo>
                  <a:lnTo>
                    <a:pt x="0" y="208413"/>
                  </a:lnTo>
                  <a:lnTo>
                    <a:pt x="84931" y="104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660400" y="315249"/>
            <a:ext cx="7601971" cy="5078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 spc="3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666750" y="6520363"/>
            <a:ext cx="10858500" cy="0"/>
            <a:chOff x="666750" y="6520363"/>
            <a:chExt cx="10858500" cy="0"/>
          </a:xfrm>
        </p:grpSpPr>
        <p:cxnSp>
          <p:nvCxnSpPr>
            <p:cNvPr id="15" name="直接连接符 14"/>
            <p:cNvCxnSpPr/>
            <p:nvPr userDrawn="1"/>
          </p:nvCxnSpPr>
          <p:spPr>
            <a:xfrm flipH="1">
              <a:off x="7049084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 flipH="1">
              <a:off x="666750" y="6520363"/>
              <a:ext cx="4476166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2"/>
          <p:cNvSpPr>
            <a:spLocks noGrp="1"/>
          </p:cNvSpPr>
          <p:nvPr>
            <p:ph sz="quarter" idx="13"/>
          </p:nvPr>
        </p:nvSpPr>
        <p:spPr>
          <a:xfrm>
            <a:off x="3987505" y="5730242"/>
            <a:ext cx="3923118" cy="37050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2" name="内容占位符 2"/>
          <p:cNvSpPr>
            <a:spLocks noGrp="1"/>
          </p:cNvSpPr>
          <p:nvPr>
            <p:ph sz="quarter" idx="14" hasCustomPrompt="1"/>
          </p:nvPr>
        </p:nvSpPr>
        <p:spPr>
          <a:xfrm>
            <a:off x="5676088" y="4702428"/>
            <a:ext cx="839824" cy="37050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2pPr>
            <a:lvl3pPr marL="9144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3pPr>
            <a:lvl4pPr marL="13716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4pPr>
            <a:lvl5pPr marL="1828800" indent="0">
              <a:buFontTx/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数字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1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tags" Target="../tags/tag4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tags" Target="../tags/tag4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tags" Target="../tags/tag46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tags" Target="../tags/tag4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2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tags" Target="../tags/tag48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tags" Target="../tags/tag58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tags" Target="../tags/tag5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tags" Target="../tags/tag6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3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1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tags" Target="../tags/tag7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tags" Target="../tags/tag7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tags" Target="../tags/tag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5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tags" Target="../tags/tag73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tags" Target="../tags/tag8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tags" Target="../tags/tag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6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7.xml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tags" Target="../tags/tag9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.xml"/><Relationship Id="rId2" Type="http://schemas.openxmlformats.org/officeDocument/2006/relationships/image" Target="../media/image6.png"/><Relationship Id="rId1" Type="http://schemas.openxmlformats.org/officeDocument/2006/relationships/tags" Target="../tags/tag1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tags" Target="../tags/tag21.xml"/><Relationship Id="rId3" Type="http://schemas.openxmlformats.org/officeDocument/2006/relationships/image" Target="../media/image8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084" y="0"/>
            <a:ext cx="12207084" cy="3260912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-15084" y="0"/>
            <a:ext cx="12207085" cy="3270852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2808514" y="185905"/>
            <a:ext cx="6901543" cy="6522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8245" y="838200"/>
            <a:ext cx="10339070" cy="230695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7200" b="1" spc="300" dirty="0">
                <a:ln w="11430"/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7200" b="1" spc="300" dirty="0">
                <a:ln w="11430"/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 实时数据库采集工具Canal和Maxwell</a:t>
            </a:r>
            <a:endParaRPr lang="zh-CN" altLang="en-US" sz="7200" b="1" spc="300" dirty="0">
              <a:ln w="11430"/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0740" y="3614547"/>
            <a:ext cx="5297315" cy="466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7272" y="3614547"/>
            <a:ext cx="273468" cy="41719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Freeform 25"/>
          <p:cNvSpPr>
            <a:spLocks noEditPoints="1"/>
          </p:cNvSpPr>
          <p:nvPr/>
        </p:nvSpPr>
        <p:spPr bwMode="auto">
          <a:xfrm>
            <a:off x="4998799" y="3762845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25"/>
          <p:cNvSpPr>
            <a:spLocks noEditPoints="1"/>
          </p:cNvSpPr>
          <p:nvPr/>
        </p:nvSpPr>
        <p:spPr bwMode="auto">
          <a:xfrm>
            <a:off x="7420217" y="3757987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128" name="Text Box 1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73575" y="5508625"/>
            <a:ext cx="2946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3300"/>
              </a:buClr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40000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40000"/>
              </a:buClr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00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2400" dirty="0" smtClean="0">
                <a:solidFill>
                  <a:srgbClr val="001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solidFill>
                  <a:srgbClr val="001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主讲人：禤捷</a:t>
            </a:r>
            <a:r>
              <a:rPr lang="zh-CN" altLang="en-US" sz="2400" dirty="0" smtClean="0">
                <a:solidFill>
                  <a:srgbClr val="001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鹏</a:t>
            </a:r>
            <a:endParaRPr lang="zh-CN" altLang="en-US" sz="2400" dirty="0" smtClean="0">
              <a:solidFill>
                <a:srgbClr val="001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5680">
        <p:fade/>
      </p:transition>
    </mc:Choice>
    <mc:Fallback>
      <p:transition spd="med" advTm="1568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>
                <a:sym typeface="+mn-ea"/>
              </a:rPr>
              <a:t>安装环境检查和安装MySQL</a:t>
            </a:r>
            <a:endParaRPr altLang="zh-CN" sz="1800" dirty="0"/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9765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3.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由于MySQL安装过程中，会通过MySQL用户在/tmp目录下新建tmp_db文件，所以请给/tmp较大的权限，执行以下命令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195" y="199136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chmod -R 777 /tmp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417195" y="2653665"/>
            <a:ext cx="9765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4.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在MySQL的安装文件目录下执行（必须按照顺序执行）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195" y="3109595"/>
            <a:ext cx="78625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rpm -ivh mysql-community-common-5.7.16-1.el7.x86_64.rpm rpm -ivh mysql-community-libs-5.7.16-1.el7.x86_64.rpmrpm -ivh mysql-community-client-5.7.16-1.el7.x86_64.rpm rpm -ivh mysql-community-server-5.7.16-1.el7.x86_64.rpm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7195" y="4565015"/>
            <a:ext cx="6480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/>
            <a:r>
              <a:rPr lang="zh-CN" b="0">
                <a:ea typeface="宋体" panose="02010600030101010101" pitchFamily="2" charset="-122"/>
              </a:rPr>
              <a:t>说明：如在检查工作时，没有检查MySQL依赖环境在安装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mysql</a:t>
            </a:r>
            <a:r>
              <a:rPr lang="zh-CN" b="0">
                <a:ea typeface="宋体" panose="02010600030101010101" pitchFamily="2" charset="-122"/>
              </a:rPr>
              <a:t>-community-server会报错。</a:t>
            </a:r>
            <a:endParaRPr lang="zh-CN" altLang="en-US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3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>
                <a:sym typeface="+mn-ea"/>
              </a:rPr>
              <a:t>MySQL服务初始化和启停服务</a:t>
            </a:r>
            <a:endParaRPr altLang="zh-CN" sz="1800" dirty="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9765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1.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MySQL服务初始化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7195" y="1710055"/>
            <a:ext cx="92367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为了保证数据库目录为与文件的所有者为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0">
                <a:ea typeface="宋体" panose="02010600030101010101" pitchFamily="2" charset="-122"/>
              </a:rPr>
              <a:t>MySQL 登陆用户，如果当前用户是 root 身份运行 MySQL 服务，需要执行下面的命令初始化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195" y="233172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mysqld --initialize --user=mysql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195" y="2757805"/>
            <a:ext cx="9305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说明：参数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0">
                <a:ea typeface="宋体" panose="02010600030101010101" pitchFamily="2" charset="-122"/>
              </a:rPr>
              <a:t>--initialize 选项默认以“安全”模式来初始化，则会为 root 用户生成一个密码并将该密码标记为过期，登陆后需要设置一个新的密码。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195" y="34245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查看密码，示例代码如下所示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6085" y="3805555"/>
            <a:ext cx="78365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cat /var/log/mysqld.log | grep root@localhost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6085" y="4208780"/>
            <a:ext cx="83889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在执行结果中，root@localhost: 后面就是初始化的密码</a:t>
            </a:r>
            <a:endParaRPr lang="zh-CN" altLang="en-US" b="0">
              <a:ea typeface="宋体" panose="02010600030101010101" pitchFamily="2" charset="-122"/>
            </a:endParaRPr>
          </a:p>
        </p:txBody>
      </p:sp>
      <p:pic>
        <p:nvPicPr>
          <p:cNvPr id="7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7195" y="4612005"/>
            <a:ext cx="9947910" cy="46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3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>
                <a:sym typeface="+mn-ea"/>
              </a:rPr>
              <a:t>MySQL服务初始化和启停服务</a:t>
            </a:r>
            <a:endParaRPr altLang="zh-CN" sz="1800" dirty="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9765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2.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MySQL服务的启动和关闭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195" y="17145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MySQL服务的启动和关闭，示例代码如下所示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195" y="2237423"/>
            <a:ext cx="5080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#启动MySQL服务命令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systemctl start mysqld.service</a:t>
            </a:r>
            <a:r>
              <a:rPr lang="zh-CN" b="0">
                <a:ea typeface="宋体" panose="02010600030101010101" pitchFamily="2" charset="-122"/>
              </a:rPr>
              <a:t>#关闭MySQL服务命令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systemctl stop mysqld.service</a:t>
            </a:r>
            <a:r>
              <a:rPr lang="zh-CN" b="0">
                <a:ea typeface="宋体" panose="02010600030101010101" pitchFamily="2" charset="-122"/>
              </a:rPr>
              <a:t>#重启MySQL服务命令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systemctl restart mysqld.service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4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>
                <a:sym typeface="+mn-ea"/>
              </a:rPr>
              <a:t>修改MySQL字符集</a:t>
            </a:r>
            <a:endParaRPr altLang="zh-CN" sz="1800" dirty="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9765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1.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修改my.cnf文件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7195" y="1767840"/>
            <a:ext cx="87464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在node03机器进入到/etc目录，使用vim编辑打开my.cnf，my.cnf为mysql数据库的主配置文件，进入编辑模式，修改字符编码为utf-8</a:t>
            </a:r>
            <a:endParaRPr lang="zh-CN" altLang="en-US" b="0">
              <a:ea typeface="宋体" panose="02010600030101010101" pitchFamily="2" charset="-122"/>
            </a:endParaRPr>
          </a:p>
        </p:txBody>
      </p:sp>
      <p:pic>
        <p:nvPicPr>
          <p:cNvPr id="7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7195" y="2466340"/>
            <a:ext cx="5005705" cy="39008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4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>
                <a:sym typeface="+mn-ea"/>
              </a:rPr>
              <a:t>修改MySQL字符集</a:t>
            </a:r>
            <a:endParaRPr altLang="zh-CN" sz="1800" dirty="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9765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2.重新启动MySQL</a:t>
            </a:r>
            <a:endParaRPr lang="en-US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195" y="17145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systemctl restart mysqld.service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17195" y="2082800"/>
            <a:ext cx="9765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3.进入MySQL数据库</a:t>
            </a:r>
            <a:endParaRPr lang="en-US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195" y="245110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mysql -u root -pEnter password: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195" y="3096260"/>
            <a:ext cx="60471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将命令cat /var/log/mysqld.log | grep root@localhost执行后得到的初始化密码输入到Enter password:后即可。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17195" y="3741420"/>
            <a:ext cx="9765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4.重置密码</a:t>
            </a:r>
            <a:endParaRPr lang="en-US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195" y="4094163"/>
            <a:ext cx="5080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altLang="zh-CN" b="0">
                <a:ea typeface="宋体" panose="02010600030101010101" pitchFamily="2" charset="-122"/>
              </a:rPr>
              <a:t>#</a:t>
            </a:r>
            <a:r>
              <a:rPr lang="zh-CN" b="0">
                <a:ea typeface="宋体" panose="02010600030101010101" pitchFamily="2" charset="-122"/>
              </a:rPr>
              <a:t>修改数据库密码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mysql&gt; alter user 'root'@'localhost' identified by '123456';#</a:t>
            </a:r>
            <a:r>
              <a:rPr lang="zh-CN" b="0">
                <a:ea typeface="宋体" panose="02010600030101010101" pitchFamily="2" charset="-122"/>
              </a:rPr>
              <a:t>刷新权限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mysql&gt; flush privileges;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938010" y="1346200"/>
            <a:ext cx="27895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5.修改字符集的SQL语句</a:t>
            </a:r>
            <a:endParaRPr lang="en-US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38010" y="1718628"/>
            <a:ext cx="5080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#修改数据库的字符集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mysql&gt; alter database mydb character set 'utf8';</a:t>
            </a:r>
            <a:r>
              <a:rPr lang="zh-CN" b="0">
                <a:ea typeface="宋体" panose="02010600030101010101" pitchFamily="2" charset="-122"/>
              </a:rPr>
              <a:t>#修改数据表的字符集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mysql&gt; alter table mytbl convert to  character set 'utf8';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4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>
                <a:sym typeface="+mn-ea"/>
              </a:rPr>
              <a:t>修改MySQL字符集</a:t>
            </a:r>
            <a:endParaRPr altLang="zh-CN" sz="1800" dirty="0"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634365" y="1489710"/>
            <a:ext cx="27895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6.查看mysql数据库状态</a:t>
            </a:r>
            <a:endParaRPr lang="en-US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7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4365" y="1858010"/>
            <a:ext cx="10264140" cy="4399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800" y="937736"/>
            <a:ext cx="116586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altLang="zh-CN" kern="0">
                <a:latin typeface="+mn-ea"/>
                <a:cs typeface="宋体" panose="02010600030101010101" pitchFamily="2" charset="-122"/>
              </a:rPr>
              <a:t>在数据采集过程中，你认为数据的质量对于后续的数据分析和决策有何重要性？</a:t>
            </a:r>
            <a:endParaRPr altLang="zh-CN" kern="0"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015" y="1706245"/>
            <a:ext cx="60445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650" y="706755"/>
            <a:ext cx="604329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15" y="477964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15" y="27432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434" y="106910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0" y="757012"/>
            <a:ext cx="6125845" cy="460375"/>
            <a:chOff x="4952134" y="2109382"/>
            <a:chExt cx="3795165" cy="486576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79143"/>
              <a:ext cx="587123" cy="389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任务1</a:t>
              </a:r>
              <a:endParaRPr lang="en-US" altLang="zh-CN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684258" y="2109382"/>
              <a:ext cx="3063041" cy="48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Linux系统MySQL5.7数据库安装</a:t>
              </a:r>
              <a:endParaRPr lang="zh-CN" altLang="en-US" sz="2400" b="1" spc="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484" y="216123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3207"/>
            <a:ext cx="5797551" cy="481652"/>
            <a:chOff x="4931740" y="2120515"/>
            <a:chExt cx="3591776" cy="509065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71862"/>
              <a:ext cx="587123" cy="3577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任务2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642227" y="2120515"/>
              <a:ext cx="2881289" cy="454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MySQL开启Binlog和数据准备</a:t>
              </a:r>
              <a:endParaRPr lang="zh-CN" alt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270" y="314457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015" y="2868930"/>
            <a:ext cx="5039995" cy="460375"/>
            <a:chOff x="4931740" y="2201051"/>
            <a:chExt cx="3048454" cy="486581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213469"/>
              <a:ext cx="587123" cy="3577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3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8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Canal下载和安装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015" y="37338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9031" y="528039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370" y="508285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277610" y="4896485"/>
            <a:ext cx="4608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实时数据监控测试之Kafka模式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9031" y="421486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199942" y="3924911"/>
            <a:ext cx="5783581" cy="468954"/>
            <a:chOff x="4974227" y="2222527"/>
            <a:chExt cx="3583121" cy="495644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60453"/>
              <a:ext cx="587123" cy="3577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4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63864" y="2222527"/>
              <a:ext cx="2893484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实时数据监控测试之TCP模式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7"/>
          <p:cNvSpPr txBox="1"/>
          <p:nvPr>
            <p:custDataLst>
              <p:tags r:id="rId7"/>
            </p:custDataLst>
          </p:nvPr>
        </p:nvSpPr>
        <p:spPr>
          <a:xfrm>
            <a:off x="134620" y="2888615"/>
            <a:ext cx="4518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Canal</a:t>
            </a:r>
            <a:r>
              <a:rPr lang="zh-CN" altLang="en-US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Maxwell</a:t>
            </a:r>
            <a:endParaRPr lang="en-US" altLang="zh-CN" sz="4000" b="1" spc="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5200650" y="576135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78"/>
          <p:cNvSpPr/>
          <p:nvPr>
            <p:custDataLst>
              <p:tags r:id="rId9"/>
            </p:custDataLst>
          </p:nvPr>
        </p:nvSpPr>
        <p:spPr>
          <a:xfrm>
            <a:off x="5339031" y="629004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5247005" y="606456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文本框 30"/>
          <p:cNvSpPr txBox="1"/>
          <p:nvPr>
            <p:custDataLst>
              <p:tags r:id="rId11"/>
            </p:custDataLst>
          </p:nvPr>
        </p:nvSpPr>
        <p:spPr>
          <a:xfrm>
            <a:off x="6277610" y="5930900"/>
            <a:ext cx="459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Maxwell初始化和进程启动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dirty="0" smtClean="0"/>
              <a:t>任务导航</a:t>
            </a:r>
            <a:endParaRPr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3905" y="1856105"/>
            <a:ext cx="9111615" cy="58166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426085" y="965200"/>
            <a:ext cx="115760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任务二主要是登录成功MySQL数据库，开启Binlog日志，在MySQL命令行下创建数据库和表。通过本模块的学习，熟练MySQL数据库DDL语句，能够独立的创建Canal测试使用的数据库和表。并为指定的数据库开启Binlog日志记录设置。</a:t>
            </a:r>
            <a:endParaRPr lang="zh-CN" b="0">
              <a:ea typeface="宋体" panose="02010600030101010101" pitchFamily="2" charset="-122"/>
            </a:endParaRPr>
          </a:p>
        </p:txBody>
      </p:sp>
      <p:pic>
        <p:nvPicPr>
          <p:cNvPr id="92" name="图片 92" descr="任务二： MySQL开启Binlog和数据准备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65860" y="2898140"/>
            <a:ext cx="10097135" cy="2862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MySQL主从复制以及Canal工作原理</a:t>
            </a:r>
            <a:endParaRPr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660400" y="1489710"/>
            <a:ext cx="10875010" cy="2319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（一）MySQL主从复制流程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（1）Master 主库将改变记录，写到二进制日志(Binary Log)中；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（2）Slave 从库向 MySQL Master 发送 dump 协议，将 Master 主库的 binary log events 拷贝到它的中继日志(relay log)；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（3）Slave 从库读取并重做中继日志中的事件，将改变的数据同步到自己的数据库。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为了更好的带大家理解mysql数据库的主从复制，我们可以看下架构原理执行图如下图所示：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7"/>
          <p:cNvSpPr txBox="1"/>
          <p:nvPr/>
        </p:nvSpPr>
        <p:spPr>
          <a:xfrm>
            <a:off x="134620" y="2888615"/>
            <a:ext cx="4518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Canal</a:t>
            </a:r>
            <a:r>
              <a:rPr lang="zh-CN" altLang="en-US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Maxwell</a:t>
            </a:r>
            <a:endParaRPr lang="en-US" altLang="zh-CN" sz="4000" b="1" spc="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1372933" y="3767264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50" dirty="0" smtClean="0">
                <a:solidFill>
                  <a:schemeClr val="bg1"/>
                </a:solidFill>
                <a:latin typeface="+mj-ea"/>
                <a:ea typeface="+mj-ea"/>
              </a:rPr>
              <a:t>学习目标</a:t>
            </a:r>
            <a:endParaRPr lang="zh-CN" altLang="en-US" sz="2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2682" y="212745"/>
            <a:ext cx="753931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</a:pPr>
            <a:r>
              <a:rPr lang="en-US" sz="1400" kern="0">
                <a:latin typeface="+mn-ea"/>
                <a:cs typeface="宋体" panose="02010600030101010101" pitchFamily="2" charset="-122"/>
              </a:rPr>
              <a:t>Canal——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用</a:t>
            </a:r>
            <a:r>
              <a:rPr altLang="zh-CN" sz="1400" kern="0">
                <a:latin typeface="+mn-ea"/>
                <a:cs typeface="宋体" panose="02010600030101010101" pitchFamily="2" charset="-122"/>
                <a:sym typeface="+mn-ea"/>
              </a:rPr>
              <a:t>Java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开发的基于数据库增量日志解析,提供增量数据订阅</a:t>
            </a:r>
            <a:r>
              <a:rPr lang="en-US" sz="1400" kern="0">
                <a:latin typeface="+mn-ea"/>
                <a:cs typeface="宋体" panose="02010600030101010101" pitchFamily="2" charset="-122"/>
              </a:rPr>
              <a:t>&amp;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消费的中间件。Maxwell</a:t>
            </a:r>
            <a:r>
              <a:rPr lang="en-US" sz="1400" kern="0">
                <a:latin typeface="+mn-ea"/>
                <a:cs typeface="宋体" panose="02010600030101010101" pitchFamily="2" charset="-122"/>
              </a:rPr>
              <a:t>——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用Java编写的 MySQL 日志实时抓取软件。</a:t>
            </a:r>
            <a:endParaRPr altLang="zh-CN" sz="1400" kern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2682" y="1274274"/>
            <a:ext cx="7478059" cy="5215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900"/>
              </a:spcBef>
              <a:spcAft>
                <a:spcPts val="900"/>
              </a:spcAft>
              <a:buFont typeface="Wingdings" panose="05000000000000000000" pitchFamily="2" charset="2"/>
              <a:buChar char=""/>
            </a:pPr>
            <a:r>
              <a:rPr lang="zh-CN" altLang="zh-CN" sz="1400" b="1" kern="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知识目标：</a:t>
            </a:r>
            <a:endParaRPr lang="zh-CN" altLang="zh-CN" sz="14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1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）掌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掌握Canal中的数据结构，如CanalEntry、RowChange和RowData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； </a:t>
            </a:r>
            <a:endParaRPr lang="zh-CN" altLang="zh-CN" sz="1400" kern="100" dirty="0"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2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）</a:t>
            </a:r>
            <a:r>
              <a:rPr altLang="zh-CN" sz="1400" kern="0">
                <a:latin typeface="+mn-ea"/>
                <a:cs typeface="宋体" panose="02010600030101010101" pitchFamily="2" charset="-122"/>
              </a:rPr>
              <a:t>学会配置Canal的TCP模式进行实时数据监控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；</a:t>
            </a:r>
            <a:endParaRPr lang="zh-CN" altLang="zh-CN" sz="1400" kern="100" dirty="0"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3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）</a:t>
            </a:r>
            <a:r>
              <a:rPr altLang="zh-CN" sz="1400" kern="0" dirty="0">
                <a:latin typeface="+mn-ea"/>
                <a:cs typeface="宋体" panose="02010600030101010101" pitchFamily="2" charset="-122"/>
              </a:rPr>
              <a:t>理解Canal-Kafka模式的配置和工作原理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；</a:t>
            </a:r>
            <a:endParaRPr lang="zh-CN" altLang="zh-CN" sz="1400" kern="100" dirty="0"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）</a:t>
            </a:r>
            <a:r>
              <a:rPr altLang="zh-CN" sz="1400" kern="0" dirty="0">
                <a:latin typeface="+mn-ea"/>
                <a:cs typeface="宋体" panose="02010600030101010101" pitchFamily="2" charset="-122"/>
              </a:rPr>
              <a:t>熟悉Maxwell的安装和启动过程</a:t>
            </a:r>
            <a:r>
              <a:rPr lang="zh-CN" sz="1400" kern="0" dirty="0">
                <a:latin typeface="+mn-ea"/>
                <a:cs typeface="宋体" panose="02010600030101010101" pitchFamily="2" charset="-122"/>
              </a:rPr>
              <a:t>；</a:t>
            </a:r>
            <a:endParaRPr lang="zh-CN" altLang="zh-CN" sz="1400" kern="0" dirty="0">
              <a:latin typeface="+mn-ea"/>
              <a:cs typeface="宋体" panose="02010600030101010101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5</a:t>
            </a:r>
            <a:r>
              <a:rPr lang="zh-CN" altLang="en-US" sz="1400" kern="0" dirty="0">
                <a:latin typeface="+mn-ea"/>
                <a:cs typeface="宋体" panose="02010600030101010101" pitchFamily="2" charset="-122"/>
              </a:rPr>
              <a:t>）理解Maxwell的基本操作流程和监控数据库的功能。</a:t>
            </a:r>
            <a:endParaRPr lang="zh-CN" altLang="en-US" sz="1400" kern="0" dirty="0">
              <a:latin typeface="+mn-ea"/>
              <a:cs typeface="宋体" panose="02010600030101010101" pitchFamily="2" charset="-122"/>
            </a:endParaRPr>
          </a:p>
          <a:p>
            <a:pPr marL="342900" indent="-342900">
              <a:spcBef>
                <a:spcPts val="900"/>
              </a:spcBef>
              <a:spcAft>
                <a:spcPts val="900"/>
              </a:spcAft>
              <a:buFont typeface="Wingdings" panose="05000000000000000000" pitchFamily="2" charset="2"/>
              <a:buChar char=""/>
            </a:pPr>
            <a:r>
              <a:rPr lang="zh-CN" altLang="zh-CN" sz="1400" b="1" kern="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技能目标：</a:t>
            </a:r>
            <a:endParaRPr lang="zh-CN" altLang="zh-CN" sz="1400" b="1" kern="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1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）</a:t>
            </a:r>
            <a:r>
              <a:rPr altLang="zh-CN" sz="1400" kern="0" dirty="0">
                <a:latin typeface="+mn-ea"/>
                <a:cs typeface="宋体" panose="02010600030101010101" pitchFamily="2" charset="-122"/>
              </a:rPr>
              <a:t>能够编写应用程序解析Canal采集到的数据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；</a:t>
            </a:r>
            <a:endParaRPr lang="zh-CN" altLang="zh-CN" sz="1400" kern="100" dirty="0"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2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）</a:t>
            </a:r>
            <a:r>
              <a:rPr altLang="zh-CN" sz="1400" kern="0" dirty="0">
                <a:latin typeface="+mn-ea"/>
                <a:cs typeface="宋体" panose="02010600030101010101" pitchFamily="2" charset="-122"/>
              </a:rPr>
              <a:t>能够配置Canal的TCP模式和Kafka模式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；</a:t>
            </a:r>
            <a:endParaRPr lang="zh-CN" altLang="zh-CN" sz="1400" kern="100" dirty="0"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3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）</a:t>
            </a:r>
            <a:r>
              <a:rPr altLang="zh-CN" sz="1400" kern="0" dirty="0">
                <a:latin typeface="+mn-ea"/>
                <a:cs typeface="宋体" panose="02010600030101010101" pitchFamily="2" charset="-122"/>
              </a:rPr>
              <a:t>能够配置MySQL的二进制日志和开启日志功能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；</a:t>
            </a:r>
            <a:endParaRPr lang="zh-CN" altLang="zh-CN" sz="1400" kern="100" dirty="0"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）</a:t>
            </a:r>
            <a:r>
              <a:rPr altLang="zh-CN" sz="1400" kern="0" dirty="0">
                <a:latin typeface="+mn-ea"/>
                <a:cs typeface="宋体" panose="02010600030101010101" pitchFamily="2" charset="-122"/>
              </a:rPr>
              <a:t>能够使用Maxwell监控MySQL数据变化并发送到Kafka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；</a:t>
            </a:r>
            <a:endParaRPr lang="zh-CN" altLang="zh-CN" sz="1400" kern="100" dirty="0">
              <a:latin typeface="+mn-ea"/>
              <a:cs typeface="Times New Roman" panose="02020603050405020304" pitchFamily="18" charset="0"/>
            </a:endParaRPr>
          </a:p>
          <a:p>
            <a:pPr marL="266700">
              <a:spcBef>
                <a:spcPts val="900"/>
              </a:spcBef>
              <a:spcAft>
                <a:spcPts val="900"/>
              </a:spcAft>
            </a:pP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400" kern="0" dirty="0">
                <a:latin typeface="+mn-ea"/>
                <a:cs typeface="宋体" panose="02010600030101010101" pitchFamily="2" charset="-122"/>
              </a:rPr>
              <a:t>5</a:t>
            </a:r>
            <a:r>
              <a:rPr lang="zh-CN" altLang="zh-CN" sz="1400" kern="0" dirty="0">
                <a:latin typeface="+mn-ea"/>
                <a:cs typeface="宋体" panose="02010600030101010101" pitchFamily="2" charset="-122"/>
              </a:rPr>
              <a:t>）</a:t>
            </a:r>
            <a:r>
              <a:rPr altLang="zh-CN" sz="1400" kern="0" dirty="0">
                <a:latin typeface="+mn-ea"/>
                <a:cs typeface="宋体" panose="02010600030101010101" pitchFamily="2" charset="-122"/>
              </a:rPr>
              <a:t>能够解析和处理Canal和Maxwell生成的JSON数据</a:t>
            </a:r>
            <a:r>
              <a:rPr lang="zh-CN" altLang="zh-CN" sz="1400" kern="0" dirty="0" smtClean="0">
                <a:latin typeface="+mn-ea"/>
                <a:cs typeface="宋体" panose="02010600030101010101" pitchFamily="2" charset="-122"/>
              </a:rPr>
              <a:t>。</a:t>
            </a: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MySQL主从复制以及Canal工作原理</a:t>
            </a:r>
            <a:endParaRPr sz="1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489710"/>
            <a:ext cx="9029700" cy="4754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MySQL主从复制以及Canal工作原理</a:t>
            </a:r>
            <a:endParaRPr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660400" y="1489710"/>
            <a:ext cx="10884535" cy="2355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（二）Canal工作原理和应用场景	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1.Canal工作原理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Canal工作原理其实就是把自身伪装成 Slave，假装从 Master 复制数据。把修改保存到Binlog中的数据进行解析成json数据格式，以适配到不同的系统。 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2.Canal使用场景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（1）原始场景： 阿里 Otter 中间件的一部分，Otter 是阿里用于进行异地数据库之间的同步框架，Canal 是其中一部分，Canal数据采集流程如图所示。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7" name="图片 107" descr="图2-2Canal数据采集流程图-back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77720" y="3788410"/>
            <a:ext cx="8036560" cy="2525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MySQL主从复制以及Canal工作原理</a:t>
            </a:r>
            <a:endParaRPr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634365" y="1489710"/>
            <a:ext cx="10894695" cy="3983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（2）典型场景 1：我们可以使用Canal工具完成我们数据库和缓存之间的更新，其更新框架图如图所示。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（3）典型场景 2：抓取业务表的新增变化数据，用于制作实时统计（本案例采用的场景）。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8" name="图片 108" descr="图2-3Canal实现消息系统异步更新原理架构图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0795" y="2026920"/>
            <a:ext cx="7090410" cy="2908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创建数据库和表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2381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使用SqlYog创建数据库，如图所示</a:t>
            </a:r>
            <a:endParaRPr lang="zh-CN" b="0">
              <a:ea typeface="宋体" panose="02010600030101010101" pitchFamily="2" charset="-122"/>
            </a:endParaRPr>
          </a:p>
        </p:txBody>
      </p:sp>
      <p:pic>
        <p:nvPicPr>
          <p:cNvPr id="109" name="图片 109" descr="图2-4使用Sqlyog创建测试数据库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4365" y="1955800"/>
            <a:ext cx="6523355" cy="3739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创建数据库和表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520825"/>
            <a:ext cx="102381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创建数据表 ，示例代码如下所示</a:t>
            </a:r>
            <a:endParaRPr lang="zh-CN" b="0">
              <a:ea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60400" y="2032635"/>
            <a:ext cx="6170930" cy="19450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CREATE TABLE user_info( `id` VARCHAR(255), `name` VARCHAR(255), `sex` VARCHAR(255) ); 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开启Binlog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520825"/>
            <a:ext cx="102381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编辑配置my.cnf文件，示例代码如下所示</a:t>
            </a:r>
            <a:endParaRPr lang="zh-CN" b="0">
              <a:ea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60400" y="2032635"/>
            <a:ext cx="7070725" cy="28454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#编辑my.cnf配置文件（sudo vim /etc/my.cnf） ，添加以下内容：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#MySQL服务器id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server-id=1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log-bin=mysql-bin 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#binlog记录级别row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binlog_format=row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#指定数据库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binlog-do-db=testdb1 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634365" y="4396740"/>
            <a:ext cx="102381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重启 MySQL 使配置生效</a:t>
            </a:r>
            <a:endParaRPr lang="zh-CN"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400" y="487807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sudo systemctl restart mysqld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查看未修改数据的状态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2381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使用Sqlyog创建数据库连接后，数据库的操作工具我们可以看到创建的数据库和表。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pic>
        <p:nvPicPr>
          <p:cNvPr id="469" name="图片 46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4380" y="2003425"/>
            <a:ext cx="10860405" cy="271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查看未修改数据的状态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2381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在没有对数据库操作之前通过ls-l命令查看log日志文件，初始binlog文件如图</a:t>
            </a:r>
            <a:r>
              <a:rPr lang="zh-CN" b="0">
                <a:ea typeface="宋体" panose="02010600030101010101" pitchFamily="2" charset="-122"/>
              </a:rPr>
              <a:t>所示</a:t>
            </a:r>
            <a:endParaRPr lang="zh-CN" b="0">
              <a:ea typeface="宋体" panose="02010600030101010101" pitchFamily="2" charset="-122"/>
            </a:endParaRPr>
          </a:p>
        </p:txBody>
      </p:sp>
      <p:pic>
        <p:nvPicPr>
          <p:cNvPr id="7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0400" y="1920240"/>
            <a:ext cx="6812915" cy="4379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查看修改数据后的状态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2381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使用Sqlyog工具选择测试的数据库和表，执行insert命令向数据库添加数据，示例代码如下</a:t>
            </a:r>
            <a:endParaRPr lang="zh-CN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4365" y="1924685"/>
            <a:ext cx="8249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#插入数据的代码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INSERT INTO user_info VALUES('1001','zhangsan','male');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400" y="2691765"/>
            <a:ext cx="1023810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在向数据库添加数据后，再次通过命令ls-l查看日志目录，发现在上一步中查看的相同的日志文件日志大小发生了变化，说明我们的Binlog开启成功，Mysql数据库记录了修改数据库的日志变化，具体变化如图</a:t>
            </a:r>
            <a:endParaRPr lang="zh-CN" altLang="en-US" b="0">
              <a:ea typeface="宋体" panose="02010600030101010101" pitchFamily="2" charset="-122"/>
            </a:endParaRPr>
          </a:p>
        </p:txBody>
      </p:sp>
      <p:pic>
        <p:nvPicPr>
          <p:cNvPr id="76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0400" y="3735705"/>
            <a:ext cx="5758180" cy="248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查看修改数据后的状态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2381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最后创建canal用户，并赋予readonly权限，示例代码如下</a:t>
            </a:r>
            <a:endParaRPr lang="zh-CN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6865" y="1924685"/>
            <a:ext cx="115576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b="0">
                <a:ea typeface="宋体" panose="02010600030101010101" pitchFamily="2" charset="-122"/>
              </a:rPr>
              <a:t>#在 MySQL 中执行 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MySQL&gt; GRANT SELECT, REPLICATION SLAVE, REPLICATION CLIENT ON *.* TO 'canal'@'%' IDENTIFIED BY 'canal' ;</a:t>
            </a:r>
            <a:endParaRPr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015" y="1706245"/>
            <a:ext cx="60445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650" y="706755"/>
            <a:ext cx="604329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15" y="477964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15" y="27432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434" y="106910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0" y="757012"/>
            <a:ext cx="6125845" cy="460375"/>
            <a:chOff x="4952134" y="2109382"/>
            <a:chExt cx="3795165" cy="486576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95250"/>
              <a:ext cx="587123" cy="3577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任务</a:t>
              </a:r>
              <a:r>
                <a:rPr lang="en-US" altLang="zh-CN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684258" y="2109382"/>
              <a:ext cx="3063041" cy="48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Linux系统MySQL5.7数据库安装</a:t>
              </a:r>
              <a:endParaRPr lang="zh-CN" altLang="en-US" sz="2400" b="1" spc="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484" y="216123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3207"/>
            <a:ext cx="5797551" cy="481652"/>
            <a:chOff x="4931740" y="2120515"/>
            <a:chExt cx="3591776" cy="509065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71862"/>
              <a:ext cx="587123" cy="3577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642227" y="2120515"/>
              <a:ext cx="2881289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MySQL开启Binlog和数据准备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270" y="314457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015" y="2868930"/>
            <a:ext cx="5039995" cy="460375"/>
            <a:chOff x="4931740" y="2201051"/>
            <a:chExt cx="3048454" cy="486581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213469"/>
              <a:ext cx="587123" cy="3577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3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8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Canal下载和安装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015" y="37338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9031" y="528039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370" y="508285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277610" y="4896485"/>
            <a:ext cx="4608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实时数据监控测试之Kafka模式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9031" y="421486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199942" y="3924911"/>
            <a:ext cx="5783581" cy="468954"/>
            <a:chOff x="4974227" y="2222527"/>
            <a:chExt cx="3583121" cy="495644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60453"/>
              <a:ext cx="587123" cy="3577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4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63864" y="2222527"/>
              <a:ext cx="2893484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实时数据监控测试之TCP模式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7"/>
          <p:cNvSpPr txBox="1"/>
          <p:nvPr>
            <p:custDataLst>
              <p:tags r:id="rId7"/>
            </p:custDataLst>
          </p:nvPr>
        </p:nvSpPr>
        <p:spPr>
          <a:xfrm>
            <a:off x="134620" y="2888615"/>
            <a:ext cx="4518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Canal</a:t>
            </a:r>
            <a:r>
              <a:rPr lang="zh-CN" altLang="en-US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Maxwell</a:t>
            </a:r>
            <a:endParaRPr lang="en-US" altLang="zh-CN" sz="4000" b="1" spc="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5200650" y="576135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78"/>
          <p:cNvSpPr/>
          <p:nvPr>
            <p:custDataLst>
              <p:tags r:id="rId9"/>
            </p:custDataLst>
          </p:nvPr>
        </p:nvSpPr>
        <p:spPr>
          <a:xfrm>
            <a:off x="5339031" y="629004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5247005" y="606456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文本框 30"/>
          <p:cNvSpPr txBox="1"/>
          <p:nvPr>
            <p:custDataLst>
              <p:tags r:id="rId11"/>
            </p:custDataLst>
          </p:nvPr>
        </p:nvSpPr>
        <p:spPr>
          <a:xfrm>
            <a:off x="6277610" y="5930900"/>
            <a:ext cx="459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Maxwell初始化和进程启动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800" y="937736"/>
            <a:ext cx="116586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altLang="zh-CN" kern="0">
                <a:latin typeface="+mn-ea"/>
                <a:cs typeface="宋体" panose="02010600030101010101" pitchFamily="2" charset="-122"/>
              </a:rPr>
              <a:t>为什么在Canal工具中选择row格式比较合适？请提供至少两个理由。</a:t>
            </a:r>
            <a:endParaRPr altLang="zh-CN" kern="0"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015" y="1706245"/>
            <a:ext cx="60445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650" y="706755"/>
            <a:ext cx="604329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15" y="477964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15" y="27432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434" y="106910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0" y="757012"/>
            <a:ext cx="6125845" cy="460375"/>
            <a:chOff x="4952134" y="2109382"/>
            <a:chExt cx="3795165" cy="486576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79143"/>
              <a:ext cx="587123" cy="389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任务1</a:t>
              </a:r>
              <a:endParaRPr lang="en-US" altLang="zh-CN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684258" y="2109382"/>
              <a:ext cx="3063041" cy="48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Linux系统MySQL5.7数据库安装</a:t>
              </a:r>
              <a:endParaRPr lang="zh-CN" altLang="en-US" sz="2400" b="1" spc="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484" y="216123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3207"/>
            <a:ext cx="5797551" cy="496893"/>
            <a:chOff x="4931740" y="2120515"/>
            <a:chExt cx="3591776" cy="525173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55755"/>
              <a:ext cx="587123" cy="38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任务2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642227" y="2120515"/>
              <a:ext cx="2881289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MySQL开启Binlog和数据准备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270" y="314457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015" y="2868930"/>
            <a:ext cx="5039995" cy="429895"/>
            <a:chOff x="4931740" y="2201051"/>
            <a:chExt cx="3048454" cy="454366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213469"/>
              <a:ext cx="587123" cy="3577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任务3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5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Canal下载和安装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015" y="37338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9031" y="528039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370" y="508285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277610" y="4896485"/>
            <a:ext cx="4608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实时数据监控测试之Kafka模式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9031" y="421486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199942" y="3924911"/>
            <a:ext cx="5783581" cy="468954"/>
            <a:chOff x="4974227" y="2222527"/>
            <a:chExt cx="3583121" cy="495644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60453"/>
              <a:ext cx="587123" cy="3577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</a:t>
              </a:r>
              <a:r>
                <a:rPr lang="en-US" altLang="zh-CN" sz="22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4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63864" y="2222527"/>
              <a:ext cx="2893484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实时数据监控测试之TCP模式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7"/>
          <p:cNvSpPr txBox="1"/>
          <p:nvPr>
            <p:custDataLst>
              <p:tags r:id="rId7"/>
            </p:custDataLst>
          </p:nvPr>
        </p:nvSpPr>
        <p:spPr>
          <a:xfrm>
            <a:off x="134620" y="2888615"/>
            <a:ext cx="4518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Canal</a:t>
            </a:r>
            <a:r>
              <a:rPr lang="zh-CN" altLang="en-US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Maxwell</a:t>
            </a:r>
            <a:endParaRPr lang="en-US" altLang="zh-CN" sz="4000" b="1" spc="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5200650" y="576135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78"/>
          <p:cNvSpPr/>
          <p:nvPr>
            <p:custDataLst>
              <p:tags r:id="rId9"/>
            </p:custDataLst>
          </p:nvPr>
        </p:nvSpPr>
        <p:spPr>
          <a:xfrm>
            <a:off x="5339031" y="629004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5247005" y="606456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文本框 30"/>
          <p:cNvSpPr txBox="1"/>
          <p:nvPr>
            <p:custDataLst>
              <p:tags r:id="rId11"/>
            </p:custDataLst>
          </p:nvPr>
        </p:nvSpPr>
        <p:spPr>
          <a:xfrm>
            <a:off x="6277610" y="5930900"/>
            <a:ext cx="459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Maxwell初始化和进程启动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dirty="0" smtClean="0"/>
              <a:t>任务导航</a:t>
            </a:r>
            <a:endParaRPr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3905" y="2164080"/>
            <a:ext cx="9111615" cy="58166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426085" y="965200"/>
            <a:ext cx="115760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本模块构建Canal环境。</a:t>
            </a:r>
            <a:endParaRPr lang="zh-CN" b="0">
              <a:ea typeface="宋体" panose="02010600030101010101" pitchFamily="2" charset="-122"/>
            </a:endParaRPr>
          </a:p>
          <a:p>
            <a:pPr indent="266700"/>
            <a:r>
              <a:rPr lang="zh-CN" b="0">
                <a:ea typeface="宋体" panose="02010600030101010101" pitchFamily="2" charset="-122"/>
              </a:rPr>
              <a:t>(1)下载解压Canal，需要提前创建好解压目录。</a:t>
            </a:r>
            <a:endParaRPr lang="zh-CN" b="0">
              <a:ea typeface="宋体" panose="02010600030101010101" pitchFamily="2" charset="-122"/>
            </a:endParaRPr>
          </a:p>
          <a:p>
            <a:pPr indent="266700"/>
            <a:r>
              <a:rPr lang="zh-CN" b="0">
                <a:ea typeface="宋体" panose="02010600030101010101" pitchFamily="2" charset="-122"/>
              </a:rPr>
              <a:t>(2)修改canal.properties文件。</a:t>
            </a:r>
            <a:endParaRPr lang="zh-CN" b="0">
              <a:ea typeface="宋体" panose="02010600030101010101" pitchFamily="2" charset="-122"/>
            </a:endParaRPr>
          </a:p>
          <a:p>
            <a:pPr indent="266700"/>
            <a:r>
              <a:rPr lang="en-US" altLang="zh-CN" b="0">
                <a:ea typeface="宋体" panose="02010600030101010101" pitchFamily="2" charset="-122"/>
              </a:rPr>
              <a:t>(3)</a:t>
            </a:r>
            <a:r>
              <a:rPr lang="zh-CN" b="0">
                <a:ea typeface="宋体" panose="02010600030101010101" pitchFamily="2" charset="-122"/>
              </a:rPr>
              <a:t>修改instance.properties属性配置文件。</a:t>
            </a:r>
            <a:endParaRPr lang="zh-CN" b="0">
              <a:ea typeface="宋体" panose="02010600030101010101" pitchFamily="2" charset="-122"/>
            </a:endParaRPr>
          </a:p>
        </p:txBody>
      </p:sp>
      <p:pic>
        <p:nvPicPr>
          <p:cNvPr id="110" name="图片 110" descr="任务三：Canal下载和安装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51100" y="3051810"/>
            <a:ext cx="7289165" cy="3218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/>
              <a:t>Canal</a:t>
            </a:r>
            <a:r>
              <a:rPr lang="zh-CN" altLang="en-US" sz="1800" dirty="0"/>
              <a:t>是</a:t>
            </a:r>
            <a:r>
              <a:rPr lang="zh-CN" altLang="en-US" sz="1800" dirty="0"/>
              <a:t>什么</a:t>
            </a:r>
            <a:endParaRPr lang="zh-CN" altLang="en-US" sz="1800" dirty="0"/>
          </a:p>
        </p:txBody>
      </p:sp>
      <p:pic>
        <p:nvPicPr>
          <p:cNvPr id="111" name="图片 3" descr="IMG_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4858" y="1574800"/>
            <a:ext cx="5581015" cy="294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812165" y="4514850"/>
            <a:ext cx="105676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fontAlgn="auto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b="0">
                <a:ea typeface="宋体" panose="02010600030101010101" pitchFamily="2" charset="-122"/>
              </a:rPr>
              <a:t>Canal是阿里巴巴开源的一款用于MySQL数据库的增量数据订阅和消费的中间件（如图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3-3-1</a:t>
            </a:r>
            <a:r>
              <a:rPr lang="zh-CN" b="0">
                <a:ea typeface="宋体" panose="02010600030101010101" pitchFamily="2" charset="-122"/>
              </a:rPr>
              <a:t>所示），它是一个用于实时数据同步和迁移的开源软件。它主要用于将MySQL或MariaDB数据库的数据变更（包括新增、更新和删除操作）以日志的形式捕获，并将这些变更同步到其他数据源，如其他数据库、消息队列或数据仓库等。</a:t>
            </a:r>
            <a:endParaRPr lang="zh-CN" altLang="en-US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/>
              <a:t>Canal</a:t>
            </a:r>
            <a:r>
              <a:rPr lang="zh-CN" altLang="en-US" sz="1800" dirty="0"/>
              <a:t>的</a:t>
            </a:r>
            <a:r>
              <a:rPr lang="zh-CN" altLang="en-US" sz="1800" dirty="0"/>
              <a:t>功能</a:t>
            </a:r>
            <a:endParaRPr lang="zh-CN" altLang="en-US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660400" y="1489710"/>
            <a:ext cx="10358755" cy="4392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anal的主要功能是基于MySQL的binlog日志进行数据订阅和消费。它通过解析MySQL的binlog，将数据库的数据变更（如插入、更新、删除操作）以事件的形式捕获，并将这些事件发送到订阅者，以实现实时的数据同步、数据分发和数据消费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（一）数据订阅和同步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Canal通过解析MySQL的binlog日志，实现对数据库的增量数据变更的订阅和同步。它可以捕获数据库的插入、更新、删除等操作，并将这些变更以事件的形式实时推送给订阅者。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（二）数据分发和转换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Canal支持将订阅到的数据变更以多种数据格式（如JSON、Avro等）进行转换，并将其分发到多个不同的目标数据源，如其他数据库、消息队列、数据仓库等。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（三）数据过滤和选择性订阅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Canal允许用户根据需要进行灵活的数据过滤和选择性订阅，可以指定需要订阅的数据库、表格，以及过滤条件等。这样可以提高效率，仅订阅感兴趣的数据。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下载Canal安装工具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782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在Canal官网下载页（https://github.com/alibaba/canal/tags）中，我们可以找到并下载Canal安装工具</a:t>
            </a:r>
            <a:endParaRPr lang="zh-CN" b="0">
              <a:ea typeface="宋体" panose="02010600030101010101" pitchFamily="2" charset="-122"/>
            </a:endParaRPr>
          </a:p>
        </p:txBody>
      </p:sp>
      <p:pic>
        <p:nvPicPr>
          <p:cNvPr id="112" name="图片 112" descr="图3-3-1-下载Canal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0400" y="2079625"/>
            <a:ext cx="7571105" cy="42589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500745" y="3644265"/>
            <a:ext cx="2941955" cy="112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下载好Canal压缩包后，使用xftp工具，将Canal压缩包导入到node3节点中。</a:t>
            </a:r>
            <a:endParaRPr lang="zh-CN" altLang="en-US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1800" dirty="0"/>
              <a:t>安装</a:t>
            </a:r>
            <a:r>
              <a:rPr altLang="zh-CN" sz="1800" dirty="0"/>
              <a:t>Canal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782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1.解压Canal压缩包到/opt/module/canal目录下</a:t>
            </a:r>
            <a:endParaRPr lang="zh-CN"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365" y="18497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（1）在/opt/module目录下创建文件夹。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4240" y="2265045"/>
            <a:ext cx="81553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[root@node01 softwares]#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mkdir -p /opt/module/canal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045" y="2680335"/>
            <a:ext cx="97682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（2）在/export/softwares 目录下解压下载的Canal压缩包到/export/servers/canal目录。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4240" y="3095625"/>
            <a:ext cx="105390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[root@node01 softwares]# tar -zxvf canal.deployer-1.1.6.tar.gz  -C /opt/module/canal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1800" dirty="0"/>
              <a:t>安装</a:t>
            </a:r>
            <a:r>
              <a:rPr altLang="zh-CN" sz="1800" dirty="0"/>
              <a:t>Canal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782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ea typeface="宋体" panose="02010600030101010101" pitchFamily="2" charset="-122"/>
              </a:rPr>
              <a:t>2.</a:t>
            </a:r>
            <a:r>
              <a:rPr b="0">
                <a:ea typeface="宋体" panose="02010600030101010101" pitchFamily="2" charset="-122"/>
              </a:rPr>
              <a:t>修改canal.properties文件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0400" y="1971675"/>
            <a:ext cx="70491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#编辑配置文件/opt/module/canal/conf/canal.properties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################################################# #########   common argument  #############  ################################################# canal.ip = canal.port = 11111 canal.metrics.pull.port = 11112 canal.zkServers = # flush data to zk canal.zookeeper.flush.period = 1000 canal.withoutNetty = false # tcp, kafka, RocketMQ </a:t>
            </a:r>
            <a:r>
              <a:rPr 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canal.serverMode = tcp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# flush meta cursor/parse position to file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1800" dirty="0"/>
              <a:t>安装</a:t>
            </a:r>
            <a:r>
              <a:rPr altLang="zh-CN" sz="1800" dirty="0"/>
              <a:t>Canal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782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ea typeface="宋体" panose="02010600030101010101" pitchFamily="2" charset="-122"/>
              </a:rPr>
              <a:t>3.</a:t>
            </a:r>
            <a:r>
              <a:rPr b="0">
                <a:ea typeface="宋体" panose="02010600030101010101" pitchFamily="2" charset="-122"/>
              </a:rPr>
              <a:t>配置instance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9905" y="1802765"/>
            <a:ext cx="102381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读取一个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0">
                <a:ea typeface="宋体" panose="02010600030101010101" pitchFamily="2" charset="-122"/>
              </a:rPr>
              <a:t>MySQL 数据，所以只有一个实例，这个实例的配置文件在Canal解压目录中的conf/example/instance.properties 目录下。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400" y="2447925"/>
            <a:ext cx="83623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（1）配置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0">
                <a:ea typeface="宋体" panose="02010600030101010101" pitchFamily="2" charset="-122"/>
              </a:rPr>
              <a:t>MySQL 服务器地址,关键配置参数，示例代码如下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400" y="2816225"/>
            <a:ext cx="108585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canal.instance.MySQL.slaveId=0 # enable gtid use true/false canal.instance.gtidon=false # position info canal.instance.master.address=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node01:3306</a:t>
            </a:r>
            <a:endParaRPr lang="en-US" altLang="en-US" sz="24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1800" dirty="0"/>
              <a:t>安装</a:t>
            </a:r>
            <a:r>
              <a:rPr altLang="zh-CN" sz="1800" dirty="0"/>
              <a:t>Canal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782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ea typeface="宋体" panose="02010600030101010101" pitchFamily="2" charset="-122"/>
              </a:rPr>
              <a:t>3.</a:t>
            </a:r>
            <a:r>
              <a:rPr b="0">
                <a:ea typeface="宋体" panose="02010600030101010101" pitchFamily="2" charset="-122"/>
              </a:rPr>
              <a:t>配置instance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9905" y="1802765"/>
            <a:ext cx="10951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读取一个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0">
                <a:ea typeface="宋体" panose="02010600030101010101" pitchFamily="2" charset="-122"/>
              </a:rPr>
              <a:t>MySQL 数据，所以只有一个实例，这个实例的配置文件在Canal解压目录中的conf/example/instance.properties 目录下。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400" y="2447925"/>
            <a:ext cx="107264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（</a:t>
            </a:r>
            <a:r>
              <a:rPr lang="en-US" altLang="zh-CN" b="0">
                <a:ea typeface="宋体" panose="02010600030101010101" pitchFamily="2" charset="-122"/>
              </a:rPr>
              <a:t>2</a:t>
            </a:r>
            <a:r>
              <a:rPr lang="zh-CN" b="0">
                <a:ea typeface="宋体" panose="02010600030101010101" pitchFamily="2" charset="-122"/>
              </a:rPr>
              <a:t>）</a:t>
            </a:r>
            <a:r>
              <a:rPr b="0">
                <a:ea typeface="宋体" panose="02010600030101010101" pitchFamily="2" charset="-122"/>
              </a:rPr>
              <a:t>配置连接 MySQL 的用户名和密码，默认前面授权的 canal，同学们需要根据自己的数据库的用户名和密码进行设置，示例代码如下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0400" y="3093085"/>
            <a:ext cx="65798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# username/password canal.instance.dbUsername=canalcanal.instance.dbPassword=canalcanal.instance.connectionCharset = UTF-8</a:t>
            </a:r>
            <a:endParaRPr lang="en-US" altLang="en-US" sz="24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dirty="0" smtClean="0"/>
              <a:t>任务导航</a:t>
            </a:r>
            <a:endParaRPr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3905" y="1653540"/>
            <a:ext cx="9111615" cy="58166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426085" y="965200"/>
            <a:ext cx="115760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本模块主要是熟悉基于Linux系统部署MySQL5.7。模块中MySQL使用RPM进行安装，需要预先到Oracle官网下载对应的MySQL5.7的RPM包。安装完成后，配置MySQL的编码为UTF-8和允许远程登录。</a:t>
            </a:r>
            <a:endParaRPr lang="zh-CN" b="0">
              <a:ea typeface="宋体" panose="02010600030101010101" pitchFamily="2" charset="-122"/>
            </a:endParaRPr>
          </a:p>
        </p:txBody>
      </p:sp>
      <p:pic>
        <p:nvPicPr>
          <p:cNvPr id="89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15820" y="2581275"/>
            <a:ext cx="8546465" cy="3733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1800" dirty="0"/>
              <a:t>安装</a:t>
            </a:r>
            <a:r>
              <a:rPr altLang="zh-CN" sz="1800" dirty="0"/>
              <a:t>Canal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1434465"/>
            <a:ext cx="10782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b="0">
                <a:ea typeface="宋体" panose="02010600030101010101" pitchFamily="2" charset="-122"/>
              </a:rPr>
              <a:t>4.启动Canal并查看相关日志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820" y="180276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（1）启动运行Canal，示例代码如下所示。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400" y="2171065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cd /opt/module/canal/bin./startup.sh</a:t>
            </a:r>
            <a:endParaRPr lang="en-US" altLang="en-US" sz="24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820" y="3829685"/>
            <a:ext cx="73863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（2）查看Canal相关日志，示例代码如下所示。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365" y="4197985"/>
            <a:ext cx="8774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cat /opt/module/canal/logs/example/example.log</a:t>
            </a:r>
            <a:endParaRPr lang="en-US" altLang="en-US" sz="24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800" y="937736"/>
            <a:ext cx="116586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altLang="zh-CN" kern="0">
                <a:latin typeface="+mn-ea"/>
                <a:cs typeface="宋体" panose="02010600030101010101" pitchFamily="2" charset="-122"/>
              </a:rPr>
              <a:t>Canal作为中间件，可能会面临数据安全和信息泄露的风险。在使用Canal时，你如何保护数据的安全性和防止信息泄露？</a:t>
            </a:r>
            <a:endParaRPr altLang="zh-CN" kern="0"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015" y="1706245"/>
            <a:ext cx="60445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650" y="706755"/>
            <a:ext cx="604329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15" y="477964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15" y="27432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434" y="106910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0" y="757012"/>
            <a:ext cx="6125845" cy="460375"/>
            <a:chOff x="4952134" y="2109382"/>
            <a:chExt cx="3795165" cy="486576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79143"/>
              <a:ext cx="587123" cy="389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任务1</a:t>
              </a:r>
              <a:endParaRPr lang="en-US" altLang="zh-CN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684258" y="2109382"/>
              <a:ext cx="3063041" cy="48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Linux系统MySQL5.7数据库安装</a:t>
              </a:r>
              <a:endParaRPr lang="zh-CN" altLang="en-US" sz="2400" b="1" spc="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484" y="216123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3207"/>
            <a:ext cx="5797551" cy="496893"/>
            <a:chOff x="4931740" y="2120515"/>
            <a:chExt cx="3591776" cy="525173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55755"/>
              <a:ext cx="587123" cy="38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任务2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642227" y="2120515"/>
              <a:ext cx="2881289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MySQL开启Binlog和数据准备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270" y="314457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015" y="2865440"/>
            <a:ext cx="5039995" cy="463865"/>
            <a:chOff x="4931740" y="2197362"/>
            <a:chExt cx="3048454" cy="490270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197362"/>
              <a:ext cx="587123" cy="3899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任务3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8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Canal下载和安装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015" y="37338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9031" y="528039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370" y="508285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277610" y="4896485"/>
            <a:ext cx="4608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实时数据监控测试之Kafka模式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9031" y="421486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199942" y="3924911"/>
            <a:ext cx="5783581" cy="468954"/>
            <a:chOff x="4974227" y="2222527"/>
            <a:chExt cx="3583121" cy="495644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60453"/>
              <a:ext cx="587123" cy="3577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任务4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63864" y="2222527"/>
              <a:ext cx="2893484" cy="454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实时数据监控测试之TCP模式</a:t>
              </a:r>
              <a:endParaRPr lang="zh-CN" alt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7"/>
          <p:cNvSpPr txBox="1"/>
          <p:nvPr>
            <p:custDataLst>
              <p:tags r:id="rId7"/>
            </p:custDataLst>
          </p:nvPr>
        </p:nvSpPr>
        <p:spPr>
          <a:xfrm>
            <a:off x="134620" y="2888615"/>
            <a:ext cx="4518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Canal</a:t>
            </a:r>
            <a:r>
              <a:rPr lang="zh-CN" altLang="en-US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Maxwell</a:t>
            </a:r>
            <a:endParaRPr lang="en-US" altLang="zh-CN" sz="4000" b="1" spc="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5200650" y="576135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78"/>
          <p:cNvSpPr/>
          <p:nvPr>
            <p:custDataLst>
              <p:tags r:id="rId9"/>
            </p:custDataLst>
          </p:nvPr>
        </p:nvSpPr>
        <p:spPr>
          <a:xfrm>
            <a:off x="5339031" y="629004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5247005" y="606456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文本框 30"/>
          <p:cNvSpPr txBox="1"/>
          <p:nvPr>
            <p:custDataLst>
              <p:tags r:id="rId11"/>
            </p:custDataLst>
          </p:nvPr>
        </p:nvSpPr>
        <p:spPr>
          <a:xfrm>
            <a:off x="6277610" y="5930900"/>
            <a:ext cx="459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Maxwell初始化和进程启动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dirty="0" smtClean="0"/>
              <a:t>任务导航</a:t>
            </a:r>
            <a:endParaRPr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3905" y="1887220"/>
            <a:ext cx="9111615" cy="58166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426085" y="965200"/>
            <a:ext cx="115760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本模块主要是学习IDEA中Maven工程的搭建，通过编写应用程序实现Canal中的Message数据解析。根据不同的数据库操作，如update,insert,delete，以及Event的类型，在应用程序中监控数据的变化，这里使用的是canal的默认模式Tcp模式。</a:t>
            </a:r>
            <a:endParaRPr lang="zh-CN" b="0">
              <a:ea typeface="宋体" panose="02010600030101010101" pitchFamily="2" charset="-122"/>
            </a:endParaRPr>
          </a:p>
        </p:txBody>
      </p:sp>
      <p:pic>
        <p:nvPicPr>
          <p:cNvPr id="113" name="图片 113" descr="任务四：实时数据监控测试之TCP模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0215" y="2733040"/>
            <a:ext cx="8750935" cy="3448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Canal中封装的数据结构</a:t>
            </a:r>
            <a:endParaRPr sz="1800" dirty="0"/>
          </a:p>
        </p:txBody>
      </p:sp>
      <p:pic>
        <p:nvPicPr>
          <p:cNvPr id="114" name="图片 114" descr="图4-1CanalClient类数据结构图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8325" y="1642745"/>
            <a:ext cx="8365490" cy="4231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Canal中封装的数据结构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634365" y="1489710"/>
            <a:ext cx="10798810" cy="5020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（一）CanalEntry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1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CanalEntry是Canal中最常用的数据结构，代表一条数据库的数据变更。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（二）RowChange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RowChange对象用于表示一次数据库的数据变更，包括一系列的行级别变更操作。它包含以下几个重要的字段：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（1）EventType: 表示数据操作的类型，包括INSERT、UPDATE和DELETE。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（2）rowDataList: 表示行级别的数据变更操作列表，包含一系列的RowData对象。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（三）RowData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RowData对象表示数据库表格中一行的数据变更。它包含以下几个重要的字段：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（1）beforeColumns: 变更前的列数据，以List形式存储每个列的名称和值。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（2）afterColumns: 变更后的列数据，以List形式存储每个列的名称和值。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使用这些数据结构，我们可以获取到数据库中的数据变更，并对其进行相应的处理和操作。我们可以根据具体的需求，解析CanalEntry对象获取相关的数据信息，如数据库名称、表格名称、操作类型、列名称和列值等，进而进行相应的业务逻辑处理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创建数据库db2并开启Binlog监控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353060" y="1433830"/>
            <a:ext cx="93186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（1）登录Mysql服务器创建一个数据库 db2具体操作如下。这里在node03号机器，输入命令，示例代码如下所示。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400" y="2374265"/>
            <a:ext cx="6073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mysql -u用户名 -p 密码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400" y="3129915"/>
            <a:ext cx="101815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这里输入自己的数据库的用户名和密码，登录成功后可以进入到mysql数据库的会话窗口中，在mysql会话窗口中我们可以输入SQL命令进行数据库的创建和数据库的查看</a:t>
            </a:r>
            <a:endParaRPr lang="zh-CN" altLang="en-US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创建数据库db2并开启Binlog监控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93186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（2）选择db2数据库在数据库中创建数据库表 user_info表，具体操作如下所示。</a:t>
            </a:r>
            <a:endParaRPr lang="zh-CN" b="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4365" y="1960245"/>
            <a:ext cx="39173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mysql&gt; show databases;+--------------------+| Database           |+--------------------+| information_schema || db2                || eagle              || hive               || maxwell            || mysql              || performance_schema || sys                |+--------------------+8 rows in set (0.00 sec) 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5690" y="1960245"/>
            <a:ext cx="6096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mysql&gt; use db2;Database changedmysql&gt; create table user_info (    -&gt; id varchar(20),    -&gt; name varchar(20),    -&gt; sex varchar(10)    -&gt; );Query OK, 0 rows affected (0.00 sec)</a:t>
            </a:r>
            <a:endParaRPr lang="en-US" altLang="en-US" sz="1200" kern="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创建数据库db2并开启Binlog监控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93186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（3）开启MySQL的Binlog并监控db2数据库。</a:t>
            </a:r>
            <a:endParaRPr lang="zh-CN"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365" y="2046605"/>
            <a:ext cx="75838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#编辑my.cnf配置文件（sudo vim /etc/my.cnf） ，添加以下内容：#MySQL服务器id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server-id=1log-bin=mysql-bin </a:t>
            </a:r>
            <a:r>
              <a:rPr lang="zh-CN" b="0">
                <a:ea typeface="宋体" panose="02010600030101010101" pitchFamily="2" charset="-122"/>
              </a:rPr>
              <a:t>#binlog记录级别row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binlog_format=row</a:t>
            </a:r>
            <a:r>
              <a:rPr lang="zh-CN" b="0">
                <a:ea typeface="宋体" panose="02010600030101010101" pitchFamily="2" charset="-122"/>
              </a:rPr>
              <a:t>#指定数据库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binlog-do-db=db2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IDEA创建Maven工程并编写CanalClient类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（1）在IDEA中创建Maven工程，修改pom.xml文件，增加以下依赖和插件。示例代码如下所示。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0400" y="1802448"/>
            <a:ext cx="5080000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&lt;dependencies&gt;     &lt;dependency&gt;         &lt;groupId&gt;com.alibaba.otter&lt;/groupId&gt;         &lt;artifactId&gt;canal.client&lt;/artifactId&gt;         &lt;version&gt;1.1.2&lt;/version&gt;     &lt;/dependency&gt;     &lt;dependency&gt;         &lt;groupId&gt;org.apache.kafka&lt;/groupId&gt;         &lt;artifactId&gt;kafka-clients&lt;/artifactId&gt;         &lt;version&gt;2.4.1&lt;/version&gt;     &lt;/dependency&gt; &lt;/dependencies&gt;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9150" y="1802765"/>
            <a:ext cx="609600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&lt;build&gt;    &lt;plugins&gt;        </a:t>
            </a:r>
            <a:r>
              <a:rPr lang="zh-CN">
                <a:ea typeface="宋体" panose="02010600030101010101" pitchFamily="2" charset="-122"/>
                <a:sym typeface="+mn-ea"/>
              </a:rPr>
              <a:t>&lt;!-- java编译插件 --&gt;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        &lt;plugin&gt;            &lt;groupId&gt;org.apache.maven.plugins&lt;/groupId&gt;            &lt;artifactId&gt;maven-compiler-plugin&lt;/artifactId&gt;            &lt;version&gt;3.2&lt;/version&gt;            &lt;configuration&gt;                &lt;source&gt;1.8&lt;/source&gt;                &lt;target&gt;1.8&lt;/target&gt;                &lt;encoding&gt;UTF-8&lt;/encoding&gt;            &lt;/configuration&gt;        &lt;/plugin&gt;    &lt;/plugins&gt;&lt;/build&gt;</a:t>
            </a:r>
            <a:endParaRPr lang="en-US" altLang="en-US" sz="1200" kern="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MySQL下载和上传</a:t>
            </a:r>
            <a:endParaRPr altLang="zh-CN" sz="1800" dirty="0"/>
          </a:p>
        </p:txBody>
      </p:sp>
      <p:sp>
        <p:nvSpPr>
          <p:cNvPr id="5" name="矩形 4"/>
          <p:cNvSpPr/>
          <p:nvPr/>
        </p:nvSpPr>
        <p:spPr>
          <a:xfrm>
            <a:off x="634365" y="1790700"/>
            <a:ext cx="95307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800">
                <a:ea typeface="宋体" panose="02010600030101010101" pitchFamily="2" charset="-122"/>
              </a:rPr>
              <a:t>在MySQL官网下载对应版本软件安装包，选择适应实验场景的版本，本机为Centos7.9操作系统，Mysql数据库选择5.7.16版本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1.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官网下载软件压缩包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81" name="图片 81" descr="图1-1-Mysql5.7.16下载页截图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7195" y="2631440"/>
            <a:ext cx="11680825" cy="2626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IDEA创建Maven工程并编写CanalClient类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11137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（</a:t>
            </a:r>
            <a:r>
              <a:rPr lang="en-US" altLang="zh-CN" b="0">
                <a:ea typeface="宋体" panose="02010600030101010101" pitchFamily="2" charset="-122"/>
              </a:rPr>
              <a:t>2</a:t>
            </a:r>
            <a:r>
              <a:rPr lang="zh-CN" altLang="en-US" b="0">
                <a:ea typeface="宋体" panose="02010600030101010101" pitchFamily="2" charset="-122"/>
              </a:rPr>
              <a:t>）</a:t>
            </a:r>
            <a:r>
              <a:rPr b="0">
                <a:ea typeface="宋体" panose="02010600030101010101" pitchFamily="2" charset="-122"/>
              </a:rPr>
              <a:t>创建并编写CanalClient类。CanalClient类主要类似于一个客户端工具，通过该工具可以实现对Canal服务器数据进行实时的检测，这里我们主要是实现数据的打印输出到控制台，因为要监测数据的变化，所以我们这里先要开启运行Canal监测类，一旦数据发生变化，就可以实现数据的实时监测并打印输出。示例代码如下所示。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0995" y="2633345"/>
            <a:ext cx="1109345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import com.alibaba.fastjson.JSONObject; Import com.alibaba.otter.canal.client.CanalConnector; import com.alibaba.otter.canal.client.CanalConnectors; import com.alibaba.otter.canal.protocol.CanalEntry; import com.alibaba.otter.canal.protocol.Message; import com.google.protobuf.ByteString; import com.google.protobuf.InvalidProtocolBufferException; import java.net.InetSocketAddress; import java.util.List; 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import java.util.Random; 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584835" y="822960"/>
            <a:ext cx="1160716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public class CanalClient { public static void main(String[] args) throws InvalidProtocolBufferException {    </a:t>
            </a:r>
            <a:r>
              <a:rPr lang="zh-CN" b="0">
                <a:ea typeface="宋体" panose="02010600030101010101" pitchFamily="2" charset="-122"/>
              </a:rPr>
              <a:t>//1.获取canal连接对象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CanalConnector canalConnector = CanalConnectors.newSingleConnector(new InetSocketAddress("node01", 11111), "example", "", "");     while (true) {         </a:t>
            </a:r>
            <a:r>
              <a:rPr lang="zh-CN" b="0">
                <a:ea typeface="宋体" panose="02010600030101010101" pitchFamily="2" charset="-122"/>
              </a:rPr>
              <a:t>//2.获取连接           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canalConnector.connect();        </a:t>
            </a:r>
            <a:r>
              <a:rPr lang="zh-CN" b="0">
                <a:ea typeface="宋体" panose="02010600030101010101" pitchFamily="2" charset="-122"/>
              </a:rPr>
              <a:t>//3.指定要监控的数据库           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canalConnector.subscribe("db2.*");        </a:t>
            </a:r>
            <a:r>
              <a:rPr lang="zh-CN" b="0">
                <a:ea typeface="宋体" panose="02010600030101010101" pitchFamily="2" charset="-122"/>
              </a:rPr>
              <a:t>//4.获取Message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Message message = canalConnector.get(100);        List&lt;CanalEntry.Entry&gt; entries = message.getEntries();        if (entries.size() &lt;= 0) {             </a:t>
            </a:r>
            <a:r>
              <a:rPr lang="zh-CN" b="0">
                <a:ea typeface="宋体" panose="02010600030101010101" pitchFamily="2" charset="-122"/>
              </a:rPr>
              <a:t>System.out.println("没有数据，休息一会")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;            try {                 Thread.sleep(1000);             } catch (InterruptedException e) {                                     e.printStackTrace();             }                     } else { 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652145" y="942975"/>
            <a:ext cx="115398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           for (CanalEntry.Entry entry : entries) {                  </a:t>
            </a:r>
            <a:r>
              <a:rPr lang="zh-CN" b="0">
                <a:ea typeface="宋体" panose="02010600030101010101" pitchFamily="2" charset="-122"/>
              </a:rPr>
              <a:t>//TODO 获取表名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        String tableName = entry.getHeader().getTableName();                  </a:t>
            </a:r>
            <a:r>
              <a:rPr lang="zh-CN" b="0">
                <a:ea typeface="宋体" panose="02010600030101010101" pitchFamily="2" charset="-122"/>
              </a:rPr>
              <a:t>// TODO Entry类型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        CanalEntry.EntryType entryType = entry.getEntryType();                </a:t>
            </a:r>
            <a:r>
              <a:rPr lang="zh-CN" b="0">
                <a:ea typeface="宋体" panose="02010600030101010101" pitchFamily="2" charset="-122"/>
              </a:rPr>
              <a:t>// TODO 判断entryType是否为ROWDATA                   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        if (CanalEntry.EntryType.ROWDATA.equals(entryType)) {                      </a:t>
            </a:r>
            <a:r>
              <a:rPr lang="zh-CN" b="0">
                <a:ea typeface="宋体" panose="02010600030101010101" pitchFamily="2" charset="-122"/>
              </a:rPr>
              <a:t>// TODO 序列化数据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            ByteString storeValue = entry.getStoreValue();                      </a:t>
            </a:r>
            <a:r>
              <a:rPr lang="zh-CN" b="0">
                <a:ea typeface="宋体" panose="02010600030101010101" pitchFamily="2" charset="-122"/>
              </a:rPr>
              <a:t>// TODO 反序列化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            CanalEntry.RowChange rowChange = CanalEntry.RowChange.parseFrom(storeValue);                    </a:t>
            </a:r>
            <a:r>
              <a:rPr lang="zh-CN" b="0">
                <a:ea typeface="宋体" panose="02010600030101010101" pitchFamily="2" charset="-122"/>
              </a:rPr>
              <a:t>//TODO 获取事件类型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            CanalEntry.EventType 	eventType 	= rowChange.getEventType();                      </a:t>
            </a:r>
            <a:r>
              <a:rPr lang="zh-CN" b="0">
                <a:ea typeface="宋体" panose="02010600030101010101" pitchFamily="2" charset="-122"/>
              </a:rPr>
              <a:t>//TODO 获取具体的数据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            List&lt;CanalEntry.RowData&gt; rowDatasList = rowChange.getRowDatasList();                     </a:t>
            </a:r>
            <a:r>
              <a:rPr lang="zh-CN" b="0">
                <a:ea typeface="宋体" panose="02010600030101010101" pitchFamily="2" charset="-122"/>
              </a:rPr>
              <a:t>//TODO 遍历并打印数据                       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                    for (CanalEntry.RowData rowData : rowDatasList) {                         List&lt;CanalEntry.Column&gt; beforeColumnsList = rowData.getBeforeColumnsList();                         JSONObject beforeData = new JSONObject();                                                     for (CanalEntry.Column column : beforeColumnsList) {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652145" y="942975"/>
            <a:ext cx="115398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beforeData.put(column.getName(), column.getValue());                         }                         JSONObject afterData = new JSONObject();                                                     List&lt;CanalEntry.Column&gt; afterColumnsList = rowData.getAfterColumnsList();                        for (CanalEntry.Column column : afterColumnsList) {                             afterData.put(column.getName(), column.getValue());                         }                         System.out.println("TableName:" + tableName + ",EventType:" + eventType + ",After:" + beforeData + ",After:" + afterData);                     }                 }             }         }     } } }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IDEA创建Maven工程并编写CanalClient类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（3）修改db2数据库中的数据，监测控制台的输出。示例代码如下所示。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0400" y="2041525"/>
            <a:ext cx="9787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#插入数据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INSERT INTO user_info VALUES('1001','zhangsan','male'),('1002','lisi','female');  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800" y="937736"/>
            <a:ext cx="116586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altLang="zh-CN" kern="0">
                <a:latin typeface="+mn-ea"/>
                <a:cs typeface="宋体" panose="02010600030101010101" pitchFamily="2" charset="-122"/>
              </a:rPr>
              <a:t>Canal的Binlog记录级别设置为row的意义是什么？它与Canal的功能和应用有什么关系？</a:t>
            </a:r>
            <a:endParaRPr altLang="zh-CN" kern="0"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015" y="1706245"/>
            <a:ext cx="60445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650" y="706755"/>
            <a:ext cx="604329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15" y="477964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15" y="27432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434" y="106910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0" y="757012"/>
            <a:ext cx="6125845" cy="460375"/>
            <a:chOff x="4952134" y="2109382"/>
            <a:chExt cx="3795165" cy="486576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79143"/>
              <a:ext cx="587123" cy="389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任务1</a:t>
              </a:r>
              <a:endParaRPr lang="en-US" altLang="zh-CN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684258" y="2109382"/>
              <a:ext cx="3063041" cy="48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Linux系统MySQL5.7数据库安装</a:t>
              </a:r>
              <a:endParaRPr lang="zh-CN" altLang="en-US" sz="2400" b="1" spc="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484" y="216123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3207"/>
            <a:ext cx="5797551" cy="496893"/>
            <a:chOff x="4931740" y="2120515"/>
            <a:chExt cx="3591776" cy="525173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55755"/>
              <a:ext cx="587123" cy="38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任务2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642227" y="2120515"/>
              <a:ext cx="2881289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MySQL开启Binlog和数据准备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270" y="314457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015" y="2865440"/>
            <a:ext cx="5039995" cy="463865"/>
            <a:chOff x="4931740" y="2197362"/>
            <a:chExt cx="3048454" cy="490270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197362"/>
              <a:ext cx="587123" cy="3899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任务3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8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Canal下载和安装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015" y="37338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9031" y="528039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370" y="508285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277610" y="4896485"/>
            <a:ext cx="46088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实时数据监控测试之Kafka模式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9031" y="421486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199942" y="3924911"/>
            <a:ext cx="5783581" cy="484195"/>
            <a:chOff x="4974227" y="2222527"/>
            <a:chExt cx="3583121" cy="511752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44346"/>
              <a:ext cx="587123" cy="38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sz="2400" b="1" spc="5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任务4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63864" y="2222527"/>
              <a:ext cx="2893484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实时数据监控测试之TCP模式</a:t>
              </a:r>
              <a:endParaRPr lang="zh-CN" alt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7"/>
          <p:cNvSpPr txBox="1"/>
          <p:nvPr>
            <p:custDataLst>
              <p:tags r:id="rId7"/>
            </p:custDataLst>
          </p:nvPr>
        </p:nvSpPr>
        <p:spPr>
          <a:xfrm>
            <a:off x="134620" y="2888615"/>
            <a:ext cx="4518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Canal</a:t>
            </a:r>
            <a:r>
              <a:rPr lang="zh-CN" altLang="en-US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Maxwell</a:t>
            </a:r>
            <a:endParaRPr lang="en-US" altLang="zh-CN" sz="4000" b="1" spc="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5200650" y="576135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78"/>
          <p:cNvSpPr/>
          <p:nvPr>
            <p:custDataLst>
              <p:tags r:id="rId9"/>
            </p:custDataLst>
          </p:nvPr>
        </p:nvSpPr>
        <p:spPr>
          <a:xfrm>
            <a:off x="5339031" y="629004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5247005" y="606456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p>
            <a:pPr algn="ctr"/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文本框 30"/>
          <p:cNvSpPr txBox="1"/>
          <p:nvPr>
            <p:custDataLst>
              <p:tags r:id="rId11"/>
            </p:custDataLst>
          </p:nvPr>
        </p:nvSpPr>
        <p:spPr>
          <a:xfrm>
            <a:off x="6277610" y="5930900"/>
            <a:ext cx="459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Maxwell初始化和进程启动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dirty="0" smtClean="0"/>
              <a:t>任务导航</a:t>
            </a:r>
            <a:endParaRPr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3905" y="1887220"/>
            <a:ext cx="9111615" cy="58166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426085" y="965200"/>
            <a:ext cx="115760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本模块主要是对Canal进行配置，监控数据库数据的变化。通过Kafka-Consumer把获得变化的json数据输出到控制台。</a:t>
            </a:r>
            <a:endParaRPr lang="zh-CN" b="0">
              <a:ea typeface="宋体" panose="02010600030101010101" pitchFamily="2" charset="-122"/>
            </a:endParaRPr>
          </a:p>
        </p:txBody>
      </p:sp>
      <p:pic>
        <p:nvPicPr>
          <p:cNvPr id="115" name="图片 115" descr="任务五：实时数据监控测试之Kafka模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339" t="12383" r="3319" b="11182"/>
          <a:stretch>
            <a:fillRect/>
          </a:stretch>
        </p:blipFill>
        <p:spPr>
          <a:xfrm>
            <a:off x="660400" y="2956560"/>
            <a:ext cx="10950575" cy="2433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Canal之Kafka模式</a:t>
            </a:r>
            <a:r>
              <a:rPr lang="zh-CN" sz="1800" dirty="0"/>
              <a:t>和基本</a:t>
            </a:r>
            <a:r>
              <a:rPr lang="zh-CN" sz="1800" dirty="0"/>
              <a:t>流程</a:t>
            </a:r>
            <a:endParaRPr lang="zh-CN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634365" y="1489710"/>
            <a:ext cx="1079881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在我们使用Canal时，经常会使用Kafka作为消息队列，可以实现将数据库的增量数据变更以事件的形式发布到Kafka中，供其他应用程序进行消费和处理。这种模式被称为Canal-Kafka模式。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400" y="2277745"/>
            <a:ext cx="10772775" cy="3432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在Canal-Kafka模式下，需要配置Canal Server和Kafka的相关参数和连接信息，确保Canal Server能够正确地将数据发送到Kafka并供应用程序消费。同时，应用程序也需要配置合适的Kafka消费者来接收和处理事件数据。我们可以通过以下几个步骤来实现Canal-Kafka模式：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（1）Canal Server订阅数据库的数据变更，并解析binlog日志，捕获增量数据变更。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（2）Canal Server将捕获的数据变更转换为Canal内部定义的数据结构，如CanalEntry。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（3）Canal Server将转换后的数据以事件的形式发送到Kafka的特定主题（Topic）中。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（4）Kafka作为一个分布式消息队列，将事件数据持久化存储，并提供高吞吐量和水平扩展的能力。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（5）应用程序作为Kafka的消费者，可以通过订阅特定的Kafka主题，实时接收数据库的增量数据变更事件。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（6）应用程序根据接收到的变更事件，进行相应的逻辑处理和业务操作。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Canal之Kafka模式</a:t>
            </a:r>
            <a:r>
              <a:rPr lang="zh-CN" sz="1800" dirty="0"/>
              <a:t>和基本</a:t>
            </a:r>
            <a:r>
              <a:rPr lang="zh-CN" sz="1800" dirty="0"/>
              <a:t>流程</a:t>
            </a:r>
            <a:endParaRPr lang="zh-CN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634365" y="1489710"/>
            <a:ext cx="10798810" cy="1050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本任务中，我们主要实践配置Canal Server与Kafka集群的连接，在Canal Server的配置文件中，添加配置项以连接到Kafka集群。配置项包括Kafka的连接地址、主题名称等信息。这样Canal Server才能够将解析的增量数据发送到指定的Kafka主题中。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MySQL下载和上传</a:t>
            </a:r>
            <a:endParaRPr altLang="zh-CN" sz="1800" dirty="0"/>
          </a:p>
        </p:txBody>
      </p:sp>
      <p:sp>
        <p:nvSpPr>
          <p:cNvPr id="5" name="矩形 4"/>
          <p:cNvSpPr/>
          <p:nvPr/>
        </p:nvSpPr>
        <p:spPr>
          <a:xfrm>
            <a:off x="634365" y="1790700"/>
            <a:ext cx="953071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800">
                <a:ea typeface="宋体" panose="02010600030101010101" pitchFamily="2" charset="-122"/>
              </a:rPr>
              <a:t>使用xftp软件工具上传压缩包到node03机器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altLang="zh-CN" b="1">
                <a:latin typeface="Calibri" panose="020F0502020204030204" charset="0"/>
                <a:ea typeface="宋体" panose="02010600030101010101" pitchFamily="2" charset="-122"/>
              </a:rPr>
              <a:t>2.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上传压缩包到node03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60" name="图片 4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0400" y="2459990"/>
            <a:ext cx="10769600" cy="3265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创建数据库db3并开启Binlog监控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（</a:t>
            </a:r>
            <a:r>
              <a:rPr lang="en-US" b="0">
                <a:ea typeface="宋体" panose="02010600030101010101" pitchFamily="2" charset="-122"/>
              </a:rPr>
              <a:t>1</a:t>
            </a:r>
            <a:r>
              <a:rPr b="0">
                <a:ea typeface="宋体" panose="02010600030101010101" pitchFamily="2" charset="-122"/>
              </a:rPr>
              <a:t>）</a:t>
            </a:r>
            <a:r>
              <a:rPr lang="zh-CN" b="0">
                <a:ea typeface="宋体" panose="02010600030101010101" pitchFamily="2" charset="-122"/>
              </a:rPr>
              <a:t>创建数据库</a:t>
            </a:r>
            <a:r>
              <a:rPr lang="en-US" altLang="zh-CN" b="0">
                <a:ea typeface="宋体" panose="02010600030101010101" pitchFamily="2" charset="-122"/>
              </a:rPr>
              <a:t>db3</a:t>
            </a:r>
            <a:endParaRPr lang="en-US" altLang="zh-CN" b="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0400" y="1802765"/>
            <a:ext cx="97878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b="0">
                <a:ea typeface="宋体" panose="02010600030101010101" pitchFamily="2" charset="-122"/>
              </a:rPr>
              <a:t>mysql&gt; create database db3;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97180" y="2414270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（2）选择db3数据库在数据库中创建数据库表 tb_product表，具体操作如下所示。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400" y="2907348"/>
            <a:ext cx="5080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mysql&gt; use db3;Database changedmysql&gt; create  table tb_product (    -&gt; product_id varchar(20),    -&gt; product_name varchar(20),    -&gt; product_price double    -&gt; );Query OK, 0 rows affected (0.00 sec)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创建数据库db3并开启Binlog监控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（3）开启MySQL的Binlog并监控db3数据库。示例代码如下所示。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400" y="1990090"/>
            <a:ext cx="80803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#编辑my.cnf配置文件（sudo vim /etc/my.cnf） ，添加以下内容：#MySQL服务器id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server-id=1log-bin=mysql-bin </a:t>
            </a:r>
            <a:r>
              <a:rPr lang="zh-CN" b="0">
                <a:ea typeface="宋体" panose="02010600030101010101" pitchFamily="2" charset="-122"/>
              </a:rPr>
              <a:t>#binlog记录级别row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binlog_format=row</a:t>
            </a:r>
            <a:r>
              <a:rPr lang="zh-CN" b="0">
                <a:ea typeface="宋体" panose="02010600030101010101" pitchFamily="2" charset="-122"/>
              </a:rPr>
              <a:t>#指定数据库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binlog-do-db=db3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修改Canal配置文件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（1）修改Canal配置，开启Kafka监测</a:t>
            </a:r>
            <a:r>
              <a:rPr lang="zh-CN" b="0">
                <a:ea typeface="宋体" panose="02010600030101010101" pitchFamily="2" charset="-122"/>
              </a:rPr>
              <a:t>，修改</a:t>
            </a:r>
            <a:r>
              <a:rPr lang="en-US" altLang="zh-CN" b="0">
                <a:ea typeface="宋体" panose="02010600030101010101" pitchFamily="2" charset="-122"/>
              </a:rPr>
              <a:t>canal.properties</a:t>
            </a:r>
            <a:r>
              <a:rPr lang="zh-CN" altLang="en-US" b="0">
                <a:ea typeface="宋体" panose="02010600030101010101" pitchFamily="2" charset="-122"/>
              </a:rPr>
              <a:t>文件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6920" y="1802765"/>
            <a:ext cx="10677525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0">
                <a:ea typeface="宋体" panose="02010600030101010101" pitchFamily="2" charset="-122"/>
              </a:rPr>
              <a:t>#canal 的输出 model，默认 tcp，改为输出到 kafka</a:t>
            </a:r>
            <a:r>
              <a:rPr 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################################################# #########   common argument  #############  ################################################# canal.ip = canal.port = 11111 canal.metrics.pull.port = 11112 canal.zkServers = # flush data to zk canal.zookeeper.flush.period = 1000 canal.withoutNetty = false # tcp, kafka, RocketMQ </a:t>
            </a:r>
            <a:r>
              <a:rPr lang="en-US" sz="1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canal.serverMode = kafka </a:t>
            </a:r>
            <a:r>
              <a:rPr 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# flush meta cursor/parse position to file </a:t>
            </a:r>
            <a:r>
              <a:rPr lang="zh-CN" sz="1600" b="0">
                <a:ea typeface="宋体" panose="02010600030101010101" pitchFamily="2" charset="-122"/>
              </a:rPr>
              <a:t>#修改 Kafka 集群的地址 </a:t>
            </a:r>
            <a:r>
              <a:rPr 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################################################## #########        MQ        ############# ################################################## canal.mq.servers = node01:9092,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node02</a:t>
            </a:r>
            <a:r>
              <a:rPr 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:9092,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node03</a:t>
            </a:r>
            <a:r>
              <a:rPr 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:9092</a:t>
            </a:r>
            <a:endParaRPr lang="en-US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修改Canal配置文件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（2）修改 instance.properties，示例代码如下所示。 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6920" y="1934210"/>
            <a:ext cx="106775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b="0">
                <a:ea typeface="宋体" panose="02010600030101010101" pitchFamily="2" charset="-122"/>
              </a:rPr>
              <a:t>#修改 instance.properties 输出到 Kafka 的主题以及分区数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# mq config 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canal.mq.topic=canal_test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canal.mq.partitionsNum=1 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# hash partition config 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#canal.mq.partition=0 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#canal.mq.partitionHash=mytest.person:id,mytest.role:id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6920" y="4004310"/>
            <a:ext cx="106813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注意：默认还是输出到指定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0">
                <a:ea typeface="宋体" panose="02010600030101010101" pitchFamily="2" charset="-122"/>
              </a:rPr>
              <a:t>Kafka 主题的一个 kafka 分区，因为多个分区并行可能会打乱 binlog 的顺序，如果要提高并行度，首先设置 kafka 的分区数 &gt;1, 然后设置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b="0">
                <a:ea typeface="宋体" panose="02010600030101010101" pitchFamily="2" charset="-122"/>
              </a:rPr>
              <a:t>anal.mq.partitionHash属性。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3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插入数据测试采集结果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1.启动Canal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400" y="195072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/opt/module/canal/bin/startup.sh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400" y="2392680"/>
            <a:ext cx="9169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启动</a:t>
            </a:r>
            <a:r>
              <a:rPr lang="en-US" altLang="zh-CN" b="0">
                <a:ea typeface="宋体" panose="02010600030101010101" pitchFamily="2" charset="-122"/>
              </a:rPr>
              <a:t>Canal</a:t>
            </a:r>
            <a:r>
              <a:rPr lang="zh-CN" altLang="en-US" b="0">
                <a:ea typeface="宋体" panose="02010600030101010101" pitchFamily="2" charset="-122"/>
              </a:rPr>
              <a:t>后，</a:t>
            </a:r>
            <a:r>
              <a:rPr lang="zh-CN" b="0">
                <a:ea typeface="宋体" panose="02010600030101010101" pitchFamily="2" charset="-122"/>
              </a:rPr>
              <a:t>输入命令jps，如果可以看到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CanalLauncher</a:t>
            </a:r>
            <a:r>
              <a:rPr lang="zh-CN" b="0">
                <a:ea typeface="宋体" panose="02010600030101010101" pitchFamily="2" charset="-122"/>
              </a:rPr>
              <a:t>，表示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Canal Server</a:t>
            </a:r>
            <a:r>
              <a:rPr lang="zh-CN" b="0">
                <a:ea typeface="宋体" panose="02010600030101010101" pitchFamily="2" charset="-122"/>
              </a:rPr>
              <a:t>启动成功，同时会创建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0">
                <a:ea typeface="宋体" panose="02010600030101010101" pitchFamily="2" charset="-122"/>
              </a:rPr>
              <a:t>canal_test主题。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297180" y="311213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2.启动 Kafka 消费客户端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400" y="3554730"/>
            <a:ext cx="112325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#启动 Kafka 消费客户端测试，查看消费情况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/opt/module/canal/bin/kafka-console-consumer.sh --bootstrap-server node01:9092 --topic canal_test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3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插入数据测试采集结果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7180" y="143446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3.修改数据库数据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400" y="1950720"/>
            <a:ext cx="107746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#插入数据 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INSERT INTO 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tb_product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VALUES('1001','book',20.0),('1002','pencil',5.0);  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297180" y="2743835"/>
            <a:ext cx="11137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b="0">
                <a:ea typeface="宋体" panose="02010600030101010101" pitchFamily="2" charset="-122"/>
              </a:rPr>
              <a:t>4.查看Kafka消费者控制台输出</a:t>
            </a:r>
            <a:endParaRPr b="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365" y="3260090"/>
            <a:ext cx="1123251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b="0">
                <a:ea typeface="宋体" panose="02010600030101010101" pitchFamily="2" charset="-122"/>
              </a:rPr>
              <a:t>#Kafka消费者控制台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{"data":[{"id":"1001","name":"zhangsan","sex":"male"},{"id":"1002 ","name":"lisi","sex":"female"}],"database":"gmall-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2021","es":1639360729000,"id":1,"isDdl":false,"MySQLType":{"id":" varchar(255)","name":"varchar(255)","sex":"varchar(255)"},"old":n ull,"sql":"","sqlType":{"id":12,"name":12,"sex":12},"table":"user</a:t>
            </a:r>
            <a:endParaRPr b="0">
              <a:ea typeface="宋体" panose="02010600030101010101" pitchFamily="2" charset="-122"/>
            </a:endParaRPr>
          </a:p>
          <a:p>
            <a:pPr indent="0"/>
            <a:r>
              <a:rPr b="0">
                <a:ea typeface="宋体" panose="02010600030101010101" pitchFamily="2" charset="-122"/>
              </a:rPr>
              <a:t>_info","ts":1639361038454,"type":"INSERT"}</a:t>
            </a:r>
            <a:endParaRPr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800" y="937736"/>
            <a:ext cx="116586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altLang="zh-CN" kern="0">
                <a:latin typeface="+mn-ea"/>
                <a:cs typeface="宋体" panose="02010600030101010101" pitchFamily="2" charset="-122"/>
              </a:rPr>
              <a:t>在实施Canal-Kafka模式时，有哪些道德和法律方面的考虑需要注意？</a:t>
            </a:r>
            <a:endParaRPr altLang="zh-CN" kern="0"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200015" y="1706245"/>
            <a:ext cx="60445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00650" y="706755"/>
            <a:ext cx="604329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200015" y="477964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0015" y="27432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/>
          <p:nvPr/>
        </p:nvSpPr>
        <p:spPr>
          <a:xfrm>
            <a:off x="5280434" y="106910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064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8" name="组合 37"/>
          <p:cNvGrpSpPr/>
          <p:nvPr/>
        </p:nvGrpSpPr>
        <p:grpSpPr>
          <a:xfrm>
            <a:off x="5131640" y="757012"/>
            <a:ext cx="6125845" cy="460375"/>
            <a:chOff x="4952134" y="2109382"/>
            <a:chExt cx="3795165" cy="486576"/>
          </a:xfrm>
        </p:grpSpPr>
        <p:sp>
          <p:nvSpPr>
            <p:cNvPr id="38" name="文本框 21"/>
            <p:cNvSpPr txBox="1"/>
            <p:nvPr/>
          </p:nvSpPr>
          <p:spPr>
            <a:xfrm>
              <a:off x="4952134" y="2179143"/>
              <a:ext cx="587123" cy="389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任务1</a:t>
              </a:r>
              <a:endParaRPr lang="en-US" altLang="zh-CN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30"/>
            <p:cNvSpPr txBox="1"/>
            <p:nvPr/>
          </p:nvSpPr>
          <p:spPr>
            <a:xfrm>
              <a:off x="5684258" y="2109382"/>
              <a:ext cx="3063041" cy="48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Linux系统MySQL5.7数据库安装</a:t>
              </a:r>
              <a:endParaRPr lang="zh-CN" altLang="en-US" sz="2400" b="1" spc="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78"/>
          <p:cNvSpPr/>
          <p:nvPr/>
        </p:nvSpPr>
        <p:spPr>
          <a:xfrm>
            <a:off x="5303484" y="216123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37"/>
          <p:cNvGrpSpPr/>
          <p:nvPr/>
        </p:nvGrpSpPr>
        <p:grpSpPr>
          <a:xfrm>
            <a:off x="5131006" y="1813207"/>
            <a:ext cx="5797551" cy="496893"/>
            <a:chOff x="4931740" y="2120515"/>
            <a:chExt cx="3591776" cy="525173"/>
          </a:xfrm>
        </p:grpSpPr>
        <p:sp>
          <p:nvSpPr>
            <p:cNvPr id="57" name="文本框 21"/>
            <p:cNvSpPr txBox="1"/>
            <p:nvPr/>
          </p:nvSpPr>
          <p:spPr>
            <a:xfrm>
              <a:off x="4931740" y="2255755"/>
              <a:ext cx="587123" cy="38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任务2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30"/>
            <p:cNvSpPr txBox="1"/>
            <p:nvPr/>
          </p:nvSpPr>
          <p:spPr>
            <a:xfrm>
              <a:off x="5642227" y="2120515"/>
              <a:ext cx="2881289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MySQL开启Binlog和数据准备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矩形 78"/>
          <p:cNvSpPr/>
          <p:nvPr/>
        </p:nvSpPr>
        <p:spPr>
          <a:xfrm>
            <a:off x="5338270" y="3144575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组合 37"/>
          <p:cNvGrpSpPr/>
          <p:nvPr/>
        </p:nvGrpSpPr>
        <p:grpSpPr>
          <a:xfrm>
            <a:off x="5200015" y="2865440"/>
            <a:ext cx="5039995" cy="463865"/>
            <a:chOff x="4931740" y="2197362"/>
            <a:chExt cx="3048454" cy="490270"/>
          </a:xfrm>
        </p:grpSpPr>
        <p:sp>
          <p:nvSpPr>
            <p:cNvPr id="87" name="文本框 21"/>
            <p:cNvSpPr txBox="1"/>
            <p:nvPr/>
          </p:nvSpPr>
          <p:spPr>
            <a:xfrm>
              <a:off x="4931740" y="2197362"/>
              <a:ext cx="587123" cy="3899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任务3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9" name="文本框 30"/>
            <p:cNvSpPr txBox="1"/>
            <p:nvPr/>
          </p:nvSpPr>
          <p:spPr>
            <a:xfrm>
              <a:off x="5583526" y="2201051"/>
              <a:ext cx="2396668" cy="48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Canal下载和安装</a:t>
              </a:r>
              <a:endParaRPr lang="zh-CN" altLang="en-US" sz="2400" b="1" spc="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200015" y="3733800"/>
            <a:ext cx="6057265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78"/>
          <p:cNvSpPr/>
          <p:nvPr>
            <p:custDataLst>
              <p:tags r:id="rId4"/>
            </p:custDataLst>
          </p:nvPr>
        </p:nvSpPr>
        <p:spPr>
          <a:xfrm>
            <a:off x="5339031" y="528039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21"/>
          <p:cNvSpPr txBox="1"/>
          <p:nvPr>
            <p:custDataLst>
              <p:tags r:id="rId5"/>
            </p:custDataLst>
          </p:nvPr>
        </p:nvSpPr>
        <p:spPr>
          <a:xfrm>
            <a:off x="5246370" y="5067618"/>
            <a:ext cx="832485" cy="368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任务5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30"/>
          <p:cNvSpPr txBox="1"/>
          <p:nvPr>
            <p:custDataLst>
              <p:tags r:id="rId6"/>
            </p:custDataLst>
          </p:nvPr>
        </p:nvSpPr>
        <p:spPr>
          <a:xfrm>
            <a:off x="6277610" y="4896485"/>
            <a:ext cx="4608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spc="50" dirty="0">
                <a:latin typeface="Arial" panose="020B0604020202020204" pitchFamily="34" charset="0"/>
                <a:cs typeface="Arial" panose="020B0604020202020204" pitchFamily="34" charset="0"/>
              </a:rPr>
              <a:t>实时数据监控测试之Kafka模式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78"/>
          <p:cNvSpPr/>
          <p:nvPr/>
        </p:nvSpPr>
        <p:spPr>
          <a:xfrm>
            <a:off x="5339031" y="421486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37"/>
          <p:cNvGrpSpPr/>
          <p:nvPr/>
        </p:nvGrpSpPr>
        <p:grpSpPr>
          <a:xfrm>
            <a:off x="5199942" y="3924911"/>
            <a:ext cx="5783581" cy="484195"/>
            <a:chOff x="4974227" y="2222527"/>
            <a:chExt cx="3583121" cy="511752"/>
          </a:xfrm>
        </p:grpSpPr>
        <p:sp>
          <p:nvSpPr>
            <p:cNvPr id="93" name="文本框 21"/>
            <p:cNvSpPr txBox="1"/>
            <p:nvPr/>
          </p:nvSpPr>
          <p:spPr>
            <a:xfrm>
              <a:off x="4974227" y="2344346"/>
              <a:ext cx="587123" cy="38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sz="2400" b="1" spc="5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任务4</a:t>
              </a:r>
              <a:endParaRPr lang="en-US" altLang="zh-CN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30"/>
            <p:cNvSpPr txBox="1"/>
            <p:nvPr/>
          </p:nvSpPr>
          <p:spPr>
            <a:xfrm>
              <a:off x="5663864" y="2222527"/>
              <a:ext cx="2893484" cy="48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sz="2400" b="1" spc="50" dirty="0">
                  <a:latin typeface="Arial" panose="020B0604020202020204" pitchFamily="34" charset="0"/>
                  <a:cs typeface="Arial" panose="020B0604020202020204" pitchFamily="34" charset="0"/>
                </a:rPr>
                <a:t>实时数据监控测试之TCP模式</a:t>
              </a:r>
              <a:endParaRPr lang="zh-CN" alt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7"/>
          <p:cNvSpPr txBox="1"/>
          <p:nvPr>
            <p:custDataLst>
              <p:tags r:id="rId7"/>
            </p:custDataLst>
          </p:nvPr>
        </p:nvSpPr>
        <p:spPr>
          <a:xfrm>
            <a:off x="134620" y="2888615"/>
            <a:ext cx="4518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Canal</a:t>
            </a:r>
            <a:r>
              <a:rPr lang="zh-CN" altLang="en-US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4000" b="1" spc="50" dirty="0" smtClean="0">
                <a:solidFill>
                  <a:schemeClr val="bg1"/>
                </a:solidFill>
                <a:latin typeface="+mj-ea"/>
                <a:ea typeface="+mj-ea"/>
              </a:rPr>
              <a:t>Maxwell</a:t>
            </a:r>
            <a:endParaRPr lang="en-US" altLang="zh-CN" sz="4000" b="1" spc="5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5200650" y="5761355"/>
            <a:ext cx="6057900" cy="758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78"/>
          <p:cNvSpPr/>
          <p:nvPr>
            <p:custDataLst>
              <p:tags r:id="rId9"/>
            </p:custDataLst>
          </p:nvPr>
        </p:nvSpPr>
        <p:spPr>
          <a:xfrm>
            <a:off x="5339031" y="6290043"/>
            <a:ext cx="602729" cy="2208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5247005" y="6064568"/>
            <a:ext cx="832485" cy="3384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p>
            <a:pPr algn="ctr"/>
            <a:r>
              <a:rPr lang="zh-CN" alt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任务6</a:t>
            </a:r>
            <a:endParaRPr lang="en-US" altLang="zh-CN" sz="22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文本框 30"/>
          <p:cNvSpPr txBox="1"/>
          <p:nvPr>
            <p:custDataLst>
              <p:tags r:id="rId11"/>
            </p:custDataLst>
          </p:nvPr>
        </p:nvSpPr>
        <p:spPr>
          <a:xfrm>
            <a:off x="6277610" y="5930900"/>
            <a:ext cx="45935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Maxwell初始化和进程启动</a:t>
            </a:r>
            <a:endParaRPr sz="2400" b="1" spc="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dirty="0" smtClean="0"/>
              <a:t>任务导航</a:t>
            </a:r>
            <a:endParaRPr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3905" y="1887220"/>
            <a:ext cx="9111615" cy="58166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本模块知识框架：</a:t>
            </a:r>
            <a:endParaRPr lang="zh-CN" altLang="zh-CN" sz="20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426085" y="965200"/>
            <a:ext cx="115760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本模块主要是通过下载和安装MaxWell,开启MySQL的Binlog，并在MySQL数据库中创建用户和对用户进行权限的分配，通过本案例的学习和实操，让大家能够熟悉MaxWell的基本操作流程。本模块主要是MaxWe软件部署与配置，以及MySQL数据库、表的创建，为后面模块学习奠定基础。</a:t>
            </a:r>
            <a:endParaRPr lang="zh-CN" b="0">
              <a:ea typeface="宋体" panose="02010600030101010101" pitchFamily="2" charset="-122"/>
            </a:endParaRPr>
          </a:p>
        </p:txBody>
      </p:sp>
      <p:pic>
        <p:nvPicPr>
          <p:cNvPr id="116" name="图片 116" descr="任务六：Maxwell初始化和进程启动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35175" y="2700020"/>
            <a:ext cx="8357870" cy="3630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安装和配置Maxwell</a:t>
            </a:r>
            <a:endParaRPr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660400" y="1489710"/>
            <a:ext cx="10884535" cy="464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（一）Maxwell软件相关资源 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（1）Maxwell官网地址：https://maxwells-daemon.io/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（2）文档查看地址：https://maxwells-daemon.io/quickstart/ 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（二）安装部署 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（1）软件基础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在安装Maxwell之前，你需要确保系统已经安装了以下依赖：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①Java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②MySQL客户端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③kafka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以上软件的安装在本教材中都有涉及，同学们可以自行翻阅前面的知识，回顾并提前安装好，在本任务中不再赘述。 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（2）通过xftp工具，将下载好的maxwell-1.29.2.tar.gz上传到服务器节点的/opt/software目录下。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（3）解压maxwell-1.29.2.tar.gz的安装包到/opt/module下，命令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如下：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 -zxvf /opt/software/maxwell-1.29.2.tar.gz -C /opt/module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安装环境检查和安装MySQL</a:t>
            </a:r>
            <a:endParaRPr altLang="zh-CN" sz="1800" dirty="0"/>
          </a:p>
        </p:txBody>
      </p:sp>
      <p:sp>
        <p:nvSpPr>
          <p:cNvPr id="5" name="矩形 4"/>
          <p:cNvSpPr/>
          <p:nvPr/>
        </p:nvSpPr>
        <p:spPr>
          <a:xfrm>
            <a:off x="634365" y="1790700"/>
            <a:ext cx="953071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ea typeface="宋体" panose="02010600030101010101" pitchFamily="2" charset="-122"/>
              </a:rPr>
              <a:t>（</a:t>
            </a:r>
            <a:r>
              <a:rPr lang="en-US" altLang="zh-CN" sz="1800">
                <a:ea typeface="宋体" panose="02010600030101010101" pitchFamily="2" charset="-122"/>
              </a:rPr>
              <a:t>1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en-US" sz="1800">
                <a:ea typeface="宋体" panose="02010600030101010101" pitchFamily="2" charset="-122"/>
              </a:rPr>
              <a:t>执行安装命令前，先执行查询命令</a:t>
            </a:r>
            <a:endParaRPr lang="en-US" sz="180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1.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检查是否安装过MySQL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67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0400" y="2635250"/>
            <a:ext cx="5067935" cy="24917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506210" y="1790700"/>
            <a:ext cx="465963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800">
                <a:ea typeface="宋体" panose="02010600030101010101" pitchFamily="2" charset="-122"/>
              </a:rPr>
              <a:t>（</a:t>
            </a:r>
            <a:r>
              <a:rPr lang="en-US" altLang="zh-CN" sz="1800">
                <a:ea typeface="宋体" panose="02010600030101010101" pitchFamily="2" charset="-122"/>
              </a:rPr>
              <a:t>2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en-US" sz="1800">
                <a:ea typeface="宋体" panose="02010600030101010101" pitchFamily="2" charset="-122"/>
              </a:rPr>
              <a:t>若已安装，需要依次卸载rpm-qa|grep mysql命令列出来的名称</a:t>
            </a:r>
            <a:endParaRPr lang="en-US" sz="180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06210" y="2634933"/>
            <a:ext cx="5080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rpm -e --nodeps mysql5-commonrpm -e --nodeps mysql5rpm -e --nodeps mysql5-libsrpm -e --nodeps mysql5-serverrpm -e --nodeps mysql5-errmsgrpm -e --nodeps mysql5-devel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MySQL 环境准备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634365" y="1404620"/>
            <a:ext cx="10923270" cy="5173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（1）修改MySQL的配置文件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①开启MySQL Binlog设置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#编辑my.cnf配置文件（sudo vim /etc/my.cnf）在[MySQLd]模块下添加以下内容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[MySQLd]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server_id=1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log-bin=MySQL-bin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binlog_format=row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binlog-do-db=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db3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②重启MySQL服务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sudo systemctl restart mysqld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③登录MySQL并查看是否修改完成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 -uroot -p123456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457200" lvl="1"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MySQL&gt; show variables like '%binlog%';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MySQL 环境准备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634365" y="1404620"/>
            <a:ext cx="10923270" cy="1524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（2）进入/var/lib/mysql目录，查看MySQL生成的binlog文件。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sudo ls -l /var/lib/mysql 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注意：MySQL生成的binlog文件初始大小一定是154字节，然后前缀是log-bin参数配置的，后缀是默认从.000001，然后依次递增。除了binlog文件文件以外，MySQL还会额外生产一个.index索引文件用来记录当前使用的binlog文件。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初始化 Maxwell 元数据库</a:t>
            </a:r>
            <a:endParaRPr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660400" y="1401445"/>
            <a:ext cx="9926955" cy="4777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（1）在MySQL中建立一个maxwell库用于存储Maxwell的元数据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 -uroot -p123456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MySQL&gt; CREATE DATABASE maxwell;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（2）设置MySQL用户密码安全级别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MySQL&gt; set global validate_password_length=4;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MySQL&gt; set global validate_password_policy=0;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（3）分配一个账号可以操作该数据库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MySQL&gt; GRANT ALL ON maxwell.* TO 'maxwell'@'%' IDENTIFIED BY '123456';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（4）分配这个账号可以监控其他数据库的权限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MySQL&gt; GRANT  SELECT ,REPLICATION SLAVE , REPLICATION CLIENT  ON *.* TO maxwell@'%';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（5）刷新MySQL表权限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MySQL&gt; flush privileges;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知识</a:t>
            </a:r>
            <a:r>
              <a:rPr lang="zh-CN" altLang="en-US" dirty="0" smtClean="0"/>
              <a:t>准备</a:t>
            </a:r>
            <a:endParaRPr lang="zh-CN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Maxwell进程启动</a:t>
            </a:r>
            <a:endParaRPr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660400" y="1401445"/>
            <a:ext cx="9926955" cy="3189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使用命令行参数启动Maxwell进程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cd /opt/module/maxwell-1.29.2/bin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/maxwell --user='maxwell' --password='123456' --host='node0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'  -producer=stdout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参数说明：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--user：连接 MySQL 的用户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--password：连接 MySQL 的用户的密码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--host：MySQL 安装的主机名 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--producer：生产者模式(stdout：控制台  kafka：kafka 集群)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1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运行maxwell监控MySQL数据更新</a:t>
            </a:r>
            <a:endParaRPr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0400" y="2359025"/>
            <a:ext cx="112109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命令如下：</a:t>
            </a:r>
            <a:endParaRPr 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cd /opt/module/maxwell-1.29.2/binbin/maxwell --user='maxwell' --password='123456' --host='node01' -producer=stdout</a:t>
            </a:r>
            <a:endParaRPr lang="en-US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>
                <a:sym typeface="+mn-ea"/>
              </a:rPr>
              <a:t>插入数据</a:t>
            </a:r>
            <a:endParaRPr sz="1800" dirty="0"/>
          </a:p>
        </p:txBody>
      </p:sp>
      <p:sp>
        <p:nvSpPr>
          <p:cNvPr id="7" name="文本框 6"/>
          <p:cNvSpPr txBox="1"/>
          <p:nvPr/>
        </p:nvSpPr>
        <p:spPr>
          <a:xfrm>
            <a:off x="634365" y="1598930"/>
            <a:ext cx="103689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向MySQL的 </a:t>
            </a:r>
            <a:r>
              <a:rPr lang="en-US" altLang="zh-CN" b="0">
                <a:ea typeface="宋体" panose="02010600030101010101" pitchFamily="2" charset="-122"/>
              </a:rPr>
              <a:t>db3</a:t>
            </a:r>
            <a:r>
              <a:rPr lang="zh-CN" b="0">
                <a:ea typeface="宋体" panose="02010600030101010101" pitchFamily="2" charset="-122"/>
              </a:rPr>
              <a:t> 库的 test 表插入一条数据，查看 maxwell 的控制台输出。插入数据的示例代码如下所示。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4365" y="2244090"/>
            <a:ext cx="93897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MySQL&gt; insert into tb_product values(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1003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,'pen',15.0);</a:t>
            </a:r>
            <a:endParaRPr lang="en-US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0400" y="3328670"/>
            <a:ext cx="10404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向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</a:rPr>
              <a:t>MySQL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的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</a:rPr>
              <a:t>test_maxwell 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库的 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</a:rPr>
              <a:t>test 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表插入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</a:rPr>
              <a:t>3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条数据，控制台出现了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</a:rPr>
              <a:t>3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条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</a:rPr>
              <a:t>json 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日志，说明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</a:rPr>
              <a:t>maxwell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是以数据行为单位进行日志的采集的。插入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</a:rPr>
              <a:t>3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条数据的</a:t>
            </a:r>
            <a:r>
              <a:rPr lang="zh-CN" b="0">
                <a:ea typeface="宋体" panose="02010600030101010101" pitchFamily="2" charset="-122"/>
              </a:rPr>
              <a:t>示例代码如下所示。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400" y="4147820"/>
            <a:ext cx="93935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MySQL&gt; INSERT INTO 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tb_product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VALUES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1004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,'pen',15.0)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1005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,'pen',15.0)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1006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,'pen',15.0)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; </a:t>
            </a:r>
            <a:endParaRPr lang="en-US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3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/>
              <a:t>修改数据</a:t>
            </a:r>
            <a:endParaRPr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634365" y="1864995"/>
            <a:ext cx="10875010" cy="660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66700"/>
            <a:r>
              <a:rPr lang="zh-CN" sz="2000" b="0">
                <a:latin typeface="Calibri" panose="020F0502020204030204" charset="0"/>
                <a:ea typeface="宋体" panose="02010600030101010101" pitchFamily="2" charset="-122"/>
              </a:rPr>
              <a:t>修改</a:t>
            </a:r>
            <a:r>
              <a:rPr lang="en-US" sz="20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0">
                <a:latin typeface="Calibri" panose="020F0502020204030204" charset="0"/>
                <a:ea typeface="宋体" panose="02010600030101010101" pitchFamily="2" charset="-122"/>
              </a:rPr>
              <a:t>test_maxwell </a:t>
            </a:r>
            <a:r>
              <a:rPr lang="zh-CN" sz="2000" b="0">
                <a:latin typeface="Calibri" panose="020F0502020204030204" charset="0"/>
                <a:ea typeface="宋体" panose="02010600030101010101" pitchFamily="2" charset="-122"/>
              </a:rPr>
              <a:t>库的 </a:t>
            </a:r>
            <a:r>
              <a:rPr lang="en-US" sz="2000" b="0">
                <a:latin typeface="Calibri" panose="020F0502020204030204" charset="0"/>
                <a:ea typeface="宋体" panose="02010600030101010101" pitchFamily="2" charset="-122"/>
              </a:rPr>
              <a:t>test </a:t>
            </a:r>
            <a:r>
              <a:rPr lang="zh-CN" sz="2000" b="0">
                <a:latin typeface="Calibri" panose="020F0502020204030204" charset="0"/>
                <a:ea typeface="宋体" panose="02010600030101010101" pitchFamily="2" charset="-122"/>
              </a:rPr>
              <a:t>表的一条数据，查看 </a:t>
            </a:r>
            <a:r>
              <a:rPr lang="en-US" sz="2000" b="0">
                <a:latin typeface="Calibri" panose="020F0502020204030204" charset="0"/>
                <a:ea typeface="宋体" panose="02010600030101010101" pitchFamily="2" charset="-122"/>
              </a:rPr>
              <a:t>maxwell </a:t>
            </a:r>
            <a:r>
              <a:rPr lang="zh-CN" sz="2000" b="0">
                <a:latin typeface="Calibri" panose="020F0502020204030204" charset="0"/>
                <a:ea typeface="宋体" panose="02010600030101010101" pitchFamily="2" charset="-122"/>
              </a:rPr>
              <a:t>的控制台输出。修改数据代码如下所示：</a:t>
            </a:r>
            <a:endParaRPr lang="zh-CN" altLang="en-US" sz="20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0880" y="2800350"/>
            <a:ext cx="9149080" cy="628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MySQL&gt; update tb_product set product_name='abc' where product_id =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1003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en-US" sz="24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4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1800" dirty="0">
                <a:sym typeface="+mn-ea"/>
              </a:rPr>
              <a:t>删除数据</a:t>
            </a:r>
            <a:endParaRPr sz="1800" dirty="0"/>
          </a:p>
        </p:txBody>
      </p:sp>
      <p:sp>
        <p:nvSpPr>
          <p:cNvPr id="9" name="文本框 8"/>
          <p:cNvSpPr txBox="1"/>
          <p:nvPr/>
        </p:nvSpPr>
        <p:spPr>
          <a:xfrm>
            <a:off x="229235" y="1721485"/>
            <a:ext cx="106127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000" b="0">
                <a:latin typeface="Calibri" panose="020F0502020204030204" charset="0"/>
                <a:ea typeface="宋体" panose="02010600030101010101" pitchFamily="2" charset="-122"/>
              </a:rPr>
              <a:t>删除</a:t>
            </a:r>
            <a:r>
              <a:rPr lang="en-US" sz="20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0">
                <a:latin typeface="Calibri" panose="020F0502020204030204" charset="0"/>
                <a:ea typeface="宋体" panose="02010600030101010101" pitchFamily="2" charset="-122"/>
              </a:rPr>
              <a:t>test_maxwell </a:t>
            </a:r>
            <a:r>
              <a:rPr lang="zh-CN" sz="2000" b="0">
                <a:latin typeface="Calibri" panose="020F0502020204030204" charset="0"/>
                <a:ea typeface="宋体" panose="02010600030101010101" pitchFamily="2" charset="-122"/>
              </a:rPr>
              <a:t>库的 </a:t>
            </a:r>
            <a:r>
              <a:rPr lang="en-US" sz="2000" b="0">
                <a:latin typeface="Calibri" panose="020F0502020204030204" charset="0"/>
                <a:ea typeface="宋体" panose="02010600030101010101" pitchFamily="2" charset="-122"/>
              </a:rPr>
              <a:t>test </a:t>
            </a:r>
            <a:r>
              <a:rPr lang="zh-CN" sz="2000" b="0">
                <a:latin typeface="Calibri" panose="020F0502020204030204" charset="0"/>
                <a:ea typeface="宋体" panose="02010600030101010101" pitchFamily="2" charset="-122"/>
              </a:rPr>
              <a:t>表的一条数据，查看 </a:t>
            </a:r>
            <a:r>
              <a:rPr lang="en-US" sz="2000" b="0">
                <a:latin typeface="Calibri" panose="020F0502020204030204" charset="0"/>
                <a:ea typeface="宋体" panose="02010600030101010101" pitchFamily="2" charset="-122"/>
              </a:rPr>
              <a:t>maxwell </a:t>
            </a:r>
            <a:r>
              <a:rPr lang="zh-CN" sz="2000" b="0">
                <a:latin typeface="Calibri" panose="020F0502020204030204" charset="0"/>
                <a:ea typeface="宋体" panose="02010600030101010101" pitchFamily="2" charset="-122"/>
              </a:rPr>
              <a:t>的控制台输出。删除数据</a:t>
            </a:r>
            <a:r>
              <a:rPr lang="zh-CN" sz="2000" b="0">
                <a:ea typeface="宋体" panose="02010600030101010101" pitchFamily="2" charset="-122"/>
              </a:rPr>
              <a:t>示例代码如下所示。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400" y="2606040"/>
            <a:ext cx="92468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MySQL&gt; DELETE FROM tb_product WHERE 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product_id =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'1004'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巩固与提高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800" y="937736"/>
            <a:ext cx="116586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altLang="zh-CN" kern="0">
                <a:latin typeface="+mn-ea"/>
                <a:cs typeface="宋体" panose="02010600030101010101" pitchFamily="2" charset="-122"/>
              </a:rPr>
              <a:t>在Maxwell中，binlog文件起到了什么作用？为什么它的初始大小是154字节？</a:t>
            </a:r>
            <a:endParaRPr altLang="zh-CN" kern="0"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1152997" y="1166249"/>
            <a:ext cx="6858000" cy="4552006"/>
          </a:xfrm>
          <a:prstGeom prst="rect">
            <a:avLst/>
          </a:prstGeom>
        </p:spPr>
      </p:pic>
      <p:sp>
        <p:nvSpPr>
          <p:cNvPr id="137" name="Rectangle 136"/>
          <p:cNvSpPr/>
          <p:nvPr/>
        </p:nvSpPr>
        <p:spPr>
          <a:xfrm>
            <a:off x="0" y="0"/>
            <a:ext cx="4552006" cy="6858000"/>
          </a:xfrm>
          <a:prstGeom prst="rect">
            <a:avLst/>
          </a:prstGeom>
          <a:solidFill>
            <a:srgbClr val="0064B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7"/>
          <p:cNvSpPr txBox="1"/>
          <p:nvPr/>
        </p:nvSpPr>
        <p:spPr>
          <a:xfrm>
            <a:off x="395965" y="2311946"/>
            <a:ext cx="3819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pc="50" dirty="0">
                <a:solidFill>
                  <a:schemeClr val="bg1"/>
                </a:solidFill>
                <a:latin typeface="+mj-ea"/>
                <a:ea typeface="+mj-ea"/>
              </a:rPr>
              <a:t>大数据技术</a:t>
            </a:r>
            <a:endParaRPr lang="zh-CN" altLang="en-US" sz="4000" b="1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7" name="文本框 6"/>
          <p:cNvSpPr txBox="1"/>
          <p:nvPr/>
        </p:nvSpPr>
        <p:spPr>
          <a:xfrm>
            <a:off x="1372933" y="376726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spc="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9555" y="2633980"/>
            <a:ext cx="6234430" cy="13220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pPr algn="l"/>
            <a:r>
              <a:rPr lang="zh-CN" altLang="en-US" sz="8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谢谢聆听</a:t>
            </a:r>
            <a:r>
              <a:rPr lang="en-US" altLang="zh-CN" sz="8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!~</a:t>
            </a:r>
            <a:endParaRPr lang="en-US" altLang="zh-CN" sz="8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623">
        <p:fade/>
      </p:transition>
    </mc:Choice>
    <mc:Fallback>
      <p:transition spd="med" advTm="6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安装环境检查和安装MySQL</a:t>
            </a:r>
            <a:endParaRPr altLang="zh-CN" sz="1800" dirty="0"/>
          </a:p>
        </p:txBody>
      </p:sp>
      <p:sp>
        <p:nvSpPr>
          <p:cNvPr id="5" name="矩形 4"/>
          <p:cNvSpPr/>
          <p:nvPr/>
        </p:nvSpPr>
        <p:spPr>
          <a:xfrm>
            <a:off x="634365" y="1790700"/>
            <a:ext cx="953071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ea typeface="宋体" panose="02010600030101010101" pitchFamily="2" charset="-122"/>
              </a:rPr>
              <a:t>（</a:t>
            </a:r>
            <a:r>
              <a:rPr lang="en-US" sz="1800">
                <a:ea typeface="宋体" panose="02010600030101010101" pitchFamily="2" charset="-122"/>
              </a:rPr>
              <a:t>3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en-US" sz="1800">
                <a:ea typeface="宋体" panose="02010600030101010101" pitchFamily="2" charset="-122"/>
              </a:rPr>
              <a:t>mariadb的安装查看</a:t>
            </a:r>
            <a:endParaRPr lang="en-US" sz="180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1.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检查是否安装过MySQL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6506210" y="1790700"/>
            <a:ext cx="465963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800">
                <a:ea typeface="宋体" panose="02010600030101010101" pitchFamily="2" charset="-122"/>
              </a:rPr>
              <a:t>（</a:t>
            </a:r>
            <a:r>
              <a:rPr lang="en-US" sz="1800">
                <a:ea typeface="宋体" panose="02010600030101010101" pitchFamily="2" charset="-122"/>
              </a:rPr>
              <a:t>4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en-US" sz="1800">
                <a:ea typeface="宋体" panose="02010600030101010101" pitchFamily="2" charset="-122"/>
              </a:rPr>
              <a:t>若已安装，需要依次卸载rpm-qa|grep mariadb命令列出来的名称</a:t>
            </a:r>
            <a:endParaRPr lang="en-US" sz="180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06210" y="2634933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rpm -e --nodeps mariadb-common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rpm -e --nodeps mariadb-connector-c</a:t>
            </a:r>
            <a:endParaRPr 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0400" y="2323465"/>
            <a:ext cx="5260975" cy="1456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任务实践</a:t>
            </a:r>
            <a:r>
              <a:rPr lang="en-US" altLang="zh-CN" dirty="0" smtClean="0"/>
              <a:t>2</a:t>
            </a:r>
            <a:endParaRPr lang="en-US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4326" y="908059"/>
            <a:ext cx="11878983" cy="5814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1800" dirty="0"/>
              <a:t>安装环境检查和安装MySQL</a:t>
            </a:r>
            <a:endParaRPr altLang="zh-CN" sz="1800" dirty="0"/>
          </a:p>
        </p:txBody>
      </p:sp>
      <p:sp>
        <p:nvSpPr>
          <p:cNvPr id="5" name="矩形 4"/>
          <p:cNvSpPr/>
          <p:nvPr/>
        </p:nvSpPr>
        <p:spPr>
          <a:xfrm>
            <a:off x="634365" y="1790700"/>
            <a:ext cx="953071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ea typeface="宋体" panose="02010600030101010101" pitchFamily="2" charset="-122"/>
              </a:rPr>
              <a:t>（</a:t>
            </a:r>
            <a:r>
              <a:rPr lang="en-US" altLang="zh-CN" sz="1800">
                <a:ea typeface="宋体" panose="02010600030101010101" pitchFamily="2" charset="-122"/>
              </a:rPr>
              <a:t>1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en-US" sz="1800">
                <a:ea typeface="宋体" panose="02010600030101010101" pitchFamily="2" charset="-122"/>
              </a:rPr>
              <a:t>执行安装命令前，先执行查询命令</a:t>
            </a:r>
            <a:endParaRPr lang="en-US" sz="180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95" y="13462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1">
                <a:latin typeface="Calibri" panose="020F0502020204030204" charset="0"/>
                <a:ea typeface="宋体" panose="02010600030101010101" pitchFamily="2" charset="-122"/>
              </a:rPr>
              <a:t>2.</a:t>
            </a:r>
            <a:r>
              <a:rPr b="1">
                <a:latin typeface="Calibri" panose="020F0502020204030204" charset="0"/>
                <a:ea typeface="宋体" panose="02010600030101010101" pitchFamily="2" charset="-122"/>
              </a:rPr>
              <a:t>检查MySQL依赖环境</a:t>
            </a:r>
            <a:endParaRPr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6506210" y="1790700"/>
            <a:ext cx="465963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800">
                <a:ea typeface="宋体" panose="02010600030101010101" pitchFamily="2" charset="-122"/>
              </a:rPr>
              <a:t>（</a:t>
            </a:r>
            <a:r>
              <a:rPr lang="en-US" altLang="zh-CN" sz="1800">
                <a:ea typeface="宋体" panose="02010600030101010101" pitchFamily="2" charset="-122"/>
              </a:rPr>
              <a:t>2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en-US" sz="1800">
                <a:ea typeface="宋体" panose="02010600030101010101" pitchFamily="2" charset="-122"/>
              </a:rPr>
              <a:t>如果不存在需要到centos安装盘里进行rpm安装</a:t>
            </a:r>
            <a:endParaRPr lang="en-US" sz="180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06210" y="2634933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yum -y install libaio net-tools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4365" y="2237740"/>
            <a:ext cx="4510405" cy="97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4365" y="3524885"/>
            <a:ext cx="4533265" cy="906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6"/>
    </mc:Choice>
    <mc:Fallback>
      <p:transition spd="slow" advTm="24416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PP_MARK_KEY" val="63114679-5705-4b97-b38d-70a6babfefa5"/>
  <p:tag name="COMMONDATA" val="eyJoZGlkIjoiMjVjMTg2M2Y5MjNiNTU1YmUxNGI2MjYyNjIwNmYyNzcifQ=="/>
  <p:tag name="commondata" val="eyJoZGlkIjoiMDNiNTVkYzc3ZjRkOWYyZDc5YTQ0NDZiYzg3OGU2M2IifQ=="/>
</p:tagLst>
</file>

<file path=ppt/theme/theme1.xml><?xml version="1.0" encoding="utf-8"?>
<a:theme xmlns:a="http://schemas.openxmlformats.org/drawingml/2006/main" name="模板页面">
  <a:themeElements>
    <a:clrScheme name="自定义 9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0CEA3"/>
      </a:accent1>
      <a:accent2>
        <a:srgbClr val="C1D9DF"/>
      </a:accent2>
      <a:accent3>
        <a:srgbClr val="D870BB"/>
      </a:accent3>
      <a:accent4>
        <a:srgbClr val="61C09E"/>
      </a:accent4>
      <a:accent5>
        <a:srgbClr val="EFD836"/>
      </a:accent5>
      <a:accent6>
        <a:srgbClr val="73D2E8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19277</Words>
  <Application>WPS 演示</Application>
  <PresentationFormat>宽屏</PresentationFormat>
  <Paragraphs>1063</Paragraphs>
  <Slides>79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79</vt:i4>
      </vt:variant>
    </vt:vector>
  </HeadingPairs>
  <TitlesOfParts>
    <vt:vector size="92" baseType="lpstr">
      <vt:lpstr>Arial</vt:lpstr>
      <vt:lpstr>宋体</vt:lpstr>
      <vt:lpstr>Wingdings</vt:lpstr>
      <vt:lpstr>微软雅黑</vt:lpstr>
      <vt:lpstr>黑体</vt:lpstr>
      <vt:lpstr>楷体_GB2312</vt:lpstr>
      <vt:lpstr>Times New Roman</vt:lpstr>
      <vt:lpstr>Calibri</vt:lpstr>
      <vt:lpstr>Century Gothic</vt:lpstr>
      <vt:lpstr>Arial Unicode MS</vt:lpstr>
      <vt:lpstr>等线 Light</vt:lpstr>
      <vt:lpstr>模板页面</vt:lpstr>
      <vt:lpstr>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。。。</cp:lastModifiedBy>
  <cp:revision>1098</cp:revision>
  <dcterms:created xsi:type="dcterms:W3CDTF">2015-08-18T02:51:00Z</dcterms:created>
  <dcterms:modified xsi:type="dcterms:W3CDTF">2024-01-21T17:19:58Z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2017-12-21T08:37:51.7033375Z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  <property fmtid="{D5CDD505-2E9C-101B-9397-08002B2CF9AE}" pid="10" name="KSOProductBuildVer">
    <vt:lpwstr>2052-12.1.0.16120</vt:lpwstr>
  </property>
  <property fmtid="{D5CDD505-2E9C-101B-9397-08002B2CF9AE}" pid="11" name="ICV">
    <vt:lpwstr>37B7762998A849F0B8B3CFCC78D68814_13</vt:lpwstr>
  </property>
</Properties>
</file>