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7" r:id="rId3"/>
    <p:sldMasterId id="2147483726" r:id="rId4"/>
  </p:sldMasterIdLst>
  <p:notesMasterIdLst>
    <p:notesMasterId r:id="rId7"/>
  </p:notesMasterIdLst>
  <p:handoutMasterIdLst>
    <p:handoutMasterId r:id="rId25"/>
  </p:handoutMasterIdLst>
  <p:sldIdLst>
    <p:sldId id="1288" r:id="rId5"/>
    <p:sldId id="1388" r:id="rId6"/>
    <p:sldId id="1399" r:id="rId8"/>
    <p:sldId id="2046" r:id="rId9"/>
    <p:sldId id="1443" r:id="rId10"/>
    <p:sldId id="2065" r:id="rId11"/>
    <p:sldId id="2066" r:id="rId12"/>
    <p:sldId id="2067" r:id="rId13"/>
    <p:sldId id="1444" r:id="rId14"/>
    <p:sldId id="1623" r:id="rId15"/>
    <p:sldId id="2062" r:id="rId16"/>
    <p:sldId id="1624" r:id="rId17"/>
    <p:sldId id="1625" r:id="rId18"/>
    <p:sldId id="1626" r:id="rId19"/>
    <p:sldId id="1445" r:id="rId20"/>
    <p:sldId id="1627" r:id="rId21"/>
    <p:sldId id="1628" r:id="rId22"/>
    <p:sldId id="1629" r:id="rId23"/>
    <p:sldId id="1358" r:id="rId24"/>
  </p:sldIdLst>
  <p:sldSz cx="12192000" cy="6858000"/>
  <p:notesSz cx="7103745" cy="10234295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PS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AB8FF"/>
    <a:srgbClr val="404040"/>
    <a:srgbClr val="4ABAAB"/>
    <a:srgbClr val="E9ECFB"/>
    <a:srgbClr val="DAE5FB"/>
    <a:srgbClr val="7F7F7F"/>
    <a:srgbClr val="F1F1F1"/>
    <a:srgbClr val="02609E"/>
    <a:srgbClr val="1799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60" y="68"/>
      </p:cViewPr>
      <p:guideLst>
        <p:guide orient="horz" pos="195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546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r>
              <a:rPr lang="zh-CN" altLang="en-US"/>
              <a:t>/4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有许多用于重新排列表格型数据的基础运算，这些函数也称作重塑（reshape）或轴向</a:t>
            </a:r>
            <a:endParaRPr lang="zh-CN" altLang="en-US"/>
          </a:p>
          <a:p>
            <a:r>
              <a:rPr lang="zh-CN" altLang="en-US"/>
              <a:t>旋转（pivot）运算。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pPr indent="812800" fontAlgn="auto"/>
            <a:r>
              <a:rPr lang="zh-CN" altLang="en-US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层次化索引（hierarchical indexing）是 pandas 的一项重要功能，它使你能在一个轴上拥有多个（两个以上）索引级别。抽象地说，它使你能以低维度形式处理高维度数据。</a:t>
            </a:r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pandas 对象中的数据可以通过一些方式进行合并：</a:t>
            </a:r>
            <a:endParaRPr lang="zh-CN" altLang="en-US"/>
          </a:p>
          <a:p>
            <a:r>
              <a:rPr lang="zh-CN" altLang="en-US"/>
              <a:t>pandas.merge 可根据一个或多个键将不同 DataFrame 中的行连接起来。SQL 或其他关系型数据库的用户对此应该比较熟悉，因为它实现的是数据库的 join 操作。</a:t>
            </a:r>
            <a:endParaRPr lang="zh-CN" altLang="en-US"/>
          </a:p>
          <a:p>
            <a:r>
              <a:rPr lang="zh-CN" altLang="en-US"/>
              <a:t>pandas.concat 可以沿着一条轴将多个对象堆叠到一起。</a:t>
            </a:r>
            <a:endParaRPr lang="zh-CN" altLang="en-US"/>
          </a:p>
          <a:p>
            <a:r>
              <a:rPr lang="zh-CN" altLang="en-US"/>
              <a:t>实例方法 combine_first( ) 可以将重复数据拼接在一起，用一个对象中的值填充另一个对象中的缺失值。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7" Type="http://schemas.openxmlformats.org/officeDocument/2006/relationships/tags" Target="../tags/tag87.xml"/><Relationship Id="rId16" Type="http://schemas.openxmlformats.org/officeDocument/2006/relationships/tags" Target="../tags/tag86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9" Type="http://schemas.openxmlformats.org/officeDocument/2006/relationships/tags" Target="../tags/tag115.xml"/><Relationship Id="rId18" Type="http://schemas.openxmlformats.org/officeDocument/2006/relationships/tags" Target="../tags/tag114.xml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0" Type="http://schemas.openxmlformats.org/officeDocument/2006/relationships/tags" Target="../tags/tag147.xml"/><Relationship Id="rId2" Type="http://schemas.openxmlformats.org/officeDocument/2006/relationships/tags" Target="../tags/tag129.xml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4" Type="http://schemas.openxmlformats.org/officeDocument/2006/relationships/tags" Target="../tags/tag160.xml"/><Relationship Id="rId13" Type="http://schemas.openxmlformats.org/officeDocument/2006/relationships/tags" Target="../tags/tag159.xml"/><Relationship Id="rId12" Type="http://schemas.openxmlformats.org/officeDocument/2006/relationships/tags" Target="../tags/tag158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6" Type="http://schemas.openxmlformats.org/officeDocument/2006/relationships/tags" Target="../tags/tag175.xml"/><Relationship Id="rId15" Type="http://schemas.openxmlformats.org/officeDocument/2006/relationships/tags" Target="../tags/tag17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image" Target="../media/image2.jpeg"/><Relationship Id="rId18" Type="http://schemas.openxmlformats.org/officeDocument/2006/relationships/tags" Target="../tags/tag209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image" Target="../media/image3.jpeg"/><Relationship Id="rId18" Type="http://schemas.openxmlformats.org/officeDocument/2006/relationships/tags" Target="../tags/tag277.xml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9" Type="http://schemas.openxmlformats.org/officeDocument/2006/relationships/tags" Target="../tags/tag305.xml"/><Relationship Id="rId18" Type="http://schemas.openxmlformats.org/officeDocument/2006/relationships/tags" Target="../tags/tag304.xml"/><Relationship Id="rId17" Type="http://schemas.openxmlformats.org/officeDocument/2006/relationships/tags" Target="../tags/tag303.xml"/><Relationship Id="rId16" Type="http://schemas.openxmlformats.org/officeDocument/2006/relationships/tags" Target="../tags/tag302.xml"/><Relationship Id="rId15" Type="http://schemas.openxmlformats.org/officeDocument/2006/relationships/tags" Target="../tags/tag301.xml"/><Relationship Id="rId14" Type="http://schemas.openxmlformats.org/officeDocument/2006/relationships/tags" Target="../tags/tag300.xml"/><Relationship Id="rId13" Type="http://schemas.openxmlformats.org/officeDocument/2006/relationships/tags" Target="../tags/tag299.xml"/><Relationship Id="rId12" Type="http://schemas.openxmlformats.org/officeDocument/2006/relationships/tags" Target="../tags/tag298.xml"/><Relationship Id="rId11" Type="http://schemas.openxmlformats.org/officeDocument/2006/relationships/tags" Target="../tags/tag297.xml"/><Relationship Id="rId10" Type="http://schemas.openxmlformats.org/officeDocument/2006/relationships/tags" Target="../tags/tag296.xml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4" Type="http://schemas.openxmlformats.org/officeDocument/2006/relationships/tags" Target="../tags/tag318.xml"/><Relationship Id="rId13" Type="http://schemas.openxmlformats.org/officeDocument/2006/relationships/tags" Target="../tags/tag317.xml"/><Relationship Id="rId12" Type="http://schemas.openxmlformats.org/officeDocument/2006/relationships/tags" Target="../tags/tag316.xml"/><Relationship Id="rId11" Type="http://schemas.openxmlformats.org/officeDocument/2006/relationships/tags" Target="../tags/tag315.xml"/><Relationship Id="rId10" Type="http://schemas.openxmlformats.org/officeDocument/2006/relationships/tags" Target="../tags/tag314.xml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326.xml"/><Relationship Id="rId8" Type="http://schemas.openxmlformats.org/officeDocument/2006/relationships/tags" Target="../tags/tag325.xml"/><Relationship Id="rId7" Type="http://schemas.openxmlformats.org/officeDocument/2006/relationships/tags" Target="../tags/tag324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0" Type="http://schemas.openxmlformats.org/officeDocument/2006/relationships/tags" Target="../tags/tag337.xml"/><Relationship Id="rId2" Type="http://schemas.openxmlformats.org/officeDocument/2006/relationships/tags" Target="../tags/tag319.xml"/><Relationship Id="rId19" Type="http://schemas.openxmlformats.org/officeDocument/2006/relationships/tags" Target="../tags/tag336.xml"/><Relationship Id="rId18" Type="http://schemas.openxmlformats.org/officeDocument/2006/relationships/tags" Target="../tags/tag335.xml"/><Relationship Id="rId17" Type="http://schemas.openxmlformats.org/officeDocument/2006/relationships/tags" Target="../tags/tag334.xml"/><Relationship Id="rId16" Type="http://schemas.openxmlformats.org/officeDocument/2006/relationships/tags" Target="../tags/tag333.xml"/><Relationship Id="rId15" Type="http://schemas.openxmlformats.org/officeDocument/2006/relationships/tags" Target="../tags/tag332.xml"/><Relationship Id="rId14" Type="http://schemas.openxmlformats.org/officeDocument/2006/relationships/tags" Target="../tags/tag331.xml"/><Relationship Id="rId13" Type="http://schemas.openxmlformats.org/officeDocument/2006/relationships/tags" Target="../tags/tag330.xml"/><Relationship Id="rId12" Type="http://schemas.openxmlformats.org/officeDocument/2006/relationships/tags" Target="../tags/tag329.xml"/><Relationship Id="rId11" Type="http://schemas.openxmlformats.org/officeDocument/2006/relationships/tags" Target="../tags/tag328.xml"/><Relationship Id="rId10" Type="http://schemas.openxmlformats.org/officeDocument/2006/relationships/tags" Target="../tags/tag327.xml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4" Type="http://schemas.openxmlformats.org/officeDocument/2006/relationships/tags" Target="../tags/tag350.xml"/><Relationship Id="rId13" Type="http://schemas.openxmlformats.org/officeDocument/2006/relationships/tags" Target="../tags/tag349.xml"/><Relationship Id="rId12" Type="http://schemas.openxmlformats.org/officeDocument/2006/relationships/tags" Target="../tags/tag348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6" Type="http://schemas.openxmlformats.org/officeDocument/2006/relationships/tags" Target="../tags/tag365.xml"/><Relationship Id="rId15" Type="http://schemas.openxmlformats.org/officeDocument/2006/relationships/tags" Target="../tags/tag364.xml"/><Relationship Id="rId14" Type="http://schemas.openxmlformats.org/officeDocument/2006/relationships/tags" Target="../tags/tag363.xml"/><Relationship Id="rId13" Type="http://schemas.openxmlformats.org/officeDocument/2006/relationships/tags" Target="../tags/tag362.xml"/><Relationship Id="rId12" Type="http://schemas.openxmlformats.org/officeDocument/2006/relationships/tags" Target="../tags/tag361.xml"/><Relationship Id="rId11" Type="http://schemas.openxmlformats.org/officeDocument/2006/relationships/tags" Target="../tags/tag360.xml"/><Relationship Id="rId10" Type="http://schemas.openxmlformats.org/officeDocument/2006/relationships/tags" Target="../tags/tag359.xml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3" Type="http://schemas.openxmlformats.org/officeDocument/2006/relationships/tags" Target="../tags/tag377.xml"/><Relationship Id="rId12" Type="http://schemas.openxmlformats.org/officeDocument/2006/relationships/tags" Target="../tags/tag376.xml"/><Relationship Id="rId11" Type="http://schemas.openxmlformats.org/officeDocument/2006/relationships/tags" Target="../tags/tag375.xml"/><Relationship Id="rId10" Type="http://schemas.openxmlformats.org/officeDocument/2006/relationships/tags" Target="../tags/tag374.xm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4"/>
            <a:ext cx="9144000" cy="2187001"/>
          </a:xfrm>
        </p:spPr>
        <p:txBody>
          <a:bodyPr anchor="b">
            <a:normAutofit/>
          </a:bodyPr>
          <a:lstStyle>
            <a:lvl1pPr algn="ctr">
              <a:defRPr sz="405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37040" y="6440172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7989" y="126365"/>
            <a:ext cx="3493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一、信息技术基础</a:t>
            </a:r>
            <a:endParaRPr lang="zh-CN" altLang="zh-CN" sz="18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 flipH="1">
            <a:off x="3947161" y="369570"/>
            <a:ext cx="6132195" cy="0"/>
          </a:xfrm>
          <a:prstGeom prst="line">
            <a:avLst/>
          </a:prstGeom>
          <a:ln>
            <a:solidFill>
              <a:srgbClr val="0070C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-5079" y="126365"/>
            <a:ext cx="241300" cy="406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信息学院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7945" y="224157"/>
            <a:ext cx="1798955" cy="291465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 sz="33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12" name="任意多边形 106"/>
            <p:cNvSpPr/>
            <p:nvPr>
              <p:custDataLst>
                <p:tags r:id="rId3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13"/>
            <p:cNvSpPr/>
            <p:nvPr>
              <p:custDataLst>
                <p:tags r:id="rId4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10"/>
            <p:cNvSpPr/>
            <p:nvPr>
              <p:custDataLst>
                <p:tags r:id="rId5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04"/>
            <p:cNvSpPr/>
            <p:nvPr>
              <p:custDataLst>
                <p:tags r:id="rId6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96"/>
            <p:cNvSpPr/>
            <p:nvPr>
              <p:custDataLst>
                <p:tags r:id="rId7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6"/>
            <p:cNvSpPr/>
            <p:nvPr>
              <p:custDataLst>
                <p:tags r:id="rId8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75"/>
            <p:cNvSpPr/>
            <p:nvPr>
              <p:custDataLst>
                <p:tags r:id="rId9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>
              <p:custDataLst>
                <p:tags r:id="rId10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8"/>
            <p:cNvSpPr/>
            <p:nvPr>
              <p:custDataLst>
                <p:tags r:id="rId11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 userDrawn="1">
            <p:custDataLst>
              <p:tags r:id="rId12"/>
            </p:custDataLst>
          </p:nvPr>
        </p:nvCxnSpPr>
        <p:spPr>
          <a:xfrm>
            <a:off x="4162786" y="37477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4136568" y="2723313"/>
            <a:ext cx="7574233" cy="952823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5400" spc="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4"/>
            </p:custDataLst>
          </p:nvPr>
        </p:nvSpPr>
        <p:spPr>
          <a:xfrm>
            <a:off x="4136568" y="3783876"/>
            <a:ext cx="7574233" cy="95098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21"/>
            <a:ext cx="10515600" cy="1325563"/>
          </a:xfrm>
        </p:spPr>
        <p:txBody>
          <a:bodyPr>
            <a:normAutofit/>
          </a:bodyPr>
          <a:lstStyle>
            <a:lvl1pPr algn="ctr">
              <a:defRPr sz="4050" b="1">
                <a:solidFill>
                  <a:srgbClr val="0070C0"/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138058" y="3090635"/>
            <a:ext cx="6923314" cy="1004575"/>
          </a:xfrm>
        </p:spPr>
        <p:txBody>
          <a:bodyPr lIns="91440" tIns="45720" rIns="91440" bIns="4572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138053" y="4231366"/>
            <a:ext cx="6923314" cy="1294041"/>
          </a:xfrm>
        </p:spPr>
        <p:txBody>
          <a:bodyPr lIns="91440" tIns="45720" rIns="91440" bIns="4572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2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17015" y="1"/>
            <a:ext cx="1660214" cy="1617784"/>
            <a:chOff x="-17015" y="1"/>
            <a:chExt cx="1660214" cy="1617784"/>
          </a:xfrm>
        </p:grpSpPr>
        <p:sp>
          <p:nvSpPr>
            <p:cNvPr id="7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8" name="任意多边形 106"/>
            <p:cNvSpPr/>
            <p:nvPr>
              <p:custDataLst>
                <p:tags r:id="rId3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113"/>
            <p:cNvSpPr/>
            <p:nvPr>
              <p:custDataLst>
                <p:tags r:id="rId4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10"/>
            <p:cNvSpPr/>
            <p:nvPr>
              <p:custDataLst>
                <p:tags r:id="rId5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4"/>
            <p:cNvSpPr/>
            <p:nvPr>
              <p:custDataLst>
                <p:tags r:id="rId6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96"/>
            <p:cNvSpPr/>
            <p:nvPr>
              <p:custDataLst>
                <p:tags r:id="rId7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86"/>
            <p:cNvSpPr/>
            <p:nvPr>
              <p:custDataLst>
                <p:tags r:id="rId8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5"/>
            <p:cNvSpPr/>
            <p:nvPr>
              <p:custDataLst>
                <p:tags r:id="rId9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>
              <p:custDataLst>
                <p:tags r:id="rId10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8"/>
            <p:cNvSpPr/>
            <p:nvPr>
              <p:custDataLst>
                <p:tags r:id="rId11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 userDrawn="1">
            <p:custDataLst>
              <p:tags r:id="rId12"/>
            </p:custDataLst>
          </p:nvPr>
        </p:nvCxnSpPr>
        <p:spPr>
          <a:xfrm>
            <a:off x="4010386" y="35953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3889828" y="2481959"/>
            <a:ext cx="7646805" cy="100549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3889375" y="3672718"/>
            <a:ext cx="7646988" cy="138236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0" name="任意多边形 4"/>
            <p:cNvSpPr/>
            <p:nvPr>
              <p:custDataLst>
                <p:tags r:id="rId4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5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6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7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8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 userDrawn="1">
            <p:custDataLst>
              <p:tags r:id="rId9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6985" y="-2032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2" name="组合 21"/>
          <p:cNvGrpSpPr/>
          <p:nvPr userDrawn="1">
            <p:custDataLst>
              <p:tags r:id="rId9"/>
            </p:custDataLst>
          </p:nvPr>
        </p:nvGrpSpPr>
        <p:grpSpPr>
          <a:xfrm>
            <a:off x="1515" y="5360"/>
            <a:ext cx="1660214" cy="1617784"/>
            <a:chOff x="-17015" y="1"/>
            <a:chExt cx="1660214" cy="1617784"/>
          </a:xfrm>
        </p:grpSpPr>
        <p:sp>
          <p:nvSpPr>
            <p:cNvPr id="23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2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2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940" y="-1269"/>
            <a:ext cx="1660214" cy="1617784"/>
            <a:chOff x="-17015" y="1"/>
            <a:chExt cx="1660214" cy="1617784"/>
          </a:xfrm>
        </p:grpSpPr>
        <p:sp>
          <p:nvSpPr>
            <p:cNvPr id="9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12" name="任意多边形 106"/>
            <p:cNvSpPr/>
            <p:nvPr>
              <p:custDataLst>
                <p:tags r:id="rId4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13"/>
            <p:cNvSpPr/>
            <p:nvPr>
              <p:custDataLst>
                <p:tags r:id="rId5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10"/>
            <p:cNvSpPr/>
            <p:nvPr>
              <p:custDataLst>
                <p:tags r:id="rId6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04"/>
            <p:cNvSpPr/>
            <p:nvPr>
              <p:custDataLst>
                <p:tags r:id="rId7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96"/>
            <p:cNvSpPr/>
            <p:nvPr>
              <p:custDataLst>
                <p:tags r:id="rId8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6"/>
            <p:cNvSpPr/>
            <p:nvPr>
              <p:custDataLst>
                <p:tags r:id="rId9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75"/>
            <p:cNvSpPr/>
            <p:nvPr>
              <p:custDataLst>
                <p:tags r:id="rId10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>
              <p:custDataLst>
                <p:tags r:id="rId11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8"/>
            <p:cNvSpPr/>
            <p:nvPr>
              <p:custDataLst>
                <p:tags r:id="rId12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 userDrawn="1">
            <p:custDataLst>
              <p:tags r:id="rId13"/>
            </p:custDataLst>
          </p:nvPr>
        </p:nvCxnSpPr>
        <p:spPr>
          <a:xfrm>
            <a:off x="4162786" y="37477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4136568" y="2723313"/>
            <a:ext cx="7574233" cy="952823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5400" spc="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5"/>
            </p:custDataLst>
          </p:nvPr>
        </p:nvSpPr>
        <p:spPr>
          <a:xfrm>
            <a:off x="4136568" y="3783876"/>
            <a:ext cx="7574233" cy="95098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138058" y="3090635"/>
            <a:ext cx="6923314" cy="1004575"/>
          </a:xfrm>
        </p:spPr>
        <p:txBody>
          <a:bodyPr lIns="91440" tIns="45720" rIns="91440" bIns="4572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138053" y="4231366"/>
            <a:ext cx="6923314" cy="1294041"/>
          </a:xfrm>
        </p:spPr>
        <p:txBody>
          <a:bodyPr lIns="91440" tIns="45720" rIns="91440" bIns="4572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2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2" y="766354"/>
            <a:ext cx="5817375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1" y="434342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17015" y="1"/>
            <a:ext cx="1660214" cy="1617784"/>
            <a:chOff x="-17015" y="1"/>
            <a:chExt cx="1660214" cy="1617784"/>
          </a:xfrm>
        </p:grpSpPr>
        <p:sp>
          <p:nvSpPr>
            <p:cNvPr id="7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8" name="任意多边形 106"/>
            <p:cNvSpPr/>
            <p:nvPr>
              <p:custDataLst>
                <p:tags r:id="rId4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113"/>
            <p:cNvSpPr/>
            <p:nvPr>
              <p:custDataLst>
                <p:tags r:id="rId5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10"/>
            <p:cNvSpPr/>
            <p:nvPr>
              <p:custDataLst>
                <p:tags r:id="rId6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4"/>
            <p:cNvSpPr/>
            <p:nvPr>
              <p:custDataLst>
                <p:tags r:id="rId7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96"/>
            <p:cNvSpPr/>
            <p:nvPr>
              <p:custDataLst>
                <p:tags r:id="rId8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86"/>
            <p:cNvSpPr/>
            <p:nvPr>
              <p:custDataLst>
                <p:tags r:id="rId9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5"/>
            <p:cNvSpPr/>
            <p:nvPr>
              <p:custDataLst>
                <p:tags r:id="rId10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>
              <p:custDataLst>
                <p:tags r:id="rId11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8"/>
            <p:cNvSpPr/>
            <p:nvPr>
              <p:custDataLst>
                <p:tags r:id="rId12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 userDrawn="1">
            <p:custDataLst>
              <p:tags r:id="rId13"/>
            </p:custDataLst>
          </p:nvPr>
        </p:nvCxnSpPr>
        <p:spPr>
          <a:xfrm>
            <a:off x="4010386" y="35953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889828" y="2481959"/>
            <a:ext cx="7646805" cy="100549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3889375" y="3672718"/>
            <a:ext cx="7646988" cy="138236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0" name="任意多边形 4"/>
            <p:cNvSpPr/>
            <p:nvPr>
              <p:custDataLst>
                <p:tags r:id="rId4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5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6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7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8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 userDrawn="1">
            <p:custDataLst>
              <p:tags r:id="rId9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5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887995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6985" y="-2032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2" name="组合 21"/>
          <p:cNvGrpSpPr/>
          <p:nvPr userDrawn="1">
            <p:custDataLst>
              <p:tags r:id="rId9"/>
            </p:custDataLst>
          </p:nvPr>
        </p:nvGrpSpPr>
        <p:grpSpPr>
          <a:xfrm>
            <a:off x="1515" y="5360"/>
            <a:ext cx="1660214" cy="1617784"/>
            <a:chOff x="-17015" y="1"/>
            <a:chExt cx="1660214" cy="1617784"/>
          </a:xfrm>
        </p:grpSpPr>
        <p:sp>
          <p:nvSpPr>
            <p:cNvPr id="23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2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2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940" y="-1269"/>
            <a:ext cx="1660214" cy="1617784"/>
            <a:chOff x="-17015" y="1"/>
            <a:chExt cx="1660214" cy="1617784"/>
          </a:xfrm>
        </p:grpSpPr>
        <p:sp>
          <p:nvSpPr>
            <p:cNvPr id="9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2" Type="http://schemas.openxmlformats.org/officeDocument/2006/relationships/theme" Target="../theme/theme1.xml"/><Relationship Id="rId61" Type="http://schemas.openxmlformats.org/officeDocument/2006/relationships/tags" Target="../tags/tag3.xml"/><Relationship Id="rId60" Type="http://schemas.openxmlformats.org/officeDocument/2006/relationships/tags" Target="../tags/tag2.xml"/><Relationship Id="rId6" Type="http://schemas.openxmlformats.org/officeDocument/2006/relationships/slideLayout" Target="../slideLayouts/slideLayout6.xml"/><Relationship Id="rId59" Type="http://schemas.openxmlformats.org/officeDocument/2006/relationships/tags" Target="../tags/tag1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5" Type="http://schemas.openxmlformats.org/officeDocument/2006/relationships/theme" Target="../theme/theme2.xml"/><Relationship Id="rId24" Type="http://schemas.openxmlformats.org/officeDocument/2006/relationships/tags" Target="../tags/tag193.xml"/><Relationship Id="rId23" Type="http://schemas.openxmlformats.org/officeDocument/2006/relationships/tags" Target="../tags/tag192.xml"/><Relationship Id="rId22" Type="http://schemas.openxmlformats.org/officeDocument/2006/relationships/tags" Target="../tags/tag191.xml"/><Relationship Id="rId21" Type="http://schemas.openxmlformats.org/officeDocument/2006/relationships/tags" Target="../tags/tag190.xml"/><Relationship Id="rId20" Type="http://schemas.openxmlformats.org/officeDocument/2006/relationships/tags" Target="../tags/tag189.xml"/><Relationship Id="rId2" Type="http://schemas.openxmlformats.org/officeDocument/2006/relationships/slideLayout" Target="../slideLayouts/slideLayout60.xml"/><Relationship Id="rId19" Type="http://schemas.openxmlformats.org/officeDocument/2006/relationships/tags" Target="../tags/tag188.xml"/><Relationship Id="rId18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9.xml"/><Relationship Id="rId25" Type="http://schemas.openxmlformats.org/officeDocument/2006/relationships/theme" Target="../theme/theme3.xml"/><Relationship Id="rId24" Type="http://schemas.openxmlformats.org/officeDocument/2006/relationships/tags" Target="../tags/tag383.xml"/><Relationship Id="rId23" Type="http://schemas.openxmlformats.org/officeDocument/2006/relationships/tags" Target="../tags/tag382.xml"/><Relationship Id="rId22" Type="http://schemas.openxmlformats.org/officeDocument/2006/relationships/tags" Target="../tags/tag381.xml"/><Relationship Id="rId21" Type="http://schemas.openxmlformats.org/officeDocument/2006/relationships/tags" Target="../tags/tag380.xml"/><Relationship Id="rId20" Type="http://schemas.openxmlformats.org/officeDocument/2006/relationships/tags" Target="../tags/tag379.xml"/><Relationship Id="rId2" Type="http://schemas.openxmlformats.org/officeDocument/2006/relationships/slideLayout" Target="../slideLayouts/slideLayout78.xml"/><Relationship Id="rId19" Type="http://schemas.openxmlformats.org/officeDocument/2006/relationships/tags" Target="../tags/tag378.xml"/><Relationship Id="rId18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9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0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50045" y="63842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  <p:sp>
        <p:nvSpPr>
          <p:cNvPr id="7" name="KSO_TEMPLATE" hidden="1"/>
          <p:cNvSpPr/>
          <p:nvPr userDrawn="1">
            <p:custDataLst>
              <p:tags r:id="rId6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50" b="1" kern="1200">
          <a:solidFill>
            <a:schemeClr val="tx1">
              <a:lumMod val="65000"/>
              <a:lumOff val="3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tags" Target="../tags/tag385.xml"/><Relationship Id="rId1" Type="http://schemas.openxmlformats.org/officeDocument/2006/relationships/tags" Target="../tags/tag38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466.xml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67.xml"/><Relationship Id="rId1" Type="http://schemas.openxmlformats.org/officeDocument/2006/relationships/tags" Target="../tags/tag45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tags" Target="../tags/tag473.xml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76.xml"/><Relationship Id="rId1" Type="http://schemas.openxmlformats.org/officeDocument/2006/relationships/tags" Target="../tags/tag46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85.xml"/><Relationship Id="rId8" Type="http://schemas.openxmlformats.org/officeDocument/2006/relationships/tags" Target="../tags/tag484.xml"/><Relationship Id="rId7" Type="http://schemas.openxmlformats.org/officeDocument/2006/relationships/tags" Target="../tags/tag483.xml"/><Relationship Id="rId6" Type="http://schemas.openxmlformats.org/officeDocument/2006/relationships/tags" Target="../tags/tag482.xml"/><Relationship Id="rId5" Type="http://schemas.openxmlformats.org/officeDocument/2006/relationships/tags" Target="../tags/tag481.xml"/><Relationship Id="rId4" Type="http://schemas.openxmlformats.org/officeDocument/2006/relationships/tags" Target="../tags/tag480.xml"/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47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94.xml"/><Relationship Id="rId8" Type="http://schemas.openxmlformats.org/officeDocument/2006/relationships/tags" Target="../tags/tag493.xml"/><Relationship Id="rId7" Type="http://schemas.openxmlformats.org/officeDocument/2006/relationships/tags" Target="../tags/tag492.xml"/><Relationship Id="rId6" Type="http://schemas.openxmlformats.org/officeDocument/2006/relationships/tags" Target="../tags/tag491.xml"/><Relationship Id="rId5" Type="http://schemas.openxmlformats.org/officeDocument/2006/relationships/tags" Target="../tags/tag490.xml"/><Relationship Id="rId4" Type="http://schemas.openxmlformats.org/officeDocument/2006/relationships/tags" Target="../tags/tag489.xml"/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48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49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12.xml"/><Relationship Id="rId8" Type="http://schemas.openxmlformats.org/officeDocument/2006/relationships/tags" Target="../tags/tag511.xml"/><Relationship Id="rId7" Type="http://schemas.openxmlformats.org/officeDocument/2006/relationships/tags" Target="../tags/tag510.xml"/><Relationship Id="rId6" Type="http://schemas.openxmlformats.org/officeDocument/2006/relationships/tags" Target="../tags/tag509.xml"/><Relationship Id="rId5" Type="http://schemas.openxmlformats.org/officeDocument/2006/relationships/tags" Target="../tags/tag508.xml"/><Relationship Id="rId4" Type="http://schemas.openxmlformats.org/officeDocument/2006/relationships/tags" Target="../tags/tag507.xml"/><Relationship Id="rId3" Type="http://schemas.openxmlformats.org/officeDocument/2006/relationships/tags" Target="../tags/tag506.xml"/><Relationship Id="rId2" Type="http://schemas.openxmlformats.org/officeDocument/2006/relationships/tags" Target="../tags/tag505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83.xml"/><Relationship Id="rId13" Type="http://schemas.openxmlformats.org/officeDocument/2006/relationships/tags" Target="../tags/tag515.xml"/><Relationship Id="rId12" Type="http://schemas.openxmlformats.org/officeDocument/2006/relationships/tags" Target="../tags/tag514.xml"/><Relationship Id="rId11" Type="http://schemas.openxmlformats.org/officeDocument/2006/relationships/tags" Target="../tags/tag513.xml"/><Relationship Id="rId10" Type="http://schemas.openxmlformats.org/officeDocument/2006/relationships/image" Target="../media/image6.jpeg"/><Relationship Id="rId1" Type="http://schemas.openxmlformats.org/officeDocument/2006/relationships/tags" Target="../tags/tag50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24.xml"/><Relationship Id="rId8" Type="http://schemas.openxmlformats.org/officeDocument/2006/relationships/tags" Target="../tags/tag523.xml"/><Relationship Id="rId7" Type="http://schemas.openxmlformats.org/officeDocument/2006/relationships/tags" Target="../tags/tag522.xml"/><Relationship Id="rId6" Type="http://schemas.openxmlformats.org/officeDocument/2006/relationships/tags" Target="../tags/tag521.xml"/><Relationship Id="rId5" Type="http://schemas.openxmlformats.org/officeDocument/2006/relationships/tags" Target="../tags/tag520.xml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" Type="http://schemas.openxmlformats.org/officeDocument/2006/relationships/tags" Target="../tags/tag517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1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33.xml"/><Relationship Id="rId8" Type="http://schemas.openxmlformats.org/officeDocument/2006/relationships/tags" Target="../tags/tag532.xml"/><Relationship Id="rId7" Type="http://schemas.openxmlformats.org/officeDocument/2006/relationships/tags" Target="../tags/tag531.xml"/><Relationship Id="rId6" Type="http://schemas.openxmlformats.org/officeDocument/2006/relationships/tags" Target="../tags/tag530.xml"/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2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42.xml"/><Relationship Id="rId8" Type="http://schemas.openxmlformats.org/officeDocument/2006/relationships/tags" Target="../tags/tag541.xml"/><Relationship Id="rId7" Type="http://schemas.openxmlformats.org/officeDocument/2006/relationships/tags" Target="../tags/tag540.xml"/><Relationship Id="rId6" Type="http://schemas.openxmlformats.org/officeDocument/2006/relationships/tags" Target="../tags/tag539.xml"/><Relationship Id="rId5" Type="http://schemas.openxmlformats.org/officeDocument/2006/relationships/tags" Target="../tags/tag538.xml"/><Relationship Id="rId4" Type="http://schemas.openxmlformats.org/officeDocument/2006/relationships/tags" Target="../tags/tag537.xml"/><Relationship Id="rId3" Type="http://schemas.openxmlformats.org/officeDocument/2006/relationships/tags" Target="../tags/tag536.xml"/><Relationship Id="rId2" Type="http://schemas.openxmlformats.org/officeDocument/2006/relationships/tags" Target="../tags/tag535.xml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3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545.xml"/><Relationship Id="rId2" Type="http://schemas.openxmlformats.org/officeDocument/2006/relationships/tags" Target="../tags/tag544.xml"/><Relationship Id="rId1" Type="http://schemas.openxmlformats.org/officeDocument/2006/relationships/tags" Target="../tags/tag54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61.xml"/><Relationship Id="rId5" Type="http://schemas.openxmlformats.org/officeDocument/2006/relationships/tags" Target="../tags/tag389.xml"/><Relationship Id="rId4" Type="http://schemas.openxmlformats.org/officeDocument/2006/relationships/image" Target="../media/image4.png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tags" Target="../tags/tag38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39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07.xml"/><Relationship Id="rId1" Type="http://schemas.openxmlformats.org/officeDocument/2006/relationships/tags" Target="../tags/tag39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83.xml"/><Relationship Id="rId13" Type="http://schemas.openxmlformats.org/officeDocument/2006/relationships/tags" Target="../tags/tag419.xml"/><Relationship Id="rId12" Type="http://schemas.openxmlformats.org/officeDocument/2006/relationships/tags" Target="../tags/tag418.xml"/><Relationship Id="rId11" Type="http://schemas.openxmlformats.org/officeDocument/2006/relationships/tags" Target="../tags/tag417.xml"/><Relationship Id="rId10" Type="http://schemas.openxmlformats.org/officeDocument/2006/relationships/image" Target="../media/image6.jpeg"/><Relationship Id="rId1" Type="http://schemas.openxmlformats.org/officeDocument/2006/relationships/tags" Target="../tags/tag40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tags" Target="../tags/tag427.xml"/><Relationship Id="rId7" Type="http://schemas.openxmlformats.org/officeDocument/2006/relationships/tags" Target="../tags/tag426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42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37.xml"/><Relationship Id="rId8" Type="http://schemas.openxmlformats.org/officeDocument/2006/relationships/tags" Target="../tags/tag436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42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tags" Target="../tags/tag444.xml"/><Relationship Id="rId6" Type="http://schemas.openxmlformats.org/officeDocument/2006/relationships/tags" Target="../tags/tag443.xml"/><Relationship Id="rId5" Type="http://schemas.openxmlformats.org/officeDocument/2006/relationships/tags" Target="../tags/tag442.xml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tags" Target="../tags/tag439.xm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43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tags" Target="../tags/tag453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tags" Target="../tags/tag449.xml"/><Relationship Id="rId2" Type="http://schemas.openxmlformats.org/officeDocument/2006/relationships/tags" Target="../tags/tag448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83.xml"/><Relationship Id="rId13" Type="http://schemas.openxmlformats.org/officeDocument/2006/relationships/tags" Target="../tags/tag458.xml"/><Relationship Id="rId12" Type="http://schemas.openxmlformats.org/officeDocument/2006/relationships/tags" Target="../tags/tag457.xml"/><Relationship Id="rId11" Type="http://schemas.openxmlformats.org/officeDocument/2006/relationships/tags" Target="../tags/tag456.xml"/><Relationship Id="rId10" Type="http://schemas.openxmlformats.org/officeDocument/2006/relationships/image" Target="../media/image6.jpeg"/><Relationship Id="rId1" Type="http://schemas.openxmlformats.org/officeDocument/2006/relationships/tags" Target="../tags/tag4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dirty="0">
                <a:solidFill>
                  <a:schemeClr val="lt1"/>
                </a:solidFill>
                <a:sym typeface="+mn-ea"/>
              </a:rPr>
              <a:t>《数据清洗与治理》</a:t>
            </a:r>
            <a:br>
              <a:rPr lang="zh-CN" dirty="0">
                <a:solidFill>
                  <a:schemeClr val="lt1"/>
                </a:solidFill>
                <a:sym typeface="+mn-ea"/>
              </a:rPr>
            </a:br>
            <a:r>
              <a:rPr lang="zh-CN" dirty="0">
                <a:solidFill>
                  <a:schemeClr val="lt1"/>
                </a:solidFill>
                <a:sym typeface="+mn-ea"/>
              </a:rPr>
              <a:t>教学课件</a:t>
            </a:r>
            <a:endParaRPr lang="zh-CN" altLang="en-US" sz="5400" strike="noStrike" baseline="0" dirty="0">
              <a:solidFill>
                <a:schemeClr val="l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170336"/>
            <a:ext cx="12184274" cy="6547975"/>
            <a:chOff x="7726" y="-170336"/>
            <a:chExt cx="12184274" cy="6547975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170336"/>
              <a:ext cx="9143999" cy="99060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9.2.1</a:t>
              </a:r>
              <a:r>
                <a:rPr lang="en-US" altLang="zh-CN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数据库风格的DataFrame合并</a:t>
              </a:r>
              <a:endParaRPr lang="zh-CN" altLang="en-US" sz="40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160" y="1616710"/>
            <a:ext cx="103276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数据集的合并（merge）或连接（join）运算是通过一个或多个键将行连接起来的。这些运算是关系型数据库（基于 SQL）的核心。pandas 的 merge( ) 函数是对数据应用这些算法的主要切入点。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下表体现了不同的连接类型：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9160" y="3517900"/>
            <a:ext cx="10341610" cy="221424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170336"/>
            <a:ext cx="12184274" cy="6547975"/>
            <a:chOff x="7726" y="-170336"/>
            <a:chExt cx="12184274" cy="6547975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170336"/>
              <a:ext cx="9143999" cy="99060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9.2.1</a:t>
              </a:r>
              <a:r>
                <a:rPr lang="en-US" altLang="zh-CN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数据库风格的DataFrame合并</a:t>
              </a:r>
              <a:endParaRPr lang="zh-CN" altLang="en-US" sz="40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9500" y="890905"/>
            <a:ext cx="7218680" cy="54146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3285" y="2890838"/>
            <a:ext cx="36087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右图为merge( ) 函数的参数一览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9.2.2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索引上的合并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0755" y="2599690"/>
            <a:ext cx="10353040" cy="202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chemeClr val="bg1"/>
                </a:solidFill>
              </a:rPr>
              <a:t>有时候，DataFrame 中的连接键位于其索引中。在这种情况下，可以传入 left_index=True 或right_index=True（或两个都传），以说明索引应该被用作连接键。实操过程详见本书</a:t>
            </a:r>
            <a:r>
              <a:rPr lang="en-US" altLang="zh-CN" sz="3200">
                <a:solidFill>
                  <a:schemeClr val="bg1"/>
                </a:solidFill>
              </a:rPr>
              <a:t>205</a:t>
            </a:r>
            <a:r>
              <a:rPr lang="zh-CN" altLang="en-US" sz="3200">
                <a:solidFill>
                  <a:schemeClr val="bg1"/>
                </a:solidFill>
              </a:rPr>
              <a:t>页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9.2.3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轴向连接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3750" y="1721485"/>
            <a:ext cx="106045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另 一 种 数 据 合 并 运 算 也 被 称 作 连 接（concatenation）、 绑 定（binding）或堆叠（stacking）。对于 pandas 对象（如 Series 和 DataFrame），带有标签的轴使你能够进一步推广数组的连接运算。具体点说：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（1）如果对象在其他轴上的索引不同，是合并这些轴的不同元素，还是只使用交集？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（2）连接的数据集是否需要在结果对象中可识别？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（3）连接轴中保存的数据是否需要保留？许多情况下，DataFrame 默认的整数标签最好在连接时删掉。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相关演示详见本书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209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9.2.4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合并重叠数据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4070" y="2304098"/>
            <a:ext cx="10563860" cy="2249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812800" algn="l" fontAlgn="auto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sym typeface="+mn-ea"/>
              </a:rPr>
              <a:t>还有一种数据组合问题不能用简单的合并（merge）或连接（concatenation）运算处理。例如，可能有索引全部或部分重叠的两个数据集。</a:t>
            </a:r>
            <a:endParaRPr lang="zh-CN" altLang="en-US" sz="3200">
              <a:solidFill>
                <a:schemeClr val="bg1"/>
              </a:solidFill>
              <a:sym typeface="+mn-ea"/>
            </a:endParaRPr>
          </a:p>
          <a:p>
            <a:pPr lvl="0" indent="812800" algn="l" fontAlgn="auto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sym typeface="+mn-ea"/>
              </a:rPr>
              <a:t>相关演示详见本书</a:t>
            </a:r>
            <a:r>
              <a:rPr lang="en-US" altLang="zh-CN" sz="3200">
                <a:solidFill>
                  <a:schemeClr val="bg1"/>
                </a:solidFill>
                <a:sym typeface="+mn-ea"/>
              </a:rPr>
              <a:t>213</a:t>
            </a:r>
            <a:r>
              <a:rPr lang="zh-CN" altLang="en-US" sz="3200">
                <a:solidFill>
                  <a:schemeClr val="bg1"/>
                </a:solidFill>
                <a:sym typeface="+mn-ea"/>
              </a:rPr>
              <a:t>页</a:t>
            </a:r>
            <a:endParaRPr lang="zh-CN" altLang="en-US" sz="3200">
              <a:solidFill>
                <a:schemeClr val="bg1"/>
              </a:solidFill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505130" y="1670685"/>
            <a:ext cx="8686870" cy="3657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419600" y="3629660"/>
            <a:ext cx="1397000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35529" r="35529"/>
          <a:stretch>
            <a:fillRect/>
          </a:stretch>
        </p:blipFill>
        <p:spPr>
          <a:xfrm>
            <a:off x="-19076" y="0"/>
            <a:ext cx="353037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3240"/>
                </a:lnTo>
                <a:lnTo>
                  <a:pt x="4560" y="3240"/>
                </a:lnTo>
                <a:lnTo>
                  <a:pt x="0" y="6480"/>
                </a:lnTo>
                <a:lnTo>
                  <a:pt x="0" y="64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419600" y="2133600"/>
            <a:ext cx="6553251" cy="11277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3600">
                <a:sym typeface="+mn-ea"/>
              </a:rPr>
              <a:t>9.3 </a:t>
            </a:r>
            <a:r>
              <a:rPr lang="zh-CN" altLang="en-US" sz="3600">
                <a:sym typeface="+mn-ea"/>
              </a:rPr>
              <a:t>重塑和轴向旋转</a:t>
            </a:r>
            <a:endParaRPr lang="zh-CN" altLang="en-US" sz="3600" b="1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4419600" y="4023360"/>
            <a:ext cx="6553251" cy="853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重点：了解重塑运算和轴向旋转运算。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难点：掌握</a:t>
            </a:r>
            <a:r>
              <a:rPr altLang="zh-CN" sz="300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000">
                <a:solidFill>
                  <a:schemeClr val="tx1"/>
                </a:solidFill>
                <a:sym typeface="+mn-ea"/>
              </a:rPr>
              <a:t>长格式</a:t>
            </a:r>
            <a:r>
              <a:rPr altLang="zh-CN" sz="300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000">
                <a:solidFill>
                  <a:schemeClr val="tx1"/>
                </a:solidFill>
                <a:sym typeface="+mn-ea"/>
              </a:rPr>
              <a:t>和</a:t>
            </a:r>
            <a:r>
              <a:rPr altLang="zh-CN" sz="300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000">
                <a:solidFill>
                  <a:schemeClr val="tx1"/>
                </a:solidFill>
                <a:sym typeface="+mn-ea"/>
              </a:rPr>
              <a:t>宽格式</a:t>
            </a:r>
            <a:r>
              <a:rPr altLang="zh-CN" sz="300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000">
                <a:solidFill>
                  <a:schemeClr val="tx1"/>
                </a:solidFill>
                <a:sym typeface="+mn-ea"/>
              </a:rPr>
              <a:t>的互转。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9.3.1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重塑层次化索引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2108" y="1920240"/>
            <a:ext cx="8947785" cy="3017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8128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sym typeface="+mn-ea"/>
              </a:rPr>
              <a:t>层次化索引为 DataFrame 数据的重排任务提供了一种具有良好一致性的方式。其主要功能有以下两个。</a:t>
            </a:r>
            <a:endParaRPr lang="zh-CN" altLang="en-US" sz="3200">
              <a:solidFill>
                <a:schemeClr val="bg1"/>
              </a:solidFill>
              <a:sym typeface="+mn-ea"/>
            </a:endParaRPr>
          </a:p>
          <a:p>
            <a:pPr lvl="0" indent="8128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sym typeface="+mn-ea"/>
              </a:rPr>
              <a:t>（1）stack：将数据的列“旋转”为行。</a:t>
            </a:r>
            <a:endParaRPr lang="zh-CN" altLang="en-US" sz="3200">
              <a:solidFill>
                <a:schemeClr val="bg1"/>
              </a:solidFill>
              <a:sym typeface="+mn-ea"/>
            </a:endParaRPr>
          </a:p>
          <a:p>
            <a:pPr lvl="0" indent="8128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sym typeface="+mn-ea"/>
              </a:rPr>
              <a:t>（2）unstack：将数据的行“旋转”为列。</a:t>
            </a:r>
            <a:endParaRPr lang="zh-CN" altLang="en-US" sz="3200">
              <a:solidFill>
                <a:schemeClr val="bg1"/>
              </a:solidFill>
              <a:sym typeface="+mn-ea"/>
            </a:endParaRPr>
          </a:p>
          <a:p>
            <a:pPr lvl="0" indent="8128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sym typeface="+mn-ea"/>
              </a:rPr>
              <a:t>相关演示详见本书</a:t>
            </a:r>
            <a:r>
              <a:rPr lang="en-US" altLang="zh-CN" sz="3200">
                <a:solidFill>
                  <a:schemeClr val="bg1"/>
                </a:solidFill>
                <a:sym typeface="+mn-ea"/>
              </a:rPr>
              <a:t>214</a:t>
            </a:r>
            <a:r>
              <a:rPr lang="zh-CN" altLang="en-US" sz="3200">
                <a:solidFill>
                  <a:schemeClr val="bg1"/>
                </a:solidFill>
                <a:sym typeface="+mn-ea"/>
              </a:rPr>
              <a:t>页。</a:t>
            </a:r>
            <a:endParaRPr lang="zh-CN" altLang="en-US" sz="3200">
              <a:solidFill>
                <a:schemeClr val="bg1"/>
              </a:solidFill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9.3.2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将“长格式”旋转为“宽格式”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7305" y="2737168"/>
            <a:ext cx="95973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711200" algn="l" fontAlgn="auto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多个时间序列数据通常是以所谓的“长格式”（long）或“堆叠格式”（stacked）存储在数据库和 CSV 中的。相关演示详见本书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217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页。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9.3.3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将“宽格式”旋转为“长格式”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9065" y="2419985"/>
            <a:ext cx="9373870" cy="2018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indent="711200" algn="l" fontAlgn="auto">
              <a:buClrTx/>
              <a:buSzTx/>
              <a:buFontTx/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旋转 DataFrame 的逆运算是 pandas.melt。它不是将一列转换到多个新的 DataFrame，而是合并多个列成为一个，产生一个比输入长的 DataFrame。相关演示详见本书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220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页。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strike="noStrike" baseline="0" dirty="0">
                <a:solidFill>
                  <a:schemeClr val="lt1"/>
                </a:solidFill>
              </a:rPr>
              <a:t>谢 谢 聆 听</a:t>
            </a:r>
            <a:endParaRPr lang="zh-CN" altLang="en-US" sz="5400" strike="noStrike" baseline="0" dirty="0">
              <a:solidFill>
                <a:schemeClr val="lt1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dirty="0">
                <a:solidFill>
                  <a:schemeClr val="lt1"/>
                </a:solidFill>
                <a:sym typeface="+mn-ea"/>
              </a:rPr>
              <a:t>《数据清洗与治理》教学课件</a:t>
            </a:r>
            <a:endParaRPr lang="zh-CN" altLang="en-US" sz="2200" dirty="0">
              <a:solidFill>
                <a:schemeClr val="l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138058" y="2926805"/>
            <a:ext cx="6923314" cy="1004575"/>
          </a:xfrm>
        </p:spPr>
        <p:txBody>
          <a:bodyPr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sz="3800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sz="3800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lang="zh-CN" altLang="en-US" sz="380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137785" y="4231640"/>
            <a:ext cx="6923405" cy="2025650"/>
          </a:xfrm>
        </p:spPr>
        <p:txBody>
          <a:bodyPr>
            <a:no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lt1"/>
                </a:solidFill>
                <a:sym typeface="+mn-ea"/>
              </a:rPr>
              <a:t>9.1层次化索引</a:t>
            </a:r>
            <a:endParaRPr lang="zh-CN" altLang="en-US" sz="2000" dirty="0">
              <a:solidFill>
                <a:schemeClr val="lt1"/>
              </a:solidFill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lt1"/>
                </a:solidFill>
                <a:sym typeface="+mn-ea"/>
              </a:rPr>
              <a:t>9.2合并数据集</a:t>
            </a:r>
            <a:endParaRPr lang="zh-CN" altLang="en-US" sz="2000" dirty="0">
              <a:solidFill>
                <a:schemeClr val="lt1"/>
              </a:solidFill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lt1"/>
                </a:solidFill>
                <a:sym typeface="+mn-ea"/>
              </a:rPr>
              <a:t>9.3重塑和轴向旋转</a:t>
            </a:r>
            <a:endParaRPr lang="zh-CN" altLang="en-US" sz="2000" dirty="0">
              <a:solidFill>
                <a:schemeClr val="lt1"/>
              </a:solidFill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zh-CN" altLang="en-US" sz="2000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85" y="-3175"/>
            <a:ext cx="5669280" cy="68643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8940" y="906145"/>
            <a:ext cx="10968990" cy="5393055"/>
          </a:xfrm>
          <a:prstGeom prst="rect">
            <a:avLst/>
          </a:prstGeom>
          <a:noFill/>
        </p:spPr>
        <p:txBody>
          <a:bodyPr wrap="square" rtlCol="0"/>
          <a:lstStyle/>
          <a:p>
            <a:pPr indent="504190" defTabSz="514350" fontAlgn="auto">
              <a:lnSpc>
                <a:spcPct val="150000"/>
              </a:lnSpc>
            </a:pPr>
            <a:r>
              <a:rPr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数据处理的最后一步为数据聚合，通常指的是转换数据，是每一个数组生成一个单一的数值。我们已经做过多种数据聚合操作，例如 sum( )、mean( ) 和 count( )。这些函数均是操作一组数据，得到的结果只有一个数值。然而，对数据进行分类等聚合操作更正式，对数据的控制力更强。</a:t>
            </a:r>
            <a:endParaRPr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4190" defTabSz="514350" fontAlgn="auto">
              <a:lnSpc>
                <a:spcPct val="150000"/>
              </a:lnSpc>
            </a:pPr>
            <a:r>
              <a:rPr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分类是为了把数据分成不同的组，通常是数据分析的关键步骤。之所以把它归到数据转换过程，是因为先把数据分为几组，再为不同组的数据应用不同的函数以转换数据。分组和应用函数这两个阶段经常一步完成。</a:t>
            </a:r>
            <a:endParaRPr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4190" defTabSz="514350" fontAlgn="auto">
              <a:lnSpc>
                <a:spcPct val="150000"/>
              </a:lnSpc>
            </a:pPr>
            <a:r>
              <a:rPr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对于数据分类，pandas 提供了非常灵活和高效的 GroupBy 工具。</a:t>
            </a:r>
            <a:endParaRPr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4190" defTabSz="514350" fontAlgn="auto">
              <a:lnSpc>
                <a:spcPct val="150000"/>
              </a:lnSpc>
            </a:pPr>
            <a:r>
              <a:rPr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 join 操作类似，熟悉关系型数据库和 SQL 的读者会发现，GroupBy 和他们所使用的方法具有相似性。然而，像 SQL 这类语言，它们的分组能力很有限。实际上，使用 Python 这样非常灵活的编程语言，再加上 pandas 等库，可以实现很复杂的分组操作。</a:t>
            </a:r>
            <a:endParaRPr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4190" defTabSz="514350" fontAlgn="auto">
              <a:lnSpc>
                <a:spcPct val="150000"/>
              </a:lnSpc>
            </a:pPr>
            <a:r>
              <a:rPr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在许多应用中，数据可能分散在许多文件或数据库中，存储的形式也不利于分析。本章重点讲解数据聚合、合并、重塑的数据方法。</a:t>
            </a:r>
            <a:endParaRPr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前言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知识导图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188" y="1568768"/>
            <a:ext cx="10969625" cy="37204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505130" y="1670685"/>
            <a:ext cx="8686870" cy="3657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419600" y="3629660"/>
            <a:ext cx="1397000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35529" r="35529"/>
          <a:stretch>
            <a:fillRect/>
          </a:stretch>
        </p:blipFill>
        <p:spPr>
          <a:xfrm>
            <a:off x="-19076" y="0"/>
            <a:ext cx="353037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3240"/>
                </a:lnTo>
                <a:lnTo>
                  <a:pt x="4560" y="3240"/>
                </a:lnTo>
                <a:lnTo>
                  <a:pt x="0" y="6480"/>
                </a:lnTo>
                <a:lnTo>
                  <a:pt x="0" y="64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419600" y="2133600"/>
            <a:ext cx="6553251" cy="11277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3600">
                <a:sym typeface="+mn-ea"/>
              </a:rPr>
              <a:t>9.1 </a:t>
            </a:r>
            <a:r>
              <a:rPr lang="zh-CN" altLang="en-US" sz="3600">
                <a:sym typeface="+mn-ea"/>
              </a:rPr>
              <a:t>层次化索引</a:t>
            </a:r>
            <a:endParaRPr lang="zh-CN" altLang="en-US" sz="3600" b="1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4419600" y="4023360"/>
            <a:ext cx="6553251" cy="853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重点：了解什么是层次化索引。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难点：层次化索引的相关实操。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9.1.1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重排与分级排序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1870" y="2764790"/>
            <a:ext cx="10208260" cy="13284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indent="504190" algn="l" defTabSz="514350">
              <a:lnSpc>
                <a:spcPct val="150000"/>
              </a:lnSpc>
              <a:buClrTx/>
              <a:buSzTx/>
              <a:buFontTx/>
            </a:pPr>
            <a:r>
              <a:rPr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有时需要重新调整某条轴上各级别的顺序，或根据指定级别上的值对数据进行排序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相关演示详见本书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199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页。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9.1.2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根据级别汇总统计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2108" y="2644775"/>
            <a:ext cx="89477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许多对 DataFrame 和 Series 的描述和汇总统计都有一个 level 选项，用于指定在某条轴上求和的级别</a:t>
            </a:r>
            <a:r>
              <a:rPr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相关演示详见本书</a:t>
            </a:r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199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页。</a:t>
            </a:r>
            <a:endParaRPr lang="en-US" altLang="zh-CN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170336"/>
            <a:ext cx="12184274" cy="6547975"/>
            <a:chOff x="7726" y="-170336"/>
            <a:chExt cx="12184274" cy="6547975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170336"/>
              <a:ext cx="9143999" cy="99060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9.1.3</a:t>
              </a:r>
              <a:r>
                <a:rPr lang="en-US" altLang="zh-CN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40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使用DataFrame的列进行索引</a:t>
              </a:r>
              <a:endParaRPr lang="zh-CN" altLang="en-US" sz="40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9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数据聚合、合并与重塑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9103" y="2737168"/>
            <a:ext cx="87737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711200" fontAlgn="auto"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人们经常想将 DataFrame 的一个或多个列当作行索引用，或者希望将行索引变成DataFrame 的列。</a:t>
            </a:r>
            <a:r>
              <a:rPr 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相关演示详见本书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200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页。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505130" y="1670685"/>
            <a:ext cx="8686870" cy="3657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419600" y="3629660"/>
            <a:ext cx="1397000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35529" r="35529"/>
          <a:stretch>
            <a:fillRect/>
          </a:stretch>
        </p:blipFill>
        <p:spPr>
          <a:xfrm>
            <a:off x="-19076" y="0"/>
            <a:ext cx="353037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3240"/>
                </a:lnTo>
                <a:lnTo>
                  <a:pt x="4560" y="3240"/>
                </a:lnTo>
                <a:lnTo>
                  <a:pt x="0" y="6480"/>
                </a:lnTo>
                <a:lnTo>
                  <a:pt x="0" y="64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419600" y="2133600"/>
            <a:ext cx="6553251" cy="11277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3600">
                <a:sym typeface="+mn-ea"/>
              </a:rPr>
              <a:t>9.2 </a:t>
            </a:r>
            <a:r>
              <a:rPr lang="zh-CN" altLang="en-US" sz="3600">
                <a:sym typeface="+mn-ea"/>
              </a:rPr>
              <a:t>合并数据集</a:t>
            </a:r>
            <a:endParaRPr lang="zh-CN" altLang="en-US" sz="3600" b="1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4419600" y="4023360"/>
            <a:ext cx="6553251" cy="853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重点：了解什么是合并数据集。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难点：掌握轴向连接和重叠数据的合并。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2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5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6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8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8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BEAUTIFY_FLAG" val="#wm#"/>
  <p:tag name="KSO_WM_TEMPLATE_SUBCATEGORY" val="0"/>
  <p:tag name="KSO_WM_TEMPLATE_MASTER_TYPE" val="1"/>
  <p:tag name="KSO_WM_TEMPLATE_COLOR_TYPE" val="1"/>
  <p:tag name="KSO_WM_TEMPLATE_THUMBS_INDEX" val="1、4、7、10、11、12、16、22、25、29、35、41、45、48、50、54、57、61、66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0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1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1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3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4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5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7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7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BEAUTIFY_FLAG" val="#wm#"/>
  <p:tag name="KSO_WM_TEMPLATE_SUBCATEGORY" val="0"/>
  <p:tag name="KSO_WM_TEMPLATE_MASTER_TYPE" val="1"/>
  <p:tag name="KSO_WM_TEMPLATE_COLOR_TYPE" val="1"/>
  <p:tag name="KSO_WM_TEMPLATE_THUMBS_INDEX" val="1、4、7、10、11、12、16、22、25、29、35、41、45、48、50、54、57、61、66"/>
</p:tagLst>
</file>

<file path=ppt/tags/tag3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60923"/>
  <p:tag name="KSO_WM_UNIT_TYPE" val="a"/>
  <p:tag name="KSO_WM_UNIT_INDEX" val="1"/>
  <p:tag name="KSO_WM_UNIT_ID" val="custom20160923_1*a*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" val="极简通用工作汇报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4"/>
  <p:tag name="KSO_WM_UNIT_TEXT_FILL_TYPE" val="1"/>
</p:tagLst>
</file>

<file path=ppt/tags/tag385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SLIDE_ID" val="custom20160923_1"/>
  <p:tag name="KSO_WM_SLIDE_INDEX" val="1"/>
  <p:tag name="KSO_WM_SLIDE_ITEM_CNT" val="0"/>
  <p:tag name="KSO_WM_SLIDE_LAYOUT" val="a_b"/>
  <p:tag name="KSO_WM_SLIDE_LAYOUT_CNT" val="1_1"/>
  <p:tag name="KSO_WM_SLIDE_TYPE" val="title"/>
  <p:tag name="KSO_WM_BEAUTIFY_FLAG" val="#wm#"/>
  <p:tag name="KSO_WM_TEMPLATE_SUBCATEGORY" val="0"/>
  <p:tag name="KSO_WM_TEMPLATE_MASTER_TYPE" val="1"/>
  <p:tag name="KSO_WM_TEMPLATE_COLOR_TYPE" val="1"/>
  <p:tag name="KSO_WM_SLIDE_SUBTYPE" val="pureTxt"/>
  <p:tag name="KSO_WM_TEMPLATE_THUMBS_INDEX" val="1、4、7、10、11、12、16、22、25、29、35、41、45、48、50、54、57、61、66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7*a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1"/>
  <p:tag name="KSO_WM_UNIT_TYPE" val="a"/>
  <p:tag name="KSO_WM_UNIT_INDEX" val="1"/>
  <p:tag name="KSO_WM_UNIT_PRESET_TEXT" val="单击此处添加标题"/>
  <p:tag name="KSO_WM_UNIT_TEXT_FILL_FORE_SCHEMECOLOR_INDEX_BRIGHTNESS" val="0"/>
  <p:tag name="KSO_WM_UNIT_TEXT_FILL_FORE_SCHEMECOLOR_INDEX" val="14"/>
  <p:tag name="KSO_WM_UNIT_TEXT_FILL_TYPE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7*b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78"/>
  <p:tag name="KSO_WM_UNIT_TYPE" val="b"/>
  <p:tag name="KSO_WM_UNIT_INDEX" val="1"/>
  <p:tag name="KSO_WM_UNIT_PRESET_TEXT" val="点击此处添加正文，文字是您思想的提炼，为了演示发布的良好效果，请言简意赅的阐述您的观点。"/>
  <p:tag name="KSO_WM_UNIT_TEXT_FILL_FORE_SCHEMECOLOR_INDEX_BRIGHTNESS" val="0"/>
  <p:tag name="KSO_WM_UNIT_TEXT_FILL_FORE_SCHEMECOLOR_INDEX" val="14"/>
  <p:tag name="KSO_WM_UNIT_TEXT_FILL_TYPE" val="1"/>
</p:tagLst>
</file>

<file path=ppt/tags/tag388.xml><?xml version="1.0" encoding="utf-8"?>
<p:tagLst xmlns:p="http://schemas.openxmlformats.org/presentationml/2006/main">
  <p:tag name="KSO_WM_UNIT_VALUE" val="1905*15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60923_7*d*1"/>
  <p:tag name="KSO_WM_TEMPLATE_CATEGORY" val="custom"/>
  <p:tag name="KSO_WM_TEMPLATE_INDEX" val="20160923"/>
  <p:tag name="KSO_WM_UNIT_SUPPORT_UNIT_TYPE" val="[&quot;d&quot;]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SLIDE_ID" val="custom20160923_7"/>
  <p:tag name="KSO_WM_SLIDE_INDEX" val="7"/>
  <p:tag name="KSO_WM_SLIDE_ITEM_CNT" val="0"/>
  <p:tag name="KSO_WM_SLIDE_LAYOUT" val="a_b_d_e"/>
  <p:tag name="KSO_WM_SLIDE_LAYOUT_CNT" val="1_1_1_1"/>
  <p:tag name="KSO_WM_SLIDE_TYPE" val="sectionTitle"/>
  <p:tag name="KSO_WM_BEAUTIFY_FLAG" val="#wm#"/>
  <p:tag name="KSO_WM_TEMPLATE_SUBCATEGORY" val="0"/>
  <p:tag name="KSO_WM_TEMPLATE_MASTER_TYPE" val="1"/>
  <p:tag name="KSO_WM_TEMPLATE_COLOR_TYPE" val="1"/>
  <p:tag name="KSO_WM_SLIDE_SUBTYPE" val="picTxt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SLIDE_BACKGROUND_TYPE" val="general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SLIDE_BACKGROUND_TYPE" val="general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4.xml><?xml version="1.0" encoding="utf-8"?>
<p:tagLst xmlns:p="http://schemas.openxmlformats.org/presentationml/2006/main">
  <p:tag name="KSO_WM_UNIT_BLOCK" val="0"/>
  <p:tag name="KSO_WM_UNIT_SM_LIMIT_TYPE" val="1"/>
  <p:tag name="KSO_WM_UNIT_DEC_AREA_ID" val="ec3a99ea1187444cb007415f0c1f33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9653_1*i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94"/>
  <p:tag name="KSO_WM_TEMPLATE_ASSEMBLE_XID" val="639ae3a80c9383becde5f4f2"/>
  <p:tag name="KSO_WM_TEMPLATE_ASSEMBLE_GROUPID" val="639ae3a80c9383becde5f4f2"/>
</p:tagLst>
</file>

<file path=ppt/tags/tag415.xml><?xml version="1.0" encoding="utf-8"?>
<p:tagLst xmlns:p="http://schemas.openxmlformats.org/presentationml/2006/main">
  <p:tag name="KSO_WM_UNIT_BLOCK" val="0"/>
  <p:tag name="KSO_WM_UNIT_DEC_AREA_ID" val="45e28677fcfc4f55aefa73d98e080ec1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653_1*i*2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89a887483b2645178c927309af18c2e2&quot;,&quot;X&quot;:{&quot;Pos&quot;:0},&quot;Y&quot;:{&quot;Pos&quot;:2}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39ae3a80c9383becde5f4f2"/>
  <p:tag name="KSO_WM_TEMPLATE_ASSEMBLE_GROUPID" val="639ae3a80c9383becde5f4f2"/>
</p:tagLst>
</file>

<file path=ppt/tags/tag416.xml><?xml version="1.0" encoding="utf-8"?>
<p:tagLst xmlns:p="http://schemas.openxmlformats.org/presentationml/2006/main">
  <p:tag name="KSO_WM_UNIT_VALUE" val="1142*8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29653_1*d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45fbcf45e444aec8f668f4def72f056"/>
  <p:tag name="KSO_WM_CHIP_FILLAREA_FILL_RULE" val="{&quot;fill_align&quot;:&quot;cm&quot;,&quot;fill_mode&quot;:&quot;full&quot;,&quot;sacle_strategy&quot;:&quot;smart&quot;}"/>
  <p:tag name="KSO_WM_ASSEMBLE_CHIP_INDEX" val="a01c8da5c47e4bf3a76067ff8db173d5"/>
  <p:tag name="KSO_WM_TEMPLATE_ASSEMBLE_XID" val="639ae3a80c9383becde5f4f2"/>
  <p:tag name="KSO_WM_TEMPLATE_ASSEMBLE_GROUPID" val="639ae3a80c9383becde5f4f2"/>
</p:tagLst>
</file>

<file path=ppt/tags/tag4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653_1*a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a887483b2645178c927309af18c2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2f79e5818824e468f4404dd4ba99975"/>
  <p:tag name="KSO_WM_UNIT_TEXT_FILL_FORE_SCHEMECOLOR_INDEX_BRIGHTNESS" val="0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1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653_1*f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5"/>
  <p:tag name="KSO_WM_UNIT_SHOW_EDIT_AREA_INDICATION" val="1"/>
  <p:tag name="KSO_WM_CHIP_GROUPID" val="5e6b05596848fb12bee65ac8"/>
  <p:tag name="KSO_WM_CHIP_XID" val="5e6b05596848fb12bee65aca"/>
  <p:tag name="KSO_WM_UNIT_DEC_AREA_ID" val="bf93eb7f090745a5adc90526a0556c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cfebfeaa9b0d467d99852bd67d35f913"/>
  <p:tag name="KSO_WM_UNIT_TEXT_FILL_FORE_SCHEMECOLOR_INDEX_BRIGHTNESS" val="0.25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19.xml><?xml version="1.0" encoding="utf-8"?>
<p:tagLst xmlns:p="http://schemas.openxmlformats.org/presentationml/2006/main">
  <p:tag name="KSO_WM_SLIDE_BACKGROUND_TYPE" val="general"/>
  <p:tag name="KSO_WM_BEAUTIFY_FLAG" val="#wm#"/>
  <p:tag name="KSO_WM_TEMPLATE_CATEGORY" val="diagram"/>
  <p:tag name="KSO_WM_TEMPLATE_INDEX" val="20229653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29653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BACKGROUND" val="[&quot;general&quot;]"/>
  <p:tag name="KSO_WM_SLIDE_RATIO" val="1.777778"/>
  <p:tag name="KSO_WM_CHIP_FILLPROP" val="[[{&quot;text_align&quot;:&quot;cm&quot;,&quot;text_direction&quot;:&quot;horizontal&quot;,&quot;support_big_font&quot;:false,&quot;picture_toward&quot;:0,&quot;picture_dockside&quot;:[],&quot;fill_id&quot;:&quot;7382f83756ae4e5a86c190913b1fad1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4d0593709b134363835e61085568516b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772b409b27df48b09076f820121a2cc6&quot;,&quot;fill_align&quot;:&quot;lt&quot;,&quot;chip_types&quot;:[&quot;text&quot;]}]]"/>
  <p:tag name="KSO_WM_SLIDE_TYPE" val="text"/>
  <p:tag name="KSO_WM_SLIDE_SUBTYPE" val="picTxt"/>
  <p:tag name="KSO_WM_SLIDE_SIZE" val="1008*288"/>
  <p:tag name="KSO_WM_SLIDE_POSITION" val="-49*131"/>
  <p:tag name="KSO_WM_SLIDE_LAYOUT" val="a_d_f"/>
  <p:tag name="KSO_WM_SLIDE_LAYOUT_CNT" val="1_1_1"/>
  <p:tag name="KSO_WM_CHIP_XID" val="5f31fc609c36e2348c3efaa0"/>
  <p:tag name="KSO_WM_CHIP_DECFILLPROP" val="[]"/>
  <p:tag name="KSO_WM_SLIDE_CAN_ADD_NAVIGATION" val="1"/>
  <p:tag name="KSO_WM_CHIP_GROUPID" val="5f31fc609c36e2348c3efa9f"/>
  <p:tag name="KSO_WM_SLIDE_SUPPORT_FEATURE_TYPE" val="0"/>
  <p:tag name="KSO_WM_TEMPLATE_ASSEMBLE_XID" val="639ae3a80c9383becde5f4f2"/>
  <p:tag name="KSO_WM_TEMPLATE_ASSEMBLE_GROUPID" val="639ae3a80c9383becde5f4f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2-12-15T17:06:49&quot;,&quot;maxSize&quot;:{&quot;size1&quot;:28.8},&quot;minSize&quot;:{&quot;size1&quot;:28.8},&quot;normalSize&quot;:{&quot;size1&quot;:28.8},&quot;subLayout&quot;:[{&quot;id&quot;:&quot;2022-12-15T17:06:49&quot;,&quot;type&quot;:0},{&quot;id&quot;:&quot;2022-12-15T17:06:49&quot;,&quot;maxSize&quot;:{&quot;size1&quot;:55.6},&quot;minSize&quot;:{&quot;size1&quot;:46.7},&quot;normalSize&quot;:{&quot;size1&quot;:52.03333333333333},&quot;subLayout&quot;:[{&quot;id&quot;:&quot;2022-12-15T17:06:49&quot;,&quot;margin&quot;:{&quot;bottom&quot;:0.847000002861023,&quot;left&quot;:2.5139999389648438,&quot;right&quot;:3.38700008392334,&quot;top&quot;:5.927000999450684},&quot;type&quot;:0},{&quot;id&quot;:&quot;2022-12-15T17:06:49&quot;,&quot;margin&quot;:{&quot;bottom&quot;:5.502999782562256,&quot;left&quot;:2.5139999389648438,&quot;right&quot;:3.38700008392334,&quot;top&quot;:1.2699999809265137},&quot;type&quot;:0}],&quot;type&quot;:0}],&quot;type&quot;:0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SLIDE_BACKGROUND_TYPE" val="general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p="http://schemas.openxmlformats.org/presentationml/2006/main">
  <p:tag name="KSO_WM_SLIDE_BACKGROUND_TYPE" val="general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SLIDE_BACKGROUND_TYPE" val="general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3.xml><?xml version="1.0" encoding="utf-8"?>
<p:tagLst xmlns:p="http://schemas.openxmlformats.org/presentationml/2006/main">
  <p:tag name="KSO_WM_UNIT_BLOCK" val="0"/>
  <p:tag name="KSO_WM_UNIT_SM_LIMIT_TYPE" val="1"/>
  <p:tag name="KSO_WM_UNIT_DEC_AREA_ID" val="ec3a99ea1187444cb007415f0c1f33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9653_1*i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94"/>
  <p:tag name="KSO_WM_TEMPLATE_ASSEMBLE_XID" val="639ae3a80c9383becde5f4f2"/>
  <p:tag name="KSO_WM_TEMPLATE_ASSEMBLE_GROUPID" val="639ae3a80c9383becde5f4f2"/>
</p:tagLst>
</file>

<file path=ppt/tags/tag454.xml><?xml version="1.0" encoding="utf-8"?>
<p:tagLst xmlns:p="http://schemas.openxmlformats.org/presentationml/2006/main">
  <p:tag name="KSO_WM_UNIT_BLOCK" val="0"/>
  <p:tag name="KSO_WM_UNIT_DEC_AREA_ID" val="45e28677fcfc4f55aefa73d98e080ec1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653_1*i*2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89a887483b2645178c927309af18c2e2&quot;,&quot;X&quot;:{&quot;Pos&quot;:0},&quot;Y&quot;:{&quot;Pos&quot;:2}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39ae3a80c9383becde5f4f2"/>
  <p:tag name="KSO_WM_TEMPLATE_ASSEMBLE_GROUPID" val="639ae3a80c9383becde5f4f2"/>
</p:tagLst>
</file>

<file path=ppt/tags/tag455.xml><?xml version="1.0" encoding="utf-8"?>
<p:tagLst xmlns:p="http://schemas.openxmlformats.org/presentationml/2006/main">
  <p:tag name="KSO_WM_UNIT_VALUE" val="1142*8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29653_1*d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45fbcf45e444aec8f668f4def72f056"/>
  <p:tag name="KSO_WM_CHIP_FILLAREA_FILL_RULE" val="{&quot;fill_align&quot;:&quot;cm&quot;,&quot;fill_mode&quot;:&quot;full&quot;,&quot;sacle_strategy&quot;:&quot;smart&quot;}"/>
  <p:tag name="KSO_WM_ASSEMBLE_CHIP_INDEX" val="a01c8da5c47e4bf3a76067ff8db173d5"/>
  <p:tag name="KSO_WM_TEMPLATE_ASSEMBLE_XID" val="639ae3a80c9383becde5f4f2"/>
  <p:tag name="KSO_WM_TEMPLATE_ASSEMBLE_GROUPID" val="639ae3a80c9383becde5f4f2"/>
</p:tagLst>
</file>

<file path=ppt/tags/tag4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653_1*a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a887483b2645178c927309af18c2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2f79e5818824e468f4404dd4ba99975"/>
  <p:tag name="KSO_WM_UNIT_TEXT_FILL_FORE_SCHEMECOLOR_INDEX_BRIGHTNESS" val="0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653_1*f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5"/>
  <p:tag name="KSO_WM_UNIT_SHOW_EDIT_AREA_INDICATION" val="1"/>
  <p:tag name="KSO_WM_CHIP_GROUPID" val="5e6b05596848fb12bee65ac8"/>
  <p:tag name="KSO_WM_CHIP_XID" val="5e6b05596848fb12bee65aca"/>
  <p:tag name="KSO_WM_UNIT_DEC_AREA_ID" val="bf93eb7f090745a5adc90526a0556c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cfebfeaa9b0d467d99852bd67d35f913"/>
  <p:tag name="KSO_WM_UNIT_TEXT_FILL_FORE_SCHEMECOLOR_INDEX_BRIGHTNESS" val="0.25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58.xml><?xml version="1.0" encoding="utf-8"?>
<p:tagLst xmlns:p="http://schemas.openxmlformats.org/presentationml/2006/main">
  <p:tag name="KSO_WM_SLIDE_BACKGROUND_TYPE" val="general"/>
  <p:tag name="KSO_WM_BEAUTIFY_FLAG" val="#wm#"/>
  <p:tag name="KSO_WM_TEMPLATE_CATEGORY" val="diagram"/>
  <p:tag name="KSO_WM_TEMPLATE_INDEX" val="20229653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29653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BACKGROUND" val="[&quot;general&quot;]"/>
  <p:tag name="KSO_WM_SLIDE_RATIO" val="1.777778"/>
  <p:tag name="KSO_WM_CHIP_FILLPROP" val="[[{&quot;text_align&quot;:&quot;cm&quot;,&quot;text_direction&quot;:&quot;horizontal&quot;,&quot;support_big_font&quot;:false,&quot;picture_toward&quot;:0,&quot;picture_dockside&quot;:[],&quot;fill_id&quot;:&quot;7382f83756ae4e5a86c190913b1fad1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4d0593709b134363835e61085568516b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772b409b27df48b09076f820121a2cc6&quot;,&quot;fill_align&quot;:&quot;lt&quot;,&quot;chip_types&quot;:[&quot;text&quot;]}]]"/>
  <p:tag name="KSO_WM_SLIDE_TYPE" val="text"/>
  <p:tag name="KSO_WM_SLIDE_SUBTYPE" val="picTxt"/>
  <p:tag name="KSO_WM_SLIDE_SIZE" val="1008*288"/>
  <p:tag name="KSO_WM_SLIDE_POSITION" val="-49*131"/>
  <p:tag name="KSO_WM_SLIDE_LAYOUT" val="a_d_f"/>
  <p:tag name="KSO_WM_SLIDE_LAYOUT_CNT" val="1_1_1"/>
  <p:tag name="KSO_WM_CHIP_XID" val="5f31fc609c36e2348c3efaa0"/>
  <p:tag name="KSO_WM_CHIP_DECFILLPROP" val="[]"/>
  <p:tag name="KSO_WM_SLIDE_CAN_ADD_NAVIGATION" val="1"/>
  <p:tag name="KSO_WM_CHIP_GROUPID" val="5f31fc609c36e2348c3efa9f"/>
  <p:tag name="KSO_WM_SLIDE_SUPPORT_FEATURE_TYPE" val="0"/>
  <p:tag name="KSO_WM_TEMPLATE_ASSEMBLE_XID" val="639ae3a80c9383becde5f4f2"/>
  <p:tag name="KSO_WM_TEMPLATE_ASSEMBLE_GROUPID" val="639ae3a80c9383becde5f4f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2-12-15T17:06:49&quot;,&quot;maxSize&quot;:{&quot;size1&quot;:28.8},&quot;minSize&quot;:{&quot;size1&quot;:28.8},&quot;normalSize&quot;:{&quot;size1&quot;:28.8},&quot;subLayout&quot;:[{&quot;id&quot;:&quot;2022-12-15T17:06:49&quot;,&quot;type&quot;:0},{&quot;id&quot;:&quot;2022-12-15T17:06:49&quot;,&quot;maxSize&quot;:{&quot;size1&quot;:55.6},&quot;minSize&quot;:{&quot;size1&quot;:46.7},&quot;normalSize&quot;:{&quot;size1&quot;:52.03333333333333},&quot;subLayout&quot;:[{&quot;id&quot;:&quot;2022-12-15T17:06:49&quot;,&quot;margin&quot;:{&quot;bottom&quot;:0.847000002861023,&quot;left&quot;:2.5139999389648438,&quot;right&quot;:3.38700008392334,&quot;top&quot;:5.927000999450684},&quot;type&quot;:0},{&quot;id&quot;:&quot;2022-12-15T17:06:49&quot;,&quot;margin&quot;:{&quot;bottom&quot;:5.502999782562256,&quot;left&quot;:2.5139999389648438,&quot;right&quot;:3.38700008392334,&quot;top&quot;:1.2699999809265137},&quot;type&quot;:0}],&quot;type&quot;:0}],&quot;type&quot;:0}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SLIDE_BACKGROUND_TYPE" val="general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SLIDE_BACKGROUND_TYPE" val="general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5.xml><?xml version="1.0" encoding="utf-8"?>
<p:tagLst xmlns:p="http://schemas.openxmlformats.org/presentationml/2006/main">
  <p:tag name="KSO_WM_SLIDE_BACKGROUND_TYPE" val="general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SLIDE_BACKGROUND_TYPE" val="general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3.xml><?xml version="1.0" encoding="utf-8"?>
<p:tagLst xmlns:p="http://schemas.openxmlformats.org/presentationml/2006/main">
  <p:tag name="KSO_WM_SLIDE_BACKGROUND_TYPE" val="general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BLOCK" val="0"/>
  <p:tag name="KSO_WM_UNIT_SM_LIMIT_TYPE" val="1"/>
  <p:tag name="KSO_WM_UNIT_DEC_AREA_ID" val="ec3a99ea1187444cb007415f0c1f33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9653_1*i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94"/>
  <p:tag name="KSO_WM_TEMPLATE_ASSEMBLE_XID" val="639ae3a80c9383becde5f4f2"/>
  <p:tag name="KSO_WM_TEMPLATE_ASSEMBLE_GROUPID" val="639ae3a80c9383becde5f4f2"/>
</p:tagLst>
</file>

<file path=ppt/tags/tag511.xml><?xml version="1.0" encoding="utf-8"?>
<p:tagLst xmlns:p="http://schemas.openxmlformats.org/presentationml/2006/main">
  <p:tag name="KSO_WM_UNIT_BLOCK" val="0"/>
  <p:tag name="KSO_WM_UNIT_DEC_AREA_ID" val="45e28677fcfc4f55aefa73d98e080ec1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653_1*i*2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89a887483b2645178c927309af18c2e2&quot;,&quot;X&quot;:{&quot;Pos&quot;:0},&quot;Y&quot;:{&quot;Pos&quot;:2}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39ae3a80c9383becde5f4f2"/>
  <p:tag name="KSO_WM_TEMPLATE_ASSEMBLE_GROUPID" val="639ae3a80c9383becde5f4f2"/>
</p:tagLst>
</file>

<file path=ppt/tags/tag512.xml><?xml version="1.0" encoding="utf-8"?>
<p:tagLst xmlns:p="http://schemas.openxmlformats.org/presentationml/2006/main">
  <p:tag name="KSO_WM_UNIT_VALUE" val="1142*8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29653_1*d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45fbcf45e444aec8f668f4def72f056"/>
  <p:tag name="KSO_WM_CHIP_FILLAREA_FILL_RULE" val="{&quot;fill_align&quot;:&quot;cm&quot;,&quot;fill_mode&quot;:&quot;full&quot;,&quot;sacle_strategy&quot;:&quot;smart&quot;}"/>
  <p:tag name="KSO_WM_ASSEMBLE_CHIP_INDEX" val="a01c8da5c47e4bf3a76067ff8db173d5"/>
  <p:tag name="KSO_WM_TEMPLATE_ASSEMBLE_XID" val="639ae3a80c9383becde5f4f2"/>
  <p:tag name="KSO_WM_TEMPLATE_ASSEMBLE_GROUPID" val="639ae3a80c9383becde5f4f2"/>
</p:tagLst>
</file>

<file path=ppt/tags/tag5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653_1*a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a887483b2645178c927309af18c2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2f79e5818824e468f4404dd4ba99975"/>
  <p:tag name="KSO_WM_UNIT_TEXT_FILL_FORE_SCHEMECOLOR_INDEX_BRIGHTNESS" val="0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51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653_1*f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5"/>
  <p:tag name="KSO_WM_UNIT_SHOW_EDIT_AREA_INDICATION" val="1"/>
  <p:tag name="KSO_WM_CHIP_GROUPID" val="5e6b05596848fb12bee65ac8"/>
  <p:tag name="KSO_WM_CHIP_XID" val="5e6b05596848fb12bee65aca"/>
  <p:tag name="KSO_WM_UNIT_DEC_AREA_ID" val="bf93eb7f090745a5adc90526a0556c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cfebfeaa9b0d467d99852bd67d35f913"/>
  <p:tag name="KSO_WM_UNIT_TEXT_FILL_FORE_SCHEMECOLOR_INDEX_BRIGHTNESS" val="0.25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515.xml><?xml version="1.0" encoding="utf-8"?>
<p:tagLst xmlns:p="http://schemas.openxmlformats.org/presentationml/2006/main">
  <p:tag name="KSO_WM_SLIDE_BACKGROUND_TYPE" val="general"/>
  <p:tag name="KSO_WM_BEAUTIFY_FLAG" val="#wm#"/>
  <p:tag name="KSO_WM_TEMPLATE_CATEGORY" val="diagram"/>
  <p:tag name="KSO_WM_TEMPLATE_INDEX" val="20229653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29653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BACKGROUND" val="[&quot;general&quot;]"/>
  <p:tag name="KSO_WM_SLIDE_RATIO" val="1.777778"/>
  <p:tag name="KSO_WM_CHIP_FILLPROP" val="[[{&quot;text_align&quot;:&quot;cm&quot;,&quot;text_direction&quot;:&quot;horizontal&quot;,&quot;support_big_font&quot;:false,&quot;picture_toward&quot;:0,&quot;picture_dockside&quot;:[],&quot;fill_id&quot;:&quot;7382f83756ae4e5a86c190913b1fad1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4d0593709b134363835e61085568516b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772b409b27df48b09076f820121a2cc6&quot;,&quot;fill_align&quot;:&quot;lt&quot;,&quot;chip_types&quot;:[&quot;text&quot;]}]]"/>
  <p:tag name="KSO_WM_SLIDE_TYPE" val="text"/>
  <p:tag name="KSO_WM_SLIDE_SUBTYPE" val="picTxt"/>
  <p:tag name="KSO_WM_SLIDE_SIZE" val="1008*288"/>
  <p:tag name="KSO_WM_SLIDE_POSITION" val="-49*131"/>
  <p:tag name="KSO_WM_SLIDE_LAYOUT" val="a_d_f"/>
  <p:tag name="KSO_WM_SLIDE_LAYOUT_CNT" val="1_1_1"/>
  <p:tag name="KSO_WM_CHIP_XID" val="5f31fc609c36e2348c3efaa0"/>
  <p:tag name="KSO_WM_CHIP_DECFILLPROP" val="[]"/>
  <p:tag name="KSO_WM_SLIDE_CAN_ADD_NAVIGATION" val="1"/>
  <p:tag name="KSO_WM_CHIP_GROUPID" val="5f31fc609c36e2348c3efa9f"/>
  <p:tag name="KSO_WM_SLIDE_SUPPORT_FEATURE_TYPE" val="0"/>
  <p:tag name="KSO_WM_TEMPLATE_ASSEMBLE_XID" val="639ae3a80c9383becde5f4f2"/>
  <p:tag name="KSO_WM_TEMPLATE_ASSEMBLE_GROUPID" val="639ae3a80c9383becde5f4f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2-12-15T17:06:49&quot;,&quot;maxSize&quot;:{&quot;size1&quot;:28.8},&quot;minSize&quot;:{&quot;size1&quot;:28.8},&quot;normalSize&quot;:{&quot;size1&quot;:28.8},&quot;subLayout&quot;:[{&quot;id&quot;:&quot;2022-12-15T17:06:49&quot;,&quot;type&quot;:0},{&quot;id&quot;:&quot;2022-12-15T17:06:49&quot;,&quot;maxSize&quot;:{&quot;size1&quot;:55.6},&quot;minSize&quot;:{&quot;size1&quot;:46.7},&quot;normalSize&quot;:{&quot;size1&quot;:52.03333333333333},&quot;subLayout&quot;:[{&quot;id&quot;:&quot;2022-12-15T17:06:49&quot;,&quot;margin&quot;:{&quot;bottom&quot;:0.847000002861023,&quot;left&quot;:2.5139999389648438,&quot;right&quot;:3.38700008392334,&quot;top&quot;:5.927000999450684},&quot;type&quot;:0},{&quot;id&quot;:&quot;2022-12-15T17:06:49&quot;,&quot;margin&quot;:{&quot;bottom&quot;:5.502999782562256,&quot;left&quot;:2.5139999389648438,&quot;right&quot;:3.38700008392334,&quot;top&quot;:1.2699999809265137},&quot;type&quot;:0}],&quot;type&quot;:0}],&quot;type&quot;:0}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SLIDE_BACKGROUND_TYPE" val="general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3.xml><?xml version="1.0" encoding="utf-8"?>
<p:tagLst xmlns:p="http://schemas.openxmlformats.org/presentationml/2006/main">
  <p:tag name="KSO_WM_SLIDE_BACKGROUND_TYPE" val="general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p="http://schemas.openxmlformats.org/presentationml/2006/main">
  <p:tag name="KSO_WM_SLIDE_BACKGROUND_TYPE" val="general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66*a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PRESET_TEXT" val="感谢您的耐心观看"/>
  <p:tag name="KSO_WM_UNIT_ISCONTENTSTITLE" val="0"/>
  <p:tag name="KSO_WM_UNIT_ISNUMDGMTITLE" val="0"/>
  <p:tag name="KSO_WM_UNIT_NOCLEAR" val="1"/>
  <p:tag name="KSO_WM_UNIT_TYPE" val="a"/>
  <p:tag name="KSO_WM_UNIT_INDEX" val="1"/>
  <p:tag name="KSO_WM_UNIT_TEXT_FILL_FORE_SCHEMECOLOR_INDEX_BRIGHTNESS" val="0"/>
  <p:tag name="KSO_WM_UNIT_TEXT_FILL_FORE_SCHEMECOLOR_INDEX" val="14"/>
  <p:tag name="KSO_WM_UNIT_TEXT_FILL_TYPE" val="1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66*b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ISCONTENTSTITLE" val="0"/>
  <p:tag name="KSO_WM_UNIT_ISNUMDGMTITLE" val="0"/>
  <p:tag name="KSO_WM_UNIT_NOCLEAR" val="0"/>
  <p:tag name="KSO_WM_UNIT_VALUE" val="87"/>
  <p:tag name="KSO_WM_UNIT_TYPE" val="b"/>
  <p:tag name="KSO_WM_UNIT_INDEX" val="1"/>
  <p:tag name="KSO_WM_UNIT_TEXT_FILL_FORE_SCHEMECOLOR_INDEX_BRIGHTNESS" val="0"/>
  <p:tag name="KSO_WM_UNIT_TEXT_FILL_FORE_SCHEMECOLOR_INDEX" val="14"/>
  <p:tag name="KSO_WM_UNIT_TEXT_FILL_TYPE" val="1"/>
</p:tagLst>
</file>

<file path=ppt/tags/tag545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SLIDE_ID" val="custom20160923_66"/>
  <p:tag name="KSO_WM_SLIDE_INDEX" val="66"/>
  <p:tag name="KSO_WM_SLIDE_ITEM_CNT" val="0"/>
  <p:tag name="KSO_WM_SLIDE_LAYOUT" val="a_b"/>
  <p:tag name="KSO_WM_SLIDE_LAYOUT_CNT" val="1_1"/>
  <p:tag name="KSO_WM_SLIDE_TYPE" val="endPage"/>
  <p:tag name="KSO_WM_BEAUTIFY_FLAG" val="#wm#"/>
  <p:tag name="KSO_WM_TEMPLATE_SUBCATEGORY" val="0"/>
  <p:tag name="KSO_WM_TEMPLATE_MASTER_TYPE" val="1"/>
  <p:tag name="KSO_WM_TEMPLATE_COLOR_TYPE" val="1"/>
  <p:tag name="KSO_WM_SLIDE_SUBTYPE" val="pureTxt"/>
</p:tagLst>
</file>

<file path=ppt/tags/tag546.xml><?xml version="1.0" encoding="utf-8"?>
<p:tagLst xmlns:p="http://schemas.openxmlformats.org/presentationml/2006/main">
  <p:tag name="commondata" val="eyJoZGlkIjoiOGM1ZTA3ZTkzNmMyYjQ5ODg3ODE3MjdlODllODc2Y2EifQ=="/>
  <p:tag name="resource_record_key" val="{&quot;13&quot;:[4563120],&quot;65&quot;:[20160923]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4579A4"/>
      </a:dk2>
      <a:lt2>
        <a:srgbClr val="6994B7"/>
      </a:lt2>
      <a:accent1>
        <a:srgbClr val="0061AD"/>
      </a:accent1>
      <a:accent2>
        <a:srgbClr val="13708A"/>
      </a:accent2>
      <a:accent3>
        <a:srgbClr val="277F68"/>
      </a:accent3>
      <a:accent4>
        <a:srgbClr val="3A8F45"/>
      </a:accent4>
      <a:accent5>
        <a:srgbClr val="4E9E23"/>
      </a:accent5>
      <a:accent6>
        <a:srgbClr val="5A976B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4579A4"/>
      </a:dk2>
      <a:lt2>
        <a:srgbClr val="6994B7"/>
      </a:lt2>
      <a:accent1>
        <a:srgbClr val="0061AD"/>
      </a:accent1>
      <a:accent2>
        <a:srgbClr val="13708A"/>
      </a:accent2>
      <a:accent3>
        <a:srgbClr val="277F68"/>
      </a:accent3>
      <a:accent4>
        <a:srgbClr val="3A8F45"/>
      </a:accent4>
      <a:accent5>
        <a:srgbClr val="4E9E23"/>
      </a:accent5>
      <a:accent6>
        <a:srgbClr val="5A976B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2082</Words>
  <Application>WPS 演示</Application>
  <PresentationFormat>宽屏</PresentationFormat>
  <Paragraphs>118</Paragraphs>
  <Slides>19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等线</vt:lpstr>
      <vt:lpstr>Segoe UI</vt:lpstr>
      <vt:lpstr>黑体</vt:lpstr>
      <vt:lpstr>Arial Unicode MS</vt:lpstr>
      <vt:lpstr>Calibri</vt:lpstr>
      <vt:lpstr>Office 主题​​</vt:lpstr>
      <vt:lpstr>2_Office 主题​​</vt:lpstr>
      <vt:lpstr>1_Office 主题​​</vt:lpstr>
      <vt:lpstr>《数据清洗与治理》 教学课件</vt:lpstr>
      <vt:lpstr>第9章 数据聚合、合并与重塑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谢 聆 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陆梓里</cp:lastModifiedBy>
  <cp:revision>790</cp:revision>
  <dcterms:created xsi:type="dcterms:W3CDTF">2017-08-03T09:01:00Z</dcterms:created>
  <dcterms:modified xsi:type="dcterms:W3CDTF">2024-02-29T07:39:06Z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2052-12.1.0.15946</vt:lpwstr>
  </property>
  <property fmtid="{D5CDD505-2E9C-101B-9397-08002B2CF9AE}" pid="3" name="KSORubyTemplateID">
    <vt:lpwstr>13</vt:lpwstr>
  </property>
  <property fmtid="{D5CDD505-2E9C-101B-9397-08002B2CF9AE}" pid="4" name="ICV">
    <vt:lpwstr>A88B6834B61B49FC8F8E656997D5FD00_13</vt:lpwstr>
  </property>
</Properties>
</file>