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7" r:id="rId3"/>
    <p:sldMasterId id="2147483726" r:id="rId4"/>
  </p:sldMasterIdLst>
  <p:notesMasterIdLst>
    <p:notesMasterId r:id="rId7"/>
  </p:notesMasterIdLst>
  <p:handoutMasterIdLst>
    <p:handoutMasterId r:id="rId24"/>
  </p:handoutMasterIdLst>
  <p:sldIdLst>
    <p:sldId id="1288" r:id="rId5"/>
    <p:sldId id="1387" r:id="rId6"/>
    <p:sldId id="1398" r:id="rId8"/>
    <p:sldId id="2046" r:id="rId9"/>
    <p:sldId id="1440" r:id="rId10"/>
    <p:sldId id="1610" r:id="rId11"/>
    <p:sldId id="1611" r:id="rId12"/>
    <p:sldId id="1612" r:id="rId13"/>
    <p:sldId id="1613" r:id="rId14"/>
    <p:sldId id="1441" r:id="rId15"/>
    <p:sldId id="1614" r:id="rId16"/>
    <p:sldId id="1615" r:id="rId17"/>
    <p:sldId id="1616" r:id="rId18"/>
    <p:sldId id="1617" r:id="rId19"/>
    <p:sldId id="1442" r:id="rId20"/>
    <p:sldId id="1618" r:id="rId21"/>
    <p:sldId id="1619" r:id="rId22"/>
    <p:sldId id="1358" r:id="rId23"/>
  </p:sldIdLst>
  <p:sldSz cx="12192000" cy="6858000"/>
  <p:notesSz cx="7103745" cy="10234295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PS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AB8FF"/>
    <a:srgbClr val="404040"/>
    <a:srgbClr val="4ABAAB"/>
    <a:srgbClr val="E9ECFB"/>
    <a:srgbClr val="DAE5FB"/>
    <a:srgbClr val="7F7F7F"/>
    <a:srgbClr val="F1F1F1"/>
    <a:srgbClr val="02609E"/>
    <a:srgbClr val="1799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60" y="68"/>
      </p:cViewPr>
      <p:guideLst>
        <p:guide orient="horz" pos="1940"/>
        <p:guide pos="384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54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r>
              <a:rPr lang="zh-CN" altLang="en-US"/>
              <a:t>/4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RDBMS 中的数据存储在被称为表（tables）的数据库对象中。表是相关的数据项的集</a:t>
            </a:r>
            <a:endParaRPr lang="zh-CN" altLang="en-US"/>
          </a:p>
          <a:p>
            <a:r>
              <a:rPr lang="zh-CN" altLang="en-US"/>
              <a:t>合，它由列和行组成。RDBMS 的特点有：数据以表格的形式出现；每行为各种记录名称；</a:t>
            </a:r>
            <a:endParaRPr lang="zh-CN" altLang="en-US"/>
          </a:p>
          <a:p>
            <a:r>
              <a:rPr lang="zh-CN" altLang="en-US"/>
              <a:t>每列为记录名称所对应的数据域；许多的行和列组成一张表单；若干的表单组成数据库</a:t>
            </a:r>
            <a:endParaRPr lang="zh-CN" altLang="en-US"/>
          </a:p>
          <a:p>
            <a:r>
              <a:rPr lang="zh-CN" altLang="en-US"/>
              <a:t>（database）。它通过数据、关系和对数据的约束三者组成的数据模型存放和管理数据。在</a:t>
            </a:r>
            <a:endParaRPr lang="zh-CN" altLang="en-US"/>
          </a:p>
          <a:p>
            <a:r>
              <a:rPr lang="zh-CN" altLang="en-US"/>
              <a:t>进行 RDBMS 数据清洗前，需要进行 3 项准备工作，分别是：准备待清洗的数据集、搭建</a:t>
            </a:r>
            <a:endParaRPr lang="zh-CN" altLang="en-US"/>
          </a:p>
          <a:p>
            <a:r>
              <a:rPr lang="zh-CN" altLang="en-US"/>
              <a:t>操作环境、抽取数据并导入 RDBMS。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A25CCEA-3F45-46FD-873C-10FB1242F4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7" Type="http://schemas.openxmlformats.org/officeDocument/2006/relationships/tags" Target="../tags/tag87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9" Type="http://schemas.openxmlformats.org/officeDocument/2006/relationships/tags" Target="../tags/tag115.xml"/><Relationship Id="rId18" Type="http://schemas.openxmlformats.org/officeDocument/2006/relationships/tags" Target="../tags/tag114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0" Type="http://schemas.openxmlformats.org/officeDocument/2006/relationships/tags" Target="../tags/tag147.xml"/><Relationship Id="rId2" Type="http://schemas.openxmlformats.org/officeDocument/2006/relationships/tags" Target="../tags/tag129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4" Type="http://schemas.openxmlformats.org/officeDocument/2006/relationships/tags" Target="../tags/tag160.xml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image" Target="../media/image2.jpeg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image" Target="../media/image3.jpeg"/><Relationship Id="rId18" Type="http://schemas.openxmlformats.org/officeDocument/2006/relationships/tags" Target="../tags/tag277.xml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9" Type="http://schemas.openxmlformats.org/officeDocument/2006/relationships/tags" Target="../tags/tag305.xml"/><Relationship Id="rId18" Type="http://schemas.openxmlformats.org/officeDocument/2006/relationships/tags" Target="../tags/tag304.xml"/><Relationship Id="rId17" Type="http://schemas.openxmlformats.org/officeDocument/2006/relationships/tags" Target="../tags/tag303.xml"/><Relationship Id="rId16" Type="http://schemas.openxmlformats.org/officeDocument/2006/relationships/tags" Target="../tags/tag302.xml"/><Relationship Id="rId15" Type="http://schemas.openxmlformats.org/officeDocument/2006/relationships/tags" Target="../tags/tag301.xml"/><Relationship Id="rId14" Type="http://schemas.openxmlformats.org/officeDocument/2006/relationships/tags" Target="../tags/tag300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4" Type="http://schemas.openxmlformats.org/officeDocument/2006/relationships/tags" Target="../tags/tag318.xml"/><Relationship Id="rId13" Type="http://schemas.openxmlformats.org/officeDocument/2006/relationships/tags" Target="../tags/tag317.xml"/><Relationship Id="rId12" Type="http://schemas.openxmlformats.org/officeDocument/2006/relationships/tags" Target="../tags/tag316.xml"/><Relationship Id="rId11" Type="http://schemas.openxmlformats.org/officeDocument/2006/relationships/tags" Target="../tags/tag315.xml"/><Relationship Id="rId10" Type="http://schemas.openxmlformats.org/officeDocument/2006/relationships/tags" Target="../tags/tag314.xml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tags" Target="../tags/tag325.xml"/><Relationship Id="rId7" Type="http://schemas.openxmlformats.org/officeDocument/2006/relationships/tags" Target="../tags/tag324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0" Type="http://schemas.openxmlformats.org/officeDocument/2006/relationships/tags" Target="../tags/tag337.xml"/><Relationship Id="rId2" Type="http://schemas.openxmlformats.org/officeDocument/2006/relationships/tags" Target="../tags/tag319.xml"/><Relationship Id="rId19" Type="http://schemas.openxmlformats.org/officeDocument/2006/relationships/tags" Target="../tags/tag336.xml"/><Relationship Id="rId18" Type="http://schemas.openxmlformats.org/officeDocument/2006/relationships/tags" Target="../tags/tag335.xml"/><Relationship Id="rId17" Type="http://schemas.openxmlformats.org/officeDocument/2006/relationships/tags" Target="../tags/tag334.xml"/><Relationship Id="rId16" Type="http://schemas.openxmlformats.org/officeDocument/2006/relationships/tags" Target="../tags/tag333.xml"/><Relationship Id="rId15" Type="http://schemas.openxmlformats.org/officeDocument/2006/relationships/tags" Target="../tags/tag332.xml"/><Relationship Id="rId14" Type="http://schemas.openxmlformats.org/officeDocument/2006/relationships/tags" Target="../tags/tag331.xml"/><Relationship Id="rId13" Type="http://schemas.openxmlformats.org/officeDocument/2006/relationships/tags" Target="../tags/tag330.xml"/><Relationship Id="rId12" Type="http://schemas.openxmlformats.org/officeDocument/2006/relationships/tags" Target="../tags/tag329.xml"/><Relationship Id="rId11" Type="http://schemas.openxmlformats.org/officeDocument/2006/relationships/tags" Target="../tags/tag328.xml"/><Relationship Id="rId10" Type="http://schemas.openxmlformats.org/officeDocument/2006/relationships/tags" Target="../tags/tag327.xml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4" Type="http://schemas.openxmlformats.org/officeDocument/2006/relationships/tags" Target="../tags/tag350.xml"/><Relationship Id="rId13" Type="http://schemas.openxmlformats.org/officeDocument/2006/relationships/tags" Target="../tags/tag349.xml"/><Relationship Id="rId12" Type="http://schemas.openxmlformats.org/officeDocument/2006/relationships/tags" Target="../tags/tag34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6" Type="http://schemas.openxmlformats.org/officeDocument/2006/relationships/tags" Target="../tags/tag365.xml"/><Relationship Id="rId15" Type="http://schemas.openxmlformats.org/officeDocument/2006/relationships/tags" Target="../tags/tag364.xml"/><Relationship Id="rId14" Type="http://schemas.openxmlformats.org/officeDocument/2006/relationships/tags" Target="../tags/tag363.xml"/><Relationship Id="rId13" Type="http://schemas.openxmlformats.org/officeDocument/2006/relationships/tags" Target="../tags/tag362.xml"/><Relationship Id="rId12" Type="http://schemas.openxmlformats.org/officeDocument/2006/relationships/tags" Target="../tags/tag361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3" Type="http://schemas.openxmlformats.org/officeDocument/2006/relationships/tags" Target="../tags/tag377.xml"/><Relationship Id="rId12" Type="http://schemas.openxmlformats.org/officeDocument/2006/relationships/tags" Target="../tags/tag376.xml"/><Relationship Id="rId11" Type="http://schemas.openxmlformats.org/officeDocument/2006/relationships/tags" Target="../tags/tag375.xml"/><Relationship Id="rId10" Type="http://schemas.openxmlformats.org/officeDocument/2006/relationships/tags" Target="../tags/tag374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4"/>
            <a:ext cx="9144000" cy="2187001"/>
          </a:xfrm>
        </p:spPr>
        <p:txBody>
          <a:bodyPr anchor="b">
            <a:normAutofit/>
          </a:bodyPr>
          <a:lstStyle>
            <a:lvl1pPr algn="ctr">
              <a:defRPr sz="405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37040" y="6440172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7989" y="126365"/>
            <a:ext cx="349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一、信息技术基础</a:t>
            </a:r>
            <a:endParaRPr lang="zh-CN" altLang="zh-CN" sz="18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 flipH="1">
            <a:off x="3947161" y="369570"/>
            <a:ext cx="6132195" cy="0"/>
          </a:xfrm>
          <a:prstGeom prst="line">
            <a:avLst/>
          </a:prstGeom>
          <a:ln>
            <a:solidFill>
              <a:srgbClr val="0070C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-5079" y="126365"/>
            <a:ext cx="241300" cy="40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信息学院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7945" y="224157"/>
            <a:ext cx="1798955" cy="291465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 sz="33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12" name="任意多边形 106"/>
            <p:cNvSpPr/>
            <p:nvPr>
              <p:custDataLst>
                <p:tags r:id="rId3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13"/>
            <p:cNvSpPr/>
            <p:nvPr>
              <p:custDataLst>
                <p:tags r:id="rId4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10"/>
            <p:cNvSpPr/>
            <p:nvPr>
              <p:custDataLst>
                <p:tags r:id="rId5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04"/>
            <p:cNvSpPr/>
            <p:nvPr>
              <p:custDataLst>
                <p:tags r:id="rId6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96"/>
            <p:cNvSpPr/>
            <p:nvPr>
              <p:custDataLst>
                <p:tags r:id="rId7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6"/>
            <p:cNvSpPr/>
            <p:nvPr>
              <p:custDataLst>
                <p:tags r:id="rId8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75"/>
            <p:cNvSpPr/>
            <p:nvPr>
              <p:custDataLst>
                <p:tags r:id="rId9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>
              <p:custDataLst>
                <p:tags r:id="rId10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8"/>
            <p:cNvSpPr/>
            <p:nvPr>
              <p:custDataLst>
                <p:tags r:id="rId11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 userDrawn="1">
            <p:custDataLst>
              <p:tags r:id="rId12"/>
            </p:custDataLst>
          </p:nvPr>
        </p:nvCxnSpPr>
        <p:spPr>
          <a:xfrm>
            <a:off x="4162786" y="37477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4136568" y="2723313"/>
            <a:ext cx="7574233" cy="952823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5400" spc="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4"/>
            </p:custDataLst>
          </p:nvPr>
        </p:nvSpPr>
        <p:spPr>
          <a:xfrm>
            <a:off x="4136568" y="3783876"/>
            <a:ext cx="7574233" cy="95098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21"/>
            <a:ext cx="10515600" cy="1325563"/>
          </a:xfrm>
        </p:spPr>
        <p:txBody>
          <a:bodyPr>
            <a:normAutofit/>
          </a:bodyPr>
          <a:lstStyle>
            <a:lvl1pPr algn="ctr">
              <a:defRPr sz="4050" b="1">
                <a:solidFill>
                  <a:srgbClr val="0070C0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138058" y="3090635"/>
            <a:ext cx="6923314" cy="1004575"/>
          </a:xfrm>
        </p:spPr>
        <p:txBody>
          <a:bodyPr lIns="91440" tIns="45720" rIns="91440" bIns="4572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138053" y="4231366"/>
            <a:ext cx="6923314" cy="1294041"/>
          </a:xfrm>
        </p:spPr>
        <p:txBody>
          <a:bodyPr lIns="91440" tIns="45720" rIns="91440" bIns="4572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2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17015" y="1"/>
            <a:ext cx="1660214" cy="1617784"/>
            <a:chOff x="-17015" y="1"/>
            <a:chExt cx="1660214" cy="1617784"/>
          </a:xfrm>
        </p:grpSpPr>
        <p:sp>
          <p:nvSpPr>
            <p:cNvPr id="7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8" name="任意多边形 106"/>
            <p:cNvSpPr/>
            <p:nvPr>
              <p:custDataLst>
                <p:tags r:id="rId3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13"/>
            <p:cNvSpPr/>
            <p:nvPr>
              <p:custDataLst>
                <p:tags r:id="rId4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10"/>
            <p:cNvSpPr/>
            <p:nvPr>
              <p:custDataLst>
                <p:tags r:id="rId5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4"/>
            <p:cNvSpPr/>
            <p:nvPr>
              <p:custDataLst>
                <p:tags r:id="rId6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96"/>
            <p:cNvSpPr/>
            <p:nvPr>
              <p:custDataLst>
                <p:tags r:id="rId7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86"/>
            <p:cNvSpPr/>
            <p:nvPr>
              <p:custDataLst>
                <p:tags r:id="rId8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5"/>
            <p:cNvSpPr/>
            <p:nvPr>
              <p:custDataLst>
                <p:tags r:id="rId9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>
              <p:custDataLst>
                <p:tags r:id="rId10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8"/>
            <p:cNvSpPr/>
            <p:nvPr>
              <p:custDataLst>
                <p:tags r:id="rId11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 userDrawn="1">
            <p:custDataLst>
              <p:tags r:id="rId12"/>
            </p:custDataLst>
          </p:nvPr>
        </p:nvCxnSpPr>
        <p:spPr>
          <a:xfrm>
            <a:off x="4010386" y="35953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3889828" y="2481959"/>
            <a:ext cx="7646805" cy="100549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3889375" y="3672718"/>
            <a:ext cx="7646988" cy="138236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0" name="任意多边形 4"/>
            <p:cNvSpPr/>
            <p:nvPr>
              <p:custDataLst>
                <p:tags r:id="rId4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5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6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7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8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6985" y="-2032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2" name="组合 21"/>
          <p:cNvGrpSpPr/>
          <p:nvPr userDrawn="1">
            <p:custDataLst>
              <p:tags r:id="rId9"/>
            </p:custDataLst>
          </p:nvPr>
        </p:nvGrpSpPr>
        <p:grpSpPr>
          <a:xfrm>
            <a:off x="1515" y="5360"/>
            <a:ext cx="1660214" cy="1617784"/>
            <a:chOff x="-17015" y="1"/>
            <a:chExt cx="1660214" cy="1617784"/>
          </a:xfrm>
        </p:grpSpPr>
        <p:sp>
          <p:nvSpPr>
            <p:cNvPr id="23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2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940" y="-1269"/>
            <a:ext cx="1660214" cy="1617784"/>
            <a:chOff x="-17015" y="1"/>
            <a:chExt cx="1660214" cy="1617784"/>
          </a:xfrm>
        </p:grpSpPr>
        <p:sp>
          <p:nvSpPr>
            <p:cNvPr id="9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12" name="任意多边形 106"/>
            <p:cNvSpPr/>
            <p:nvPr>
              <p:custDataLst>
                <p:tags r:id="rId4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13"/>
            <p:cNvSpPr/>
            <p:nvPr>
              <p:custDataLst>
                <p:tags r:id="rId5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10"/>
            <p:cNvSpPr/>
            <p:nvPr>
              <p:custDataLst>
                <p:tags r:id="rId6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04"/>
            <p:cNvSpPr/>
            <p:nvPr>
              <p:custDataLst>
                <p:tags r:id="rId7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96"/>
            <p:cNvSpPr/>
            <p:nvPr>
              <p:custDataLst>
                <p:tags r:id="rId8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6"/>
            <p:cNvSpPr/>
            <p:nvPr>
              <p:custDataLst>
                <p:tags r:id="rId9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75"/>
            <p:cNvSpPr/>
            <p:nvPr>
              <p:custDataLst>
                <p:tags r:id="rId10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>
              <p:custDataLst>
                <p:tags r:id="rId11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8"/>
            <p:cNvSpPr/>
            <p:nvPr>
              <p:custDataLst>
                <p:tags r:id="rId12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 userDrawn="1">
            <p:custDataLst>
              <p:tags r:id="rId13"/>
            </p:custDataLst>
          </p:nvPr>
        </p:nvCxnSpPr>
        <p:spPr>
          <a:xfrm>
            <a:off x="4162786" y="37477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4136568" y="2723313"/>
            <a:ext cx="7574233" cy="952823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5400" spc="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5"/>
            </p:custDataLst>
          </p:nvPr>
        </p:nvSpPr>
        <p:spPr>
          <a:xfrm>
            <a:off x="4136568" y="3783876"/>
            <a:ext cx="7574233" cy="95098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138058" y="3090635"/>
            <a:ext cx="6923314" cy="1004575"/>
          </a:xfrm>
        </p:spPr>
        <p:txBody>
          <a:bodyPr lIns="91440" tIns="45720" rIns="91440" bIns="4572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138053" y="4231366"/>
            <a:ext cx="6923314" cy="1294041"/>
          </a:xfrm>
        </p:spPr>
        <p:txBody>
          <a:bodyPr lIns="91440" tIns="45720" rIns="91440" bIns="4572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2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2" y="766354"/>
            <a:ext cx="5817375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1" y="434342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17015" y="1"/>
            <a:ext cx="1660214" cy="1617784"/>
            <a:chOff x="-17015" y="1"/>
            <a:chExt cx="1660214" cy="1617784"/>
          </a:xfrm>
        </p:grpSpPr>
        <p:sp>
          <p:nvSpPr>
            <p:cNvPr id="7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-59822" y="1"/>
            <a:ext cx="6887015" cy="5740855"/>
            <a:chOff x="-59822" y="1"/>
            <a:chExt cx="6887015" cy="5740855"/>
          </a:xfrm>
        </p:grpSpPr>
        <p:sp>
          <p:nvSpPr>
            <p:cNvPr id="8" name="任意多边形 106"/>
            <p:cNvSpPr/>
            <p:nvPr>
              <p:custDataLst>
                <p:tags r:id="rId4"/>
              </p:custDataLst>
            </p:nvPr>
          </p:nvSpPr>
          <p:spPr>
            <a:xfrm rot="5400000">
              <a:off x="266132" y="-293933"/>
              <a:ext cx="2835135" cy="3432192"/>
            </a:xfrm>
            <a:custGeom>
              <a:avLst/>
              <a:gdLst>
                <a:gd name="connsiteX0" fmla="*/ 0 w 2922419"/>
                <a:gd name="connsiteY0" fmla="*/ 1086556 h 3537857"/>
                <a:gd name="connsiteX1" fmla="*/ 0 w 2922419"/>
                <a:gd name="connsiteY1" fmla="*/ 0 h 3537857"/>
                <a:gd name="connsiteX2" fmla="*/ 2922419 w 2922419"/>
                <a:gd name="connsiteY2" fmla="*/ 3537857 h 3537857"/>
                <a:gd name="connsiteX3" fmla="*/ 2034657 w 2922419"/>
                <a:gd name="connsiteY3" fmla="*/ 3537857 h 3537857"/>
                <a:gd name="connsiteX4" fmla="*/ 0 w 2922419"/>
                <a:gd name="connsiteY4" fmla="*/ 1086556 h 353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419" h="3537857">
                  <a:moveTo>
                    <a:pt x="0" y="1086556"/>
                  </a:moveTo>
                  <a:lnTo>
                    <a:pt x="0" y="0"/>
                  </a:lnTo>
                  <a:lnTo>
                    <a:pt x="2922419" y="3537857"/>
                  </a:lnTo>
                  <a:lnTo>
                    <a:pt x="2034657" y="3537857"/>
                  </a:lnTo>
                  <a:lnTo>
                    <a:pt x="0" y="10865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13"/>
            <p:cNvSpPr/>
            <p:nvPr>
              <p:custDataLst>
                <p:tags r:id="rId5"/>
              </p:custDataLst>
            </p:nvPr>
          </p:nvSpPr>
          <p:spPr>
            <a:xfrm rot="16200000" flipH="1">
              <a:off x="-316637" y="261409"/>
              <a:ext cx="3243671" cy="2730042"/>
            </a:xfrm>
            <a:custGeom>
              <a:avLst/>
              <a:gdLst>
                <a:gd name="connsiteX0" fmla="*/ 0 w 2945074"/>
                <a:gd name="connsiteY0" fmla="*/ 1837104 h 2478727"/>
                <a:gd name="connsiteX1" fmla="*/ 0 w 2945074"/>
                <a:gd name="connsiteY1" fmla="*/ 2478727 h 2478727"/>
                <a:gd name="connsiteX2" fmla="*/ 2034657 w 2945074"/>
                <a:gd name="connsiteY2" fmla="*/ 27426 h 2478727"/>
                <a:gd name="connsiteX3" fmla="*/ 2922419 w 2945074"/>
                <a:gd name="connsiteY3" fmla="*/ 27426 h 2478727"/>
                <a:gd name="connsiteX4" fmla="*/ 2945074 w 2945074"/>
                <a:gd name="connsiteY4" fmla="*/ 0 h 2478727"/>
                <a:gd name="connsiteX5" fmla="*/ 2057421 w 2945074"/>
                <a:gd name="connsiteY5" fmla="*/ 0 h 2478727"/>
                <a:gd name="connsiteX6" fmla="*/ 2034657 w 2945074"/>
                <a:gd name="connsiteY6" fmla="*/ 27425 h 2478727"/>
                <a:gd name="connsiteX7" fmla="*/ 1494870 w 2945074"/>
                <a:gd name="connsiteY7" fmla="*/ 27425 h 2478727"/>
                <a:gd name="connsiteX8" fmla="*/ 0 w 2945074"/>
                <a:gd name="connsiteY8" fmla="*/ 1837104 h 247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5074" h="2478727">
                  <a:moveTo>
                    <a:pt x="0" y="1837104"/>
                  </a:moveTo>
                  <a:lnTo>
                    <a:pt x="0" y="2478727"/>
                  </a:lnTo>
                  <a:lnTo>
                    <a:pt x="2034657" y="27426"/>
                  </a:lnTo>
                  <a:lnTo>
                    <a:pt x="2922419" y="27426"/>
                  </a:lnTo>
                  <a:lnTo>
                    <a:pt x="2945074" y="0"/>
                  </a:lnTo>
                  <a:lnTo>
                    <a:pt x="2057421" y="0"/>
                  </a:lnTo>
                  <a:lnTo>
                    <a:pt x="2034657" y="27425"/>
                  </a:lnTo>
                  <a:lnTo>
                    <a:pt x="1494870" y="27425"/>
                  </a:lnTo>
                  <a:lnTo>
                    <a:pt x="0" y="183710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10"/>
            <p:cNvSpPr/>
            <p:nvPr>
              <p:custDataLst>
                <p:tags r:id="rId6"/>
              </p:custDataLst>
            </p:nvPr>
          </p:nvSpPr>
          <p:spPr>
            <a:xfrm rot="5400000">
              <a:off x="220606" y="1758728"/>
              <a:ext cx="2568589" cy="3043831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4"/>
            <p:cNvSpPr/>
            <p:nvPr>
              <p:custDataLst>
                <p:tags r:id="rId7"/>
              </p:custDataLst>
            </p:nvPr>
          </p:nvSpPr>
          <p:spPr>
            <a:xfrm rot="5400000">
              <a:off x="468282" y="-500676"/>
              <a:ext cx="4890069" cy="5891425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96"/>
            <p:cNvSpPr/>
            <p:nvPr>
              <p:custDataLst>
                <p:tags r:id="rId8"/>
              </p:custDataLst>
            </p:nvPr>
          </p:nvSpPr>
          <p:spPr>
            <a:xfrm rot="5400000">
              <a:off x="101907" y="3030559"/>
              <a:ext cx="2575993" cy="2844602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86"/>
            <p:cNvSpPr/>
            <p:nvPr>
              <p:custDataLst>
                <p:tags r:id="rId9"/>
              </p:custDataLst>
            </p:nvPr>
          </p:nvSpPr>
          <p:spPr>
            <a:xfrm rot="5400000">
              <a:off x="115394" y="-147791"/>
              <a:ext cx="1443470" cy="1739055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5"/>
            <p:cNvSpPr/>
            <p:nvPr>
              <p:custDataLst>
                <p:tags r:id="rId10"/>
              </p:custDataLst>
            </p:nvPr>
          </p:nvSpPr>
          <p:spPr>
            <a:xfrm rot="10800000">
              <a:off x="2670218" y="4593"/>
              <a:ext cx="2131180" cy="125895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>
              <p:custDataLst>
                <p:tags r:id="rId11"/>
              </p:custDataLst>
            </p:nvPr>
          </p:nvSpPr>
          <p:spPr>
            <a:xfrm rot="254873">
              <a:off x="4444898" y="551681"/>
              <a:ext cx="691341" cy="691341"/>
            </a:xfrm>
            <a:prstGeom prst="diamond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8"/>
            <p:cNvSpPr/>
            <p:nvPr>
              <p:custDataLst>
                <p:tags r:id="rId12"/>
              </p:custDataLst>
            </p:nvPr>
          </p:nvSpPr>
          <p:spPr>
            <a:xfrm>
              <a:off x="5826315" y="1"/>
              <a:ext cx="1000878" cy="798311"/>
            </a:xfrm>
            <a:custGeom>
              <a:avLst/>
              <a:gdLst>
                <a:gd name="connsiteX0" fmla="*/ 302587 w 1000878"/>
                <a:gd name="connsiteY0" fmla="*/ 0 h 798311"/>
                <a:gd name="connsiteX1" fmla="*/ 712450 w 1000878"/>
                <a:gd name="connsiteY1" fmla="*/ 0 h 798311"/>
                <a:gd name="connsiteX2" fmla="*/ 1000878 w 1000878"/>
                <a:gd name="connsiteY2" fmla="*/ 335992 h 798311"/>
                <a:gd name="connsiteX3" fmla="*/ 462319 w 1000878"/>
                <a:gd name="connsiteY3" fmla="*/ 798311 h 798311"/>
                <a:gd name="connsiteX4" fmla="*/ 0 w 1000878"/>
                <a:gd name="connsiteY4" fmla="*/ 259752 h 798311"/>
                <a:gd name="connsiteX5" fmla="*/ 302587 w 1000878"/>
                <a:gd name="connsiteY5" fmla="*/ 0 h 79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878" h="798311">
                  <a:moveTo>
                    <a:pt x="302587" y="0"/>
                  </a:moveTo>
                  <a:lnTo>
                    <a:pt x="712450" y="0"/>
                  </a:lnTo>
                  <a:lnTo>
                    <a:pt x="1000878" y="335992"/>
                  </a:lnTo>
                  <a:lnTo>
                    <a:pt x="462319" y="798311"/>
                  </a:lnTo>
                  <a:lnTo>
                    <a:pt x="0" y="259752"/>
                  </a:lnTo>
                  <a:lnTo>
                    <a:pt x="30258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 userDrawn="1">
            <p:custDataLst>
              <p:tags r:id="rId13"/>
            </p:custDataLst>
          </p:nvPr>
        </p:nvCxnSpPr>
        <p:spPr>
          <a:xfrm>
            <a:off x="4010386" y="3595323"/>
            <a:ext cx="74104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889828" y="2481959"/>
            <a:ext cx="7646805" cy="100549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3889375" y="3672718"/>
            <a:ext cx="7646988" cy="138236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0" name="任意多边形 4"/>
            <p:cNvSpPr/>
            <p:nvPr>
              <p:custDataLst>
                <p:tags r:id="rId4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5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6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7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8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5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887995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6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6985" y="-2032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2" name="组合 21"/>
          <p:cNvGrpSpPr/>
          <p:nvPr userDrawn="1">
            <p:custDataLst>
              <p:tags r:id="rId9"/>
            </p:custDataLst>
          </p:nvPr>
        </p:nvGrpSpPr>
        <p:grpSpPr>
          <a:xfrm>
            <a:off x="1515" y="5360"/>
            <a:ext cx="1660214" cy="1617784"/>
            <a:chOff x="-17015" y="1"/>
            <a:chExt cx="1660214" cy="1617784"/>
          </a:xfrm>
        </p:grpSpPr>
        <p:sp>
          <p:nvSpPr>
            <p:cNvPr id="23" name="任意多边形 4"/>
            <p:cNvSpPr/>
            <p:nvPr>
              <p:custDataLst>
                <p:tags r:id="rId10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5"/>
            <p:cNvSpPr/>
            <p:nvPr>
              <p:custDataLst>
                <p:tags r:id="rId11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6"/>
            <p:cNvSpPr/>
            <p:nvPr>
              <p:custDataLst>
                <p:tags r:id="rId12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7"/>
            <p:cNvSpPr/>
            <p:nvPr>
              <p:custDataLst>
                <p:tags r:id="rId13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8"/>
            <p:cNvSpPr/>
            <p:nvPr>
              <p:custDataLst>
                <p:tags r:id="rId14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2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11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 rot="10800000">
            <a:off x="10989945" y="5589270"/>
            <a:ext cx="1188085" cy="1250315"/>
            <a:chOff x="-17015" y="1"/>
            <a:chExt cx="1660214" cy="1617784"/>
          </a:xfrm>
        </p:grpSpPr>
        <p:sp>
          <p:nvSpPr>
            <p:cNvPr id="12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940" y="-1269"/>
            <a:ext cx="1660214" cy="1617784"/>
            <a:chOff x="-17015" y="1"/>
            <a:chExt cx="1660214" cy="1617784"/>
          </a:xfrm>
        </p:grpSpPr>
        <p:sp>
          <p:nvSpPr>
            <p:cNvPr id="9" name="任意多边形 4"/>
            <p:cNvSpPr/>
            <p:nvPr>
              <p:custDataLst>
                <p:tags r:id="rId3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"/>
            <p:cNvSpPr/>
            <p:nvPr>
              <p:custDataLst>
                <p:tags r:id="rId4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6"/>
            <p:cNvSpPr/>
            <p:nvPr>
              <p:custDataLst>
                <p:tags r:id="rId5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7"/>
            <p:cNvSpPr/>
            <p:nvPr>
              <p:custDataLst>
                <p:tags r:id="rId6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8"/>
            <p:cNvSpPr/>
            <p:nvPr>
              <p:custDataLst>
                <p:tags r:id="rId7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2" Type="http://schemas.openxmlformats.org/officeDocument/2006/relationships/theme" Target="../theme/theme1.xml"/><Relationship Id="rId61" Type="http://schemas.openxmlformats.org/officeDocument/2006/relationships/tags" Target="../tags/tag3.xml"/><Relationship Id="rId60" Type="http://schemas.openxmlformats.org/officeDocument/2006/relationships/tags" Target="../tags/tag2.xml"/><Relationship Id="rId6" Type="http://schemas.openxmlformats.org/officeDocument/2006/relationships/slideLayout" Target="../slideLayouts/slideLayout6.xml"/><Relationship Id="rId59" Type="http://schemas.openxmlformats.org/officeDocument/2006/relationships/tags" Target="../tags/tag1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5" Type="http://schemas.openxmlformats.org/officeDocument/2006/relationships/theme" Target="../theme/theme2.xml"/><Relationship Id="rId24" Type="http://schemas.openxmlformats.org/officeDocument/2006/relationships/tags" Target="../tags/tag193.xml"/><Relationship Id="rId23" Type="http://schemas.openxmlformats.org/officeDocument/2006/relationships/tags" Target="../tags/tag192.xml"/><Relationship Id="rId22" Type="http://schemas.openxmlformats.org/officeDocument/2006/relationships/tags" Target="../tags/tag191.xml"/><Relationship Id="rId21" Type="http://schemas.openxmlformats.org/officeDocument/2006/relationships/tags" Target="../tags/tag190.xml"/><Relationship Id="rId20" Type="http://schemas.openxmlformats.org/officeDocument/2006/relationships/tags" Target="../tags/tag189.xml"/><Relationship Id="rId2" Type="http://schemas.openxmlformats.org/officeDocument/2006/relationships/slideLayout" Target="../slideLayouts/slideLayout60.xml"/><Relationship Id="rId19" Type="http://schemas.openxmlformats.org/officeDocument/2006/relationships/tags" Target="../tags/tag188.xml"/><Relationship Id="rId18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5" Type="http://schemas.openxmlformats.org/officeDocument/2006/relationships/theme" Target="../theme/theme3.xml"/><Relationship Id="rId24" Type="http://schemas.openxmlformats.org/officeDocument/2006/relationships/tags" Target="../tags/tag383.xml"/><Relationship Id="rId23" Type="http://schemas.openxmlformats.org/officeDocument/2006/relationships/tags" Target="../tags/tag382.xml"/><Relationship Id="rId22" Type="http://schemas.openxmlformats.org/officeDocument/2006/relationships/tags" Target="../tags/tag381.xml"/><Relationship Id="rId21" Type="http://schemas.openxmlformats.org/officeDocument/2006/relationships/tags" Target="../tags/tag380.xml"/><Relationship Id="rId20" Type="http://schemas.openxmlformats.org/officeDocument/2006/relationships/tags" Target="../tags/tag379.xml"/><Relationship Id="rId2" Type="http://schemas.openxmlformats.org/officeDocument/2006/relationships/slideLayout" Target="../slideLayouts/slideLayout78.xml"/><Relationship Id="rId19" Type="http://schemas.openxmlformats.org/officeDocument/2006/relationships/tags" Target="../tags/tag378.xml"/><Relationship Id="rId18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9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0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50045" y="63842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r>
              <a:rPr lang="zh-CN" altLang="en-US"/>
              <a:t>  </a:t>
            </a:r>
            <a:r>
              <a:rPr lang="en-US" altLang="zh-CN"/>
              <a:t>/4</a:t>
            </a:r>
            <a:endParaRPr lang="en-US" altLang="zh-CN"/>
          </a:p>
        </p:txBody>
      </p:sp>
      <p:sp>
        <p:nvSpPr>
          <p:cNvPr id="7" name="KSO_TEMPLATE" hidden="1"/>
          <p:cNvSpPr/>
          <p:nvPr userDrawn="1">
            <p:custDataLst>
              <p:tags r:id="rId6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50" b="1" kern="1200">
          <a:solidFill>
            <a:schemeClr val="tx1">
              <a:lumMod val="65000"/>
              <a:lumOff val="3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tags" Target="../tags/tag385.xml"/><Relationship Id="rId1" Type="http://schemas.openxmlformats.org/officeDocument/2006/relationships/tags" Target="../tags/tag38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67.xml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4" Type="http://schemas.openxmlformats.org/officeDocument/2006/relationships/slideLayout" Target="../slideLayouts/slideLayout83.xml"/><Relationship Id="rId13" Type="http://schemas.openxmlformats.org/officeDocument/2006/relationships/tags" Target="../tags/tag470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image" Target="../media/image6.jpeg"/><Relationship Id="rId1" Type="http://schemas.openxmlformats.org/officeDocument/2006/relationships/tags" Target="../tags/tag45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78.xml"/><Relationship Id="rId7" Type="http://schemas.openxmlformats.org/officeDocument/2006/relationships/tags" Target="../tags/tag477.xml"/><Relationship Id="rId6" Type="http://schemas.openxmlformats.org/officeDocument/2006/relationships/tags" Target="../tags/tag476.xml"/><Relationship Id="rId5" Type="http://schemas.openxmlformats.org/officeDocument/2006/relationships/tags" Target="../tags/tag475.xml"/><Relationship Id="rId4" Type="http://schemas.openxmlformats.org/officeDocument/2006/relationships/tags" Target="../tags/tag474.xml"/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79.xml"/><Relationship Id="rId1" Type="http://schemas.openxmlformats.org/officeDocument/2006/relationships/tags" Target="../tags/tag47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87.xml"/><Relationship Id="rId7" Type="http://schemas.openxmlformats.org/officeDocument/2006/relationships/tags" Target="../tags/tag486.xml"/><Relationship Id="rId6" Type="http://schemas.openxmlformats.org/officeDocument/2006/relationships/tags" Target="../tags/tag485.xml"/><Relationship Id="rId5" Type="http://schemas.openxmlformats.org/officeDocument/2006/relationships/tags" Target="../tags/tag484.xml"/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65.xml"/><Relationship Id="rId11" Type="http://schemas.openxmlformats.org/officeDocument/2006/relationships/tags" Target="../tags/tag489.xml"/><Relationship Id="rId10" Type="http://schemas.openxmlformats.org/officeDocument/2006/relationships/tags" Target="../tags/tag488.xml"/><Relationship Id="rId1" Type="http://schemas.openxmlformats.org/officeDocument/2006/relationships/tags" Target="../tags/tag48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99.xml"/><Relationship Id="rId1" Type="http://schemas.openxmlformats.org/officeDocument/2006/relationships/tags" Target="../tags/tag49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08.xml"/><Relationship Id="rId8" Type="http://schemas.openxmlformats.org/officeDocument/2006/relationships/tags" Target="../tags/tag507.xml"/><Relationship Id="rId7" Type="http://schemas.openxmlformats.org/officeDocument/2006/relationships/tags" Target="../tags/tag506.xml"/><Relationship Id="rId6" Type="http://schemas.openxmlformats.org/officeDocument/2006/relationships/tags" Target="../tags/tag505.xml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0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tags" Target="../tags/tag515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4" Type="http://schemas.openxmlformats.org/officeDocument/2006/relationships/slideLayout" Target="../slideLayouts/slideLayout83.xml"/><Relationship Id="rId13" Type="http://schemas.openxmlformats.org/officeDocument/2006/relationships/tags" Target="../tags/tag520.xml"/><Relationship Id="rId12" Type="http://schemas.openxmlformats.org/officeDocument/2006/relationships/tags" Target="../tags/tag519.xml"/><Relationship Id="rId11" Type="http://schemas.openxmlformats.org/officeDocument/2006/relationships/tags" Target="../tags/tag518.xml"/><Relationship Id="rId10" Type="http://schemas.openxmlformats.org/officeDocument/2006/relationships/image" Target="../media/image6.jpeg"/><Relationship Id="rId1" Type="http://schemas.openxmlformats.org/officeDocument/2006/relationships/tags" Target="../tags/tag50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29.xml"/><Relationship Id="rId8" Type="http://schemas.openxmlformats.org/officeDocument/2006/relationships/tags" Target="../tags/tag528.xml"/><Relationship Id="rId7" Type="http://schemas.openxmlformats.org/officeDocument/2006/relationships/tags" Target="../tags/tag527.xml"/><Relationship Id="rId6" Type="http://schemas.openxmlformats.org/officeDocument/2006/relationships/tags" Target="../tags/tag526.xml"/><Relationship Id="rId5" Type="http://schemas.openxmlformats.org/officeDocument/2006/relationships/tags" Target="../tags/tag525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2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38.xml"/><Relationship Id="rId8" Type="http://schemas.openxmlformats.org/officeDocument/2006/relationships/tags" Target="../tags/tag537.xml"/><Relationship Id="rId7" Type="http://schemas.openxmlformats.org/officeDocument/2006/relationships/tags" Target="../tags/tag536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tags" Target="../tags/tag532.xml"/><Relationship Id="rId2" Type="http://schemas.openxmlformats.org/officeDocument/2006/relationships/tags" Target="../tags/tag531.xml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3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541.xml"/><Relationship Id="rId2" Type="http://schemas.openxmlformats.org/officeDocument/2006/relationships/tags" Target="../tags/tag540.xml"/><Relationship Id="rId1" Type="http://schemas.openxmlformats.org/officeDocument/2006/relationships/tags" Target="../tags/tag539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1.xml"/><Relationship Id="rId5" Type="http://schemas.openxmlformats.org/officeDocument/2006/relationships/tags" Target="../tags/tag389.xml"/><Relationship Id="rId4" Type="http://schemas.openxmlformats.org/officeDocument/2006/relationships/image" Target="../media/image4.png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tags" Target="../tags/tag38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39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07.xml"/><Relationship Id="rId1" Type="http://schemas.openxmlformats.org/officeDocument/2006/relationships/tags" Target="../tags/tag39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83.xml"/><Relationship Id="rId13" Type="http://schemas.openxmlformats.org/officeDocument/2006/relationships/tags" Target="../tags/tag419.xml"/><Relationship Id="rId12" Type="http://schemas.openxmlformats.org/officeDocument/2006/relationships/tags" Target="../tags/tag418.xml"/><Relationship Id="rId11" Type="http://schemas.openxmlformats.org/officeDocument/2006/relationships/tags" Target="../tags/tag417.xml"/><Relationship Id="rId10" Type="http://schemas.openxmlformats.org/officeDocument/2006/relationships/image" Target="../media/image6.jpeg"/><Relationship Id="rId1" Type="http://schemas.openxmlformats.org/officeDocument/2006/relationships/tags" Target="../tags/tag40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tags" Target="../tags/tag427.xml"/><Relationship Id="rId7" Type="http://schemas.openxmlformats.org/officeDocument/2006/relationships/tags" Target="../tags/tag426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4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38.xml"/><Relationship Id="rId1" Type="http://schemas.openxmlformats.org/officeDocument/2006/relationships/tags" Target="../tags/tag42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tags" Target="../tags/tag444.xml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48.xml"/><Relationship Id="rId1" Type="http://schemas.openxmlformats.org/officeDocument/2006/relationships/tags" Target="../tags/tag43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458.xml"/><Relationship Id="rId1" Type="http://schemas.openxmlformats.org/officeDocument/2006/relationships/tags" Target="../tags/tag4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dirty="0">
                <a:solidFill>
                  <a:schemeClr val="lt1"/>
                </a:solidFill>
                <a:sym typeface="+mn-ea"/>
              </a:rPr>
              <a:t>《数据清洗与治理》</a:t>
            </a:r>
            <a:br>
              <a:rPr lang="zh-CN" dirty="0">
                <a:solidFill>
                  <a:schemeClr val="lt1"/>
                </a:solidFill>
                <a:sym typeface="+mn-ea"/>
              </a:rPr>
            </a:br>
            <a:r>
              <a:rPr lang="zh-CN" dirty="0">
                <a:solidFill>
                  <a:schemeClr val="lt1"/>
                </a:solidFill>
                <a:sym typeface="+mn-ea"/>
              </a:rPr>
              <a:t>教学课件</a:t>
            </a:r>
            <a:endParaRPr lang="zh-CN" altLang="en-US" sz="5400" strike="noStrike" baseline="0" dirty="0">
              <a:solidFill>
                <a:schemeClr val="l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505130" y="1670685"/>
            <a:ext cx="8686870" cy="3657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0" y="3629660"/>
            <a:ext cx="1397000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35529" r="35529"/>
          <a:stretch>
            <a:fillRect/>
          </a:stretch>
        </p:blipFill>
        <p:spPr>
          <a:xfrm>
            <a:off x="-19076" y="0"/>
            <a:ext cx="353037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3240"/>
                </a:lnTo>
                <a:lnTo>
                  <a:pt x="4560" y="3240"/>
                </a:lnTo>
                <a:lnTo>
                  <a:pt x="0" y="6480"/>
                </a:lnTo>
                <a:lnTo>
                  <a:pt x="0" y="64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419600" y="2133600"/>
            <a:ext cx="6553251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3600">
                <a:sym typeface="+mn-ea"/>
              </a:rPr>
              <a:t>8.2 </a:t>
            </a:r>
            <a:r>
              <a:rPr lang="zh-CN" altLang="en-US" sz="3600">
                <a:sym typeface="+mn-ea"/>
              </a:rPr>
              <a:t>数据库清洗</a:t>
            </a:r>
            <a:endParaRPr lang="zh-CN" altLang="en-US" sz="3600" b="1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419600" y="4023360"/>
            <a:ext cx="6553251" cy="853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重点：掌握数据库清洗过程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难点：掌握不同问题清洗的方法。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8.2.1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缺失值清洗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990" y="996315"/>
            <a:ext cx="11873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字段的缺失值清洗，重点在于策略的选择。可以根据字段数据的重要性和缺失率决定具体的清洗策略，见下表。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355" y="1896745"/>
            <a:ext cx="11874500" cy="2922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3990" y="5349875"/>
            <a:ext cx="1187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609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本节分别通过 SQL 脚本和控件演示具体操作，详见本书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182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8.2.2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格式内容清洗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295" y="910590"/>
            <a:ext cx="118167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609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造成数据源格式不同的原因一般有两种：一种是数据源不同导致的数据格式不一致，即使导入过程是正确的，也会存在表现形式不统一，进而影响数据分析结果的问题，见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下表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；另一种是人为手工输入导致的错误。常见的问题有输入错误、格式不一致等。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300" y="2146300"/>
            <a:ext cx="10439400" cy="3133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73990" y="5559425"/>
            <a:ext cx="11873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609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本节分别通过 SQL 脚本和控件演示具体操作，详见本书18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8.2.3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逻辑错误清洗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710" y="1596390"/>
            <a:ext cx="117983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609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逻辑错误一般可以分为两类：一类是去除重复数据（逻辑错误类型1），本例中存在除ID 外所有字段都相同的记录，此为完全重复；另一类是修正矛盾的内容（逻辑错误类型2）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本例中用于统计成都地区岗位、薪金分布的数据中，“异地招聘”从逻辑上不应该计算到成都本地的岗位和薪金中。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19710" y="5099050"/>
            <a:ext cx="11873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609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本节分别通过 SQL 脚本和控件演示具体操作，详见本书18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页。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8.2.4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非需求数据清洗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893" y="2398395"/>
            <a:ext cx="108642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所谓非需求数据清洗，就是删除对业务不重要的字段。例如，本例中的岗位详情连接字段 link 及公司详情连接字段 clink。建议在备份数据源后，通过 Kettle 中的“字段选择”功能直接删除不需要的字段。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505130" y="1670685"/>
            <a:ext cx="8686870" cy="3657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0" y="3629660"/>
            <a:ext cx="1397000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35529" r="35529"/>
          <a:stretch>
            <a:fillRect/>
          </a:stretch>
        </p:blipFill>
        <p:spPr>
          <a:xfrm>
            <a:off x="-19076" y="0"/>
            <a:ext cx="353037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3240"/>
                </a:lnTo>
                <a:lnTo>
                  <a:pt x="4560" y="3240"/>
                </a:lnTo>
                <a:lnTo>
                  <a:pt x="0" y="6480"/>
                </a:lnTo>
                <a:lnTo>
                  <a:pt x="0" y="64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419600" y="2133600"/>
            <a:ext cx="6553251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3600">
                <a:sym typeface="+mn-ea"/>
              </a:rPr>
              <a:t>8.3 </a:t>
            </a:r>
            <a:r>
              <a:rPr lang="zh-CN" altLang="en-US" sz="3600">
                <a:sym typeface="+mn-ea"/>
              </a:rPr>
              <a:t>数据脱敏处理</a:t>
            </a:r>
            <a:endParaRPr lang="zh-CN" altLang="en-US" sz="3600" b="1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419600" y="4023360"/>
            <a:ext cx="6553251" cy="853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重点：掌握数据脱敏过程方法。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难点：两种加密方式的具体操作。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8.3.1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DES对称加密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8640" y="1997075"/>
            <a:ext cx="11358880" cy="2570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DES 对称加密是一种比较传统的加密方式，其加密运算、解密运算使用的是同样的密钥。也就是说，信息的发送者和信息的接收者在进行信息的传输与处理时，必须共同持有该密码（称为对称密码）。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本书演示以对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job 表中的 salary 字段进行 DES 对称加密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为例，详见本书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191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8.3.2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PGP加密流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760" y="2245360"/>
            <a:ext cx="11245215" cy="2068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indent="8128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PGP（pretty good privacy）是一种非对称加密算法。在 Kettle 使用 PGP 加密流前，需要安装 gnuPG 软件生成密钥。可以从https://www.gnupg.org/download/ 网站下载。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本例实操详见本书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192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页。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strike="noStrike" baseline="0" dirty="0">
                <a:solidFill>
                  <a:schemeClr val="lt1"/>
                </a:solidFill>
              </a:rPr>
              <a:t>谢 谢 聆 听</a:t>
            </a:r>
            <a:endParaRPr lang="zh-CN" altLang="en-US" sz="5400" strike="noStrike" baseline="0" dirty="0">
              <a:solidFill>
                <a:schemeClr val="lt1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dirty="0">
                <a:solidFill>
                  <a:schemeClr val="lt1"/>
                </a:solidFill>
                <a:sym typeface="+mn-ea"/>
              </a:rPr>
              <a:t>《数据清洗与治理》教学课件</a:t>
            </a:r>
            <a:endParaRPr lang="zh-CN" altLang="en-US" sz="2200" dirty="0">
              <a:solidFill>
                <a:schemeClr val="l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138058" y="2926805"/>
            <a:ext cx="6923314" cy="1004575"/>
          </a:xfrm>
        </p:spPr>
        <p:txBody>
          <a:bodyPr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sz="4000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sz="4000" dirty="0">
                <a:solidFill>
                  <a:schemeClr val="lt1"/>
                </a:solidFill>
                <a:sym typeface="+mn-ea"/>
              </a:rPr>
              <a:t>章 RDBMS数据清洗</a:t>
            </a:r>
            <a:endParaRPr lang="zh-CN" altLang="en-US" sz="400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137785" y="4231640"/>
            <a:ext cx="6923405" cy="2025650"/>
          </a:xfrm>
        </p:spPr>
        <p:txBody>
          <a:bodyPr>
            <a:no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sym typeface="+mn-ea"/>
              </a:rPr>
              <a:t>8.1数据清洗准备工作</a:t>
            </a:r>
            <a:endParaRPr lang="zh-CN" altLang="en-US" sz="2000" dirty="0">
              <a:solidFill>
                <a:schemeClr val="lt1"/>
              </a:solidFill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sym typeface="+mn-ea"/>
              </a:rPr>
              <a:t>8.2数据库清晰</a:t>
            </a:r>
            <a:endParaRPr lang="zh-CN" altLang="en-US" sz="2000" dirty="0">
              <a:solidFill>
                <a:schemeClr val="lt1"/>
              </a:solidFill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sym typeface="+mn-ea"/>
              </a:rPr>
              <a:t>8.3数据脱敏处理</a:t>
            </a:r>
            <a:endParaRPr lang="zh-CN" altLang="en-US" sz="2000" dirty="0">
              <a:solidFill>
                <a:schemeClr val="lt1"/>
              </a:solidFill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2000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85" y="-3175"/>
            <a:ext cx="5669280" cy="68643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940" y="906145"/>
            <a:ext cx="10968990" cy="540004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indent="504190" defTabSz="514350" fontAlgn="auto">
              <a:lnSpc>
                <a:spcPct val="150000"/>
              </a:lnSpc>
            </a:pPr>
            <a:r>
              <a:rPr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 世纪 70 年代初，IBM 公司发明了关系数据库管理</a:t>
            </a:r>
            <a:r>
              <a:rPr 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r>
              <a:rPr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（relational databasemanagement system，RDBMS），它是一种数据库管理系统，其数据库是根据数据间的关系组织和访问数据的。RDBMS 是 SQL 的基础，也是所有现代数据库系统诸如 Oracle、SQLServer、IBM DB2、Sybase、MySQL 以及 Microsoft</a:t>
            </a:r>
            <a:r>
              <a:rPr 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Access 的基础。RDBMS 是将数据组织为相关的行和列的系统，而管理关系数据库的计算机软件就是关系数据库管理系统。常用的</a:t>
            </a:r>
            <a:r>
              <a:rPr 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</a:t>
            </a:r>
            <a:r>
              <a:rPr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库软件有 Oracle、SQL Server 等，RDBMS 在全世界得到广泛的应用，但是RDBMS 中存储了“脏”数据，会直接影响用户对数据的分析。因此，本章通过实例介绍清洗 RDBMS 数据的方法。内容包括清洗前的准备工作，以及数据库缺失值清洗、格式内容清洗、逻辑错误清洗、非需求数据清洗、数据脱敏处理等方法。</a:t>
            </a:r>
            <a:endParaRPr sz="2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前言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知识导图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843" y="1037590"/>
            <a:ext cx="10902315" cy="478282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8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505130" y="1670685"/>
            <a:ext cx="8686870" cy="3657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0" y="3629660"/>
            <a:ext cx="1397000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35529" r="35529"/>
          <a:stretch>
            <a:fillRect/>
          </a:stretch>
        </p:blipFill>
        <p:spPr>
          <a:xfrm>
            <a:off x="-19076" y="0"/>
            <a:ext cx="353037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3240"/>
                </a:lnTo>
                <a:lnTo>
                  <a:pt x="4560" y="3240"/>
                </a:lnTo>
                <a:lnTo>
                  <a:pt x="0" y="6480"/>
                </a:lnTo>
                <a:lnTo>
                  <a:pt x="0" y="64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419600" y="2133600"/>
            <a:ext cx="6553251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3600">
                <a:sym typeface="+mn-ea"/>
              </a:rPr>
              <a:t>8.1 </a:t>
            </a:r>
            <a:r>
              <a:rPr lang="zh-CN" altLang="en-US" sz="3600">
                <a:sym typeface="+mn-ea"/>
              </a:rPr>
              <a:t>数据清洗准备工作</a:t>
            </a:r>
            <a:endParaRPr lang="zh-CN" altLang="en-US" sz="3600" b="1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419600" y="4023360"/>
            <a:ext cx="6553251" cy="853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重点：了解数据清洗过程的准备工作。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000">
                <a:solidFill>
                  <a:schemeClr val="tx1"/>
                </a:solidFill>
                <a:sym typeface="+mn-ea"/>
              </a:rPr>
              <a:t>难点：了解</a:t>
            </a:r>
            <a:r>
              <a:rPr altLang="zh-CN" sz="3000">
                <a:solidFill>
                  <a:schemeClr val="tx1"/>
                </a:solidFill>
                <a:sym typeface="+mn-ea"/>
              </a:rPr>
              <a:t>RDBMS</a:t>
            </a:r>
            <a:r>
              <a:rPr lang="zh-CN" altLang="en-US" sz="30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0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8.1.1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准备待清洗的数据集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3590" y="1450975"/>
            <a:ext cx="10625455" cy="3956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本书使用的数据集来自 51job 爬虫程序得到的招聘岗位信息，文件类型为 csv。数据集一共包含 8 个字段，分别是岗位编码（id）、岗位链接（link）、岗位名称（title）、公司链接（clink）、公司名称（cname）、工作区域（workplace）、薪金（salary）、发布日期（days）。分析相关信息后发现，某些字段存在内容缺失，某些字段内容出现格式错误或者逻辑错误。接下来对这些数据进行修正或删除处理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8.1.2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搭建操作环境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83273" y="2599373"/>
            <a:ext cx="10625455" cy="1659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环境搭建包括安装 MySQL 数据库、数据库可视化软件 MySQL Workbench、ETL 工具，并配置 ETL 工具连接好数据库。具体操作详见本书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176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8.1.3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抽取数据并导入RDBMS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83273" y="2410143"/>
            <a:ext cx="10625455" cy="2037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准备数据集是数据清洗的第一步。待清洗的数据集有可能来自人工表格的录入，有可能来自网络爬虫，还有可能来自于多个数据库的内容合并。不论它们来自哪里，基本上都存在缺失、异常、重复等问题。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>
            <p:custDataLst>
              <p:tags r:id="rId1"/>
            </p:custDataLst>
          </p:nvPr>
        </p:nvGrpSpPr>
        <p:grpSpPr>
          <a:xfrm>
            <a:off x="-17015" y="-1269"/>
            <a:ext cx="1660214" cy="1617784"/>
            <a:chOff x="-17015" y="1"/>
            <a:chExt cx="1660214" cy="1617784"/>
          </a:xfrm>
        </p:grpSpPr>
        <p:sp>
          <p:nvSpPr>
            <p:cNvPr id="33" name="任意多边形 4"/>
            <p:cNvSpPr/>
            <p:nvPr>
              <p:custDataLst>
                <p:tags r:id="rId2"/>
              </p:custDataLst>
            </p:nvPr>
          </p:nvSpPr>
          <p:spPr>
            <a:xfrm rot="5400000">
              <a:off x="132583" y="-132583"/>
              <a:ext cx="1378031" cy="1643200"/>
            </a:xfrm>
            <a:custGeom>
              <a:avLst/>
              <a:gdLst>
                <a:gd name="connsiteX0" fmla="*/ 0 w 4890069"/>
                <a:gd name="connsiteY0" fmla="*/ 3434591 h 5891425"/>
                <a:gd name="connsiteX1" fmla="*/ 0 w 4890069"/>
                <a:gd name="connsiteY1" fmla="*/ 0 h 5891425"/>
                <a:gd name="connsiteX2" fmla="*/ 4890069 w 4890069"/>
                <a:gd name="connsiteY2" fmla="*/ 5891425 h 5891425"/>
                <a:gd name="connsiteX3" fmla="*/ 2927012 w 4890069"/>
                <a:gd name="connsiteY3" fmla="*/ 5891425 h 5891425"/>
                <a:gd name="connsiteX4" fmla="*/ 4593 w 4890069"/>
                <a:gd name="connsiteY4" fmla="*/ 2353568 h 5891425"/>
                <a:gd name="connsiteX5" fmla="*/ 4593 w 4890069"/>
                <a:gd name="connsiteY5" fmla="*/ 3440124 h 5891425"/>
                <a:gd name="connsiteX6" fmla="*/ 0 w 4890069"/>
                <a:gd name="connsiteY6" fmla="*/ 3434591 h 589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069" h="5891425">
                  <a:moveTo>
                    <a:pt x="0" y="3434591"/>
                  </a:moveTo>
                  <a:lnTo>
                    <a:pt x="0" y="0"/>
                  </a:lnTo>
                  <a:lnTo>
                    <a:pt x="4890069" y="5891425"/>
                  </a:lnTo>
                  <a:lnTo>
                    <a:pt x="2927012" y="5891425"/>
                  </a:lnTo>
                  <a:lnTo>
                    <a:pt x="4593" y="2353568"/>
                  </a:lnTo>
                  <a:lnTo>
                    <a:pt x="4593" y="3440124"/>
                  </a:lnTo>
                  <a:lnTo>
                    <a:pt x="0" y="34345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5"/>
            <p:cNvSpPr/>
            <p:nvPr>
              <p:custDataLst>
                <p:tags r:id="rId3"/>
              </p:custDataLst>
            </p:nvPr>
          </p:nvSpPr>
          <p:spPr>
            <a:xfrm rot="5400000">
              <a:off x="63055" y="323413"/>
              <a:ext cx="773574" cy="899689"/>
            </a:xfrm>
            <a:custGeom>
              <a:avLst/>
              <a:gdLst>
                <a:gd name="connsiteX0" fmla="*/ 0 w 2568589"/>
                <a:gd name="connsiteY0" fmla="*/ 34956 h 3043831"/>
                <a:gd name="connsiteX1" fmla="*/ 42112 w 2568589"/>
                <a:gd name="connsiteY1" fmla="*/ 0 h 3043831"/>
                <a:gd name="connsiteX2" fmla="*/ 2568589 w 2568589"/>
                <a:gd name="connsiteY2" fmla="*/ 3043831 h 3043831"/>
                <a:gd name="connsiteX3" fmla="*/ 2497463 w 2568589"/>
                <a:gd name="connsiteY3" fmla="*/ 3043831 h 3043831"/>
                <a:gd name="connsiteX4" fmla="*/ 0 w 2568589"/>
                <a:gd name="connsiteY4" fmla="*/ 34956 h 30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9" h="3043831">
                  <a:moveTo>
                    <a:pt x="0" y="34956"/>
                  </a:moveTo>
                  <a:lnTo>
                    <a:pt x="42112" y="0"/>
                  </a:lnTo>
                  <a:lnTo>
                    <a:pt x="2568589" y="3043831"/>
                  </a:lnTo>
                  <a:lnTo>
                    <a:pt x="2497463" y="3043831"/>
                  </a:lnTo>
                  <a:lnTo>
                    <a:pt x="0" y="3495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 6"/>
            <p:cNvSpPr/>
            <p:nvPr>
              <p:custDataLst>
                <p:tags r:id="rId4"/>
              </p:custDataLst>
            </p:nvPr>
          </p:nvSpPr>
          <p:spPr>
            <a:xfrm rot="5400000">
              <a:off x="59952" y="-69357"/>
              <a:ext cx="677414" cy="816130"/>
            </a:xfrm>
            <a:custGeom>
              <a:avLst/>
              <a:gdLst>
                <a:gd name="connsiteX0" fmla="*/ 0 w 1443470"/>
                <a:gd name="connsiteY0" fmla="*/ 353826 h 1739055"/>
                <a:gd name="connsiteX1" fmla="*/ 0 w 1443470"/>
                <a:gd name="connsiteY1" fmla="*/ 0 h 1739055"/>
                <a:gd name="connsiteX2" fmla="*/ 1443470 w 1443470"/>
                <a:gd name="connsiteY2" fmla="*/ 1739055 h 1739055"/>
                <a:gd name="connsiteX3" fmla="*/ 1149783 w 1443470"/>
                <a:gd name="connsiteY3" fmla="*/ 1739055 h 1739055"/>
                <a:gd name="connsiteX4" fmla="*/ 0 w 1443470"/>
                <a:gd name="connsiteY4" fmla="*/ 353826 h 173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70" h="1739055">
                  <a:moveTo>
                    <a:pt x="0" y="353826"/>
                  </a:moveTo>
                  <a:lnTo>
                    <a:pt x="0" y="0"/>
                  </a:lnTo>
                  <a:lnTo>
                    <a:pt x="1443470" y="1739055"/>
                  </a:lnTo>
                  <a:lnTo>
                    <a:pt x="1149783" y="1739055"/>
                  </a:lnTo>
                  <a:lnTo>
                    <a:pt x="0" y="353826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7"/>
            <p:cNvSpPr/>
            <p:nvPr>
              <p:custDataLst>
                <p:tags r:id="rId5"/>
              </p:custDataLst>
            </p:nvPr>
          </p:nvSpPr>
          <p:spPr>
            <a:xfrm rot="5400000">
              <a:off x="20832" y="854018"/>
              <a:ext cx="725920" cy="801614"/>
            </a:xfrm>
            <a:custGeom>
              <a:avLst/>
              <a:gdLst>
                <a:gd name="connsiteX0" fmla="*/ 0 w 2575993"/>
                <a:gd name="connsiteY0" fmla="*/ 562449 h 2844602"/>
                <a:gd name="connsiteX1" fmla="*/ 158363 w 2575993"/>
                <a:gd name="connsiteY1" fmla="*/ 0 h 2844602"/>
                <a:gd name="connsiteX2" fmla="*/ 2575993 w 2575993"/>
                <a:gd name="connsiteY2" fmla="*/ 2844602 h 2844602"/>
                <a:gd name="connsiteX3" fmla="*/ 1939604 w 2575993"/>
                <a:gd name="connsiteY3" fmla="*/ 2844602 h 2844602"/>
                <a:gd name="connsiteX4" fmla="*/ 0 w 2575993"/>
                <a:gd name="connsiteY4" fmla="*/ 562449 h 284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993" h="2844602">
                  <a:moveTo>
                    <a:pt x="0" y="562449"/>
                  </a:moveTo>
                  <a:lnTo>
                    <a:pt x="158363" y="0"/>
                  </a:lnTo>
                  <a:lnTo>
                    <a:pt x="2575993" y="2844602"/>
                  </a:lnTo>
                  <a:lnTo>
                    <a:pt x="1939604" y="2844602"/>
                  </a:lnTo>
                  <a:lnTo>
                    <a:pt x="0" y="5624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任意多边形 8"/>
            <p:cNvSpPr/>
            <p:nvPr>
              <p:custDataLst>
                <p:tags r:id="rId6"/>
              </p:custDataLst>
            </p:nvPr>
          </p:nvSpPr>
          <p:spPr>
            <a:xfrm rot="10800000">
              <a:off x="744587" y="1295"/>
              <a:ext cx="600570" cy="354777"/>
            </a:xfrm>
            <a:custGeom>
              <a:avLst/>
              <a:gdLst>
                <a:gd name="connsiteX0" fmla="*/ 776237 w 2131180"/>
                <a:gd name="connsiteY0" fmla="*/ 1258957 h 1258957"/>
                <a:gd name="connsiteX1" fmla="*/ 0 w 2131180"/>
                <a:gd name="connsiteY1" fmla="*/ 1258957 h 1258957"/>
                <a:gd name="connsiteX2" fmla="*/ 1573679 w 2131180"/>
                <a:gd name="connsiteY2" fmla="*/ 0 h 1258957"/>
                <a:gd name="connsiteX3" fmla="*/ 2131180 w 2131180"/>
                <a:gd name="connsiteY3" fmla="*/ 174991 h 1258957"/>
                <a:gd name="connsiteX4" fmla="*/ 776237 w 2131180"/>
                <a:gd name="connsiteY4" fmla="*/ 1258957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80" h="1258957">
                  <a:moveTo>
                    <a:pt x="776237" y="1258957"/>
                  </a:moveTo>
                  <a:lnTo>
                    <a:pt x="0" y="1258957"/>
                  </a:lnTo>
                  <a:lnTo>
                    <a:pt x="1573679" y="0"/>
                  </a:lnTo>
                  <a:lnTo>
                    <a:pt x="2131180" y="174991"/>
                  </a:lnTo>
                  <a:lnTo>
                    <a:pt x="776237" y="12589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26" y="-216374"/>
            <a:ext cx="12184274" cy="6594013"/>
            <a:chOff x="7726" y="-216374"/>
            <a:chExt cx="12184274" cy="6594013"/>
          </a:xfrm>
        </p:grpSpPr>
        <p:sp>
          <p:nvSpPr>
            <p:cNvPr id="7" name="Text Box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021" y="-216374"/>
              <a:ext cx="9143999" cy="108267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68544" tIns="34272" rIns="68544" bIns="34272" anchor="ctr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8.1.4</a:t>
              </a:r>
              <a:r>
                <a:rPr lang="en-US" altLang="zh-CN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4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数据导入MySQL</a:t>
              </a:r>
              <a:endParaRPr lang="zh-CN" altLang="en-US" sz="4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510" y="828598"/>
              <a:ext cx="12170979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726" y="6377639"/>
              <a:ext cx="1218427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0" y="6438514"/>
            <a:ext cx="5228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lt1"/>
                </a:solidFill>
                <a:sym typeface="+mn-ea"/>
              </a:rPr>
              <a:t>第</a:t>
            </a:r>
            <a:r>
              <a:rPr lang="en-US" altLang="zh-CN" b="1" dirty="0">
                <a:solidFill>
                  <a:schemeClr val="lt1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chemeClr val="lt1"/>
                </a:solidFill>
                <a:sym typeface="+mn-ea"/>
              </a:rPr>
              <a:t>章 RDBMS数据清洗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83590" y="1450975"/>
            <a:ext cx="10625455" cy="3956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将准备好的数据表导入 MySQL 数据库。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具体操作详见本书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178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5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5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6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BEAUTIFY_FLAG" val="#wm#"/>
  <p:tag name="KSO_WM_TEMPLATE_SUBCATEGORY" val="0"/>
  <p:tag name="KSO_WM_TEMPLATE_MASTER_TYPE" val="1"/>
  <p:tag name="KSO_WM_TEMPLATE_COLOR_TYPE" val="1"/>
  <p:tag name="KSO_WM_TEMPLATE_THUMBS_INDEX" val="1、4、7、10、11、12、16、22、25、29、35、41、45、48、50、54、57、61、66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8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0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1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3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4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4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5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5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7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7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0923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BEAUTIFY_FLAG" val="#wm#"/>
  <p:tag name="KSO_WM_TEMPLATE_SUBCATEGORY" val="0"/>
  <p:tag name="KSO_WM_TEMPLATE_MASTER_TYPE" val="1"/>
  <p:tag name="KSO_WM_TEMPLATE_COLOR_TYPE" val="1"/>
  <p:tag name="KSO_WM_TEMPLATE_THUMBS_INDEX" val="1、4、7、10、11、12、16、22、25、29、35、41、45、48、50、54、57、61、66"/>
</p:tagLst>
</file>

<file path=ppt/tags/tag3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60923"/>
  <p:tag name="KSO_WM_UNIT_TYPE" val="a"/>
  <p:tag name="KSO_WM_UNIT_INDEX" val="1"/>
  <p:tag name="KSO_WM_UNIT_ID" val="custom20160923_1*a*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极简通用工作汇报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4"/>
  <p:tag name="KSO_WM_UNIT_TEXT_FILL_TYPE" val="1"/>
</p:tagLst>
</file>

<file path=ppt/tags/tag385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SLIDE_ID" val="custom20160923_1"/>
  <p:tag name="KSO_WM_SLIDE_INDEX" val="1"/>
  <p:tag name="KSO_WM_SLIDE_ITEM_CNT" val="0"/>
  <p:tag name="KSO_WM_SLIDE_LAYOUT" val="a_b"/>
  <p:tag name="KSO_WM_SLIDE_LAYOUT_CNT" val="1_1"/>
  <p:tag name="KSO_WM_SLIDE_TYPE" val="title"/>
  <p:tag name="KSO_WM_BEAUTIFY_FLAG" val="#wm#"/>
  <p:tag name="KSO_WM_TEMPLATE_SUBCATEGORY" val="0"/>
  <p:tag name="KSO_WM_TEMPLATE_MASTER_TYPE" val="1"/>
  <p:tag name="KSO_WM_TEMPLATE_COLOR_TYPE" val="1"/>
  <p:tag name="KSO_WM_SLIDE_SUBTYPE" val="pureTxt"/>
  <p:tag name="KSO_WM_TEMPLATE_THUMBS_INDEX" val="1、4、7、10、11、12、16、22、25、29、35、41、45、48、50、54、57、61、66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7*a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1"/>
  <p:tag name="KSO_WM_UNIT_TYPE" val="a"/>
  <p:tag name="KSO_WM_UNIT_INDEX" val="1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7*b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78"/>
  <p:tag name="KSO_WM_UNIT_TYPE" val="b"/>
  <p:tag name="KSO_WM_UNIT_INDEX" val="1"/>
  <p:tag name="KSO_WM_UNIT_PRESET_TEXT" val="点击此处添加正文，文字是您思想的提炼，为了演示发布的良好效果，请言简意赅的阐述您的观点。"/>
  <p:tag name="KSO_WM_UNIT_TEXT_FILL_FORE_SCHEMECOLOR_INDEX_BRIGHTNESS" val="0"/>
  <p:tag name="KSO_WM_UNIT_TEXT_FILL_FORE_SCHEMECOLOR_INDEX" val="14"/>
  <p:tag name="KSO_WM_UNIT_TEXT_FILL_TYPE" val="1"/>
</p:tagLst>
</file>

<file path=ppt/tags/tag388.xml><?xml version="1.0" encoding="utf-8"?>
<p:tagLst xmlns:p="http://schemas.openxmlformats.org/presentationml/2006/main">
  <p:tag name="KSO_WM_UNIT_VALUE" val="1905*15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60923_7*d*1"/>
  <p:tag name="KSO_WM_TEMPLATE_CATEGORY" val="custom"/>
  <p:tag name="KSO_WM_TEMPLATE_INDEX" val="20160923"/>
  <p:tag name="KSO_WM_UNIT_SUPPORT_UNIT_TYPE" val="[&quot;d&quot;]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SLIDE_ID" val="custom20160923_7"/>
  <p:tag name="KSO_WM_SLIDE_INDEX" val="7"/>
  <p:tag name="KSO_WM_SLIDE_ITEM_CNT" val="0"/>
  <p:tag name="KSO_WM_SLIDE_LAYOUT" val="a_b_d_e"/>
  <p:tag name="KSO_WM_SLIDE_LAYOUT_CNT" val="1_1_1_1"/>
  <p:tag name="KSO_WM_SLIDE_TYPE" val="sectionTitle"/>
  <p:tag name="KSO_WM_BEAUTIFY_FLAG" val="#wm#"/>
  <p:tag name="KSO_WM_TEMPLATE_SUBCATEGORY" val="0"/>
  <p:tag name="KSO_WM_TEMPLATE_MASTER_TYPE" val="1"/>
  <p:tag name="KSO_WM_TEMPLATE_COLOR_TYPE" val="1"/>
  <p:tag name="KSO_WM_SLIDE_SUBTYPE" val="picTxt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SLIDE_BACKGROUND_TYPE" val="general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SLIDE_BACKGROUND_TYPE" val="general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4.xml><?xml version="1.0" encoding="utf-8"?>
<p:tagLst xmlns:p="http://schemas.openxmlformats.org/presentationml/2006/main">
  <p:tag name="KSO_WM_UNIT_BLOCK" val="0"/>
  <p:tag name="KSO_WM_UNIT_SM_LIMIT_TYPE" val="1"/>
  <p:tag name="KSO_WM_UNIT_DEC_AREA_ID" val="ec3a99ea1187444cb007415f0c1f33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653_1*i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39ae3a80c9383becde5f4f2"/>
  <p:tag name="KSO_WM_TEMPLATE_ASSEMBLE_GROUPID" val="639ae3a80c9383becde5f4f2"/>
</p:tagLst>
</file>

<file path=ppt/tags/tag415.xml><?xml version="1.0" encoding="utf-8"?>
<p:tagLst xmlns:p="http://schemas.openxmlformats.org/presentationml/2006/main">
  <p:tag name="KSO_WM_UNIT_BLOCK" val="0"/>
  <p:tag name="KSO_WM_UNIT_DEC_AREA_ID" val="45e28677fcfc4f55aefa73d98e080ec1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653_1*i*2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89a887483b2645178c927309af18c2e2&quot;,&quot;X&quot;:{&quot;Pos&quot;:0},&quot;Y&quot;:{&quot;Pos&quot;:2}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39ae3a80c9383becde5f4f2"/>
  <p:tag name="KSO_WM_TEMPLATE_ASSEMBLE_GROUPID" val="639ae3a80c9383becde5f4f2"/>
</p:tagLst>
</file>

<file path=ppt/tags/tag416.xml><?xml version="1.0" encoding="utf-8"?>
<p:tagLst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653_1*d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45fbcf45e444aec8f668f4def72f056"/>
  <p:tag name="KSO_WM_CHIP_FILLAREA_FILL_RULE" val="{&quot;fill_align&quot;:&quot;cm&quot;,&quot;fill_mode&quot;:&quot;full&quot;,&quot;sacle_strategy&quot;:&quot;smart&quot;}"/>
  <p:tag name="KSO_WM_ASSEMBLE_CHIP_INDEX" val="a01c8da5c47e4bf3a76067ff8db173d5"/>
  <p:tag name="KSO_WM_TEMPLATE_ASSEMBLE_XID" val="639ae3a80c9383becde5f4f2"/>
  <p:tag name="KSO_WM_TEMPLATE_ASSEMBLE_GROUPID" val="639ae3a80c9383becde5f4f2"/>
</p:tagLst>
</file>

<file path=ppt/tags/tag4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653_1*a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887483b2645178c927309af18c2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2f79e5818824e468f4404dd4ba99975"/>
  <p:tag name="KSO_WM_UNIT_TEXT_FILL_FORE_SCHEMECOLOR_INDEX_BRIGHTNESS" val="0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653_1*f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5"/>
  <p:tag name="KSO_WM_UNIT_SHOW_EDIT_AREA_INDICATION" val="1"/>
  <p:tag name="KSO_WM_CHIP_GROUPID" val="5e6b05596848fb12bee65ac8"/>
  <p:tag name="KSO_WM_CHIP_XID" val="5e6b05596848fb12bee65aca"/>
  <p:tag name="KSO_WM_UNIT_DEC_AREA_ID" val="bf93eb7f090745a5adc90526a0556c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febfeaa9b0d467d99852bd67d35f913"/>
  <p:tag name="KSO_WM_UNIT_TEXT_FILL_FORE_SCHEMECOLOR_INDEX_BRIGHTNESS" val="0.25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19.xml><?xml version="1.0" encoding="utf-8"?>
<p:tagLst xmlns:p="http://schemas.openxmlformats.org/presentationml/2006/main">
  <p:tag name="KSO_WM_SLIDE_BACKGROUND_TYPE" val="general"/>
  <p:tag name="KSO_WM_BEAUTIFY_FLAG" val="#wm#"/>
  <p:tag name="KSO_WM_TEMPLATE_CATEGORY" val="diagram"/>
  <p:tag name="KSO_WM_TEMPLATE_INDEX" val="2022965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2965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BACKGROUND" val="[&quot;general&quot;]"/>
  <p:tag name="KSO_WM_SLIDE_RATIO" val="1.777778"/>
  <p:tag name="KSO_WM_CHIP_FILLPROP" val="[[{&quot;text_align&quot;:&quot;cm&quot;,&quot;text_direction&quot;:&quot;horizontal&quot;,&quot;support_big_font&quot;:false,&quot;picture_toward&quot;:0,&quot;picture_dockside&quot;:[],&quot;fill_id&quot;:&quot;7382f83756ae4e5a86c190913b1fad1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4d0593709b134363835e61085568516b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772b409b27df48b09076f820121a2cc6&quot;,&quot;fill_align&quot;:&quot;lt&quot;,&quot;chip_types&quot;:[&quot;text&quot;]}]]"/>
  <p:tag name="KSO_WM_SLIDE_TYPE" val="text"/>
  <p:tag name="KSO_WM_SLIDE_SUBTYPE" val="picTxt"/>
  <p:tag name="KSO_WM_SLIDE_SIZE" val="1008*288"/>
  <p:tag name="KSO_WM_SLIDE_POSITION" val="-49*131"/>
  <p:tag name="KSO_WM_SLIDE_LAYOUT" val="a_d_f"/>
  <p:tag name="KSO_WM_SLIDE_LAYOUT_CNT" val="1_1_1"/>
  <p:tag name="KSO_WM_CHIP_XID" val="5f31fc609c36e2348c3efaa0"/>
  <p:tag name="KSO_WM_CHIP_DECFILLPROP" val="[]"/>
  <p:tag name="KSO_WM_SLIDE_CAN_ADD_NAVIGATION" val="1"/>
  <p:tag name="KSO_WM_CHIP_GROUPID" val="5f31fc609c36e2348c3efa9f"/>
  <p:tag name="KSO_WM_SLIDE_SUPPORT_FEATURE_TYPE" val="0"/>
  <p:tag name="KSO_WM_TEMPLATE_ASSEMBLE_XID" val="639ae3a80c9383becde5f4f2"/>
  <p:tag name="KSO_WM_TEMPLATE_ASSEMBLE_GROUPID" val="639ae3a80c9383becde5f4f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7:06:49&quot;,&quot;maxSize&quot;:{&quot;size1&quot;:28.8},&quot;minSize&quot;:{&quot;size1&quot;:28.8},&quot;normalSize&quot;:{&quot;size1&quot;:28.8},&quot;subLayout&quot;:[{&quot;id&quot;:&quot;2022-12-15T17:06:49&quot;,&quot;type&quot;:0},{&quot;id&quot;:&quot;2022-12-15T17:06:49&quot;,&quot;maxSize&quot;:{&quot;size1&quot;:55.6},&quot;minSize&quot;:{&quot;size1&quot;:46.7},&quot;normalSize&quot;:{&quot;size1&quot;:52.03333333333333},&quot;subLayout&quot;:[{&quot;id&quot;:&quot;2022-12-15T17:06:49&quot;,&quot;margin&quot;:{&quot;bottom&quot;:0.847000002861023,&quot;left&quot;:2.5139999389648438,&quot;right&quot;:3.38700008392334,&quot;top&quot;:5.927000999450684},&quot;type&quot;:0},{&quot;id&quot;:&quot;2022-12-15T17:06:49&quot;,&quot;margin&quot;:{&quot;bottom&quot;:5.502999782562256,&quot;left&quot;:2.5139999389648438,&quot;right&quot;:3.38700008392334,&quot;top&quot;:1.2699999809265137},&quot;type&quot;:0}],&quot;type&quot;:0}],&quot;type&quot;:0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SLIDE_BACKGROUND_TYPE" val="general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SLIDE_BACKGROUND_TYPE" val="general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SLIDE_BACKGROUND_TYPE" val="general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SLIDE_BACKGROUND_TYPE" val="general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5.xml><?xml version="1.0" encoding="utf-8"?>
<p:tagLst xmlns:p="http://schemas.openxmlformats.org/presentationml/2006/main">
  <p:tag name="KSO_WM_UNIT_BLOCK" val="0"/>
  <p:tag name="KSO_WM_UNIT_SM_LIMIT_TYPE" val="1"/>
  <p:tag name="KSO_WM_UNIT_DEC_AREA_ID" val="ec3a99ea1187444cb007415f0c1f33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653_1*i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39ae3a80c9383becde5f4f2"/>
  <p:tag name="KSO_WM_TEMPLATE_ASSEMBLE_GROUPID" val="639ae3a80c9383becde5f4f2"/>
</p:tagLst>
</file>

<file path=ppt/tags/tag466.xml><?xml version="1.0" encoding="utf-8"?>
<p:tagLst xmlns:p="http://schemas.openxmlformats.org/presentationml/2006/main">
  <p:tag name="KSO_WM_UNIT_BLOCK" val="0"/>
  <p:tag name="KSO_WM_UNIT_DEC_AREA_ID" val="45e28677fcfc4f55aefa73d98e080ec1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653_1*i*2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89a887483b2645178c927309af18c2e2&quot;,&quot;X&quot;:{&quot;Pos&quot;:0},&quot;Y&quot;:{&quot;Pos&quot;:2}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39ae3a80c9383becde5f4f2"/>
  <p:tag name="KSO_WM_TEMPLATE_ASSEMBLE_GROUPID" val="639ae3a80c9383becde5f4f2"/>
</p:tagLst>
</file>

<file path=ppt/tags/tag467.xml><?xml version="1.0" encoding="utf-8"?>
<p:tagLst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653_1*d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45fbcf45e444aec8f668f4def72f056"/>
  <p:tag name="KSO_WM_CHIP_FILLAREA_FILL_RULE" val="{&quot;fill_align&quot;:&quot;cm&quot;,&quot;fill_mode&quot;:&quot;full&quot;,&quot;sacle_strategy&quot;:&quot;smart&quot;}"/>
  <p:tag name="KSO_WM_ASSEMBLE_CHIP_INDEX" val="a01c8da5c47e4bf3a76067ff8db173d5"/>
  <p:tag name="KSO_WM_TEMPLATE_ASSEMBLE_XID" val="639ae3a80c9383becde5f4f2"/>
  <p:tag name="KSO_WM_TEMPLATE_ASSEMBLE_GROUPID" val="639ae3a80c9383becde5f4f2"/>
</p:tagLst>
</file>

<file path=ppt/tags/tag4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653_1*a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887483b2645178c927309af18c2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2f79e5818824e468f4404dd4ba99975"/>
  <p:tag name="KSO_WM_UNIT_TEXT_FILL_FORE_SCHEMECOLOR_INDEX_BRIGHTNESS" val="0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653_1*f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5"/>
  <p:tag name="KSO_WM_UNIT_SHOW_EDIT_AREA_INDICATION" val="1"/>
  <p:tag name="KSO_WM_CHIP_GROUPID" val="5e6b05596848fb12bee65ac8"/>
  <p:tag name="KSO_WM_CHIP_XID" val="5e6b05596848fb12bee65aca"/>
  <p:tag name="KSO_WM_UNIT_DEC_AREA_ID" val="bf93eb7f090745a5adc90526a0556c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febfeaa9b0d467d99852bd67d35f913"/>
  <p:tag name="KSO_WM_UNIT_TEXT_FILL_FORE_SCHEMECOLOR_INDEX_BRIGHTNESS" val="0.25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BEAUTIFY_FLAG" val="#wm#"/>
  <p:tag name="KSO_WM_TEMPLATE_CATEGORY" val="diagram"/>
  <p:tag name="KSO_WM_TEMPLATE_INDEX" val="2022965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2965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BACKGROUND" val="[&quot;general&quot;]"/>
  <p:tag name="KSO_WM_SLIDE_RATIO" val="1.777778"/>
  <p:tag name="KSO_WM_CHIP_FILLPROP" val="[[{&quot;text_align&quot;:&quot;cm&quot;,&quot;text_direction&quot;:&quot;horizontal&quot;,&quot;support_big_font&quot;:false,&quot;picture_toward&quot;:0,&quot;picture_dockside&quot;:[],&quot;fill_id&quot;:&quot;7382f83756ae4e5a86c190913b1fad1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4d0593709b134363835e61085568516b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772b409b27df48b09076f820121a2cc6&quot;,&quot;fill_align&quot;:&quot;lt&quot;,&quot;chip_types&quot;:[&quot;text&quot;]}]]"/>
  <p:tag name="KSO_WM_SLIDE_TYPE" val="text"/>
  <p:tag name="KSO_WM_SLIDE_SUBTYPE" val="picTxt"/>
  <p:tag name="KSO_WM_SLIDE_SIZE" val="1008*288"/>
  <p:tag name="KSO_WM_SLIDE_POSITION" val="-49*131"/>
  <p:tag name="KSO_WM_SLIDE_LAYOUT" val="a_d_f"/>
  <p:tag name="KSO_WM_SLIDE_LAYOUT_CNT" val="1_1_1"/>
  <p:tag name="KSO_WM_CHIP_XID" val="5f31fc609c36e2348c3efaa0"/>
  <p:tag name="KSO_WM_CHIP_DECFILLPROP" val="[]"/>
  <p:tag name="KSO_WM_SLIDE_CAN_ADD_NAVIGATION" val="1"/>
  <p:tag name="KSO_WM_CHIP_GROUPID" val="5f31fc609c36e2348c3efa9f"/>
  <p:tag name="KSO_WM_SLIDE_SUPPORT_FEATURE_TYPE" val="0"/>
  <p:tag name="KSO_WM_TEMPLATE_ASSEMBLE_XID" val="639ae3a80c9383becde5f4f2"/>
  <p:tag name="KSO_WM_TEMPLATE_ASSEMBLE_GROUPID" val="639ae3a80c9383becde5f4f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7:06:49&quot;,&quot;maxSize&quot;:{&quot;size1&quot;:28.8},&quot;minSize&quot;:{&quot;size1&quot;:28.8},&quot;normalSize&quot;:{&quot;size1&quot;:28.8},&quot;subLayout&quot;:[{&quot;id&quot;:&quot;2022-12-15T17:06:49&quot;,&quot;type&quot;:0},{&quot;id&quot;:&quot;2022-12-15T17:06:49&quot;,&quot;maxSize&quot;:{&quot;size1&quot;:55.6},&quot;minSize&quot;:{&quot;size1&quot;:46.7},&quot;normalSize&quot;:{&quot;size1&quot;:52.03333333333333},&quot;subLayout&quot;:[{&quot;id&quot;:&quot;2022-12-15T17:06:49&quot;,&quot;margin&quot;:{&quot;bottom&quot;:0.847000002861023,&quot;left&quot;:2.5139999389648438,&quot;right&quot;:3.38700008392334,&quot;top&quot;:5.927000999450684},&quot;type&quot;:0},{&quot;id&quot;:&quot;2022-12-15T17:06:49&quot;,&quot;margin&quot;:{&quot;bottom&quot;:5.502999782562256,&quot;left&quot;:2.5139999389648438,&quot;right&quot;:3.38700008392334,&quot;top&quot;:1.2699999809265137},&quot;type&quot;:0}],&quot;type&quot;:0}],&quot;type&quot;:0}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SLIDE_BACKGROUND_TYPE" val="general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SLIDE_BACKGROUND_TYPE" val="general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SLIDE_BACKGROUND_TYPE" val="general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SLIDE_BACKGROUND_TYPE" val="general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5.xml><?xml version="1.0" encoding="utf-8"?>
<p:tagLst xmlns:p="http://schemas.openxmlformats.org/presentationml/2006/main">
  <p:tag name="KSO_WM_UNIT_BLOCK" val="0"/>
  <p:tag name="KSO_WM_UNIT_SM_LIMIT_TYPE" val="1"/>
  <p:tag name="KSO_WM_UNIT_DEC_AREA_ID" val="ec3a99ea1187444cb007415f0c1f33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9653_1*i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39ae3a80c9383becde5f4f2"/>
  <p:tag name="KSO_WM_TEMPLATE_ASSEMBLE_GROUPID" val="639ae3a80c9383becde5f4f2"/>
</p:tagLst>
</file>

<file path=ppt/tags/tag516.xml><?xml version="1.0" encoding="utf-8"?>
<p:tagLst xmlns:p="http://schemas.openxmlformats.org/presentationml/2006/main">
  <p:tag name="KSO_WM_UNIT_BLOCK" val="0"/>
  <p:tag name="KSO_WM_UNIT_DEC_AREA_ID" val="45e28677fcfc4f55aefa73d98e080ec1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653_1*i*2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89a887483b2645178c927309af18c2e2&quot;,&quot;X&quot;:{&quot;Pos&quot;:0},&quot;Y&quot;:{&quot;Pos&quot;:2}},&quot;whChangeMode&quot;:0}"/>
  <p:tag name="KSO_WM_CHIP_GROUPID" val="5f31fc609c36e2348c3efa9f"/>
  <p:tag name="KSO_WM_CHIP_XID" val="5f31fc609c36e2348c3efaa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39ae3a80c9383becde5f4f2"/>
  <p:tag name="KSO_WM_TEMPLATE_ASSEMBLE_GROUPID" val="639ae3a80c9383becde5f4f2"/>
</p:tagLst>
</file>

<file path=ppt/tags/tag517.xml><?xml version="1.0" encoding="utf-8"?>
<p:tagLst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653_1*d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45fbcf45e444aec8f668f4def72f056"/>
  <p:tag name="KSO_WM_CHIP_FILLAREA_FILL_RULE" val="{&quot;fill_align&quot;:&quot;cm&quot;,&quot;fill_mode&quot;:&quot;full&quot;,&quot;sacle_strategy&quot;:&quot;smart&quot;}"/>
  <p:tag name="KSO_WM_ASSEMBLE_CHIP_INDEX" val="a01c8da5c47e4bf3a76067ff8db173d5"/>
  <p:tag name="KSO_WM_TEMPLATE_ASSEMBLE_XID" val="639ae3a80c9383becde5f4f2"/>
  <p:tag name="KSO_WM_TEMPLATE_ASSEMBLE_GROUPID" val="639ae3a80c9383becde5f4f2"/>
</p:tagLst>
</file>

<file path=ppt/tags/tag5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653_1*a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887483b2645178c927309af18c2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2f79e5818824e468f4404dd4ba99975"/>
  <p:tag name="KSO_WM_UNIT_TEXT_FILL_FORE_SCHEMECOLOR_INDEX_BRIGHTNESS" val="0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5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653_1*f*1"/>
  <p:tag name="KSO_WM_TEMPLATE_CATEGORY" val="diagram"/>
  <p:tag name="KSO_WM_TEMPLATE_INDEX" val="2022965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5"/>
  <p:tag name="KSO_WM_UNIT_SHOW_EDIT_AREA_INDICATION" val="1"/>
  <p:tag name="KSO_WM_CHIP_GROUPID" val="5e6b05596848fb12bee65ac8"/>
  <p:tag name="KSO_WM_CHIP_XID" val="5e6b05596848fb12bee65aca"/>
  <p:tag name="KSO_WM_UNIT_DEC_AREA_ID" val="bf93eb7f090745a5adc90526a0556c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febfeaa9b0d467d99852bd67d35f913"/>
  <p:tag name="KSO_WM_UNIT_TEXT_FILL_FORE_SCHEMECOLOR_INDEX_BRIGHTNESS" val="0.25"/>
  <p:tag name="KSO_WM_UNIT_TEXT_FILL_FORE_SCHEMECOLOR_INDEX" val="13"/>
  <p:tag name="KSO_WM_UNIT_TEXT_FILL_TYPE" val="1"/>
  <p:tag name="KSO_WM_TEMPLATE_ASSEMBLE_XID" val="639ae3a80c9383becde5f4f2"/>
  <p:tag name="KSO_WM_TEMPLATE_ASSEMBLE_GROUPID" val="639ae3a80c9383becde5f4f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BEAUTIFY_FLAG" val="#wm#"/>
  <p:tag name="KSO_WM_TEMPLATE_CATEGORY" val="diagram"/>
  <p:tag name="KSO_WM_TEMPLATE_INDEX" val="2022965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2965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BACKGROUND" val="[&quot;general&quot;]"/>
  <p:tag name="KSO_WM_SLIDE_RATIO" val="1.777778"/>
  <p:tag name="KSO_WM_CHIP_FILLPROP" val="[[{&quot;text_align&quot;:&quot;cm&quot;,&quot;text_direction&quot;:&quot;horizontal&quot;,&quot;support_big_font&quot;:false,&quot;picture_toward&quot;:0,&quot;picture_dockside&quot;:[],&quot;fill_id&quot;:&quot;7382f83756ae4e5a86c190913b1fad1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4d0593709b134363835e61085568516b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772b409b27df48b09076f820121a2cc6&quot;,&quot;fill_align&quot;:&quot;lt&quot;,&quot;chip_types&quot;:[&quot;text&quot;]}]]"/>
  <p:tag name="KSO_WM_SLIDE_TYPE" val="text"/>
  <p:tag name="KSO_WM_SLIDE_SUBTYPE" val="picTxt"/>
  <p:tag name="KSO_WM_SLIDE_SIZE" val="1008*288"/>
  <p:tag name="KSO_WM_SLIDE_POSITION" val="-49*131"/>
  <p:tag name="KSO_WM_SLIDE_LAYOUT" val="a_d_f"/>
  <p:tag name="KSO_WM_SLIDE_LAYOUT_CNT" val="1_1_1"/>
  <p:tag name="KSO_WM_CHIP_XID" val="5f31fc609c36e2348c3efaa0"/>
  <p:tag name="KSO_WM_CHIP_DECFILLPROP" val="[]"/>
  <p:tag name="KSO_WM_SLIDE_CAN_ADD_NAVIGATION" val="1"/>
  <p:tag name="KSO_WM_CHIP_GROUPID" val="5f31fc609c36e2348c3efa9f"/>
  <p:tag name="KSO_WM_SLIDE_SUPPORT_FEATURE_TYPE" val="0"/>
  <p:tag name="KSO_WM_TEMPLATE_ASSEMBLE_XID" val="639ae3a80c9383becde5f4f2"/>
  <p:tag name="KSO_WM_TEMPLATE_ASSEMBLE_GROUPID" val="639ae3a80c9383becde5f4f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7:06:49&quot;,&quot;maxSize&quot;:{&quot;size1&quot;:28.8},&quot;minSize&quot;:{&quot;size1&quot;:28.8},&quot;normalSize&quot;:{&quot;size1&quot;:28.8},&quot;subLayout&quot;:[{&quot;id&quot;:&quot;2022-12-15T17:06:49&quot;,&quot;type&quot;:0},{&quot;id&quot;:&quot;2022-12-15T17:06:49&quot;,&quot;maxSize&quot;:{&quot;size1&quot;:55.6},&quot;minSize&quot;:{&quot;size1&quot;:46.7},&quot;normalSize&quot;:{&quot;size1&quot;:52.03333333333333},&quot;subLayout&quot;:[{&quot;id&quot;:&quot;2022-12-15T17:06:49&quot;,&quot;margin&quot;:{&quot;bottom&quot;:0.847000002861023,&quot;left&quot;:2.5139999389648438,&quot;right&quot;:3.38700008392334,&quot;top&quot;:5.927000999450684},&quot;type&quot;:0},{&quot;id&quot;:&quot;2022-12-15T17:06:49&quot;,&quot;margin&quot;:{&quot;bottom&quot;:5.502999782562256,&quot;left&quot;:2.5139999389648438,&quot;right&quot;:3.38700008392334,&quot;top&quot;:1.2699999809265137},&quot;type&quot;:0}],&quot;type&quot;:0}],&quot;type&quot;:0}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9.xml><?xml version="1.0" encoding="utf-8"?>
<p:tagLst xmlns:p="http://schemas.openxmlformats.org/presentationml/2006/main">
  <p:tag name="KSO_WM_SLIDE_BACKGROUND_TYPE" val="general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8.xml><?xml version="1.0" encoding="utf-8"?>
<p:tagLst xmlns:p="http://schemas.openxmlformats.org/presentationml/2006/main">
  <p:tag name="KSO_WM_SLIDE_BACKGROUND_TYPE" val="general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66*a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PRESET_TEXT" val="感谢您的耐心观看"/>
  <p:tag name="KSO_WM_UNIT_ISCONTENTSTITLE" val="0"/>
  <p:tag name="KSO_WM_UNIT_ISNUMDGMTITLE" val="0"/>
  <p:tag name="KSO_WM_UNIT_NOCLEAR" val="1"/>
  <p:tag name="KSO_WM_UNIT_TYPE" val="a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0923_66*b*1"/>
  <p:tag name="KSO_WM_TEMPLATE_CATEGORY" val="custom"/>
  <p:tag name="KSO_WM_TEMPLATE_INDEX" val="20160923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ISCONTENTSTITLE" val="0"/>
  <p:tag name="KSO_WM_UNIT_ISNUMDGMTITLE" val="0"/>
  <p:tag name="KSO_WM_UNIT_NOCLEAR" val="0"/>
  <p:tag name="KSO_WM_UNIT_VALUE" val="87"/>
  <p:tag name="KSO_WM_UNIT_TYPE" val="b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541.xml><?xml version="1.0" encoding="utf-8"?>
<p:tagLst xmlns:p="http://schemas.openxmlformats.org/presentationml/2006/main">
  <p:tag name="KSO_WM_TEMPLATE_CATEGORY" val="custom"/>
  <p:tag name="KSO_WM_TEMPLATE_INDEX" val="20160923"/>
  <p:tag name="KSO_WM_TAG_VERSION" val="1.0"/>
  <p:tag name="KSO_WM_SLIDE_ID" val="custom20160923_66"/>
  <p:tag name="KSO_WM_SLIDE_INDEX" val="66"/>
  <p:tag name="KSO_WM_SLIDE_ITEM_CNT" val="0"/>
  <p:tag name="KSO_WM_SLIDE_LAYOUT" val="a_b"/>
  <p:tag name="KSO_WM_SLIDE_LAYOUT_CNT" val="1_1"/>
  <p:tag name="KSO_WM_SLIDE_TYPE" val="endPage"/>
  <p:tag name="KSO_WM_BEAUTIFY_FLAG" val="#wm#"/>
  <p:tag name="KSO_WM_TEMPLATE_SUBCATEGORY" val="0"/>
  <p:tag name="KSO_WM_TEMPLATE_MASTER_TYPE" val="1"/>
  <p:tag name="KSO_WM_TEMPLATE_COLOR_TYPE" val="1"/>
  <p:tag name="KSO_WM_SLIDE_SUBTYPE" val="pureTxt"/>
</p:tagLst>
</file>

<file path=ppt/tags/tag542.xml><?xml version="1.0" encoding="utf-8"?>
<p:tagLst xmlns:p="http://schemas.openxmlformats.org/presentationml/2006/main">
  <p:tag name="commondata" val="eyJoZGlkIjoiOGM1ZTA3ZTkzNmMyYjQ5ODg3ODE3MjdlODllODc2Y2EifQ=="/>
  <p:tag name="resource_record_key" val="{&quot;13&quot;:[4563120],&quot;65&quot;:[20160923]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4579A4"/>
      </a:dk2>
      <a:lt2>
        <a:srgbClr val="6994B7"/>
      </a:lt2>
      <a:accent1>
        <a:srgbClr val="0061AD"/>
      </a:accent1>
      <a:accent2>
        <a:srgbClr val="13708A"/>
      </a:accent2>
      <a:accent3>
        <a:srgbClr val="277F68"/>
      </a:accent3>
      <a:accent4>
        <a:srgbClr val="3A8F45"/>
      </a:accent4>
      <a:accent5>
        <a:srgbClr val="4E9E23"/>
      </a:accent5>
      <a:accent6>
        <a:srgbClr val="5A976B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4579A4"/>
      </a:dk2>
      <a:lt2>
        <a:srgbClr val="6994B7"/>
      </a:lt2>
      <a:accent1>
        <a:srgbClr val="0061AD"/>
      </a:accent1>
      <a:accent2>
        <a:srgbClr val="13708A"/>
      </a:accent2>
      <a:accent3>
        <a:srgbClr val="277F68"/>
      </a:accent3>
      <a:accent4>
        <a:srgbClr val="3A8F45"/>
      </a:accent4>
      <a:accent5>
        <a:srgbClr val="4E9E23"/>
      </a:accent5>
      <a:accent6>
        <a:srgbClr val="5A976B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2067</Words>
  <Application>WPS 演示</Application>
  <PresentationFormat>宽屏</PresentationFormat>
  <Paragraphs>110</Paragraphs>
  <Slides>18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等线</vt:lpstr>
      <vt:lpstr>Segoe UI</vt:lpstr>
      <vt:lpstr>黑体</vt:lpstr>
      <vt:lpstr>Arial Unicode MS</vt:lpstr>
      <vt:lpstr>Calibri</vt:lpstr>
      <vt:lpstr>Office 主题​​</vt:lpstr>
      <vt:lpstr>2_Office 主题​​</vt:lpstr>
      <vt:lpstr>1_Office 主题​​</vt:lpstr>
      <vt:lpstr>《数据清洗与治理》 教学课件</vt:lpstr>
      <vt:lpstr>第8章 RDBMS数据清洗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谢 聆 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陆梓里</cp:lastModifiedBy>
  <cp:revision>789</cp:revision>
  <dcterms:created xsi:type="dcterms:W3CDTF">2017-08-03T09:01:00Z</dcterms:created>
  <dcterms:modified xsi:type="dcterms:W3CDTF">2024-02-29T07:31:52Z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2052-12.1.0.15946</vt:lpwstr>
  </property>
  <property fmtid="{D5CDD505-2E9C-101B-9397-08002B2CF9AE}" pid="3" name="KSORubyTemplateID">
    <vt:lpwstr>13</vt:lpwstr>
  </property>
  <property fmtid="{D5CDD505-2E9C-101B-9397-08002B2CF9AE}" pid="4" name="ICV">
    <vt:lpwstr>75AE38E5F39D47BD99FD512B858E8D5C_12</vt:lpwstr>
  </property>
</Properties>
</file>