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07" r:id="rId3"/>
    <p:sldMasterId id="2147483726" r:id="rId4"/>
  </p:sldMasterIdLst>
  <p:notesMasterIdLst>
    <p:notesMasterId r:id="rId7"/>
  </p:notesMasterIdLst>
  <p:handoutMasterIdLst>
    <p:handoutMasterId r:id="rId57"/>
  </p:handoutMasterIdLst>
  <p:sldIdLst>
    <p:sldId id="1288" r:id="rId5"/>
    <p:sldId id="1377" r:id="rId6"/>
    <p:sldId id="1391" r:id="rId8"/>
    <p:sldId id="2046" r:id="rId9"/>
    <p:sldId id="1417" r:id="rId10"/>
    <p:sldId id="1536" r:id="rId11"/>
    <p:sldId id="1537" r:id="rId12"/>
    <p:sldId id="1538" r:id="rId13"/>
    <p:sldId id="2080" r:id="rId14"/>
    <p:sldId id="1418" r:id="rId15"/>
    <p:sldId id="1539" r:id="rId16"/>
    <p:sldId id="2081" r:id="rId17"/>
    <p:sldId id="2082" r:id="rId18"/>
    <p:sldId id="1540" r:id="rId19"/>
    <p:sldId id="2112" r:id="rId20"/>
    <p:sldId id="2113" r:id="rId21"/>
    <p:sldId id="1541" r:id="rId22"/>
    <p:sldId id="2114" r:id="rId23"/>
    <p:sldId id="2115" r:id="rId24"/>
    <p:sldId id="1542" r:id="rId25"/>
    <p:sldId id="2116" r:id="rId26"/>
    <p:sldId id="1543" r:id="rId27"/>
    <p:sldId id="2119" r:id="rId28"/>
    <p:sldId id="1419" r:id="rId29"/>
    <p:sldId id="1544" r:id="rId30"/>
    <p:sldId id="1545" r:id="rId31"/>
    <p:sldId id="2120" r:id="rId32"/>
    <p:sldId id="1546" r:id="rId33"/>
    <p:sldId id="2145" r:id="rId34"/>
    <p:sldId id="1420" r:id="rId35"/>
    <p:sldId id="1547" r:id="rId36"/>
    <p:sldId id="1548" r:id="rId37"/>
    <p:sldId id="2148" r:id="rId38"/>
    <p:sldId id="2149" r:id="rId39"/>
    <p:sldId id="1421" r:id="rId40"/>
    <p:sldId id="1549" r:id="rId41"/>
    <p:sldId id="1550" r:id="rId42"/>
    <p:sldId id="1551" r:id="rId43"/>
    <p:sldId id="1552" r:id="rId44"/>
    <p:sldId id="1553" r:id="rId45"/>
    <p:sldId id="1554" r:id="rId46"/>
    <p:sldId id="1555" r:id="rId47"/>
    <p:sldId id="1556" r:id="rId48"/>
    <p:sldId id="1422" r:id="rId49"/>
    <p:sldId id="1557" r:id="rId50"/>
    <p:sldId id="1558" r:id="rId51"/>
    <p:sldId id="2150" r:id="rId52"/>
    <p:sldId id="1423" r:id="rId53"/>
    <p:sldId id="1559" r:id="rId54"/>
    <p:sldId id="1560" r:id="rId55"/>
    <p:sldId id="1358" r:id="rId56"/>
  </p:sldIdLst>
  <p:sldSz cx="12192000" cy="6858000"/>
  <p:notesSz cx="7103745" cy="10234295"/>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40" userDrawn="1">
          <p15:clr>
            <a:srgbClr val="A4A3A4"/>
          </p15:clr>
        </p15:guide>
        <p15:guide id="2" pos="384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WPS"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BAB8FF"/>
    <a:srgbClr val="404040"/>
    <a:srgbClr val="4ABAAB"/>
    <a:srgbClr val="E9ECFB"/>
    <a:srgbClr val="DAE5FB"/>
    <a:srgbClr val="7F7F7F"/>
    <a:srgbClr val="F1F1F1"/>
    <a:srgbClr val="02609E"/>
    <a:srgbClr val="1799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98" autoAdjust="0"/>
    <p:restoredTop sz="94660"/>
  </p:normalViewPr>
  <p:slideViewPr>
    <p:cSldViewPr snapToGrid="0" showGuides="1">
      <p:cViewPr varScale="1">
        <p:scale>
          <a:sx n="68" d="100"/>
          <a:sy n="68" d="100"/>
        </p:scale>
        <p:origin x="660" y="68"/>
      </p:cViewPr>
      <p:guideLst>
        <p:guide orient="horz" pos="1940"/>
        <p:guide pos="3842"/>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2" Type="http://schemas.openxmlformats.org/officeDocument/2006/relationships/tags" Target="tags/tag868.xml"/><Relationship Id="rId61" Type="http://schemas.openxmlformats.org/officeDocument/2006/relationships/commentAuthors" Target="commentAuthors.xml"/><Relationship Id="rId60" Type="http://schemas.openxmlformats.org/officeDocument/2006/relationships/tableStyles" Target="tableStyles.xml"/><Relationship Id="rId6" Type="http://schemas.openxmlformats.org/officeDocument/2006/relationships/slide" Target="slides/slide2.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handoutMaster" Target="handoutMasters/handoutMaster1.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r>
              <a:rPr lang="zh-CN" altLang="en-US"/>
              <a:t>01</a:t>
            </a:r>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r>
              <a:rPr lang="zh-CN" altLang="en-US"/>
              <a:t>/4</a:t>
            </a:r>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r>
              <a:rPr lang="zh-CN" altLang="en-US"/>
              <a:t>01</a:t>
            </a:r>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solidFill>
                  <a:schemeClr val="bg1"/>
                </a:solidFill>
                <a:latin typeface="黑体" panose="02010609060101010101" charset="-122"/>
                <a:ea typeface="黑体" panose="02010609060101010101" charset="-122"/>
                <a:cs typeface="黑体" panose="02010609060101010101" charset="-122"/>
                <a:sym typeface="+mn-ea"/>
              </a:rPr>
              <a:t>星形模式由事实表和维度表组成，一个星形模式中可以有一个或多个事实表，每个事实表引用任意数量的维度表。星形模式将业务流程分为事实和维度。事实包含业务的度量，是定量的数据，维度是对事实数据属性的描述。</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（1）事实表。事实表记录了特定事件的数字化的考量，一般由数字值和指向维度表的外键组成。事实表有事务事实表、快照事实表、累积事实表三种。</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（2）维度表。维度表的记录数通常比事实表少，但每条记录都包含有大量用于描述事实数据的属性字段。最常用的维度表有时间维度表、地理维度表、产品维度表、人员维度表等。</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（3）优点。星形模式是非规范化的，在星形模式的设计开发过程中，不受应用于事务型关系数据库的范式规则的约束。星形模式的优点如下：</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①简化查询。</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②简化业务报表逻辑。</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③获得查询性能。</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④快速聚合。</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⑤便于向立方体提供数据。</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（4）缺点。星形模式的主要缺点是不能保证数据完整性，且对于分析需求不够灵活。星形模式不能自然地支持业务实体的多对多关系，需要在维度表和事实表之间建立额外的桥接表。</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，与星形模式相同，雪花模式也由事实表和维度表组成</a:t>
            </a:r>
            <a:r>
              <a:rPr lang="zh-CN" altLang="en-US">
                <a:solidFill>
                  <a:schemeClr val="bg1"/>
                </a:solidFill>
                <a:latin typeface="黑体" panose="02010609060101010101" charset="-122"/>
                <a:ea typeface="黑体" panose="02010609060101010101" charset="-122"/>
                <a:cs typeface="黑体" panose="02010609060101010101" charset="-122"/>
                <a:sym typeface="+mn-ea"/>
              </a:rPr>
              <a:t>。</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ea typeface="宋体" panose="02010600030101010101" pitchFamily="2" charset="-122"/>
                <a:sym typeface="+mn-ea"/>
              </a:rPr>
              <a:t> 一般来说，ODS 层的数据和源系统的数据是同构的，主要目的是简化后续数据加工处理的工作。从数据粒度上来说，ODS 层的数据粒度是最细的。ODS 层的表通常包括两类：一类用于存储当前需要加载的数据；一类用于存储处理完后的历史数据。历史数据一般保 存 3~6 个月后需要清除，以节省空间。但不同的项目要区别对待，如果源系统的数据量不大，可以保留更长的时间，甚至全量保存。</a:t>
            </a:r>
            <a:endParaRPr lang="zh-CN">
              <a:ea typeface="宋体" panose="02010600030101010101" pitchFamily="2" charset="-122"/>
              <a:sym typeface="+mn-ea"/>
            </a:endParaRPr>
          </a:p>
          <a:p>
            <a:endParaRPr lang="zh-CN" altLang="en-US"/>
          </a:p>
          <a:p>
            <a:r>
              <a:rPr lang="zh-CN">
                <a:ea typeface="宋体" panose="02010600030101010101" pitchFamily="2" charset="-122"/>
                <a:sym typeface="+mn-ea"/>
              </a:rPr>
              <a:t>（1）日志：所占份额最大，存储在备份服务器上。业务数据库：如 MySQL、Oracle。 来自 HTTP/FTP 的数据：合作伙伴提供的接口。其他数据源：如 Excel 等需要手工录入的 数据。数据存储与分析 HDFS 是大数据环境下数据仓库 / 数据平台最完美的数据存储解决 方案。 （2）业务数据：业务数据库的种类也是多种多样，有 MySQL、Oracle、SQL Server 等，这时，我们迫切需要一种能从各种数据库中将数据同步到 HDFS 上的工具，Sqoop 是 一种，但是 Sqoop 太过繁重，而且不管数据量大小，都需要启动 MapReduce 执行，而且 需要 Hadoop 集群的每台机器都能访问业务数据库，DataHub 也可以。Flume 可以通过配 置与开发，也可以实时地从数据库中同步数据到 HDFS。 （3）Ftp/Http 的数据源：有一些合作伙伴提供的数据，需要通过 Ftp/Http 等定时获取。</a:t>
            </a:r>
            <a:endParaRPr lang="zh-CN" altLang="en-US" b="0">
              <a:ea typeface="宋体" panose="02010600030101010101" pitchFamily="2" charset="-122"/>
            </a:endParaRPr>
          </a:p>
          <a:p>
            <a:endParaRPr lang="zh-CN" altLang="en-US"/>
          </a:p>
          <a:p>
            <a:r>
              <a:rPr lang="en-US" altLang="zh-CN">
                <a:solidFill>
                  <a:schemeClr val="bg1"/>
                </a:solidFill>
                <a:latin typeface="黑体" panose="02010609060101010101" charset="-122"/>
                <a:ea typeface="黑体" panose="02010609060101010101" charset="-122"/>
                <a:cs typeface="黑体" panose="02010609060101010101" charset="-122"/>
                <a:sym typeface="+mn-ea"/>
              </a:rPr>
              <a:t>DWD</a:t>
            </a:r>
            <a:r>
              <a:rPr lang="zh-CN" altLang="en-US">
                <a:solidFill>
                  <a:schemeClr val="bg1"/>
                </a:solidFill>
                <a:latin typeface="黑体" panose="02010609060101010101" charset="-122"/>
                <a:ea typeface="黑体" panose="02010609060101010101" charset="-122"/>
                <a:cs typeface="黑体" panose="02010609060101010101" charset="-122"/>
                <a:sym typeface="+mn-ea"/>
              </a:rPr>
              <a:t>层的数据一般遵循数据库第三范式，其数据粒度通常和 ODS 的粒度相同。在 DWD 层会保存 BI 系统中所有的历史数据，例如保存 10 年的数据。</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r>
              <a:rPr lang="en-US" altLang="zh-CN">
                <a:solidFill>
                  <a:schemeClr val="bg1"/>
                </a:solidFill>
                <a:latin typeface="黑体" panose="02010609060101010101" charset="-122"/>
                <a:ea typeface="黑体" panose="02010609060101010101" charset="-122"/>
                <a:cs typeface="黑体" panose="02010609060101010101" charset="-122"/>
                <a:sym typeface="+mn-ea"/>
              </a:rPr>
              <a:t>DWM</a:t>
            </a:r>
            <a:r>
              <a:rPr lang="zh-CN" altLang="en-US">
                <a:solidFill>
                  <a:schemeClr val="bg1"/>
                </a:solidFill>
                <a:latin typeface="黑体" panose="02010609060101010101" charset="-122"/>
                <a:ea typeface="黑体" panose="02010609060101010101" charset="-122"/>
                <a:cs typeface="黑体" panose="02010609060101010101" charset="-122"/>
                <a:sym typeface="+mn-ea"/>
              </a:rPr>
              <a:t>层从数据粒度来说，这层数据是轻度汇总级的数据，已经不存在明细数据了。从数据的时间跨度来说，通常是 DWD 层的一部分，主要目的是满足用户分析的需求，而从分析的角度来说，用户通常只分析近几年（如近三年）的数据即可。从数据的广度来说，仍然覆盖了所有业务数据。</a:t>
            </a:r>
            <a:endParaRPr lang="zh-CN" altLang="en-US">
              <a:solidFill>
                <a:schemeClr val="bg1"/>
              </a:solidFill>
              <a:latin typeface="黑体" panose="02010609060101010101" charset="-122"/>
              <a:ea typeface="黑体" panose="02010609060101010101" charset="-122"/>
              <a:cs typeface="黑体" panose="02010609060101010101" charset="-122"/>
            </a:endParaRPr>
          </a:p>
          <a:p>
            <a:endParaRPr lang="zh-CN" altLang="en-US"/>
          </a:p>
          <a:p>
            <a:r>
              <a:rPr lang="en-US" altLang="zh-CN"/>
              <a:t>APP</a:t>
            </a:r>
            <a:r>
              <a:rPr lang="zh-CN" altLang="en-US"/>
              <a:t>层：</a:t>
            </a:r>
            <a:r>
              <a:rPr lang="zh-CN" altLang="en-US">
                <a:solidFill>
                  <a:schemeClr val="bg1"/>
                </a:solidFill>
                <a:latin typeface="黑体" panose="02010609060101010101" charset="-122"/>
                <a:ea typeface="黑体" panose="02010609060101010101" charset="-122"/>
                <a:cs typeface="黑体" panose="02010609060101010101" charset="-122"/>
                <a:sym typeface="+mn-ea"/>
              </a:rPr>
              <a:t>从数据粒度来说，是高度汇总的数据。从数据的广度来说，则并不一定覆盖所有业务数据，而是 DWM 层数据的一个真子集，从某种意义上来说是 DWM 层数据的一个重复。从极端情况来说，可以为每一张报表在 APP 层构建一个模型支持，达到以空间换时间的目的。</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开发一个独立的数据集市是获得可见结果的最有效的方法，因为不需要做跨部门、跨功能的分析，并且数据集市可以很快投入生产，因此能够迅速而廉价地获得结果，所以很多机构都应用这种方法。而且很多 ERP 集成商的系统中也自带了类似的功能作为一个卖点吸引客户。虽然它有很多优点，但是最致命的缺点是，短期的成功却带来长期的棘手问题，特别是独立型数据集市支持多主题区域时，会导致多个部门数据不一致，就是数据“打架”的现象，并且使得各个数据集市成为信息孤岛，缺乏兼容性。因此，这种方案很多时候是不可接受的。</a:t>
            </a:r>
            <a:endParaRPr lang="zh-CN" altLang="en-US"/>
          </a:p>
          <a:p>
            <a:r>
              <a:rPr lang="zh-CN" altLang="en-US"/>
              <a:t>独立数据集市集中于部门所关心的单一主题域，数据以部门为基础部署，无须考虑企业级别的信息共享与集成。例如，制造部门、人力资源部门和其他部门都有他们自己的数据集市。</a:t>
            </a:r>
            <a:endParaRPr lang="zh-CN" altLang="en-US"/>
          </a:p>
          <a:p>
            <a:r>
              <a:rPr lang="zh-CN" altLang="en-US"/>
              <a:t>因为一个部门的业务相对于整个企业要简单，数据量也小得多，所以部门的独立数据集市具有周期短、见效快的特点。如果从企业整体的视角观察这些数据集市，你会看到每个部门使用不同的技术，建立不同的 ETL 过程，处理不同的事务系统，而在多个独立的数据集市之间还会存在数据的交叉与重叠，甚至会有数据不一致的情况。从业务角度看，当部门的分析需求扩展，或者需要分析跨部门或跨主题域的数据时，独立数据市场会显得力不从心。而当数据存在歧义，比如同一个产品在 A 部门和 B 部门的定义不同时，将无法在部门间进行信息比较。 </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企业数据仓库是企业信息化工厂的枢纽，是原子数据的集成仓库，但是由于企业数据仓库不是多维格式，因此不适合分析型应用程序，BI 工具直接查询。它的目的是将附加的数据存储用于各种分析型系统。</a:t>
            </a:r>
            <a:endParaRPr lang="zh-CN" altLang="en-US"/>
          </a:p>
          <a:p>
            <a:endParaRPr lang="zh-CN" altLang="en-US"/>
          </a:p>
          <a:p>
            <a:r>
              <a:rPr lang="zh-CN" altLang="en-US"/>
              <a:t>数据集市是针对不同的主题区域，从企业数据仓库中获取信息，转换成多维格式，然后通过不同手段的聚集、计算，最后提供给最终用户分析使用，因此 Inmon 把信息从企业数据仓库移动到数据集市的过程描述为“数据交付”。 </a:t>
            </a:r>
            <a:endParaRPr lang="zh-CN" altLang="en-US"/>
          </a:p>
          <a:p>
            <a:endParaRPr lang="zh-CN" altLang="en-US"/>
          </a:p>
          <a:p>
            <a:r>
              <a:rPr lang="zh-CN" altLang="en-US"/>
              <a:t>应用系统：这些应用是组织中的操作型系统，用来支撑业务。它们收集业务处理过程中产生的销售、市场、材料、物流等数据，并将数据以多种形式进行存储。操作型系统也称为源系统，为数据仓库提供数据。</a:t>
            </a:r>
            <a:endParaRPr lang="zh-CN" altLang="en-US"/>
          </a:p>
          <a:p>
            <a:endParaRPr lang="zh-CN" altLang="en-US"/>
          </a:p>
          <a:p>
            <a:r>
              <a:rPr lang="zh-CN" altLang="en-US"/>
              <a:t> ETL 过程：ETL过程从操作型系统抽取数据，然后将数据转换成一种标准形式，最终将转换后的数据装载到企业级数据仓库中。ETL 是周期性运行的批处理过程。</a:t>
            </a:r>
            <a:endParaRPr lang="zh-CN" altLang="en-US"/>
          </a:p>
          <a:p>
            <a:endParaRPr lang="zh-CN" altLang="en-US"/>
          </a:p>
          <a:p>
            <a:r>
              <a:rPr lang="zh-CN" altLang="en-US"/>
              <a:t>企业级数据仓库：是该架构中的核心组件。正如 Inmon 数据仓库定义的，企业级数据仓库是一个细节数据的集成资源库。其中的数据以最低粒度级别被捕获，存储在满足三范式设计的关系数据库中。 </a:t>
            </a:r>
            <a:endParaRPr lang="zh-CN" altLang="en-US"/>
          </a:p>
          <a:p>
            <a:endParaRPr lang="zh-CN" altLang="en-US"/>
          </a:p>
          <a:p>
            <a:r>
              <a:rPr lang="zh-CN" altLang="en-US"/>
              <a:t>部门级数据集市：是面向主题数据的部门级视图，数据从企业级数据仓库获取。数据在进入部门数据集市时可能进行聚合。数据集市使用多维模型设计，用于数据分析。</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 当然，如果区别它们的不同，首先最大的不同就是企业数据仓库的模式不同，Inmon采用的是第三范式的格式，而 Kimball 则采用了多维模型——星形模型，并且还是最低粒度的数据存储。其次维度数据仓库可以被分析系统直接访问，当然这种访问方式在分析过程中很少使用。最后就是数据集市的概念有逻辑上的区别，在 Kimball 的架构中，数据集市由维度数据仓库的高亮显示的表的子集表示。 </a:t>
            </a:r>
            <a:endParaRPr lang="zh-CN" altLang="en-US"/>
          </a:p>
          <a:p>
            <a:r>
              <a:rPr lang="zh-CN" altLang="en-US"/>
              <a:t>Kimball 与 Inmon 架构还有核心数据仓库的设计和建立的区别。Kimball 的数据仓库包含高粒度的企业数据，使用多维模型设计，这也意味着数据仓库由星形模式的维度表和事实表构成。分析系统或报表工具可以直接访问多维数据仓库里的数据。在此架构中的数据集市也与 Inmon 中的不同。这里的数据集市是一个逻辑概念，只是多维数据仓库中的主题域划分，并没有自己的物理存储，也可以说是虚拟的数据集市。</a:t>
            </a:r>
            <a:endParaRPr lang="zh-CN" altLang="en-US"/>
          </a:p>
          <a:p>
            <a:r>
              <a:rPr lang="zh-CN" altLang="en-US"/>
              <a:t> 当然，有时在 Kimball 的架构中有一个可变通的设计，就是在 ETL 的过程中加入 ODS 层，使得 ODS 层中能保留第三范式的一组表作为 ETL 过程的过渡，如图 3-8 所示。但是，这个思想在 Kimball 看来只是 ETL 的过程辅助而已。</a:t>
            </a:r>
            <a:endParaRPr lang="zh-CN" altLang="en-US"/>
          </a:p>
          <a:p>
            <a:endParaRPr lang="zh-CN" altLang="en-US"/>
          </a:p>
          <a:p>
            <a:r>
              <a:rPr lang="zh-CN" altLang="en-US"/>
              <a:t>另外，还可以把数据集市和企业维度数据仓库分离开，这样就多一层所谓的展现层（presentation layer），这些变通的设计只要符合企业本身分析的需求，都是可以接受的。</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ETL 技术是目前采用较多的数据交换技术之一，ETL 实际上是数据抽取、数据转换和数据加载三种操作的总称。通常，ETL操作发生在数据仓库中，通过 ETL 工具从数据源中抽取需要的数据，根据需要的格式对数据进行格式转换、清洗，去除冗余数据，将不同格式存储的数据进行格式统一，然后将加工处理后的数据加载到新的数据库中进行存储。</a:t>
            </a:r>
            <a:endParaRPr lang="zh-CN" altLang="en-US"/>
          </a:p>
          <a:p>
            <a:r>
              <a:rPr lang="zh-CN" altLang="en-US"/>
              <a:t>ETL 系统的设计思想是以工作流为控制调度中心，利用元数据信息保存和记录 ETL 过程信息，定义 ETL 过程中各种转换规则的工作以组件的形式存在，并提供可视化界面供用户定义、修改 ETL 的流程，系统通过数据访问模块访问数据源和数据目标。</a:t>
            </a:r>
            <a:endParaRPr lang="zh-CN" altLang="en-US"/>
          </a:p>
          <a:p>
            <a:r>
              <a:rPr lang="zh-CN" altLang="en-US"/>
              <a:t>将工作流技术和元数据技术应用到 ETL 工具中已经是目前 ETL 工具发展的一种趋势。利用这两种技术，ETL 流程的灵活性和可控制性将大大提高，用户可以根据需要自由选择数据清洗和数据转换操作，并按照数据处理的流程灵活编排所选择的操作；同时， ETL 工具的可扩展性也得到增强，在工作流技术的支持下，所有的数据清洗和转换操作都成为工作流活动的资源，因此工具可以根据需要灵活添加清洗和转换操作，从而扩展相应的处理能力。</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1.数据抽取</a:t>
            </a:r>
            <a:endParaRPr lang="zh-CN" altLang="en-US"/>
          </a:p>
          <a:p>
            <a:r>
              <a:rPr lang="zh-CN" altLang="en-US"/>
              <a:t>数据抽取部分的主要功能是负责从数据源中抽取待加工的数据。数据抽取过程根据抽取方式的不同，可以分为全量抽取和增量抽取两种方式。全量抽取是指从源数据库中一次性将数据抽取出来，集成到目标数据库中。这种抽取方式可以满足对数据传输过程中一致性的要求，保证源数据库中数据与目标数据库中存储数据的一致性。增量抽取方式操作的数据对象都是数据规模较小的数据，这样的数据对服务器需求不高，因此采用增量抽取方式可以减轻服务器和网络带宽的压力。增量抽取方式一般使用于在数据仓库搭建之后的日常维护操作中。</a:t>
            </a:r>
            <a:endParaRPr lang="zh-CN" altLang="en-US"/>
          </a:p>
          <a:p>
            <a:r>
              <a:rPr lang="zh-CN" altLang="en-US"/>
              <a:t>这部分需要在调研阶段做大量的工作，首先要清楚数据是从几个业务系统中来，各个业务系统的数据库服务器运行什么DBMS，是否存在手工数据，手工数据量有多大，是否存在非结构化的数据等，当收集完这些信息之后，才可以进行数据抽取的设计。 </a:t>
            </a:r>
            <a:endParaRPr lang="zh-CN" altLang="en-US"/>
          </a:p>
          <a:p>
            <a:r>
              <a:rPr lang="zh-CN" altLang="en-US"/>
              <a:t>（1）对于与存放数据仓库的数据库系统相同的数据源处理方法，这类数据源在设计上比较容易。一般情况下，DBMS（SQL Server、Oracle）都会提供数据库链接功能，在数据仓库数据库服务器和原业务系统之间建立直接的链接关系，就可以写 Select 语句直接访问。</a:t>
            </a:r>
            <a:endParaRPr lang="zh-CN" altLang="en-US"/>
          </a:p>
          <a:p>
            <a:r>
              <a:rPr lang="zh-CN" altLang="en-US"/>
              <a:t>（2）对于与数据仓库数据库系统不同的数据源的处理方法，这类数据源一般情况下也可以通过 ODBC 的方式建立数据库链接——如 SQL Server 和 Oracle 之间。如果不能建立数据库链接，则有两种方式可以完成：一种方式是通过工具将源数据导出为 .txt 或者 .xls 文件，然后再将这些源系统文件导入到 ODS 中；另外一种方法是通过程序接口完成。</a:t>
            </a:r>
            <a:endParaRPr lang="zh-CN" altLang="en-US"/>
          </a:p>
          <a:p>
            <a:r>
              <a:rPr lang="zh-CN" altLang="en-US"/>
              <a:t> （3）对于文件类型数据源（.txt，.xls），可以培训业务人员利用数据库工具将这些数据 导入到指定的数据库，然后从指定的数据库中抽取。或者还可以借助工具实现。 </a:t>
            </a:r>
            <a:endParaRPr lang="zh-CN" altLang="en-US"/>
          </a:p>
          <a:p>
            <a:r>
              <a:rPr lang="zh-CN" altLang="en-US"/>
              <a:t>（4）增量更新的问题。对于数据量大的系统，必须考虑增量抽取。一般情况下，业 务系统会记录业务发生的时间，我们可以用它作为增量的标志，每次抽取之前首先判断 ODS 中记录的是否为最大的时间，然后根据这个时间去业务系统取大于这个时间的所有 记录，并利用业务系统的时间戳（一般情况下，业务系统没有或者部分有时间戳）。 </a:t>
            </a:r>
            <a:endParaRPr lang="zh-CN" altLang="en-US"/>
          </a:p>
          <a:p>
            <a:r>
              <a:rPr lang="zh-CN" altLang="en-US"/>
              <a:t>2. 数据的清洗与转换 </a:t>
            </a:r>
            <a:endParaRPr lang="zh-CN" altLang="en-US"/>
          </a:p>
          <a:p>
            <a:r>
              <a:rPr lang="zh-CN" altLang="en-US"/>
              <a:t>数据的清洗（cleaning）、转换（transform）过程是将上一步骤中抽取的数据进行清洗， 并按照预先设定的规则转换成目标数据库能够接受的同一标准格式。由于数据抽取步骤中 得到的数据从不同的数据源产生，这些数据根据采用的数据库不同，会以不同的格式存 储。此外，不同来源的数据进行整合的过程中可能产生冲突数据和冗余数据等问题，这就 需要在载入目标数据库之前对数据进行清洗处理，使待载入的数据从格式和内容上实现正 确和统一。</a:t>
            </a:r>
            <a:endParaRPr lang="zh-CN" altLang="en-US"/>
          </a:p>
          <a:p>
            <a:r>
              <a:rPr lang="zh-CN" altLang="en-US"/>
              <a:t> 一般情况下，数据仓库分为 ODS、DW 两部分，通常的做法是先从业务系统到 ODS 做清洗，将“脏”数据和不完整数据过滤掉，再从 ODS 到 DW 的过程中转换，进行一些 业务规则的计算和聚合。</a:t>
            </a:r>
            <a:endParaRPr lang="zh-CN" altLang="en-US"/>
          </a:p>
          <a:p>
            <a:r>
              <a:rPr lang="zh-CN" altLang="en-US"/>
              <a:t>1）数据清洗 数据清洗的任务是过滤不符合要求的数据，将过滤的结果交给业务主管部门，确认是 否过滤掉，还是由业务单位修正之后再进行抽取。</a:t>
            </a:r>
            <a:endParaRPr lang="zh-CN" altLang="en-US"/>
          </a:p>
          <a:p>
            <a:r>
              <a:rPr lang="zh-CN" altLang="en-US"/>
              <a:t>不符合要求的数据主要有不完整的数据、错误的数据、重复的数据三大类。 </a:t>
            </a:r>
            <a:endParaRPr lang="zh-CN" altLang="en-US"/>
          </a:p>
          <a:p>
            <a:r>
              <a:rPr lang="zh-CN" altLang="en-US"/>
              <a:t>（1）不完整的数据：这类数据主要是一些应该有的信息缺失，如供应商的名称、分公 司的名称、客户的区域信息缺失、业务系统中主表与明细表不能匹配等。将这类数据过滤 出来，按缺失的内容分别写入不同 Excel 文件向客户提交，要求在规定的时间内补全。补 全后才写入数据仓库。 </a:t>
            </a:r>
            <a:endParaRPr lang="zh-CN" altLang="en-US"/>
          </a:p>
          <a:p>
            <a:r>
              <a:rPr lang="zh-CN" altLang="en-US"/>
              <a:t>（2）错误的数据：这类错误产生的原因是业务系统不够健全，在接收输入后没有进 行判断而直接写入后台数据库造成的，比如数值数据输成全角数字字符、字符串数据后面 有一个回车操作、日期格式不正确、日期越界等。这类数据也要分类，对于类似于全角字 符、数据前后有不可见字符的问题，只能通过写 SQL 语句的方式找出来，然后要求客户 在业务系统修正之后抽取。日期格式不正确的或者是日期越界的这类错误会导致 ETL 运 行失败，这类错误需要去业务系统数据库用 SQL 的方式挑出来，交给业务主管部门要求 限期修正，修正之后再抽取。 </a:t>
            </a:r>
            <a:endParaRPr lang="zh-CN" altLang="en-US"/>
          </a:p>
          <a:p>
            <a:r>
              <a:rPr lang="zh-CN" altLang="en-US"/>
              <a:t>（3）重复的数据：对于这类数据——特别是维度表中会出现这种情况——将重复数据 记录的所有字段导出来，让客户确认并整理。</a:t>
            </a:r>
            <a:endParaRPr lang="zh-CN" altLang="en-US"/>
          </a:p>
          <a:p>
            <a:r>
              <a:rPr lang="zh-CN" altLang="en-US"/>
              <a:t>数据清洗是一个反复的过程，不可能在几天内完成，只有不断地发现问题，解决 问题。对于是否过滤、是否修正的问题，一般要求客户确认，对于过滤掉的数据，写入Excel 文件或者将过滤数据写入数据表，在 ETL 开发的初期可以每天向业务单位发送过滤 数据的邮件，促使他们尽快地修正错误，同时也可以作为将来验证数据的依据。数据清 洗需要注意的是不要将有用的数据过滤掉，应对每个过滤规则认真进行验证，并要用户 确认。 </a:t>
            </a:r>
            <a:endParaRPr lang="zh-CN" altLang="en-US"/>
          </a:p>
          <a:p>
            <a:r>
              <a:rPr lang="zh-CN" altLang="en-US"/>
              <a:t>2）数据转换 数据转换的任务主要是进行不一致数据的转换、数据粒度的转换，以及一些商务规则 的计算。</a:t>
            </a:r>
            <a:endParaRPr lang="zh-CN" altLang="en-US"/>
          </a:p>
          <a:p>
            <a:r>
              <a:rPr lang="zh-CN" altLang="en-US"/>
              <a:t>（1）不一致数据的转换：这个过程是一个整合的过程，将不同业务系统的相同类型 的数据统一，比如同一个供应商在结算系统中的编码是 XX0001，而在 CRM 中的编码是 YY0001，这样，在抽取过来之后统一转换成一个编码。</a:t>
            </a:r>
            <a:endParaRPr lang="zh-CN" altLang="en-US"/>
          </a:p>
          <a:p>
            <a:r>
              <a:rPr lang="zh-CN" altLang="en-US"/>
              <a:t>（2）数据粒度的转换：业务系统一般存储非常明细的数据，而数据仓库中的数据是用 来分析的，不需要非常明细的数据。一般情况下，会将业务系统数据按照数据仓库粒度进 行聚合。</a:t>
            </a:r>
            <a:endParaRPr lang="zh-CN" altLang="en-US"/>
          </a:p>
          <a:p>
            <a:r>
              <a:rPr lang="zh-CN" altLang="en-US"/>
              <a:t>（3）商务规则的计算：不同的企业有不同的业务规则、不同的数据指标，这些指标有 的时候不是简单地加加减减就能完成，这个时候需要在 ETL 中将这些数据指标计算好后 存储在数据仓库中，以供分析使用。</a:t>
            </a:r>
            <a:endParaRPr lang="zh-CN" altLang="en-US"/>
          </a:p>
          <a:p>
            <a:r>
              <a:rPr lang="zh-CN" altLang="en-US"/>
              <a:t> 3. 数据加载 数据加载的过程主要是将已经清洗过的数据装载到目标数据仓库的指定位置上。数据 规模的大小不同，处理方式也不同。对于少量的数据库更新操作，直接使用 SQL 语句实 现；对于批量数据载入的请求，则需要使用专门的加载工具实现，通过使用加载工具加载 实现对数据的分隔和异步载入。</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依循数据仓库的工作方式，原始资料由源数据库被抽取出来后，将在中间过程被写入到 operational data store（ODS），ODS 是用来存储中间数据和核查校验数据的。通过 ODS，数据将被萃取、预先被计算及整理，而后被导入数据仓库做进一步的报表生成与分析。</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1）可恢复。在大多数的企业环境中，数据从源系统中抽取出来后，会进行一系列重要的转换，假设对于某张表，其转换的工作量很大，那么根据我们的最佳实践，应该在数据一抽取完马上就进行集结。这些集结表（在数据库或者文件系统中）可以作为恢复点。一旦转换过程发生错误，利用这些表，处理过程就无须再次访问源系统。同样的道理，如果加载过程失败，也无须重新进行转换。如果集结数据单纯是为了达到恢复的目的，那么数据应该存储在文件系统中的顺序文件中，而不是数据库。以恢复为目的的数据集结对于从业务系统中抽取数据尤其重要，因为业务系统中的数据会被覆盖和修改。 </a:t>
            </a:r>
            <a:endParaRPr lang="zh-CN" altLang="en-US"/>
          </a:p>
          <a:p>
            <a:r>
              <a:rPr lang="zh-CN" altLang="en-US"/>
              <a:t>（2）备份。通常，巨大的数据量使得在数据库级别上进行可靠的数据仓库备份变得不可行。只要加载文件已经进行了保存、压缩和归档，那么我们就可以避免数据库故障所带来的灾难。如果集结表存储在文件系统，就可以被压缩成非常小的文件并存储在网络上。当需要重新向数据仓库中加载数据时，仅需要对加载文件解压缩并重新加载。 </a:t>
            </a:r>
            <a:endParaRPr lang="zh-CN" altLang="en-US"/>
          </a:p>
          <a:p>
            <a:r>
              <a:rPr lang="zh-CN" altLang="en-US"/>
              <a:t>（3）审计。很多时候，源系统和目标系统之间的数据沿袭在 ETL 代码中丢失，当审计 ETL 流程时，数据集结区的存在使得对 ETL 流程中的不同阶段的直接比较成为可能，因为这时候审计人员（或者程序员）可以简单地比较原始的输入文件和输出文件检查逻辑转换规则。当源系统覆盖了历史数据时，集结数据特别有用。当一个事件发生后，你可能对数据仓库中几天甚至几周的数据信息的完整性产生疑问，这时候对相应时段的集结区的抽取数据进行检查将能够帮助你恢复对数据仓库的数据准确性的信心。 </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ETL 在转化的过程中，主要体现在以下几方面。 </a:t>
            </a:r>
            <a:endParaRPr lang="zh-CN" altLang="en-US"/>
          </a:p>
          <a:p>
            <a:r>
              <a:rPr lang="zh-CN" altLang="en-US"/>
              <a:t>（1）空值处理：可捕获字段空值，进行加载或替换为其他含义数据，并可根据字段空值实现分流加载到不同目标库。 </a:t>
            </a:r>
            <a:endParaRPr lang="zh-CN" altLang="en-US"/>
          </a:p>
          <a:p>
            <a:r>
              <a:rPr lang="zh-CN" altLang="en-US"/>
              <a:t>（2）规范化数据格式：可实现字段格式约束定义，对于数据源中时间、数值、字符等数据，可自定义加载格式。 </a:t>
            </a:r>
            <a:endParaRPr lang="zh-CN" altLang="en-US"/>
          </a:p>
          <a:p>
            <a:r>
              <a:rPr lang="zh-CN" altLang="en-US"/>
              <a:t>（3）拆分数据：依据业务需求对字段可进行分解。例如，主叫号 861082585313-8148， 可进行区域码和电话号码分解。 </a:t>
            </a:r>
            <a:endParaRPr lang="zh-CN" altLang="en-US"/>
          </a:p>
          <a:p>
            <a:r>
              <a:rPr lang="zh-CN" altLang="en-US"/>
              <a:t>（4）验证数据正确性：可利用 Lookup 及拆分功能进行数据验证。例如，主叫号861082585313-8148，进行区域码和电话号码分解后，可利用 Lookup 返回主叫网关或交换,机记载的主叫地区，进行数据验证。 </a:t>
            </a:r>
            <a:endParaRPr lang="zh-CN" altLang="en-US"/>
          </a:p>
          <a:p>
            <a:r>
              <a:rPr lang="zh-CN" altLang="en-US"/>
              <a:t>（5）数据替换：对于业务因素，可实现无效数据、缺失数据的替换。 </a:t>
            </a:r>
            <a:endParaRPr lang="zh-CN" altLang="en-US"/>
          </a:p>
          <a:p>
            <a:r>
              <a:rPr lang="zh-CN" altLang="en-US"/>
              <a:t>（6）Lookup：查获丢失数据 Lookup 实现子查询，并返回用其他手段获取的缺失字段，保证字段完整性。 </a:t>
            </a:r>
            <a:endParaRPr lang="zh-CN" altLang="en-US"/>
          </a:p>
          <a:p>
            <a:r>
              <a:rPr lang="zh-CN" altLang="en-US"/>
              <a:t>（7）建立 ETL 过程的主外键约束：对无依赖性的非法数据，可替换或导出到错误数据文件中，保证主键唯一记录的加载。 </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如何选择两种架构主要取决于公司现有的网络架构、预算，以及它已经使用云和大数据技术的程度。但是，当 3 个焦点区域中的任何一个或全部都很关键时，可以考虑使用ELT。 </a:t>
            </a:r>
            <a:endParaRPr lang="zh-CN" altLang="en-US"/>
          </a:p>
          <a:p>
            <a:r>
              <a:rPr lang="zh-CN" altLang="en-US"/>
              <a:t>当摄取速度是优先考虑问题时，必须使用 ELT。因为 ELT 不必等待数据被处理掉，然后加载（此处加载数据和转换可以并行发生）。这里，摄取过程更快，并提供比 ETL 更快的原始信息。 </a:t>
            </a:r>
            <a:endParaRPr lang="zh-CN" altLang="en-US"/>
          </a:p>
          <a:p>
            <a:r>
              <a:rPr lang="zh-CN" altLang="en-US"/>
              <a:t>将数据转化为商业智能的优势在于能够将隐藏模式表现为可操作的信息。通过保存所有历史数据，组织可以随时间线、销售模式、季节性趋势或任何新兴指标进行挖掘，这对组织而言至关重要。在这种情况下，可以访问原始数据，因为数据在加载之前未被转换。大部分云数据中，原始数据先被存储，然后被提炼，或者存储处理过的信息。例如，数据科学家更喜欢使用原始数据的访问，而业务用户则更喜欢将规范化的数据用于商业智能。</a:t>
            </a:r>
            <a:endParaRPr lang="zh-CN" altLang="en-US"/>
          </a:p>
          <a:p>
            <a:r>
              <a:rPr lang="zh-CN" altLang="en-US"/>
              <a:t>当使用高端数据处理引擎（如云数据仓库或 Hadoop）时，ELT 可以利用本机处理能力实现更高的可扩展性。ETL 和 ELT 都是节省时间的方法，用于从原始数据生成商业智能。</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（1）新数据仓库测试：它是从核心构建和验证的。在此测试中，输入取自客户的要求 和不同的数据源。但是，新的数据仓库是在 ETL 工具的帮助下构建和验证的。以下是不 同用户群体的责任。 </a:t>
            </a:r>
            <a:endParaRPr lang="zh-CN" altLang="en-US"/>
          </a:p>
          <a:p>
            <a:r>
              <a:rPr lang="zh-CN" altLang="en-US"/>
              <a:t>（2）业务分析师：业务分析师收集并记录需求。 </a:t>
            </a:r>
            <a:endParaRPr lang="zh-CN" altLang="en-US"/>
          </a:p>
          <a:p>
            <a:r>
              <a:rPr lang="zh-CN" altLang="en-US"/>
              <a:t>基础设施人员：这些人建立了测试环境。 </a:t>
            </a:r>
            <a:endParaRPr lang="zh-CN" altLang="en-US"/>
          </a:p>
          <a:p>
            <a:r>
              <a:rPr lang="zh-CN" altLang="en-US"/>
              <a:t>QA 测试人员：QA 测试人员开发测试计划和测试脚本，然后执行这些测试计划和测 试脚本。 </a:t>
            </a:r>
            <a:endParaRPr lang="zh-CN" altLang="en-US"/>
          </a:p>
          <a:p>
            <a:r>
              <a:rPr lang="zh-CN" altLang="en-US"/>
              <a:t>开发人员：开发人员为每个模块执行单元测试。 </a:t>
            </a:r>
            <a:endParaRPr lang="zh-CN" altLang="en-US"/>
          </a:p>
          <a:p>
            <a:r>
              <a:rPr lang="zh-CN" altLang="en-US"/>
              <a:t>数据库管理员：数据库管理员测试性能和压力。 </a:t>
            </a:r>
            <a:endParaRPr lang="zh-CN" altLang="en-US"/>
          </a:p>
          <a:p>
            <a:r>
              <a:rPr lang="zh-CN" altLang="en-US"/>
              <a:t>用户：用户进行功能测试，包括 UAT（用户验收测试）。</a:t>
            </a:r>
            <a:endParaRPr lang="zh-CN" altLang="en-US"/>
          </a:p>
          <a:p>
            <a:r>
              <a:rPr lang="zh-CN" altLang="en-US"/>
              <a:t>（2）生产验证测试：当数据移动到生产系统时，对数据进行此测试。Informatica 数据 验证选项提供 ETL 测试和管理功能的自动化，以确保数据不会危及生产系统。 </a:t>
            </a:r>
            <a:endParaRPr lang="zh-CN" altLang="en-US"/>
          </a:p>
          <a:p>
            <a:r>
              <a:rPr lang="zh-CN" altLang="en-US"/>
              <a:t>（3）目标测试源（验证）：完成此类测试，以验证转换了预期数据值的数据值。 </a:t>
            </a:r>
            <a:endParaRPr lang="zh-CN" altLang="en-US"/>
          </a:p>
          <a:p>
            <a:r>
              <a:rPr lang="zh-CN" altLang="en-US"/>
              <a:t>（4）应用程序升级：自动生成此类 ETL 测试，从而节省测试时间。此类测试检查从 较旧的应用程序中提取的数据是否与新应用程序中的数据完全相同。 </a:t>
            </a:r>
            <a:endParaRPr lang="zh-CN" altLang="en-US"/>
          </a:p>
          <a:p>
            <a:r>
              <a:rPr lang="zh-CN" altLang="en-US"/>
              <a:t>（5）元数据测试：元数据测试包括测量数据类型、数据长度和检查索引 / 约束。 </a:t>
            </a:r>
            <a:endParaRPr lang="zh-CN" altLang="en-US"/>
          </a:p>
          <a:p>
            <a:r>
              <a:rPr lang="zh-CN" altLang="en-US"/>
              <a:t>（6）数据准确性测试：完成此测试是为了确保数据按预期准确加载和转换。 </a:t>
            </a:r>
            <a:endParaRPr lang="zh-CN" altLang="en-US"/>
          </a:p>
          <a:p>
            <a:r>
              <a:rPr lang="zh-CN" altLang="en-US"/>
              <a:t>（7）数据转换测试：在许多情况下完成数据转换测试。需要为每一行运行多个 SQL 查询，以验证转换规则。 </a:t>
            </a:r>
            <a:endParaRPr lang="zh-CN" altLang="en-US"/>
          </a:p>
          <a:p>
            <a:r>
              <a:rPr lang="zh-CN" altLang="en-US"/>
              <a:t>（8）数据质量测试：数据质量测试包括语法和参考测试。为避免在业务流程期间由于 日期或订单号而导致的任何错误，数据质量已完成。 </a:t>
            </a:r>
            <a:endParaRPr lang="zh-CN" altLang="en-US"/>
          </a:p>
          <a:p>
            <a:r>
              <a:rPr lang="zh-CN" altLang="en-US"/>
              <a:t>（9）语法测试：它将根据无效字符、字符模式、不正确的大小写顺序等报告“脏” 数据。 </a:t>
            </a:r>
            <a:endParaRPr lang="zh-CN" altLang="en-US"/>
          </a:p>
          <a:p>
            <a:r>
              <a:rPr lang="zh-CN" altLang="en-US"/>
              <a:t>（10）参考测试：它将根据数据模型检查数据。例如，客户 ID 数据质量测试包括数字 检查、日期检查、精确检查等。 </a:t>
            </a:r>
            <a:endParaRPr lang="zh-CN" altLang="en-US"/>
          </a:p>
          <a:p>
            <a:r>
              <a:rPr lang="zh-CN" altLang="en-US"/>
              <a:t>（11）更改请求：在这种情况下，数据已添加到现有数据仓库。可能存在客户需要更 改当前业务规则的情况，或者他们可以集成新规则。 </a:t>
            </a:r>
            <a:endParaRPr lang="zh-CN" altLang="en-US"/>
          </a:p>
          <a:p>
            <a:r>
              <a:rPr lang="zh-CN" altLang="en-US"/>
              <a:t>（12）报告测试：数据仓库的最终结果，报告测试。应通过验证报告中的数据和布局 测试。报告是创建重要业务决策的重要资源。</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执行数据转换非常复杂，因为无法通过编写单个 SQL 查询并将其输出与目标进行比较来实现。要对数据转换进行 ETL 测试，必须为每一行编写多个 SQL 查询，以验证转换规则。要为数据转换执行成功的 ETL 测试，需要从源系统中选择足够的样本数据以应用转换规则。</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ETL 测试工具是用于提取、转换和加载数据的软件。提取、转换和加载有助于组织，使数据在不同的数据系统中可访问、有意义且可用。在当今数据驱动的世界中，无论大小，都会从各种组织、机器和小工具中生成大量数据。</a:t>
            </a:r>
            <a:endParaRPr lang="zh-CN" altLang="en-US"/>
          </a:p>
          <a:p>
            <a:r>
              <a:rPr lang="zh-CN" altLang="en-US"/>
              <a:t>在传统的编程方式中，ETL 都提取并进行一些转换操作，然后将转换后的数据加载到目标数据库文件等。为此，需要用编程语言编写代码，如使用 Java、C#、C++ 等。为了避免使用更多的编码和库，将通过拖放组件减少工作量。</a:t>
            </a:r>
            <a:endParaRPr lang="zh-CN" altLang="en-US"/>
          </a:p>
          <a:p>
            <a:r>
              <a:rPr lang="zh-CN" altLang="en-US"/>
              <a:t>ETL 工具是一组用任何编程语言编写的库，它将简化我们的工作，以便根据需要进行数据集成和转换操作。</a:t>
            </a:r>
            <a:endParaRPr lang="zh-CN" altLang="en-US"/>
          </a:p>
          <a:p>
            <a:r>
              <a:rPr lang="zh-CN" altLang="en-US"/>
              <a:t>例如，在移动设备中，每次浏览网页时，都会生成一定数量的数据。商用飞机每小时可以生成高达 500 GB 的数据。我们现在可以想一想，这些数据有多大。这就是它被称为大数据的原因，但是在对它执行 ETL 操作之前，这些数据是无用的。</a:t>
            </a:r>
            <a:endParaRPr lang="zh-CN" altLang="en-US"/>
          </a:p>
          <a:p>
            <a:endParaRPr lang="zh-CN" altLang="en-US"/>
          </a:p>
          <a:p>
            <a:r>
              <a:rPr lang="zh-CN" altLang="en-US"/>
              <a:t>数据仓库工具包含来自不同来源的数据，这些数据在一个地方组合，以分析有意义的模式和洞察力。ETL 处理异构数据并使其同质化，这对数据科学家来说非常顺利。然后，数据分析师分析数据并从中获取商业智能。</a:t>
            </a:r>
            <a:endParaRPr lang="zh-CN" altLang="en-US"/>
          </a:p>
          <a:p>
            <a:r>
              <a:rPr lang="zh-CN" altLang="en-US"/>
              <a:t>与传统的移动数据方法相比，ETL 更容易使用，这涉及编写传统的计算机程序。ETL工具包含一个图形界面，可以增加源数据库和目标数据库之间映射表和列的过程。</a:t>
            </a:r>
            <a:endParaRPr lang="zh-CN" altLang="en-US"/>
          </a:p>
          <a:p>
            <a:r>
              <a:rPr lang="zh-CN" altLang="en-US"/>
              <a:t>ETL 工具可以从多个数据结构以及不同平台（如大型机、服务器等）收集、读取和迁移。它还可以在发生变化时识别“增量”变化，使 ETL 工具能够仅复制已更改的数据，而无须执行完整的数据刷新。</a:t>
            </a:r>
            <a:endParaRPr lang="zh-CN" altLang="en-US"/>
          </a:p>
          <a:p>
            <a:r>
              <a:rPr lang="zh-CN" altLang="en-US"/>
              <a:t>ETL 工具包括即用型操作，如过滤、排序、重新格式化、合并和连接。ETL 工具还支持转换调度、监控、版本控制和统一元数据管理，同时一些工具与 BI 工具集成。 </a:t>
            </a:r>
            <a:endParaRPr lang="zh-CN" altLang="en-US"/>
          </a:p>
          <a:p>
            <a:r>
              <a:rPr lang="zh-CN" altLang="en-US"/>
              <a:t>使用 ETL 工具比使用将数据从源数据库移动到目标数据存储库的传统方法更有益。</a:t>
            </a:r>
            <a:endParaRPr lang="zh-CN" altLang="en-US"/>
          </a:p>
          <a:p>
            <a:r>
              <a:rPr lang="zh-CN" altLang="en-US"/>
              <a:t>使用 ETL 工具的优点如下。</a:t>
            </a:r>
            <a:endParaRPr lang="zh-CN" altLang="en-US"/>
          </a:p>
          <a:p>
            <a:r>
              <a:rPr lang="zh-CN" altLang="en-US"/>
              <a:t>（1）易用性：ETL 工具的首要优点是易于使用。该工具本身指定数据源以及提取和处理数据的规则，然后实现该过程并加载数据。ETL 消除了编程意义上的编码需求，我们必须编写程序和代码。</a:t>
            </a:r>
            <a:endParaRPr lang="zh-CN" altLang="en-US"/>
          </a:p>
          <a:p>
            <a:r>
              <a:rPr lang="zh-CN" altLang="en-US"/>
              <a:t>（2）运营恢复能力：许多数据仓库都已损坏并产生运营问题。ETL 工具具有内置的错误处理功能，它可以帮助数据工程师构建 ETL 工具的功能，以开发成功且装备精良的系统。</a:t>
            </a:r>
            <a:endParaRPr lang="zh-CN" altLang="en-US"/>
          </a:p>
          <a:p>
            <a:r>
              <a:rPr lang="zh-CN" altLang="en-US"/>
              <a:t>（3）可视流程：ETL 工具基于图形用户界面，提供系统逻辑的可视化流程。图形界面帮助我们使用拖放界面指定规则，以显示流程中的数据流。</a:t>
            </a:r>
            <a:endParaRPr lang="zh-CN" altLang="en-US"/>
          </a:p>
          <a:p>
            <a:r>
              <a:rPr lang="zh-CN" altLang="en-US"/>
              <a:t>（4）适用于复杂数据管理情况：ETL 工具有助于更好地移动大量数据并批量传输。在复杂规则和转换的情况下，ETL 工具简化了任务，这有助于我们进行计算、字符串操作、数据更改，以及多组数据的集成。</a:t>
            </a:r>
            <a:endParaRPr lang="zh-CN" altLang="en-US"/>
          </a:p>
          <a:p>
            <a:r>
              <a:rPr lang="zh-CN" altLang="en-US"/>
              <a:t>（5）增强商业智能：ETL 工具可改善数据访问并简化提取、转换和加载过程。它改善了对直接影响战略和运营决策的信息的访问，这些决策基于数据驱动的事实。ETL 还使业务负责人能够检索基于特定需求的数据，并根据这些需求做出决策。</a:t>
            </a:r>
            <a:endParaRPr lang="zh-CN" altLang="en-US"/>
          </a:p>
          <a:p>
            <a:r>
              <a:rPr lang="zh-CN" altLang="en-US"/>
              <a:t>（6）推进数据分析和清理：与 SQL 中提供的工具相比，ETL 工具具有大量的清理功能。高级功能关注复杂的转换需求，这通常发生在结构复杂的数据仓库中。</a:t>
            </a:r>
            <a:endParaRPr lang="zh-CN" altLang="en-US"/>
          </a:p>
          <a:p>
            <a:r>
              <a:rPr lang="zh-CN" altLang="en-US"/>
              <a:t>（7）增强的商业智能：ETL 工具改进了数据访问，因为它简化了提取、转换和加载的过程。ETL 有助于直接访问信息，从而影响战略和运营决策，这些决策都基于数据驱动的事实。ETL 工具还使业务负责人能够根据其特定需求检索数据，并相应地做出决策。</a:t>
            </a:r>
            <a:endParaRPr lang="zh-CN" altLang="en-US"/>
          </a:p>
          <a:p>
            <a:r>
              <a:rPr lang="zh-CN" altLang="en-US"/>
              <a:t>（8）高投资回报：使用 ETL 工具可以节省成本，使企业获得更高的收益。根据国际数据公司的研究，发现这些实施收集的中位数 5 年投资回报率为 112%，平均回报期为1.6 年。</a:t>
            </a:r>
            <a:endParaRPr lang="zh-CN" altLang="en-US"/>
          </a:p>
          <a:p>
            <a:r>
              <a:rPr lang="zh-CN" altLang="en-US"/>
              <a:t>（9）性能：ETL 平台的结构简化了构建高质量数据仓库系统的过程。一些 ETL 工具带有性能增强技术，如集群感知和对称多处理。</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（1）DataPipeline。DataPipeline 是一家为企业用户提供数据基础架构服务的科技公司，DataPipeline 数据质量平台整合了数据质量分析、质量校验、质量监控等多方面特性，以保证数据质量的完整性、一致性、准确性及唯一性，彻底解决数据孤岛和数据定义进化的问题。</a:t>
            </a:r>
            <a:endParaRPr lang="zh-CN" altLang="en-US"/>
          </a:p>
          <a:p>
            <a:r>
              <a:rPr lang="zh-CN" altLang="en-US"/>
              <a:t>（2）Kettle。Kettle 是一款国外开源的 ETL 工具，纯 Java 编写，可以在 Windows、Linux、UNIX 上运行，数据抽取高效、稳定。Kettle 的中文名称为水壶，该项目的主程序员 MATT 希望把各种数据放到一个壶里，然后以一种指定的格式流出。</a:t>
            </a:r>
            <a:endParaRPr lang="zh-CN" altLang="en-US"/>
          </a:p>
          <a:p>
            <a:r>
              <a:rPr lang="zh-CN" altLang="en-US"/>
              <a:t>Kettle 家族目前包括 4 个产品：Spoon、Pan、CHEF、Kitchen。</a:t>
            </a:r>
            <a:endParaRPr lang="zh-CN" altLang="en-US"/>
          </a:p>
          <a:p>
            <a:r>
              <a:rPr lang="zh-CN" altLang="en-US"/>
              <a:t>①Spoon 允许通过图形界面设计 ETL 转换（transformation）过程。</a:t>
            </a:r>
            <a:endParaRPr lang="zh-CN" altLang="en-US"/>
          </a:p>
          <a:p>
            <a:r>
              <a:rPr lang="zh-CN" altLang="en-US"/>
              <a:t>② Pan 允许批量运行由 Spoon 设计的 ETL 转换（例如使用一个时间调度器）。Pan是 一个后台执行的程序，没有图形界面。</a:t>
            </a:r>
            <a:endParaRPr lang="zh-CN" altLang="en-US"/>
          </a:p>
          <a:p>
            <a:r>
              <a:rPr lang="zh-CN" altLang="en-US"/>
              <a:t>③ CHEF 允许创建任务（job）。任务通过允许每个转换、任务、脚本等，更有利于自动化更新数据仓库的复杂工作。任务通过允许每个转换、任务、脚本等，将会被检查，看是否已经正确运行。</a:t>
            </a:r>
            <a:endParaRPr lang="zh-CN" altLang="en-US"/>
          </a:p>
          <a:p>
            <a:r>
              <a:rPr lang="zh-CN" altLang="en-US"/>
              <a:t>④ Kitchen 允许批量使用由 Chef 设计的任务（例如使用一个时间调度器）。Kitchen 也是一个后台运行的程序。</a:t>
            </a:r>
            <a:endParaRPr lang="zh-CN" altLang="en-US"/>
          </a:p>
          <a:p>
            <a:r>
              <a:rPr lang="zh-CN" altLang="en-US"/>
              <a:t>（3）Talend。Talend 是一家专业的开源集成软件公司，为企业提供开源的中间件解决方案，从而让企业能够在他们的应用、系统，以及数据库中赢取更大的价值。Talend 可运行于 Hadoop 集群之间，直接生成 MapReduce 代码供 Hadoop 运行，从而可以降低部署难度和成本，加快分析速度。而且 Talend 还支持可进行并发事务处理的 Hadoop 2.0。</a:t>
            </a:r>
            <a:endParaRPr lang="zh-CN" altLang="en-US"/>
          </a:p>
          <a:p>
            <a:r>
              <a:rPr lang="zh-CN" altLang="en-US"/>
              <a:t>（4）Informatica。Informatica 是全球领先的数据管理软件提供商，在如下的 Gartner 魔力象限位于领导者地位：数据集成工具魔力象限、数据质量工具魔力象限、元数据管理解决方案魔力象限 、主数据管理解决方案魔力象限 、企业级集成平台即服务（EiPaaS）魔力象限。</a:t>
            </a:r>
            <a:endParaRPr lang="zh-CN" altLang="en-US"/>
          </a:p>
          <a:p>
            <a:r>
              <a:rPr lang="zh-CN" altLang="en-US"/>
              <a:t>Informatica Enterprise Data Integration 包括 Informatica PowerCenter 和 Informatica PowerExchange两大产品，凭借其高性能、可充分扩展的平台，可以解决几乎所有数据集成项目和企业集成方案。</a:t>
            </a:r>
            <a:endParaRPr lang="zh-CN" altLang="en-US"/>
          </a:p>
          <a:p>
            <a:r>
              <a:rPr lang="zh-CN" altLang="en-US"/>
              <a:t>Informatica PowerCenter 用于访问和集成几乎任何业务系统、任何格式的数据，它可以按任意速度在企业内交付数据，具有高性能、高可扩展性、高可用性的特点。Informatica PowerCenter 包括 4 个版本，即标准版、实时版、高级版、云计算版。同时，它还提供了多个可选的组件，以扩展 Informatica PowerCenter 的核心数据集成功能，这些组件包括：数据清洗和匹配、数据屏蔽、数据验证、Teradata 双负载、企业网格、元数据交换、下推优化（pushdown optimization）、团队开发和非结构化数据等。</a:t>
            </a:r>
            <a:endParaRPr lang="zh-CN" altLang="en-US"/>
          </a:p>
          <a:p>
            <a:r>
              <a:rPr lang="zh-CN" altLang="en-US"/>
              <a:t>Informatica PowerExchange 是一系列的数据访问产品，它确保 IT 机构能够根据需要随时随地访问并在整个企业内传递关键数据。凭该能力，IT 机构可以优化有限的资源和数据的业务价值。Informatica PowerExchange 支持多种不同的数据源和各类应用，包括企业应用程序、数据库和数据仓库、大型机、中型系统、消息传递系统和技术标准。</a:t>
            </a:r>
            <a:endParaRPr lang="zh-CN" altLang="en-US"/>
          </a:p>
          <a:p>
            <a:r>
              <a:rPr lang="zh-CN" altLang="en-US"/>
              <a:t>（5）DataX。DataX 是阿里巴巴集团内被广泛使用的离线数据同步工具 / 平台，实现包括 MySQL、Oracle、SQL Server、Postgre、HDFS、Hive、ADS、HBase、TableStore（OTS）、MaxCompute（ODPS）、DRDS 等各种异构数据源之间高效的数据同步功能。</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（1）暂存层：临时数据库或暂存层用于存储来自不同源数据系统的提取数据。</a:t>
            </a:r>
            <a:endParaRPr lang="zh-CN" altLang="en-US"/>
          </a:p>
          <a:p>
            <a:r>
              <a:rPr lang="zh-CN" altLang="en-US"/>
              <a:t>（2）数据集成层：集成层转换来自暂存层的数据，并将数据移动到数据库。在数据库中，数据被排列成层级组，称为维度、事实和聚合事实。数据仓库系统中维度表和事件的组合称为模式。</a:t>
            </a:r>
            <a:endParaRPr lang="zh-CN" altLang="en-US"/>
          </a:p>
          <a:p>
            <a:r>
              <a:rPr lang="zh-CN" altLang="en-US"/>
              <a:t>（3）访问层：最终用户使用访问层检索分析报告或功能的数据。</a:t>
            </a:r>
            <a:endParaRPr lang="zh-CN" altLang="en-US"/>
          </a:p>
          <a:p>
            <a:r>
              <a:rPr lang="zh-CN" altLang="en-US"/>
              <a:t>任何 ETL 工具都应该有能力连接到类型广泛的数据源和数据格式。对最常用的关系型数据库系统，还要提供本地的连接方式（如对 Oracle 的 OCI），ETL 应该能提供下面的基本功能：</a:t>
            </a:r>
            <a:endParaRPr lang="zh-CN" altLang="en-US"/>
          </a:p>
          <a:p>
            <a:r>
              <a:rPr lang="zh-CN" altLang="en-US"/>
              <a:t>（1）能连接到普通关系型数据库并获取数据，如常见的 Oracle、MS SQL Server、IBM DB/2、Ingres、MySQL 和 PostgreSQL。还有很多，从有分隔符和固定格式的 ASCII文件中获取数据，从 XML 文件中获取数据，从流行的办公软件中获取数据，如 Access数据库和 Excel 电子表格使用 FTP、SFTP、SSH 方式获取数据（最好不用脚本），还能从 Web Services 或 RSS 中获取数据。如果还需要一些 ERP 系统里的数据，如 Oracle E-Business Suite、SAP/R3、PeopleSoft 或 JD/Edwards，ETL 工具也应该提供到这些系统的连接。还能提供 Salesforce.com 和 SAP/R3 的输入步骤，但不是套件内，需要额外安装。对于其他 ERP 和财务系统的数据抽取，还需要其他解决方案。当然，最通用的方法是要求这些系统导出文本格式的数据，将文本数据作为数据源。</a:t>
            </a:r>
            <a:endParaRPr lang="zh-CN" altLang="en-US"/>
          </a:p>
          <a:p>
            <a:r>
              <a:rPr lang="zh-CN" altLang="en-US"/>
              <a:t>（2）一个 ETL 工具应该能在任何平台下甚至是能在不同平台的组合上运行。一个 32位的操作系统在开发的初始阶段可能运行得很好，但是当数据量越来越大时，就需要一个更强大的操作系统。另一种情况，开发一般在 Windows 或 Mac 上运行，而生产环境一般是 Linux 系统或集群，你的 ETL 解决方案应该可以无缝地在这些系统间切换。</a:t>
            </a:r>
            <a:endParaRPr lang="zh-CN" altLang="en-US"/>
          </a:p>
          <a:p>
            <a:r>
              <a:rPr lang="zh-CN" altLang="en-US"/>
              <a:t>（3）一个 ETL 工具应该留给开发人员足够的自由度来使用，而不能通过一种固定的方式限制用户的创造力和设计的需求。ETL 工具可以分为基于过程的工具和基于映射的工具。</a:t>
            </a:r>
            <a:endParaRPr lang="zh-CN" altLang="en-US"/>
          </a:p>
          <a:p>
            <a:r>
              <a:rPr lang="zh-CN" altLang="en-US"/>
              <a:t>基于映射的功能只在源数据和目的数据之间提供一组固定的步骤，严重限制了设计工作的自由度。基于映射的工具一般易于使用，可快速上手，但是对于更复杂的任务，基于过程的工具才是最好的选择。</a:t>
            </a:r>
            <a:endParaRPr lang="zh-CN" altLang="en-US"/>
          </a:p>
          <a:p>
            <a:r>
              <a:rPr lang="zh-CN" altLang="en-US"/>
              <a:t>使用 Kettle 这种基于过程的工具，根据实际数据和需求，可以创建自定义的步骤和转换。</a:t>
            </a:r>
            <a:endParaRPr lang="zh-CN" altLang="en-US"/>
          </a:p>
          <a:p>
            <a:r>
              <a:rPr lang="zh-CN" altLang="en-US"/>
              <a:t>（4）设计完的 ETL 转换应该可以被复用，这是非常重要的。复制和粘贴已经存在的转换步骤是最常见的一种复用，但这不是真正意义上的复用。</a:t>
            </a:r>
            <a:endParaRPr lang="zh-CN" altLang="en-US"/>
          </a:p>
          <a:p>
            <a:r>
              <a:rPr lang="zh-CN" altLang="en-US"/>
              <a:t>Kettle 里有一个映射（子转换）步骤，可以完成转换的复用，该步骤可以将一个转换作为其他转换的子转换。另外，转换还可以在多个作业里多次使用，同样，作业也可以为其他作业的子作业。</a:t>
            </a:r>
            <a:endParaRPr lang="zh-CN" altLang="en-US"/>
          </a:p>
          <a:p>
            <a:r>
              <a:rPr lang="zh-CN" altLang="en-US"/>
              <a:t>（5）几乎所有的 ETL 工具都提供了脚本，以编程的方式解决工具本身不能解决的问题。另外，还有少数几款 ETL 工具可以通过 API 或其他方式为工具增加组件。使用脚本语言写函数，函数可以被其他转换或脚本调用。</a:t>
            </a:r>
            <a:endParaRPr lang="zh-CN" altLang="en-US"/>
          </a:p>
          <a:p>
            <a:r>
              <a:rPr lang="zh-CN" altLang="en-US"/>
              <a:t>Kettle 提供了上述的所有功能。Java 脚本步骤可以用来开发 Java 脚本，把这个脚本保存为一个转换，再通过映射（子转换）步骤，又可以变为一个标准的、可以复用的函数。实际上，并不限于脚本，每个转换都可以通过这种映射（子转换）方式复用，如同创建了一个组件。Kettle 在设计上就是可扩展的，它提供了一个插件平台。这种插件架构允许第三方为 Kettle 平台开发插件。</a:t>
            </a:r>
            <a:endParaRPr lang="zh-CN" altLang="en-US"/>
          </a:p>
          <a:p>
            <a:r>
              <a:rPr lang="zh-CN" altLang="en-US"/>
              <a:t>Kettle 里的所有插件，即使是默认提供的组件，实际上也都是插件。内置的第三方插件和 Pentaho 插件的唯一区别是技术支持。假设你买了一个第三方插件（例如一个SugarCRM 的连接），则技术支持由第三方提供，而不是由 Pentaho 提供。</a:t>
            </a:r>
            <a:endParaRPr lang="zh-CN" altLang="en-US"/>
          </a:p>
          <a:p>
            <a:r>
              <a:rPr lang="zh-CN" altLang="en-US"/>
              <a:t>（6）ETL 项目很大一部分工作都是在做数据转换。在输入和输出之间，数据要经过校验、连接、分隔、合并、转置、排序、合并、克隆、排重、过滤、删除、替换或者其他操作。</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ETL 目前正在发展，因此它可以支持跨事务系统、运营数据存储、MDM 中心、云和 Hadoop 平台的集成。由于非结构化数据的增长，数据转换过程变得更加复杂。例如，现代数据流程包括实时数据；又如，来自广泛的电子商务网站的网络分析数据。Hadoop 是大数据的代名词，它开发了几种基于 Hadoop 的工具处理 ETL 过程的不同方面。我们可以使用的工具取决于数据的结构、批量或处理的数据流。</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pPr defTabSz="514350">
              <a:lnSpc>
                <a:spcPct val="150000"/>
              </a:lnSpc>
            </a:pPr>
            <a:r>
              <a:rPr b="1" dirty="0">
                <a:solidFill>
                  <a:srgbClr val="FFFFFF"/>
                </a:solidFill>
                <a:latin typeface="微软雅黑" panose="020B0503020204020204" charset="-122"/>
                <a:ea typeface="微软雅黑" panose="020B0503020204020204" charset="-122"/>
                <a:cs typeface="微软雅黑" panose="020B0503020204020204" charset="-122"/>
                <a:sym typeface="+mn-ea"/>
              </a:rPr>
              <a:t>数据库软件：是一种软件（并不是链接数据库的图形化客户端），用来实现数据库逻辑过程，属于物理层。</a:t>
            </a:r>
            <a:endParaRPr b="1" dirty="0">
              <a:solidFill>
                <a:srgbClr val="FFFFFF"/>
              </a:solidFill>
              <a:latin typeface="微软雅黑" panose="020B0503020204020204" charset="-122"/>
              <a:ea typeface="微软雅黑" panose="020B0503020204020204" charset="-122"/>
              <a:cs typeface="微软雅黑" panose="020B0503020204020204" charset="-122"/>
            </a:endParaRPr>
          </a:p>
          <a:p>
            <a:pPr defTabSz="514350">
              <a:lnSpc>
                <a:spcPct val="150000"/>
              </a:lnSpc>
            </a:pPr>
            <a:r>
              <a:rPr b="1" dirty="0">
                <a:solidFill>
                  <a:srgbClr val="FFFFFF"/>
                </a:solidFill>
                <a:latin typeface="微软雅黑" panose="020B0503020204020204" charset="-122"/>
                <a:ea typeface="微软雅黑" panose="020B0503020204020204" charset="-122"/>
                <a:cs typeface="微软雅黑" panose="020B0503020204020204" charset="-122"/>
                <a:sym typeface="+mn-ea"/>
              </a:rPr>
              <a:t>数据库：是一种逻辑概念，用来存放数据的仓库，通过数据库软件实现。数据库由很多表组成，表是二维的，一张表里有很多字段。字段一字排开，对数据就一行一行地写入表中。数据库中的表能够用二维表现多维的关系，如 Oracle、DB2、MySQL、Sybase、MS SQLServer 等。</a:t>
            </a:r>
            <a:endParaRPr b="1" dirty="0">
              <a:solidFill>
                <a:srgbClr val="FFFFFF"/>
              </a:solidFill>
              <a:latin typeface="微软雅黑" panose="020B0503020204020204" charset="-122"/>
              <a:ea typeface="微软雅黑" panose="020B0503020204020204" charset="-122"/>
              <a:cs typeface="微软雅黑" panose="020B0503020204020204" charset="-122"/>
            </a:endParaRPr>
          </a:p>
          <a:p>
            <a:pPr defTabSz="514350">
              <a:lnSpc>
                <a:spcPct val="150000"/>
              </a:lnSpc>
            </a:pPr>
            <a:r>
              <a:rPr b="1" dirty="0">
                <a:solidFill>
                  <a:srgbClr val="FFFFFF"/>
                </a:solidFill>
                <a:latin typeface="微软雅黑" panose="020B0503020204020204" charset="-122"/>
                <a:ea typeface="微软雅黑" panose="020B0503020204020204" charset="-122"/>
                <a:cs typeface="微软雅黑" panose="020B0503020204020204" charset="-122"/>
                <a:sym typeface="+mn-ea"/>
              </a:rPr>
              <a:t>数据仓库：是数据库概念的升级。从逻辑上理解，数据库和数据仓库没有区别，都是通过数据库软件存放数据的地方，只不过从数据量来说，数据仓库要比数据库庞大得多。数据仓库主要用于数据挖掘和数据分析，辅助领导做决策。</a:t>
            </a:r>
            <a:endParaRPr b="1" dirty="0">
              <a:solidFill>
                <a:srgbClr val="FFFFFF"/>
              </a:solidFill>
              <a:latin typeface="微软雅黑" panose="020B0503020204020204" charset="-122"/>
              <a:ea typeface="微软雅黑" panose="020B0503020204020204" charset="-122"/>
              <a:cs typeface="微软雅黑" panose="020B0503020204020204" charset="-122"/>
            </a:endParaRPr>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0" Type="http://schemas.openxmlformats.org/officeDocument/2006/relationships/tags" Target="../tags/tag147.xml"/><Relationship Id="rId2" Type="http://schemas.openxmlformats.org/officeDocument/2006/relationships/tags" Target="../tags/tag129.xml"/><Relationship Id="rId19" Type="http://schemas.openxmlformats.org/officeDocument/2006/relationships/tags" Target="../tags/tag146.xml"/><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6" Type="http://schemas.openxmlformats.org/officeDocument/2006/relationships/tags" Target="../tags/tag175.xml"/><Relationship Id="rId15" Type="http://schemas.openxmlformats.org/officeDocument/2006/relationships/tags" Target="../tags/tag17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image" Target="../media/image2.jpeg"/><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image" Target="../media/image3.jpeg"/><Relationship Id="rId18" Type="http://schemas.openxmlformats.org/officeDocument/2006/relationships/tags" Target="../tags/tag277.xml"/><Relationship Id="rId17" Type="http://schemas.openxmlformats.org/officeDocument/2006/relationships/tags" Target="../tags/tag276.xml"/><Relationship Id="rId16" Type="http://schemas.openxmlformats.org/officeDocument/2006/relationships/tags" Target="../tags/tag27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tags" Target="../tags/tag272.xml"/><Relationship Id="rId12" Type="http://schemas.openxmlformats.org/officeDocument/2006/relationships/tags" Target="../tags/tag271.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9" Type="http://schemas.openxmlformats.org/officeDocument/2006/relationships/tags" Target="../tags/tag305.xml"/><Relationship Id="rId18" Type="http://schemas.openxmlformats.org/officeDocument/2006/relationships/tags" Target="../tags/tag304.xml"/><Relationship Id="rId17" Type="http://schemas.openxmlformats.org/officeDocument/2006/relationships/tags" Target="../tags/tag303.xml"/><Relationship Id="rId16" Type="http://schemas.openxmlformats.org/officeDocument/2006/relationships/tags" Target="../tags/tag302.xml"/><Relationship Id="rId15" Type="http://schemas.openxmlformats.org/officeDocument/2006/relationships/tags" Target="../tags/tag301.xml"/><Relationship Id="rId14" Type="http://schemas.openxmlformats.org/officeDocument/2006/relationships/tags" Target="../tags/tag300.xml"/><Relationship Id="rId13" Type="http://schemas.openxmlformats.org/officeDocument/2006/relationships/tags" Target="../tags/tag299.xml"/><Relationship Id="rId12" Type="http://schemas.openxmlformats.org/officeDocument/2006/relationships/tags" Target="../tags/tag298.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4" Type="http://schemas.openxmlformats.org/officeDocument/2006/relationships/tags" Target="../tags/tag318.xml"/><Relationship Id="rId13" Type="http://schemas.openxmlformats.org/officeDocument/2006/relationships/tags" Target="../tags/tag317.xml"/><Relationship Id="rId12" Type="http://schemas.openxmlformats.org/officeDocument/2006/relationships/tags" Target="../tags/tag31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0" Type="http://schemas.openxmlformats.org/officeDocument/2006/relationships/tags" Target="../tags/tag337.xml"/><Relationship Id="rId2" Type="http://schemas.openxmlformats.org/officeDocument/2006/relationships/tags" Target="../tags/tag319.xml"/><Relationship Id="rId19" Type="http://schemas.openxmlformats.org/officeDocument/2006/relationships/tags" Target="../tags/tag336.xml"/><Relationship Id="rId18" Type="http://schemas.openxmlformats.org/officeDocument/2006/relationships/tags" Target="../tags/tag335.xml"/><Relationship Id="rId17" Type="http://schemas.openxmlformats.org/officeDocument/2006/relationships/tags" Target="../tags/tag334.xml"/><Relationship Id="rId16" Type="http://schemas.openxmlformats.org/officeDocument/2006/relationships/tags" Target="../tags/tag33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358.xml"/><Relationship Id="rId8" Type="http://schemas.openxmlformats.org/officeDocument/2006/relationships/tags" Target="../tags/tag357.xml"/><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6" Type="http://schemas.openxmlformats.org/officeDocument/2006/relationships/tags" Target="../tags/tag365.xml"/><Relationship Id="rId15" Type="http://schemas.openxmlformats.org/officeDocument/2006/relationships/tags" Target="../tags/tag364.xml"/><Relationship Id="rId14" Type="http://schemas.openxmlformats.org/officeDocument/2006/relationships/tags" Target="../tags/tag363.xml"/><Relationship Id="rId13" Type="http://schemas.openxmlformats.org/officeDocument/2006/relationships/tags" Target="../tags/tag362.xml"/><Relationship Id="rId12" Type="http://schemas.openxmlformats.org/officeDocument/2006/relationships/tags" Target="../tags/tag361.xml"/><Relationship Id="rId11" Type="http://schemas.openxmlformats.org/officeDocument/2006/relationships/tags" Target="../tags/tag360.xml"/><Relationship Id="rId10" Type="http://schemas.openxmlformats.org/officeDocument/2006/relationships/tags" Target="../tags/tag359.xm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3" Type="http://schemas.openxmlformats.org/officeDocument/2006/relationships/tags" Target="../tags/tag377.xml"/><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4"/>
            <a:ext cx="9144000" cy="2187001"/>
          </a:xfrm>
        </p:spPr>
        <p:txBody>
          <a:bodyPr anchor="b">
            <a:normAutofit/>
          </a:bodyPr>
          <a:lstStyle>
            <a:lvl1pPr algn="ctr">
              <a:defRPr sz="4050">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65000"/>
                    <a:lumOff val="35000"/>
                  </a:schemeClr>
                </a:solidFill>
                <a:effectLst/>
                <a:latin typeface="+mj-lt"/>
                <a:ea typeface="+mj-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en-US" alt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5"/>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1800" b="1">
                <a:solidFill>
                  <a:schemeClr val="tx1">
                    <a:lumMod val="65000"/>
                    <a:lumOff val="35000"/>
                  </a:schemeClr>
                </a:solidFill>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1800">
                <a:solidFill>
                  <a:schemeClr val="tx1">
                    <a:lumMod val="65000"/>
                    <a:lumOff val="35000"/>
                  </a:schemeClr>
                </a:solidFill>
              </a:defRPr>
            </a:lvl1pPr>
            <a:lvl2pPr>
              <a:defRPr sz="1350">
                <a:solidFill>
                  <a:schemeClr val="tx1">
                    <a:lumMod val="65000"/>
                    <a:lumOff val="35000"/>
                  </a:schemeClr>
                </a:solidFill>
              </a:defRPr>
            </a:lvl2pPr>
            <a:lvl3pPr>
              <a:defRPr sz="1200">
                <a:solidFill>
                  <a:schemeClr val="tx1">
                    <a:lumMod val="65000"/>
                    <a:lumOff val="35000"/>
                  </a:schemeClr>
                </a:solidFill>
              </a:defRPr>
            </a:lvl3pPr>
            <a:lvl4pPr>
              <a:defRPr sz="1200">
                <a:solidFill>
                  <a:schemeClr val="tx1">
                    <a:lumMod val="65000"/>
                    <a:lumOff val="35000"/>
                  </a:schemeClr>
                </a:solidFill>
              </a:defRPr>
            </a:lvl4pPr>
            <a:lvl5pPr>
              <a:defRPr sz="120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337040" y="6440172"/>
            <a:ext cx="2743200" cy="365125"/>
          </a:xfrm>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文本框 6"/>
          <p:cNvSpPr txBox="1"/>
          <p:nvPr userDrawn="1"/>
        </p:nvSpPr>
        <p:spPr>
          <a:xfrm>
            <a:off x="427989" y="126365"/>
            <a:ext cx="3493771" cy="369332"/>
          </a:xfrm>
          <a:prstGeom prst="rect">
            <a:avLst/>
          </a:prstGeom>
          <a:noFill/>
        </p:spPr>
        <p:txBody>
          <a:bodyPr wrap="square" rtlCol="0">
            <a:spAutoFit/>
          </a:bodyPr>
          <a:lstStyle/>
          <a:p>
            <a:pPr algn="l"/>
            <a:r>
              <a:rPr lang="zh-CN" altLang="zh-CN" sz="1800" b="1" dirty="0">
                <a:solidFill>
                  <a:schemeClr val="tx1">
                    <a:lumMod val="65000"/>
                    <a:lumOff val="35000"/>
                  </a:schemeClr>
                </a:solidFill>
                <a:effectLst/>
                <a:latin typeface="微软雅黑" panose="020B0503020204020204" charset="-122"/>
                <a:ea typeface="微软雅黑" panose="020B0503020204020204" charset="-122"/>
                <a:sym typeface="+mn-ea"/>
              </a:rPr>
              <a:t>一、信息技术基础</a:t>
            </a:r>
            <a:endParaRPr lang="zh-CN" altLang="zh-CN" sz="1800" b="1" dirty="0">
              <a:solidFill>
                <a:schemeClr val="tx1">
                  <a:lumMod val="65000"/>
                  <a:lumOff val="35000"/>
                </a:schemeClr>
              </a:solidFill>
              <a:effectLst/>
              <a:latin typeface="微软雅黑" panose="020B0503020204020204" charset="-122"/>
              <a:ea typeface="微软雅黑" panose="020B0503020204020204" charset="-122"/>
              <a:sym typeface="+mn-ea"/>
            </a:endParaRPr>
          </a:p>
        </p:txBody>
      </p:sp>
      <p:cxnSp>
        <p:nvCxnSpPr>
          <p:cNvPr id="26" name="直接连接符 25"/>
          <p:cNvCxnSpPr/>
          <p:nvPr userDrawn="1"/>
        </p:nvCxnSpPr>
        <p:spPr>
          <a:xfrm flipH="1">
            <a:off x="3947161" y="369570"/>
            <a:ext cx="6132195" cy="0"/>
          </a:xfrm>
          <a:prstGeom prst="line">
            <a:avLst/>
          </a:prstGeom>
          <a:ln>
            <a:solidFill>
              <a:srgbClr val="0070C0"/>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5079" y="126365"/>
            <a:ext cx="241300" cy="4064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信息学院"/>
          <p:cNvPicPr>
            <a:picLocks noChangeAspect="1"/>
          </p:cNvPicPr>
          <p:nvPr userDrawn="1"/>
        </p:nvPicPr>
        <p:blipFill>
          <a:blip r:embed="rId2"/>
          <a:stretch>
            <a:fillRect/>
          </a:stretch>
        </p:blipFill>
        <p:spPr>
          <a:xfrm>
            <a:off x="10227945" y="224157"/>
            <a:ext cx="1798955" cy="291465"/>
          </a:xfrm>
          <a:prstGeom prst="rect">
            <a:avLst/>
          </a:prstGeom>
        </p:spPr>
      </p:pic>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18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1500">
                <a:solidFill>
                  <a:schemeClr val="tx1">
                    <a:lumMod val="75000"/>
                    <a:lumOff val="25000"/>
                  </a:schemeClr>
                </a:solidFill>
              </a:defRPr>
            </a:lvl1pPr>
            <a:lvl2pPr>
              <a:lnSpc>
                <a:spcPct val="150000"/>
              </a:lnSpc>
              <a:defRPr sz="1350">
                <a:solidFill>
                  <a:schemeClr val="tx1">
                    <a:lumMod val="75000"/>
                    <a:lumOff val="25000"/>
                  </a:schemeClr>
                </a:solidFill>
              </a:defRPr>
            </a:lvl2pPr>
            <a:lvl3pPr>
              <a:lnSpc>
                <a:spcPct val="150000"/>
              </a:lnSpc>
              <a:defRPr sz="1200">
                <a:solidFill>
                  <a:schemeClr val="tx1">
                    <a:lumMod val="75000"/>
                    <a:lumOff val="25000"/>
                  </a:schemeClr>
                </a:solidFill>
              </a:defRPr>
            </a:lvl3pPr>
            <a:lvl4pPr>
              <a:lnSpc>
                <a:spcPct val="150000"/>
              </a:lnSpc>
              <a:defRPr sz="1200">
                <a:solidFill>
                  <a:schemeClr val="tx1">
                    <a:lumMod val="75000"/>
                    <a:lumOff val="25000"/>
                  </a:schemeClr>
                </a:solidFill>
              </a:defRPr>
            </a:lvl4pPr>
            <a:lvl5pPr>
              <a:lnSpc>
                <a:spcPct val="15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1500">
                <a:solidFill>
                  <a:schemeClr val="tx1">
                    <a:lumMod val="75000"/>
                    <a:lumOff val="25000"/>
                  </a:schemeClr>
                </a:solidFill>
              </a:defRPr>
            </a:lvl1pPr>
            <a:lvl2pPr>
              <a:lnSpc>
                <a:spcPct val="150000"/>
              </a:lnSpc>
              <a:defRPr sz="1350">
                <a:solidFill>
                  <a:schemeClr val="tx1">
                    <a:lumMod val="75000"/>
                    <a:lumOff val="25000"/>
                  </a:schemeClr>
                </a:solidFill>
              </a:defRPr>
            </a:lvl2pPr>
            <a:lvl3pPr>
              <a:lnSpc>
                <a:spcPct val="150000"/>
              </a:lnSpc>
              <a:defRPr sz="1200">
                <a:solidFill>
                  <a:schemeClr val="tx1">
                    <a:lumMod val="75000"/>
                    <a:lumOff val="25000"/>
                  </a:schemeClr>
                </a:solidFill>
              </a:defRPr>
            </a:lvl3pPr>
            <a:lvl4pPr>
              <a:lnSpc>
                <a:spcPct val="150000"/>
              </a:lnSpc>
              <a:defRPr sz="1200">
                <a:solidFill>
                  <a:schemeClr val="tx1">
                    <a:lumMod val="75000"/>
                    <a:lumOff val="25000"/>
                  </a:schemeClr>
                </a:solidFill>
              </a:defRPr>
            </a:lvl4pPr>
            <a:lvl5pPr>
              <a:lnSpc>
                <a:spcPct val="15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lvl1pPr>
              <a:defRPr sz="3300">
                <a:solidFill>
                  <a:schemeClr val="tx1">
                    <a:lumMod val="65000"/>
                    <a:lumOff val="35000"/>
                  </a:schemeClr>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744961"/>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9"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1" y="1744961"/>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1"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59822" y="1"/>
            <a:ext cx="6887015" cy="5740855"/>
            <a:chOff x="-59822" y="1"/>
            <a:chExt cx="6887015" cy="5740855"/>
          </a:xfrm>
        </p:grpSpPr>
        <p:sp>
          <p:nvSpPr>
            <p:cNvPr id="12" name="任意多边形 106"/>
            <p:cNvSpPr/>
            <p:nvPr>
              <p:custDataLst>
                <p:tags r:id="rId3"/>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13"/>
            <p:cNvSpPr/>
            <p:nvPr>
              <p:custDataLst>
                <p:tags r:id="rId4"/>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10"/>
            <p:cNvSpPr/>
            <p:nvPr>
              <p:custDataLst>
                <p:tags r:id="rId5"/>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04"/>
            <p:cNvSpPr/>
            <p:nvPr>
              <p:custDataLst>
                <p:tags r:id="rId6"/>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96"/>
            <p:cNvSpPr/>
            <p:nvPr>
              <p:custDataLst>
                <p:tags r:id="rId7"/>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6"/>
            <p:cNvSpPr/>
            <p:nvPr>
              <p:custDataLst>
                <p:tags r:id="rId8"/>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75"/>
            <p:cNvSpPr/>
            <p:nvPr>
              <p:custDataLst>
                <p:tags r:id="rId9"/>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0"/>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68"/>
            <p:cNvSpPr/>
            <p:nvPr>
              <p:custDataLst>
                <p:tags r:id="rId11"/>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userDrawn="1">
            <p:custDataLst>
              <p:tags r:id="rId12"/>
            </p:custDataLst>
          </p:nvPr>
        </p:nvCxnSpPr>
        <p:spPr>
          <a:xfrm>
            <a:off x="4162786" y="37477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3"/>
            </p:custDataLst>
          </p:nvPr>
        </p:nvSpPr>
        <p:spPr>
          <a:xfrm>
            <a:off x="4136568" y="2723313"/>
            <a:ext cx="7574233" cy="952823"/>
          </a:xfrm>
        </p:spPr>
        <p:txBody>
          <a:bodyPr lIns="91440" tIns="45720" rIns="91440" bIns="45720" anchor="b" anchorCtr="0">
            <a:normAutofit/>
          </a:bodyPr>
          <a:lstStyle>
            <a:lvl1pPr algn="ctr">
              <a:defRPr sz="5400" spc="60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4"/>
            </p:custDataLst>
          </p:nvPr>
        </p:nvSpPr>
        <p:spPr>
          <a:xfrm>
            <a:off x="4136568" y="3783876"/>
            <a:ext cx="7574233" cy="950984"/>
          </a:xfrm>
        </p:spPr>
        <p:txBody>
          <a:bodyPr lIns="91440" tIns="45720" rIns="91440" bIns="45720">
            <a:normAutofit/>
          </a:bodyPr>
          <a:lstStyle>
            <a:lvl1pPr marL="0" indent="0" algn="ctr" eaLnBrk="1" fontAlgn="auto" latinLnBrk="0" hangingPunct="1">
              <a:lnSpc>
                <a:spcPct val="100000"/>
              </a:lnSpc>
              <a:buNone/>
              <a:defRPr sz="22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5"/>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6"/>
            </p:custDataLst>
          </p:nvPr>
        </p:nvSpPr>
        <p:spPr/>
        <p:txBody>
          <a:bodyPr>
            <a:normAutofit/>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7"/>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21"/>
            <a:ext cx="10515600" cy="1325563"/>
          </a:xfrm>
        </p:spPr>
        <p:txBody>
          <a:bodyPr>
            <a:normAutofit/>
          </a:bodyPr>
          <a:lstStyle>
            <a:lvl1pPr algn="ctr">
              <a:defRPr sz="4050" b="1">
                <a:solidFill>
                  <a:srgbClr val="0070C0"/>
                </a:solidFill>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5138058" y="3090635"/>
            <a:ext cx="6923314" cy="1004575"/>
          </a:xfrm>
        </p:spPr>
        <p:txBody>
          <a:bodyPr lIns="91440" tIns="45720" rIns="91440" bIns="45720" anchor="b" anchorCtr="0">
            <a:normAutofit/>
          </a:bodyPr>
          <a:lstStyle>
            <a:lvl1pPr>
              <a:defRPr sz="5400" u="none" strike="noStrike" kern="1200" cap="none" spc="30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3"/>
            </p:custDataLst>
          </p:nvPr>
        </p:nvSpPr>
        <p:spPr>
          <a:xfrm>
            <a:off x="5138053" y="4231366"/>
            <a:ext cx="6923314" cy="1294041"/>
          </a:xfrm>
        </p:spPr>
        <p:txBody>
          <a:bodyPr lIns="91440" tIns="45720" rIns="91440" bIns="45720">
            <a:normAutofit/>
          </a:bodyPr>
          <a:lstStyle>
            <a:lvl1pPr marL="0" indent="0" eaLnBrk="1" fontAlgn="auto" latinLnBrk="0" hangingPunct="1">
              <a:lnSpc>
                <a:spcPct val="100000"/>
              </a:lnSpc>
              <a:spcAft>
                <a:spcPts val="0"/>
              </a:spcAft>
              <a:buNone/>
              <a:defRPr kumimoji="0" lang="zh-CN" altLang="en-US" sz="2200" b="0" i="0" u="none" strike="noStrike" kern="1200" cap="none" spc="150" normalizeH="0" baseline="0" noProof="1">
                <a:solidFill>
                  <a:schemeClr val="bg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7015" y="1"/>
            <a:ext cx="1660214" cy="1617784"/>
            <a:chOff x="-17015" y="1"/>
            <a:chExt cx="1660214" cy="1617784"/>
          </a:xfrm>
        </p:grpSpPr>
        <p:sp>
          <p:nvSpPr>
            <p:cNvPr id="7"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59822" y="1"/>
            <a:ext cx="6887015" cy="5740855"/>
            <a:chOff x="-59822" y="1"/>
            <a:chExt cx="6887015" cy="5740855"/>
          </a:xfrm>
        </p:grpSpPr>
        <p:sp>
          <p:nvSpPr>
            <p:cNvPr id="8" name="任意多边形 106"/>
            <p:cNvSpPr/>
            <p:nvPr>
              <p:custDataLst>
                <p:tags r:id="rId3"/>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113"/>
            <p:cNvSpPr/>
            <p:nvPr>
              <p:custDataLst>
                <p:tags r:id="rId4"/>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110"/>
            <p:cNvSpPr/>
            <p:nvPr>
              <p:custDataLst>
                <p:tags r:id="rId5"/>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4"/>
            <p:cNvSpPr/>
            <p:nvPr>
              <p:custDataLst>
                <p:tags r:id="rId6"/>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6"/>
            <p:cNvSpPr/>
            <p:nvPr>
              <p:custDataLst>
                <p:tags r:id="rId7"/>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86"/>
            <p:cNvSpPr/>
            <p:nvPr>
              <p:custDataLst>
                <p:tags r:id="rId8"/>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5"/>
            <p:cNvSpPr/>
            <p:nvPr>
              <p:custDataLst>
                <p:tags r:id="rId9"/>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0"/>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68"/>
            <p:cNvSpPr/>
            <p:nvPr>
              <p:custDataLst>
                <p:tags r:id="rId11"/>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userDrawn="1">
            <p:custDataLst>
              <p:tags r:id="rId12"/>
            </p:custDataLst>
          </p:nvPr>
        </p:nvCxnSpPr>
        <p:spPr>
          <a:xfrm>
            <a:off x="4010386" y="35953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3"/>
            </p:custDataLst>
          </p:nvPr>
        </p:nvSpPr>
        <p:spPr>
          <a:xfrm>
            <a:off x="3889828" y="2481959"/>
            <a:ext cx="7646805" cy="1005490"/>
          </a:xfrm>
        </p:spPr>
        <p:txBody>
          <a:bodyPr vert="horz" lIns="91440" tIns="45720" rIns="91440" bIns="45720" rtlCol="0" anchor="b"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bg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1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
        <p:nvSpPr>
          <p:cNvPr id="18" name="文本占位符 17"/>
          <p:cNvSpPr>
            <a:spLocks noGrp="1"/>
          </p:cNvSpPr>
          <p:nvPr>
            <p:ph type="body" sz="quarter" idx="13" hasCustomPrompt="1"/>
            <p:custDataLst>
              <p:tags r:id="rId17"/>
            </p:custDataLst>
          </p:nvPr>
        </p:nvSpPr>
        <p:spPr>
          <a:xfrm>
            <a:off x="3889375" y="3672718"/>
            <a:ext cx="7646988" cy="1382366"/>
          </a:xfrm>
        </p:spPr>
        <p:txBody>
          <a:bodyPr lIns="91440" tIns="45720" rIns="91440" bIns="45720">
            <a:normAutofit/>
          </a:bodyPr>
          <a:lstStyle>
            <a:lvl1pPr marL="0" indent="0" algn="ctr">
              <a:buNone/>
              <a:defRPr sz="2200">
                <a:solidFill>
                  <a:schemeClr val="bg1"/>
                </a:solidFill>
              </a:defRPr>
            </a:lvl1pPr>
          </a:lstStyle>
          <a:p>
            <a:pPr lvl="0"/>
            <a:r>
              <a:rPr lang="zh-CN" altLang="en-US" dirty="0"/>
              <a:t>单击此处编辑文本</a:t>
            </a:r>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7015" y="-1269"/>
            <a:ext cx="1660214" cy="1617784"/>
            <a:chOff x="-17015" y="1"/>
            <a:chExt cx="1660214" cy="1617784"/>
          </a:xfrm>
        </p:grpSpPr>
        <p:sp>
          <p:nvSpPr>
            <p:cNvPr id="8"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3"/>
            </p:custDataLst>
          </p:nvPr>
        </p:nvGrpSpPr>
        <p:grpSpPr>
          <a:xfrm rot="10800000">
            <a:off x="10989945" y="5589270"/>
            <a:ext cx="1188085" cy="1250315"/>
            <a:chOff x="-17015" y="1"/>
            <a:chExt cx="1660214" cy="1617784"/>
          </a:xfrm>
        </p:grpSpPr>
        <p:sp>
          <p:nvSpPr>
            <p:cNvPr id="10" name="任意多边形 4"/>
            <p:cNvSpPr/>
            <p:nvPr>
              <p:custDataLst>
                <p:tags r:id="rId4"/>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5"/>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6"/>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7"/>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8"/>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custDataLst>
              <p:tags r:id="rId9"/>
            </p:custDataLst>
          </p:nvPr>
        </p:nvGrpSpPr>
        <p:grpSpPr>
          <a:xfrm>
            <a:off x="-17015" y="-1269"/>
            <a:ext cx="1660214" cy="1617784"/>
            <a:chOff x="-17015" y="1"/>
            <a:chExt cx="1660214" cy="1617784"/>
          </a:xfrm>
        </p:grpSpPr>
        <p:sp>
          <p:nvSpPr>
            <p:cNvPr id="16"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6"/>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8"/>
            </p:custDataLst>
          </p:nvPr>
        </p:nvSpPr>
        <p:spPr/>
        <p:txBody>
          <a:bodyPr/>
          <a:lstStyle/>
          <a:p>
            <a:endParaRPr lang="zh-CN" altLang="en-US" dirty="0"/>
          </a:p>
        </p:txBody>
      </p:sp>
      <p:sp>
        <p:nvSpPr>
          <p:cNvPr id="5" name="灯片编号占位符 4"/>
          <p:cNvSpPr>
            <a:spLocks noGrp="1"/>
          </p:cNvSpPr>
          <p:nvPr>
            <p:ph type="sldNum" sz="quarter" idx="12"/>
            <p:custDataLst>
              <p:tags r:id="rId1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rot="10800000">
            <a:off x="10989945" y="5589270"/>
            <a:ext cx="1188085" cy="1250315"/>
            <a:chOff x="-17015" y="1"/>
            <a:chExt cx="1660214" cy="1617784"/>
          </a:xfrm>
        </p:grpSpPr>
        <p:sp>
          <p:nvSpPr>
            <p:cNvPr id="16"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6985" y="-2032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9"/>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2" name="组合 21"/>
          <p:cNvGrpSpPr/>
          <p:nvPr userDrawn="1">
            <p:custDataLst>
              <p:tags r:id="rId9"/>
            </p:custDataLst>
          </p:nvPr>
        </p:nvGrpSpPr>
        <p:grpSpPr>
          <a:xfrm>
            <a:off x="1515" y="5360"/>
            <a:ext cx="1660214" cy="1617784"/>
            <a:chOff x="-17015" y="1"/>
            <a:chExt cx="1660214" cy="1617784"/>
          </a:xfrm>
        </p:grpSpPr>
        <p:sp>
          <p:nvSpPr>
            <p:cNvPr id="23"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dirty="0"/>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20"/>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rot="10800000">
            <a:off x="10989945" y="5589270"/>
            <a:ext cx="1188085" cy="1250315"/>
            <a:chOff x="-17015" y="1"/>
            <a:chExt cx="1660214" cy="1617784"/>
          </a:xfrm>
        </p:grpSpPr>
        <p:sp>
          <p:nvSpPr>
            <p:cNvPr id="12"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940" y="-1269"/>
            <a:ext cx="1660214" cy="1617784"/>
            <a:chOff x="-17015" y="1"/>
            <a:chExt cx="1660214" cy="1617784"/>
          </a:xfrm>
        </p:grpSpPr>
        <p:sp>
          <p:nvSpPr>
            <p:cNvPr id="9"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1" name="组合 10"/>
          <p:cNvGrpSpPr/>
          <p:nvPr userDrawn="1">
            <p:custDataLst>
              <p:tags r:id="rId3"/>
            </p:custDataLst>
          </p:nvPr>
        </p:nvGrpSpPr>
        <p:grpSpPr>
          <a:xfrm>
            <a:off x="-59822" y="1"/>
            <a:ext cx="6887015" cy="5740855"/>
            <a:chOff x="-59822" y="1"/>
            <a:chExt cx="6887015" cy="5740855"/>
          </a:xfrm>
        </p:grpSpPr>
        <p:sp>
          <p:nvSpPr>
            <p:cNvPr id="12" name="任意多边形 106"/>
            <p:cNvSpPr/>
            <p:nvPr>
              <p:custDataLst>
                <p:tags r:id="rId4"/>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13"/>
            <p:cNvSpPr/>
            <p:nvPr>
              <p:custDataLst>
                <p:tags r:id="rId5"/>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10"/>
            <p:cNvSpPr/>
            <p:nvPr>
              <p:custDataLst>
                <p:tags r:id="rId6"/>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04"/>
            <p:cNvSpPr/>
            <p:nvPr>
              <p:custDataLst>
                <p:tags r:id="rId7"/>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96"/>
            <p:cNvSpPr/>
            <p:nvPr>
              <p:custDataLst>
                <p:tags r:id="rId8"/>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6"/>
            <p:cNvSpPr/>
            <p:nvPr>
              <p:custDataLst>
                <p:tags r:id="rId9"/>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75"/>
            <p:cNvSpPr/>
            <p:nvPr>
              <p:custDataLst>
                <p:tags r:id="rId10"/>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1"/>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68"/>
            <p:cNvSpPr/>
            <p:nvPr>
              <p:custDataLst>
                <p:tags r:id="rId12"/>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userDrawn="1">
            <p:custDataLst>
              <p:tags r:id="rId13"/>
            </p:custDataLst>
          </p:nvPr>
        </p:nvCxnSpPr>
        <p:spPr>
          <a:xfrm>
            <a:off x="4162786" y="37477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4"/>
            </p:custDataLst>
          </p:nvPr>
        </p:nvSpPr>
        <p:spPr>
          <a:xfrm>
            <a:off x="4136568" y="2723313"/>
            <a:ext cx="7574233" cy="952823"/>
          </a:xfrm>
        </p:spPr>
        <p:txBody>
          <a:bodyPr lIns="91440" tIns="45720" rIns="91440" bIns="45720" anchor="b" anchorCtr="0">
            <a:normAutofit/>
          </a:bodyPr>
          <a:lstStyle>
            <a:lvl1pPr algn="ctr">
              <a:defRPr sz="5400" spc="60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5"/>
            </p:custDataLst>
          </p:nvPr>
        </p:nvSpPr>
        <p:spPr>
          <a:xfrm>
            <a:off x="4136568" y="3783876"/>
            <a:ext cx="7574233" cy="950984"/>
          </a:xfrm>
        </p:spPr>
        <p:txBody>
          <a:bodyPr lIns="91440" tIns="45720" rIns="91440" bIns="45720">
            <a:normAutofit/>
          </a:bodyPr>
          <a:lstStyle>
            <a:lvl1pPr marL="0" indent="0" algn="ctr" eaLnBrk="1" fontAlgn="auto" latinLnBrk="0" hangingPunct="1">
              <a:lnSpc>
                <a:spcPct val="100000"/>
              </a:lnSpc>
              <a:buNone/>
              <a:defRPr sz="22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6"/>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7"/>
            </p:custDataLst>
          </p:nvPr>
        </p:nvSpPr>
        <p:spPr/>
        <p:txBody>
          <a:bodyPr>
            <a:normAutofit/>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8"/>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5138058" y="3090635"/>
            <a:ext cx="6923314" cy="1004575"/>
          </a:xfrm>
        </p:spPr>
        <p:txBody>
          <a:bodyPr lIns="91440" tIns="45720" rIns="91440" bIns="45720" anchor="b" anchorCtr="0">
            <a:normAutofit/>
          </a:bodyPr>
          <a:lstStyle>
            <a:lvl1pPr>
              <a:defRPr sz="5400" u="none" strike="noStrike" kern="1200" cap="none" spc="30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3"/>
            </p:custDataLst>
          </p:nvPr>
        </p:nvSpPr>
        <p:spPr>
          <a:xfrm>
            <a:off x="5138053" y="4231366"/>
            <a:ext cx="6923314" cy="1294041"/>
          </a:xfrm>
        </p:spPr>
        <p:txBody>
          <a:bodyPr lIns="91440" tIns="45720" rIns="91440" bIns="45720">
            <a:normAutofit/>
          </a:bodyPr>
          <a:lstStyle>
            <a:lvl1pPr marL="0" indent="0" eaLnBrk="1" fontAlgn="auto" latinLnBrk="0" hangingPunct="1">
              <a:lnSpc>
                <a:spcPct val="100000"/>
              </a:lnSpc>
              <a:spcAft>
                <a:spcPts val="0"/>
              </a:spcAft>
              <a:buNone/>
              <a:defRPr kumimoji="0" lang="zh-CN" altLang="en-US" sz="2200" b="0" i="0" u="none" strike="noStrike" kern="1200" cap="none" spc="150" normalizeH="0" baseline="0" noProof="1">
                <a:solidFill>
                  <a:schemeClr val="bg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1800" b="1">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2" y="766354"/>
            <a:ext cx="5817375" cy="509444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1" y="434342"/>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7015" y="1"/>
            <a:ext cx="1660214" cy="1617784"/>
            <a:chOff x="-17015" y="1"/>
            <a:chExt cx="1660214" cy="1617784"/>
          </a:xfrm>
        </p:grpSpPr>
        <p:sp>
          <p:nvSpPr>
            <p:cNvPr id="7"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组合 6"/>
          <p:cNvGrpSpPr/>
          <p:nvPr userDrawn="1">
            <p:custDataLst>
              <p:tags r:id="rId3"/>
            </p:custDataLst>
          </p:nvPr>
        </p:nvGrpSpPr>
        <p:grpSpPr>
          <a:xfrm>
            <a:off x="-59822" y="1"/>
            <a:ext cx="6887015" cy="5740855"/>
            <a:chOff x="-59822" y="1"/>
            <a:chExt cx="6887015" cy="5740855"/>
          </a:xfrm>
        </p:grpSpPr>
        <p:sp>
          <p:nvSpPr>
            <p:cNvPr id="8" name="任意多边形 106"/>
            <p:cNvSpPr/>
            <p:nvPr>
              <p:custDataLst>
                <p:tags r:id="rId4"/>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113"/>
            <p:cNvSpPr/>
            <p:nvPr>
              <p:custDataLst>
                <p:tags r:id="rId5"/>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110"/>
            <p:cNvSpPr/>
            <p:nvPr>
              <p:custDataLst>
                <p:tags r:id="rId6"/>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4"/>
            <p:cNvSpPr/>
            <p:nvPr>
              <p:custDataLst>
                <p:tags r:id="rId7"/>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6"/>
            <p:cNvSpPr/>
            <p:nvPr>
              <p:custDataLst>
                <p:tags r:id="rId8"/>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86"/>
            <p:cNvSpPr/>
            <p:nvPr>
              <p:custDataLst>
                <p:tags r:id="rId9"/>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5"/>
            <p:cNvSpPr/>
            <p:nvPr>
              <p:custDataLst>
                <p:tags r:id="rId10"/>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1"/>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68"/>
            <p:cNvSpPr/>
            <p:nvPr>
              <p:custDataLst>
                <p:tags r:id="rId12"/>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userDrawn="1">
            <p:custDataLst>
              <p:tags r:id="rId13"/>
            </p:custDataLst>
          </p:nvPr>
        </p:nvCxnSpPr>
        <p:spPr>
          <a:xfrm>
            <a:off x="4010386" y="35953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4"/>
            </p:custDataLst>
          </p:nvPr>
        </p:nvSpPr>
        <p:spPr>
          <a:xfrm>
            <a:off x="3889828" y="2481959"/>
            <a:ext cx="7646805" cy="1005490"/>
          </a:xfrm>
        </p:spPr>
        <p:txBody>
          <a:bodyPr vert="horz" lIns="91440" tIns="45720" rIns="91440" bIns="45720" rtlCol="0" anchor="b"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bg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1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
        <p:nvSpPr>
          <p:cNvPr id="18" name="文本占位符 17"/>
          <p:cNvSpPr>
            <a:spLocks noGrp="1"/>
          </p:cNvSpPr>
          <p:nvPr>
            <p:ph type="body" sz="quarter" idx="13" hasCustomPrompt="1"/>
            <p:custDataLst>
              <p:tags r:id="rId18"/>
            </p:custDataLst>
          </p:nvPr>
        </p:nvSpPr>
        <p:spPr>
          <a:xfrm>
            <a:off x="3889375" y="3672718"/>
            <a:ext cx="7646988" cy="1382366"/>
          </a:xfrm>
        </p:spPr>
        <p:txBody>
          <a:bodyPr lIns="91440" tIns="45720" rIns="91440" bIns="45720">
            <a:normAutofit/>
          </a:bodyPr>
          <a:lstStyle>
            <a:lvl1pPr marL="0" indent="0" algn="ctr">
              <a:buNone/>
              <a:defRPr sz="2200">
                <a:solidFill>
                  <a:schemeClr val="bg1"/>
                </a:solidFill>
              </a:defRPr>
            </a:lvl1pPr>
          </a:lstStyle>
          <a:p>
            <a:pPr lvl="0"/>
            <a:r>
              <a:rPr lang="zh-CN" altLang="en-US" dirty="0"/>
              <a:t>单击此处编辑文本</a:t>
            </a:r>
            <a:endParaRPr lang="en-US" altLang="zh-CN"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7015" y="-1269"/>
            <a:ext cx="1660214" cy="1617784"/>
            <a:chOff x="-17015" y="1"/>
            <a:chExt cx="1660214" cy="1617784"/>
          </a:xfrm>
        </p:grpSpPr>
        <p:sp>
          <p:nvSpPr>
            <p:cNvPr id="8"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3"/>
            </p:custDataLst>
          </p:nvPr>
        </p:nvGrpSpPr>
        <p:grpSpPr>
          <a:xfrm rot="10800000">
            <a:off x="10989945" y="5589270"/>
            <a:ext cx="1188085" cy="1250315"/>
            <a:chOff x="-17015" y="1"/>
            <a:chExt cx="1660214" cy="1617784"/>
          </a:xfrm>
        </p:grpSpPr>
        <p:sp>
          <p:nvSpPr>
            <p:cNvPr id="10" name="任意多边形 4"/>
            <p:cNvSpPr/>
            <p:nvPr>
              <p:custDataLst>
                <p:tags r:id="rId4"/>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5"/>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6"/>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7"/>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8"/>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custDataLst>
              <p:tags r:id="rId9"/>
            </p:custDataLst>
          </p:nvPr>
        </p:nvGrpSpPr>
        <p:grpSpPr>
          <a:xfrm>
            <a:off x="-17015" y="-1269"/>
            <a:ext cx="1660214" cy="1617784"/>
            <a:chOff x="-17015" y="1"/>
            <a:chExt cx="1660214" cy="1617784"/>
          </a:xfrm>
        </p:grpSpPr>
        <p:sp>
          <p:nvSpPr>
            <p:cNvPr id="16"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6"/>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8"/>
            </p:custDataLst>
          </p:nvPr>
        </p:nvSpPr>
        <p:spPr/>
        <p:txBody>
          <a:bodyPr/>
          <a:lstStyle/>
          <a:p>
            <a:endParaRPr lang="zh-CN" altLang="en-US" dirty="0"/>
          </a:p>
        </p:txBody>
      </p:sp>
      <p:sp>
        <p:nvSpPr>
          <p:cNvPr id="5" name="灯片编号占位符 4"/>
          <p:cNvSpPr>
            <a:spLocks noGrp="1"/>
          </p:cNvSpPr>
          <p:nvPr>
            <p:ph type="sldNum" sz="quarter" idx="12"/>
            <p:custDataLst>
              <p:tags r:id="rId1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5" y="365125"/>
            <a:ext cx="1529316" cy="5811838"/>
          </a:xfrm>
        </p:spPr>
        <p:txBody>
          <a:bodyPr vert="eaVert">
            <a:normAutofit/>
          </a:bodyPr>
          <a:lstStyle>
            <a:lvl1pPr>
              <a:defRPr sz="27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1" y="365125"/>
            <a:ext cx="8879959"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rot="10800000">
            <a:off x="10989945" y="5589270"/>
            <a:ext cx="1188085" cy="1250315"/>
            <a:chOff x="-17015" y="1"/>
            <a:chExt cx="1660214" cy="1617784"/>
          </a:xfrm>
        </p:grpSpPr>
        <p:sp>
          <p:nvSpPr>
            <p:cNvPr id="16"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6985" y="-2032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9"/>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2" name="组合 21"/>
          <p:cNvGrpSpPr/>
          <p:nvPr userDrawn="1">
            <p:custDataLst>
              <p:tags r:id="rId9"/>
            </p:custDataLst>
          </p:nvPr>
        </p:nvGrpSpPr>
        <p:grpSpPr>
          <a:xfrm>
            <a:off x="1515" y="5360"/>
            <a:ext cx="1660214" cy="1617784"/>
            <a:chOff x="-17015" y="1"/>
            <a:chExt cx="1660214" cy="1617784"/>
          </a:xfrm>
        </p:grpSpPr>
        <p:sp>
          <p:nvSpPr>
            <p:cNvPr id="23"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dirty="0"/>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20"/>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rot="10800000">
            <a:off x="10989945" y="5589270"/>
            <a:ext cx="1188085" cy="1250315"/>
            <a:chOff x="-17015" y="1"/>
            <a:chExt cx="1660214" cy="1617784"/>
          </a:xfrm>
        </p:grpSpPr>
        <p:sp>
          <p:nvSpPr>
            <p:cNvPr id="12"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940" y="-1269"/>
            <a:ext cx="1660214" cy="1617784"/>
            <a:chOff x="-17015" y="1"/>
            <a:chExt cx="1660214" cy="1617784"/>
          </a:xfrm>
        </p:grpSpPr>
        <p:sp>
          <p:nvSpPr>
            <p:cNvPr id="9"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2" Type="http://schemas.openxmlformats.org/officeDocument/2006/relationships/theme" Target="../theme/theme1.xml"/><Relationship Id="rId61" Type="http://schemas.openxmlformats.org/officeDocument/2006/relationships/tags" Target="../tags/tag3.xml"/><Relationship Id="rId60" Type="http://schemas.openxmlformats.org/officeDocument/2006/relationships/tags" Target="../tags/tag2.xml"/><Relationship Id="rId6" Type="http://schemas.openxmlformats.org/officeDocument/2006/relationships/slideLayout" Target="../slideLayouts/slideLayout6.xml"/><Relationship Id="rId59" Type="http://schemas.openxmlformats.org/officeDocument/2006/relationships/tags" Target="../tags/tag1.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67.xml"/><Relationship Id="rId8" Type="http://schemas.openxmlformats.org/officeDocument/2006/relationships/slideLayout" Target="../slideLayouts/slideLayout66.xml"/><Relationship Id="rId7" Type="http://schemas.openxmlformats.org/officeDocument/2006/relationships/slideLayout" Target="../slideLayouts/slideLayout65.xml"/><Relationship Id="rId6" Type="http://schemas.openxmlformats.org/officeDocument/2006/relationships/slideLayout" Target="../slideLayouts/slideLayout64.xml"/><Relationship Id="rId5" Type="http://schemas.openxmlformats.org/officeDocument/2006/relationships/slideLayout" Target="../slideLayouts/slideLayout63.xml"/><Relationship Id="rId4" Type="http://schemas.openxmlformats.org/officeDocument/2006/relationships/slideLayout" Target="../slideLayouts/slideLayout62.xml"/><Relationship Id="rId3" Type="http://schemas.openxmlformats.org/officeDocument/2006/relationships/slideLayout" Target="../slideLayouts/slideLayout61.xml"/><Relationship Id="rId25" Type="http://schemas.openxmlformats.org/officeDocument/2006/relationships/theme" Target="../theme/theme2.xml"/><Relationship Id="rId24" Type="http://schemas.openxmlformats.org/officeDocument/2006/relationships/tags" Target="../tags/tag193.xml"/><Relationship Id="rId23" Type="http://schemas.openxmlformats.org/officeDocument/2006/relationships/tags" Target="../tags/tag192.xml"/><Relationship Id="rId22" Type="http://schemas.openxmlformats.org/officeDocument/2006/relationships/tags" Target="../tags/tag191.xml"/><Relationship Id="rId21" Type="http://schemas.openxmlformats.org/officeDocument/2006/relationships/tags" Target="../tags/tag190.xml"/><Relationship Id="rId20" Type="http://schemas.openxmlformats.org/officeDocument/2006/relationships/tags" Target="../tags/tag189.xml"/><Relationship Id="rId2" Type="http://schemas.openxmlformats.org/officeDocument/2006/relationships/slideLayout" Target="../slideLayouts/slideLayout60.xml"/><Relationship Id="rId19" Type="http://schemas.openxmlformats.org/officeDocument/2006/relationships/tags" Target="../tags/tag188.xml"/><Relationship Id="rId18" Type="http://schemas.openxmlformats.org/officeDocument/2006/relationships/slideLayout" Target="../slideLayouts/slideLayout76.xml"/><Relationship Id="rId17" Type="http://schemas.openxmlformats.org/officeDocument/2006/relationships/slideLayout" Target="../slideLayouts/slideLayout75.xml"/><Relationship Id="rId16" Type="http://schemas.openxmlformats.org/officeDocument/2006/relationships/slideLayout" Target="../slideLayouts/slideLayout74.xml"/><Relationship Id="rId15" Type="http://schemas.openxmlformats.org/officeDocument/2006/relationships/slideLayout" Target="../slideLayouts/slideLayout73.xml"/><Relationship Id="rId14" Type="http://schemas.openxmlformats.org/officeDocument/2006/relationships/slideLayout" Target="../slideLayouts/slideLayout72.xml"/><Relationship Id="rId13" Type="http://schemas.openxmlformats.org/officeDocument/2006/relationships/slideLayout" Target="../slideLayouts/slideLayout71.xml"/><Relationship Id="rId12" Type="http://schemas.openxmlformats.org/officeDocument/2006/relationships/slideLayout" Target="../slideLayouts/slideLayout70.xml"/><Relationship Id="rId11" Type="http://schemas.openxmlformats.org/officeDocument/2006/relationships/slideLayout" Target="../slideLayouts/slideLayout69.xml"/><Relationship Id="rId10" Type="http://schemas.openxmlformats.org/officeDocument/2006/relationships/slideLayout" Target="../slideLayouts/slideLayout68.xml"/><Relationship Id="rId1" Type="http://schemas.openxmlformats.org/officeDocument/2006/relationships/slideLayout" Target="../slideLayouts/slideLayout5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85.xml"/><Relationship Id="rId8" Type="http://schemas.openxmlformats.org/officeDocument/2006/relationships/slideLayout" Target="../slideLayouts/slideLayout84.xml"/><Relationship Id="rId7" Type="http://schemas.openxmlformats.org/officeDocument/2006/relationships/slideLayout" Target="../slideLayouts/slideLayout83.xml"/><Relationship Id="rId6" Type="http://schemas.openxmlformats.org/officeDocument/2006/relationships/slideLayout" Target="../slideLayouts/slideLayout82.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5" Type="http://schemas.openxmlformats.org/officeDocument/2006/relationships/theme" Target="../theme/theme3.xml"/><Relationship Id="rId24" Type="http://schemas.openxmlformats.org/officeDocument/2006/relationships/tags" Target="../tags/tag383.xml"/><Relationship Id="rId23" Type="http://schemas.openxmlformats.org/officeDocument/2006/relationships/tags" Target="../tags/tag382.xml"/><Relationship Id="rId22" Type="http://schemas.openxmlformats.org/officeDocument/2006/relationships/tags" Target="../tags/tag381.xml"/><Relationship Id="rId21" Type="http://schemas.openxmlformats.org/officeDocument/2006/relationships/tags" Target="../tags/tag380.xml"/><Relationship Id="rId20" Type="http://schemas.openxmlformats.org/officeDocument/2006/relationships/tags" Target="../tags/tag379.xml"/><Relationship Id="rId2" Type="http://schemas.openxmlformats.org/officeDocument/2006/relationships/slideLayout" Target="../slideLayouts/slideLayout78.xml"/><Relationship Id="rId19" Type="http://schemas.openxmlformats.org/officeDocument/2006/relationships/tags" Target="../tags/tag378.xml"/><Relationship Id="rId18" Type="http://schemas.openxmlformats.org/officeDocument/2006/relationships/slideLayout" Target="../slideLayouts/slideLayout94.xml"/><Relationship Id="rId17" Type="http://schemas.openxmlformats.org/officeDocument/2006/relationships/slideLayout" Target="../slideLayouts/slideLayout93.xml"/><Relationship Id="rId16" Type="http://schemas.openxmlformats.org/officeDocument/2006/relationships/slideLayout" Target="../slideLayouts/slideLayout92.xml"/><Relationship Id="rId15" Type="http://schemas.openxmlformats.org/officeDocument/2006/relationships/slideLayout" Target="../slideLayouts/slideLayout91.xml"/><Relationship Id="rId14" Type="http://schemas.openxmlformats.org/officeDocument/2006/relationships/slideLayout" Target="../slideLayouts/slideLayout90.xml"/><Relationship Id="rId13" Type="http://schemas.openxmlformats.org/officeDocument/2006/relationships/slideLayout" Target="../slideLayouts/slideLayout89.xml"/><Relationship Id="rId12" Type="http://schemas.openxmlformats.org/officeDocument/2006/relationships/slideLayout" Target="../slideLayouts/slideLayout88.xml"/><Relationship Id="rId11" Type="http://schemas.openxmlformats.org/officeDocument/2006/relationships/slideLayout" Target="../slideLayouts/slideLayout87.xml"/><Relationship Id="rId10" Type="http://schemas.openxmlformats.org/officeDocument/2006/relationships/slideLayout" Target="../slideLayouts/slideLayout86.xml"/><Relationship Id="rId1"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59"/>
            </p:custDataLst>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0"/>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250045" y="6384292"/>
            <a:ext cx="2743200" cy="365125"/>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fld>
            <a:r>
              <a:rPr lang="zh-CN" altLang="en-US"/>
              <a:t>  </a:t>
            </a:r>
            <a:r>
              <a:rPr lang="en-US" altLang="zh-CN"/>
              <a:t>/4</a:t>
            </a:r>
            <a:endParaRPr lang="en-US" altLang="zh-CN"/>
          </a:p>
        </p:txBody>
      </p:sp>
      <p:sp>
        <p:nvSpPr>
          <p:cNvPr id="7" name="KSO_TEMPLATE" hidden="1"/>
          <p:cNvSpPr/>
          <p:nvPr userDrawn="1">
            <p:custDataLst>
              <p:tags r:id="rId6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Lst>
  <p:hf hdr="0" ftr="0" dt="0"/>
  <p:txStyles>
    <p:titleStyle>
      <a:lvl1pPr algn="l" defTabSz="685800" rtl="0" eaLnBrk="1" latinLnBrk="0" hangingPunct="1">
        <a:lnSpc>
          <a:spcPct val="90000"/>
        </a:lnSpc>
        <a:spcBef>
          <a:spcPct val="0"/>
        </a:spcBef>
        <a:buNone/>
        <a:defRPr sz="4050" b="1" kern="1200">
          <a:solidFill>
            <a:schemeClr val="tx1">
              <a:lumMod val="65000"/>
              <a:lumOff val="35000"/>
            </a:schemeClr>
          </a:solidFill>
          <a:effectLst/>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1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tags" Target="../tags/tag385.xml"/><Relationship Id="rId1" Type="http://schemas.openxmlformats.org/officeDocument/2006/relationships/tags" Target="../tags/tag384.xml"/></Relationships>
</file>

<file path=ppt/slides/_rels/slide10.xml.rels><?xml version="1.0" encoding="UTF-8" standalone="yes"?>
<Relationships xmlns="http://schemas.openxmlformats.org/package/2006/relationships"><Relationship Id="rId9" Type="http://schemas.openxmlformats.org/officeDocument/2006/relationships/tags" Target="../tags/tag469.xml"/><Relationship Id="rId8" Type="http://schemas.openxmlformats.org/officeDocument/2006/relationships/tags" Target="../tags/tag468.xml"/><Relationship Id="rId7" Type="http://schemas.openxmlformats.org/officeDocument/2006/relationships/tags" Target="../tags/tag467.xml"/><Relationship Id="rId6" Type="http://schemas.openxmlformats.org/officeDocument/2006/relationships/tags" Target="../tags/tag466.xml"/><Relationship Id="rId5" Type="http://schemas.openxmlformats.org/officeDocument/2006/relationships/tags" Target="../tags/tag465.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tags" Target="../tags/tag462.xml"/><Relationship Id="rId14" Type="http://schemas.openxmlformats.org/officeDocument/2006/relationships/slideLayout" Target="../slideLayouts/slideLayout83.xml"/><Relationship Id="rId13" Type="http://schemas.openxmlformats.org/officeDocument/2006/relationships/tags" Target="../tags/tag472.xml"/><Relationship Id="rId12" Type="http://schemas.openxmlformats.org/officeDocument/2006/relationships/tags" Target="../tags/tag471.xml"/><Relationship Id="rId11" Type="http://schemas.openxmlformats.org/officeDocument/2006/relationships/tags" Target="../tags/tag470.xml"/><Relationship Id="rId10" Type="http://schemas.openxmlformats.org/officeDocument/2006/relationships/image" Target="../media/image6.jpeg"/><Relationship Id="rId1" Type="http://schemas.openxmlformats.org/officeDocument/2006/relationships/tags" Target="../tags/tag461.xml"/></Relationships>
</file>

<file path=ppt/slides/_rels/slide11.xml.rels><?xml version="1.0" encoding="UTF-8" standalone="yes"?>
<Relationships xmlns="http://schemas.openxmlformats.org/package/2006/relationships"><Relationship Id="rId9" Type="http://schemas.openxmlformats.org/officeDocument/2006/relationships/tags" Target="../tags/tag481.xml"/><Relationship Id="rId8" Type="http://schemas.openxmlformats.org/officeDocument/2006/relationships/tags" Target="../tags/tag480.xml"/><Relationship Id="rId7" Type="http://schemas.openxmlformats.org/officeDocument/2006/relationships/tags" Target="../tags/tag479.xml"/><Relationship Id="rId6" Type="http://schemas.openxmlformats.org/officeDocument/2006/relationships/tags" Target="../tags/tag478.xml"/><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tags" Target="../tags/tag475.xml"/><Relationship Id="rId2" Type="http://schemas.openxmlformats.org/officeDocument/2006/relationships/tags" Target="../tags/tag474.xml"/><Relationship Id="rId11" Type="http://schemas.openxmlformats.org/officeDocument/2006/relationships/notesSlide" Target="../notesSlides/notesSlide8.xml"/><Relationship Id="rId10" Type="http://schemas.openxmlformats.org/officeDocument/2006/relationships/slideLayout" Target="../slideLayouts/slideLayout65.xml"/><Relationship Id="rId1" Type="http://schemas.openxmlformats.org/officeDocument/2006/relationships/tags" Target="../tags/tag473.xml"/></Relationships>
</file>

<file path=ppt/slides/_rels/slide12.xml.rels><?xml version="1.0" encoding="UTF-8" standalone="yes"?>
<Relationships xmlns="http://schemas.openxmlformats.org/package/2006/relationships"><Relationship Id="rId9" Type="http://schemas.openxmlformats.org/officeDocument/2006/relationships/tags" Target="../tags/tag490.xml"/><Relationship Id="rId8" Type="http://schemas.openxmlformats.org/officeDocument/2006/relationships/tags" Target="../tags/tag489.xml"/><Relationship Id="rId7" Type="http://schemas.openxmlformats.org/officeDocument/2006/relationships/tags" Target="../tags/tag488.xml"/><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tags" Target="../tags/tag484.xml"/><Relationship Id="rId2" Type="http://schemas.openxmlformats.org/officeDocument/2006/relationships/tags" Target="../tags/tag483.xml"/><Relationship Id="rId11" Type="http://schemas.openxmlformats.org/officeDocument/2006/relationships/notesSlide" Target="../notesSlides/notesSlide9.xml"/><Relationship Id="rId10" Type="http://schemas.openxmlformats.org/officeDocument/2006/relationships/slideLayout" Target="../slideLayouts/slideLayout65.xml"/><Relationship Id="rId1" Type="http://schemas.openxmlformats.org/officeDocument/2006/relationships/tags" Target="../tags/tag482.xml"/></Relationships>
</file>

<file path=ppt/slides/_rels/slide13.xml.rels><?xml version="1.0" encoding="UTF-8" standalone="yes"?>
<Relationships xmlns="http://schemas.openxmlformats.org/package/2006/relationships"><Relationship Id="rId9" Type="http://schemas.openxmlformats.org/officeDocument/2006/relationships/tags" Target="../tags/tag499.xml"/><Relationship Id="rId8" Type="http://schemas.openxmlformats.org/officeDocument/2006/relationships/tags" Target="../tags/tag498.xml"/><Relationship Id="rId7" Type="http://schemas.openxmlformats.org/officeDocument/2006/relationships/tags" Target="../tags/tag497.xml"/><Relationship Id="rId6" Type="http://schemas.openxmlformats.org/officeDocument/2006/relationships/tags" Target="../tags/tag496.xml"/><Relationship Id="rId5" Type="http://schemas.openxmlformats.org/officeDocument/2006/relationships/tags" Target="../tags/tag495.xml"/><Relationship Id="rId4" Type="http://schemas.openxmlformats.org/officeDocument/2006/relationships/tags" Target="../tags/tag494.xml"/><Relationship Id="rId3" Type="http://schemas.openxmlformats.org/officeDocument/2006/relationships/tags" Target="../tags/tag493.xml"/><Relationship Id="rId2" Type="http://schemas.openxmlformats.org/officeDocument/2006/relationships/tags" Target="../tags/tag492.xml"/><Relationship Id="rId11" Type="http://schemas.openxmlformats.org/officeDocument/2006/relationships/notesSlide" Target="../notesSlides/notesSlide10.xml"/><Relationship Id="rId10" Type="http://schemas.openxmlformats.org/officeDocument/2006/relationships/slideLayout" Target="../slideLayouts/slideLayout65.xml"/><Relationship Id="rId1" Type="http://schemas.openxmlformats.org/officeDocument/2006/relationships/tags" Target="../tags/tag491.xml"/></Relationships>
</file>

<file path=ppt/slides/_rels/slide14.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507.xml"/><Relationship Id="rId7" Type="http://schemas.openxmlformats.org/officeDocument/2006/relationships/tags" Target="../tags/tag506.xml"/><Relationship Id="rId6" Type="http://schemas.openxmlformats.org/officeDocument/2006/relationships/tags" Target="../tags/tag505.xml"/><Relationship Id="rId5" Type="http://schemas.openxmlformats.org/officeDocument/2006/relationships/tags" Target="../tags/tag504.xml"/><Relationship Id="rId4" Type="http://schemas.openxmlformats.org/officeDocument/2006/relationships/tags" Target="../tags/tag503.xml"/><Relationship Id="rId3" Type="http://schemas.openxmlformats.org/officeDocument/2006/relationships/tags" Target="../tags/tag502.xml"/><Relationship Id="rId2" Type="http://schemas.openxmlformats.org/officeDocument/2006/relationships/tags" Target="../tags/tag501.xml"/><Relationship Id="rId12" Type="http://schemas.openxmlformats.org/officeDocument/2006/relationships/notesSlide" Target="../notesSlides/notesSlide11.xml"/><Relationship Id="rId11" Type="http://schemas.openxmlformats.org/officeDocument/2006/relationships/slideLayout" Target="../slideLayouts/slideLayout65.xml"/><Relationship Id="rId10" Type="http://schemas.openxmlformats.org/officeDocument/2006/relationships/tags" Target="../tags/tag508.xml"/><Relationship Id="rId1" Type="http://schemas.openxmlformats.org/officeDocument/2006/relationships/tags" Target="../tags/tag500.xml"/></Relationships>
</file>

<file path=ppt/slides/_rels/slide15.xml.rels><?xml version="1.0" encoding="UTF-8" standalone="yes"?>
<Relationships xmlns="http://schemas.openxmlformats.org/package/2006/relationships"><Relationship Id="rId9" Type="http://schemas.openxmlformats.org/officeDocument/2006/relationships/tags" Target="../tags/tag517.xml"/><Relationship Id="rId8" Type="http://schemas.openxmlformats.org/officeDocument/2006/relationships/tags" Target="../tags/tag516.xml"/><Relationship Id="rId7" Type="http://schemas.openxmlformats.org/officeDocument/2006/relationships/tags" Target="../tags/tag515.xml"/><Relationship Id="rId6" Type="http://schemas.openxmlformats.org/officeDocument/2006/relationships/tags" Target="../tags/tag514.xml"/><Relationship Id="rId5" Type="http://schemas.openxmlformats.org/officeDocument/2006/relationships/tags" Target="../tags/tag513.xml"/><Relationship Id="rId4" Type="http://schemas.openxmlformats.org/officeDocument/2006/relationships/tags" Target="../tags/tag512.xml"/><Relationship Id="rId3" Type="http://schemas.openxmlformats.org/officeDocument/2006/relationships/tags" Target="../tags/tag511.xml"/><Relationship Id="rId2" Type="http://schemas.openxmlformats.org/officeDocument/2006/relationships/tags" Target="../tags/tag510.xml"/><Relationship Id="rId14" Type="http://schemas.openxmlformats.org/officeDocument/2006/relationships/notesSlide" Target="../notesSlides/notesSlide12.xml"/><Relationship Id="rId13" Type="http://schemas.openxmlformats.org/officeDocument/2006/relationships/slideLayout" Target="../slideLayouts/slideLayout65.xml"/><Relationship Id="rId12" Type="http://schemas.openxmlformats.org/officeDocument/2006/relationships/tags" Target="../tags/tag520.xml"/><Relationship Id="rId11" Type="http://schemas.openxmlformats.org/officeDocument/2006/relationships/tags" Target="../tags/tag519.xml"/><Relationship Id="rId10" Type="http://schemas.openxmlformats.org/officeDocument/2006/relationships/tags" Target="../tags/tag518.xml"/><Relationship Id="rId1" Type="http://schemas.openxmlformats.org/officeDocument/2006/relationships/tags" Target="../tags/tag509.xml"/></Relationships>
</file>

<file path=ppt/slides/_rels/slide16.xml.rels><?xml version="1.0" encoding="UTF-8" standalone="yes"?>
<Relationships xmlns="http://schemas.openxmlformats.org/package/2006/relationships"><Relationship Id="rId9" Type="http://schemas.openxmlformats.org/officeDocument/2006/relationships/tags" Target="../tags/tag529.xml"/><Relationship Id="rId8" Type="http://schemas.openxmlformats.org/officeDocument/2006/relationships/tags" Target="../tags/tag528.xml"/><Relationship Id="rId7" Type="http://schemas.openxmlformats.org/officeDocument/2006/relationships/tags" Target="../tags/tag527.xml"/><Relationship Id="rId6" Type="http://schemas.openxmlformats.org/officeDocument/2006/relationships/tags" Target="../tags/tag526.xml"/><Relationship Id="rId5" Type="http://schemas.openxmlformats.org/officeDocument/2006/relationships/tags" Target="../tags/tag525.xml"/><Relationship Id="rId4" Type="http://schemas.openxmlformats.org/officeDocument/2006/relationships/tags" Target="../tags/tag524.xml"/><Relationship Id="rId3" Type="http://schemas.openxmlformats.org/officeDocument/2006/relationships/tags" Target="../tags/tag523.xml"/><Relationship Id="rId2" Type="http://schemas.openxmlformats.org/officeDocument/2006/relationships/tags" Target="../tags/tag522.xml"/><Relationship Id="rId11" Type="http://schemas.openxmlformats.org/officeDocument/2006/relationships/notesSlide" Target="../notesSlides/notesSlide13.xml"/><Relationship Id="rId10" Type="http://schemas.openxmlformats.org/officeDocument/2006/relationships/slideLayout" Target="../slideLayouts/slideLayout65.xml"/><Relationship Id="rId1" Type="http://schemas.openxmlformats.org/officeDocument/2006/relationships/tags" Target="../tags/tag521.xml"/></Relationships>
</file>

<file path=ppt/slides/_rels/slide17.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537.xml"/><Relationship Id="rId7" Type="http://schemas.openxmlformats.org/officeDocument/2006/relationships/tags" Target="../tags/tag536.xml"/><Relationship Id="rId6" Type="http://schemas.openxmlformats.org/officeDocument/2006/relationships/tags" Target="../tags/tag535.xml"/><Relationship Id="rId5" Type="http://schemas.openxmlformats.org/officeDocument/2006/relationships/tags" Target="../tags/tag534.xml"/><Relationship Id="rId4" Type="http://schemas.openxmlformats.org/officeDocument/2006/relationships/tags" Target="../tags/tag533.xml"/><Relationship Id="rId3" Type="http://schemas.openxmlformats.org/officeDocument/2006/relationships/tags" Target="../tags/tag532.xml"/><Relationship Id="rId2" Type="http://schemas.openxmlformats.org/officeDocument/2006/relationships/tags" Target="../tags/tag531.xml"/><Relationship Id="rId12" Type="http://schemas.openxmlformats.org/officeDocument/2006/relationships/notesSlide" Target="../notesSlides/notesSlide14.xml"/><Relationship Id="rId11" Type="http://schemas.openxmlformats.org/officeDocument/2006/relationships/slideLayout" Target="../slideLayouts/slideLayout65.xml"/><Relationship Id="rId10" Type="http://schemas.openxmlformats.org/officeDocument/2006/relationships/tags" Target="../tags/tag538.xml"/><Relationship Id="rId1" Type="http://schemas.openxmlformats.org/officeDocument/2006/relationships/tags" Target="../tags/tag530.xml"/></Relationships>
</file>

<file path=ppt/slides/_rels/slide18.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546.xml"/><Relationship Id="rId7" Type="http://schemas.openxmlformats.org/officeDocument/2006/relationships/tags" Target="../tags/tag545.xml"/><Relationship Id="rId6" Type="http://schemas.openxmlformats.org/officeDocument/2006/relationships/tags" Target="../tags/tag544.xml"/><Relationship Id="rId5" Type="http://schemas.openxmlformats.org/officeDocument/2006/relationships/tags" Target="../tags/tag543.xml"/><Relationship Id="rId4" Type="http://schemas.openxmlformats.org/officeDocument/2006/relationships/tags" Target="../tags/tag542.xml"/><Relationship Id="rId3" Type="http://schemas.openxmlformats.org/officeDocument/2006/relationships/tags" Target="../tags/tag541.xml"/><Relationship Id="rId2" Type="http://schemas.openxmlformats.org/officeDocument/2006/relationships/tags" Target="../tags/tag540.xml"/><Relationship Id="rId12" Type="http://schemas.openxmlformats.org/officeDocument/2006/relationships/notesSlide" Target="../notesSlides/notesSlide15.xml"/><Relationship Id="rId11" Type="http://schemas.openxmlformats.org/officeDocument/2006/relationships/slideLayout" Target="../slideLayouts/slideLayout65.xml"/><Relationship Id="rId10" Type="http://schemas.openxmlformats.org/officeDocument/2006/relationships/tags" Target="../tags/tag547.xml"/><Relationship Id="rId1" Type="http://schemas.openxmlformats.org/officeDocument/2006/relationships/tags" Target="../tags/tag539.xml"/></Relationships>
</file>

<file path=ppt/slides/_rels/slide19.xml.rels><?xml version="1.0" encoding="UTF-8" standalone="yes"?>
<Relationships xmlns="http://schemas.openxmlformats.org/package/2006/relationships"><Relationship Id="rId9" Type="http://schemas.openxmlformats.org/officeDocument/2006/relationships/tags" Target="../tags/tag556.xml"/><Relationship Id="rId8" Type="http://schemas.openxmlformats.org/officeDocument/2006/relationships/tags" Target="../tags/tag555.xml"/><Relationship Id="rId7" Type="http://schemas.openxmlformats.org/officeDocument/2006/relationships/tags" Target="../tags/tag554.xml"/><Relationship Id="rId6" Type="http://schemas.openxmlformats.org/officeDocument/2006/relationships/tags" Target="../tags/tag553.xml"/><Relationship Id="rId5" Type="http://schemas.openxmlformats.org/officeDocument/2006/relationships/tags" Target="../tags/tag552.xml"/><Relationship Id="rId4" Type="http://schemas.openxmlformats.org/officeDocument/2006/relationships/tags" Target="../tags/tag551.xml"/><Relationship Id="rId3" Type="http://schemas.openxmlformats.org/officeDocument/2006/relationships/tags" Target="../tags/tag550.xml"/><Relationship Id="rId2" Type="http://schemas.openxmlformats.org/officeDocument/2006/relationships/tags" Target="../tags/tag549.xml"/><Relationship Id="rId13" Type="http://schemas.openxmlformats.org/officeDocument/2006/relationships/notesSlide" Target="../notesSlides/notesSlide16.xml"/><Relationship Id="rId12" Type="http://schemas.openxmlformats.org/officeDocument/2006/relationships/slideLayout" Target="../slideLayouts/slideLayout65.xml"/><Relationship Id="rId11" Type="http://schemas.openxmlformats.org/officeDocument/2006/relationships/tags" Target="../tags/tag557.xml"/><Relationship Id="rId10" Type="http://schemas.openxmlformats.org/officeDocument/2006/relationships/image" Target="../media/image14.png"/><Relationship Id="rId1" Type="http://schemas.openxmlformats.org/officeDocument/2006/relationships/tags" Target="../tags/tag548.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61.xml"/><Relationship Id="rId5" Type="http://schemas.openxmlformats.org/officeDocument/2006/relationships/tags" Target="../tags/tag389.xml"/><Relationship Id="rId4" Type="http://schemas.openxmlformats.org/officeDocument/2006/relationships/image" Target="../media/image4.png"/><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20.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565.xml"/><Relationship Id="rId7" Type="http://schemas.openxmlformats.org/officeDocument/2006/relationships/tags" Target="../tags/tag564.xml"/><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tags" Target="../tags/tag561.xml"/><Relationship Id="rId3" Type="http://schemas.openxmlformats.org/officeDocument/2006/relationships/tags" Target="../tags/tag560.xml"/><Relationship Id="rId2" Type="http://schemas.openxmlformats.org/officeDocument/2006/relationships/tags" Target="../tags/tag559.xml"/><Relationship Id="rId12" Type="http://schemas.openxmlformats.org/officeDocument/2006/relationships/notesSlide" Target="../notesSlides/notesSlide17.xml"/><Relationship Id="rId11" Type="http://schemas.openxmlformats.org/officeDocument/2006/relationships/slideLayout" Target="../slideLayouts/slideLayout65.xml"/><Relationship Id="rId10" Type="http://schemas.openxmlformats.org/officeDocument/2006/relationships/tags" Target="../tags/tag566.xml"/><Relationship Id="rId1" Type="http://schemas.openxmlformats.org/officeDocument/2006/relationships/tags" Target="../tags/tag558.xml"/></Relationships>
</file>

<file path=ppt/slides/_rels/slide2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574.xml"/><Relationship Id="rId7" Type="http://schemas.openxmlformats.org/officeDocument/2006/relationships/tags" Target="../tags/tag573.xml"/><Relationship Id="rId6" Type="http://schemas.openxmlformats.org/officeDocument/2006/relationships/tags" Target="../tags/tag572.xml"/><Relationship Id="rId5" Type="http://schemas.openxmlformats.org/officeDocument/2006/relationships/tags" Target="../tags/tag571.xml"/><Relationship Id="rId4" Type="http://schemas.openxmlformats.org/officeDocument/2006/relationships/tags" Target="../tags/tag570.xml"/><Relationship Id="rId3" Type="http://schemas.openxmlformats.org/officeDocument/2006/relationships/tags" Target="../tags/tag569.xml"/><Relationship Id="rId2" Type="http://schemas.openxmlformats.org/officeDocument/2006/relationships/tags" Target="../tags/tag568.xml"/><Relationship Id="rId12" Type="http://schemas.openxmlformats.org/officeDocument/2006/relationships/notesSlide" Target="../notesSlides/notesSlide18.xml"/><Relationship Id="rId11" Type="http://schemas.openxmlformats.org/officeDocument/2006/relationships/slideLayout" Target="../slideLayouts/slideLayout65.xml"/><Relationship Id="rId10" Type="http://schemas.openxmlformats.org/officeDocument/2006/relationships/tags" Target="../tags/tag575.xml"/><Relationship Id="rId1" Type="http://schemas.openxmlformats.org/officeDocument/2006/relationships/tags" Target="../tags/tag567.xml"/></Relationships>
</file>

<file path=ppt/slides/_rels/slide22.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583.xml"/><Relationship Id="rId7" Type="http://schemas.openxmlformats.org/officeDocument/2006/relationships/tags" Target="../tags/tag582.xml"/><Relationship Id="rId6" Type="http://schemas.openxmlformats.org/officeDocument/2006/relationships/tags" Target="../tags/tag581.xml"/><Relationship Id="rId5" Type="http://schemas.openxmlformats.org/officeDocument/2006/relationships/tags" Target="../tags/tag580.xml"/><Relationship Id="rId4" Type="http://schemas.openxmlformats.org/officeDocument/2006/relationships/tags" Target="../tags/tag579.xml"/><Relationship Id="rId3" Type="http://schemas.openxmlformats.org/officeDocument/2006/relationships/tags" Target="../tags/tag578.xml"/><Relationship Id="rId2" Type="http://schemas.openxmlformats.org/officeDocument/2006/relationships/tags" Target="../tags/tag577.xml"/><Relationship Id="rId12" Type="http://schemas.openxmlformats.org/officeDocument/2006/relationships/notesSlide" Target="../notesSlides/notesSlide19.xml"/><Relationship Id="rId11" Type="http://schemas.openxmlformats.org/officeDocument/2006/relationships/slideLayout" Target="../slideLayouts/slideLayout65.xml"/><Relationship Id="rId10" Type="http://schemas.openxmlformats.org/officeDocument/2006/relationships/tags" Target="../tags/tag584.xml"/><Relationship Id="rId1" Type="http://schemas.openxmlformats.org/officeDocument/2006/relationships/tags" Target="../tags/tag576.xml"/></Relationships>
</file>

<file path=ppt/slides/_rels/slide23.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tags" Target="../tags/tag592.xml"/><Relationship Id="rId7" Type="http://schemas.openxmlformats.org/officeDocument/2006/relationships/tags" Target="../tags/tag591.xml"/><Relationship Id="rId6" Type="http://schemas.openxmlformats.org/officeDocument/2006/relationships/tags" Target="../tags/tag590.xml"/><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tags" Target="../tags/tag587.xml"/><Relationship Id="rId2" Type="http://schemas.openxmlformats.org/officeDocument/2006/relationships/tags" Target="../tags/tag586.xml"/><Relationship Id="rId12" Type="http://schemas.openxmlformats.org/officeDocument/2006/relationships/notesSlide" Target="../notesSlides/notesSlide20.xml"/><Relationship Id="rId11" Type="http://schemas.openxmlformats.org/officeDocument/2006/relationships/slideLayout" Target="../slideLayouts/slideLayout65.xml"/><Relationship Id="rId10" Type="http://schemas.openxmlformats.org/officeDocument/2006/relationships/tags" Target="../tags/tag594.xml"/><Relationship Id="rId1" Type="http://schemas.openxmlformats.org/officeDocument/2006/relationships/tags" Target="../tags/tag585.xml"/></Relationships>
</file>

<file path=ppt/slides/_rels/slide24.xml.rels><?xml version="1.0" encoding="UTF-8" standalone="yes"?>
<Relationships xmlns="http://schemas.openxmlformats.org/package/2006/relationships"><Relationship Id="rId9" Type="http://schemas.openxmlformats.org/officeDocument/2006/relationships/tags" Target="../tags/tag603.xml"/><Relationship Id="rId8" Type="http://schemas.openxmlformats.org/officeDocument/2006/relationships/tags" Target="../tags/tag602.xml"/><Relationship Id="rId7" Type="http://schemas.openxmlformats.org/officeDocument/2006/relationships/tags" Target="../tags/tag601.xml"/><Relationship Id="rId6" Type="http://schemas.openxmlformats.org/officeDocument/2006/relationships/tags" Target="../tags/tag600.xml"/><Relationship Id="rId5" Type="http://schemas.openxmlformats.org/officeDocument/2006/relationships/tags" Target="../tags/tag599.xml"/><Relationship Id="rId4" Type="http://schemas.openxmlformats.org/officeDocument/2006/relationships/tags" Target="../tags/tag598.xml"/><Relationship Id="rId3" Type="http://schemas.openxmlformats.org/officeDocument/2006/relationships/tags" Target="../tags/tag597.xml"/><Relationship Id="rId2" Type="http://schemas.openxmlformats.org/officeDocument/2006/relationships/tags" Target="../tags/tag596.xml"/><Relationship Id="rId14" Type="http://schemas.openxmlformats.org/officeDocument/2006/relationships/slideLayout" Target="../slideLayouts/slideLayout83.xml"/><Relationship Id="rId13" Type="http://schemas.openxmlformats.org/officeDocument/2006/relationships/tags" Target="../tags/tag606.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image" Target="../media/image6.jpeg"/><Relationship Id="rId1" Type="http://schemas.openxmlformats.org/officeDocument/2006/relationships/tags" Target="../tags/tag595.xml"/></Relationships>
</file>

<file path=ppt/slides/_rels/slide25.xml.rels><?xml version="1.0" encoding="UTF-8" standalone="yes"?>
<Relationships xmlns="http://schemas.openxmlformats.org/package/2006/relationships"><Relationship Id="rId9" Type="http://schemas.openxmlformats.org/officeDocument/2006/relationships/tags" Target="../tags/tag615.xml"/><Relationship Id="rId8" Type="http://schemas.openxmlformats.org/officeDocument/2006/relationships/tags" Target="../tags/tag614.xml"/><Relationship Id="rId7" Type="http://schemas.openxmlformats.org/officeDocument/2006/relationships/tags" Target="../tags/tag613.xml"/><Relationship Id="rId6" Type="http://schemas.openxmlformats.org/officeDocument/2006/relationships/tags" Target="../tags/tag612.xml"/><Relationship Id="rId5" Type="http://schemas.openxmlformats.org/officeDocument/2006/relationships/tags" Target="../tags/tag611.xml"/><Relationship Id="rId4" Type="http://schemas.openxmlformats.org/officeDocument/2006/relationships/tags" Target="../tags/tag610.xml"/><Relationship Id="rId3" Type="http://schemas.openxmlformats.org/officeDocument/2006/relationships/tags" Target="../tags/tag609.xml"/><Relationship Id="rId2" Type="http://schemas.openxmlformats.org/officeDocument/2006/relationships/tags" Target="../tags/tag608.xml"/><Relationship Id="rId11" Type="http://schemas.openxmlformats.org/officeDocument/2006/relationships/notesSlide" Target="../notesSlides/notesSlide21.xml"/><Relationship Id="rId10" Type="http://schemas.openxmlformats.org/officeDocument/2006/relationships/slideLayout" Target="../slideLayouts/slideLayout65.xml"/><Relationship Id="rId1" Type="http://schemas.openxmlformats.org/officeDocument/2006/relationships/tags" Target="../tags/tag607.xml"/></Relationships>
</file>

<file path=ppt/slides/_rels/slide26.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623.xml"/><Relationship Id="rId7" Type="http://schemas.openxmlformats.org/officeDocument/2006/relationships/tags" Target="../tags/tag622.xml"/><Relationship Id="rId6" Type="http://schemas.openxmlformats.org/officeDocument/2006/relationships/tags" Target="../tags/tag621.xml"/><Relationship Id="rId5" Type="http://schemas.openxmlformats.org/officeDocument/2006/relationships/tags" Target="../tags/tag620.xml"/><Relationship Id="rId4" Type="http://schemas.openxmlformats.org/officeDocument/2006/relationships/tags" Target="../tags/tag619.xml"/><Relationship Id="rId3" Type="http://schemas.openxmlformats.org/officeDocument/2006/relationships/tags" Target="../tags/tag618.xml"/><Relationship Id="rId2" Type="http://schemas.openxmlformats.org/officeDocument/2006/relationships/tags" Target="../tags/tag617.xml"/><Relationship Id="rId12" Type="http://schemas.openxmlformats.org/officeDocument/2006/relationships/notesSlide" Target="../notesSlides/notesSlide22.xml"/><Relationship Id="rId11" Type="http://schemas.openxmlformats.org/officeDocument/2006/relationships/slideLayout" Target="../slideLayouts/slideLayout65.xml"/><Relationship Id="rId10" Type="http://schemas.openxmlformats.org/officeDocument/2006/relationships/tags" Target="../tags/tag624.xml"/><Relationship Id="rId1" Type="http://schemas.openxmlformats.org/officeDocument/2006/relationships/tags" Target="../tags/tag616.xml"/></Relationships>
</file>

<file path=ppt/slides/_rels/slide27.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632.xml"/><Relationship Id="rId7" Type="http://schemas.openxmlformats.org/officeDocument/2006/relationships/tags" Target="../tags/tag631.xml"/><Relationship Id="rId6" Type="http://schemas.openxmlformats.org/officeDocument/2006/relationships/tags" Target="../tags/tag630.xml"/><Relationship Id="rId5" Type="http://schemas.openxmlformats.org/officeDocument/2006/relationships/tags" Target="../tags/tag629.xml"/><Relationship Id="rId4" Type="http://schemas.openxmlformats.org/officeDocument/2006/relationships/tags" Target="../tags/tag628.xml"/><Relationship Id="rId3" Type="http://schemas.openxmlformats.org/officeDocument/2006/relationships/tags" Target="../tags/tag627.xml"/><Relationship Id="rId2" Type="http://schemas.openxmlformats.org/officeDocument/2006/relationships/tags" Target="../tags/tag626.xml"/><Relationship Id="rId12" Type="http://schemas.openxmlformats.org/officeDocument/2006/relationships/notesSlide" Target="../notesSlides/notesSlide23.xml"/><Relationship Id="rId11" Type="http://schemas.openxmlformats.org/officeDocument/2006/relationships/slideLayout" Target="../slideLayouts/slideLayout65.xml"/><Relationship Id="rId10" Type="http://schemas.openxmlformats.org/officeDocument/2006/relationships/tags" Target="../tags/tag633.xml"/><Relationship Id="rId1" Type="http://schemas.openxmlformats.org/officeDocument/2006/relationships/tags" Target="../tags/tag625.xml"/></Relationships>
</file>

<file path=ppt/slides/_rels/slide28.xml.rels><?xml version="1.0" encoding="UTF-8" standalone="yes"?>
<Relationships xmlns="http://schemas.openxmlformats.org/package/2006/relationships"><Relationship Id="rId9" Type="http://schemas.openxmlformats.org/officeDocument/2006/relationships/tags" Target="../tags/tag642.xml"/><Relationship Id="rId8" Type="http://schemas.openxmlformats.org/officeDocument/2006/relationships/tags" Target="../tags/tag641.xml"/><Relationship Id="rId7" Type="http://schemas.openxmlformats.org/officeDocument/2006/relationships/tags" Target="../tags/tag640.xml"/><Relationship Id="rId6" Type="http://schemas.openxmlformats.org/officeDocument/2006/relationships/tags" Target="../tags/tag639.xml"/><Relationship Id="rId5" Type="http://schemas.openxmlformats.org/officeDocument/2006/relationships/tags" Target="../tags/tag638.xml"/><Relationship Id="rId4" Type="http://schemas.openxmlformats.org/officeDocument/2006/relationships/tags" Target="../tags/tag637.xml"/><Relationship Id="rId3" Type="http://schemas.openxmlformats.org/officeDocument/2006/relationships/tags" Target="../tags/tag636.xml"/><Relationship Id="rId2" Type="http://schemas.openxmlformats.org/officeDocument/2006/relationships/tags" Target="../tags/tag635.xml"/><Relationship Id="rId11" Type="http://schemas.openxmlformats.org/officeDocument/2006/relationships/notesSlide" Target="../notesSlides/notesSlide24.xml"/><Relationship Id="rId10" Type="http://schemas.openxmlformats.org/officeDocument/2006/relationships/slideLayout" Target="../slideLayouts/slideLayout65.xml"/><Relationship Id="rId1" Type="http://schemas.openxmlformats.org/officeDocument/2006/relationships/tags" Target="../tags/tag634.xml"/></Relationships>
</file>

<file path=ppt/slides/_rels/slide29.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650.xml"/><Relationship Id="rId7" Type="http://schemas.openxmlformats.org/officeDocument/2006/relationships/tags" Target="../tags/tag649.xml"/><Relationship Id="rId6" Type="http://schemas.openxmlformats.org/officeDocument/2006/relationships/tags" Target="../tags/tag648.xml"/><Relationship Id="rId5" Type="http://schemas.openxmlformats.org/officeDocument/2006/relationships/tags" Target="../tags/tag647.xml"/><Relationship Id="rId4" Type="http://schemas.openxmlformats.org/officeDocument/2006/relationships/tags" Target="../tags/tag646.xml"/><Relationship Id="rId3" Type="http://schemas.openxmlformats.org/officeDocument/2006/relationships/tags" Target="../tags/tag645.xml"/><Relationship Id="rId2" Type="http://schemas.openxmlformats.org/officeDocument/2006/relationships/tags" Target="../tags/tag644.xml"/><Relationship Id="rId17" Type="http://schemas.openxmlformats.org/officeDocument/2006/relationships/notesSlide" Target="../notesSlides/notesSlide25.xml"/><Relationship Id="rId16" Type="http://schemas.openxmlformats.org/officeDocument/2006/relationships/slideLayout" Target="../slideLayouts/slideLayout65.xml"/><Relationship Id="rId15" Type="http://schemas.openxmlformats.org/officeDocument/2006/relationships/tags" Target="../tags/tag655.xml"/><Relationship Id="rId14" Type="http://schemas.openxmlformats.org/officeDocument/2006/relationships/image" Target="../media/image21.png"/><Relationship Id="rId13" Type="http://schemas.openxmlformats.org/officeDocument/2006/relationships/tags" Target="../tags/tag654.xml"/><Relationship Id="rId12" Type="http://schemas.openxmlformats.org/officeDocument/2006/relationships/tags" Target="../tags/tag653.xml"/><Relationship Id="rId11" Type="http://schemas.openxmlformats.org/officeDocument/2006/relationships/tags" Target="../tags/tag652.xml"/><Relationship Id="rId10" Type="http://schemas.openxmlformats.org/officeDocument/2006/relationships/tags" Target="../tags/tag651.xml"/><Relationship Id="rId1" Type="http://schemas.openxmlformats.org/officeDocument/2006/relationships/tags" Target="../tags/tag643.xml"/></Relationships>
</file>

<file path=ppt/slides/_rels/slide3.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1" Type="http://schemas.openxmlformats.org/officeDocument/2006/relationships/notesSlide" Target="../notesSlides/notesSlide2.xml"/><Relationship Id="rId10" Type="http://schemas.openxmlformats.org/officeDocument/2006/relationships/slideLayout" Target="../slideLayouts/slideLayout65.xml"/><Relationship Id="rId1" Type="http://schemas.openxmlformats.org/officeDocument/2006/relationships/tags" Target="../tags/tag390.xml"/></Relationships>
</file>

<file path=ppt/slides/_rels/slide30.xml.rels><?xml version="1.0" encoding="UTF-8" standalone="yes"?>
<Relationships xmlns="http://schemas.openxmlformats.org/package/2006/relationships"><Relationship Id="rId9" Type="http://schemas.openxmlformats.org/officeDocument/2006/relationships/tags" Target="../tags/tag664.xml"/><Relationship Id="rId8" Type="http://schemas.openxmlformats.org/officeDocument/2006/relationships/tags" Target="../tags/tag663.xml"/><Relationship Id="rId7" Type="http://schemas.openxmlformats.org/officeDocument/2006/relationships/tags" Target="../tags/tag662.xml"/><Relationship Id="rId6" Type="http://schemas.openxmlformats.org/officeDocument/2006/relationships/tags" Target="../tags/tag661.xml"/><Relationship Id="rId5" Type="http://schemas.openxmlformats.org/officeDocument/2006/relationships/tags" Target="../tags/tag660.xml"/><Relationship Id="rId4" Type="http://schemas.openxmlformats.org/officeDocument/2006/relationships/tags" Target="../tags/tag659.xml"/><Relationship Id="rId3" Type="http://schemas.openxmlformats.org/officeDocument/2006/relationships/tags" Target="../tags/tag658.xml"/><Relationship Id="rId2" Type="http://schemas.openxmlformats.org/officeDocument/2006/relationships/tags" Target="../tags/tag657.xml"/><Relationship Id="rId14" Type="http://schemas.openxmlformats.org/officeDocument/2006/relationships/slideLayout" Target="../slideLayouts/slideLayout83.xml"/><Relationship Id="rId13" Type="http://schemas.openxmlformats.org/officeDocument/2006/relationships/tags" Target="../tags/tag667.xml"/><Relationship Id="rId12" Type="http://schemas.openxmlformats.org/officeDocument/2006/relationships/tags" Target="../tags/tag666.xml"/><Relationship Id="rId11" Type="http://schemas.openxmlformats.org/officeDocument/2006/relationships/tags" Target="../tags/tag665.xml"/><Relationship Id="rId10" Type="http://schemas.openxmlformats.org/officeDocument/2006/relationships/image" Target="../media/image6.jpeg"/><Relationship Id="rId1" Type="http://schemas.openxmlformats.org/officeDocument/2006/relationships/tags" Target="../tags/tag656.xml"/></Relationships>
</file>

<file path=ppt/slides/_rels/slide31.xml.rels><?xml version="1.0" encoding="UTF-8" standalone="yes"?>
<Relationships xmlns="http://schemas.openxmlformats.org/package/2006/relationships"><Relationship Id="rId9" Type="http://schemas.openxmlformats.org/officeDocument/2006/relationships/tags" Target="../tags/tag676.xml"/><Relationship Id="rId8" Type="http://schemas.openxmlformats.org/officeDocument/2006/relationships/tags" Target="../tags/tag675.xml"/><Relationship Id="rId7" Type="http://schemas.openxmlformats.org/officeDocument/2006/relationships/tags" Target="../tags/tag674.xml"/><Relationship Id="rId6" Type="http://schemas.openxmlformats.org/officeDocument/2006/relationships/tags" Target="../tags/tag673.xml"/><Relationship Id="rId5" Type="http://schemas.openxmlformats.org/officeDocument/2006/relationships/tags" Target="../tags/tag672.xml"/><Relationship Id="rId4" Type="http://schemas.openxmlformats.org/officeDocument/2006/relationships/tags" Target="../tags/tag671.xml"/><Relationship Id="rId3" Type="http://schemas.openxmlformats.org/officeDocument/2006/relationships/tags" Target="../tags/tag670.xml"/><Relationship Id="rId2" Type="http://schemas.openxmlformats.org/officeDocument/2006/relationships/tags" Target="../tags/tag669.xml"/><Relationship Id="rId11" Type="http://schemas.openxmlformats.org/officeDocument/2006/relationships/notesSlide" Target="../notesSlides/notesSlide26.xml"/><Relationship Id="rId10" Type="http://schemas.openxmlformats.org/officeDocument/2006/relationships/slideLayout" Target="../slideLayouts/slideLayout65.xml"/><Relationship Id="rId1" Type="http://schemas.openxmlformats.org/officeDocument/2006/relationships/tags" Target="../tags/tag668.xml"/></Relationships>
</file>

<file path=ppt/slides/_rels/slide32.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tags" Target="../tags/tag684.xml"/><Relationship Id="rId7" Type="http://schemas.openxmlformats.org/officeDocument/2006/relationships/tags" Target="../tags/tag683.xml"/><Relationship Id="rId6" Type="http://schemas.openxmlformats.org/officeDocument/2006/relationships/tags" Target="../tags/tag682.xml"/><Relationship Id="rId5" Type="http://schemas.openxmlformats.org/officeDocument/2006/relationships/tags" Target="../tags/tag681.xml"/><Relationship Id="rId4" Type="http://schemas.openxmlformats.org/officeDocument/2006/relationships/tags" Target="../tags/tag680.xml"/><Relationship Id="rId3" Type="http://schemas.openxmlformats.org/officeDocument/2006/relationships/tags" Target="../tags/tag679.xml"/><Relationship Id="rId2" Type="http://schemas.openxmlformats.org/officeDocument/2006/relationships/tags" Target="../tags/tag678.xml"/><Relationship Id="rId12" Type="http://schemas.openxmlformats.org/officeDocument/2006/relationships/notesSlide" Target="../notesSlides/notesSlide27.xml"/><Relationship Id="rId11" Type="http://schemas.openxmlformats.org/officeDocument/2006/relationships/slideLayout" Target="../slideLayouts/slideLayout65.xml"/><Relationship Id="rId10" Type="http://schemas.openxmlformats.org/officeDocument/2006/relationships/tags" Target="../tags/tag685.xml"/><Relationship Id="rId1" Type="http://schemas.openxmlformats.org/officeDocument/2006/relationships/tags" Target="../tags/tag677.xml"/></Relationships>
</file>

<file path=ppt/slides/_rels/slide33.xml.rels><?xml version="1.0" encoding="UTF-8" standalone="yes"?>
<Relationships xmlns="http://schemas.openxmlformats.org/package/2006/relationships"><Relationship Id="rId9" Type="http://schemas.openxmlformats.org/officeDocument/2006/relationships/tags" Target="../tags/tag694.xml"/><Relationship Id="rId8" Type="http://schemas.openxmlformats.org/officeDocument/2006/relationships/tags" Target="../tags/tag693.xml"/><Relationship Id="rId7" Type="http://schemas.openxmlformats.org/officeDocument/2006/relationships/tags" Target="../tags/tag692.xml"/><Relationship Id="rId6" Type="http://schemas.openxmlformats.org/officeDocument/2006/relationships/tags" Target="../tags/tag691.xml"/><Relationship Id="rId5" Type="http://schemas.openxmlformats.org/officeDocument/2006/relationships/tags" Target="../tags/tag690.xml"/><Relationship Id="rId4" Type="http://schemas.openxmlformats.org/officeDocument/2006/relationships/tags" Target="../tags/tag689.xml"/><Relationship Id="rId3" Type="http://schemas.openxmlformats.org/officeDocument/2006/relationships/tags" Target="../tags/tag688.xml"/><Relationship Id="rId2" Type="http://schemas.openxmlformats.org/officeDocument/2006/relationships/tags" Target="../tags/tag687.xml"/><Relationship Id="rId13" Type="http://schemas.openxmlformats.org/officeDocument/2006/relationships/notesSlide" Target="../notesSlides/notesSlide28.xml"/><Relationship Id="rId12" Type="http://schemas.openxmlformats.org/officeDocument/2006/relationships/slideLayout" Target="../slideLayouts/slideLayout65.xml"/><Relationship Id="rId11" Type="http://schemas.openxmlformats.org/officeDocument/2006/relationships/tags" Target="../tags/tag695.xml"/><Relationship Id="rId10" Type="http://schemas.openxmlformats.org/officeDocument/2006/relationships/image" Target="../media/image23.png"/><Relationship Id="rId1" Type="http://schemas.openxmlformats.org/officeDocument/2006/relationships/tags" Target="../tags/tag686.xml"/></Relationships>
</file>

<file path=ppt/slides/_rels/slide34.xml.rels><?xml version="1.0" encoding="UTF-8" standalone="yes"?>
<Relationships xmlns="http://schemas.openxmlformats.org/package/2006/relationships"><Relationship Id="rId9" Type="http://schemas.openxmlformats.org/officeDocument/2006/relationships/tags" Target="../tags/tag704.xml"/><Relationship Id="rId8" Type="http://schemas.openxmlformats.org/officeDocument/2006/relationships/tags" Target="../tags/tag703.xml"/><Relationship Id="rId7" Type="http://schemas.openxmlformats.org/officeDocument/2006/relationships/tags" Target="../tags/tag702.xml"/><Relationship Id="rId6" Type="http://schemas.openxmlformats.org/officeDocument/2006/relationships/tags" Target="../tags/tag701.xml"/><Relationship Id="rId5" Type="http://schemas.openxmlformats.org/officeDocument/2006/relationships/tags" Target="../tags/tag700.xml"/><Relationship Id="rId4" Type="http://schemas.openxmlformats.org/officeDocument/2006/relationships/tags" Target="../tags/tag699.xml"/><Relationship Id="rId3" Type="http://schemas.openxmlformats.org/officeDocument/2006/relationships/tags" Target="../tags/tag698.xml"/><Relationship Id="rId2" Type="http://schemas.openxmlformats.org/officeDocument/2006/relationships/tags" Target="../tags/tag697.xml"/><Relationship Id="rId12" Type="http://schemas.openxmlformats.org/officeDocument/2006/relationships/notesSlide" Target="../notesSlides/notesSlide29.xml"/><Relationship Id="rId11" Type="http://schemas.openxmlformats.org/officeDocument/2006/relationships/slideLayout" Target="../slideLayouts/slideLayout65.xml"/><Relationship Id="rId10" Type="http://schemas.openxmlformats.org/officeDocument/2006/relationships/tags" Target="../tags/tag705.xml"/><Relationship Id="rId1" Type="http://schemas.openxmlformats.org/officeDocument/2006/relationships/tags" Target="../tags/tag696.xml"/></Relationships>
</file>

<file path=ppt/slides/_rels/slide35.xml.rels><?xml version="1.0" encoding="UTF-8" standalone="yes"?>
<Relationships xmlns="http://schemas.openxmlformats.org/package/2006/relationships"><Relationship Id="rId9" Type="http://schemas.openxmlformats.org/officeDocument/2006/relationships/tags" Target="../tags/tag714.xml"/><Relationship Id="rId8" Type="http://schemas.openxmlformats.org/officeDocument/2006/relationships/tags" Target="../tags/tag713.xml"/><Relationship Id="rId7" Type="http://schemas.openxmlformats.org/officeDocument/2006/relationships/tags" Target="../tags/tag712.xml"/><Relationship Id="rId6" Type="http://schemas.openxmlformats.org/officeDocument/2006/relationships/tags" Target="../tags/tag711.xml"/><Relationship Id="rId5" Type="http://schemas.openxmlformats.org/officeDocument/2006/relationships/tags" Target="../tags/tag710.xml"/><Relationship Id="rId4" Type="http://schemas.openxmlformats.org/officeDocument/2006/relationships/tags" Target="../tags/tag709.xml"/><Relationship Id="rId3" Type="http://schemas.openxmlformats.org/officeDocument/2006/relationships/tags" Target="../tags/tag708.xml"/><Relationship Id="rId2" Type="http://schemas.openxmlformats.org/officeDocument/2006/relationships/tags" Target="../tags/tag707.xml"/><Relationship Id="rId14" Type="http://schemas.openxmlformats.org/officeDocument/2006/relationships/slideLayout" Target="../slideLayouts/slideLayout83.xml"/><Relationship Id="rId13" Type="http://schemas.openxmlformats.org/officeDocument/2006/relationships/tags" Target="../tags/tag717.xml"/><Relationship Id="rId12" Type="http://schemas.openxmlformats.org/officeDocument/2006/relationships/tags" Target="../tags/tag716.xml"/><Relationship Id="rId11" Type="http://schemas.openxmlformats.org/officeDocument/2006/relationships/tags" Target="../tags/tag715.xml"/><Relationship Id="rId10" Type="http://schemas.openxmlformats.org/officeDocument/2006/relationships/image" Target="../media/image6.jpeg"/><Relationship Id="rId1" Type="http://schemas.openxmlformats.org/officeDocument/2006/relationships/tags" Target="../tags/tag706.xml"/></Relationships>
</file>

<file path=ppt/slides/_rels/slide3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tags" Target="../tags/tag725.xml"/><Relationship Id="rId7" Type="http://schemas.openxmlformats.org/officeDocument/2006/relationships/tags" Target="../tags/tag724.xml"/><Relationship Id="rId6" Type="http://schemas.openxmlformats.org/officeDocument/2006/relationships/tags" Target="../tags/tag723.xml"/><Relationship Id="rId5" Type="http://schemas.openxmlformats.org/officeDocument/2006/relationships/tags" Target="../tags/tag722.xml"/><Relationship Id="rId4" Type="http://schemas.openxmlformats.org/officeDocument/2006/relationships/tags" Target="../tags/tag721.xml"/><Relationship Id="rId3" Type="http://schemas.openxmlformats.org/officeDocument/2006/relationships/tags" Target="../tags/tag720.xml"/><Relationship Id="rId2" Type="http://schemas.openxmlformats.org/officeDocument/2006/relationships/tags" Target="../tags/tag719.xml"/><Relationship Id="rId12" Type="http://schemas.openxmlformats.org/officeDocument/2006/relationships/notesSlide" Target="../notesSlides/notesSlide30.xml"/><Relationship Id="rId11" Type="http://schemas.openxmlformats.org/officeDocument/2006/relationships/slideLayout" Target="../slideLayouts/slideLayout65.xml"/><Relationship Id="rId10" Type="http://schemas.openxmlformats.org/officeDocument/2006/relationships/tags" Target="../tags/tag726.xml"/><Relationship Id="rId1" Type="http://schemas.openxmlformats.org/officeDocument/2006/relationships/tags" Target="../tags/tag718.xml"/></Relationships>
</file>

<file path=ppt/slides/_rels/slide37.xml.rels><?xml version="1.0" encoding="UTF-8" standalone="yes"?>
<Relationships xmlns="http://schemas.openxmlformats.org/package/2006/relationships"><Relationship Id="rId9" Type="http://schemas.openxmlformats.org/officeDocument/2006/relationships/tags" Target="../tags/tag735.xml"/><Relationship Id="rId8" Type="http://schemas.openxmlformats.org/officeDocument/2006/relationships/tags" Target="../tags/tag734.xml"/><Relationship Id="rId7" Type="http://schemas.openxmlformats.org/officeDocument/2006/relationships/tags" Target="../tags/tag733.xml"/><Relationship Id="rId6" Type="http://schemas.openxmlformats.org/officeDocument/2006/relationships/tags" Target="../tags/tag732.xml"/><Relationship Id="rId5" Type="http://schemas.openxmlformats.org/officeDocument/2006/relationships/tags" Target="../tags/tag731.xml"/><Relationship Id="rId4" Type="http://schemas.openxmlformats.org/officeDocument/2006/relationships/tags" Target="../tags/tag730.xml"/><Relationship Id="rId3" Type="http://schemas.openxmlformats.org/officeDocument/2006/relationships/tags" Target="../tags/tag729.xml"/><Relationship Id="rId2" Type="http://schemas.openxmlformats.org/officeDocument/2006/relationships/tags" Target="../tags/tag728.xml"/><Relationship Id="rId11" Type="http://schemas.openxmlformats.org/officeDocument/2006/relationships/notesSlide" Target="../notesSlides/notesSlide31.xml"/><Relationship Id="rId10" Type="http://schemas.openxmlformats.org/officeDocument/2006/relationships/slideLayout" Target="../slideLayouts/slideLayout65.xml"/><Relationship Id="rId1" Type="http://schemas.openxmlformats.org/officeDocument/2006/relationships/tags" Target="../tags/tag727.xml"/></Relationships>
</file>

<file path=ppt/slides/_rels/slide38.xml.rels><?xml version="1.0" encoding="UTF-8" standalone="yes"?>
<Relationships xmlns="http://schemas.openxmlformats.org/package/2006/relationships"><Relationship Id="rId9" Type="http://schemas.openxmlformats.org/officeDocument/2006/relationships/tags" Target="../tags/tag744.xml"/><Relationship Id="rId8" Type="http://schemas.openxmlformats.org/officeDocument/2006/relationships/tags" Target="../tags/tag743.xml"/><Relationship Id="rId7" Type="http://schemas.openxmlformats.org/officeDocument/2006/relationships/tags" Target="../tags/tag742.xml"/><Relationship Id="rId6" Type="http://schemas.openxmlformats.org/officeDocument/2006/relationships/tags" Target="../tags/tag741.xml"/><Relationship Id="rId5" Type="http://schemas.openxmlformats.org/officeDocument/2006/relationships/tags" Target="../tags/tag740.xml"/><Relationship Id="rId4" Type="http://schemas.openxmlformats.org/officeDocument/2006/relationships/tags" Target="../tags/tag739.xml"/><Relationship Id="rId3" Type="http://schemas.openxmlformats.org/officeDocument/2006/relationships/tags" Target="../tags/tag738.xml"/><Relationship Id="rId2" Type="http://schemas.openxmlformats.org/officeDocument/2006/relationships/tags" Target="../tags/tag737.xml"/><Relationship Id="rId16" Type="http://schemas.openxmlformats.org/officeDocument/2006/relationships/notesSlide" Target="../notesSlides/notesSlide32.xml"/><Relationship Id="rId15" Type="http://schemas.openxmlformats.org/officeDocument/2006/relationships/slideLayout" Target="../slideLayouts/slideLayout65.xml"/><Relationship Id="rId14" Type="http://schemas.openxmlformats.org/officeDocument/2006/relationships/tags" Target="../tags/tag749.xml"/><Relationship Id="rId13" Type="http://schemas.openxmlformats.org/officeDocument/2006/relationships/tags" Target="../tags/tag748.xml"/><Relationship Id="rId12" Type="http://schemas.openxmlformats.org/officeDocument/2006/relationships/tags" Target="../tags/tag747.xml"/><Relationship Id="rId11" Type="http://schemas.openxmlformats.org/officeDocument/2006/relationships/tags" Target="../tags/tag746.xml"/><Relationship Id="rId10" Type="http://schemas.openxmlformats.org/officeDocument/2006/relationships/tags" Target="../tags/tag745.xml"/><Relationship Id="rId1" Type="http://schemas.openxmlformats.org/officeDocument/2006/relationships/tags" Target="../tags/tag736.xml"/></Relationships>
</file>

<file path=ppt/slides/_rels/slide39.xml.rels><?xml version="1.0" encoding="UTF-8" standalone="yes"?>
<Relationships xmlns="http://schemas.openxmlformats.org/package/2006/relationships"><Relationship Id="rId9" Type="http://schemas.openxmlformats.org/officeDocument/2006/relationships/tags" Target="../tags/tag758.xml"/><Relationship Id="rId8" Type="http://schemas.openxmlformats.org/officeDocument/2006/relationships/tags" Target="../tags/tag757.xml"/><Relationship Id="rId7" Type="http://schemas.openxmlformats.org/officeDocument/2006/relationships/tags" Target="../tags/tag756.xml"/><Relationship Id="rId6" Type="http://schemas.openxmlformats.org/officeDocument/2006/relationships/tags" Target="../tags/tag755.xml"/><Relationship Id="rId5" Type="http://schemas.openxmlformats.org/officeDocument/2006/relationships/tags" Target="../tags/tag754.xml"/><Relationship Id="rId4" Type="http://schemas.openxmlformats.org/officeDocument/2006/relationships/tags" Target="../tags/tag753.xml"/><Relationship Id="rId3" Type="http://schemas.openxmlformats.org/officeDocument/2006/relationships/tags" Target="../tags/tag752.xml"/><Relationship Id="rId2" Type="http://schemas.openxmlformats.org/officeDocument/2006/relationships/tags" Target="../tags/tag751.xml"/><Relationship Id="rId12" Type="http://schemas.openxmlformats.org/officeDocument/2006/relationships/notesSlide" Target="../notesSlides/notesSlide33.xml"/><Relationship Id="rId11" Type="http://schemas.openxmlformats.org/officeDocument/2006/relationships/slideLayout" Target="../slideLayouts/slideLayout65.xml"/><Relationship Id="rId10" Type="http://schemas.openxmlformats.org/officeDocument/2006/relationships/tags" Target="../tags/tag759.xml"/><Relationship Id="rId1" Type="http://schemas.openxmlformats.org/officeDocument/2006/relationships/tags" Target="../tags/tag750.xml"/></Relationships>
</file>

<file path=ppt/slides/_rels/slide4.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tags" Target="../tags/tag404.xml"/><Relationship Id="rId5" Type="http://schemas.openxmlformats.org/officeDocument/2006/relationships/tags" Target="../tags/tag403.xml"/><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tags" Target="../tags/tag400.xml"/><Relationship Id="rId12" Type="http://schemas.openxmlformats.org/officeDocument/2006/relationships/notesSlide" Target="../notesSlides/notesSlide3.xml"/><Relationship Id="rId11" Type="http://schemas.openxmlformats.org/officeDocument/2006/relationships/slideLayout" Target="../slideLayouts/slideLayout65.xml"/><Relationship Id="rId10" Type="http://schemas.openxmlformats.org/officeDocument/2006/relationships/tags" Target="../tags/tag407.xml"/><Relationship Id="rId1" Type="http://schemas.openxmlformats.org/officeDocument/2006/relationships/tags" Target="../tags/tag399.xml"/></Relationships>
</file>

<file path=ppt/slides/_rels/slide40.xml.rels><?xml version="1.0" encoding="UTF-8" standalone="yes"?>
<Relationships xmlns="http://schemas.openxmlformats.org/package/2006/relationships"><Relationship Id="rId9" Type="http://schemas.openxmlformats.org/officeDocument/2006/relationships/tags" Target="../tags/tag768.xml"/><Relationship Id="rId8" Type="http://schemas.openxmlformats.org/officeDocument/2006/relationships/tags" Target="../tags/tag767.xml"/><Relationship Id="rId7" Type="http://schemas.openxmlformats.org/officeDocument/2006/relationships/tags" Target="../tags/tag766.xml"/><Relationship Id="rId6" Type="http://schemas.openxmlformats.org/officeDocument/2006/relationships/tags" Target="../tags/tag765.xml"/><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tags" Target="../tags/tag762.xml"/><Relationship Id="rId2" Type="http://schemas.openxmlformats.org/officeDocument/2006/relationships/tags" Target="../tags/tag761.xml"/><Relationship Id="rId11" Type="http://schemas.openxmlformats.org/officeDocument/2006/relationships/notesSlide" Target="../notesSlides/notesSlide34.xml"/><Relationship Id="rId10" Type="http://schemas.openxmlformats.org/officeDocument/2006/relationships/slideLayout" Target="../slideLayouts/slideLayout65.xml"/><Relationship Id="rId1" Type="http://schemas.openxmlformats.org/officeDocument/2006/relationships/tags" Target="../tags/tag760.xml"/></Relationships>
</file>

<file path=ppt/slides/_rels/slide41.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776.xml"/><Relationship Id="rId7" Type="http://schemas.openxmlformats.org/officeDocument/2006/relationships/tags" Target="../tags/tag775.xml"/><Relationship Id="rId6" Type="http://schemas.openxmlformats.org/officeDocument/2006/relationships/tags" Target="../tags/tag774.xml"/><Relationship Id="rId5" Type="http://schemas.openxmlformats.org/officeDocument/2006/relationships/tags" Target="../tags/tag773.xml"/><Relationship Id="rId4" Type="http://schemas.openxmlformats.org/officeDocument/2006/relationships/tags" Target="../tags/tag772.xml"/><Relationship Id="rId3" Type="http://schemas.openxmlformats.org/officeDocument/2006/relationships/tags" Target="../tags/tag771.xml"/><Relationship Id="rId2" Type="http://schemas.openxmlformats.org/officeDocument/2006/relationships/tags" Target="../tags/tag770.xml"/><Relationship Id="rId12" Type="http://schemas.openxmlformats.org/officeDocument/2006/relationships/notesSlide" Target="../notesSlides/notesSlide35.xml"/><Relationship Id="rId11" Type="http://schemas.openxmlformats.org/officeDocument/2006/relationships/slideLayout" Target="../slideLayouts/slideLayout65.xml"/><Relationship Id="rId10" Type="http://schemas.openxmlformats.org/officeDocument/2006/relationships/tags" Target="../tags/tag777.xml"/><Relationship Id="rId1" Type="http://schemas.openxmlformats.org/officeDocument/2006/relationships/tags" Target="../tags/tag769.xml"/></Relationships>
</file>

<file path=ppt/slides/_rels/slide42.xml.rels><?xml version="1.0" encoding="UTF-8" standalone="yes"?>
<Relationships xmlns="http://schemas.openxmlformats.org/package/2006/relationships"><Relationship Id="rId9" Type="http://schemas.openxmlformats.org/officeDocument/2006/relationships/tags" Target="../tags/tag786.xml"/><Relationship Id="rId8" Type="http://schemas.openxmlformats.org/officeDocument/2006/relationships/tags" Target="../tags/tag785.xml"/><Relationship Id="rId7" Type="http://schemas.openxmlformats.org/officeDocument/2006/relationships/tags" Target="../tags/tag784.xml"/><Relationship Id="rId6" Type="http://schemas.openxmlformats.org/officeDocument/2006/relationships/tags" Target="../tags/tag783.xml"/><Relationship Id="rId5" Type="http://schemas.openxmlformats.org/officeDocument/2006/relationships/tags" Target="../tags/tag782.xml"/><Relationship Id="rId4" Type="http://schemas.openxmlformats.org/officeDocument/2006/relationships/tags" Target="../tags/tag781.xml"/><Relationship Id="rId3" Type="http://schemas.openxmlformats.org/officeDocument/2006/relationships/tags" Target="../tags/tag780.xml"/><Relationship Id="rId2" Type="http://schemas.openxmlformats.org/officeDocument/2006/relationships/tags" Target="../tags/tag779.xml"/><Relationship Id="rId11" Type="http://schemas.openxmlformats.org/officeDocument/2006/relationships/notesSlide" Target="../notesSlides/notesSlide36.xml"/><Relationship Id="rId10" Type="http://schemas.openxmlformats.org/officeDocument/2006/relationships/slideLayout" Target="../slideLayouts/slideLayout65.xml"/><Relationship Id="rId1" Type="http://schemas.openxmlformats.org/officeDocument/2006/relationships/tags" Target="../tags/tag778.xml"/></Relationships>
</file>

<file path=ppt/slides/_rels/slide43.xml.rels><?xml version="1.0" encoding="UTF-8" standalone="yes"?>
<Relationships xmlns="http://schemas.openxmlformats.org/package/2006/relationships"><Relationship Id="rId9" Type="http://schemas.openxmlformats.org/officeDocument/2006/relationships/tags" Target="../tags/tag795.xml"/><Relationship Id="rId8" Type="http://schemas.openxmlformats.org/officeDocument/2006/relationships/tags" Target="../tags/tag794.xml"/><Relationship Id="rId7" Type="http://schemas.openxmlformats.org/officeDocument/2006/relationships/tags" Target="../tags/tag793.xml"/><Relationship Id="rId6" Type="http://schemas.openxmlformats.org/officeDocument/2006/relationships/tags" Target="../tags/tag792.xml"/><Relationship Id="rId5" Type="http://schemas.openxmlformats.org/officeDocument/2006/relationships/tags" Target="../tags/tag791.xml"/><Relationship Id="rId4" Type="http://schemas.openxmlformats.org/officeDocument/2006/relationships/tags" Target="../tags/tag790.xml"/><Relationship Id="rId3" Type="http://schemas.openxmlformats.org/officeDocument/2006/relationships/tags" Target="../tags/tag789.xml"/><Relationship Id="rId2" Type="http://schemas.openxmlformats.org/officeDocument/2006/relationships/tags" Target="../tags/tag788.xml"/><Relationship Id="rId11" Type="http://schemas.openxmlformats.org/officeDocument/2006/relationships/notesSlide" Target="../notesSlides/notesSlide37.xml"/><Relationship Id="rId10" Type="http://schemas.openxmlformats.org/officeDocument/2006/relationships/slideLayout" Target="../slideLayouts/slideLayout65.xml"/><Relationship Id="rId1" Type="http://schemas.openxmlformats.org/officeDocument/2006/relationships/tags" Target="../tags/tag787.xml"/></Relationships>
</file>

<file path=ppt/slides/_rels/slide44.xml.rels><?xml version="1.0" encoding="UTF-8" standalone="yes"?>
<Relationships xmlns="http://schemas.openxmlformats.org/package/2006/relationships"><Relationship Id="rId9" Type="http://schemas.openxmlformats.org/officeDocument/2006/relationships/tags" Target="../tags/tag804.xml"/><Relationship Id="rId8" Type="http://schemas.openxmlformats.org/officeDocument/2006/relationships/tags" Target="../tags/tag803.xml"/><Relationship Id="rId7" Type="http://schemas.openxmlformats.org/officeDocument/2006/relationships/tags" Target="../tags/tag802.xml"/><Relationship Id="rId6" Type="http://schemas.openxmlformats.org/officeDocument/2006/relationships/tags" Target="../tags/tag801.xml"/><Relationship Id="rId5" Type="http://schemas.openxmlformats.org/officeDocument/2006/relationships/tags" Target="../tags/tag800.xml"/><Relationship Id="rId4" Type="http://schemas.openxmlformats.org/officeDocument/2006/relationships/tags" Target="../tags/tag799.xml"/><Relationship Id="rId3" Type="http://schemas.openxmlformats.org/officeDocument/2006/relationships/tags" Target="../tags/tag798.xml"/><Relationship Id="rId2" Type="http://schemas.openxmlformats.org/officeDocument/2006/relationships/tags" Target="../tags/tag797.xml"/><Relationship Id="rId14" Type="http://schemas.openxmlformats.org/officeDocument/2006/relationships/slideLayout" Target="../slideLayouts/slideLayout83.xml"/><Relationship Id="rId13" Type="http://schemas.openxmlformats.org/officeDocument/2006/relationships/tags" Target="../tags/tag807.xml"/><Relationship Id="rId12" Type="http://schemas.openxmlformats.org/officeDocument/2006/relationships/tags" Target="../tags/tag806.xml"/><Relationship Id="rId11" Type="http://schemas.openxmlformats.org/officeDocument/2006/relationships/tags" Target="../tags/tag805.xml"/><Relationship Id="rId10" Type="http://schemas.openxmlformats.org/officeDocument/2006/relationships/image" Target="../media/image6.jpeg"/><Relationship Id="rId1" Type="http://schemas.openxmlformats.org/officeDocument/2006/relationships/tags" Target="../tags/tag796.xml"/></Relationships>
</file>

<file path=ppt/slides/_rels/slide45.xml.rels><?xml version="1.0" encoding="UTF-8" standalone="yes"?>
<Relationships xmlns="http://schemas.openxmlformats.org/package/2006/relationships"><Relationship Id="rId9" Type="http://schemas.openxmlformats.org/officeDocument/2006/relationships/tags" Target="../tags/tag816.xml"/><Relationship Id="rId8" Type="http://schemas.openxmlformats.org/officeDocument/2006/relationships/tags" Target="../tags/tag815.xml"/><Relationship Id="rId7" Type="http://schemas.openxmlformats.org/officeDocument/2006/relationships/tags" Target="../tags/tag814.xml"/><Relationship Id="rId6" Type="http://schemas.openxmlformats.org/officeDocument/2006/relationships/tags" Target="../tags/tag813.xml"/><Relationship Id="rId5" Type="http://schemas.openxmlformats.org/officeDocument/2006/relationships/tags" Target="../tags/tag812.xml"/><Relationship Id="rId4" Type="http://schemas.openxmlformats.org/officeDocument/2006/relationships/tags" Target="../tags/tag811.xml"/><Relationship Id="rId3" Type="http://schemas.openxmlformats.org/officeDocument/2006/relationships/tags" Target="../tags/tag810.xml"/><Relationship Id="rId2" Type="http://schemas.openxmlformats.org/officeDocument/2006/relationships/tags" Target="../tags/tag809.xml"/><Relationship Id="rId11" Type="http://schemas.openxmlformats.org/officeDocument/2006/relationships/notesSlide" Target="../notesSlides/notesSlide38.xml"/><Relationship Id="rId10" Type="http://schemas.openxmlformats.org/officeDocument/2006/relationships/slideLayout" Target="../slideLayouts/slideLayout65.xml"/><Relationship Id="rId1" Type="http://schemas.openxmlformats.org/officeDocument/2006/relationships/tags" Target="../tags/tag808.xml"/></Relationships>
</file>

<file path=ppt/slides/_rels/slide46.xml.rels><?xml version="1.0" encoding="UTF-8" standalone="yes"?>
<Relationships xmlns="http://schemas.openxmlformats.org/package/2006/relationships"><Relationship Id="rId9" Type="http://schemas.openxmlformats.org/officeDocument/2006/relationships/tags" Target="../tags/tag825.xml"/><Relationship Id="rId8" Type="http://schemas.openxmlformats.org/officeDocument/2006/relationships/tags" Target="../tags/tag824.xml"/><Relationship Id="rId7" Type="http://schemas.openxmlformats.org/officeDocument/2006/relationships/tags" Target="../tags/tag823.xml"/><Relationship Id="rId6" Type="http://schemas.openxmlformats.org/officeDocument/2006/relationships/tags" Target="../tags/tag822.xml"/><Relationship Id="rId5" Type="http://schemas.openxmlformats.org/officeDocument/2006/relationships/tags" Target="../tags/tag821.xml"/><Relationship Id="rId4" Type="http://schemas.openxmlformats.org/officeDocument/2006/relationships/tags" Target="../tags/tag820.xml"/><Relationship Id="rId3" Type="http://schemas.openxmlformats.org/officeDocument/2006/relationships/tags" Target="../tags/tag819.xml"/><Relationship Id="rId2" Type="http://schemas.openxmlformats.org/officeDocument/2006/relationships/tags" Target="../tags/tag818.xml"/><Relationship Id="rId11" Type="http://schemas.openxmlformats.org/officeDocument/2006/relationships/notesSlide" Target="../notesSlides/notesSlide39.xml"/><Relationship Id="rId10" Type="http://schemas.openxmlformats.org/officeDocument/2006/relationships/slideLayout" Target="../slideLayouts/slideLayout65.xml"/><Relationship Id="rId1" Type="http://schemas.openxmlformats.org/officeDocument/2006/relationships/tags" Target="../tags/tag817.xml"/></Relationships>
</file>

<file path=ppt/slides/_rels/slide47.xml.rels><?xml version="1.0" encoding="UTF-8" standalone="yes"?>
<Relationships xmlns="http://schemas.openxmlformats.org/package/2006/relationships"><Relationship Id="rId9" Type="http://schemas.openxmlformats.org/officeDocument/2006/relationships/tags" Target="../tags/tag834.xml"/><Relationship Id="rId8" Type="http://schemas.openxmlformats.org/officeDocument/2006/relationships/tags" Target="../tags/tag833.xml"/><Relationship Id="rId7" Type="http://schemas.openxmlformats.org/officeDocument/2006/relationships/tags" Target="../tags/tag832.xml"/><Relationship Id="rId6" Type="http://schemas.openxmlformats.org/officeDocument/2006/relationships/tags" Target="../tags/tag831.xml"/><Relationship Id="rId5" Type="http://schemas.openxmlformats.org/officeDocument/2006/relationships/tags" Target="../tags/tag830.xml"/><Relationship Id="rId4" Type="http://schemas.openxmlformats.org/officeDocument/2006/relationships/tags" Target="../tags/tag829.xml"/><Relationship Id="rId3" Type="http://schemas.openxmlformats.org/officeDocument/2006/relationships/tags" Target="../tags/tag828.xml"/><Relationship Id="rId2" Type="http://schemas.openxmlformats.org/officeDocument/2006/relationships/tags" Target="../tags/tag827.xml"/><Relationship Id="rId11" Type="http://schemas.openxmlformats.org/officeDocument/2006/relationships/notesSlide" Target="../notesSlides/notesSlide40.xml"/><Relationship Id="rId10" Type="http://schemas.openxmlformats.org/officeDocument/2006/relationships/slideLayout" Target="../slideLayouts/slideLayout65.xml"/><Relationship Id="rId1" Type="http://schemas.openxmlformats.org/officeDocument/2006/relationships/tags" Target="../tags/tag826.xml"/></Relationships>
</file>

<file path=ppt/slides/_rels/slide48.xml.rels><?xml version="1.0" encoding="UTF-8" standalone="yes"?>
<Relationships xmlns="http://schemas.openxmlformats.org/package/2006/relationships"><Relationship Id="rId9" Type="http://schemas.openxmlformats.org/officeDocument/2006/relationships/tags" Target="../tags/tag843.xml"/><Relationship Id="rId8" Type="http://schemas.openxmlformats.org/officeDocument/2006/relationships/tags" Target="../tags/tag842.xml"/><Relationship Id="rId7" Type="http://schemas.openxmlformats.org/officeDocument/2006/relationships/tags" Target="../tags/tag841.xml"/><Relationship Id="rId6" Type="http://schemas.openxmlformats.org/officeDocument/2006/relationships/tags" Target="../tags/tag840.xml"/><Relationship Id="rId5" Type="http://schemas.openxmlformats.org/officeDocument/2006/relationships/tags" Target="../tags/tag839.xml"/><Relationship Id="rId4" Type="http://schemas.openxmlformats.org/officeDocument/2006/relationships/tags" Target="../tags/tag838.xml"/><Relationship Id="rId3" Type="http://schemas.openxmlformats.org/officeDocument/2006/relationships/tags" Target="../tags/tag837.xml"/><Relationship Id="rId2" Type="http://schemas.openxmlformats.org/officeDocument/2006/relationships/tags" Target="../tags/tag836.xml"/><Relationship Id="rId14" Type="http://schemas.openxmlformats.org/officeDocument/2006/relationships/slideLayout" Target="../slideLayouts/slideLayout83.xml"/><Relationship Id="rId13" Type="http://schemas.openxmlformats.org/officeDocument/2006/relationships/tags" Target="../tags/tag846.xml"/><Relationship Id="rId12" Type="http://schemas.openxmlformats.org/officeDocument/2006/relationships/tags" Target="../tags/tag845.xml"/><Relationship Id="rId11" Type="http://schemas.openxmlformats.org/officeDocument/2006/relationships/tags" Target="../tags/tag844.xml"/><Relationship Id="rId10" Type="http://schemas.openxmlformats.org/officeDocument/2006/relationships/image" Target="../media/image6.jpeg"/><Relationship Id="rId1" Type="http://schemas.openxmlformats.org/officeDocument/2006/relationships/tags" Target="../tags/tag835.xml"/></Relationships>
</file>

<file path=ppt/slides/_rels/slide49.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tags" Target="../tags/tag854.xml"/><Relationship Id="rId7" Type="http://schemas.openxmlformats.org/officeDocument/2006/relationships/tags" Target="../tags/tag853.xml"/><Relationship Id="rId6" Type="http://schemas.openxmlformats.org/officeDocument/2006/relationships/tags" Target="../tags/tag852.xml"/><Relationship Id="rId5" Type="http://schemas.openxmlformats.org/officeDocument/2006/relationships/tags" Target="../tags/tag851.xml"/><Relationship Id="rId4" Type="http://schemas.openxmlformats.org/officeDocument/2006/relationships/tags" Target="../tags/tag850.xml"/><Relationship Id="rId3" Type="http://schemas.openxmlformats.org/officeDocument/2006/relationships/tags" Target="../tags/tag849.xml"/><Relationship Id="rId2" Type="http://schemas.openxmlformats.org/officeDocument/2006/relationships/tags" Target="../tags/tag848.xml"/><Relationship Id="rId12" Type="http://schemas.openxmlformats.org/officeDocument/2006/relationships/notesSlide" Target="../notesSlides/notesSlide41.xml"/><Relationship Id="rId11" Type="http://schemas.openxmlformats.org/officeDocument/2006/relationships/slideLayout" Target="../slideLayouts/slideLayout65.xml"/><Relationship Id="rId10" Type="http://schemas.openxmlformats.org/officeDocument/2006/relationships/tags" Target="../tags/tag855.xml"/><Relationship Id="rId1" Type="http://schemas.openxmlformats.org/officeDocument/2006/relationships/tags" Target="../tags/tag847.xml"/></Relationships>
</file>

<file path=ppt/slides/_rels/slide5.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4" Type="http://schemas.openxmlformats.org/officeDocument/2006/relationships/slideLayout" Target="../slideLayouts/slideLayout83.xml"/><Relationship Id="rId13" Type="http://schemas.openxmlformats.org/officeDocument/2006/relationships/tags" Target="../tags/tag419.xml"/><Relationship Id="rId12" Type="http://schemas.openxmlformats.org/officeDocument/2006/relationships/tags" Target="../tags/tag418.xml"/><Relationship Id="rId11" Type="http://schemas.openxmlformats.org/officeDocument/2006/relationships/tags" Target="../tags/tag417.xml"/><Relationship Id="rId10" Type="http://schemas.openxmlformats.org/officeDocument/2006/relationships/image" Target="../media/image6.jpeg"/><Relationship Id="rId1" Type="http://schemas.openxmlformats.org/officeDocument/2006/relationships/tags" Target="../tags/tag408.xml"/></Relationships>
</file>

<file path=ppt/slides/_rels/slide50.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tags" Target="../tags/tag863.xml"/><Relationship Id="rId7" Type="http://schemas.openxmlformats.org/officeDocument/2006/relationships/tags" Target="../tags/tag862.xml"/><Relationship Id="rId6" Type="http://schemas.openxmlformats.org/officeDocument/2006/relationships/tags" Target="../tags/tag861.xml"/><Relationship Id="rId5" Type="http://schemas.openxmlformats.org/officeDocument/2006/relationships/tags" Target="../tags/tag860.xml"/><Relationship Id="rId4" Type="http://schemas.openxmlformats.org/officeDocument/2006/relationships/tags" Target="../tags/tag859.xml"/><Relationship Id="rId3" Type="http://schemas.openxmlformats.org/officeDocument/2006/relationships/tags" Target="../tags/tag858.xml"/><Relationship Id="rId2" Type="http://schemas.openxmlformats.org/officeDocument/2006/relationships/tags" Target="../tags/tag857.xml"/><Relationship Id="rId13" Type="http://schemas.openxmlformats.org/officeDocument/2006/relationships/notesSlide" Target="../notesSlides/notesSlide42.xml"/><Relationship Id="rId12" Type="http://schemas.openxmlformats.org/officeDocument/2006/relationships/slideLayout" Target="../slideLayouts/slideLayout65.xml"/><Relationship Id="rId11" Type="http://schemas.openxmlformats.org/officeDocument/2006/relationships/tags" Target="../tags/tag864.xml"/><Relationship Id="rId10" Type="http://schemas.openxmlformats.org/officeDocument/2006/relationships/image" Target="../media/image28.png"/><Relationship Id="rId1" Type="http://schemas.openxmlformats.org/officeDocument/2006/relationships/tags" Target="../tags/tag856.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867.xml"/><Relationship Id="rId2" Type="http://schemas.openxmlformats.org/officeDocument/2006/relationships/tags" Target="../tags/tag866.xml"/><Relationship Id="rId1" Type="http://schemas.openxmlformats.org/officeDocument/2006/relationships/tags" Target="../tags/tag865.xml"/></Relationships>
</file>

<file path=ppt/slides/_rels/slide6.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1" Type="http://schemas.openxmlformats.org/officeDocument/2006/relationships/notesSlide" Target="../notesSlides/notesSlide4.xml"/><Relationship Id="rId10" Type="http://schemas.openxmlformats.org/officeDocument/2006/relationships/slideLayout" Target="../slideLayouts/slideLayout65.xml"/><Relationship Id="rId1" Type="http://schemas.openxmlformats.org/officeDocument/2006/relationships/tags" Target="../tags/tag420.xml"/></Relationships>
</file>

<file path=ppt/slides/_rels/slide7.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2" Type="http://schemas.openxmlformats.org/officeDocument/2006/relationships/notesSlide" Target="../notesSlides/notesSlide5.xml"/><Relationship Id="rId11" Type="http://schemas.openxmlformats.org/officeDocument/2006/relationships/slideLayout" Target="../slideLayouts/slideLayout65.xml"/><Relationship Id="rId10" Type="http://schemas.openxmlformats.org/officeDocument/2006/relationships/tags" Target="../tags/tag437.xml"/><Relationship Id="rId1" Type="http://schemas.openxmlformats.org/officeDocument/2006/relationships/tags" Target="../tags/tag429.xml"/></Relationships>
</file>

<file path=ppt/slides/_rels/slide8.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445.xml"/><Relationship Id="rId7" Type="http://schemas.openxmlformats.org/officeDocument/2006/relationships/tags" Target="../tags/tag444.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tags" Target="../tags/tag439.xml"/><Relationship Id="rId12" Type="http://schemas.openxmlformats.org/officeDocument/2006/relationships/notesSlide" Target="../notesSlides/notesSlide6.xml"/><Relationship Id="rId11" Type="http://schemas.openxmlformats.org/officeDocument/2006/relationships/slideLayout" Target="../slideLayouts/slideLayout65.xml"/><Relationship Id="rId10" Type="http://schemas.openxmlformats.org/officeDocument/2006/relationships/tags" Target="../tags/tag446.xml"/><Relationship Id="rId1" Type="http://schemas.openxmlformats.org/officeDocument/2006/relationships/tags" Target="../tags/tag438.xml"/></Relationships>
</file>

<file path=ppt/slides/_rels/slide9.xml.rels><?xml version="1.0" encoding="UTF-8" standalone="yes"?>
<Relationships xmlns="http://schemas.openxmlformats.org/package/2006/relationships"><Relationship Id="rId9" Type="http://schemas.openxmlformats.org/officeDocument/2006/relationships/tags" Target="../tags/tag455.xml"/><Relationship Id="rId8" Type="http://schemas.openxmlformats.org/officeDocument/2006/relationships/tags" Target="../tags/tag454.xml"/><Relationship Id="rId7" Type="http://schemas.openxmlformats.org/officeDocument/2006/relationships/tags" Target="../tags/tag453.xml"/><Relationship Id="rId6" Type="http://schemas.openxmlformats.org/officeDocument/2006/relationships/tags" Target="../tags/tag452.xml"/><Relationship Id="rId5" Type="http://schemas.openxmlformats.org/officeDocument/2006/relationships/tags" Target="../tags/tag451.xml"/><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tags" Target="../tags/tag448.xml"/><Relationship Id="rId18" Type="http://schemas.openxmlformats.org/officeDocument/2006/relationships/notesSlide" Target="../notesSlides/notesSlide7.xml"/><Relationship Id="rId17" Type="http://schemas.openxmlformats.org/officeDocument/2006/relationships/slideLayout" Target="../slideLayouts/slideLayout65.xml"/><Relationship Id="rId16" Type="http://schemas.openxmlformats.org/officeDocument/2006/relationships/tags" Target="../tags/tag460.xml"/><Relationship Id="rId15" Type="http://schemas.openxmlformats.org/officeDocument/2006/relationships/image" Target="../media/image10.png"/><Relationship Id="rId14" Type="http://schemas.openxmlformats.org/officeDocument/2006/relationships/tags" Target="../tags/tag459.xml"/><Relationship Id="rId13" Type="http://schemas.openxmlformats.org/officeDocument/2006/relationships/tags" Target="../tags/tag458.xml"/><Relationship Id="rId12" Type="http://schemas.openxmlformats.org/officeDocument/2006/relationships/image" Target="../media/image9.png"/><Relationship Id="rId11" Type="http://schemas.openxmlformats.org/officeDocument/2006/relationships/tags" Target="../tags/tag457.xml"/><Relationship Id="rId10" Type="http://schemas.openxmlformats.org/officeDocument/2006/relationships/tags" Target="../tags/tag456.xml"/><Relationship Id="rId1" Type="http://schemas.openxmlformats.org/officeDocument/2006/relationships/tags" Target="../tags/tag4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normAutofit fontScale="90000"/>
          </a:bodyPr>
          <a:p>
            <a:pPr marL="0" indent="0" algn="ctr">
              <a:lnSpc>
                <a:spcPct val="100000"/>
              </a:lnSpc>
              <a:spcBef>
                <a:spcPts val="0"/>
              </a:spcBef>
              <a:spcAft>
                <a:spcPts val="0"/>
              </a:spcAft>
              <a:buSzPct val="100000"/>
              <a:buNone/>
            </a:pPr>
            <a:r>
              <a:rPr lang="zh-CN" dirty="0">
                <a:solidFill>
                  <a:schemeClr val="lt1"/>
                </a:solidFill>
                <a:sym typeface="+mn-ea"/>
              </a:rPr>
              <a:t>《数据清洗与治理》</a:t>
            </a:r>
            <a:br>
              <a:rPr lang="zh-CN" dirty="0">
                <a:solidFill>
                  <a:schemeClr val="lt1"/>
                </a:solidFill>
                <a:sym typeface="+mn-ea"/>
              </a:rPr>
            </a:br>
            <a:r>
              <a:rPr lang="zh-CN" dirty="0">
                <a:solidFill>
                  <a:schemeClr val="lt1"/>
                </a:solidFill>
                <a:sym typeface="+mn-ea"/>
              </a:rPr>
              <a:t>教学课件</a:t>
            </a:r>
            <a:endParaRPr lang="zh-CN" altLang="en-US" sz="5400" strike="noStrike" baseline="0" dirty="0">
              <a:solidFill>
                <a:schemeClr val="lt1"/>
              </a:solidFill>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3</a:t>
            </a:r>
            <a:r>
              <a:rPr lang="zh-CN" altLang="en-US" sz="3600">
                <a:sym typeface="+mn-ea"/>
              </a:rPr>
              <a:t>.</a:t>
            </a:r>
            <a:r>
              <a:rPr altLang="zh-CN" sz="3600">
                <a:sym typeface="+mn-ea"/>
              </a:rPr>
              <a:t>2 </a:t>
            </a:r>
            <a:r>
              <a:rPr lang="zh-CN" altLang="en-US" sz="3600">
                <a:sym typeface="+mn-ea"/>
              </a:rPr>
              <a:t>数据仓库的架构</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重点：各种数据仓库架构。</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难点：关系数据模型及维度数据模型的建立。</a:t>
            </a:r>
            <a:endParaRPr lang="zh-CN" altLang="en-US" sz="3000">
              <a:solidFill>
                <a:schemeClr val="tx1"/>
              </a:solidFill>
              <a:sym typeface="+mn-ea"/>
            </a:endParaRPr>
          </a:p>
        </p:txBody>
      </p:sp>
    </p:spTree>
    <p:custDataLst>
      <p:tags r:id="rId1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3.2.1</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数据仓库模型设计基础</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49225" y="1302385"/>
            <a:ext cx="11939905" cy="1920875"/>
          </a:xfrm>
          <a:prstGeom prst="rect">
            <a:avLst/>
          </a:prstGeom>
          <a:noFill/>
        </p:spPr>
        <p:txBody>
          <a:bodyPr wrap="square" rtlCol="0">
            <a:noAutofit/>
          </a:bodyPr>
          <a:p>
            <a:r>
              <a:rPr lang="zh-CN" altLang="en-US" sz="2400">
                <a:solidFill>
                  <a:schemeClr val="bg1"/>
                </a:solidFill>
                <a:latin typeface="黑体" panose="02010609060101010101" charset="-122"/>
                <a:ea typeface="黑体" panose="02010609060101010101" charset="-122"/>
                <a:cs typeface="黑体" panose="02010609060101010101" charset="-122"/>
              </a:rPr>
              <a:t>1. 关系数据模型</a:t>
            </a:r>
            <a:endParaRPr lang="zh-CN" altLang="en-US" sz="2400">
              <a:solidFill>
                <a:schemeClr val="bg1"/>
              </a:solidFill>
              <a:latin typeface="黑体" panose="02010609060101010101" charset="-122"/>
              <a:ea typeface="黑体" panose="02010609060101010101" charset="-122"/>
              <a:cs typeface="黑体" panose="02010609060101010101" charset="-122"/>
            </a:endParaRPr>
          </a:p>
          <a:p>
            <a:r>
              <a:rPr lang="zh-CN" altLang="en-US" sz="2400">
                <a:solidFill>
                  <a:schemeClr val="bg1"/>
                </a:solidFill>
                <a:latin typeface="黑体" panose="02010609060101010101" charset="-122"/>
                <a:ea typeface="黑体" panose="02010609060101010101" charset="-122"/>
                <a:cs typeface="黑体" panose="02010609060101010101" charset="-122"/>
              </a:rPr>
              <a:t>关系数据模型中，表设计规范化是通过应用范式规则实现的。最常用的范式有第一范式（1NF）、第二范式（2NF）、第三范式（3NF）。</a:t>
            </a:r>
            <a:endParaRPr lang="zh-CN" altLang="en-US" sz="2400">
              <a:solidFill>
                <a:schemeClr val="bg1"/>
              </a:solidFill>
              <a:latin typeface="黑体" panose="02010609060101010101" charset="-122"/>
              <a:ea typeface="黑体" panose="02010609060101010101" charset="-122"/>
              <a:cs typeface="黑体" panose="02010609060101010101" charset="-122"/>
            </a:endParaRPr>
          </a:p>
          <a:p>
            <a:r>
              <a:rPr lang="zh-CN" altLang="en-US" sz="2400">
                <a:solidFill>
                  <a:schemeClr val="bg1"/>
                </a:solidFill>
                <a:latin typeface="黑体" panose="02010609060101010101" charset="-122"/>
                <a:ea typeface="黑体" panose="02010609060101010101" charset="-122"/>
                <a:cs typeface="黑体" panose="02010609060101010101" charset="-122"/>
              </a:rPr>
              <a:t>（1）第一范式表中的列只能含有原子性（不可再分）的值。</a:t>
            </a:r>
            <a:endParaRPr lang="zh-CN" altLang="en-US" sz="2400">
              <a:solidFill>
                <a:schemeClr val="bg1"/>
              </a:solidFill>
              <a:latin typeface="黑体" panose="02010609060101010101" charset="-122"/>
              <a:ea typeface="黑体" panose="02010609060101010101" charset="-122"/>
              <a:cs typeface="黑体" panose="02010609060101010101" charset="-122"/>
            </a:endParaRPr>
          </a:p>
          <a:p>
            <a:r>
              <a:rPr lang="zh-CN" altLang="en-US" sz="2400">
                <a:solidFill>
                  <a:schemeClr val="bg1"/>
                </a:solidFill>
                <a:latin typeface="黑体" panose="02010609060101010101" charset="-122"/>
                <a:ea typeface="黑体" panose="02010609060101010101" charset="-122"/>
                <a:cs typeface="黑体" panose="02010609060101010101" charset="-122"/>
              </a:rPr>
              <a:t>（2）第二范式要同时满足下面两个条件：满足第一范式；没有部分依赖。</a:t>
            </a:r>
            <a:endParaRPr lang="zh-CN" altLang="en-US" sz="2400">
              <a:solidFill>
                <a:schemeClr val="bg1"/>
              </a:solidFill>
              <a:latin typeface="黑体" panose="02010609060101010101" charset="-122"/>
              <a:ea typeface="黑体" panose="02010609060101010101" charset="-122"/>
              <a:cs typeface="黑体" panose="02010609060101010101" charset="-122"/>
            </a:endParaRPr>
          </a:p>
          <a:p>
            <a:r>
              <a:rPr lang="zh-CN" altLang="en-US" sz="2400">
                <a:solidFill>
                  <a:schemeClr val="bg1"/>
                </a:solidFill>
                <a:latin typeface="黑体" panose="02010609060101010101" charset="-122"/>
                <a:ea typeface="黑体" panose="02010609060101010101" charset="-122"/>
                <a:cs typeface="黑体" panose="02010609060101010101" charset="-122"/>
              </a:rPr>
              <a:t>（3）第三范式要同时满足下面两个条件：满足第二范式；没有传递依赖。</a:t>
            </a:r>
            <a:endParaRPr lang="zh-CN" altLang="en-US" sz="2400">
              <a:solidFill>
                <a:schemeClr val="bg1"/>
              </a:solidFill>
              <a:latin typeface="黑体" panose="02010609060101010101" charset="-122"/>
              <a:ea typeface="黑体" panose="02010609060101010101" charset="-122"/>
              <a:cs typeface="黑体" panose="02010609060101010101" charset="-122"/>
            </a:endParaRPr>
          </a:p>
          <a:p>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49225" y="4252595"/>
            <a:ext cx="11939905" cy="1938020"/>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在关系数据模型设计中，一般需要满足第三范式的要求。规范化带来的好处是通过减少数据冗余提高更新数据的效率，同时保证数据完整性。然而，在实际应用中也要防止过度规范化的问题。规范化程度越高，划分的表越多，在查询数据时越有可能使用表连接操作。如果连接的表过多，就会影响查询的性能。</a:t>
            </a:r>
            <a:endParaRPr lang="zh-CN" altLang="en-US" sz="2400">
              <a:solidFill>
                <a:schemeClr val="bg1"/>
              </a:solidFill>
              <a:latin typeface="黑体" panose="02010609060101010101" charset="-122"/>
              <a:ea typeface="黑体" panose="02010609060101010101" charset="-122"/>
              <a:cs typeface="黑体" panose="02010609060101010101" charset="-122"/>
            </a:endParaRPr>
          </a:p>
          <a:p>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3.2.1</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数据仓库模型设计基础</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49225" y="1302385"/>
            <a:ext cx="11939905" cy="1035685"/>
          </a:xfrm>
          <a:prstGeom prst="rect">
            <a:avLst/>
          </a:prstGeom>
          <a:noFill/>
        </p:spPr>
        <p:txBody>
          <a:bodyPr wrap="square" rtlCol="0">
            <a:noAutofit/>
          </a:bodyPr>
          <a:p>
            <a:r>
              <a:rPr lang="zh-CN" altLang="en-US" sz="2000">
                <a:solidFill>
                  <a:schemeClr val="bg1"/>
                </a:solidFill>
                <a:latin typeface="黑体" panose="02010609060101010101" charset="-122"/>
                <a:ea typeface="黑体" panose="02010609060101010101" charset="-122"/>
                <a:cs typeface="黑体" panose="02010609060101010101" charset="-122"/>
              </a:rPr>
              <a:t>2. 维度数据模型</a:t>
            </a:r>
            <a:endParaRPr lang="zh-CN" altLang="en-US" sz="2000">
              <a:solidFill>
                <a:schemeClr val="bg1"/>
              </a:solidFill>
              <a:latin typeface="黑体" panose="02010609060101010101" charset="-122"/>
              <a:ea typeface="黑体" panose="02010609060101010101" charset="-122"/>
              <a:cs typeface="黑体" panose="02010609060101010101" charset="-122"/>
            </a:endParaRPr>
          </a:p>
          <a:p>
            <a:r>
              <a:rPr lang="zh-CN" altLang="en-US" sz="2000">
                <a:solidFill>
                  <a:schemeClr val="bg1"/>
                </a:solidFill>
                <a:latin typeface="黑体" panose="02010609060101010101" charset="-122"/>
                <a:ea typeface="黑体" panose="02010609060101010101" charset="-122"/>
                <a:cs typeface="黑体" panose="02010609060101010101" charset="-122"/>
              </a:rPr>
              <a:t>维度数据模型简称维度模型（dimensional modeling，DM），是一套技术和概念的集合，用于数据仓库设计。不同于关系数据模型，维度模型不一定要引入关系数据库。</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149225" y="2677795"/>
            <a:ext cx="3836035" cy="1753235"/>
          </a:xfrm>
          <a:prstGeom prst="rect">
            <a:avLst/>
          </a:prstGeom>
          <a:noFill/>
        </p:spPr>
        <p:txBody>
          <a:bodyPr wrap="square" rtlCol="0">
            <a:spAutoFit/>
          </a:bodyPr>
          <a:p>
            <a:r>
              <a:rPr lang="zh-CN" altLang="en-US">
                <a:solidFill>
                  <a:schemeClr val="bg1"/>
                </a:solidFill>
                <a:latin typeface="黑体" panose="02010609060101010101" charset="-122"/>
                <a:ea typeface="黑体" panose="02010609060101010101" charset="-122"/>
                <a:cs typeface="黑体" panose="02010609060101010101" charset="-122"/>
                <a:sym typeface="+mn-ea"/>
              </a:rPr>
              <a:t>1）维度数据模型建模过程</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一般使用下面的过程构建维度模型：</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第一步：选择业务流程。</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第二步：声明粒度。</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第三步：确认维度。</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第四步：确认事实。</a:t>
            </a:r>
            <a:endParaRPr lang="zh-CN" altLang="en-US"/>
          </a:p>
        </p:txBody>
      </p:sp>
      <p:sp>
        <p:nvSpPr>
          <p:cNvPr id="11" name="文本框 10"/>
          <p:cNvSpPr txBox="1"/>
          <p:nvPr/>
        </p:nvSpPr>
        <p:spPr>
          <a:xfrm>
            <a:off x="4168775" y="2677795"/>
            <a:ext cx="4064000" cy="3138170"/>
          </a:xfrm>
          <a:prstGeom prst="rect">
            <a:avLst/>
          </a:prstGeom>
          <a:noFill/>
        </p:spPr>
        <p:txBody>
          <a:bodyPr wrap="square" rtlCol="0">
            <a:spAutoFit/>
          </a:bodyPr>
          <a:p>
            <a:r>
              <a:rPr lang="zh-CN" altLang="en-US">
                <a:solidFill>
                  <a:schemeClr val="bg1"/>
                </a:solidFill>
                <a:latin typeface="黑体" panose="02010609060101010101" charset="-122"/>
                <a:ea typeface="黑体" panose="02010609060101010101" charset="-122"/>
                <a:cs typeface="黑体" panose="02010609060101010101" charset="-122"/>
                <a:sym typeface="+mn-ea"/>
              </a:rPr>
              <a:t>2）维度规范化</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与关系模型类似，维度也可以进行规范化。对维度的规范化（又叫雪花化），可以去除冗余属性。</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设计维度数据模型时，会因为如下原因而不对维度做规范化处理：</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（1）规范化会增加表的数量，使结构更复杂。</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（2）不可避免的多表连接，使查询更复杂。</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（3）不适合使用位图索引。</a:t>
            </a:r>
            <a:endParaRPr lang="zh-CN" altLang="en-US"/>
          </a:p>
        </p:txBody>
      </p:sp>
      <p:sp>
        <p:nvSpPr>
          <p:cNvPr id="12" name="文本框 11"/>
          <p:cNvSpPr txBox="1"/>
          <p:nvPr/>
        </p:nvSpPr>
        <p:spPr>
          <a:xfrm>
            <a:off x="8968740" y="2677795"/>
            <a:ext cx="2712085" cy="1297940"/>
          </a:xfrm>
          <a:prstGeom prst="rect">
            <a:avLst/>
          </a:prstGeom>
          <a:noFill/>
        </p:spPr>
        <p:txBody>
          <a:bodyPr wrap="square" rtlCol="0">
            <a:noAutofit/>
          </a:bodyPr>
          <a:p>
            <a:r>
              <a:rPr lang="zh-CN" altLang="en-US">
                <a:solidFill>
                  <a:schemeClr val="bg1"/>
                </a:solidFill>
                <a:latin typeface="黑体" panose="02010609060101010101" charset="-122"/>
                <a:ea typeface="黑体" panose="02010609060101010101" charset="-122"/>
                <a:cs typeface="黑体" panose="02010609060101010101" charset="-122"/>
                <a:sym typeface="+mn-ea"/>
              </a:rPr>
              <a:t>3）维度数据模型的特点</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（1）易理解。</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（2）高性能。</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（3）可扩展。</a:t>
            </a:r>
            <a:endParaRPr lang="zh-CN" altLang="en-US"/>
          </a:p>
          <a:p>
            <a:endParaRPr lang="zh-CN" altLang="en-US"/>
          </a:p>
        </p:txBody>
      </p:sp>
    </p:spTree>
    <p:custDataLst>
      <p:tags r:id="rId9"/>
    </p:custDataLst>
  </p:cSld>
  <p:clrMapOvr>
    <a:masterClrMapping/>
  </p:clrMapOvr>
  <p:transition>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3.2.1</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数据仓库模型设计基础</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349250" y="1158875"/>
            <a:ext cx="10790555" cy="1198880"/>
          </a:xfrm>
          <a:prstGeom prst="rect">
            <a:avLst/>
          </a:prstGeom>
          <a:noFill/>
        </p:spPr>
        <p:txBody>
          <a:bodyPr wrap="square" rtlCol="0">
            <a:spAutoFit/>
          </a:bodyPr>
          <a:p>
            <a:r>
              <a:rPr lang="zh-CN" altLang="en-US" sz="2400">
                <a:solidFill>
                  <a:schemeClr val="bg1"/>
                </a:solidFill>
                <a:latin typeface="黑体" panose="02010609060101010101" charset="-122"/>
                <a:ea typeface="黑体" panose="02010609060101010101" charset="-122"/>
                <a:cs typeface="黑体" panose="02010609060101010101" charset="-122"/>
                <a:sym typeface="+mn-ea"/>
              </a:rPr>
              <a:t>4）星形模式</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sz="2400">
                <a:solidFill>
                  <a:schemeClr val="bg1"/>
                </a:solidFill>
                <a:latin typeface="黑体" panose="02010609060101010101" charset="-122"/>
                <a:ea typeface="黑体" panose="02010609060101010101" charset="-122"/>
                <a:cs typeface="黑体" panose="02010609060101010101" charset="-122"/>
                <a:sym typeface="+mn-ea"/>
              </a:rPr>
              <a:t>星形模式是维度模型最简单的形式，也是数据仓库以及数据集市开发中使用最广泛的形式。</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12" name="文本框 11"/>
          <p:cNvSpPr txBox="1"/>
          <p:nvPr/>
        </p:nvSpPr>
        <p:spPr>
          <a:xfrm>
            <a:off x="349250" y="3228340"/>
            <a:ext cx="10791190" cy="1755775"/>
          </a:xfrm>
          <a:prstGeom prst="rect">
            <a:avLst/>
          </a:prstGeom>
          <a:noFill/>
        </p:spPr>
        <p:txBody>
          <a:bodyPr wrap="square" rtlCol="0">
            <a:noAutofit/>
          </a:bodyPr>
          <a:p>
            <a:r>
              <a:rPr lang="zh-CN" altLang="en-US" sz="2400">
                <a:solidFill>
                  <a:schemeClr val="bg1"/>
                </a:solidFill>
                <a:latin typeface="黑体" panose="02010609060101010101" charset="-122"/>
                <a:ea typeface="黑体" panose="02010609060101010101" charset="-122"/>
                <a:cs typeface="黑体" panose="02010609060101010101" charset="-122"/>
                <a:sym typeface="+mn-ea"/>
              </a:rPr>
              <a:t>5）雪花模式</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p>
            <a:r>
              <a:rPr lang="zh-CN" altLang="en-US" sz="2400">
                <a:solidFill>
                  <a:schemeClr val="bg1"/>
                </a:solidFill>
                <a:latin typeface="黑体" panose="02010609060101010101" charset="-122"/>
                <a:ea typeface="黑体" panose="02010609060101010101" charset="-122"/>
                <a:cs typeface="黑体" panose="02010609060101010101" charset="-122"/>
                <a:sym typeface="+mn-ea"/>
              </a:rPr>
              <a:t>雪花模式是一种多维模型中表的逻辑布局。所谓的“雪花化”，就是将星形模式中的维度表进行规范化处理。当所有的维度表完成规范化后，就形成了以事实表为中心的雪花型结构，即雪花模式。</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9"/>
    </p:custDataLst>
  </p:cSld>
  <p:clrMapOvr>
    <a:masterClrMapping/>
  </p:clrMapOvr>
  <p:transition>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3.2.2</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数据仓库的标准架构</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58800" y="981075"/>
            <a:ext cx="4344670" cy="5262245"/>
          </a:xfrm>
          <a:prstGeom prst="rect">
            <a:avLst/>
          </a:prstGeom>
          <a:noFill/>
        </p:spPr>
        <p:txBody>
          <a:bodyPr wrap="square" rtlCol="0" anchor="t">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数据仓库是一门数据管理的科学，数据仓库的核心就是计算、存储和维护之间的博弈。标准数据仓库可以分为四层：</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数据采集层（operational data store，ODS，又称临时存储层）</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数据仓库层（data warehouse detail，DWD）</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数据共享层（data wareHouse middle， DWM）</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数据应用层（accelerated parallel processing，APP）。</a:t>
            </a:r>
            <a:r>
              <a:rPr lang="en-US" altLang="zh-CN" sz="2400">
                <a:solidFill>
                  <a:schemeClr val="bg1"/>
                </a:solidFill>
                <a:latin typeface="黑体" panose="02010609060101010101" charset="-122"/>
                <a:ea typeface="黑体" panose="02010609060101010101" charset="-122"/>
                <a:cs typeface="黑体" panose="02010609060101010101" charset="-122"/>
              </a:rPr>
              <a:t>      </a:t>
            </a:r>
            <a:r>
              <a:rPr lang="zh-CN" altLang="en-US" sz="2400">
                <a:solidFill>
                  <a:schemeClr val="bg1"/>
                </a:solidFill>
                <a:latin typeface="黑体" panose="02010609060101010101" charset="-122"/>
                <a:ea typeface="黑体" panose="02010609060101010101" charset="-122"/>
                <a:cs typeface="黑体" panose="02010609060101010101" charset="-122"/>
              </a:rPr>
              <a:t>如图所示。</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9"/>
          <a:stretch>
            <a:fillRect/>
          </a:stretch>
        </p:blipFill>
        <p:spPr>
          <a:xfrm>
            <a:off x="5228590" y="1281113"/>
            <a:ext cx="6565900" cy="429577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3.2.2</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数据仓库的标准架构</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87630" y="952500"/>
            <a:ext cx="4914900" cy="3737610"/>
          </a:xfrm>
          <a:prstGeom prst="rect">
            <a:avLst/>
          </a:prstGeom>
          <a:noFill/>
          <a:ln w="9525">
            <a:noFill/>
          </a:ln>
        </p:spPr>
        <p:txBody>
          <a:bodyPr wrap="square">
            <a:noAutofit/>
          </a:bodyPr>
          <a:p>
            <a:pPr indent="508000" fontAlgn="auto">
              <a:lnSpc>
                <a:spcPct val="120000"/>
              </a:lnSpc>
              <a:extLst>
                <a:ext uri="{35155182-B16C-46BC-9424-99874614C6A1}">
                  <wpsdc:indentchars xmlns:wpsdc="http://www.wps.cn/officeDocument/2017/drawingmlCustomData" val="200" checksum="282533468"/>
                </a:ext>
              </a:extLst>
            </a:pPr>
            <a:r>
              <a:rPr lang="zh-CN" sz="2000" b="0">
                <a:solidFill>
                  <a:schemeClr val="bg1"/>
                </a:solidFill>
                <a:latin typeface="黑体" panose="02010609060101010101" charset="-122"/>
                <a:ea typeface="黑体" panose="02010609060101010101" charset="-122"/>
                <a:cs typeface="黑体" panose="02010609060101010101" charset="-122"/>
              </a:rPr>
              <a:t>ODS 层： ODS 层为临时存储层，是接口数据的临时存储区域，为后一步的数据处理做准备。ODS 层的任务是把数据从各种数据源中采集和存储到数据库上，期间有可能做一些 ETL（抽取 extra，转化 transfer，装载 load）操作。数据源种类可以有多种：</a:t>
            </a:r>
            <a:endParaRPr lang="zh-CN" sz="2000" b="0">
              <a:solidFill>
                <a:schemeClr val="bg1"/>
              </a:solidFill>
              <a:latin typeface="黑体" panose="02010609060101010101" charset="-122"/>
              <a:ea typeface="黑体" panose="02010609060101010101" charset="-122"/>
              <a:cs typeface="黑体" panose="02010609060101010101" charset="-122"/>
            </a:endParaRPr>
          </a:p>
          <a:p>
            <a:pPr indent="508000" fontAlgn="auto">
              <a:lnSpc>
                <a:spcPct val="120000"/>
              </a:lnSpc>
              <a:extLst>
                <a:ext uri="{35155182-B16C-46BC-9424-99874614C6A1}">
                  <wpsdc:indentchars xmlns:wpsdc="http://www.wps.cn/officeDocument/2017/drawingmlCustomData" val="200" checksum="282533468"/>
                </a:ext>
              </a:extLst>
            </a:pPr>
            <a:r>
              <a:rPr lang="zh-CN" sz="2000" b="0">
                <a:solidFill>
                  <a:schemeClr val="bg1"/>
                </a:solidFill>
                <a:latin typeface="黑体" panose="02010609060101010101" charset="-122"/>
                <a:ea typeface="黑体" panose="02010609060101010101" charset="-122"/>
                <a:cs typeface="黑体" panose="02010609060101010101" charset="-122"/>
              </a:rPr>
              <a:t>（1）日志</a:t>
            </a:r>
            <a:endParaRPr lang="zh-CN" sz="2000" b="0">
              <a:solidFill>
                <a:schemeClr val="bg1"/>
              </a:solidFill>
              <a:latin typeface="黑体" panose="02010609060101010101" charset="-122"/>
              <a:ea typeface="黑体" panose="02010609060101010101" charset="-122"/>
              <a:cs typeface="黑体" panose="02010609060101010101" charset="-122"/>
            </a:endParaRPr>
          </a:p>
          <a:p>
            <a:pPr indent="508000" fontAlgn="auto">
              <a:lnSpc>
                <a:spcPct val="120000"/>
              </a:lnSpc>
              <a:extLst>
                <a:ext uri="{35155182-B16C-46BC-9424-99874614C6A1}">
                  <wpsdc:indentchars xmlns:wpsdc="http://www.wps.cn/officeDocument/2017/drawingmlCustomData" val="200" checksum="282533468"/>
                </a:ext>
              </a:extLst>
            </a:pPr>
            <a:r>
              <a:rPr lang="zh-CN" sz="2000" b="0">
                <a:solidFill>
                  <a:schemeClr val="bg1"/>
                </a:solidFill>
                <a:latin typeface="黑体" panose="02010609060101010101" charset="-122"/>
                <a:ea typeface="黑体" panose="02010609060101010101" charset="-122"/>
                <a:cs typeface="黑体" panose="02010609060101010101" charset="-122"/>
              </a:rPr>
              <a:t>（2）业务数据</a:t>
            </a:r>
            <a:endParaRPr lang="zh-CN" sz="2000" b="0">
              <a:solidFill>
                <a:schemeClr val="bg1"/>
              </a:solidFill>
              <a:latin typeface="黑体" panose="02010609060101010101" charset="-122"/>
              <a:ea typeface="黑体" panose="02010609060101010101" charset="-122"/>
              <a:cs typeface="黑体" panose="02010609060101010101" charset="-122"/>
            </a:endParaRPr>
          </a:p>
          <a:p>
            <a:pPr indent="508000" fontAlgn="auto">
              <a:lnSpc>
                <a:spcPct val="120000"/>
              </a:lnSpc>
              <a:extLst>
                <a:ext uri="{35155182-B16C-46BC-9424-99874614C6A1}">
                  <wpsdc:indentchars xmlns:wpsdc="http://www.wps.cn/officeDocument/2017/drawingmlCustomData" val="200" checksum="282533468"/>
                </a:ext>
              </a:extLst>
            </a:pPr>
            <a:r>
              <a:rPr lang="zh-CN" sz="2000" b="0">
                <a:solidFill>
                  <a:schemeClr val="bg1"/>
                </a:solidFill>
                <a:latin typeface="黑体" panose="02010609060101010101" charset="-122"/>
                <a:ea typeface="黑体" panose="02010609060101010101" charset="-122"/>
                <a:cs typeface="黑体" panose="02010609060101010101" charset="-122"/>
              </a:rPr>
              <a:t>（3）Ftp/Http 的数据源</a:t>
            </a:r>
            <a:endParaRPr lang="zh-CN" altLang="en-US" sz="2000" b="0">
              <a:solidFill>
                <a:schemeClr val="bg1"/>
              </a:solidFill>
              <a:latin typeface="黑体" panose="02010609060101010101" charset="-122"/>
              <a:ea typeface="黑体" panose="02010609060101010101" charset="-122"/>
              <a:cs typeface="黑体" panose="02010609060101010101" charset="-122"/>
            </a:endParaRPr>
          </a:p>
        </p:txBody>
      </p:sp>
      <p:sp>
        <p:nvSpPr>
          <p:cNvPr id="5" name="圆角矩形 4"/>
          <p:cNvSpPr/>
          <p:nvPr/>
        </p:nvSpPr>
        <p:spPr>
          <a:xfrm>
            <a:off x="91440" y="950595"/>
            <a:ext cx="4911725" cy="3730625"/>
          </a:xfrm>
          <a:prstGeom prst="roundRect">
            <a:avLst>
              <a:gd name="adj" fmla="val 11285"/>
            </a:avLst>
          </a:prstGeom>
          <a:noFill/>
          <a:ln>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文本框 7"/>
          <p:cNvSpPr txBox="1"/>
          <p:nvPr/>
        </p:nvSpPr>
        <p:spPr>
          <a:xfrm>
            <a:off x="6811010" y="981710"/>
            <a:ext cx="4904105" cy="1243330"/>
          </a:xfrm>
          <a:prstGeom prst="rect">
            <a:avLst/>
          </a:prstGeom>
          <a:noFill/>
        </p:spPr>
        <p:txBody>
          <a:bodyPr wrap="square" rtlCol="0">
            <a:no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DWD 层： DWD 层为数据仓库层，DWD 层中的数据应该是一致的、准确的、干净的，即对源系统数据进行清洗（去除了杂质）后的数据。</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11" name="圆角矩形 10"/>
          <p:cNvSpPr/>
          <p:nvPr>
            <p:custDataLst>
              <p:tags r:id="rId9"/>
            </p:custDataLst>
          </p:nvPr>
        </p:nvSpPr>
        <p:spPr>
          <a:xfrm>
            <a:off x="6814820" y="979805"/>
            <a:ext cx="4900930" cy="1250315"/>
          </a:xfrm>
          <a:prstGeom prst="roundRect">
            <a:avLst/>
          </a:prstGeom>
          <a:noFill/>
          <a:ln>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nvSpPr>
        <p:spPr>
          <a:xfrm>
            <a:off x="6816725" y="2506980"/>
            <a:ext cx="4902200" cy="958850"/>
          </a:xfrm>
          <a:prstGeom prst="rect">
            <a:avLst/>
          </a:prstGeom>
          <a:noFill/>
        </p:spPr>
        <p:txBody>
          <a:bodyPr wrap="square" rtlCol="0">
            <a:no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DWM 层 ：DWM 层为数据共享层，这层数据是面向主题组织数据的，通常是星形或雪花结构的数据。</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13" name="文本框 12"/>
          <p:cNvSpPr txBox="1"/>
          <p:nvPr/>
        </p:nvSpPr>
        <p:spPr>
          <a:xfrm>
            <a:off x="6816090" y="3743325"/>
            <a:ext cx="4901565" cy="943610"/>
          </a:xfrm>
          <a:prstGeom prst="rect">
            <a:avLst/>
          </a:prstGeom>
          <a:noFill/>
        </p:spPr>
        <p:txBody>
          <a:bodyPr wrap="square" rtlCol="0">
            <a:no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APP 层： APP 层为数据应用层，这层数据完全是为了满足具体的分析需求而构建的数据，也是星形或雪花结构的数据。</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14" name="圆角矩形 13"/>
          <p:cNvSpPr/>
          <p:nvPr>
            <p:custDataLst>
              <p:tags r:id="rId10"/>
            </p:custDataLst>
          </p:nvPr>
        </p:nvSpPr>
        <p:spPr>
          <a:xfrm>
            <a:off x="6816725" y="2498725"/>
            <a:ext cx="4902835" cy="970280"/>
          </a:xfrm>
          <a:prstGeom prst="roundRect">
            <a:avLst/>
          </a:prstGeom>
          <a:noFill/>
          <a:ln>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圆角矩形 14"/>
          <p:cNvSpPr/>
          <p:nvPr>
            <p:custDataLst>
              <p:tags r:id="rId11"/>
            </p:custDataLst>
          </p:nvPr>
        </p:nvSpPr>
        <p:spPr>
          <a:xfrm>
            <a:off x="6816090" y="3743325"/>
            <a:ext cx="4902835" cy="940435"/>
          </a:xfrm>
          <a:prstGeom prst="roundRect">
            <a:avLst/>
          </a:prstGeom>
          <a:noFill/>
          <a:ln>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文本框 15"/>
          <p:cNvSpPr txBox="1"/>
          <p:nvPr/>
        </p:nvSpPr>
        <p:spPr>
          <a:xfrm>
            <a:off x="91440" y="5149215"/>
            <a:ext cx="11628120" cy="82994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rPr>
              <a:t>数据仓库的标准分层只是一个建议性质的标准，实施时需要根据实际情况确定数据仓库的分层，不同类型的数据也可能采取不同的分层方法。</a:t>
            </a:r>
            <a:endParaRPr lang="zh-CN" altLang="en-US" sz="2400">
              <a:solidFill>
                <a:schemeClr val="bg1"/>
              </a:solidFill>
              <a:latin typeface="黑体" panose="02010609060101010101" charset="-122"/>
              <a:ea typeface="黑体" panose="02010609060101010101" charset="-122"/>
            </a:endParaRPr>
          </a:p>
        </p:txBody>
      </p:sp>
    </p:spTree>
    <p:custDataLst>
      <p:tags r:id="rId12"/>
    </p:custDataLst>
  </p:cSld>
  <p:clrMapOvr>
    <a:masterClrMapping/>
  </p:clrMapOvr>
  <p:transition>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3.2.2</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数据仓库的标准架构</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47320" y="1518920"/>
            <a:ext cx="11661775" cy="3820160"/>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数据仓库分层的优势</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extLst>
                <a:ext uri="{35155182-B16C-46BC-9424-99874614C6A1}">
                  <wpsdc:indentchars xmlns:wpsdc="http://www.wps.cn/officeDocument/2017/drawingmlCustomData" val="200" checksum="3773799597"/>
                </a:ext>
              </a:extLst>
            </a:pP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（1）用空间换时间，通过大量的预处理提升应用系统的用户体验（效率），因此数据仓库会存在大量冗余的数据。</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（2）如果不分层，源业务系统的业务规则发生变化将会影响整个数据清洗过程，工作量巨大。</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3）通过数据分层管理可以简化数据清洗的过程，因为把原来一步完成的工作分成多个步骤完成，相当于把一个复杂的工作拆成多个简单的工作，把一个大的黑盒变成一个白盒，每一层的处理逻辑都相对简单，容易理解，这样比较容易保证每个步骤的正确性，当数据发生错误的时候，只局部调整某个步骤即可。</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3.2.3</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数据集市架构</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50520" y="1076325"/>
            <a:ext cx="11670030" cy="82994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数据集市是按主题域组织的数据集合，用于支持部门级的决策。有两种类型的数据集市：独立数据集市和从属数据集市。 </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50520" y="2421890"/>
            <a:ext cx="4596765" cy="2461260"/>
          </a:xfrm>
          <a:prstGeom prst="rect">
            <a:avLst/>
          </a:prstGeom>
          <a:noFill/>
        </p:spPr>
        <p:txBody>
          <a:bodyPr wrap="square" rtlCol="0">
            <a:spAutoFit/>
          </a:bodyPr>
          <a:p>
            <a:r>
              <a:rPr lang="zh-CN" altLang="en-US" sz="2200">
                <a:solidFill>
                  <a:schemeClr val="bg1"/>
                </a:solidFill>
                <a:latin typeface="黑体" panose="02010609060101010101" charset="-122"/>
                <a:ea typeface="黑体" panose="02010609060101010101" charset="-122"/>
                <a:cs typeface="黑体" panose="02010609060101010101" charset="-122"/>
              </a:rPr>
              <a:t>（1）独立数据集市。它来自市场的实施过程，被广泛使用。右图是独立型数据集市的架构，它的特点是简单，容易实现，而且实施时间短，但是其最大问题是，快速的实施，廉价的过程，导致须长期提供费用和效率低下。</a:t>
            </a:r>
            <a:endParaRPr lang="zh-CN" altLang="en-US" sz="2200"/>
          </a:p>
        </p:txBody>
      </p:sp>
      <p:pic>
        <p:nvPicPr>
          <p:cNvPr id="5" name="图片 4"/>
          <p:cNvPicPr>
            <a:picLocks noChangeAspect="1"/>
          </p:cNvPicPr>
          <p:nvPr/>
        </p:nvPicPr>
        <p:blipFill>
          <a:blip r:embed="rId9"/>
          <a:stretch>
            <a:fillRect/>
          </a:stretch>
        </p:blipFill>
        <p:spPr>
          <a:xfrm>
            <a:off x="5144770" y="2421890"/>
            <a:ext cx="6875780" cy="270827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3.2.3</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数据集市架构</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350520" y="978218"/>
            <a:ext cx="3554730" cy="4785995"/>
          </a:xfrm>
          <a:prstGeom prst="rect">
            <a:avLst/>
          </a:prstGeom>
          <a:noFill/>
          <a:ln w="9525">
            <a:noFill/>
          </a:ln>
        </p:spPr>
        <p:txBody>
          <a:bodyPr wrap="square">
            <a:noAutofit/>
          </a:bodyPr>
          <a:p>
            <a:pPr indent="609600">
              <a:buClrTx/>
              <a:buSzTx/>
              <a:buFontTx/>
              <a:extLst>
                <a:ext uri="{35155182-B16C-46BC-9424-99874614C6A1}">
                  <wpsdc:indentchars xmlns:wpsdc="http://www.wps.cn/officeDocument/2017/drawingmlCustomData" val="200" checksum="4158780845"/>
                </a:ext>
              </a:extLst>
            </a:pPr>
            <a:r>
              <a:rPr lang="zh-CN" altLang="en-US" sz="2400" b="0">
                <a:solidFill>
                  <a:schemeClr val="bg1"/>
                </a:solidFill>
                <a:latin typeface="黑体" panose="02010609060101010101" charset="-122"/>
                <a:ea typeface="黑体" panose="02010609060101010101" charset="-122"/>
                <a:cs typeface="黑体" panose="02010609060101010101" charset="-122"/>
              </a:rPr>
              <a:t>独立数据集市从一个主题域或一个部门的多个事务系统获取数据，用以支持特定部门的业务分析需要。一个独立数据集市的设计既可以使用实体关系模型，也可以使用多维模型。数据分析或商业智能工具直接从数据集市查询数据，并将查询结果显示给用户。一个典型的独立数据集市架构处理过程右图所示。</a:t>
            </a:r>
            <a:endParaRPr lang="zh-CN" altLang="en-US" sz="2400" b="0">
              <a:solidFill>
                <a:schemeClr val="bg1"/>
              </a:solidFill>
              <a:latin typeface="黑体" panose="02010609060101010101" charset="-122"/>
              <a:ea typeface="黑体" panose="02010609060101010101" charset="-122"/>
              <a:cs typeface="黑体" panose="02010609060101010101" charset="-122"/>
            </a:endParaRPr>
          </a:p>
        </p:txBody>
      </p:sp>
      <p:pic>
        <p:nvPicPr>
          <p:cNvPr id="8" name="图片 7"/>
          <p:cNvPicPr>
            <a:picLocks noChangeAspect="1"/>
          </p:cNvPicPr>
          <p:nvPr/>
        </p:nvPicPr>
        <p:blipFill>
          <a:blip r:embed="rId9"/>
          <a:stretch>
            <a:fillRect/>
          </a:stretch>
        </p:blipFill>
        <p:spPr>
          <a:xfrm>
            <a:off x="3983990" y="977265"/>
            <a:ext cx="7956550" cy="4787900"/>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3.2.3</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数据集市架构</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338455" y="1905953"/>
            <a:ext cx="3354705" cy="3046095"/>
          </a:xfrm>
          <a:prstGeom prst="rect">
            <a:avLst/>
          </a:prstGeom>
          <a:noFill/>
          <a:ln w="9525">
            <a:noFill/>
          </a:ln>
        </p:spPr>
        <p:txBody>
          <a:bodyPr wrap="square">
            <a:spAutoFit/>
          </a:bodyPr>
          <a:p>
            <a:pPr indent="0"/>
            <a:r>
              <a:rPr lang="zh-CN" altLang="en-US" sz="2400" b="0">
                <a:solidFill>
                  <a:schemeClr val="bg1"/>
                </a:solidFill>
                <a:latin typeface="黑体" panose="02010609060101010101" charset="-122"/>
                <a:ea typeface="黑体" panose="02010609060101010101" charset="-122"/>
                <a:cs typeface="黑体" panose="02010609060101010101" charset="-122"/>
              </a:rPr>
              <a:t>（</a:t>
            </a:r>
            <a:r>
              <a:rPr lang="en-US" altLang="zh-CN" sz="2400" b="0">
                <a:solidFill>
                  <a:schemeClr val="bg1"/>
                </a:solidFill>
                <a:latin typeface="黑体" panose="02010609060101010101" charset="-122"/>
                <a:ea typeface="黑体" panose="02010609060101010101" charset="-122"/>
                <a:cs typeface="黑体" panose="02010609060101010101" charset="-122"/>
              </a:rPr>
              <a:t>2</a:t>
            </a:r>
            <a:r>
              <a:rPr lang="zh-CN" altLang="en-US" sz="2400" b="0">
                <a:solidFill>
                  <a:schemeClr val="bg1"/>
                </a:solidFill>
                <a:latin typeface="黑体" panose="02010609060101010101" charset="-122"/>
                <a:ea typeface="黑体" panose="02010609060101010101" charset="-122"/>
                <a:cs typeface="黑体" panose="02010609060101010101" charset="-122"/>
              </a:rPr>
              <a:t>）从属数据集市。如 Bill Inmon 所说，从属数据集市的数据来源于数据仓库。数据仓库里的数据经过整合、重构、汇总后传递给从属数据集市。从属数据集市的架构如右图所示。</a:t>
            </a:r>
            <a:endParaRPr lang="zh-CN" altLang="en-US" sz="2400" b="0">
              <a:solidFill>
                <a:schemeClr val="bg1"/>
              </a:solidFill>
              <a:latin typeface="黑体" panose="02010609060101010101" charset="-122"/>
              <a:ea typeface="黑体" panose="02010609060101010101" charset="-122"/>
              <a:cs typeface="黑体" panose="02010609060101010101" charset="-122"/>
            </a:endParaRPr>
          </a:p>
        </p:txBody>
      </p:sp>
      <p:pic>
        <p:nvPicPr>
          <p:cNvPr id="13" name="图片 12"/>
          <p:cNvPicPr>
            <a:picLocks noChangeAspect="1"/>
          </p:cNvPicPr>
          <p:nvPr>
            <p:custDataLst>
              <p:tags r:id="rId9"/>
            </p:custDataLst>
          </p:nvPr>
        </p:nvPicPr>
        <p:blipFill>
          <a:blip r:embed="rId10"/>
          <a:stretch>
            <a:fillRect/>
          </a:stretch>
        </p:blipFill>
        <p:spPr>
          <a:xfrm>
            <a:off x="3983990" y="1031875"/>
            <a:ext cx="7956550" cy="4794250"/>
          </a:xfrm>
          <a:prstGeom prst="rect">
            <a:avLst/>
          </a:prstGeom>
        </p:spPr>
      </p:pic>
    </p:spTree>
    <p:custDataLst>
      <p:tags r:id="rId11"/>
    </p:custDataLst>
  </p:cSld>
  <p:clrMapOvr>
    <a:masterClrMapping/>
  </p:clrMapOvr>
  <p:transition>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5138058" y="2926805"/>
            <a:ext cx="6923314" cy="1004575"/>
          </a:xfrm>
        </p:spPr>
        <p:txBody>
          <a:bodyPr>
            <a:noAutofit/>
          </a:bodyPr>
          <a:p>
            <a:pPr marL="0" indent="0" algn="l">
              <a:lnSpc>
                <a:spcPct val="100000"/>
              </a:lnSpc>
              <a:spcBef>
                <a:spcPts val="0"/>
              </a:spcBef>
              <a:spcAft>
                <a:spcPts val="0"/>
              </a:spcAft>
              <a:buSzPct val="100000"/>
              <a:buNone/>
            </a:pPr>
            <a:r>
              <a:rPr lang="zh-CN" altLang="en-US" sz="4000" dirty="0">
                <a:solidFill>
                  <a:schemeClr val="lt1"/>
                </a:solidFill>
                <a:sym typeface="+mn-ea"/>
              </a:rPr>
              <a:t>第</a:t>
            </a:r>
            <a:r>
              <a:rPr lang="en-US" altLang="zh-CN" sz="4000" dirty="0">
                <a:solidFill>
                  <a:schemeClr val="lt1"/>
                </a:solidFill>
                <a:sym typeface="+mn-ea"/>
              </a:rPr>
              <a:t>3</a:t>
            </a:r>
            <a:r>
              <a:rPr lang="zh-CN" altLang="en-US" sz="4000" dirty="0">
                <a:solidFill>
                  <a:schemeClr val="lt1"/>
                </a:solidFill>
                <a:sym typeface="+mn-ea"/>
              </a:rPr>
              <a:t>章 </a:t>
            </a:r>
            <a:r>
              <a:rPr lang="zh-CN" altLang="en-US" sz="4000" dirty="0">
                <a:solidFill>
                  <a:schemeClr val="lt1"/>
                </a:solidFill>
                <a:sym typeface="+mn-ea"/>
              </a:rPr>
              <a:t>数据仓库与ETL技术</a:t>
            </a:r>
            <a:endParaRPr lang="zh-CN" altLang="en-US" sz="4000" dirty="0">
              <a:solidFill>
                <a:schemeClr val="lt1"/>
              </a:solidFill>
              <a:sym typeface="+mn-ea"/>
            </a:endParaRPr>
          </a:p>
        </p:txBody>
      </p:sp>
      <p:sp>
        <p:nvSpPr>
          <p:cNvPr id="14" name="文本占位符 13"/>
          <p:cNvSpPr>
            <a:spLocks noGrp="1"/>
          </p:cNvSpPr>
          <p:nvPr>
            <p:ph type="body" idx="1"/>
            <p:custDataLst>
              <p:tags r:id="rId2"/>
            </p:custDataLst>
          </p:nvPr>
        </p:nvSpPr>
        <p:spPr>
          <a:xfrm>
            <a:off x="5137785" y="4231640"/>
            <a:ext cx="6923405" cy="2372360"/>
          </a:xfrm>
        </p:spPr>
        <p:txBody>
          <a:bodyPr>
            <a:noAutofit/>
          </a:bodyPr>
          <a:p>
            <a:pPr marL="0" lvl="0" indent="0" algn="l">
              <a:lnSpc>
                <a:spcPct val="100000"/>
              </a:lnSpc>
              <a:spcBef>
                <a:spcPts val="0"/>
              </a:spcBef>
              <a:spcAft>
                <a:spcPts val="0"/>
              </a:spcAft>
              <a:buSzPct val="100000"/>
              <a:buNone/>
            </a:pPr>
            <a:r>
              <a:rPr lang="zh-CN" altLang="en-US" sz="2000" dirty="0">
                <a:solidFill>
                  <a:schemeClr val="lt1"/>
                </a:solidFill>
                <a:sym typeface="+mn-ea"/>
              </a:rPr>
              <a:t>3.1初识数据仓库</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3.2数据仓库的架构</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3.3认识ETL</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3.4架构测试</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3.5ETL测试</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3.6ETL测试工具</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3.7ETL管理</a:t>
            </a:r>
            <a:endParaRPr lang="zh-CN" altLang="en-US" sz="2000" dirty="0">
              <a:solidFill>
                <a:schemeClr val="lt1"/>
              </a:solidFill>
              <a:sym typeface="+mn-ea"/>
            </a:endParaRPr>
          </a:p>
        </p:txBody>
      </p:sp>
      <p:pic>
        <p:nvPicPr>
          <p:cNvPr id="2" name="图片 1" descr="图片1"/>
          <p:cNvPicPr>
            <a:picLocks noChangeAspect="1"/>
          </p:cNvPicPr>
          <p:nvPr>
            <p:custDataLst>
              <p:tags r:id="rId3"/>
            </p:custDataLst>
          </p:nvPr>
        </p:nvPicPr>
        <p:blipFill>
          <a:blip r:embed="rId4"/>
          <a:stretch>
            <a:fillRect/>
          </a:stretch>
        </p:blipFill>
        <p:spPr>
          <a:xfrm>
            <a:off x="6985" y="-3175"/>
            <a:ext cx="5669280" cy="6864350"/>
          </a:xfrm>
          <a:prstGeom prst="rect">
            <a:avLst/>
          </a:prstGeom>
        </p:spPr>
      </p:pic>
    </p:spTree>
    <p:custDataLst>
      <p:tags r:id="rId5"/>
    </p:custDataLst>
  </p:cSld>
  <p:clrMapOvr>
    <a:masterClrMapping/>
  </p:clrMapOvr>
  <p:transition>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3.2.4</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Inmon企业信息工厂架构</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25755" y="1351915"/>
            <a:ext cx="4064000" cy="4154170"/>
          </a:xfrm>
          <a:prstGeom prst="rect">
            <a:avLst/>
          </a:prstGeom>
          <a:noFill/>
        </p:spPr>
        <p:txBody>
          <a:bodyPr wrap="square" rtlCol="0">
            <a:spAutoFit/>
          </a:bodyPr>
          <a:p>
            <a:r>
              <a:rPr lang="en-US" altLang="zh-CN" sz="2400">
                <a:solidFill>
                  <a:schemeClr val="bg1"/>
                </a:solidFill>
                <a:latin typeface="黑体" panose="02010609060101010101" charset="-122"/>
                <a:ea typeface="黑体" panose="02010609060101010101" charset="-122"/>
                <a:cs typeface="黑体" panose="02010609060101010101" charset="-122"/>
              </a:rPr>
              <a:t>    </a:t>
            </a:r>
            <a:r>
              <a:rPr lang="zh-CN" altLang="en-US" sz="2400">
                <a:solidFill>
                  <a:schemeClr val="bg1"/>
                </a:solidFill>
                <a:latin typeface="黑体" panose="02010609060101010101" charset="-122"/>
                <a:ea typeface="黑体" panose="02010609060101010101" charset="-122"/>
                <a:cs typeface="黑体" panose="02010609060101010101" charset="-122"/>
              </a:rPr>
              <a:t>Inmon 企业信息工厂架构体系架构如右图所示，左边是操作型系统或者事务系统，里面包括很多种系统，有数据库在线系统、文本文件系统等。这些系统的数据经过 ETL 的过程，加载数据到企业数据仓库中。ETL的过程是整合不同系统的数据，经过整合，清洗和统一，因此我们可以称之为数据集成。</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9"/>
          <a:stretch>
            <a:fillRect/>
          </a:stretch>
        </p:blipFill>
        <p:spPr>
          <a:xfrm>
            <a:off x="4550410" y="1083945"/>
            <a:ext cx="7433945" cy="4994910"/>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3.2.4</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Inmon企业信息工厂架构</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316230" y="1133475"/>
            <a:ext cx="2556510" cy="4591050"/>
          </a:xfrm>
          <a:prstGeom prst="rect">
            <a:avLst/>
          </a:prstGeom>
          <a:noFill/>
        </p:spPr>
        <p:txBody>
          <a:bodyPr wrap="square" rtlCol="0" anchor="t">
            <a:no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重要的一点是，所有的报表工具、BI 工具或其他数据分析应用都从数据集市查询数据， 而不是直接查询企业级数据仓库。如右图所示，我们来看图中的组件是如何协同工作的。</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pic>
        <p:nvPicPr>
          <p:cNvPr id="11" name="图片 10"/>
          <p:cNvPicPr>
            <a:picLocks noChangeAspect="1"/>
          </p:cNvPicPr>
          <p:nvPr/>
        </p:nvPicPr>
        <p:blipFill>
          <a:blip r:embed="rId9"/>
          <a:stretch>
            <a:fillRect/>
          </a:stretch>
        </p:blipFill>
        <p:spPr>
          <a:xfrm>
            <a:off x="2954020" y="1129030"/>
            <a:ext cx="9081770" cy="4599940"/>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3.2.5</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Kimball的维度数据仓库架构</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34010" y="1072515"/>
            <a:ext cx="3001010" cy="4712970"/>
          </a:xfrm>
          <a:prstGeom prst="rect">
            <a:avLst/>
          </a:prstGeom>
          <a:noFill/>
        </p:spPr>
        <p:txBody>
          <a:bodyPr wrap="square" rtlCol="0">
            <a:noAutofit/>
          </a:bodyPr>
          <a:p>
            <a:pPr indent="609600" algn="l">
              <a:lnSpc>
                <a:spcPct val="100000"/>
              </a:lnSpc>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 Kimball 的维度数据仓库是基于维度模型建立的企业级数据仓库，它的架构有的时候可以称为“总线体系结构”，与 Inmon 提出的企业信息化工厂有很多相似之处，都是考虑原子数据的集成仓库。Kimball 的维度数据仓库架构如右图所示。</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9"/>
          <a:stretch>
            <a:fillRect/>
          </a:stretch>
        </p:blipFill>
        <p:spPr>
          <a:xfrm>
            <a:off x="3505835" y="1060133"/>
            <a:ext cx="8418830" cy="473773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3.2.5</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Kimball的维度数据仓库架构</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graphicFrame>
        <p:nvGraphicFramePr>
          <p:cNvPr id="11" name="表格 10"/>
          <p:cNvGraphicFramePr/>
          <p:nvPr>
            <p:custDataLst>
              <p:tags r:id="rId9"/>
            </p:custDataLst>
          </p:nvPr>
        </p:nvGraphicFramePr>
        <p:xfrm>
          <a:off x="2900680" y="1049020"/>
          <a:ext cx="6390640" cy="4398010"/>
        </p:xfrm>
        <a:graphic>
          <a:graphicData uri="http://schemas.openxmlformats.org/drawingml/2006/table">
            <a:tbl>
              <a:tblPr firstRow="1" bandRow="1">
                <a:tableStyleId>{5C22544A-7EE6-4342-B048-85BDC9FD1C3A}</a:tableStyleId>
              </a:tblPr>
              <a:tblGrid>
                <a:gridCol w="3195320"/>
                <a:gridCol w="3195320"/>
              </a:tblGrid>
              <a:tr h="875665">
                <a:tc gridSpan="2">
                  <a:txBody>
                    <a:bodyPr/>
                    <a:p>
                      <a:pPr>
                        <a:buNone/>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Inmon 企业信息工厂架构体系架构与 Kimball 的维度数据仓库架构的对比</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lnTlToBr>
                      <a:noFill/>
                    </a:lnTlToBr>
                    <a:lnBlToTr>
                      <a:noFill/>
                    </a:lnBlToTr>
                    <a:solidFill>
                      <a:schemeClr val="accent1"/>
                    </a:solidFill>
                  </a:tcPr>
                </a:tc>
                <a:tc hMerge="1">
                  <a:tcPr>
                    <a:lnR w="38100">
                      <a:solidFill>
                        <a:schemeClr val="bg1"/>
                      </a:solidFill>
                      <a:prstDash val="solid"/>
                    </a:lnR>
                    <a:lnT w="38100">
                      <a:solidFill>
                        <a:schemeClr val="bg1"/>
                      </a:solidFill>
                      <a:prstDash val="solid"/>
                    </a:lnT>
                    <a:lnB w="38100">
                      <a:solidFill>
                        <a:schemeClr val="bg1"/>
                      </a:solidFill>
                      <a:prstDash val="solid"/>
                    </a:lnB>
                  </a:tcPr>
                </a:tc>
              </a:tr>
              <a:tr h="520700">
                <a:tc>
                  <a:txBody>
                    <a:bodyPr/>
                    <a:p>
                      <a:pPr>
                        <a:buNone/>
                      </a:pPr>
                      <a:r>
                        <a:rPr lang="zh-CN" altLang="en-US" sz="2400">
                          <a:solidFill>
                            <a:schemeClr val="bg1"/>
                          </a:solidFill>
                          <a:latin typeface="黑体" panose="02010609060101010101" charset="-122"/>
                          <a:ea typeface="黑体" panose="02010609060101010101" charset="-122"/>
                        </a:rPr>
                        <a:t>相似之处</a:t>
                      </a:r>
                      <a:endParaRPr lang="zh-CN" altLang="en-US" sz="2400">
                        <a:solidFill>
                          <a:schemeClr val="bg1"/>
                        </a:solidFill>
                        <a:latin typeface="黑体" panose="02010609060101010101" charset="-122"/>
                        <a:ea typeface="黑体" panose="02010609060101010101" charset="-122"/>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lnTlToBr>
                      <a:noFill/>
                    </a:lnTlToBr>
                    <a:lnBlToTr>
                      <a:noFill/>
                    </a:lnBlToTr>
                    <a:solidFill>
                      <a:schemeClr val="accent1"/>
                    </a:solidFill>
                  </a:tcPr>
                </a:tc>
                <a:tc>
                  <a:txBody>
                    <a:bodyPr/>
                    <a:p>
                      <a:pPr>
                        <a:buNone/>
                      </a:pPr>
                      <a:r>
                        <a:rPr lang="zh-CN" altLang="en-US" sz="2400">
                          <a:solidFill>
                            <a:schemeClr val="bg1"/>
                          </a:solidFill>
                          <a:latin typeface="黑体" panose="02010609060101010101" charset="-122"/>
                          <a:ea typeface="黑体" panose="02010609060101010101" charset="-122"/>
                        </a:rPr>
                        <a:t>不同</a:t>
                      </a:r>
                      <a:endParaRPr lang="zh-CN" altLang="en-US" sz="2400">
                        <a:solidFill>
                          <a:schemeClr val="bg1"/>
                        </a:solidFill>
                        <a:latin typeface="黑体" panose="02010609060101010101" charset="-122"/>
                        <a:ea typeface="黑体" panose="02010609060101010101" charset="-122"/>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lnTlToBr>
                      <a:noFill/>
                    </a:lnTlToBr>
                    <a:lnBlToTr>
                      <a:noFill/>
                    </a:lnBlToTr>
                    <a:solidFill>
                      <a:schemeClr val="accent1"/>
                    </a:solidFill>
                  </a:tcPr>
                </a:tc>
              </a:tr>
              <a:tr h="875665">
                <a:tc>
                  <a:txBody>
                    <a:bodyPr/>
                    <a:p>
                      <a:pPr>
                        <a:buNone/>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都假设操作型系统和分析型系统是分离的。</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lnTlToBr>
                      <a:noFill/>
                    </a:lnTlToBr>
                    <a:lnBlToTr>
                      <a:noFill/>
                    </a:lnBlToTr>
                    <a:solidFill>
                      <a:schemeClr val="accent1"/>
                    </a:solidFill>
                  </a:tcPr>
                </a:tc>
                <a:tc>
                  <a:txBody>
                    <a:bodyPr/>
                    <a:p>
                      <a:pPr>
                        <a:buNone/>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企业数据仓库的模式不同</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lnTlToBr>
                      <a:noFill/>
                    </a:lnTlToBr>
                    <a:lnBlToTr>
                      <a:noFill/>
                    </a:lnBlToTr>
                    <a:solidFill>
                      <a:schemeClr val="accent1"/>
                    </a:solidFill>
                  </a:tcPr>
                </a:tc>
              </a:tr>
              <a:tr h="875665">
                <a:tc>
                  <a:txBody>
                    <a:bodyPr/>
                    <a:p>
                      <a:pPr>
                        <a:buNone/>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数据源（操作型系统）都众多。</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lnTlToBr>
                      <a:noFill/>
                    </a:lnTlToBr>
                    <a:lnBlToTr>
                      <a:noFill/>
                    </a:lnBlToTr>
                    <a:solidFill>
                      <a:schemeClr val="accent1"/>
                    </a:solidFill>
                  </a:tcPr>
                </a:tc>
                <a:tc>
                  <a:txBody>
                    <a:bodyPr/>
                    <a:p>
                      <a:pPr>
                        <a:buNone/>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维度数据仓库是否可以被分析系统直接访问</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lnTlToBr>
                      <a:noFill/>
                    </a:lnTlToBr>
                    <a:lnBlToTr>
                      <a:noFill/>
                    </a:lnBlToTr>
                    <a:solidFill>
                      <a:schemeClr val="accent1"/>
                    </a:solidFill>
                  </a:tcPr>
                </a:tc>
              </a:tr>
              <a:tr h="1250315">
                <a:tc>
                  <a:txBody>
                    <a:bodyPr/>
                    <a:p>
                      <a:pPr>
                        <a:buNone/>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ETL 整合了多种操作型系统的信息，集中到一个企业数据仓库。</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lnTlToBr>
                      <a:noFill/>
                    </a:lnTlToBr>
                    <a:lnBlToTr>
                      <a:noFill/>
                    </a:lnBlToTr>
                    <a:solidFill>
                      <a:schemeClr val="accent1"/>
                    </a:solidFill>
                  </a:tcPr>
                </a:tc>
                <a:tc>
                  <a:txBody>
                    <a:bodyPr/>
                    <a:p>
                      <a:pPr>
                        <a:buNone/>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数据集市的概念有逻辑上的区别</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txBody>
                  <a:tcPr>
                    <a:lnL w="38100">
                      <a:solidFill>
                        <a:schemeClr val="bg1"/>
                      </a:solidFill>
                      <a:prstDash val="solid"/>
                    </a:lnL>
                    <a:lnR w="38100">
                      <a:solidFill>
                        <a:schemeClr val="bg1"/>
                      </a:solidFill>
                      <a:prstDash val="solid"/>
                    </a:lnR>
                    <a:lnT w="38100">
                      <a:solidFill>
                        <a:schemeClr val="bg1"/>
                      </a:solidFill>
                      <a:prstDash val="solid"/>
                    </a:lnT>
                    <a:lnB w="38100">
                      <a:solidFill>
                        <a:schemeClr val="bg1"/>
                      </a:solidFill>
                      <a:prstDash val="solid"/>
                    </a:lnB>
                    <a:lnTlToBr>
                      <a:noFill/>
                    </a:lnTlToBr>
                    <a:lnBlToTr>
                      <a:noFill/>
                    </a:lnBlToTr>
                    <a:solidFill>
                      <a:schemeClr val="accent1"/>
                    </a:solidFill>
                  </a:tcPr>
                </a:tc>
              </a:tr>
            </a:tbl>
          </a:graphicData>
        </a:graphic>
      </p:graphicFrame>
    </p:spTree>
    <p:custDataLst>
      <p:tags r:id="rId10"/>
    </p:custDataLst>
  </p:cSld>
  <p:clrMapOvr>
    <a:masterClrMapping/>
  </p:clrMapOvr>
  <p:transition>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3</a:t>
            </a:r>
            <a:r>
              <a:rPr lang="zh-CN" altLang="en-US" sz="3600">
                <a:sym typeface="+mn-ea"/>
              </a:rPr>
              <a:t>.</a:t>
            </a:r>
            <a:r>
              <a:rPr altLang="zh-CN" sz="3600">
                <a:sym typeface="+mn-ea"/>
              </a:rPr>
              <a:t>3 </a:t>
            </a:r>
            <a:r>
              <a:rPr lang="zh-CN" altLang="en-US" sz="3600">
                <a:sym typeface="+mn-ea"/>
              </a:rPr>
              <a:t>认识ETL</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重点：初步了解</a:t>
            </a:r>
            <a:r>
              <a:rPr altLang="zh-CN" sz="3000">
                <a:solidFill>
                  <a:schemeClr val="tx1"/>
                </a:solidFill>
                <a:sym typeface="+mn-ea"/>
              </a:rPr>
              <a:t>ETL</a:t>
            </a:r>
            <a:r>
              <a:rPr lang="zh-CN" altLang="en-US" sz="3000">
                <a:solidFill>
                  <a:schemeClr val="tx1"/>
                </a:solidFill>
                <a:sym typeface="+mn-ea"/>
              </a:rPr>
              <a:t>的定义、架构等。</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a:t>
            </a:r>
            <a:r>
              <a:rPr altLang="zh-CN" sz="3000">
                <a:solidFill>
                  <a:schemeClr val="tx1"/>
                </a:solidFill>
                <a:sym typeface="+mn-ea"/>
              </a:rPr>
              <a:t>ETL</a:t>
            </a:r>
            <a:r>
              <a:rPr lang="zh-CN" altLang="en-US" sz="3000">
                <a:solidFill>
                  <a:schemeClr val="tx1"/>
                </a:solidFill>
                <a:sym typeface="+mn-ea"/>
              </a:rPr>
              <a:t>基本流程。</a:t>
            </a:r>
            <a:endParaRPr lang="zh-CN" altLang="en-US" sz="3000">
              <a:solidFill>
                <a:schemeClr val="tx1"/>
              </a:solidFill>
              <a:sym typeface="+mn-ea"/>
            </a:endParaRPr>
          </a:p>
        </p:txBody>
      </p:sp>
    </p:spTree>
    <p:custDataLst>
      <p:tags r:id="rId1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3.3.1</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ETL概念</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73673" y="1536700"/>
            <a:ext cx="11844655" cy="3784600"/>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ETL（extract-transform-load）用来描述将数据从来源端经过抽取（extract）、转换（transform）、加载（load）至目的端的过程，能够按照统一的规则集成并提高数据的价值， 是负责完成数据从数据源向目标数据仓库转化的过程，是实施数据仓库的重要步骤。</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它将OLTP 系统中的数据经过抽取，并将不同数据源的数据进行转换、整合，得出一致性的数据，然后加载到数据仓库中。简而言之，ETL 是完成从 OLTP 系统到 OLAP 系统的过程。如果说数据仓库的模型设计是一座大厦的设计蓝图，数据是砖瓦，那么 ETL 就是建设大厦的过程。在整个项目中最难的部分是用户需求分析和模型设计，而 ETL 规则设计和实施的工作量最大，约占整个项目的 60% ～ 80%，这是国内外从众多实践中得到的普遍共识。</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3.3.2 ETL基本流程</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04470" y="997585"/>
            <a:ext cx="11783060" cy="1322070"/>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ETL 是构建数据仓库的重要一环，ETL 技术也就是数据抽取、数据转换和数据加载三种操作。通常，ETL操作发生在数据仓库中，通过 ETL 工具从数据源中抽取需要的数据，根据实际需要的数据格式，对原有数据进行数据格式转换、数据清洗，剔除冗余数据等操作，以使得不同格式存储的数据能够实现格式统一。这样处理之后的数据会被加载到另外的新数据库中进行存储，如下图所示。</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9"/>
          <a:stretch>
            <a:fillRect/>
          </a:stretch>
        </p:blipFill>
        <p:spPr>
          <a:xfrm>
            <a:off x="1724343" y="2798445"/>
            <a:ext cx="8743315" cy="3412490"/>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3.3.2 ETL基本流程</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3" name="图片 2" descr="ETL基本流程"/>
          <p:cNvPicPr>
            <a:picLocks noChangeAspect="1"/>
          </p:cNvPicPr>
          <p:nvPr/>
        </p:nvPicPr>
        <p:blipFill>
          <a:blip r:embed="rId9"/>
          <a:stretch>
            <a:fillRect/>
          </a:stretch>
        </p:blipFill>
        <p:spPr>
          <a:xfrm>
            <a:off x="1973263" y="1089343"/>
            <a:ext cx="8245475" cy="467931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3.3.3 ETL体系架构</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31140" y="1938020"/>
            <a:ext cx="11729720" cy="2981960"/>
          </a:xfrm>
          <a:prstGeom prst="rect">
            <a:avLst/>
          </a:prstGeom>
          <a:noFill/>
        </p:spPr>
        <p:txBody>
          <a:bodyPr wrap="square" rtlCol="0">
            <a:no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数据的抽取、转换和加载是构建数据仓库过程中最复杂，也是至关重要的一个步骤，我们通常用两种办法处理 ETL 流程：一种是异步（asynchronous）ETL 方式，也称为文本文件（flat file）方式；另外一种是同步（synchronous）ETL 方式，也称为直接传输（direct transfer）方式。</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在第一种模式中，数据被从源数据库抽取到文本文件中，通过网络传输被传送到目标服务器，然后再装载到目标数据库中。</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对于后一种模式，顾名思义，数据抽取过程是直接从源到目标的，没有通过中间路径或者手段。在数据仓库工程的开发中，这两种体系架构被普遍采用。</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3.3.3 ETL体系架构</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21945" y="857250"/>
            <a:ext cx="5774690" cy="2245360"/>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1.异步 ETL 架构</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异步 ETL 系统体系架构如下图所示。图中，源和目标数据库分别位于独立的数据中心。负责 ETL 抽取功能的应用程序可以安装在源数据库，也可以安装在目标数据库，当然更可以安装在独立（第三方）的服务器上。ETL 的顺序是：源数据库→文本文件→目标数据库。</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5" name="图片 4"/>
          <p:cNvPicPr>
            <a:picLocks noChangeAspect="1"/>
          </p:cNvPicPr>
          <p:nvPr/>
        </p:nvPicPr>
        <p:blipFill>
          <a:blip r:embed="rId9"/>
          <a:stretch>
            <a:fillRect/>
          </a:stretch>
        </p:blipFill>
        <p:spPr>
          <a:xfrm>
            <a:off x="321945" y="3311525"/>
            <a:ext cx="4992370" cy="2539365"/>
          </a:xfrm>
          <a:prstGeom prst="rect">
            <a:avLst/>
          </a:prstGeom>
        </p:spPr>
      </p:pic>
      <p:sp>
        <p:nvSpPr>
          <p:cNvPr id="11" name="文本框 10"/>
          <p:cNvSpPr txBox="1"/>
          <p:nvPr>
            <p:custDataLst>
              <p:tags r:id="rId10"/>
            </p:custDataLst>
          </p:nvPr>
        </p:nvSpPr>
        <p:spPr>
          <a:xfrm>
            <a:off x="6096635" y="857250"/>
            <a:ext cx="5858510" cy="1630045"/>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2. 同步 ETL 架构</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同步 ETL 系统体系架构如下图示，抽取过程没有任何中间步骤过渡。其顺序是：</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源数据库</a:t>
            </a:r>
            <a:r>
              <a:rPr lang="en-US" altLang="zh-CN" sz="2000">
                <a:solidFill>
                  <a:schemeClr val="bg1"/>
                </a:solidFill>
                <a:latin typeface="黑体" panose="02010609060101010101" charset="-122"/>
                <a:ea typeface="黑体" panose="02010609060101010101" charset="-122"/>
                <a:cs typeface="黑体" panose="02010609060101010101" charset="-122"/>
              </a:rPr>
              <a:t>             </a:t>
            </a:r>
            <a:r>
              <a:rPr lang="zh-CN" altLang="en-US" sz="2000">
                <a:solidFill>
                  <a:schemeClr val="bg1"/>
                </a:solidFill>
                <a:latin typeface="黑体" panose="02010609060101010101" charset="-122"/>
                <a:ea typeface="黑体" panose="02010609060101010101" charset="-122"/>
                <a:cs typeface="黑体" panose="02010609060101010101" charset="-122"/>
              </a:rPr>
              <a:t>目标数据库</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cxnSp>
        <p:nvCxnSpPr>
          <p:cNvPr id="12" name="直接箭头连接符 11"/>
          <p:cNvCxnSpPr/>
          <p:nvPr>
            <p:custDataLst>
              <p:tags r:id="rId11"/>
            </p:custDataLst>
          </p:nvPr>
        </p:nvCxnSpPr>
        <p:spPr>
          <a:xfrm>
            <a:off x="7725410" y="2303145"/>
            <a:ext cx="1598930" cy="0"/>
          </a:xfrm>
          <a:prstGeom prst="straightConnector1">
            <a:avLst/>
          </a:prstGeom>
          <a:ln>
            <a:solidFill>
              <a:schemeClr val="bg1"/>
            </a:solidFill>
            <a:tailEnd type="arrow"/>
          </a:ln>
        </p:spPr>
        <p:style>
          <a:lnRef idx="2">
            <a:schemeClr val="accent1"/>
          </a:lnRef>
          <a:fillRef idx="0">
            <a:srgbClr val="FFFFFF"/>
          </a:fillRef>
          <a:effectRef idx="0">
            <a:srgbClr val="FFFFFF"/>
          </a:effectRef>
          <a:fontRef idx="minor">
            <a:schemeClr val="tx1"/>
          </a:fontRef>
        </p:style>
      </p:cxnSp>
      <p:sp>
        <p:nvSpPr>
          <p:cNvPr id="13" name="文本框 12"/>
          <p:cNvSpPr txBox="1"/>
          <p:nvPr>
            <p:custDataLst>
              <p:tags r:id="rId12"/>
            </p:custDataLst>
          </p:nvPr>
        </p:nvSpPr>
        <p:spPr>
          <a:xfrm>
            <a:off x="7840980" y="1969770"/>
            <a:ext cx="1098550" cy="368300"/>
          </a:xfrm>
          <a:prstGeom prst="rect">
            <a:avLst/>
          </a:prstGeom>
          <a:noFill/>
        </p:spPr>
        <p:txBody>
          <a:bodyPr wrap="square" rtlCol="0">
            <a:spAutoFit/>
          </a:bodyPr>
          <a:p>
            <a:r>
              <a:rPr lang="zh-CN" altLang="en-US">
                <a:solidFill>
                  <a:schemeClr val="bg1"/>
                </a:solidFill>
                <a:latin typeface="黑体" panose="02010609060101010101" charset="-122"/>
                <a:ea typeface="黑体" panose="02010609060101010101" charset="-122"/>
                <a:cs typeface="黑体" panose="02010609060101010101" charset="-122"/>
                <a:sym typeface="+mn-ea"/>
              </a:rPr>
              <a:t>ETL 程序</a:t>
            </a:r>
            <a:endParaRPr lang="zh-CN" altLang="en-US"/>
          </a:p>
        </p:txBody>
      </p:sp>
      <p:pic>
        <p:nvPicPr>
          <p:cNvPr id="14" name="图片 13"/>
          <p:cNvPicPr>
            <a:picLocks noChangeAspect="1"/>
          </p:cNvPicPr>
          <p:nvPr>
            <p:custDataLst>
              <p:tags r:id="rId13"/>
            </p:custDataLst>
          </p:nvPr>
        </p:nvPicPr>
        <p:blipFill>
          <a:blip r:embed="rId14"/>
          <a:stretch>
            <a:fillRect/>
          </a:stretch>
        </p:blipFill>
        <p:spPr>
          <a:xfrm>
            <a:off x="6294755" y="2440305"/>
            <a:ext cx="4474210" cy="2571750"/>
          </a:xfrm>
          <a:prstGeom prst="rect">
            <a:avLst/>
          </a:prstGeom>
        </p:spPr>
      </p:pic>
      <p:sp>
        <p:nvSpPr>
          <p:cNvPr id="15" name="文本框 14"/>
          <p:cNvSpPr txBox="1"/>
          <p:nvPr/>
        </p:nvSpPr>
        <p:spPr>
          <a:xfrm>
            <a:off x="5403850" y="5188585"/>
            <a:ext cx="5042535" cy="1014730"/>
          </a:xfrm>
          <a:prstGeom prst="rect">
            <a:avLst/>
          </a:prstGeom>
          <a:noFill/>
        </p:spPr>
        <p:txBody>
          <a:bodyPr wrap="square" rtlCol="0">
            <a:spAutoFit/>
          </a:bodyPr>
          <a:p>
            <a:pPr indent="0" algn="l" fontAlgn="auto">
              <a:buClrTx/>
              <a:buSzTx/>
              <a:buNone/>
            </a:pPr>
            <a:r>
              <a:rPr lang="zh-CN" altLang="en-US" sz="2000">
                <a:solidFill>
                  <a:srgbClr val="FF0000"/>
                </a:solidFill>
                <a:latin typeface="黑体" panose="02010609060101010101" charset="-122"/>
                <a:ea typeface="黑体" panose="02010609060101010101" charset="-122"/>
                <a:cs typeface="黑体" panose="02010609060101010101" charset="-122"/>
              </a:rPr>
              <a:t>通常意义的 ETL 过程涵盖了两方面的内容</a:t>
            </a:r>
            <a:r>
              <a:rPr lang="zh-CN" altLang="en-US" sz="2000">
                <a:solidFill>
                  <a:schemeClr val="bg1"/>
                </a:solidFill>
                <a:latin typeface="黑体" panose="02010609060101010101" charset="-122"/>
                <a:ea typeface="黑体" panose="02010609060101010101" charset="-122"/>
                <a:cs typeface="黑体" panose="02010609060101010101" charset="-122"/>
              </a:rPr>
              <a:t>：</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0" algn="l" fontAlgn="auto">
              <a:buClrTx/>
              <a:buSzTx/>
              <a:buNone/>
            </a:pPr>
            <a:r>
              <a:rPr lang="zh-CN" altLang="en-US" sz="2000">
                <a:solidFill>
                  <a:schemeClr val="bg1"/>
                </a:solidFill>
                <a:latin typeface="黑体" panose="02010609060101010101" charset="-122"/>
                <a:ea typeface="黑体" panose="02010609060101010101" charset="-122"/>
                <a:cs typeface="黑体" panose="02010609060101010101" charset="-122"/>
              </a:rPr>
              <a:t>（1）从源数据库到中间步骤的 ODS。</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0" algn="l" fontAlgn="auto">
              <a:buClrTx/>
              <a:buSzTx/>
              <a:buNone/>
            </a:pPr>
            <a:r>
              <a:rPr lang="zh-CN" altLang="en-US" sz="2000">
                <a:solidFill>
                  <a:schemeClr val="bg1"/>
                </a:solidFill>
                <a:latin typeface="黑体" panose="02010609060101010101" charset="-122"/>
                <a:ea typeface="黑体" panose="02010609060101010101" charset="-122"/>
                <a:cs typeface="黑体" panose="02010609060101010101" charset="-122"/>
              </a:rPr>
              <a:t>（2）从 ODS 到最终的数据仓库。</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16" name="文本框 15"/>
          <p:cNvSpPr txBox="1"/>
          <p:nvPr/>
        </p:nvSpPr>
        <p:spPr>
          <a:xfrm>
            <a:off x="11024870" y="4664075"/>
            <a:ext cx="1162050" cy="1753235"/>
          </a:xfrm>
          <a:prstGeom prst="rect">
            <a:avLst/>
          </a:prstGeom>
          <a:noFill/>
        </p:spPr>
        <p:txBody>
          <a:bodyPr wrap="square" rtlCol="0">
            <a:spAutoFit/>
          </a:bodyPr>
          <a:p>
            <a:r>
              <a:rPr lang="en-US" altLang="zh-CN">
                <a:solidFill>
                  <a:schemeClr val="bg1"/>
                </a:solidFill>
                <a:latin typeface="黑体" panose="02010609060101010101" charset="-122"/>
                <a:ea typeface="黑体" panose="02010609060101010101" charset="-122"/>
                <a:sym typeface="+mn-ea"/>
              </a:rPr>
              <a:t>tips</a:t>
            </a:r>
            <a:r>
              <a:rPr lang="zh-CN" altLang="en-US">
                <a:solidFill>
                  <a:schemeClr val="bg1"/>
                </a:solidFill>
                <a:latin typeface="黑体" panose="02010609060101010101" charset="-122"/>
                <a:ea typeface="黑体" panose="02010609060101010101" charset="-122"/>
                <a:sym typeface="+mn-ea"/>
              </a:rPr>
              <a:t>：</a:t>
            </a:r>
            <a:endParaRPr lang="zh-CN" altLang="en-US">
              <a:solidFill>
                <a:schemeClr val="bg1"/>
              </a:solidFill>
              <a:latin typeface="黑体" panose="02010609060101010101" charset="-122"/>
              <a:ea typeface="黑体" panose="02010609060101010101" charset="-122"/>
              <a:sym typeface="+mn-ea"/>
            </a:endParaRPr>
          </a:p>
          <a:p>
            <a:r>
              <a:rPr lang="zh-CN" altLang="en-US">
                <a:solidFill>
                  <a:schemeClr val="bg1"/>
                </a:solidFill>
                <a:latin typeface="黑体" panose="02010609060101010101" charset="-122"/>
                <a:ea typeface="黑体" panose="02010609060101010101" charset="-122"/>
                <a:sym typeface="+mn-ea"/>
              </a:rPr>
              <a:t>两种不同体系结构的特点见本书</a:t>
            </a:r>
            <a:r>
              <a:rPr lang="en-US" altLang="zh-CN">
                <a:solidFill>
                  <a:schemeClr val="bg1"/>
                </a:solidFill>
                <a:latin typeface="黑体" panose="02010609060101010101" charset="-122"/>
                <a:ea typeface="黑体" panose="02010609060101010101" charset="-122"/>
                <a:sym typeface="+mn-ea"/>
              </a:rPr>
              <a:t>47</a:t>
            </a:r>
            <a:r>
              <a:rPr lang="zh-CN" altLang="en-US">
                <a:solidFill>
                  <a:schemeClr val="bg1"/>
                </a:solidFill>
                <a:latin typeface="黑体" panose="02010609060101010101" charset="-122"/>
                <a:ea typeface="黑体" panose="02010609060101010101" charset="-122"/>
                <a:sym typeface="+mn-ea"/>
              </a:rPr>
              <a:t>页表3-11。</a:t>
            </a:r>
            <a:endParaRPr lang="zh-CN" altLang="en-US"/>
          </a:p>
        </p:txBody>
      </p:sp>
    </p:spTree>
    <p:custDataLst>
      <p:tags r:id="rId15"/>
    </p:custDataLst>
  </p:cSld>
  <p:clrMapOvr>
    <a:masterClrMapping/>
  </p:clrMapOvr>
  <p:transition>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2" name="文本框 1"/>
          <p:cNvSpPr txBox="1"/>
          <p:nvPr/>
        </p:nvSpPr>
        <p:spPr>
          <a:xfrm>
            <a:off x="408940" y="906145"/>
            <a:ext cx="10968990" cy="5403850"/>
          </a:xfrm>
          <a:prstGeom prst="rect">
            <a:avLst/>
          </a:prstGeom>
          <a:noFill/>
        </p:spPr>
        <p:txBody>
          <a:bodyPr wrap="square" rtlCol="0">
            <a:normAutofit/>
          </a:bodyPr>
          <a:lstStyle/>
          <a:p>
            <a:pPr indent="504190" defTabSz="514350" fontAlgn="auto">
              <a:lnSpc>
                <a:spcPct val="140000"/>
              </a:lnSpc>
            </a:pPr>
            <a:r>
              <a:rPr sz="2800" b="1" dirty="0">
                <a:solidFill>
                  <a:srgbClr val="FFFFFF"/>
                </a:solidFill>
                <a:latin typeface="微软雅黑" panose="020B0503020204020204" charset="-122"/>
                <a:ea typeface="微软雅黑" panose="020B0503020204020204" charset="-122"/>
                <a:cs typeface="微软雅黑" panose="020B0503020204020204" charset="-122"/>
              </a:rPr>
              <a:t>如何在数据仓库建设规划的前期做好业务数据准备和系统建设规划是企业在数据中心建设过程中最关心的问题。在数据仓库构建中，ETL贯穿项目始终，它是整个数据仓库的生命线，包括从数据清洗、</a:t>
            </a:r>
            <a:r>
              <a:rPr lang="zh-CN" sz="2800" b="1" dirty="0">
                <a:solidFill>
                  <a:srgbClr val="FFFFFF"/>
                </a:solidFill>
                <a:latin typeface="微软雅黑" panose="020B0503020204020204" charset="-122"/>
                <a:ea typeface="微软雅黑" panose="020B0503020204020204" charset="-122"/>
                <a:cs typeface="微软雅黑" panose="020B0503020204020204" charset="-122"/>
              </a:rPr>
              <a:t>整合，</a:t>
            </a:r>
            <a:r>
              <a:rPr sz="2800" b="1" dirty="0">
                <a:solidFill>
                  <a:srgbClr val="FFFFFF"/>
                </a:solidFill>
                <a:latin typeface="微软雅黑" panose="020B0503020204020204" charset="-122"/>
                <a:ea typeface="微软雅黑" panose="020B0503020204020204" charset="-122"/>
                <a:cs typeface="微软雅黑" panose="020B0503020204020204" charset="-122"/>
              </a:rPr>
              <a:t>到转换、加载等各个过程，ETL 抽取整合数据的好坏直接影响最终的结果展现</a:t>
            </a:r>
            <a:r>
              <a:rPr lang="zh-CN" sz="2800" b="1" dirty="0">
                <a:solidFill>
                  <a:srgbClr val="FFFFFF"/>
                </a:solidFill>
                <a:latin typeface="微软雅黑" panose="020B0503020204020204" charset="-122"/>
                <a:ea typeface="微软雅黑" panose="020B0503020204020204" charset="-122"/>
                <a:cs typeface="微软雅黑" panose="020B0503020204020204" charset="-122"/>
              </a:rPr>
              <a:t>。</a:t>
            </a:r>
            <a:r>
              <a:rPr sz="2800" b="1" dirty="0">
                <a:solidFill>
                  <a:srgbClr val="FFFFFF"/>
                </a:solidFill>
                <a:latin typeface="微软雅黑" panose="020B0503020204020204" charset="-122"/>
                <a:ea typeface="微软雅黑" panose="020B0503020204020204" charset="-122"/>
                <a:cs typeface="微软雅黑" panose="020B0503020204020204" charset="-122"/>
              </a:rPr>
              <a:t>所以，ETL 在整个数据仓库项目中起着十分关键的作用。本章以目前数据中心系统运维、数据仓库项目建设和运维方面的一些实际工作为例，并结合一定数据仓库建设的理论知识，详细介绍关于数据建设环节中 ETL部分的基本知识和实际应用</a:t>
            </a:r>
            <a:r>
              <a:rPr lang="zh-CN" sz="2800" b="1" dirty="0">
                <a:solidFill>
                  <a:srgbClr val="FFFFFF"/>
                </a:solidFill>
                <a:latin typeface="微软雅黑" panose="020B0503020204020204" charset="-122"/>
                <a:ea typeface="微软雅黑" panose="020B0503020204020204" charset="-122"/>
                <a:cs typeface="微软雅黑" panose="020B0503020204020204" charset="-122"/>
              </a:rPr>
              <a:t>。</a:t>
            </a:r>
            <a:endParaRPr lang="zh-CN" sz="2800" b="1" dirty="0">
              <a:solidFill>
                <a:srgbClr val="FFFFFF"/>
              </a:solidFill>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前言</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3</a:t>
            </a:r>
            <a:r>
              <a:rPr lang="zh-CN" altLang="en-US" sz="3600">
                <a:sym typeface="+mn-ea"/>
              </a:rPr>
              <a:t>.</a:t>
            </a:r>
            <a:r>
              <a:rPr altLang="zh-CN" sz="3600">
                <a:sym typeface="+mn-ea"/>
              </a:rPr>
              <a:t>4 </a:t>
            </a:r>
            <a:r>
              <a:rPr lang="en-US" sz="3600">
                <a:sym typeface="+mn-ea"/>
              </a:rPr>
              <a:t>ETL</a:t>
            </a:r>
            <a:r>
              <a:rPr lang="zh-CN" altLang="en-US" sz="3600">
                <a:sym typeface="+mn-ea"/>
              </a:rPr>
              <a:t>架构测试</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重点：了解什么是</a:t>
            </a:r>
            <a:r>
              <a:rPr altLang="zh-CN" sz="3000">
                <a:solidFill>
                  <a:schemeClr val="tx1"/>
                </a:solidFill>
                <a:sym typeface="+mn-ea"/>
              </a:rPr>
              <a:t>ETL</a:t>
            </a:r>
            <a:r>
              <a:rPr lang="zh-CN" altLang="en-US" sz="3000">
                <a:solidFill>
                  <a:schemeClr val="tx1"/>
                </a:solidFill>
                <a:sym typeface="+mn-ea"/>
              </a:rPr>
              <a:t>架构。</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a:t>
            </a:r>
            <a:r>
              <a:rPr altLang="zh-CN" sz="3000">
                <a:solidFill>
                  <a:schemeClr val="tx1"/>
                </a:solidFill>
                <a:sym typeface="+mn-ea"/>
              </a:rPr>
              <a:t>ETL</a:t>
            </a:r>
            <a:r>
              <a:rPr lang="zh-CN" altLang="en-US" sz="3000">
                <a:solidFill>
                  <a:schemeClr val="tx1"/>
                </a:solidFill>
                <a:sym typeface="+mn-ea"/>
              </a:rPr>
              <a:t>架构与</a:t>
            </a:r>
            <a:r>
              <a:rPr altLang="zh-CN" sz="3000">
                <a:solidFill>
                  <a:schemeClr val="tx1"/>
                </a:solidFill>
                <a:sym typeface="+mn-ea"/>
              </a:rPr>
              <a:t>ELT</a:t>
            </a:r>
            <a:r>
              <a:rPr lang="zh-CN" altLang="en-US" sz="3000">
                <a:solidFill>
                  <a:schemeClr val="tx1"/>
                </a:solidFill>
                <a:sym typeface="+mn-ea"/>
              </a:rPr>
              <a:t>架构的对比。</a:t>
            </a:r>
            <a:endParaRPr lang="zh-CN" altLang="en-US" sz="3000">
              <a:solidFill>
                <a:schemeClr val="tx1"/>
              </a:solidFill>
              <a:sym typeface="+mn-ea"/>
            </a:endParaRPr>
          </a:p>
        </p:txBody>
      </p:sp>
    </p:spTree>
    <p:custDataLst>
      <p:tags r:id="rId1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3.4.1 ETL架构设计概念</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68935" y="1054100"/>
            <a:ext cx="11506835" cy="1014730"/>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ETL是企业搭建数据仓库过程中的核心环节。ETL 负责将分布的、异构数据源中的数据（如关系数据、平面数据文件等）抽取到临时中间层后进行清洗、转换、集成，最后加载到数据仓库或数据集市中，成为联机分析处理、数据挖掘的基础。</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368935" y="2082800"/>
            <a:ext cx="3673475" cy="3994150"/>
          </a:xfrm>
          <a:prstGeom prst="rect">
            <a:avLst/>
          </a:prstGeom>
          <a:noFill/>
          <a:ln w="9525">
            <a:noFill/>
          </a:ln>
        </p:spPr>
        <p:txBody>
          <a:bodyPr>
            <a:noAutofit/>
          </a:bodyPr>
          <a:p>
            <a:pPr indent="508000" algn="l">
              <a:buClrTx/>
              <a:buSzTx/>
              <a:buFontTx/>
              <a:extLst>
                <a:ext uri="{35155182-B16C-46BC-9424-99874614C6A1}">
                  <wpsdc:indentchars xmlns:wpsdc="http://www.wps.cn/officeDocument/2017/drawingmlCustomData" val="200" checksum="282533468"/>
                </a:ext>
              </a:extLst>
            </a:pPr>
            <a:r>
              <a:rPr lang="zh-CN" altLang="en-US" sz="2000" b="0">
                <a:solidFill>
                  <a:schemeClr val="bg1"/>
                </a:solidFill>
                <a:latin typeface="黑体" panose="02010609060101010101" charset="-122"/>
                <a:ea typeface="黑体" panose="02010609060101010101" charset="-122"/>
                <a:cs typeface="黑体" panose="02010609060101010101" charset="-122"/>
              </a:rPr>
              <a:t>1.集结区</a:t>
            </a:r>
            <a:endParaRPr lang="zh-CN" altLang="en-US" sz="2000" b="0">
              <a:solidFill>
                <a:schemeClr val="bg1"/>
              </a:solidFill>
              <a:latin typeface="黑体" panose="02010609060101010101" charset="-122"/>
              <a:ea typeface="黑体" panose="02010609060101010101" charset="-122"/>
              <a:cs typeface="黑体" panose="02010609060101010101" charset="-122"/>
            </a:endParaRPr>
          </a:p>
          <a:p>
            <a:pPr indent="508000" algn="l">
              <a:buClrTx/>
              <a:buSzTx/>
              <a:buFontTx/>
              <a:extLst>
                <a:ext uri="{35155182-B16C-46BC-9424-99874614C6A1}">
                  <wpsdc:indentchars xmlns:wpsdc="http://www.wps.cn/officeDocument/2017/drawingmlCustomData" val="200" checksum="282533468"/>
                </a:ext>
              </a:extLst>
            </a:pPr>
            <a:r>
              <a:rPr lang="zh-CN" altLang="en-US" sz="2000" b="0">
                <a:solidFill>
                  <a:schemeClr val="bg1"/>
                </a:solidFill>
                <a:latin typeface="黑体" panose="02010609060101010101" charset="-122"/>
                <a:ea typeface="黑体" panose="02010609060101010101" charset="-122"/>
                <a:cs typeface="黑体" panose="02010609060101010101" charset="-122"/>
              </a:rPr>
              <a:t>准备数据，通常也叫作数据管理，是指获取数据并将数据转化成信息，最终将这些信息提交到前端的查询界面。后台不提供查询服务，数据仓库方法论假设在后台数据访问是被严格禁止的，这是前台的唯一目的。数据仓库的后台部分经常被称为集结区（staging area）。数据集结主要是指写入磁盘，连同 ETL 的四个主要步骤都要有数据集结。 </a:t>
            </a:r>
            <a:endParaRPr lang="zh-CN" altLang="en-US" sz="2000" b="0">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433570" y="2082800"/>
            <a:ext cx="7352665" cy="4092575"/>
          </a:xfrm>
          <a:prstGeom prst="rect">
            <a:avLst/>
          </a:prstGeom>
          <a:noFill/>
        </p:spPr>
        <p:txBody>
          <a:bodyPr wrap="square" rtlCol="0">
            <a:spAutoFit/>
          </a:bodyPr>
          <a:p>
            <a:pPr indent="508000" algn="l">
              <a:buClrTx/>
              <a:buSzTx/>
              <a:buNone/>
            </a:pPr>
            <a:r>
              <a:rPr lang="en-US" altLang="zh-CN" sz="2000">
                <a:solidFill>
                  <a:schemeClr val="bg1"/>
                </a:solidFill>
                <a:latin typeface="黑体" panose="02010609060101010101" charset="-122"/>
                <a:ea typeface="黑体" panose="02010609060101010101" charset="-122"/>
                <a:cs typeface="黑体" panose="02010609060101010101" charset="-122"/>
              </a:rPr>
              <a:t>2.</a:t>
            </a:r>
            <a:r>
              <a:rPr lang="zh-CN" altLang="en-US" sz="2000">
                <a:solidFill>
                  <a:schemeClr val="bg1"/>
                </a:solidFill>
                <a:latin typeface="黑体" panose="02010609060101010101" charset="-122"/>
                <a:ea typeface="黑体" panose="02010609060101010101" charset="-122"/>
                <a:cs typeface="黑体" panose="02010609060101010101" charset="-122"/>
              </a:rPr>
              <a:t>集结区的意义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algn="l">
              <a:buClrTx/>
              <a:buSzTx/>
              <a:buNone/>
            </a:pPr>
            <a:r>
              <a:rPr lang="zh-CN" altLang="en-US" sz="2000">
                <a:solidFill>
                  <a:schemeClr val="bg1"/>
                </a:solidFill>
                <a:latin typeface="黑体" panose="02010609060101010101" charset="-122"/>
                <a:ea typeface="黑体" panose="02010609060101010101" charset="-122"/>
                <a:cs typeface="黑体" panose="02010609060101010101" charset="-122"/>
              </a:rPr>
              <a:t>开发的 ETL 处理的效率很大程度上取决于能否很好地均衡物理 I/O 与内存处理。能够在将数据写入集结表和保持在内存两种方法间取得理想的均衡是一个很大的挑战，也是优化处理过程中必须考虑的问题。</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algn="l">
              <a:buClrTx/>
              <a:buSzTx/>
              <a:buNone/>
            </a:pPr>
            <a:r>
              <a:rPr lang="zh-CN" altLang="en-US" sz="2000">
                <a:solidFill>
                  <a:schemeClr val="bg1"/>
                </a:solidFill>
                <a:latin typeface="黑体" panose="02010609060101010101" charset="-122"/>
                <a:ea typeface="黑体" panose="02010609060101010101" charset="-122"/>
                <a:cs typeface="黑体" panose="02010609060101010101" charset="-122"/>
              </a:rPr>
              <a:t>根据环境和业务需求的不同，数据集结的策略会有很大的不同。之所以在加载到数据仓库之前集结数据，主要基于以下三点考虑：</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algn="l">
              <a:buClrTx/>
              <a:buSzTx/>
              <a:buNone/>
            </a:pPr>
            <a:r>
              <a:rPr lang="zh-CN" altLang="en-US" sz="2000">
                <a:solidFill>
                  <a:schemeClr val="bg1"/>
                </a:solidFill>
                <a:latin typeface="黑体" panose="02010609060101010101" charset="-122"/>
                <a:ea typeface="黑体" panose="02010609060101010101" charset="-122"/>
                <a:cs typeface="黑体" panose="02010609060101010101" charset="-122"/>
              </a:rPr>
              <a:t>（1）可恢复</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algn="l">
              <a:buClrTx/>
              <a:buSzTx/>
              <a:buNone/>
            </a:pPr>
            <a:r>
              <a:rPr lang="zh-CN" altLang="en-US" sz="2000">
                <a:solidFill>
                  <a:schemeClr val="bg1"/>
                </a:solidFill>
                <a:latin typeface="黑体" panose="02010609060101010101" charset="-122"/>
                <a:ea typeface="黑体" panose="02010609060101010101" charset="-122"/>
                <a:cs typeface="黑体" panose="02010609060101010101" charset="-122"/>
              </a:rPr>
              <a:t>（2）备份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algn="l">
              <a:buClrTx/>
              <a:buSzTx/>
              <a:buNone/>
            </a:pPr>
            <a:r>
              <a:rPr lang="zh-CN" altLang="en-US" sz="2000">
                <a:solidFill>
                  <a:schemeClr val="bg1"/>
                </a:solidFill>
                <a:latin typeface="黑体" panose="02010609060101010101" charset="-122"/>
                <a:ea typeface="黑体" panose="02010609060101010101" charset="-122"/>
                <a:cs typeface="黑体" panose="02010609060101010101" charset="-122"/>
              </a:rPr>
              <a:t>（3）审计</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algn="l">
              <a:buClrTx/>
              <a:buSzTx/>
              <a:buNone/>
            </a:pPr>
            <a:r>
              <a:rPr lang="zh-CN" altLang="en-US" sz="2000">
                <a:solidFill>
                  <a:schemeClr val="bg1"/>
                </a:solidFill>
                <a:latin typeface="黑体" panose="02010609060101010101" charset="-122"/>
                <a:ea typeface="黑体" panose="02010609060101010101" charset="-122"/>
                <a:cs typeface="黑体" panose="02010609060101010101" charset="-122"/>
              </a:rPr>
              <a:t>最终目标：将数据以最快的速度从数据源获取到最终目标；在处理过程中发生错误时，能够进行恢复，而无须从头开始。</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3.4.2 ETL架构和ELT架构的对比</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59105" y="1034415"/>
            <a:ext cx="7098665" cy="398780"/>
          </a:xfrm>
          <a:prstGeom prst="rect">
            <a:avLst/>
          </a:prstGeom>
          <a:noFill/>
        </p:spPr>
        <p:txBody>
          <a:bodyPr wrap="square" rtlCol="0">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ETL 工具目前有两种技术架构——ETL 架构和 ELT 架构。</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59105" y="1601470"/>
            <a:ext cx="6098540" cy="1014730"/>
          </a:xfrm>
          <a:prstGeom prst="rect">
            <a:avLst/>
          </a:prstGeom>
          <a:noFill/>
        </p:spPr>
        <p:txBody>
          <a:bodyPr wrap="square" rtlCol="0">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1.ETL 架构：ETL 架构按其字面含义理解就是按照 E—T—L 这个顺序流程进行处理的架构：先抽取、然后转换、完成后加载到目标数据库中。如下图所示：</a:t>
            </a:r>
            <a:endParaRPr lang="zh-CN" altLang="en-US"/>
          </a:p>
        </p:txBody>
      </p:sp>
      <p:sp>
        <p:nvSpPr>
          <p:cNvPr id="8" name="文本框 7"/>
          <p:cNvSpPr txBox="1"/>
          <p:nvPr/>
        </p:nvSpPr>
        <p:spPr>
          <a:xfrm>
            <a:off x="7364730" y="1034415"/>
            <a:ext cx="4714240" cy="2861310"/>
          </a:xfrm>
          <a:prstGeom prst="rect">
            <a:avLst/>
          </a:prstGeom>
          <a:noFill/>
        </p:spPr>
        <p:txBody>
          <a:bodyPr wrap="square" rtlCol="0">
            <a:spAutoFit/>
          </a:bodyPr>
          <a:p>
            <a:pPr algn="l">
              <a:buClrTx/>
              <a:buSzTx/>
              <a:buFontTx/>
            </a:pPr>
            <a:r>
              <a:rPr lang="zh-CN" altLang="en-US" sz="2000">
                <a:solidFill>
                  <a:schemeClr val="bg1"/>
                </a:solidFill>
                <a:latin typeface="黑体" panose="02010609060101010101" charset="-122"/>
                <a:ea typeface="黑体" panose="02010609060101010101" charset="-122"/>
                <a:cs typeface="黑体" panose="02010609060101010101" charset="-122"/>
              </a:rPr>
              <a:t>ETL 在转化的过程中，主要体现在以下几方面：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FontTx/>
            </a:pPr>
            <a:r>
              <a:rPr lang="zh-CN" altLang="en-US" sz="2000">
                <a:solidFill>
                  <a:schemeClr val="bg1"/>
                </a:solidFill>
                <a:latin typeface="黑体" panose="02010609060101010101" charset="-122"/>
                <a:ea typeface="黑体" panose="02010609060101010101" charset="-122"/>
                <a:cs typeface="黑体" panose="02010609060101010101" charset="-122"/>
              </a:rPr>
              <a:t>（1）空值处理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FontTx/>
            </a:pPr>
            <a:r>
              <a:rPr lang="zh-CN" altLang="en-US" sz="2000">
                <a:solidFill>
                  <a:schemeClr val="bg1"/>
                </a:solidFill>
                <a:latin typeface="黑体" panose="02010609060101010101" charset="-122"/>
                <a:ea typeface="黑体" panose="02010609060101010101" charset="-122"/>
                <a:cs typeface="黑体" panose="02010609060101010101" charset="-122"/>
              </a:rPr>
              <a:t>（2）规范化数据格式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FontTx/>
            </a:pPr>
            <a:r>
              <a:rPr lang="zh-CN" altLang="en-US" sz="2000">
                <a:solidFill>
                  <a:schemeClr val="bg1"/>
                </a:solidFill>
                <a:latin typeface="黑体" panose="02010609060101010101" charset="-122"/>
                <a:ea typeface="黑体" panose="02010609060101010101" charset="-122"/>
                <a:cs typeface="黑体" panose="02010609060101010101" charset="-122"/>
              </a:rPr>
              <a:t>（3）拆分数据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FontTx/>
            </a:pPr>
            <a:r>
              <a:rPr lang="zh-CN" altLang="en-US" sz="2000">
                <a:solidFill>
                  <a:schemeClr val="bg1"/>
                </a:solidFill>
                <a:latin typeface="黑体" panose="02010609060101010101" charset="-122"/>
                <a:ea typeface="黑体" panose="02010609060101010101" charset="-122"/>
                <a:cs typeface="黑体" panose="02010609060101010101" charset="-122"/>
              </a:rPr>
              <a:t>（4）验证数据正确性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FontTx/>
            </a:pPr>
            <a:r>
              <a:rPr lang="zh-CN" altLang="en-US" sz="2000">
                <a:solidFill>
                  <a:schemeClr val="bg1"/>
                </a:solidFill>
                <a:latin typeface="黑体" panose="02010609060101010101" charset="-122"/>
                <a:ea typeface="黑体" panose="02010609060101010101" charset="-122"/>
                <a:cs typeface="黑体" panose="02010609060101010101" charset="-122"/>
              </a:rPr>
              <a:t>（5）数据替换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FontTx/>
            </a:pPr>
            <a:r>
              <a:rPr lang="zh-CN" altLang="en-US" sz="2000">
                <a:solidFill>
                  <a:schemeClr val="bg1"/>
                </a:solidFill>
                <a:latin typeface="黑体" panose="02010609060101010101" charset="-122"/>
                <a:ea typeface="黑体" panose="02010609060101010101" charset="-122"/>
                <a:cs typeface="黑体" panose="02010609060101010101" charset="-122"/>
              </a:rPr>
              <a:t>（6）Lookup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FontTx/>
            </a:pPr>
            <a:r>
              <a:rPr lang="zh-CN" altLang="en-US" sz="2000">
                <a:solidFill>
                  <a:schemeClr val="bg1"/>
                </a:solidFill>
                <a:latin typeface="黑体" panose="02010609060101010101" charset="-122"/>
                <a:ea typeface="黑体" panose="02010609060101010101" charset="-122"/>
                <a:cs typeface="黑体" panose="02010609060101010101" charset="-122"/>
              </a:rPr>
              <a:t>（7）建立 ETL 过程的主外键约束 </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12" name="文本框 11"/>
          <p:cNvSpPr txBox="1"/>
          <p:nvPr/>
        </p:nvSpPr>
        <p:spPr>
          <a:xfrm>
            <a:off x="7364730" y="3984625"/>
            <a:ext cx="4714240" cy="2245360"/>
          </a:xfrm>
          <a:prstGeom prst="rect">
            <a:avLst/>
          </a:prstGeom>
          <a:noFill/>
        </p:spPr>
        <p:txBody>
          <a:bodyPr wrap="square" rtlCol="0">
            <a:spAutoFit/>
          </a:bodyPr>
          <a:p>
            <a:pPr algn="l">
              <a:buClrTx/>
              <a:buSzTx/>
              <a:buNone/>
            </a:pPr>
            <a:r>
              <a:rPr lang="zh-CN" altLang="en-US" sz="2000" b="1">
                <a:solidFill>
                  <a:schemeClr val="bg1"/>
                </a:solidFill>
                <a:latin typeface="黑体" panose="02010609060101010101" charset="-122"/>
                <a:ea typeface="黑体" panose="02010609060101010101" charset="-122"/>
                <a:cs typeface="黑体" panose="02010609060101010101" charset="-122"/>
              </a:rPr>
              <a:t>ETL 架构的优势</a:t>
            </a:r>
            <a:r>
              <a:rPr lang="zh-CN" altLang="en-US" sz="2000">
                <a:solidFill>
                  <a:schemeClr val="bg1"/>
                </a:solidFill>
                <a:latin typeface="黑体" panose="02010609060101010101" charset="-122"/>
                <a:ea typeface="黑体" panose="02010609060101010101" charset="-122"/>
                <a:cs typeface="黑体" panose="02010609060101010101" charset="-122"/>
              </a:rPr>
              <a:t>：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None/>
            </a:pPr>
            <a:r>
              <a:rPr lang="zh-CN" altLang="en-US" sz="2000">
                <a:solidFill>
                  <a:schemeClr val="bg1"/>
                </a:solidFill>
                <a:latin typeface="黑体" panose="02010609060101010101" charset="-122"/>
                <a:ea typeface="黑体" panose="02010609060101010101" charset="-122"/>
                <a:cs typeface="黑体" panose="02010609060101010101" charset="-122"/>
              </a:rPr>
              <a:t>（1）ETL 可以分担数据库系统的负载（采用单独的硬件服务器）。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None/>
            </a:pPr>
            <a:r>
              <a:rPr lang="zh-CN" altLang="en-US" sz="2000">
                <a:solidFill>
                  <a:schemeClr val="bg1"/>
                </a:solidFill>
                <a:latin typeface="黑体" panose="02010609060101010101" charset="-122"/>
                <a:ea typeface="黑体" panose="02010609060101010101" charset="-122"/>
                <a:cs typeface="黑体" panose="02010609060101010101" charset="-122"/>
              </a:rPr>
              <a:t>（2）ETL 相对于 EL-T 架构，可以实现更复杂的数据转化逻辑。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None/>
            </a:pPr>
            <a:r>
              <a:rPr lang="zh-CN" altLang="en-US" sz="2000">
                <a:solidFill>
                  <a:schemeClr val="bg1"/>
                </a:solidFill>
                <a:latin typeface="黑体" panose="02010609060101010101" charset="-122"/>
                <a:ea typeface="黑体" panose="02010609060101010101" charset="-122"/>
                <a:cs typeface="黑体" panose="02010609060101010101" charset="-122"/>
              </a:rPr>
              <a:t>（3）ETL 采用单独的硬件服务器。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None/>
            </a:pPr>
            <a:r>
              <a:rPr lang="zh-CN" altLang="en-US" sz="2000">
                <a:solidFill>
                  <a:schemeClr val="bg1"/>
                </a:solidFill>
                <a:latin typeface="黑体" panose="02010609060101010101" charset="-122"/>
                <a:ea typeface="黑体" panose="02010609060101010101" charset="-122"/>
                <a:cs typeface="黑体" panose="02010609060101010101" charset="-122"/>
              </a:rPr>
              <a:t>（4）ETL 与底层的数据库数据存储无关。</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13" name="图片 12"/>
          <p:cNvPicPr>
            <a:picLocks noChangeAspect="1"/>
          </p:cNvPicPr>
          <p:nvPr/>
        </p:nvPicPr>
        <p:blipFill>
          <a:blip r:embed="rId9"/>
          <a:stretch>
            <a:fillRect/>
          </a:stretch>
        </p:blipFill>
        <p:spPr>
          <a:xfrm>
            <a:off x="459105" y="2941955"/>
            <a:ext cx="6098540" cy="250253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3.4.2 ETL架构和ELT架构的对比</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59105" y="1034415"/>
            <a:ext cx="7098665" cy="398780"/>
          </a:xfrm>
          <a:prstGeom prst="rect">
            <a:avLst/>
          </a:prstGeom>
          <a:noFill/>
        </p:spPr>
        <p:txBody>
          <a:bodyPr wrap="square" rtlCol="0">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ETL 工具目前有两种技术架构——ETL 架构和 ELT 架构。</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59105" y="1601470"/>
            <a:ext cx="6098540" cy="1938020"/>
          </a:xfrm>
          <a:prstGeom prst="rect">
            <a:avLst/>
          </a:prstGeom>
          <a:noFill/>
        </p:spPr>
        <p:txBody>
          <a:bodyPr wrap="square" rtlCol="0">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2.ELT 架构：在 ELT 架构中，ELT 只负责提供图形化的界面设计业务规则，数据的整个加工过程都在目标和源的数据库之间流动，ELT 协调相关的数据库系统执行相关的应用，数据加工过程既可以在源数据库端执行，也可以在目标数据仓库端执行（主要取决于系统的架构设计和数据属性）。如下图所示。</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7364730" y="1034415"/>
            <a:ext cx="4714240" cy="5015865"/>
          </a:xfrm>
          <a:prstGeom prst="rect">
            <a:avLst/>
          </a:prstGeom>
          <a:noFill/>
        </p:spPr>
        <p:txBody>
          <a:bodyPr wrap="square" rtlCol="0">
            <a:spAutoFit/>
          </a:bodyPr>
          <a:p>
            <a:pPr algn="l">
              <a:buClrTx/>
              <a:buSzTx/>
              <a:buFontTx/>
            </a:pPr>
            <a:r>
              <a:rPr lang="zh-CN" altLang="en-US" sz="2000">
                <a:solidFill>
                  <a:schemeClr val="bg1"/>
                </a:solidFill>
                <a:latin typeface="黑体" panose="02010609060101010101" charset="-122"/>
                <a:ea typeface="黑体" panose="02010609060101010101" charset="-122"/>
                <a:cs typeface="黑体" panose="02010609060101010101" charset="-122"/>
              </a:rPr>
              <a:t>ELT 架构的优势：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FontTx/>
            </a:pPr>
            <a:r>
              <a:rPr lang="zh-CN" altLang="en-US" sz="2000">
                <a:solidFill>
                  <a:schemeClr val="bg1"/>
                </a:solidFill>
                <a:latin typeface="黑体" panose="02010609060101010101" charset="-122"/>
                <a:ea typeface="黑体" panose="02010609060101010101" charset="-122"/>
                <a:cs typeface="黑体" panose="02010609060101010101" charset="-122"/>
              </a:rPr>
              <a:t>（1）ELT 主要通过数据库引擎实现系统的可扩展性（尤其是当数据加工过程在晚上时，可以充分利用数据库引擎的资源）。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FontTx/>
            </a:pPr>
            <a:r>
              <a:rPr lang="zh-CN" altLang="en-US" sz="2000">
                <a:solidFill>
                  <a:schemeClr val="bg1"/>
                </a:solidFill>
                <a:latin typeface="黑体" panose="02010609060101010101" charset="-122"/>
                <a:ea typeface="黑体" panose="02010609060101010101" charset="-122"/>
                <a:cs typeface="黑体" panose="02010609060101010101" charset="-122"/>
              </a:rPr>
              <a:t>（2）ELT 可以保持所有的数据始终在数据库中，避免数据的加载和导出，从而保证效率，提高系统的可监控性。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FontTx/>
            </a:pPr>
            <a:r>
              <a:rPr lang="zh-CN" altLang="en-US" sz="2000">
                <a:solidFill>
                  <a:schemeClr val="bg1"/>
                </a:solidFill>
                <a:latin typeface="黑体" panose="02010609060101010101" charset="-122"/>
                <a:ea typeface="黑体" panose="02010609060101010101" charset="-122"/>
                <a:cs typeface="黑体" panose="02010609060101010101" charset="-122"/>
              </a:rPr>
              <a:t>（3）ELT 可以根据数据的分布情况进行并行处理优化，并可以利用数据库的固有功能优化磁盘 I/O。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FontTx/>
            </a:pPr>
            <a:r>
              <a:rPr lang="zh-CN" altLang="en-US" sz="2000">
                <a:solidFill>
                  <a:schemeClr val="bg1"/>
                </a:solidFill>
                <a:latin typeface="黑体" panose="02010609060101010101" charset="-122"/>
                <a:ea typeface="黑体" panose="02010609060101010101" charset="-122"/>
                <a:cs typeface="黑体" panose="02010609060101010101" charset="-122"/>
              </a:rPr>
              <a:t>（4）ELT 的可扩展性取决于数据库引擎和其硬件服务器的可扩展性。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FontTx/>
            </a:pPr>
            <a:r>
              <a:rPr lang="zh-CN" altLang="en-US" sz="2000">
                <a:solidFill>
                  <a:schemeClr val="bg1"/>
                </a:solidFill>
                <a:latin typeface="黑体" panose="02010609060101010101" charset="-122"/>
                <a:ea typeface="黑体" panose="02010609060101010101" charset="-122"/>
                <a:cs typeface="黑体" panose="02010609060101010101" charset="-122"/>
              </a:rPr>
              <a:t>（5）通过对相关数据库进行性能调优，ETL 过程获得 3~4 倍的效率提升一般不是特别困难。 </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5" name="图片 4"/>
          <p:cNvPicPr>
            <a:picLocks noChangeAspect="1"/>
          </p:cNvPicPr>
          <p:nvPr>
            <p:custDataLst>
              <p:tags r:id="rId9"/>
            </p:custDataLst>
          </p:nvPr>
        </p:nvPicPr>
        <p:blipFill>
          <a:blip r:embed="rId10"/>
          <a:stretch>
            <a:fillRect/>
          </a:stretch>
        </p:blipFill>
        <p:spPr>
          <a:xfrm>
            <a:off x="459105" y="3629025"/>
            <a:ext cx="6098540" cy="2603500"/>
          </a:xfrm>
          <a:prstGeom prst="rect">
            <a:avLst/>
          </a:prstGeom>
        </p:spPr>
      </p:pic>
    </p:spTree>
    <p:custDataLst>
      <p:tags r:id="rId11"/>
    </p:custDataLst>
  </p:cSld>
  <p:clrMapOvr>
    <a:masterClrMapping/>
  </p:clrMapOvr>
  <p:transition>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3.4.2 ETL架构和ELT架构的对比</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custDataLst>
              <p:tags r:id="rId9"/>
            </p:custDataLst>
          </p:nvPr>
        </p:nvSpPr>
        <p:spPr>
          <a:xfrm>
            <a:off x="361950" y="5229225"/>
            <a:ext cx="11467465" cy="645160"/>
          </a:xfrm>
          <a:prstGeom prst="rect">
            <a:avLst/>
          </a:prstGeom>
          <a:noFill/>
        </p:spPr>
        <p:txBody>
          <a:bodyPr wrap="square" rtlCol="0">
            <a:spAutoFit/>
          </a:bodyPr>
          <a:p>
            <a:r>
              <a:rPr lang="en-US" altLang="zh-CN">
                <a:solidFill>
                  <a:schemeClr val="bg1"/>
                </a:solidFill>
                <a:latin typeface="黑体" panose="02010609060101010101" charset="-122"/>
                <a:ea typeface="黑体" panose="02010609060101010101" charset="-122"/>
                <a:sym typeface="+mn-ea"/>
              </a:rPr>
              <a:t>tips</a:t>
            </a:r>
            <a:r>
              <a:rPr lang="zh-CN" altLang="en-US">
                <a:solidFill>
                  <a:schemeClr val="bg1"/>
                </a:solidFill>
                <a:latin typeface="黑体" panose="02010609060101010101" charset="-122"/>
                <a:ea typeface="黑体" panose="02010609060101010101" charset="-122"/>
                <a:sym typeface="+mn-ea"/>
              </a:rPr>
              <a:t>：</a:t>
            </a:r>
            <a:endParaRPr lang="zh-CN" altLang="en-US">
              <a:solidFill>
                <a:schemeClr val="bg1"/>
              </a:solidFill>
              <a:latin typeface="黑体" panose="02010609060101010101" charset="-122"/>
              <a:ea typeface="黑体" panose="02010609060101010101" charset="-122"/>
              <a:sym typeface="+mn-ea"/>
            </a:endParaRPr>
          </a:p>
          <a:p>
            <a:r>
              <a:rPr lang="zh-CN" altLang="en-US">
                <a:solidFill>
                  <a:schemeClr val="bg1"/>
                </a:solidFill>
                <a:latin typeface="黑体" panose="02010609060101010101" charset="-122"/>
                <a:ea typeface="黑体" panose="02010609060101010101" charset="-122"/>
                <a:sym typeface="+mn-ea"/>
              </a:rPr>
              <a:t>　ETL 架构和 ELT 架构的比较见本书</a:t>
            </a:r>
            <a:r>
              <a:rPr lang="en-US" altLang="zh-CN">
                <a:solidFill>
                  <a:schemeClr val="bg1"/>
                </a:solidFill>
                <a:latin typeface="黑体" panose="02010609060101010101" charset="-122"/>
                <a:ea typeface="黑体" panose="02010609060101010101" charset="-122"/>
                <a:sym typeface="+mn-ea"/>
              </a:rPr>
              <a:t>52</a:t>
            </a:r>
            <a:r>
              <a:rPr lang="zh-CN" altLang="en-US">
                <a:solidFill>
                  <a:schemeClr val="bg1"/>
                </a:solidFill>
                <a:latin typeface="黑体" panose="02010609060101010101" charset="-122"/>
                <a:ea typeface="黑体" panose="02010609060101010101" charset="-122"/>
                <a:sym typeface="+mn-ea"/>
              </a:rPr>
              <a:t>页表3-1</a:t>
            </a:r>
            <a:r>
              <a:rPr lang="en-US" altLang="zh-CN">
                <a:solidFill>
                  <a:schemeClr val="bg1"/>
                </a:solidFill>
                <a:latin typeface="黑体" panose="02010609060101010101" charset="-122"/>
                <a:ea typeface="黑体" panose="02010609060101010101" charset="-122"/>
                <a:sym typeface="+mn-ea"/>
              </a:rPr>
              <a:t>2</a:t>
            </a:r>
            <a:r>
              <a:rPr lang="zh-CN" altLang="en-US">
                <a:solidFill>
                  <a:schemeClr val="bg1"/>
                </a:solidFill>
                <a:latin typeface="黑体" panose="02010609060101010101" charset="-122"/>
                <a:ea typeface="黑体" panose="02010609060101010101" charset="-122"/>
                <a:sym typeface="+mn-ea"/>
              </a:rPr>
              <a:t>。</a:t>
            </a:r>
            <a:endParaRPr lang="zh-CN" altLang="en-US"/>
          </a:p>
        </p:txBody>
      </p:sp>
      <p:sp>
        <p:nvSpPr>
          <p:cNvPr id="13" name="文本框 12"/>
          <p:cNvSpPr txBox="1"/>
          <p:nvPr/>
        </p:nvSpPr>
        <p:spPr>
          <a:xfrm>
            <a:off x="361950" y="1238250"/>
            <a:ext cx="11467465" cy="3476625"/>
          </a:xfrm>
          <a:prstGeom prst="rect">
            <a:avLst/>
          </a:prstGeom>
          <a:noFill/>
        </p:spPr>
        <p:txBody>
          <a:bodyPr wrap="square" rtlCol="0">
            <a:spAutoFit/>
          </a:bodyPr>
          <a:p>
            <a:pPr indent="508000" algn="l" fontAlgn="auto">
              <a:buClrTx/>
              <a:buSzTx/>
              <a:buFontTx/>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sym typeface="+mn-ea"/>
              </a:rPr>
              <a:t>如何选择两种架构主要取决于公司现有的网络架构、预算，以及它已经使用云和大数据技术的程度。但是，当 3 个焦点区域中的任何一个或全部都很关键时，可以考虑使用ELT。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algn="l" fontAlgn="auto">
              <a:buClrTx/>
              <a:buSzTx/>
              <a:buFontTx/>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sym typeface="+mn-ea"/>
              </a:rPr>
              <a:t>当摄取速度是优先考虑问题时，必须使用 ELT。因为 ELT 不必等待数据被处理掉，然后加载（此处加载数据和转换可以并行发生）。这里，摄取过程更快，并提供比 ETL 更快的原始信息。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algn="l" fontAlgn="auto">
              <a:buClrTx/>
              <a:buSzTx/>
              <a:buFontTx/>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sym typeface="+mn-ea"/>
              </a:rPr>
              <a:t>将数据转化为商业智能的优势在于能够将隐藏模式表现为可操作的信息。通过保存所有历史数据，组织可以随时间线、销售模式、季节性趋势或任何新兴指标进行挖掘，这对组织而言至关重要。在这种情况下，可以访问原始数据，因为数据在加载之前未被转换。大部分云数据中，原始数据先被存储，然后被提炼，或者存储处理过的信息。例如，数据科学家更喜欢使用原始数据的访问，而业务用户则更喜欢将规范化的数据用于商业智能。</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algn="l" fontAlgn="auto">
              <a:buClrTx/>
              <a:buSzTx/>
              <a:buFontTx/>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sym typeface="+mn-ea"/>
              </a:rPr>
              <a:t>当使用高端数据处理引擎（如云数据仓库或 Hadoop）时，ELT 可以利用本机处理能力实现更高的可扩展性。ETL 和 ELT 都是节省时间的方法，用于从原始数据生成商业智能。</a:t>
            </a:r>
            <a:endParaRPr lang="zh-CN" altLang="en-US"/>
          </a:p>
        </p:txBody>
      </p:sp>
    </p:spTree>
    <p:custDataLst>
      <p:tags r:id="rId10"/>
    </p:custDataLst>
  </p:cSld>
  <p:clrMapOvr>
    <a:masterClrMapping/>
  </p:clrMapOvr>
  <p:transition>
    <p:cove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3</a:t>
            </a:r>
            <a:r>
              <a:rPr lang="zh-CN" altLang="en-US" sz="3600">
                <a:sym typeface="+mn-ea"/>
              </a:rPr>
              <a:t>.</a:t>
            </a:r>
            <a:r>
              <a:rPr altLang="zh-CN" sz="3600">
                <a:sym typeface="+mn-ea"/>
              </a:rPr>
              <a:t>5 </a:t>
            </a:r>
            <a:r>
              <a:rPr lang="zh-CN" altLang="en-US" sz="3600">
                <a:sym typeface="+mn-ea"/>
              </a:rPr>
              <a:t>ETL测试</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重点：了解</a:t>
            </a:r>
            <a:r>
              <a:rPr altLang="zh-CN" sz="3000">
                <a:solidFill>
                  <a:schemeClr val="tx1"/>
                </a:solidFill>
                <a:sym typeface="+mn-ea"/>
              </a:rPr>
              <a:t>ETL</a:t>
            </a:r>
            <a:r>
              <a:rPr lang="zh-CN" altLang="en-US" sz="3000">
                <a:solidFill>
                  <a:schemeClr val="tx1"/>
                </a:solidFill>
                <a:sym typeface="+mn-ea"/>
              </a:rPr>
              <a:t>测试的概念、过程等。</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a:t>
            </a:r>
            <a:r>
              <a:rPr altLang="zh-CN" sz="3000">
                <a:solidFill>
                  <a:schemeClr val="tx1"/>
                </a:solidFill>
                <a:sym typeface="+mn-ea"/>
              </a:rPr>
              <a:t>ETL</a:t>
            </a:r>
            <a:r>
              <a:rPr lang="zh-CN" altLang="en-US" sz="3000">
                <a:solidFill>
                  <a:schemeClr val="tx1"/>
                </a:solidFill>
                <a:sym typeface="+mn-ea"/>
              </a:rPr>
              <a:t>测试与数据库测试的区别。</a:t>
            </a:r>
            <a:endParaRPr lang="zh-CN" altLang="en-US" sz="3000">
              <a:solidFill>
                <a:schemeClr val="tx1"/>
              </a:solidFill>
              <a:sym typeface="+mn-ea"/>
            </a:endParaRPr>
          </a:p>
        </p:txBody>
      </p:sp>
    </p:spTree>
    <p:custDataLst>
      <p:tags r:id="rId1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3.5.1 ETL测试的概念</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99490" y="946150"/>
            <a:ext cx="9248775" cy="1938020"/>
          </a:xfrm>
          <a:prstGeom prst="rect">
            <a:avLst/>
          </a:prstGeom>
          <a:noFill/>
        </p:spPr>
        <p:txBody>
          <a:bodyPr wrap="square" rtlCol="0">
            <a:spAutoFit/>
          </a:bodyPr>
          <a:p>
            <a:pPr indent="609600" algn="l">
              <a:buClrTx/>
              <a:buSzTx/>
              <a:buNone/>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ETL 测试是在将数据移动到生产数据仓库系统之前完成的，也称为表平衡或产品协调。ETL 测试与数据库测试的范围和测试期间遵循的步骤不同。ETL 测试是为了确保转换后从源加载到目标的数据是准确的。它涉及在源和目的地之间使用的各个阶段的数据验证，如下图所示。</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9"/>
          <a:stretch>
            <a:fillRect/>
          </a:stretch>
        </p:blipFill>
        <p:spPr>
          <a:xfrm>
            <a:off x="2393950" y="2835275"/>
            <a:ext cx="7016750" cy="3482340"/>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3.5.2 ETL测试的过程</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44855" y="1302385"/>
            <a:ext cx="10779125" cy="4618355"/>
          </a:xfrm>
          <a:prstGeom prst="rect">
            <a:avLst/>
          </a:prstGeom>
          <a:noFill/>
        </p:spPr>
        <p:txBody>
          <a:bodyPr wrap="square" rtlCol="0">
            <a:noAutofit/>
          </a:bodyPr>
          <a:p>
            <a:pPr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ETL 测试与传统的测试逻辑相比多加了一个方面，不仅需要对输入数据进行设计，对输出数据的验证逻辑也同样需要合理的设计，否则就无法准确判断输出结果是否正确。既需要考虑输入数据的逻辑覆盖情况，又需要合理设计输出数据的验证逻辑，这里称之为双维度导向的测试。ETL 测试分五个阶段进行：</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（1）ETL 测试可识别数据源和要求。</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（2）数据恢复。</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（3）实现维度建模和业务逻辑。</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（4）构建和填充数据。</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（5）构建报告。</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3.5.3 ETL测试的类型</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kern="1200" cap="none" spc="0" normalizeH="0" baseline="0" noProof="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5" name="左大括号 4"/>
          <p:cNvSpPr/>
          <p:nvPr/>
        </p:nvSpPr>
        <p:spPr>
          <a:xfrm>
            <a:off x="1525905" y="1125220"/>
            <a:ext cx="241935" cy="4457700"/>
          </a:xfrm>
          <a:prstGeom prst="leftBrace">
            <a:avLst/>
          </a:prstGeom>
          <a:ln>
            <a:solidFill>
              <a:schemeClr val="bg1"/>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8" name="文本框 7"/>
          <p:cNvSpPr txBox="1"/>
          <p:nvPr/>
        </p:nvSpPr>
        <p:spPr>
          <a:xfrm rot="16200000">
            <a:off x="306070" y="3099435"/>
            <a:ext cx="1721485" cy="534035"/>
          </a:xfrm>
          <a:prstGeom prst="rect">
            <a:avLst/>
          </a:prstGeom>
          <a:noFill/>
        </p:spPr>
        <p:txBody>
          <a:bodyPr vert="vert" wrap="square" rtlCol="0">
            <a:spAutoFit/>
          </a:bodyPr>
          <a:p>
            <a:r>
              <a:rPr lang="en-US" altLang="zh-CN" sz="2000">
                <a:solidFill>
                  <a:schemeClr val="bg1"/>
                </a:solidFill>
                <a:latin typeface="黑体" panose="02010609060101010101" charset="-122"/>
                <a:ea typeface="黑体" panose="02010609060101010101" charset="-122"/>
                <a:cs typeface="黑体" panose="02010609060101010101" charset="-122"/>
              </a:rPr>
              <a:t>ETL</a:t>
            </a:r>
            <a:r>
              <a:rPr lang="zh-CN" altLang="en-US" sz="2000">
                <a:solidFill>
                  <a:schemeClr val="bg1"/>
                </a:solidFill>
                <a:latin typeface="黑体" panose="02010609060101010101" charset="-122"/>
                <a:ea typeface="黑体" panose="02010609060101010101" charset="-122"/>
                <a:cs typeface="黑体" panose="02010609060101010101" charset="-122"/>
              </a:rPr>
              <a:t>测试类型</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1767840" y="1125220"/>
            <a:ext cx="2927985" cy="4521200"/>
          </a:xfrm>
          <a:prstGeom prst="rect">
            <a:avLst/>
          </a:prstGeom>
          <a:noFill/>
          <a:ln w="9525">
            <a:noFill/>
          </a:ln>
        </p:spPr>
        <p:txBody>
          <a:bodyPr wrap="square">
            <a:noAutofit/>
          </a:bodyPr>
          <a:p>
            <a:pPr indent="0">
              <a:lnSpc>
                <a:spcPct val="120000"/>
              </a:lnSpc>
            </a:pPr>
            <a:r>
              <a:rPr lang="zh-CN" sz="2000" b="0">
                <a:solidFill>
                  <a:schemeClr val="bg1"/>
                </a:solidFill>
                <a:latin typeface="黑体" panose="02010609060101010101" charset="-122"/>
                <a:ea typeface="黑体" panose="02010609060101010101" charset="-122"/>
                <a:cs typeface="黑体" panose="02010609060101010101" charset="-122"/>
              </a:rPr>
              <a:t>（1）新数据仓库测试 </a:t>
            </a:r>
            <a:r>
              <a:rPr lang="zh-CN" sz="2000" b="0">
                <a:solidFill>
                  <a:schemeClr val="bg1"/>
                </a:solidFill>
                <a:latin typeface="黑体" panose="02010609060101010101" charset="-122"/>
                <a:ea typeface="黑体" panose="02010609060101010101" charset="-122"/>
                <a:cs typeface="黑体" panose="02010609060101010101" charset="-122"/>
              </a:rPr>
              <a:t>（2）生产验证测试</a:t>
            </a:r>
            <a:endParaRPr lang="zh-CN" sz="2000" b="0">
              <a:solidFill>
                <a:schemeClr val="bg1"/>
              </a:solidFill>
              <a:latin typeface="黑体" panose="02010609060101010101" charset="-122"/>
              <a:ea typeface="黑体" panose="02010609060101010101" charset="-122"/>
              <a:cs typeface="黑体" panose="02010609060101010101" charset="-122"/>
            </a:endParaRPr>
          </a:p>
          <a:p>
            <a:pPr indent="0">
              <a:lnSpc>
                <a:spcPct val="120000"/>
              </a:lnSpc>
            </a:pPr>
            <a:r>
              <a:rPr lang="zh-CN" sz="2000" b="0">
                <a:solidFill>
                  <a:schemeClr val="bg1"/>
                </a:solidFill>
                <a:latin typeface="黑体" panose="02010609060101010101" charset="-122"/>
                <a:ea typeface="黑体" panose="02010609060101010101" charset="-122"/>
                <a:cs typeface="黑体" panose="02010609060101010101" charset="-122"/>
              </a:rPr>
              <a:t>（3）目标测试源（验证） （4）应用程序升级</a:t>
            </a:r>
            <a:endParaRPr lang="zh-CN" sz="2000" b="0">
              <a:solidFill>
                <a:schemeClr val="bg1"/>
              </a:solidFill>
              <a:latin typeface="黑体" panose="02010609060101010101" charset="-122"/>
              <a:ea typeface="黑体" panose="02010609060101010101" charset="-122"/>
              <a:cs typeface="黑体" panose="02010609060101010101" charset="-122"/>
            </a:endParaRPr>
          </a:p>
          <a:p>
            <a:pPr indent="0">
              <a:lnSpc>
                <a:spcPct val="120000"/>
              </a:lnSpc>
            </a:pPr>
            <a:r>
              <a:rPr lang="zh-CN" sz="2000" b="0">
                <a:solidFill>
                  <a:schemeClr val="bg1"/>
                </a:solidFill>
                <a:latin typeface="黑体" panose="02010609060101010101" charset="-122"/>
                <a:ea typeface="黑体" panose="02010609060101010101" charset="-122"/>
                <a:cs typeface="黑体" panose="02010609060101010101" charset="-122"/>
              </a:rPr>
              <a:t>（5）元数据测试</a:t>
            </a:r>
            <a:endParaRPr lang="zh-CN" sz="2000" b="0">
              <a:solidFill>
                <a:schemeClr val="bg1"/>
              </a:solidFill>
              <a:latin typeface="黑体" panose="02010609060101010101" charset="-122"/>
              <a:ea typeface="黑体" panose="02010609060101010101" charset="-122"/>
              <a:cs typeface="黑体" panose="02010609060101010101" charset="-122"/>
            </a:endParaRPr>
          </a:p>
          <a:p>
            <a:pPr indent="0">
              <a:lnSpc>
                <a:spcPct val="120000"/>
              </a:lnSpc>
            </a:pPr>
            <a:r>
              <a:rPr lang="zh-CN" sz="2000" b="0">
                <a:solidFill>
                  <a:schemeClr val="bg1"/>
                </a:solidFill>
                <a:latin typeface="黑体" panose="02010609060101010101" charset="-122"/>
                <a:ea typeface="黑体" panose="02010609060101010101" charset="-122"/>
                <a:cs typeface="黑体" panose="02010609060101010101" charset="-122"/>
              </a:rPr>
              <a:t>（6）数据准确性测试</a:t>
            </a:r>
            <a:endParaRPr lang="zh-CN" sz="2000" b="0">
              <a:solidFill>
                <a:schemeClr val="bg1"/>
              </a:solidFill>
              <a:latin typeface="黑体" panose="02010609060101010101" charset="-122"/>
              <a:ea typeface="黑体" panose="02010609060101010101" charset="-122"/>
              <a:cs typeface="黑体" panose="02010609060101010101" charset="-122"/>
            </a:endParaRPr>
          </a:p>
          <a:p>
            <a:pPr indent="0">
              <a:lnSpc>
                <a:spcPct val="120000"/>
              </a:lnSpc>
            </a:pPr>
            <a:r>
              <a:rPr lang="zh-CN" sz="2000" b="0">
                <a:solidFill>
                  <a:schemeClr val="bg1"/>
                </a:solidFill>
                <a:latin typeface="黑体" panose="02010609060101010101" charset="-122"/>
                <a:ea typeface="黑体" panose="02010609060101010101" charset="-122"/>
                <a:cs typeface="黑体" panose="02010609060101010101" charset="-122"/>
              </a:rPr>
              <a:t>（7）数据转换测试</a:t>
            </a:r>
            <a:endParaRPr lang="zh-CN" sz="2000" b="0">
              <a:solidFill>
                <a:schemeClr val="bg1"/>
              </a:solidFill>
              <a:latin typeface="黑体" panose="02010609060101010101" charset="-122"/>
              <a:ea typeface="黑体" panose="02010609060101010101" charset="-122"/>
              <a:cs typeface="黑体" panose="02010609060101010101" charset="-122"/>
            </a:endParaRPr>
          </a:p>
          <a:p>
            <a:pPr indent="0">
              <a:lnSpc>
                <a:spcPct val="120000"/>
              </a:lnSpc>
            </a:pPr>
            <a:r>
              <a:rPr lang="zh-CN" sz="2000" b="0">
                <a:solidFill>
                  <a:schemeClr val="bg1"/>
                </a:solidFill>
                <a:latin typeface="黑体" panose="02010609060101010101" charset="-122"/>
                <a:ea typeface="黑体" panose="02010609060101010101" charset="-122"/>
                <a:cs typeface="黑体" panose="02010609060101010101" charset="-122"/>
              </a:rPr>
              <a:t>（8）数据质量测试</a:t>
            </a:r>
            <a:endParaRPr lang="zh-CN" sz="2000" b="0">
              <a:solidFill>
                <a:schemeClr val="bg1"/>
              </a:solidFill>
              <a:latin typeface="黑体" panose="02010609060101010101" charset="-122"/>
              <a:ea typeface="黑体" panose="02010609060101010101" charset="-122"/>
              <a:cs typeface="黑体" panose="02010609060101010101" charset="-122"/>
            </a:endParaRPr>
          </a:p>
          <a:p>
            <a:pPr indent="0">
              <a:lnSpc>
                <a:spcPct val="120000"/>
              </a:lnSpc>
            </a:pPr>
            <a:r>
              <a:rPr lang="zh-CN" sz="2000" b="0">
                <a:solidFill>
                  <a:schemeClr val="bg1"/>
                </a:solidFill>
                <a:latin typeface="黑体" panose="02010609060101010101" charset="-122"/>
                <a:ea typeface="黑体" panose="02010609060101010101" charset="-122"/>
                <a:cs typeface="黑体" panose="02010609060101010101" charset="-122"/>
              </a:rPr>
              <a:t>（9）语法测试</a:t>
            </a:r>
            <a:endParaRPr lang="zh-CN" sz="2000" b="0">
              <a:solidFill>
                <a:schemeClr val="bg1"/>
              </a:solidFill>
              <a:latin typeface="黑体" panose="02010609060101010101" charset="-122"/>
              <a:ea typeface="黑体" panose="02010609060101010101" charset="-122"/>
              <a:cs typeface="黑体" panose="02010609060101010101" charset="-122"/>
            </a:endParaRPr>
          </a:p>
          <a:p>
            <a:pPr indent="0">
              <a:lnSpc>
                <a:spcPct val="120000"/>
              </a:lnSpc>
            </a:pPr>
            <a:r>
              <a:rPr lang="zh-CN" sz="2000" b="0">
                <a:solidFill>
                  <a:schemeClr val="bg1"/>
                </a:solidFill>
                <a:latin typeface="黑体" panose="02010609060101010101" charset="-122"/>
                <a:ea typeface="黑体" panose="02010609060101010101" charset="-122"/>
                <a:cs typeface="黑体" panose="02010609060101010101" charset="-122"/>
              </a:rPr>
              <a:t>（10）参考测试（11）更改请求 （12）报告测试</a:t>
            </a:r>
            <a:endParaRPr lang="zh-CN" altLang="en-US" sz="2000" b="0">
              <a:solidFill>
                <a:schemeClr val="bg1"/>
              </a:solidFill>
              <a:latin typeface="黑体" panose="02010609060101010101" charset="-122"/>
              <a:ea typeface="黑体" panose="02010609060101010101" charset="-122"/>
              <a:cs typeface="黑体" panose="02010609060101010101" charset="-122"/>
            </a:endParaRPr>
          </a:p>
        </p:txBody>
      </p:sp>
      <p:sp>
        <p:nvSpPr>
          <p:cNvPr id="13" name="文本框 12"/>
          <p:cNvSpPr txBox="1"/>
          <p:nvPr/>
        </p:nvSpPr>
        <p:spPr>
          <a:xfrm>
            <a:off x="5563870" y="890905"/>
            <a:ext cx="6346825" cy="2245360"/>
          </a:xfrm>
          <a:prstGeom prst="rect">
            <a:avLst/>
          </a:prstGeom>
          <a:noFill/>
        </p:spPr>
        <p:txBody>
          <a:bodyPr wrap="square" rtlCol="0">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业务分析师：业务分析师收集并记录需求。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r>
              <a:rPr lang="zh-CN" altLang="en-US" sz="2000">
                <a:solidFill>
                  <a:schemeClr val="bg1"/>
                </a:solidFill>
                <a:latin typeface="黑体" panose="02010609060101010101" charset="-122"/>
                <a:ea typeface="黑体" panose="02010609060101010101" charset="-122"/>
                <a:cs typeface="黑体" panose="02010609060101010101" charset="-122"/>
              </a:rPr>
              <a:t>基础设施人员：这些人建立了测试环境。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r>
              <a:rPr lang="zh-CN" altLang="en-US" sz="2000">
                <a:solidFill>
                  <a:schemeClr val="bg1"/>
                </a:solidFill>
                <a:latin typeface="黑体" panose="02010609060101010101" charset="-122"/>
                <a:ea typeface="黑体" panose="02010609060101010101" charset="-122"/>
                <a:cs typeface="黑体" panose="02010609060101010101" charset="-122"/>
              </a:rPr>
              <a:t>QA 测试人员：</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QA 测试人员开发测试计划和测试脚本，</a:t>
            </a:r>
            <a:r>
              <a:rPr lang="en-US" altLang="zh-CN" sz="2000">
                <a:solidFill>
                  <a:schemeClr val="bg1"/>
                </a:solidFill>
                <a:latin typeface="黑体" panose="02010609060101010101" charset="-122"/>
                <a:ea typeface="黑体" panose="02010609060101010101" charset="-122"/>
                <a:cs typeface="黑体" panose="02010609060101010101" charset="-122"/>
                <a:sym typeface="+mn-ea"/>
              </a:rPr>
              <a:t>     </a:t>
            </a:r>
            <a:endParaRPr lang="en-US" altLang="zh-CN" sz="2000">
              <a:solidFill>
                <a:schemeClr val="bg1"/>
              </a:solidFill>
              <a:latin typeface="黑体" panose="02010609060101010101" charset="-122"/>
              <a:ea typeface="黑体" panose="02010609060101010101" charset="-122"/>
              <a:cs typeface="黑体" panose="02010609060101010101" charset="-122"/>
              <a:sym typeface="+mn-ea"/>
            </a:endParaRPr>
          </a:p>
          <a:p>
            <a:r>
              <a:rPr lang="en-US" altLang="zh-CN" sz="2000">
                <a:solidFill>
                  <a:schemeClr val="bg1"/>
                </a:solidFill>
                <a:latin typeface="黑体" panose="02010609060101010101" charset="-122"/>
                <a:ea typeface="黑体" panose="02010609060101010101" charset="-122"/>
                <a:cs typeface="黑体" panose="02010609060101010101" charset="-122"/>
                <a:sym typeface="+mn-ea"/>
              </a:rPr>
              <a:t>            </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然后执行这些测试计划和测试脚本。</a:t>
            </a:r>
            <a:r>
              <a:rPr lang="zh-CN" altLang="en-US" sz="2000">
                <a:solidFill>
                  <a:schemeClr val="bg1"/>
                </a:solidFill>
                <a:latin typeface="黑体" panose="02010609060101010101" charset="-122"/>
                <a:ea typeface="黑体" panose="02010609060101010101" charset="-122"/>
                <a:cs typeface="黑体" panose="02010609060101010101" charset="-122"/>
              </a:rPr>
              <a:t>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r>
              <a:rPr lang="zh-CN" altLang="en-US" sz="2000">
                <a:solidFill>
                  <a:schemeClr val="bg1"/>
                </a:solidFill>
                <a:latin typeface="黑体" panose="02010609060101010101" charset="-122"/>
                <a:ea typeface="黑体" panose="02010609060101010101" charset="-122"/>
                <a:cs typeface="黑体" panose="02010609060101010101" charset="-122"/>
              </a:rPr>
              <a:t>开发人员：开发人员为每个模块执行单元测试。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r>
              <a:rPr lang="zh-CN" altLang="en-US" sz="2000">
                <a:solidFill>
                  <a:schemeClr val="bg1"/>
                </a:solidFill>
                <a:latin typeface="黑体" panose="02010609060101010101" charset="-122"/>
                <a:ea typeface="黑体" panose="02010609060101010101" charset="-122"/>
                <a:cs typeface="黑体" panose="02010609060101010101" charset="-122"/>
              </a:rPr>
              <a:t>数据库管理员：数据库管理员测试性能和压力。 </a:t>
            </a:r>
            <a:endParaRPr lang="zh-CN" altLang="en-US" sz="2000">
              <a:solidFill>
                <a:schemeClr val="bg1"/>
              </a:solidFill>
              <a:latin typeface="黑体" panose="02010609060101010101" charset="-122"/>
              <a:ea typeface="黑体" panose="02010609060101010101" charset="-122"/>
              <a:cs typeface="黑体" panose="02010609060101010101" charset="-122"/>
            </a:endParaRPr>
          </a:p>
          <a:p>
            <a:r>
              <a:rPr lang="zh-CN" altLang="en-US" sz="2000">
                <a:solidFill>
                  <a:schemeClr val="bg1"/>
                </a:solidFill>
                <a:latin typeface="黑体" panose="02010609060101010101" charset="-122"/>
                <a:ea typeface="黑体" panose="02010609060101010101" charset="-122"/>
                <a:cs typeface="黑体" panose="02010609060101010101" charset="-122"/>
              </a:rPr>
              <a:t>用户：用户进行功能测试，包括</a:t>
            </a:r>
            <a:r>
              <a:rPr lang="en-US" altLang="zh-CN" sz="2000">
                <a:solidFill>
                  <a:schemeClr val="bg1"/>
                </a:solidFill>
                <a:latin typeface="黑体" panose="02010609060101010101" charset="-122"/>
                <a:ea typeface="黑体" panose="02010609060101010101" charset="-122"/>
                <a:cs typeface="黑体" panose="02010609060101010101" charset="-122"/>
              </a:rPr>
              <a:t> </a:t>
            </a:r>
            <a:r>
              <a:rPr lang="zh-CN" altLang="en-US" sz="2000">
                <a:solidFill>
                  <a:schemeClr val="bg1"/>
                </a:solidFill>
                <a:latin typeface="黑体" panose="02010609060101010101" charset="-122"/>
                <a:ea typeface="黑体" panose="02010609060101010101" charset="-122"/>
                <a:cs typeface="黑体" panose="02010609060101010101" charset="-122"/>
              </a:rPr>
              <a:t>UAT（用户验收测试）。</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cxnSp>
        <p:nvCxnSpPr>
          <p:cNvPr id="15" name="直接箭头连接符 14"/>
          <p:cNvCxnSpPr/>
          <p:nvPr/>
        </p:nvCxnSpPr>
        <p:spPr>
          <a:xfrm>
            <a:off x="4268470" y="1386840"/>
            <a:ext cx="1453515" cy="882015"/>
          </a:xfrm>
          <a:prstGeom prst="straightConnector1">
            <a:avLst/>
          </a:prstGeom>
          <a:ln>
            <a:solidFill>
              <a:schemeClr val="bg1"/>
            </a:solidFill>
            <a:tailEnd type="arrow"/>
          </a:ln>
        </p:spPr>
        <p:style>
          <a:lnRef idx="2">
            <a:schemeClr val="accent1"/>
          </a:lnRef>
          <a:fillRef idx="0">
            <a:srgbClr val="FFFFFF"/>
          </a:fillRef>
          <a:effectRef idx="0">
            <a:srgbClr val="FFFFFF"/>
          </a:effectRef>
          <a:fontRef idx="minor">
            <a:schemeClr val="tx1"/>
          </a:fontRef>
        </p:style>
      </p:cxnSp>
      <p:cxnSp>
        <p:nvCxnSpPr>
          <p:cNvPr id="16" name="直接箭头连接符 15"/>
          <p:cNvCxnSpPr/>
          <p:nvPr>
            <p:custDataLst>
              <p:tags r:id="rId9"/>
            </p:custDataLst>
          </p:nvPr>
        </p:nvCxnSpPr>
        <p:spPr>
          <a:xfrm flipV="1">
            <a:off x="4268470" y="1338580"/>
            <a:ext cx="1443990" cy="41910"/>
          </a:xfrm>
          <a:prstGeom prst="straightConnector1">
            <a:avLst/>
          </a:prstGeom>
          <a:ln>
            <a:solidFill>
              <a:schemeClr val="bg1"/>
            </a:solidFill>
            <a:tailEnd type="arrow"/>
          </a:ln>
        </p:spPr>
        <p:style>
          <a:lnRef idx="2">
            <a:schemeClr val="accent1"/>
          </a:lnRef>
          <a:fillRef idx="0">
            <a:srgbClr val="FFFFFF"/>
          </a:fillRef>
          <a:effectRef idx="0">
            <a:srgbClr val="FFFFFF"/>
          </a:effectRef>
          <a:fontRef idx="minor">
            <a:schemeClr val="tx1"/>
          </a:fontRef>
        </p:style>
      </p:cxnSp>
      <p:cxnSp>
        <p:nvCxnSpPr>
          <p:cNvPr id="17" name="直接箭头连接符 16"/>
          <p:cNvCxnSpPr/>
          <p:nvPr>
            <p:custDataLst>
              <p:tags r:id="rId10"/>
            </p:custDataLst>
          </p:nvPr>
        </p:nvCxnSpPr>
        <p:spPr>
          <a:xfrm>
            <a:off x="4268470" y="1380490"/>
            <a:ext cx="1366520" cy="297180"/>
          </a:xfrm>
          <a:prstGeom prst="straightConnector1">
            <a:avLst/>
          </a:prstGeom>
          <a:ln>
            <a:solidFill>
              <a:schemeClr val="bg1"/>
            </a:solidFill>
            <a:tailEnd type="arrow"/>
          </a:ln>
        </p:spPr>
        <p:style>
          <a:lnRef idx="2">
            <a:schemeClr val="accent1"/>
          </a:lnRef>
          <a:fillRef idx="0">
            <a:srgbClr val="FFFFFF"/>
          </a:fillRef>
          <a:effectRef idx="0">
            <a:srgbClr val="FFFFFF"/>
          </a:effectRef>
          <a:fontRef idx="minor">
            <a:schemeClr val="tx1"/>
          </a:fontRef>
        </p:style>
      </p:cxnSp>
      <p:cxnSp>
        <p:nvCxnSpPr>
          <p:cNvPr id="18" name="直接箭头连接符 17"/>
          <p:cNvCxnSpPr/>
          <p:nvPr>
            <p:custDataLst>
              <p:tags r:id="rId11"/>
            </p:custDataLst>
          </p:nvPr>
        </p:nvCxnSpPr>
        <p:spPr>
          <a:xfrm flipV="1">
            <a:off x="4258945" y="1099820"/>
            <a:ext cx="1376045" cy="280670"/>
          </a:xfrm>
          <a:prstGeom prst="straightConnector1">
            <a:avLst/>
          </a:prstGeom>
          <a:ln>
            <a:solidFill>
              <a:schemeClr val="bg1"/>
            </a:solidFill>
            <a:tailEnd type="arrow"/>
          </a:ln>
        </p:spPr>
        <p:style>
          <a:lnRef idx="2">
            <a:schemeClr val="accent1"/>
          </a:lnRef>
          <a:fillRef idx="0">
            <a:srgbClr val="FFFFFF"/>
          </a:fillRef>
          <a:effectRef idx="0">
            <a:srgbClr val="FFFFFF"/>
          </a:effectRef>
          <a:fontRef idx="minor">
            <a:schemeClr val="tx1"/>
          </a:fontRef>
        </p:style>
      </p:cxnSp>
      <p:cxnSp>
        <p:nvCxnSpPr>
          <p:cNvPr id="19" name="直接箭头连接符 18"/>
          <p:cNvCxnSpPr/>
          <p:nvPr>
            <p:custDataLst>
              <p:tags r:id="rId12"/>
            </p:custDataLst>
          </p:nvPr>
        </p:nvCxnSpPr>
        <p:spPr>
          <a:xfrm>
            <a:off x="4268470" y="1380490"/>
            <a:ext cx="1308100" cy="1169670"/>
          </a:xfrm>
          <a:prstGeom prst="straightConnector1">
            <a:avLst/>
          </a:prstGeom>
          <a:ln>
            <a:solidFill>
              <a:schemeClr val="bg1"/>
            </a:solidFill>
            <a:tailEnd type="arrow"/>
          </a:ln>
        </p:spPr>
        <p:style>
          <a:lnRef idx="2">
            <a:schemeClr val="accent1"/>
          </a:lnRef>
          <a:fillRef idx="0">
            <a:srgbClr val="FFFFFF"/>
          </a:fillRef>
          <a:effectRef idx="0">
            <a:srgbClr val="FFFFFF"/>
          </a:effectRef>
          <a:fontRef idx="minor">
            <a:schemeClr val="tx1"/>
          </a:fontRef>
        </p:style>
      </p:cxnSp>
      <p:cxnSp>
        <p:nvCxnSpPr>
          <p:cNvPr id="20" name="直接箭头连接符 19"/>
          <p:cNvCxnSpPr/>
          <p:nvPr>
            <p:custDataLst>
              <p:tags r:id="rId13"/>
            </p:custDataLst>
          </p:nvPr>
        </p:nvCxnSpPr>
        <p:spPr>
          <a:xfrm>
            <a:off x="4258945" y="1386840"/>
            <a:ext cx="1395095" cy="1511935"/>
          </a:xfrm>
          <a:prstGeom prst="straightConnector1">
            <a:avLst/>
          </a:prstGeom>
          <a:ln>
            <a:solidFill>
              <a:schemeClr val="bg1"/>
            </a:solidFill>
            <a:tailEnd type="arrow"/>
          </a:ln>
        </p:spPr>
        <p:style>
          <a:lnRef idx="2">
            <a:schemeClr val="accent1"/>
          </a:lnRef>
          <a:fillRef idx="0">
            <a:srgbClr val="FFFFFF"/>
          </a:fillRef>
          <a:effectRef idx="0">
            <a:srgbClr val="FFFFFF"/>
          </a:effectRef>
          <a:fontRef idx="minor">
            <a:schemeClr val="tx1"/>
          </a:fontRef>
        </p:style>
      </p:cxnSp>
    </p:spTree>
    <p:custDataLst>
      <p:tags r:id="rId14"/>
    </p:custDataLst>
  </p:cSld>
  <p:clrMapOvr>
    <a:masterClrMapping/>
  </p:clrMapOvr>
  <p:transition>
    <p:cov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3.5.4 ETL测试与数据库测试的区别</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99795" y="1104900"/>
            <a:ext cx="10811510" cy="3784600"/>
          </a:xfrm>
          <a:prstGeom prst="rect">
            <a:avLst/>
          </a:prstGeom>
          <a:noFill/>
        </p:spPr>
        <p:txBody>
          <a:bodyPr wrap="square" rtlCol="0">
            <a:spAutoFit/>
          </a:bodyPr>
          <a:p>
            <a:r>
              <a:rPr lang="zh-CN" altLang="en-US" sz="2000">
                <a:solidFill>
                  <a:schemeClr val="bg1"/>
                </a:solidFill>
              </a:rPr>
              <a:t>1）ETL 测试涉及的操作</a:t>
            </a:r>
            <a:endParaRPr lang="zh-CN" altLang="en-US" sz="2000">
              <a:solidFill>
                <a:schemeClr val="bg1"/>
              </a:solidFill>
            </a:endParaRPr>
          </a:p>
          <a:p>
            <a:r>
              <a:rPr lang="zh-CN" altLang="en-US" sz="2000">
                <a:solidFill>
                  <a:schemeClr val="bg1"/>
                </a:solidFill>
              </a:rPr>
              <a:t>（1）验证从源到目标系统的数据移动。</a:t>
            </a:r>
            <a:endParaRPr lang="zh-CN" altLang="en-US" sz="2000">
              <a:solidFill>
                <a:schemeClr val="bg1"/>
              </a:solidFill>
            </a:endParaRPr>
          </a:p>
          <a:p>
            <a:r>
              <a:rPr lang="zh-CN" altLang="en-US" sz="2000">
                <a:solidFill>
                  <a:schemeClr val="bg1"/>
                </a:solidFill>
              </a:rPr>
              <a:t>（2）源系统和目标系统中的数据计数验证。</a:t>
            </a:r>
            <a:endParaRPr lang="zh-CN" altLang="en-US" sz="2000">
              <a:solidFill>
                <a:schemeClr val="bg1"/>
              </a:solidFill>
            </a:endParaRPr>
          </a:p>
          <a:p>
            <a:r>
              <a:rPr lang="zh-CN" altLang="en-US" sz="2000">
                <a:solidFill>
                  <a:schemeClr val="bg1"/>
                </a:solidFill>
              </a:rPr>
              <a:t>（3）ETL 测试根据要求和期望验证转换，提取。</a:t>
            </a:r>
            <a:endParaRPr lang="zh-CN" altLang="en-US" sz="2000">
              <a:solidFill>
                <a:schemeClr val="bg1"/>
              </a:solidFill>
            </a:endParaRPr>
          </a:p>
          <a:p>
            <a:r>
              <a:rPr lang="zh-CN" altLang="en-US" sz="2000">
                <a:solidFill>
                  <a:schemeClr val="bg1"/>
                </a:solidFill>
              </a:rPr>
              <a:t>（4）ETL 测试验证表关系是否在转换期间连接并且密钥是保留者。</a:t>
            </a:r>
            <a:endParaRPr lang="zh-CN" altLang="en-US" sz="2000">
              <a:solidFill>
                <a:schemeClr val="bg1"/>
              </a:solidFill>
            </a:endParaRPr>
          </a:p>
          <a:p>
            <a:r>
              <a:rPr lang="zh-CN" altLang="en-US" sz="2000">
                <a:solidFill>
                  <a:schemeClr val="bg1"/>
                </a:solidFill>
              </a:rPr>
              <a:t>（5）在数据库测试中执行的操作。</a:t>
            </a:r>
            <a:endParaRPr lang="zh-CN" altLang="en-US" sz="2000">
              <a:solidFill>
                <a:schemeClr val="bg1"/>
              </a:solidFill>
            </a:endParaRPr>
          </a:p>
          <a:p>
            <a:r>
              <a:rPr lang="zh-CN" altLang="en-US" sz="2000">
                <a:solidFill>
                  <a:schemeClr val="bg1"/>
                </a:solidFill>
              </a:rPr>
              <a:t>（6）数据库测试侧重于数据准确性、数据的正确性和有效值。</a:t>
            </a:r>
            <a:endParaRPr lang="zh-CN" altLang="en-US" sz="2000">
              <a:solidFill>
                <a:schemeClr val="bg1"/>
              </a:solidFill>
            </a:endParaRPr>
          </a:p>
          <a:p>
            <a:r>
              <a:rPr lang="zh-CN" altLang="en-US" sz="2000">
                <a:solidFill>
                  <a:schemeClr val="bg1"/>
                </a:solidFill>
              </a:rPr>
              <a:t>2）数据库测试涉及的操作</a:t>
            </a:r>
            <a:endParaRPr lang="zh-CN" altLang="en-US" sz="2000">
              <a:solidFill>
                <a:schemeClr val="bg1"/>
              </a:solidFill>
            </a:endParaRPr>
          </a:p>
          <a:p>
            <a:r>
              <a:rPr lang="zh-CN" altLang="en-US" sz="2000">
                <a:solidFill>
                  <a:schemeClr val="bg1"/>
                </a:solidFill>
              </a:rPr>
              <a:t>（1）数据库测试侧重于验证具有有效数据值的表中的列。</a:t>
            </a:r>
            <a:endParaRPr lang="zh-CN" altLang="en-US" sz="2000">
              <a:solidFill>
                <a:schemeClr val="bg1"/>
              </a:solidFill>
            </a:endParaRPr>
          </a:p>
          <a:p>
            <a:r>
              <a:rPr lang="zh-CN" altLang="en-US" sz="2000">
                <a:solidFill>
                  <a:schemeClr val="bg1"/>
                </a:solidFill>
              </a:rPr>
              <a:t>（2）要验证是否维护主键或外键，请使用数据库测试。</a:t>
            </a:r>
            <a:endParaRPr lang="zh-CN" altLang="en-US" sz="2000">
              <a:solidFill>
                <a:schemeClr val="bg1"/>
              </a:solidFill>
            </a:endParaRPr>
          </a:p>
          <a:p>
            <a:r>
              <a:rPr lang="zh-CN" altLang="en-US" sz="2000">
                <a:solidFill>
                  <a:schemeClr val="bg1"/>
                </a:solidFill>
              </a:rPr>
              <a:t>（3）数据库测试用于验证列中是否缺少数据。在这里是检查列中是否有任何空值应具有有效值。</a:t>
            </a:r>
            <a:endParaRPr lang="zh-CN" altLang="en-US" sz="2000">
              <a:solidFill>
                <a:schemeClr val="bg1"/>
              </a:solidFill>
            </a:endParaRPr>
          </a:p>
          <a:p>
            <a:r>
              <a:rPr lang="zh-CN" altLang="en-US" sz="2000">
                <a:solidFill>
                  <a:schemeClr val="bg1"/>
                </a:solidFill>
              </a:rPr>
              <a:t>（4）验证列中数据的准确性。例如，月份数列的值不应大于 12。</a:t>
            </a:r>
            <a:endParaRPr lang="zh-CN" altLang="en-US" sz="2000">
              <a:solidFill>
                <a:schemeClr val="bg1"/>
              </a:solidFill>
            </a:endParaRPr>
          </a:p>
        </p:txBody>
      </p:sp>
      <p:sp>
        <p:nvSpPr>
          <p:cNvPr id="16" name="文本框 15"/>
          <p:cNvSpPr txBox="1"/>
          <p:nvPr>
            <p:custDataLst>
              <p:tags r:id="rId9"/>
            </p:custDataLst>
          </p:nvPr>
        </p:nvSpPr>
        <p:spPr>
          <a:xfrm>
            <a:off x="899795" y="5344795"/>
            <a:ext cx="10812145" cy="645160"/>
          </a:xfrm>
          <a:prstGeom prst="rect">
            <a:avLst/>
          </a:prstGeom>
          <a:noFill/>
        </p:spPr>
        <p:txBody>
          <a:bodyPr wrap="square" rtlCol="0">
            <a:spAutoFit/>
          </a:bodyPr>
          <a:p>
            <a:r>
              <a:rPr lang="en-US" altLang="zh-CN">
                <a:solidFill>
                  <a:schemeClr val="bg1"/>
                </a:solidFill>
                <a:latin typeface="黑体" panose="02010609060101010101" charset="-122"/>
                <a:ea typeface="黑体" panose="02010609060101010101" charset="-122"/>
                <a:sym typeface="+mn-ea"/>
              </a:rPr>
              <a:t>tips</a:t>
            </a:r>
            <a:r>
              <a:rPr lang="zh-CN" altLang="en-US">
                <a:solidFill>
                  <a:schemeClr val="bg1"/>
                </a:solidFill>
                <a:latin typeface="黑体" panose="02010609060101010101" charset="-122"/>
                <a:ea typeface="黑体" panose="02010609060101010101" charset="-122"/>
                <a:sym typeface="+mn-ea"/>
              </a:rPr>
              <a:t>：</a:t>
            </a:r>
            <a:endParaRPr lang="zh-CN" altLang="en-US">
              <a:solidFill>
                <a:schemeClr val="bg1"/>
              </a:solidFill>
              <a:latin typeface="黑体" panose="02010609060101010101" charset="-122"/>
              <a:ea typeface="黑体" panose="02010609060101010101" charset="-122"/>
              <a:sym typeface="+mn-ea"/>
            </a:endParaRPr>
          </a:p>
          <a:p>
            <a:r>
              <a:rPr lang="zh-CN" altLang="en-US">
                <a:solidFill>
                  <a:schemeClr val="bg1"/>
                </a:solidFill>
                <a:latin typeface="黑体" panose="02010609060101010101" charset="-122"/>
                <a:ea typeface="黑体" panose="02010609060101010101" charset="-122"/>
                <a:sym typeface="+mn-ea"/>
              </a:rPr>
              <a:t>ETL 测试和数据库测试的区别见本书</a:t>
            </a:r>
            <a:r>
              <a:rPr lang="en-US" altLang="zh-CN">
                <a:solidFill>
                  <a:schemeClr val="bg1"/>
                </a:solidFill>
                <a:latin typeface="黑体" panose="02010609060101010101" charset="-122"/>
                <a:ea typeface="黑体" panose="02010609060101010101" charset="-122"/>
                <a:sym typeface="+mn-ea"/>
              </a:rPr>
              <a:t>55</a:t>
            </a:r>
            <a:r>
              <a:rPr lang="zh-CN" altLang="en-US">
                <a:solidFill>
                  <a:schemeClr val="bg1"/>
                </a:solidFill>
                <a:latin typeface="黑体" panose="02010609060101010101" charset="-122"/>
                <a:ea typeface="黑体" panose="02010609060101010101" charset="-122"/>
                <a:sym typeface="+mn-ea"/>
              </a:rPr>
              <a:t>页表3-1</a:t>
            </a:r>
            <a:r>
              <a:rPr lang="en-US" altLang="zh-CN">
                <a:solidFill>
                  <a:schemeClr val="bg1"/>
                </a:solidFill>
                <a:latin typeface="黑体" panose="02010609060101010101" charset="-122"/>
                <a:ea typeface="黑体" panose="02010609060101010101" charset="-122"/>
                <a:sym typeface="+mn-ea"/>
              </a:rPr>
              <a:t>3</a:t>
            </a:r>
            <a:r>
              <a:rPr lang="zh-CN" altLang="en-US">
                <a:solidFill>
                  <a:schemeClr val="bg1"/>
                </a:solidFill>
                <a:latin typeface="黑体" panose="02010609060101010101" charset="-122"/>
                <a:ea typeface="黑体" panose="02010609060101010101" charset="-122"/>
                <a:sym typeface="+mn-ea"/>
              </a:rPr>
              <a:t>。</a:t>
            </a:r>
            <a:endParaRPr lang="zh-CN" altLang="en-US"/>
          </a:p>
        </p:txBody>
      </p:sp>
    </p:spTree>
    <p:custDataLst>
      <p:tags r:id="rId10"/>
    </p:custDataLst>
  </p:cSld>
  <p:clrMapOvr>
    <a:masterClrMapping/>
  </p:clrMapOvr>
  <p:transition>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知识导图</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9"/>
          <a:stretch>
            <a:fillRect/>
          </a:stretch>
        </p:blipFill>
        <p:spPr>
          <a:xfrm>
            <a:off x="1889125" y="1153160"/>
            <a:ext cx="8413750" cy="4551680"/>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3.5.5 ETL性能测试</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21933" y="931228"/>
            <a:ext cx="11748135" cy="5073650"/>
          </a:xfrm>
          <a:prstGeom prst="rect">
            <a:avLst/>
          </a:prstGeom>
          <a:noFill/>
        </p:spPr>
        <p:txBody>
          <a:bodyPr wrap="square" rtlCol="0">
            <a:spAutoFit/>
          </a:bodyPr>
          <a:p>
            <a:pPr indent="609600" fontAlgn="auto">
              <a:lnSpc>
                <a:spcPct val="9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ETL 性能测试用于确保 ETL 系统是否可以处理多个用户和事务的预期负载。性能测试涉及 ETL 系统上的服务器端工作负载。 </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marL="342900" indent="-342900" fontAlgn="auto">
              <a:lnSpc>
                <a:spcPct val="90000"/>
              </a:lnSpc>
              <a:buFont typeface="Wingdings" panose="05000000000000000000" charset="0"/>
              <a:buChar char="l"/>
            </a:pPr>
            <a:r>
              <a:rPr lang="zh-CN" altLang="en-US" sz="2400">
                <a:solidFill>
                  <a:schemeClr val="bg1"/>
                </a:solidFill>
                <a:latin typeface="黑体" panose="02010609060101010101" charset="-122"/>
                <a:ea typeface="黑体" panose="02010609060101010101" charset="-122"/>
                <a:cs typeface="黑体" panose="02010609060101010101" charset="-122"/>
              </a:rPr>
              <a:t>ETL 性能测试的步骤如下：</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9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（1）找出生产中转化的负荷。</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9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（2）将创建相同负载的新数据或将其从生产数据移动到本地服务器。</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9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（3）禁用 ETL，直到生成所需的代码。</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9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（4）从数据库表中计算所需的数据。</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9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（5）记下 ETL 的最后一次运行并启用 ETL。它将获得足够的压力来转换已创建并运</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9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行它的整个负载。</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9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（6）完成 ETL 后，计算创建的数据。 </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marL="342900" indent="-342900" fontAlgn="auto">
              <a:lnSpc>
                <a:spcPct val="90000"/>
              </a:lnSpc>
              <a:buFont typeface="Wingdings" panose="05000000000000000000" charset="0"/>
              <a:buChar char="l"/>
            </a:pPr>
            <a:r>
              <a:rPr lang="zh-CN" altLang="en-US" sz="2400">
                <a:solidFill>
                  <a:schemeClr val="bg1"/>
                </a:solidFill>
                <a:latin typeface="黑体" panose="02010609060101010101" charset="-122"/>
                <a:ea typeface="黑体" panose="02010609060101010101" charset="-122"/>
                <a:cs typeface="黑体" panose="02010609060101010101" charset="-122"/>
              </a:rPr>
              <a:t>应注意的基本表现如下：</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9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（1）找出转换负载所需的总时间。</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9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（2）找出已改进或删除的性能。</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9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（3）检查是否提取并转移了整个预期负载。</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3.5.6 ETL测试的数据准确性</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35000" y="1915795"/>
            <a:ext cx="10718165" cy="2245360"/>
          </a:xfrm>
          <a:prstGeom prst="rect">
            <a:avLst/>
          </a:prstGeom>
          <a:noFill/>
        </p:spPr>
        <p:txBody>
          <a:bodyPr wrap="square" rtlCol="0" anchor="t">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rPr>
              <a:t>在 ETL 测试中，我们专注于数据准确性，以确保数据是否按照预期准确加载到目标系统。</a:t>
            </a:r>
            <a:endParaRPr lang="zh-CN" altLang="en-US" sz="2000">
              <a:solidFill>
                <a:schemeClr val="bg1"/>
              </a:solidFill>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rPr>
              <a:t>以下是执行数据准确性应遵循的步骤：</a:t>
            </a:r>
            <a:endParaRPr lang="zh-CN" altLang="en-US" sz="2000">
              <a:solidFill>
                <a:schemeClr val="bg1"/>
              </a:solidFill>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rPr>
              <a:t>（1）比较值。在比较值中，将源系统和目标系统中的数据与最小数据或无转换数据进行比较。可以使用各种 ETL 工具进行 ETL 测试，例如 Information 中的源限定符转换。</a:t>
            </a:r>
            <a:endParaRPr lang="zh-CN" altLang="en-US" sz="2000">
              <a:solidFill>
                <a:schemeClr val="bg1"/>
              </a:solidFill>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rPr>
              <a:t>表达式转换也可以在数据准确性测试中执行。可以在 SQL 语句中使用一组运算符检查源和目标系统中的数据准确性。</a:t>
            </a:r>
            <a:endParaRPr lang="zh-CN" altLang="en-US" sz="2000">
              <a:solidFill>
                <a:schemeClr val="bg1"/>
              </a:solidFill>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rPr>
              <a:t>（2）检查关键数据列。可以通过比较源系统和目标系统中的不同值检查关键数据列。</a:t>
            </a:r>
            <a:endParaRPr lang="zh-CN" altLang="en-US" sz="2000">
              <a:solidFill>
                <a:schemeClr val="bg1"/>
              </a:solidFill>
            </a:endParaRPr>
          </a:p>
        </p:txBody>
      </p:sp>
      <p:pic>
        <p:nvPicPr>
          <p:cNvPr id="3" name="图片 2"/>
          <p:cNvPicPr>
            <a:picLocks noChangeAspect="1"/>
          </p:cNvPicPr>
          <p:nvPr/>
        </p:nvPicPr>
        <p:blipFill>
          <a:blip r:embed="rId9"/>
          <a:stretch>
            <a:fillRect/>
          </a:stretch>
        </p:blipFill>
        <p:spPr>
          <a:xfrm>
            <a:off x="635000" y="4575810"/>
            <a:ext cx="10718165" cy="42862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3.5.7 数据转换中的ETL测试</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98755" y="1193165"/>
            <a:ext cx="11797030" cy="4892675"/>
          </a:xfrm>
          <a:prstGeom prst="rect">
            <a:avLst/>
          </a:prstGeom>
          <a:noFill/>
        </p:spPr>
        <p:txBody>
          <a:bodyPr wrap="square" rtlCol="0">
            <a:spAutoFit/>
          </a:bodyPr>
          <a:p>
            <a:pPr indent="304800" fontAlgn="auto">
              <a:extLst>
                <a:ext uri="{35155182-B16C-46BC-9424-99874614C6A1}">
                  <wpsdc:indentchars xmlns:wpsdc="http://www.wps.cn/officeDocument/2017/drawingmlCustomData" val="100" checksum="3588401361"/>
                </a:ext>
              </a:extLst>
            </a:pPr>
            <a:r>
              <a:rPr lang="zh-CN" altLang="en-US" sz="2400">
                <a:solidFill>
                  <a:schemeClr val="bg1"/>
                </a:solidFill>
                <a:latin typeface="黑体" panose="02010609060101010101" charset="-122"/>
                <a:ea typeface="黑体" panose="02010609060101010101" charset="-122"/>
                <a:cs typeface="黑体" panose="02010609060101010101" charset="-122"/>
              </a:rPr>
              <a:t>执行 ETL 测试以进行数据转换的重要步骤是：</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100" checksum="3588401361"/>
                </a:ext>
              </a:extLst>
            </a:pPr>
            <a:r>
              <a:rPr lang="zh-CN" altLang="en-US" sz="2400">
                <a:solidFill>
                  <a:schemeClr val="bg1"/>
                </a:solidFill>
                <a:latin typeface="黑体" panose="02010609060101010101" charset="-122"/>
                <a:ea typeface="黑体" panose="02010609060101010101" charset="-122"/>
                <a:cs typeface="黑体" panose="02010609060101010101" charset="-122"/>
              </a:rPr>
              <a:t>（1）为输入数据和预期结果创建方案。现在我们将与业务客户验证 ETL测试。ETL 测试是在设计期间收集需求的最佳方法，可用作测试的一部分。</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100" checksum="3588401361"/>
                </a:ext>
              </a:extLst>
            </a:pPr>
            <a:r>
              <a:rPr lang="zh-CN" altLang="en-US" sz="2400">
                <a:solidFill>
                  <a:schemeClr val="bg1"/>
                </a:solidFill>
                <a:latin typeface="黑体" panose="02010609060101010101" charset="-122"/>
                <a:ea typeface="黑体" panose="02010609060101010101" charset="-122"/>
                <a:cs typeface="黑体" panose="02010609060101010101" charset="-122"/>
              </a:rPr>
              <a:t>（2）根据场景创建测试数据。ETL 开发人员将使用场景电子表格自动化填充数据集的整个过程，以便在情况发生变化时提供多功能性和移动性。</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100" checksum="3588401361"/>
                </a:ext>
              </a:extLst>
            </a:pPr>
            <a:r>
              <a:rPr lang="zh-CN" altLang="en-US" sz="2400">
                <a:solidFill>
                  <a:schemeClr val="bg1"/>
                </a:solidFill>
                <a:latin typeface="黑体" panose="02010609060101010101" charset="-122"/>
                <a:ea typeface="黑体" panose="02010609060101010101" charset="-122"/>
                <a:cs typeface="黑体" panose="02010609060101010101" charset="-122"/>
              </a:rPr>
              <a:t>（3）利用数据分析结果比较源和目标数据之间每个字段中的值的范围和提交。</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100" checksum="3588401361"/>
                </a:ext>
              </a:extLst>
            </a:pPr>
            <a:r>
              <a:rPr lang="zh-CN" altLang="en-US" sz="2400">
                <a:solidFill>
                  <a:schemeClr val="bg1"/>
                </a:solidFill>
                <a:latin typeface="黑体" panose="02010609060101010101" charset="-122"/>
                <a:ea typeface="黑体" panose="02010609060101010101" charset="-122"/>
                <a:cs typeface="黑体" panose="02010609060101010101" charset="-122"/>
              </a:rPr>
              <a:t>（4）验证 ETL 生成字段的准确处理，例如代理键。</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100" checksum="3588401361"/>
                </a:ext>
              </a:extLst>
            </a:pPr>
            <a:r>
              <a:rPr lang="zh-CN" altLang="en-US" sz="2400">
                <a:solidFill>
                  <a:schemeClr val="bg1"/>
                </a:solidFill>
                <a:latin typeface="黑体" panose="02010609060101010101" charset="-122"/>
                <a:ea typeface="黑体" panose="02010609060101010101" charset="-122"/>
                <a:cs typeface="黑体" panose="02010609060101010101" charset="-122"/>
              </a:rPr>
              <a:t>（5）验证仓库中与数据模型或设计中指定的数据类型相同的数据类型。</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100" checksum="3588401361"/>
                </a:ext>
              </a:extLst>
            </a:pPr>
            <a:r>
              <a:rPr lang="zh-CN" altLang="en-US" sz="2400">
                <a:solidFill>
                  <a:schemeClr val="bg1"/>
                </a:solidFill>
                <a:latin typeface="黑体" panose="02010609060101010101" charset="-122"/>
                <a:ea typeface="黑体" panose="02010609060101010101" charset="-122"/>
                <a:cs typeface="黑体" panose="02010609060101010101" charset="-122"/>
              </a:rPr>
              <a:t>（6）在测试参照完整性的表之间创建数据的场景。</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100" checksum="3588401361"/>
                </a:ext>
              </a:extLst>
            </a:pPr>
            <a:r>
              <a:rPr lang="zh-CN" altLang="en-US" sz="2400">
                <a:solidFill>
                  <a:schemeClr val="bg1"/>
                </a:solidFill>
                <a:latin typeface="黑体" panose="02010609060101010101" charset="-122"/>
                <a:ea typeface="黑体" panose="02010609060101010101" charset="-122"/>
                <a:cs typeface="黑体" panose="02010609060101010101" charset="-122"/>
              </a:rPr>
              <a:t>（7）验证数据中的父对子关系。</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100" checksum="3588401361"/>
                </a:ext>
              </a:extLst>
            </a:pPr>
            <a:r>
              <a:rPr lang="zh-CN" altLang="en-US" sz="2400">
                <a:solidFill>
                  <a:schemeClr val="bg1"/>
                </a:solidFill>
                <a:latin typeface="黑体" panose="02010609060101010101" charset="-122"/>
                <a:ea typeface="黑体" panose="02010609060101010101" charset="-122"/>
                <a:cs typeface="黑体" panose="02010609060101010101" charset="-122"/>
              </a:rPr>
              <a:t>（8）执行查找转换。查找查询应该是直接的，没有任何数据收集，并且预期根据源表只返回一个值。可以直接在源限定符中加入查找表。如果不是这种情况，我们将编写一个查询，它将查找表与源表中的主表连接，并比较目标中相应列中的数据。</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3.5.8 ETL测试用例</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70230" y="1302385"/>
            <a:ext cx="11007725" cy="82994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ETL 测试的目的是确保业务转换后从源到目标的加载数据是准确的，适用于信息管理行业中的不同工具和数据库，测试用例表见本书</a:t>
            </a:r>
            <a:r>
              <a:rPr lang="en-US" altLang="zh-CN" sz="2400">
                <a:solidFill>
                  <a:schemeClr val="bg1"/>
                </a:solidFill>
                <a:latin typeface="黑体" panose="02010609060101010101" charset="-122"/>
                <a:ea typeface="黑体" panose="02010609060101010101" charset="-122"/>
                <a:cs typeface="黑体" panose="02010609060101010101" charset="-122"/>
              </a:rPr>
              <a:t>56</a:t>
            </a:r>
            <a:r>
              <a:rPr lang="zh-CN" altLang="en-US" sz="2400">
                <a:solidFill>
                  <a:schemeClr val="bg1"/>
                </a:solidFill>
                <a:latin typeface="黑体" panose="02010609060101010101" charset="-122"/>
                <a:ea typeface="黑体" panose="02010609060101010101" charset="-122"/>
                <a:cs typeface="黑体" panose="02010609060101010101" charset="-122"/>
              </a:rPr>
              <a:t>页表3-14。</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70865" y="2470150"/>
            <a:ext cx="11006455" cy="3415030"/>
          </a:xfrm>
          <a:prstGeom prst="rect">
            <a:avLst/>
          </a:prstGeom>
          <a:noFill/>
        </p:spPr>
        <p:txBody>
          <a:bodyPr wrap="square" rtlCol="0">
            <a:spAutoFit/>
          </a:bodyPr>
          <a:p>
            <a:pPr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在 ETL 测试性能期间，ETL 测试程序始终使用的两个文档是：</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（1）ETL 映射表：ETL 映射表包含源表和目标表的所有信息，包括每个列及其在引</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用表中的查找。ETL 测试程序需要熟悉 SQL 查询，因为 ETL 测试可能涉及编写具有多个</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连接的大查询，以在 ETL 的任何阶段验证数据。在编写数据验证查询时，ETL 映射表提</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供了重要帮助。</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（2）源（目标）的 DB 模式：应该可以访问它，以验证映射表中的任何细节。</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3</a:t>
            </a:r>
            <a:r>
              <a:rPr lang="zh-CN" altLang="en-US" sz="3600">
                <a:sym typeface="+mn-ea"/>
              </a:rPr>
              <a:t>.</a:t>
            </a:r>
            <a:r>
              <a:rPr altLang="zh-CN" sz="3600">
                <a:sym typeface="+mn-ea"/>
              </a:rPr>
              <a:t>6 </a:t>
            </a:r>
            <a:r>
              <a:rPr lang="zh-CN" altLang="en-US" sz="3600">
                <a:sym typeface="+mn-ea"/>
              </a:rPr>
              <a:t>ETL测试工具</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重点：了解</a:t>
            </a:r>
            <a:r>
              <a:rPr altLang="zh-CN" sz="3000">
                <a:solidFill>
                  <a:schemeClr val="tx1"/>
                </a:solidFill>
                <a:sym typeface="+mn-ea"/>
              </a:rPr>
              <a:t>ETL</a:t>
            </a:r>
            <a:r>
              <a:rPr lang="zh-CN" altLang="en-US" sz="3000">
                <a:solidFill>
                  <a:schemeClr val="tx1"/>
                </a:solidFill>
                <a:sym typeface="+mn-ea"/>
              </a:rPr>
              <a:t>工具的优势、类型。</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a:t>
            </a:r>
            <a:r>
              <a:rPr altLang="zh-CN" sz="3000">
                <a:solidFill>
                  <a:schemeClr val="tx1"/>
                </a:solidFill>
                <a:sym typeface="+mn-ea"/>
              </a:rPr>
              <a:t>ETL</a:t>
            </a:r>
            <a:r>
              <a:rPr lang="zh-CN" altLang="en-US" sz="3000">
                <a:solidFill>
                  <a:schemeClr val="tx1"/>
                </a:solidFill>
                <a:sym typeface="+mn-ea"/>
              </a:rPr>
              <a:t>工具的优势</a:t>
            </a:r>
            <a:endParaRPr lang="zh-CN" altLang="en-US" sz="3000">
              <a:solidFill>
                <a:schemeClr val="tx1"/>
              </a:solidFill>
              <a:sym typeface="+mn-ea"/>
            </a:endParaRPr>
          </a:p>
        </p:txBody>
      </p:sp>
    </p:spTree>
    <p:custDataLst>
      <p:tags r:id="rId1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3.6.1 ETL工具的优势</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07975" y="989965"/>
            <a:ext cx="11576050" cy="5262245"/>
          </a:xfrm>
          <a:prstGeom prst="rect">
            <a:avLst/>
          </a:prstGeom>
          <a:noFill/>
        </p:spPr>
        <p:txBody>
          <a:bodyPr wrap="square" rtlCol="0">
            <a:spAutoFit/>
          </a:bodyPr>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ETL 工具是一组用任何编程语言编写的库，它将简化我们的工作，以便根据需要进行数据集成和转换操作。</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marL="457200" indent="-457200" fontAlgn="auto">
              <a:buFont typeface="Wingdings" panose="05000000000000000000" charset="0"/>
              <a:buChar char="l"/>
            </a:pPr>
            <a:r>
              <a:rPr lang="zh-CN" altLang="en-US" sz="2800">
                <a:solidFill>
                  <a:schemeClr val="bg1"/>
                </a:solidFill>
                <a:latin typeface="黑体" panose="02010609060101010101" charset="-122"/>
                <a:ea typeface="黑体" panose="02010609060101010101" charset="-122"/>
                <a:cs typeface="黑体" panose="02010609060101010101" charset="-122"/>
              </a:rPr>
              <a:t>使用 ETL 工具的优点如下。</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（1）易用性</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（2）运营恢复能力</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（3）可视流程</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（4）适用于复杂数据管理情况</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（5）增强商业智能</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（6）推进数据分析和清理</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（7）增强的商业智能</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（8）高投资回报</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（9）性能</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3.6.2 ETL工具的类型</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93370" y="981075"/>
            <a:ext cx="11776710" cy="526224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随着 ETL 工具的日益普及，数据仓库市场已经看到商用设备的重要性。ETL 工具提供了各种功能，以促进工作流程。</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1.常用工具</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ETL（extract-transform-load）即数据抽取、转换、装载的过程，对于企业或行业应用来说，我们经常会遇到各种数据的处理、转换、迁移，所以，了解并掌握一种 ETL 工具的使用必不可少。这里对比几款主流的 ETL 工具：</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（1）DataPipeline。</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（2）Kettle。</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Kettle 家族目前包括 4 个产品：Spoon、Pan、CHEF、Kitchen。</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（3）Talend。</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（4）Informatica。</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Informatica Enterprise Data Integration 包括 Informatica PowerCenter 和 Informatica PowerExchange两大产品</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（5）DataX。</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3.6.2 ETL工具的类型</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00965" y="981075"/>
            <a:ext cx="11883390" cy="5240655"/>
          </a:xfrm>
          <a:prstGeom prst="rect">
            <a:avLst/>
          </a:prstGeom>
          <a:noFill/>
        </p:spPr>
        <p:txBody>
          <a:bodyPr wrap="square" rtlCol="0">
            <a:noAutofit/>
          </a:bodyPr>
          <a:p>
            <a:pPr indent="558800" fontAlgn="auto">
              <a:lnSpc>
                <a:spcPct val="11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cs typeface="黑体" panose="02010609060101010101" charset="-122"/>
              </a:rPr>
              <a:t>2.ETL 工具的功能</a:t>
            </a:r>
            <a:endParaRPr lang="zh-CN" altLang="en-US" sz="2200">
              <a:solidFill>
                <a:schemeClr val="bg1"/>
              </a:solidFill>
              <a:latin typeface="黑体" panose="02010609060101010101" charset="-122"/>
              <a:ea typeface="黑体" panose="02010609060101010101" charset="-122"/>
              <a:cs typeface="黑体" panose="02010609060101010101" charset="-122"/>
            </a:endParaRPr>
          </a:p>
          <a:p>
            <a:pPr indent="558800" fontAlgn="auto">
              <a:lnSpc>
                <a:spcPct val="11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cs typeface="黑体" panose="02010609060101010101" charset="-122"/>
              </a:rPr>
              <a:t>基于 ETL 工具的数据仓库使用临时区域、数据集成和访问层执行其功能，由三层结构组成。</a:t>
            </a:r>
            <a:endParaRPr lang="zh-CN" altLang="en-US" sz="2200">
              <a:solidFill>
                <a:schemeClr val="bg1"/>
              </a:solidFill>
              <a:latin typeface="黑体" panose="02010609060101010101" charset="-122"/>
              <a:ea typeface="黑体" panose="02010609060101010101" charset="-122"/>
              <a:cs typeface="黑体" panose="02010609060101010101" charset="-122"/>
            </a:endParaRPr>
          </a:p>
          <a:p>
            <a:pPr indent="558800" fontAlgn="auto">
              <a:lnSpc>
                <a:spcPct val="11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cs typeface="黑体" panose="02010609060101010101" charset="-122"/>
              </a:rPr>
              <a:t>（1）暂存层</a:t>
            </a:r>
            <a:endParaRPr lang="zh-CN" altLang="en-US" sz="2200">
              <a:solidFill>
                <a:schemeClr val="bg1"/>
              </a:solidFill>
              <a:latin typeface="黑体" panose="02010609060101010101" charset="-122"/>
              <a:ea typeface="黑体" panose="02010609060101010101" charset="-122"/>
              <a:cs typeface="黑体" panose="02010609060101010101" charset="-122"/>
            </a:endParaRPr>
          </a:p>
          <a:p>
            <a:pPr indent="558800" fontAlgn="auto">
              <a:lnSpc>
                <a:spcPct val="11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cs typeface="黑体" panose="02010609060101010101" charset="-122"/>
              </a:rPr>
              <a:t>（2）数据集成层</a:t>
            </a:r>
            <a:endParaRPr lang="zh-CN" altLang="en-US" sz="2200">
              <a:solidFill>
                <a:schemeClr val="bg1"/>
              </a:solidFill>
              <a:latin typeface="黑体" panose="02010609060101010101" charset="-122"/>
              <a:ea typeface="黑体" panose="02010609060101010101" charset="-122"/>
              <a:cs typeface="黑体" panose="02010609060101010101" charset="-122"/>
            </a:endParaRPr>
          </a:p>
          <a:p>
            <a:pPr indent="558800" fontAlgn="auto">
              <a:lnSpc>
                <a:spcPct val="11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cs typeface="黑体" panose="02010609060101010101" charset="-122"/>
              </a:rPr>
              <a:t>（3）访问层</a:t>
            </a:r>
            <a:endParaRPr lang="zh-CN" altLang="en-US" sz="2200">
              <a:solidFill>
                <a:schemeClr val="bg1"/>
              </a:solidFill>
              <a:latin typeface="黑体" panose="02010609060101010101" charset="-122"/>
              <a:ea typeface="黑体" panose="02010609060101010101" charset="-122"/>
              <a:cs typeface="黑体" panose="02010609060101010101" charset="-122"/>
            </a:endParaRPr>
          </a:p>
          <a:p>
            <a:pPr indent="558800" fontAlgn="auto">
              <a:lnSpc>
                <a:spcPct val="11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cs typeface="黑体" panose="02010609060101010101" charset="-122"/>
              </a:rPr>
              <a:t>任何 ETL 工具都应该有能力连接到类型广泛的数据源和数据格式。对最常用的关系型数据库系统，还要提供本地的连接方式（如对 Oracle 的 OCI），ETL 应该能提供下面的基本功能：</a:t>
            </a:r>
            <a:endParaRPr lang="zh-CN" altLang="en-US" sz="2200">
              <a:solidFill>
                <a:schemeClr val="bg1"/>
              </a:solidFill>
              <a:latin typeface="黑体" panose="02010609060101010101" charset="-122"/>
              <a:ea typeface="黑体" panose="02010609060101010101" charset="-122"/>
              <a:cs typeface="黑体" panose="02010609060101010101" charset="-122"/>
            </a:endParaRPr>
          </a:p>
          <a:p>
            <a:pPr indent="558800" fontAlgn="auto">
              <a:lnSpc>
                <a:spcPct val="11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cs typeface="黑体" panose="02010609060101010101" charset="-122"/>
              </a:rPr>
              <a:t>（1）能连接到普通关系型数据库并获取数据。</a:t>
            </a:r>
            <a:endParaRPr lang="zh-CN" altLang="en-US" sz="2200">
              <a:solidFill>
                <a:schemeClr val="bg1"/>
              </a:solidFill>
              <a:latin typeface="黑体" panose="02010609060101010101" charset="-122"/>
              <a:ea typeface="黑体" panose="02010609060101010101" charset="-122"/>
              <a:cs typeface="黑体" panose="02010609060101010101" charset="-122"/>
            </a:endParaRPr>
          </a:p>
          <a:p>
            <a:pPr indent="558800" fontAlgn="auto">
              <a:lnSpc>
                <a:spcPct val="11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cs typeface="黑体" panose="02010609060101010101" charset="-122"/>
              </a:rPr>
              <a:t>（2）一个 ETL 工具应该能在任何平台下甚至是能在不同平台的组合上运行。</a:t>
            </a:r>
            <a:endParaRPr lang="zh-CN" altLang="en-US" sz="2200">
              <a:solidFill>
                <a:schemeClr val="bg1"/>
              </a:solidFill>
              <a:latin typeface="黑体" panose="02010609060101010101" charset="-122"/>
              <a:ea typeface="黑体" panose="02010609060101010101" charset="-122"/>
              <a:cs typeface="黑体" panose="02010609060101010101" charset="-122"/>
            </a:endParaRPr>
          </a:p>
          <a:p>
            <a:pPr indent="558800" fontAlgn="auto">
              <a:lnSpc>
                <a:spcPct val="11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cs typeface="黑体" panose="02010609060101010101" charset="-122"/>
              </a:rPr>
              <a:t>（3）一个 ETL 工具应该留给开发人员足够的自由度来使用。ETL 工具可以分为基于过程的工具和基于映射的工具。</a:t>
            </a:r>
            <a:endParaRPr lang="zh-CN" altLang="en-US" sz="2200">
              <a:solidFill>
                <a:schemeClr val="bg1"/>
              </a:solidFill>
              <a:latin typeface="黑体" panose="02010609060101010101" charset="-122"/>
              <a:ea typeface="黑体" panose="02010609060101010101" charset="-122"/>
              <a:cs typeface="黑体" panose="02010609060101010101" charset="-122"/>
            </a:endParaRPr>
          </a:p>
          <a:p>
            <a:pPr indent="558800" fontAlgn="auto">
              <a:lnSpc>
                <a:spcPct val="11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cs typeface="黑体" panose="02010609060101010101" charset="-122"/>
              </a:rPr>
              <a:t>（4）设计完的 ETL 转换应该可以被复用。</a:t>
            </a:r>
            <a:endParaRPr lang="zh-CN" altLang="en-US" sz="2200">
              <a:solidFill>
                <a:schemeClr val="bg1"/>
              </a:solidFill>
              <a:latin typeface="黑体" panose="02010609060101010101" charset="-122"/>
              <a:ea typeface="黑体" panose="02010609060101010101" charset="-122"/>
              <a:cs typeface="黑体" panose="02010609060101010101" charset="-122"/>
            </a:endParaRPr>
          </a:p>
          <a:p>
            <a:pPr indent="558800" fontAlgn="auto">
              <a:lnSpc>
                <a:spcPct val="11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cs typeface="黑体" panose="02010609060101010101" charset="-122"/>
              </a:rPr>
              <a:t>（5）几乎所有的 ETL 工具都提供了脚本，以编程的方式解决工具本身不能解决的问题。</a:t>
            </a:r>
            <a:endParaRPr lang="zh-CN" altLang="en-US" sz="2200">
              <a:solidFill>
                <a:schemeClr val="bg1"/>
              </a:solidFill>
              <a:latin typeface="黑体" panose="02010609060101010101" charset="-122"/>
              <a:ea typeface="黑体" panose="02010609060101010101" charset="-122"/>
              <a:cs typeface="黑体" panose="02010609060101010101" charset="-122"/>
            </a:endParaRPr>
          </a:p>
          <a:p>
            <a:pPr indent="558800" fontAlgn="auto">
              <a:lnSpc>
                <a:spcPct val="110000"/>
              </a:lnSpc>
              <a:extLst>
                <a:ext uri="{35155182-B16C-46BC-9424-99874614C6A1}">
                  <wpsdc:indentchars xmlns:wpsdc="http://www.wps.cn/officeDocument/2017/drawingmlCustomData" val="200" checksum="1956455923"/>
                </a:ext>
              </a:extLst>
            </a:pPr>
            <a:r>
              <a:rPr lang="zh-CN" altLang="en-US" sz="2200">
                <a:solidFill>
                  <a:schemeClr val="bg1"/>
                </a:solidFill>
                <a:latin typeface="黑体" panose="02010609060101010101" charset="-122"/>
                <a:ea typeface="黑体" panose="02010609060101010101" charset="-122"/>
                <a:cs typeface="黑体" panose="02010609060101010101" charset="-122"/>
              </a:rPr>
              <a:t>（6）ETL 项目很大一部分工作都是在做数据转换。</a:t>
            </a:r>
            <a:endParaRPr lang="zh-CN" altLang="en-US" sz="22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3</a:t>
            </a:r>
            <a:r>
              <a:rPr lang="zh-CN" altLang="en-US" sz="3600">
                <a:sym typeface="+mn-ea"/>
              </a:rPr>
              <a:t>.</a:t>
            </a:r>
            <a:r>
              <a:rPr altLang="zh-CN" sz="3600">
                <a:sym typeface="+mn-ea"/>
              </a:rPr>
              <a:t>7 </a:t>
            </a:r>
            <a:r>
              <a:rPr lang="zh-CN" altLang="en-US" sz="3600">
                <a:sym typeface="+mn-ea"/>
              </a:rPr>
              <a:t>ETL管道</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重点：了解什么是</a:t>
            </a:r>
            <a:r>
              <a:rPr altLang="zh-CN" sz="3000">
                <a:solidFill>
                  <a:schemeClr val="tx1"/>
                </a:solidFill>
                <a:sym typeface="+mn-ea"/>
              </a:rPr>
              <a:t>ETL</a:t>
            </a:r>
            <a:r>
              <a:rPr lang="zh-CN" altLang="en-US" sz="3000">
                <a:solidFill>
                  <a:schemeClr val="tx1"/>
                </a:solidFill>
                <a:sym typeface="+mn-ea"/>
              </a:rPr>
              <a:t>管道。</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a:t>
            </a:r>
            <a:r>
              <a:rPr altLang="zh-CN" sz="3000">
                <a:solidFill>
                  <a:schemeClr val="tx1"/>
                </a:solidFill>
                <a:sym typeface="+mn-ea"/>
              </a:rPr>
              <a:t>ETL</a:t>
            </a:r>
            <a:r>
              <a:rPr lang="zh-CN" altLang="en-US" sz="3000">
                <a:solidFill>
                  <a:schemeClr val="tx1"/>
                </a:solidFill>
                <a:sym typeface="+mn-ea"/>
              </a:rPr>
              <a:t>管道与数据管道的区别。</a:t>
            </a:r>
            <a:endParaRPr lang="zh-CN" altLang="en-US" sz="3000">
              <a:solidFill>
                <a:schemeClr val="tx1"/>
              </a:solidFill>
              <a:sym typeface="+mn-ea"/>
            </a:endParaRPr>
          </a:p>
        </p:txBody>
      </p:sp>
    </p:spTree>
    <p:custDataLst>
      <p:tags r:id="rId1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3.7.1 ETL管道概念</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2159635" y="1189355"/>
            <a:ext cx="7872730" cy="1445260"/>
          </a:xfrm>
          <a:prstGeom prst="rect">
            <a:avLst/>
          </a:prstGeom>
          <a:noFill/>
        </p:spPr>
        <p:txBody>
          <a:bodyPr wrap="square" rtlCol="0">
            <a:spAutoFit/>
          </a:bodyPr>
          <a:p>
            <a:pPr indent="382905" fontAlgn="auto">
              <a:extLst>
                <a:ext uri="{35155182-B16C-46BC-9424-99874614C6A1}">
                  <wpsdc:indentchars xmlns:wpsdc="http://www.wps.cn/officeDocument/2017/drawingmlCustomData" val="137" checksum="3591747628"/>
                </a:ext>
              </a:extLst>
            </a:pPr>
            <a:r>
              <a:rPr lang="zh-CN" altLang="en-US" sz="2200">
                <a:solidFill>
                  <a:schemeClr val="bg1"/>
                </a:solidFill>
                <a:latin typeface="黑体" panose="02010609060101010101" charset="-122"/>
                <a:ea typeface="黑体" panose="02010609060101010101" charset="-122"/>
                <a:cs typeface="黑体" panose="02010609060101010101" charset="-122"/>
              </a:rPr>
              <a:t>ETL 管道是指一组过程，这些过程从输入源中提取数据、转换数据，并将其加载到输出目标（如数据集市、数据库和数据仓库）中，以进行分析、报告和数据同步。当数据加载到数据库或数据仓库时，数据管道不会结束。如下图所示。</a:t>
            </a:r>
            <a:endParaRPr lang="zh-CN" altLang="en-US" sz="2200">
              <a:solidFill>
                <a:schemeClr val="bg1"/>
              </a:solidFill>
              <a:latin typeface="黑体" panose="02010609060101010101" charset="-122"/>
              <a:ea typeface="黑体" panose="02010609060101010101" charset="-122"/>
              <a:cs typeface="黑体" panose="02010609060101010101" charset="-122"/>
            </a:endParaRPr>
          </a:p>
        </p:txBody>
      </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9"/>
          <a:stretch>
            <a:fillRect/>
          </a:stretch>
        </p:blipFill>
        <p:spPr>
          <a:xfrm>
            <a:off x="2159318" y="2700655"/>
            <a:ext cx="7873365" cy="3437890"/>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3</a:t>
            </a:r>
            <a:r>
              <a:rPr lang="zh-CN" altLang="en-US" sz="3600">
                <a:sym typeface="+mn-ea"/>
              </a:rPr>
              <a:t>.</a:t>
            </a:r>
            <a:r>
              <a:rPr altLang="zh-CN" sz="3600">
                <a:sym typeface="+mn-ea"/>
              </a:rPr>
              <a:t>1 </a:t>
            </a:r>
            <a:r>
              <a:rPr lang="zh-CN" altLang="en-US" sz="3600">
                <a:sym typeface="+mn-ea"/>
              </a:rPr>
              <a:t>初识数据仓库</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重点：了解数据仓库的概念、特点等。</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难点：数据仓库的特点及其与数据库的区别。</a:t>
            </a:r>
            <a:endParaRPr altLang="zh-CN" sz="3000">
              <a:solidFill>
                <a:schemeClr val="tx1"/>
              </a:solidFill>
              <a:sym typeface="+mn-ea"/>
            </a:endParaRPr>
          </a:p>
        </p:txBody>
      </p:sp>
    </p:spTree>
    <p:custDataLst>
      <p:tags r:id="rId13"/>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3.7.2 ETL管道与数据管道的区别</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93700" y="847725"/>
            <a:ext cx="11445240" cy="706755"/>
          </a:xfrm>
          <a:prstGeom prst="rect">
            <a:avLst/>
          </a:prstGeom>
          <a:noFill/>
        </p:spPr>
        <p:txBody>
          <a:bodyPr wrap="square" rtlCol="0" anchor="t">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ETL 管道和数据管道几乎都做同样的事情。它们跨平台移动数据并以此方式对其进行转换。ETL 管道与数据管道的主要区别在于构建管道的应用程序。</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986655" y="1422400"/>
            <a:ext cx="6852285" cy="2553335"/>
          </a:xfrm>
          <a:prstGeom prst="rect">
            <a:avLst/>
          </a:prstGeom>
          <a:noFill/>
        </p:spPr>
        <p:txBody>
          <a:bodyPr wrap="square" rtlCol="0">
            <a:spAutoFit/>
          </a:bodyPr>
          <a:p>
            <a:pPr algn="l">
              <a:buClrTx/>
              <a:buSzTx/>
              <a:buNone/>
            </a:pPr>
            <a:r>
              <a:rPr lang="zh-CN" altLang="en-US" sz="2000">
                <a:solidFill>
                  <a:schemeClr val="bg1"/>
                </a:solidFill>
                <a:latin typeface="黑体" panose="02010609060101010101" charset="-122"/>
                <a:ea typeface="黑体" panose="02010609060101010101" charset="-122"/>
                <a:cs typeface="黑体" panose="02010609060101010101" charset="-122"/>
              </a:rPr>
              <a:t>2. 数据管道</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gn="l">
              <a:buClrTx/>
              <a:buSzTx/>
              <a:buNone/>
            </a:pPr>
            <a:r>
              <a:rPr lang="zh-CN" altLang="en-US" sz="2000">
                <a:solidFill>
                  <a:schemeClr val="bg1"/>
                </a:solidFill>
                <a:latin typeface="黑体" panose="02010609060101010101" charset="-122"/>
                <a:ea typeface="黑体" panose="02010609060101010101" charset="-122"/>
                <a:cs typeface="黑体" panose="02010609060101010101" charset="-122"/>
              </a:rPr>
              <a:t>可以为使用数据带来值的任何应用程序构建数据管道。它可用于跨应用程序集成数据，构建数据驱动的 Web 产品，构建预测模型，创建实时数据流应用程序，执行数据挖掘活动，构建数字产品中的数据驱动功能。随着开源大数据技术（用于构建数据管道）的可用性增强，过去十年数据管道的使用有所增加。这些技术能够转换非结构化数据和结构化数据。ETL 管道和数据管道的区别见下表。</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5" name="图片 4"/>
          <p:cNvPicPr>
            <a:picLocks noChangeAspect="1"/>
          </p:cNvPicPr>
          <p:nvPr/>
        </p:nvPicPr>
        <p:blipFill>
          <a:blip r:embed="rId9"/>
          <a:stretch>
            <a:fillRect/>
          </a:stretch>
        </p:blipFill>
        <p:spPr>
          <a:xfrm>
            <a:off x="314325" y="3743960"/>
            <a:ext cx="4263390" cy="2553970"/>
          </a:xfrm>
          <a:prstGeom prst="rect">
            <a:avLst/>
          </a:prstGeom>
        </p:spPr>
      </p:pic>
      <p:sp>
        <p:nvSpPr>
          <p:cNvPr id="8" name="文本框 7"/>
          <p:cNvSpPr txBox="1"/>
          <p:nvPr/>
        </p:nvSpPr>
        <p:spPr>
          <a:xfrm>
            <a:off x="393700" y="1422400"/>
            <a:ext cx="4064000" cy="2254885"/>
          </a:xfrm>
          <a:prstGeom prst="rect">
            <a:avLst/>
          </a:prstGeom>
          <a:noFill/>
        </p:spPr>
        <p:txBody>
          <a:bodyPr wrap="square" rtlCol="0">
            <a:noAutofit/>
          </a:bodyPr>
          <a:p>
            <a:r>
              <a:rPr lang="zh-CN" altLang="en-US" sz="2000">
                <a:solidFill>
                  <a:schemeClr val="bg1"/>
                </a:solidFill>
                <a:latin typeface="黑体" panose="02010609060101010101" charset="-122"/>
                <a:ea typeface="黑体" panose="02010609060101010101" charset="-122"/>
                <a:cs typeface="黑体" panose="02010609060101010101" charset="-122"/>
                <a:sym typeface="+mn-ea"/>
              </a:rPr>
              <a:t>1. ETL 管道</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a:lnSpc>
                <a:spcPct val="90000"/>
              </a:lnSpc>
            </a:pPr>
            <a:r>
              <a:rPr lang="zh-CN" altLang="en-US" sz="2000">
                <a:solidFill>
                  <a:schemeClr val="bg1"/>
                </a:solidFill>
                <a:latin typeface="黑体" panose="02010609060101010101" charset="-122"/>
                <a:ea typeface="黑体" panose="02010609060101010101" charset="-122"/>
                <a:cs typeface="黑体" panose="02010609060101010101" charset="-122"/>
                <a:sym typeface="+mn-ea"/>
              </a:rPr>
              <a:t>ETL 管道是为数据仓库应用程序构建的，包括企业数据仓库以及特定于主题的数据集市。当新应用程序替换传统应用程序时，ETL 管道也用于数据迁移解决方案。ETL 管道通常使用精通转换结构化数据的行业标准 ETL 工具构建，如图所示。</a:t>
            </a:r>
            <a:endParaRPr lang="zh-CN" altLang="en-US" sz="2000">
              <a:solidFill>
                <a:schemeClr val="bg1"/>
              </a:solidFill>
              <a:latin typeface="黑体" panose="02010609060101010101" charset="-122"/>
              <a:ea typeface="黑体" panose="02010609060101010101" charset="-122"/>
              <a:cs typeface="黑体" panose="02010609060101010101" charset="-122"/>
            </a:endParaRPr>
          </a:p>
          <a:p>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11" name="图片 10"/>
          <p:cNvPicPr>
            <a:picLocks noChangeAspect="1"/>
          </p:cNvPicPr>
          <p:nvPr/>
        </p:nvPicPr>
        <p:blipFill>
          <a:blip r:embed="rId10"/>
          <a:stretch>
            <a:fillRect/>
          </a:stretch>
        </p:blipFill>
        <p:spPr>
          <a:xfrm>
            <a:off x="4986655" y="4347845"/>
            <a:ext cx="6791960" cy="1521460"/>
          </a:xfrm>
          <a:prstGeom prst="rect">
            <a:avLst/>
          </a:prstGeom>
        </p:spPr>
      </p:pic>
    </p:spTree>
    <p:custDataLst>
      <p:tags r:id="rId11"/>
    </p:custDataLst>
  </p:cSld>
  <p:clrMapOvr>
    <a:masterClrMapping/>
  </p:clrMapOvr>
  <p:transition>
    <p:cove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p>
            <a:pPr marL="0" lvl="0" indent="0" algn="ctr">
              <a:lnSpc>
                <a:spcPct val="100000"/>
              </a:lnSpc>
              <a:spcBef>
                <a:spcPts val="0"/>
              </a:spcBef>
              <a:spcAft>
                <a:spcPts val="0"/>
              </a:spcAft>
              <a:buSzPct val="100000"/>
              <a:buNone/>
            </a:pPr>
            <a:r>
              <a:rPr lang="zh-CN" altLang="en-US" sz="5400" strike="noStrike" baseline="0" dirty="0">
                <a:solidFill>
                  <a:schemeClr val="lt1"/>
                </a:solidFill>
              </a:rPr>
              <a:t>谢 谢 聆 听</a:t>
            </a:r>
            <a:endParaRPr lang="zh-CN" altLang="en-US" sz="5400" strike="noStrike" baseline="0" dirty="0">
              <a:solidFill>
                <a:schemeClr val="lt1"/>
              </a:solidFill>
            </a:endParaRPr>
          </a:p>
        </p:txBody>
      </p:sp>
      <p:sp>
        <p:nvSpPr>
          <p:cNvPr id="5" name="文本占位符 4"/>
          <p:cNvSpPr>
            <a:spLocks noGrp="1"/>
          </p:cNvSpPr>
          <p:nvPr>
            <p:ph type="body" sz="quarter" idx="13"/>
            <p:custDataLst>
              <p:tags r:id="rId2"/>
            </p:custDataLst>
          </p:nvPr>
        </p:nvSpPr>
        <p:spPr/>
        <p:txBody>
          <a:bodyPr/>
          <a:p>
            <a:pPr marL="0" lvl="0" indent="0" algn="ctr">
              <a:lnSpc>
                <a:spcPct val="130000"/>
              </a:lnSpc>
              <a:spcBef>
                <a:spcPts val="0"/>
              </a:spcBef>
              <a:spcAft>
                <a:spcPts val="1000"/>
              </a:spcAft>
              <a:buSzPct val="100000"/>
              <a:buNone/>
            </a:pPr>
            <a:r>
              <a:rPr lang="zh-CN" dirty="0">
                <a:solidFill>
                  <a:schemeClr val="lt1"/>
                </a:solidFill>
                <a:sym typeface="+mn-ea"/>
              </a:rPr>
              <a:t>《数据清洗与治理》教学课件</a:t>
            </a:r>
            <a:endParaRPr lang="zh-CN" altLang="en-US" sz="2200" dirty="0">
              <a:solidFill>
                <a:schemeClr val="lt1"/>
              </a:solidFill>
            </a:endParaRPr>
          </a:p>
        </p:txBody>
      </p:sp>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2" name="文本框 1"/>
          <p:cNvSpPr txBox="1"/>
          <p:nvPr/>
        </p:nvSpPr>
        <p:spPr>
          <a:xfrm>
            <a:off x="408899" y="906160"/>
            <a:ext cx="10969253" cy="737235"/>
          </a:xfrm>
          <a:prstGeom prst="rect">
            <a:avLst/>
          </a:prstGeom>
          <a:noFill/>
        </p:spPr>
        <p:txBody>
          <a:bodyPr wrap="square" rtlCol="0">
            <a:spAutoFit/>
          </a:bodyPr>
          <a:lstStyle/>
          <a:p>
            <a:pPr defTabSz="514350">
              <a:lnSpc>
                <a:spcPct val="150000"/>
              </a:lnSpc>
            </a:pPr>
            <a:endParaRPr sz="2800" b="1" dirty="0">
              <a:solidFill>
                <a:srgbClr val="FFFFFF"/>
              </a:solidFill>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3.1.1</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数据仓库的概念</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69875" y="1167448"/>
            <a:ext cx="11652250" cy="4523105"/>
          </a:xfrm>
          <a:prstGeom prst="rect">
            <a:avLst/>
          </a:prstGeom>
          <a:noFill/>
        </p:spPr>
        <p:txBody>
          <a:bodyPr wrap="square" rtlCol="0">
            <a:spAutoFit/>
          </a:bodyPr>
          <a:p>
            <a:pPr indent="812800" fontAlgn="auto">
              <a:extLst>
                <a:ext uri="{35155182-B16C-46BC-9424-99874614C6A1}">
                  <wpsdc:indentchars xmlns:wpsdc="http://www.wps.cn/officeDocument/2017/drawingmlCustomData" val="200" checksum="3877492575"/>
                </a:ext>
              </a:extLst>
            </a:pPr>
            <a:r>
              <a:rPr lang="zh-CN" altLang="en-US" sz="3200">
                <a:solidFill>
                  <a:schemeClr val="bg1"/>
                </a:solidFill>
                <a:latin typeface="黑体" panose="02010609060101010101" charset="-122"/>
                <a:ea typeface="黑体" panose="02010609060101010101" charset="-122"/>
                <a:cs typeface="黑体" panose="02010609060101010101" charset="-122"/>
              </a:rPr>
              <a:t>数据仓库（data warehouse），可简写为 DW 或 DWH，是为企业所有级别的决策制订计划过程，提供所有数据类型的战略集合。它出于分析性报告和决策支持的目的而创建，为需要业务智能的企业提供指导业务流程改进、监视时间、成本、质量以及控制。</a:t>
            </a:r>
            <a:endParaRPr lang="zh-CN" altLang="en-US" sz="3200">
              <a:solidFill>
                <a:schemeClr val="bg1"/>
              </a:solidFill>
              <a:latin typeface="黑体" panose="02010609060101010101" charset="-122"/>
              <a:ea typeface="黑体" panose="02010609060101010101" charset="-122"/>
              <a:cs typeface="黑体" panose="02010609060101010101" charset="-122"/>
            </a:endParaRPr>
          </a:p>
          <a:p>
            <a:pPr indent="812800" fontAlgn="auto">
              <a:extLst>
                <a:ext uri="{35155182-B16C-46BC-9424-99874614C6A1}">
                  <wpsdc:indentchars xmlns:wpsdc="http://www.wps.cn/officeDocument/2017/drawingmlCustomData" val="200" checksum="3877492575"/>
                </a:ext>
              </a:extLst>
            </a:pPr>
            <a:r>
              <a:rPr lang="zh-CN" altLang="en-US" sz="3200">
                <a:solidFill>
                  <a:schemeClr val="bg1"/>
                </a:solidFill>
                <a:latin typeface="黑体" panose="02010609060101010101" charset="-122"/>
                <a:ea typeface="黑体" panose="02010609060101010101" charset="-122"/>
                <a:cs typeface="黑体" panose="02010609060101010101" charset="-122"/>
              </a:rPr>
              <a:t>数据仓库是一个面向主题的、集成的、随时间变化的、信息本身相对稳定的数据集合，用于支持管理决策过程。数据仓库本身并不“生产”任何数据，同时自身也不需要“消费”任何数据，数据来源于外部，并且开放给外部应用使用。</a:t>
            </a:r>
            <a:endParaRPr lang="zh-CN" altLang="en-US" sz="32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3.1.2</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数据仓库的特点</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3" name="图片 2" descr="工作报告怎么写(1)"/>
          <p:cNvPicPr>
            <a:picLocks noChangeAspect="1"/>
          </p:cNvPicPr>
          <p:nvPr/>
        </p:nvPicPr>
        <p:blipFill>
          <a:blip r:embed="rId9"/>
          <a:stretch>
            <a:fillRect/>
          </a:stretch>
        </p:blipFill>
        <p:spPr>
          <a:xfrm>
            <a:off x="308610" y="1202055"/>
            <a:ext cx="11583035" cy="490029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2" name="文本框 1"/>
          <p:cNvSpPr txBox="1"/>
          <p:nvPr/>
        </p:nvSpPr>
        <p:spPr>
          <a:xfrm>
            <a:off x="351790" y="890905"/>
            <a:ext cx="4876800" cy="5169535"/>
          </a:xfrm>
          <a:prstGeom prst="rect">
            <a:avLst/>
          </a:prstGeom>
          <a:noFill/>
        </p:spPr>
        <p:txBody>
          <a:bodyPr wrap="square" rtlCol="0">
            <a:spAutoFit/>
          </a:bodyPr>
          <a:lstStyle/>
          <a:p>
            <a:pPr defTabSz="514350">
              <a:lnSpc>
                <a:spcPct val="150000"/>
              </a:lnSpc>
            </a:pPr>
            <a:r>
              <a:rPr lang="zh-CN" sz="2000" b="1" dirty="0">
                <a:solidFill>
                  <a:srgbClr val="FFFFFF"/>
                </a:solidFill>
                <a:latin typeface="微软雅黑" panose="020B0503020204020204" charset="-122"/>
                <a:ea typeface="微软雅黑" panose="020B0503020204020204" charset="-122"/>
                <a:cs typeface="微软雅黑" panose="020B0503020204020204" charset="-122"/>
              </a:rPr>
              <a:t>首先要区分</a:t>
            </a:r>
            <a:r>
              <a:rPr sz="2000" b="1" dirty="0">
                <a:solidFill>
                  <a:srgbClr val="FFFFFF"/>
                </a:solidFill>
                <a:latin typeface="微软雅黑" panose="020B0503020204020204" charset="-122"/>
                <a:ea typeface="微软雅黑" panose="020B0503020204020204" charset="-122"/>
                <a:cs typeface="微软雅黑" panose="020B0503020204020204" charset="-122"/>
              </a:rPr>
              <a:t>数据库软件</a:t>
            </a:r>
            <a:r>
              <a:rPr lang="zh-CN" sz="2000" b="1" dirty="0">
                <a:solidFill>
                  <a:srgbClr val="FFFFFF"/>
                </a:solidFill>
                <a:latin typeface="微软雅黑" panose="020B0503020204020204" charset="-122"/>
                <a:ea typeface="微软雅黑" panose="020B0503020204020204" charset="-122"/>
                <a:cs typeface="微软雅黑" panose="020B0503020204020204" charset="-122"/>
              </a:rPr>
              <a:t>、</a:t>
            </a:r>
            <a:r>
              <a:rPr sz="2000" b="1" dirty="0">
                <a:solidFill>
                  <a:srgbClr val="FFFFFF"/>
                </a:solidFill>
                <a:latin typeface="微软雅黑" panose="020B0503020204020204" charset="-122"/>
                <a:ea typeface="微软雅黑" panose="020B0503020204020204" charset="-122"/>
                <a:cs typeface="微软雅黑" panose="020B0503020204020204" charset="-122"/>
              </a:rPr>
              <a:t>数据库</a:t>
            </a:r>
            <a:r>
              <a:rPr lang="zh-CN" sz="2000" b="1" dirty="0">
                <a:solidFill>
                  <a:srgbClr val="FFFFFF"/>
                </a:solidFill>
                <a:latin typeface="微软雅黑" panose="020B0503020204020204" charset="-122"/>
                <a:ea typeface="微软雅黑" panose="020B0503020204020204" charset="-122"/>
                <a:cs typeface="微软雅黑" panose="020B0503020204020204" charset="-122"/>
              </a:rPr>
              <a:t>、</a:t>
            </a:r>
            <a:r>
              <a:rPr sz="2000" b="1" dirty="0">
                <a:solidFill>
                  <a:srgbClr val="FFFFFF"/>
                </a:solidFill>
                <a:latin typeface="微软雅黑" panose="020B0503020204020204" charset="-122"/>
                <a:ea typeface="微软雅黑" panose="020B0503020204020204" charset="-122"/>
                <a:cs typeface="微软雅黑" panose="020B0503020204020204" charset="-122"/>
              </a:rPr>
              <a:t>数据仓库</a:t>
            </a:r>
            <a:r>
              <a:rPr lang="zh-CN" sz="2000" b="1" dirty="0">
                <a:solidFill>
                  <a:srgbClr val="FFFFFF"/>
                </a:solidFill>
                <a:latin typeface="微软雅黑" panose="020B0503020204020204" charset="-122"/>
                <a:ea typeface="微软雅黑" panose="020B0503020204020204" charset="-122"/>
                <a:cs typeface="微软雅黑" panose="020B0503020204020204" charset="-122"/>
              </a:rPr>
              <a:t>三者的概念：</a:t>
            </a:r>
            <a:endParaRPr lang="zh-CN" sz="2000" b="1" dirty="0">
              <a:solidFill>
                <a:srgbClr val="FFFFFF"/>
              </a:solidFill>
              <a:latin typeface="微软雅黑" panose="020B0503020204020204" charset="-122"/>
              <a:ea typeface="微软雅黑" panose="020B0503020204020204" charset="-122"/>
              <a:cs typeface="微软雅黑" panose="020B0503020204020204" charset="-122"/>
            </a:endParaRPr>
          </a:p>
          <a:p>
            <a:pPr defTabSz="514350">
              <a:lnSpc>
                <a:spcPct val="150000"/>
              </a:lnSpc>
            </a:pPr>
            <a:r>
              <a:rPr sz="2000" b="1" dirty="0">
                <a:solidFill>
                  <a:srgbClr val="FF0000"/>
                </a:solidFill>
                <a:latin typeface="微软雅黑" panose="020B0503020204020204" charset="-122"/>
                <a:ea typeface="微软雅黑" panose="020B0503020204020204" charset="-122"/>
                <a:cs typeface="微软雅黑" panose="020B0503020204020204" charset="-122"/>
                <a:sym typeface="+mn-ea"/>
              </a:rPr>
              <a:t>数据库软件</a:t>
            </a:r>
            <a:r>
              <a:rPr sz="2000" b="1" dirty="0">
                <a:solidFill>
                  <a:srgbClr val="FFFFFF"/>
                </a:solidFill>
                <a:latin typeface="微软雅黑" panose="020B0503020204020204" charset="-122"/>
                <a:ea typeface="微软雅黑" panose="020B0503020204020204" charset="-122"/>
                <a:cs typeface="微软雅黑" panose="020B0503020204020204" charset="-122"/>
                <a:sym typeface="+mn-ea"/>
              </a:rPr>
              <a:t>：是一种软件，用来实现数据库逻辑过程，属于物理层。</a:t>
            </a:r>
            <a:endParaRPr sz="2000" b="1" dirty="0">
              <a:solidFill>
                <a:srgbClr val="FFFFFF"/>
              </a:solidFill>
              <a:latin typeface="微软雅黑" panose="020B0503020204020204" charset="-122"/>
              <a:ea typeface="微软雅黑" panose="020B0503020204020204" charset="-122"/>
              <a:cs typeface="微软雅黑" panose="020B0503020204020204" charset="-122"/>
            </a:endParaRPr>
          </a:p>
          <a:p>
            <a:pPr defTabSz="514350">
              <a:lnSpc>
                <a:spcPct val="150000"/>
              </a:lnSpc>
            </a:pPr>
            <a:r>
              <a:rPr sz="2000" b="1" dirty="0">
                <a:solidFill>
                  <a:srgbClr val="FF0000"/>
                </a:solidFill>
                <a:latin typeface="微软雅黑" panose="020B0503020204020204" charset="-122"/>
                <a:ea typeface="微软雅黑" panose="020B0503020204020204" charset="-122"/>
                <a:cs typeface="微软雅黑" panose="020B0503020204020204" charset="-122"/>
                <a:sym typeface="+mn-ea"/>
              </a:rPr>
              <a:t>数据库</a:t>
            </a:r>
            <a:r>
              <a:rPr sz="2000" b="1" dirty="0">
                <a:solidFill>
                  <a:srgbClr val="FFFFFF"/>
                </a:solidFill>
                <a:latin typeface="微软雅黑" panose="020B0503020204020204" charset="-122"/>
                <a:ea typeface="微软雅黑" panose="020B0503020204020204" charset="-122"/>
                <a:cs typeface="微软雅黑" panose="020B0503020204020204" charset="-122"/>
                <a:sym typeface="+mn-ea"/>
              </a:rPr>
              <a:t>：是一种逻辑概念，用来存放数据的仓库，通过数据库软件实现。</a:t>
            </a:r>
            <a:endParaRPr sz="2000" b="1" dirty="0">
              <a:solidFill>
                <a:srgbClr val="FFFFFF"/>
              </a:solidFill>
              <a:latin typeface="微软雅黑" panose="020B0503020204020204" charset="-122"/>
              <a:ea typeface="微软雅黑" panose="020B0503020204020204" charset="-122"/>
              <a:cs typeface="微软雅黑" panose="020B0503020204020204" charset="-122"/>
            </a:endParaRPr>
          </a:p>
          <a:p>
            <a:pPr defTabSz="514350">
              <a:lnSpc>
                <a:spcPct val="150000"/>
              </a:lnSpc>
            </a:pPr>
            <a:r>
              <a:rPr sz="2000" b="1" dirty="0">
                <a:solidFill>
                  <a:srgbClr val="FF0000"/>
                </a:solidFill>
                <a:latin typeface="微软雅黑" panose="020B0503020204020204" charset="-122"/>
                <a:ea typeface="微软雅黑" panose="020B0503020204020204" charset="-122"/>
                <a:cs typeface="微软雅黑" panose="020B0503020204020204" charset="-122"/>
                <a:sym typeface="+mn-ea"/>
              </a:rPr>
              <a:t>数据仓库</a:t>
            </a:r>
            <a:r>
              <a:rPr sz="2000" b="1" dirty="0">
                <a:solidFill>
                  <a:srgbClr val="FFFFFF"/>
                </a:solidFill>
                <a:latin typeface="微软雅黑" panose="020B0503020204020204" charset="-122"/>
                <a:ea typeface="微软雅黑" panose="020B0503020204020204" charset="-122"/>
                <a:cs typeface="微软雅黑" panose="020B0503020204020204" charset="-122"/>
                <a:sym typeface="+mn-ea"/>
              </a:rPr>
              <a:t>：是数据库概念的升级。从逻辑上理解，数据库和数据仓库没有区别，从数据量来说，数据仓库要比数据库庞大得多。数据仓库主要用于数据挖掘和数据分析</a:t>
            </a:r>
            <a:endParaRPr sz="2000" b="1" dirty="0">
              <a:solidFill>
                <a:srgbClr val="FFFFFF"/>
              </a:solidFill>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3.1.3</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数据仓库与数据库的区别</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9"/>
          <a:stretch>
            <a:fillRect/>
          </a:stretch>
        </p:blipFill>
        <p:spPr>
          <a:xfrm>
            <a:off x="5613400" y="1546860"/>
            <a:ext cx="6395720" cy="4635500"/>
          </a:xfrm>
          <a:prstGeom prst="rect">
            <a:avLst/>
          </a:prstGeom>
        </p:spPr>
      </p:pic>
      <p:sp>
        <p:nvSpPr>
          <p:cNvPr id="12" name="文本框 11"/>
          <p:cNvSpPr txBox="1"/>
          <p:nvPr/>
        </p:nvSpPr>
        <p:spPr>
          <a:xfrm>
            <a:off x="6988810" y="957580"/>
            <a:ext cx="4064000" cy="460375"/>
          </a:xfrm>
          <a:prstGeom prst="rect">
            <a:avLst/>
          </a:prstGeom>
          <a:noFill/>
        </p:spPr>
        <p:txBody>
          <a:bodyPr wrap="square" rtlCol="0">
            <a:spAutoFit/>
          </a:bodyPr>
          <a:p>
            <a:r>
              <a:rPr lang="zh-CN" altLang="en-US" sz="2400">
                <a:solidFill>
                  <a:schemeClr val="bg1"/>
                </a:solidFill>
                <a:latin typeface="黑体" panose="02010609060101010101" charset="-122"/>
                <a:ea typeface="黑体" panose="02010609060101010101" charset="-122"/>
              </a:rPr>
              <a:t>数据仓库与数据库的区别</a:t>
            </a:r>
            <a:endParaRPr lang="zh-CN" altLang="en-US" sz="2400">
              <a:solidFill>
                <a:schemeClr val="bg1"/>
              </a:solidFill>
              <a:latin typeface="黑体" panose="02010609060101010101" charset="-122"/>
              <a:ea typeface="黑体" panose="02010609060101010101" charset="-122"/>
            </a:endParaRPr>
          </a:p>
        </p:txBody>
      </p:sp>
    </p:spTree>
    <p:custDataLst>
      <p:tags r:id="rId10"/>
    </p:custData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3.1.3</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数据仓库与数据库的区别</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3</a:t>
            </a:r>
            <a:r>
              <a:rPr lang="zh-CN" altLang="en-US" b="1" dirty="0">
                <a:solidFill>
                  <a:schemeClr val="lt1"/>
                </a:solidFill>
                <a:sym typeface="+mn-ea"/>
              </a:rPr>
              <a:t>章 数据仓库与ETL技术</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52780" y="1023620"/>
            <a:ext cx="7597775" cy="460375"/>
          </a:xfrm>
          <a:prstGeom prst="rect">
            <a:avLst/>
          </a:prstGeom>
          <a:noFill/>
        </p:spPr>
        <p:txBody>
          <a:bodyPr wrap="square" rtlCol="0">
            <a:spAutoFit/>
          </a:bodyPr>
          <a:p>
            <a:r>
              <a:rPr lang="zh-CN" altLang="en-US" sz="2400">
                <a:solidFill>
                  <a:schemeClr val="bg1"/>
                </a:solidFill>
                <a:latin typeface="黑体" panose="02010609060101010101" charset="-122"/>
                <a:ea typeface="黑体" panose="02010609060101010101" charset="-122"/>
                <a:cs typeface="黑体" panose="02010609060101010101" charset="-122"/>
              </a:rPr>
              <a:t>数据库与数据仓库的区别实际是 OLTP 与 OLAP 的区别</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12" name="圆角矩形 11"/>
          <p:cNvSpPr/>
          <p:nvPr>
            <p:custDataLst>
              <p:tags r:id="rId9"/>
            </p:custDataLst>
          </p:nvPr>
        </p:nvSpPr>
        <p:spPr>
          <a:xfrm>
            <a:off x="8497570" y="2056130"/>
            <a:ext cx="3335020" cy="2900680"/>
          </a:xfrm>
          <a:prstGeom prst="roundRect">
            <a:avLst/>
          </a:prstGeom>
          <a:noFill/>
          <a:ln>
            <a:solidFill>
              <a:schemeClr val="bg1"/>
            </a:solidFill>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14"/>
          <p:cNvSpPr txBox="1"/>
          <p:nvPr>
            <p:custDataLst>
              <p:tags r:id="rId10"/>
            </p:custDataLst>
          </p:nvPr>
        </p:nvSpPr>
        <p:spPr>
          <a:xfrm>
            <a:off x="8599170" y="2085975"/>
            <a:ext cx="3233420" cy="2891790"/>
          </a:xfrm>
          <a:prstGeom prst="rect">
            <a:avLst/>
          </a:prstGeom>
          <a:noFill/>
        </p:spPr>
        <p:txBody>
          <a:bodyPr wrap="square" rtlCol="0">
            <a:spAutoFit/>
          </a:bodyPr>
          <a:p>
            <a:r>
              <a:rPr lang="zh-CN" altLang="en-US" sz="1400" b="1">
                <a:solidFill>
                  <a:srgbClr val="FF0000"/>
                </a:solidFill>
                <a:latin typeface="黑体" panose="02010609060101010101" charset="-122"/>
                <a:ea typeface="黑体" panose="02010609060101010101" charset="-122"/>
              </a:rPr>
              <a:t>操作型处理</a:t>
            </a:r>
            <a:r>
              <a:rPr lang="zh-CN" altLang="en-US" sz="1400">
                <a:solidFill>
                  <a:schemeClr val="bg1"/>
                </a:solidFill>
                <a:latin typeface="黑体" panose="02010609060101010101" charset="-122"/>
                <a:ea typeface="黑体" panose="02010609060101010101" charset="-122"/>
              </a:rPr>
              <a:t>也称为联机事务处理（on-line transaction processing，OLTP），也可以称面向交易的处理，它是针对具体业务在数据库联机的日常操作，通常对少数记录进行查询、修改。用户较为关心操作的响应时间、数据的安全性、完整性和并发的支持用户数等问题。传统的数据库系统作为数据管理的主要手段，主要用于操作型处理。</a:t>
            </a:r>
            <a:endParaRPr lang="zh-CN" altLang="en-US" sz="1400">
              <a:solidFill>
                <a:schemeClr val="bg1"/>
              </a:solidFill>
              <a:latin typeface="黑体" panose="02010609060101010101" charset="-122"/>
              <a:ea typeface="黑体" panose="02010609060101010101" charset="-122"/>
            </a:endParaRPr>
          </a:p>
          <a:p>
            <a:r>
              <a:rPr lang="zh-CN" altLang="en-US" sz="1400" b="1">
                <a:solidFill>
                  <a:srgbClr val="FF0000"/>
                </a:solidFill>
                <a:latin typeface="黑体" panose="02010609060101010101" charset="-122"/>
                <a:ea typeface="黑体" panose="02010609060101010101" charset="-122"/>
              </a:rPr>
              <a:t>分析型处理</a:t>
            </a:r>
            <a:r>
              <a:rPr lang="zh-CN" altLang="en-US" sz="1400">
                <a:solidFill>
                  <a:schemeClr val="bg1"/>
                </a:solidFill>
                <a:latin typeface="黑体" panose="02010609060101010101" charset="-122"/>
                <a:ea typeface="黑体" panose="02010609060101010101" charset="-122"/>
              </a:rPr>
              <a:t>也称为联机分析处理（on-line analytical processing，OLAP），一般针对某些主题历史数据进行分析，支持管理决策。</a:t>
            </a:r>
            <a:endParaRPr lang="zh-CN" altLang="en-US" sz="1400">
              <a:solidFill>
                <a:schemeClr val="bg1"/>
              </a:solidFill>
              <a:latin typeface="黑体" panose="02010609060101010101" charset="-122"/>
              <a:ea typeface="黑体" panose="02010609060101010101" charset="-122"/>
            </a:endParaRPr>
          </a:p>
        </p:txBody>
      </p:sp>
      <p:pic>
        <p:nvPicPr>
          <p:cNvPr id="16" name="https://img8.file.cache.docer.com/storage/1634783320344235737/1d4cb984b11f8d1aaf6a3a1718d1570cvcgv1.png" descr="templates\picture_hover\&amp;pky91168410597&amp;"/>
          <p:cNvPicPr>
            <a:picLocks noChangeAspect="1"/>
          </p:cNvPicPr>
          <p:nvPr>
            <p:custDataLst>
              <p:tags r:id="rId11"/>
            </p:custDataLst>
          </p:nvPr>
        </p:nvPicPr>
        <p:blipFill>
          <a:blip r:embed="rId12"/>
          <a:stretch>
            <a:fillRect/>
          </a:stretch>
        </p:blipFill>
        <p:spPr>
          <a:xfrm rot="2700000">
            <a:off x="10932160" y="4029075"/>
            <a:ext cx="1432560" cy="1954530"/>
          </a:xfrm>
          <a:prstGeom prst="rect">
            <a:avLst/>
          </a:prstGeom>
        </p:spPr>
      </p:pic>
      <p:sp>
        <p:nvSpPr>
          <p:cNvPr id="17" name="云形标注 16"/>
          <p:cNvSpPr/>
          <p:nvPr>
            <p:custDataLst>
              <p:tags r:id="rId13"/>
            </p:custDataLst>
          </p:nvPr>
        </p:nvSpPr>
        <p:spPr>
          <a:xfrm rot="13740000">
            <a:off x="9529445" y="5059045"/>
            <a:ext cx="1221105" cy="826135"/>
          </a:xfrm>
          <a:prstGeom prst="cloud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文本框 17"/>
          <p:cNvSpPr txBox="1"/>
          <p:nvPr>
            <p:custDataLst>
              <p:tags r:id="rId14"/>
            </p:custDataLst>
          </p:nvPr>
        </p:nvSpPr>
        <p:spPr>
          <a:xfrm>
            <a:off x="9818370" y="5118735"/>
            <a:ext cx="716280" cy="706755"/>
          </a:xfrm>
          <a:prstGeom prst="rect">
            <a:avLst/>
          </a:prstGeom>
          <a:noFill/>
        </p:spPr>
        <p:txBody>
          <a:bodyPr wrap="square" rtlCol="0">
            <a:spAutoFit/>
          </a:bodyPr>
          <a:p>
            <a:r>
              <a:rPr lang="zh-CN" altLang="en-US" sz="2000">
                <a:solidFill>
                  <a:schemeClr val="bg1"/>
                </a:solidFill>
                <a:latin typeface="黑体" panose="02010609060101010101" charset="-122"/>
                <a:ea typeface="黑体" panose="02010609060101010101" charset="-122"/>
              </a:rPr>
              <a:t>知识拓展</a:t>
            </a:r>
            <a:endParaRPr lang="zh-CN" altLang="en-US" sz="2000">
              <a:solidFill>
                <a:schemeClr val="bg1"/>
              </a:solidFill>
              <a:latin typeface="黑体" panose="02010609060101010101" charset="-122"/>
              <a:ea typeface="黑体" panose="02010609060101010101" charset="-122"/>
            </a:endParaRPr>
          </a:p>
        </p:txBody>
      </p:sp>
      <p:pic>
        <p:nvPicPr>
          <p:cNvPr id="19" name="图片 18"/>
          <p:cNvPicPr>
            <a:picLocks noChangeAspect="1"/>
          </p:cNvPicPr>
          <p:nvPr/>
        </p:nvPicPr>
        <p:blipFill>
          <a:blip r:embed="rId15"/>
          <a:stretch>
            <a:fillRect/>
          </a:stretch>
        </p:blipFill>
        <p:spPr>
          <a:xfrm>
            <a:off x="111125" y="1879600"/>
            <a:ext cx="8224520" cy="4007485"/>
          </a:xfrm>
          <a:prstGeom prst="rect">
            <a:avLst/>
          </a:prstGeom>
        </p:spPr>
      </p:pic>
    </p:spTree>
    <p:custDataLst>
      <p:tags r:id="rId16"/>
    </p:custData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5" grpId="0"/>
      <p:bldP spid="17" grpId="0" bldLvl="0" animBg="1"/>
      <p:bldP spid="18"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2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5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6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8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3.xml><?xml version="1.0" encoding="utf-8"?>
<p:tagLst xmlns:p="http://schemas.openxmlformats.org/presentationml/2006/main">
  <p:tag name="KSO_WM_TEMPLATE_CATEGORY" val="custom"/>
  <p:tag name="KSO_WM_TEMPLATE_INDEX" val="20160923"/>
  <p:tag name="KSO_WM_TAG_VERSION" val="1.0"/>
  <p:tag name="KSO_WM_BEAUTIFY_FLAG" val="#wm#"/>
  <p:tag name="KSO_WM_TEMPLATE_SUBCATEGORY" val="0"/>
  <p:tag name="KSO_WM_TEMPLATE_MASTER_TYPE" val="1"/>
  <p:tag name="KSO_WM_TEMPLATE_COLOR_TYPE" val="1"/>
  <p:tag name="KSO_WM_TEMPLATE_THUMBS_INDEX" val="1、4、7、10、11、12、16、22、25、29、35、41、45、48、50、54、57、61、66"/>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0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1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4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5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5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7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3.xml><?xml version="1.0" encoding="utf-8"?>
<p:tagLst xmlns:p="http://schemas.openxmlformats.org/presentationml/2006/main">
  <p:tag name="KSO_WM_TEMPLATE_CATEGORY" val="custom"/>
  <p:tag name="KSO_WM_TEMPLATE_INDEX" val="20160923"/>
  <p:tag name="KSO_WM_TAG_VERSION" val="1.0"/>
  <p:tag name="KSO_WM_BEAUTIFY_FLAG" val="#wm#"/>
  <p:tag name="KSO_WM_TEMPLATE_SUBCATEGORY" val="0"/>
  <p:tag name="KSO_WM_TEMPLATE_MASTER_TYPE" val="1"/>
  <p:tag name="KSO_WM_TEMPLATE_COLOR_TYPE" val="1"/>
  <p:tag name="KSO_WM_TEMPLATE_THUMBS_INDEX" val="1、4、7、10、11、12、16、22、25、29、35、41、45、48、50、54、57、61、66"/>
</p:tagLst>
</file>

<file path=ppt/tags/tag384.xml><?xml version="1.0" encoding="utf-8"?>
<p:tagLst xmlns:p="http://schemas.openxmlformats.org/presentationml/2006/main">
  <p:tag name="KSO_WM_TAG_VERSION" val="1.0"/>
  <p:tag name="KSO_WM_BEAUTIFY_FLAG" val="#wm#"/>
  <p:tag name="KSO_WM_TEMPLATE_CATEGORY" val="custom"/>
  <p:tag name="KSO_WM_TEMPLATE_INDEX" val="20160923"/>
  <p:tag name="KSO_WM_UNIT_TYPE" val="a"/>
  <p:tag name="KSO_WM_UNIT_INDEX" val="1"/>
  <p:tag name="KSO_WM_UNIT_ID" val="custom20160923_1*a*1"/>
  <p:tag name="KSO_WM_UNIT_LAYERLEVEL" val="1"/>
  <p:tag name="KSO_WM_UNIT_VALUE" val="20"/>
  <p:tag name="KSO_WM_UNIT_ISCONTENTSTITLE" val="0"/>
  <p:tag name="KSO_WM_UNIT_HIGHLIGHT" val="0"/>
  <p:tag name="KSO_WM_UNIT_COMPATIBLE" val="0"/>
  <p:tag name="KSO_WM_UNIT_PRESET_TEXT" val="极简通用工作汇报"/>
  <p:tag name="KSO_WM_UNIT_ISNUMDGMTITLE" val="0"/>
  <p:tag name="KSO_WM_UNIT_NOCLEAR" val="0"/>
  <p:tag name="KSO_WM_UNIT_DIAGRAM_ISNUMVISUAL" val="0"/>
  <p:tag name="KSO_WM_UNIT_DIAGRAM_ISREFERUNIT" val="0"/>
  <p:tag name="KSO_WM_UNIT_TEXT_FILL_FORE_SCHEMECOLOR_INDEX_BRIGHTNESS" val="0"/>
  <p:tag name="KSO_WM_UNIT_TEXT_FILL_FORE_SCHEMECOLOR_INDEX" val="14"/>
  <p:tag name="KSO_WM_UNIT_TEXT_FILL_TYPE" val="1"/>
</p:tagLst>
</file>

<file path=ppt/tags/tag385.xml><?xml version="1.0" encoding="utf-8"?>
<p:tagLst xmlns:p="http://schemas.openxmlformats.org/presentationml/2006/main">
  <p:tag name="KSO_WM_TEMPLATE_CATEGORY" val="custom"/>
  <p:tag name="KSO_WM_TEMPLATE_INDEX" val="20160923"/>
  <p:tag name="KSO_WM_TAG_VERSION" val="1.0"/>
  <p:tag name="KSO_WM_SLIDE_ID" val="custom20160923_1"/>
  <p:tag name="KSO_WM_SLIDE_INDEX" val="1"/>
  <p:tag name="KSO_WM_SLIDE_ITEM_CNT" val="0"/>
  <p:tag name="KSO_WM_SLIDE_LAYOUT" val="a_b"/>
  <p:tag name="KSO_WM_SLIDE_LAYOUT_CNT" val="1_1"/>
  <p:tag name="KSO_WM_SLIDE_TYPE" val="title"/>
  <p:tag name="KSO_WM_BEAUTIFY_FLAG" val="#wm#"/>
  <p:tag name="KSO_WM_TEMPLATE_SUBCATEGORY" val="0"/>
  <p:tag name="KSO_WM_TEMPLATE_MASTER_TYPE" val="1"/>
  <p:tag name="KSO_WM_TEMPLATE_COLOR_TYPE" val="1"/>
  <p:tag name="KSO_WM_SLIDE_SUBTYPE" val="pureTxt"/>
  <p:tag name="KSO_WM_TEMPLATE_THUMBS_INDEX" val="1、4、7、10、11、12、16、22、25、29、35、41、45、48、50、54、57、61、66"/>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7*a*1"/>
  <p:tag name="KSO_WM_TEMPLATE_CATEGORY" val="custom"/>
  <p:tag name="KSO_WM_TEMPLATE_INDEX" val="20160923"/>
  <p:tag name="KSO_WM_UNIT_LAYERLEVEL" val="1"/>
  <p:tag name="KSO_WM_TAG_VERSION" val="1.0"/>
  <p:tag name="KSO_WM_BEAUTIFY_FLAG" val="#wm#"/>
  <p:tag name="KSO_WM_UNIT_ISCONTENTSTITLE" val="0"/>
  <p:tag name="KSO_WM_UNIT_ISNUMDGMTITLE" val="0"/>
  <p:tag name="KSO_WM_UNIT_NOCLEAR" val="0"/>
  <p:tag name="KSO_WM_UNIT_VALUE" val="11"/>
  <p:tag name="KSO_WM_UNIT_TYPE" val="a"/>
  <p:tag name="KSO_WM_UNIT_INDEX" val="1"/>
  <p:tag name="KSO_WM_UNIT_PRESET_TEXT" val="单击此处添加标题"/>
  <p:tag name="KSO_WM_UNIT_TEXT_FILL_FORE_SCHEMECOLOR_INDEX_BRIGHTNESS" val="0"/>
  <p:tag name="KSO_WM_UNIT_TEXT_FILL_FORE_SCHEMECOLOR_INDEX" val="14"/>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7*b*1"/>
  <p:tag name="KSO_WM_TEMPLATE_CATEGORY" val="custom"/>
  <p:tag name="KSO_WM_TEMPLATE_INDEX" val="20160923"/>
  <p:tag name="KSO_WM_UNIT_LAYERLEVEL" val="1"/>
  <p:tag name="KSO_WM_TAG_VERSION" val="1.0"/>
  <p:tag name="KSO_WM_BEAUTIFY_FLAG" val="#wm#"/>
  <p:tag name="KSO_WM_UNIT_ISCONTENTSTITLE" val="0"/>
  <p:tag name="KSO_WM_UNIT_ISNUMDGMTITLE" val="0"/>
  <p:tag name="KSO_WM_UNIT_NOCLEAR" val="0"/>
  <p:tag name="KSO_WM_UNIT_VALUE" val="78"/>
  <p:tag name="KSO_WM_UNIT_TYPE" val="b"/>
  <p:tag name="KSO_WM_UNIT_INDEX" val="1"/>
  <p:tag name="KSO_WM_UNIT_PRESET_TEXT" val="点击此处添加正文，文字是您思想的提炼，为了演示发布的良好效果，请言简意赅的阐述您的观点。"/>
  <p:tag name="KSO_WM_UNIT_TEXT_FILL_FORE_SCHEMECOLOR_INDEX_BRIGHTNESS" val="0"/>
  <p:tag name="KSO_WM_UNIT_TEXT_FILL_FORE_SCHEMECOLOR_INDEX" val="14"/>
  <p:tag name="KSO_WM_UNIT_TEXT_FILL_TYPE" val="1"/>
</p:tagLst>
</file>

<file path=ppt/tags/tag388.xml><?xml version="1.0" encoding="utf-8"?>
<p:tagLst xmlns:p="http://schemas.openxmlformats.org/presentationml/2006/main">
  <p:tag name="KSO_WM_UNIT_VALUE" val="1905*1574"/>
  <p:tag name="KSO_WM_UNIT_HIGHLIGHT" val="0"/>
  <p:tag name="KSO_WM_UNIT_COMPATIBLE" val="0"/>
  <p:tag name="KSO_WM_UNIT_DIAGRAM_ISNUMVISUAL" val="0"/>
  <p:tag name="KSO_WM_UNIT_DIAGRAM_ISREFERUNIT" val="0"/>
  <p:tag name="KSO_WM_UNIT_TYPE" val="d"/>
  <p:tag name="KSO_WM_UNIT_INDEX" val="1"/>
  <p:tag name="KSO_WM_UNIT_ID" val="custom20160923_7*d*1"/>
  <p:tag name="KSO_WM_TEMPLATE_CATEGORY" val="custom"/>
  <p:tag name="KSO_WM_TEMPLATE_INDEX" val="20160923"/>
  <p:tag name="KSO_WM_UNIT_SUPPORT_UNIT_TYPE" val="[&quot;d&quot;]"/>
  <p:tag name="KSO_WM_UNIT_LAYERLEVEL" val="1"/>
  <p:tag name="KSO_WM_TAG_VERSION" val="1.0"/>
  <p:tag name="KSO_WM_BEAUTIFY_FLAG" val="#wm#"/>
</p:tagLst>
</file>

<file path=ppt/tags/tag389.xml><?xml version="1.0" encoding="utf-8"?>
<p:tagLst xmlns:p="http://schemas.openxmlformats.org/presentationml/2006/main">
  <p:tag name="KSO_WM_TEMPLATE_CATEGORY" val="custom"/>
  <p:tag name="KSO_WM_TEMPLATE_INDEX" val="20160923"/>
  <p:tag name="KSO_WM_TAG_VERSION" val="1.0"/>
  <p:tag name="KSO_WM_SLIDE_ID" val="custom20160923_7"/>
  <p:tag name="KSO_WM_SLIDE_INDEX" val="7"/>
  <p:tag name="KSO_WM_SLIDE_ITEM_CNT" val="0"/>
  <p:tag name="KSO_WM_SLIDE_LAYOUT" val="a_b_d_e"/>
  <p:tag name="KSO_WM_SLIDE_LAYOUT_CNT" val="1_1_1_1"/>
  <p:tag name="KSO_WM_SLIDE_TYPE" val="sectionTitle"/>
  <p:tag name="KSO_WM_BEAUTIFY_FLAG" val="#wm#"/>
  <p:tag name="KSO_WM_TEMPLATE_SUBCATEGORY" val="0"/>
  <p:tag name="KSO_WM_TEMPLATE_MASTER_TYPE" val="1"/>
  <p:tag name="KSO_WM_TEMPLATE_COLOR_TYPE" val="1"/>
  <p:tag name="KSO_WM_SLIDE_SUBTYPE" val="picTxt"/>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8.xml><?xml version="1.0" encoding="utf-8"?>
<p:tagLst xmlns:p="http://schemas.openxmlformats.org/presentationml/2006/main">
  <p:tag name="KSO_WM_SLIDE_BACKGROUND_TYPE" val="general"/>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ACKGROUND_TYPE" val="general"/>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4.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415.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416.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417.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41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419.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ACKGROUND_TYPE" val="general"/>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SLIDE_BACKGROUND_TYPE" val="general"/>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SLIDE_BACKGROUND_TYPE" val="general"/>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p="http://schemas.openxmlformats.org/presentationml/2006/main">
  <p:tag name="KSO_WM_SLIDE_BACKGROUND_TYPE" val="general"/>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7.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468.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469.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47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472.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SLIDE_BACKGROUND_TYPE" val="general"/>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p="http://schemas.openxmlformats.org/presentationml/2006/main">
  <p:tag name="KSO_WM_SLIDE_BACKGROUND_TYPE" val="general"/>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9.xml><?xml version="1.0" encoding="utf-8"?>
<p:tagLst xmlns:p="http://schemas.openxmlformats.org/presentationml/2006/main">
  <p:tag name="KSO_WM_SLIDE_BACKGROUND_TYPE" val="genera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8.xml><?xml version="1.0" encoding="utf-8"?>
<p:tagLst xmlns:p="http://schemas.openxmlformats.org/presentationml/2006/main">
  <p:tag name="KSO_WM_SLIDE_BACKGROUND_TYPE" val="general"/>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0.xml><?xml version="1.0" encoding="utf-8"?>
<p:tagLst xmlns:p="http://schemas.openxmlformats.org/presentationml/2006/main">
  <p:tag name="KSO_WM_SLIDE_BACKGROUND_TYPE" val="general"/>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9.xml><?xml version="1.0" encoding="utf-8"?>
<p:tagLst xmlns:p="http://schemas.openxmlformats.org/presentationml/2006/main">
  <p:tag name="KSO_WM_SLIDE_BACKGROUND_TYPE" val="general"/>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8.xml><?xml version="1.0" encoding="utf-8"?>
<p:tagLst xmlns:p="http://schemas.openxmlformats.org/presentationml/2006/main">
  <p:tag name="KSO_WM_SLIDE_BACKGROUND_TYPE" val="general"/>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7.xml><?xml version="1.0" encoding="utf-8"?>
<p:tagLst xmlns:p="http://schemas.openxmlformats.org/presentationml/2006/main">
  <p:tag name="KSO_WM_SLIDE_BACKGROUND_TYPE" val="general"/>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SLIDE_BACKGROUND_TYPE" val="general"/>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6.xml><?xml version="1.0" encoding="utf-8"?>
<p:tagLst xmlns:p="http://schemas.openxmlformats.org/presentationml/2006/main">
  <p:tag name="KSO_WM_SLIDE_BACKGROUND_TYPE" val="general"/>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5.xml><?xml version="1.0" encoding="utf-8"?>
<p:tagLst xmlns:p="http://schemas.openxmlformats.org/presentationml/2006/main">
  <p:tag name="KSO_WM_SLIDE_BACKGROUND_TYPE" val="general"/>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4.xml><?xml version="1.0" encoding="utf-8"?>
<p:tagLst xmlns:p="http://schemas.openxmlformats.org/presentationml/2006/main">
  <p:tag name="KSO_WM_SLIDE_BACKGROUND_TYPE" val="general"/>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3.xml><?xml version="1.0" encoding="utf-8"?>
<p:tagLst xmlns:p="http://schemas.openxmlformats.org/presentationml/2006/main">
  <p:tag name="TABLE_ENDDRAG_ORIGIN_RECT" val="503*346"/>
  <p:tag name="TABLE_ENDDRAG_RECT" val="37*82*503*346"/>
</p:tagLst>
</file>

<file path=ppt/tags/tag594.xml><?xml version="1.0" encoding="utf-8"?>
<p:tagLst xmlns:p="http://schemas.openxmlformats.org/presentationml/2006/main">
  <p:tag name="KSO_WM_SLIDE_BACKGROUND_TYPE" val="general"/>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01.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602.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603.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60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60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606.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5.xml><?xml version="1.0" encoding="utf-8"?>
<p:tagLst xmlns:p="http://schemas.openxmlformats.org/presentationml/2006/main">
  <p:tag name="KSO_WM_SLIDE_BACKGROUND_TYPE" val="general"/>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4.xml><?xml version="1.0" encoding="utf-8"?>
<p:tagLst xmlns:p="http://schemas.openxmlformats.org/presentationml/2006/main">
  <p:tag name="KSO_WM_SLIDE_BACKGROUND_TYPE" val="general"/>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3.xml><?xml version="1.0" encoding="utf-8"?>
<p:tagLst xmlns:p="http://schemas.openxmlformats.org/presentationml/2006/main">
  <p:tag name="KSO_WM_SLIDE_BACKGROUND_TYPE" val="general"/>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2.xml><?xml version="1.0" encoding="utf-8"?>
<p:tagLst xmlns:p="http://schemas.openxmlformats.org/presentationml/2006/main">
  <p:tag name="KSO_WM_SLIDE_BACKGROUND_TYPE" val="general"/>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SLIDE_BACKGROUND_TYPE" val="general"/>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62.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663.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664.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66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6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667.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6.xml><?xml version="1.0" encoding="utf-8"?>
<p:tagLst xmlns:p="http://schemas.openxmlformats.org/presentationml/2006/main">
  <p:tag name="KSO_WM_SLIDE_BACKGROUND_TYPE" val="general"/>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5.xml><?xml version="1.0" encoding="utf-8"?>
<p:tagLst xmlns:p="http://schemas.openxmlformats.org/presentationml/2006/main">
  <p:tag name="KSO_WM_SLIDE_BACKGROUND_TYPE" val="general"/>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4.xml><?xml version="1.0" encoding="utf-8"?>
<p:tagLst xmlns:p="http://schemas.openxmlformats.org/presentationml/2006/main">
  <p:tag name="KSO_WM_BEAUTIFY_FLAG" val=""/>
</p:tagLst>
</file>

<file path=ppt/tags/tag695.xml><?xml version="1.0" encoding="utf-8"?>
<p:tagLst xmlns:p="http://schemas.openxmlformats.org/presentationml/2006/main">
  <p:tag name="KSO_WM_SLIDE_BACKGROUND_TYPE" val="general"/>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4.xml><?xml version="1.0" encoding="utf-8"?>
<p:tagLst xmlns:p="http://schemas.openxmlformats.org/presentationml/2006/main">
  <p:tag name="KSO_WM_BEAUTIFY_FLAG" val=""/>
</p:tagLst>
</file>

<file path=ppt/tags/tag705.xml><?xml version="1.0" encoding="utf-8"?>
<p:tagLst xmlns:p="http://schemas.openxmlformats.org/presentationml/2006/main">
  <p:tag name="KSO_WM_SLIDE_BACKGROUND_TYPE" val="general"/>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12.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713.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714.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71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71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717.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6.xml><?xml version="1.0" encoding="utf-8"?>
<p:tagLst xmlns:p="http://schemas.openxmlformats.org/presentationml/2006/main">
  <p:tag name="KSO_WM_SLIDE_BACKGROUND_TYPE" val="general"/>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5.xml><?xml version="1.0" encoding="utf-8"?>
<p:tagLst xmlns:p="http://schemas.openxmlformats.org/presentationml/2006/main">
  <p:tag name="KSO_WM_SLIDE_BACKGROUND_TYPE" val="general"/>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4.xml><?xml version="1.0" encoding="utf-8"?>
<p:tagLst xmlns:p="http://schemas.openxmlformats.org/presentationml/2006/main">
  <p:tag name="KSO_WM_BEAUTIFY_FLAG" val=""/>
</p:tagLst>
</file>

<file path=ppt/tags/tag745.xml><?xml version="1.0" encoding="utf-8"?>
<p:tagLst xmlns:p="http://schemas.openxmlformats.org/presentationml/2006/main">
  <p:tag name="KSO_WM_BEAUTIFY_FLAG" val=""/>
</p:tagLst>
</file>

<file path=ppt/tags/tag746.xml><?xml version="1.0" encoding="utf-8"?>
<p:tagLst xmlns:p="http://schemas.openxmlformats.org/presentationml/2006/main">
  <p:tag name="KSO_WM_BEAUTIFY_FLAG" val=""/>
</p:tagLst>
</file>

<file path=ppt/tags/tag747.xml><?xml version="1.0" encoding="utf-8"?>
<p:tagLst xmlns:p="http://schemas.openxmlformats.org/presentationml/2006/main">
  <p:tag name="KSO_WM_BEAUTIFY_FLAG" val=""/>
</p:tagLst>
</file>

<file path=ppt/tags/tag748.xml><?xml version="1.0" encoding="utf-8"?>
<p:tagLst xmlns:p="http://schemas.openxmlformats.org/presentationml/2006/main">
  <p:tag name="KSO_WM_BEAUTIFY_FLAG" val=""/>
</p:tagLst>
</file>

<file path=ppt/tags/tag749.xml><?xml version="1.0" encoding="utf-8"?>
<p:tagLst xmlns:p="http://schemas.openxmlformats.org/presentationml/2006/main">
  <p:tag name="KSO_WM_SLIDE_BACKGROUND_TYPE" val="genera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8.xml><?xml version="1.0" encoding="utf-8"?>
<p:tagLst xmlns:p="http://schemas.openxmlformats.org/presentationml/2006/main">
  <p:tag name="KSO_WM_BEAUTIFY_FLAG" val=""/>
</p:tagLst>
</file>

<file path=ppt/tags/tag759.xml><?xml version="1.0" encoding="utf-8"?>
<p:tagLst xmlns:p="http://schemas.openxmlformats.org/presentationml/2006/main">
  <p:tag name="KSO_WM_SLIDE_BACKGROUND_TYPE" val="general"/>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8.xml><?xml version="1.0" encoding="utf-8"?>
<p:tagLst xmlns:p="http://schemas.openxmlformats.org/presentationml/2006/main">
  <p:tag name="KSO_WM_SLIDE_BACKGROUND_TYPE" val="general"/>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7.xml><?xml version="1.0" encoding="utf-8"?>
<p:tagLst xmlns:p="http://schemas.openxmlformats.org/presentationml/2006/main">
  <p:tag name="KSO_WM_SLIDE_BACKGROUND_TYPE" val="general"/>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SLIDE_BACKGROUND_TYPE" val="general"/>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5.xml><?xml version="1.0" encoding="utf-8"?>
<p:tagLst xmlns:p="http://schemas.openxmlformats.org/presentationml/2006/main">
  <p:tag name="KSO_WM_SLIDE_BACKGROUND_TYPE" val="general"/>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02.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803.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804.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80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80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807.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6.xml><?xml version="1.0" encoding="utf-8"?>
<p:tagLst xmlns:p="http://schemas.openxmlformats.org/presentationml/2006/main">
  <p:tag name="KSO_WM_SLIDE_BACKGROUND_TYPE" val="general"/>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5.xml><?xml version="1.0" encoding="utf-8"?>
<p:tagLst xmlns:p="http://schemas.openxmlformats.org/presentationml/2006/main">
  <p:tag name="KSO_WM_SLIDE_BACKGROUND_TYPE" val="general"/>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4.xml><?xml version="1.0" encoding="utf-8"?>
<p:tagLst xmlns:p="http://schemas.openxmlformats.org/presentationml/2006/main">
  <p:tag name="KSO_WM_SLIDE_BACKGROUND_TYPE" val="general"/>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41.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842.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843.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84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84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846.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5.xml><?xml version="1.0" encoding="utf-8"?>
<p:tagLst xmlns:p="http://schemas.openxmlformats.org/presentationml/2006/main">
  <p:tag name="KSO_WM_SLIDE_BACKGROUND_TYPE" val="general"/>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4.xml><?xml version="1.0" encoding="utf-8"?>
<p:tagLst xmlns:p="http://schemas.openxmlformats.org/presentationml/2006/main">
  <p:tag name="KSO_WM_SLIDE_BACKGROUND_TYPE" val="general"/>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66*a*1"/>
  <p:tag name="KSO_WM_TEMPLATE_CATEGORY" val="custom"/>
  <p:tag name="KSO_WM_TEMPLATE_INDEX" val="20160923"/>
  <p:tag name="KSO_WM_UNIT_LAYERLEVEL" val="1"/>
  <p:tag name="KSO_WM_TAG_VERSION" val="1.0"/>
  <p:tag name="KSO_WM_BEAUTIFY_FLAG" val="#wm#"/>
  <p:tag name="KSO_WM_UNIT_PRESET_TEXT" val="感谢您的耐心观看"/>
  <p:tag name="KSO_WM_UNIT_ISCONTENTSTITLE" val="0"/>
  <p:tag name="KSO_WM_UNIT_ISNUMDGMTITLE" val="0"/>
  <p:tag name="KSO_WM_UNIT_NOCLEAR" val="1"/>
  <p:tag name="KSO_WM_UNIT_TYPE" val="a"/>
  <p:tag name="KSO_WM_UNIT_INDEX" val="1"/>
  <p:tag name="KSO_WM_UNIT_TEXT_FILL_FORE_SCHEMECOLOR_INDEX_BRIGHTNESS" val="0"/>
  <p:tag name="KSO_WM_UNIT_TEXT_FILL_FORE_SCHEMECOLOR_INDEX" val="14"/>
  <p:tag name="KSO_WM_UNIT_TEXT_FILL_TYPE" val="1"/>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66*b*1"/>
  <p:tag name="KSO_WM_TEMPLATE_CATEGORY" val="custom"/>
  <p:tag name="KSO_WM_TEMPLATE_INDEX" val="20160923"/>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ISCONTENTSTITLE" val="0"/>
  <p:tag name="KSO_WM_UNIT_ISNUMDGMTITLE" val="0"/>
  <p:tag name="KSO_WM_UNIT_NOCLEAR" val="0"/>
  <p:tag name="KSO_WM_UNIT_VALUE" val="87"/>
  <p:tag name="KSO_WM_UNIT_TYPE" val="b"/>
  <p:tag name="KSO_WM_UNIT_INDEX" val="1"/>
  <p:tag name="KSO_WM_UNIT_TEXT_FILL_FORE_SCHEMECOLOR_INDEX_BRIGHTNESS" val="0"/>
  <p:tag name="KSO_WM_UNIT_TEXT_FILL_FORE_SCHEMECOLOR_INDEX" val="14"/>
  <p:tag name="KSO_WM_UNIT_TEXT_FILL_TYPE" val="1"/>
</p:tagLst>
</file>

<file path=ppt/tags/tag867.xml><?xml version="1.0" encoding="utf-8"?>
<p:tagLst xmlns:p="http://schemas.openxmlformats.org/presentationml/2006/main">
  <p:tag name="KSO_WM_TEMPLATE_CATEGORY" val="custom"/>
  <p:tag name="KSO_WM_TEMPLATE_INDEX" val="20160923"/>
  <p:tag name="KSO_WM_TAG_VERSION" val="1.0"/>
  <p:tag name="KSO_WM_SLIDE_ID" val="custom20160923_66"/>
  <p:tag name="KSO_WM_SLIDE_INDEX" val="66"/>
  <p:tag name="KSO_WM_SLIDE_ITEM_CNT" val="0"/>
  <p:tag name="KSO_WM_SLIDE_LAYOUT" val="a_b"/>
  <p:tag name="KSO_WM_SLIDE_LAYOUT_CNT" val="1_1"/>
  <p:tag name="KSO_WM_SLIDE_TYPE" val="endPage"/>
  <p:tag name="KSO_WM_BEAUTIFY_FLAG" val="#wm#"/>
  <p:tag name="KSO_WM_TEMPLATE_SUBCATEGORY" val="0"/>
  <p:tag name="KSO_WM_TEMPLATE_MASTER_TYPE" val="1"/>
  <p:tag name="KSO_WM_TEMPLATE_COLOR_TYPE" val="1"/>
  <p:tag name="KSO_WM_SLIDE_SUBTYPE" val="pureTxt"/>
</p:tagLst>
</file>

<file path=ppt/tags/tag868.xml><?xml version="1.0" encoding="utf-8"?>
<p:tagLst xmlns:p="http://schemas.openxmlformats.org/presentationml/2006/main">
  <p:tag name="commondata" val="eyJoZGlkIjoiOGM1ZTA3ZTkzNmMyYjQ5ODg3ODE3MjdlODllODc2Y2EifQ=="/>
  <p:tag name="resource_record_key" val="{&quot;13&quot;:[4563120],&quot;65&quot;:[20160923]}"/>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4579A4"/>
      </a:dk2>
      <a:lt2>
        <a:srgbClr val="6994B7"/>
      </a:lt2>
      <a:accent1>
        <a:srgbClr val="0061AD"/>
      </a:accent1>
      <a:accent2>
        <a:srgbClr val="13708A"/>
      </a:accent2>
      <a:accent3>
        <a:srgbClr val="277F68"/>
      </a:accent3>
      <a:accent4>
        <a:srgbClr val="3A8F45"/>
      </a:accent4>
      <a:accent5>
        <a:srgbClr val="4E9E23"/>
      </a:accent5>
      <a:accent6>
        <a:srgbClr val="5A976B"/>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4579A4"/>
      </a:dk2>
      <a:lt2>
        <a:srgbClr val="6994B7"/>
      </a:lt2>
      <a:accent1>
        <a:srgbClr val="0061AD"/>
      </a:accent1>
      <a:accent2>
        <a:srgbClr val="13708A"/>
      </a:accent2>
      <a:accent3>
        <a:srgbClr val="277F68"/>
      </a:accent3>
      <a:accent4>
        <a:srgbClr val="3A8F45"/>
      </a:accent4>
      <a:accent5>
        <a:srgbClr val="4E9E23"/>
      </a:accent5>
      <a:accent6>
        <a:srgbClr val="5A976B"/>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11396</Words>
  <Application>WPS 演示</Application>
  <PresentationFormat>宽屏</PresentationFormat>
  <Paragraphs>543</Paragraphs>
  <Slides>51</Slides>
  <Notes>48</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51</vt:i4>
      </vt:variant>
    </vt:vector>
  </HeadingPairs>
  <TitlesOfParts>
    <vt:vector size="64" baseType="lpstr">
      <vt:lpstr>Arial</vt:lpstr>
      <vt:lpstr>宋体</vt:lpstr>
      <vt:lpstr>Wingdings</vt:lpstr>
      <vt:lpstr>微软雅黑</vt:lpstr>
      <vt:lpstr>等线</vt:lpstr>
      <vt:lpstr>Segoe UI</vt:lpstr>
      <vt:lpstr>黑体</vt:lpstr>
      <vt:lpstr>Arial Unicode MS</vt:lpstr>
      <vt:lpstr>Wingdings</vt:lpstr>
      <vt:lpstr>Calibri</vt:lpstr>
      <vt:lpstr>Office 主题​​</vt:lpstr>
      <vt:lpstr>2_Office 主题​​</vt:lpstr>
      <vt:lpstr>1_Office 主题​​</vt:lpstr>
      <vt:lpstr>《数据清洗与治理》 教学课件</vt:lpstr>
      <vt:lpstr>第3章 数据仓库与ETL技术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 聆 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陆梓里</cp:lastModifiedBy>
  <cp:revision>791</cp:revision>
  <dcterms:created xsi:type="dcterms:W3CDTF">2017-08-03T09:01:00Z</dcterms:created>
  <dcterms:modified xsi:type="dcterms:W3CDTF">2024-02-29T06:37:36Z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2052-12.1.0.15946</vt:lpwstr>
  </property>
  <property fmtid="{D5CDD505-2E9C-101B-9397-08002B2CF9AE}" pid="3" name="KSORubyTemplateID">
    <vt:lpwstr>13</vt:lpwstr>
  </property>
  <property fmtid="{D5CDD505-2E9C-101B-9397-08002B2CF9AE}" pid="4" name="ICV">
    <vt:lpwstr>75AE38E5F39D47BD99FD512B858E8D5C_12</vt:lpwstr>
  </property>
</Properties>
</file>