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63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5.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3"/>
    <p:sldMasterId id="2147483726" r:id="rId4"/>
  </p:sldMasterIdLst>
  <p:notesMasterIdLst>
    <p:notesMasterId r:id="rId7"/>
  </p:notesMasterIdLst>
  <p:handoutMasterIdLst>
    <p:handoutMasterId r:id="rId34"/>
  </p:handoutMasterIdLst>
  <p:sldIdLst>
    <p:sldId id="1288" r:id="rId5"/>
    <p:sldId id="1292" r:id="rId6"/>
    <p:sldId id="1389" r:id="rId8"/>
    <p:sldId id="1915" r:id="rId9"/>
    <p:sldId id="1409" r:id="rId10"/>
    <p:sldId id="1511" r:id="rId11"/>
    <p:sldId id="1690" r:id="rId12"/>
    <p:sldId id="1512" r:id="rId13"/>
    <p:sldId id="1513" r:id="rId14"/>
    <p:sldId id="1691" r:id="rId15"/>
    <p:sldId id="1514" r:id="rId16"/>
    <p:sldId id="1515" r:id="rId17"/>
    <p:sldId id="1516" r:id="rId18"/>
    <p:sldId id="1692" r:id="rId19"/>
    <p:sldId id="1693" r:id="rId20"/>
    <p:sldId id="1410" r:id="rId21"/>
    <p:sldId id="1517" r:id="rId22"/>
    <p:sldId id="1518" r:id="rId23"/>
    <p:sldId id="1873" r:id="rId24"/>
    <p:sldId id="1411" r:id="rId25"/>
    <p:sldId id="1519" r:id="rId26"/>
    <p:sldId id="1874" r:id="rId27"/>
    <p:sldId id="1520" r:id="rId28"/>
    <p:sldId id="1521" r:id="rId29"/>
    <p:sldId id="1522" r:id="rId30"/>
    <p:sldId id="1876" r:id="rId31"/>
    <p:sldId id="1523" r:id="rId32"/>
    <p:sldId id="1358" r:id="rId33"/>
  </p:sldIdLst>
  <p:sldSz cx="12192000" cy="6858000"/>
  <p:notesSz cx="7103745" cy="10234295"/>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0" userDrawn="1">
          <p15:clr>
            <a:srgbClr val="A4A3A4"/>
          </p15:clr>
        </p15:guide>
        <p15:guide id="2" pos="38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AB8FF"/>
    <a:srgbClr val="404040"/>
    <a:srgbClr val="4ABAAB"/>
    <a:srgbClr val="E9ECFB"/>
    <a:srgbClr val="DAE5FB"/>
    <a:srgbClr val="7F7F7F"/>
    <a:srgbClr val="F1F1F1"/>
    <a:srgbClr val="02609E"/>
    <a:srgbClr val="179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8" autoAdjust="0"/>
    <p:restoredTop sz="94660"/>
  </p:normalViewPr>
  <p:slideViewPr>
    <p:cSldViewPr snapToGrid="0" showGuides="1">
      <p:cViewPr varScale="1">
        <p:scale>
          <a:sx n="68" d="100"/>
          <a:sy n="68" d="100"/>
        </p:scale>
        <p:origin x="660" y="68"/>
      </p:cViewPr>
      <p:guideLst>
        <p:guide orient="horz" pos="1940"/>
        <p:guide pos="3842"/>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1" Type="http://schemas.openxmlformats.org/officeDocument/2006/relationships/tags" Target="tags/tag635.xml"/><Relationship Id="rId40" Type="http://schemas.openxmlformats.org/officeDocument/2006/relationships/customXml" Target="../customXml/item1.xml"/><Relationship Id="rId4" Type="http://schemas.openxmlformats.org/officeDocument/2006/relationships/slideMaster" Target="slideMasters/slideMaster3.xml"/><Relationship Id="rId39" Type="http://schemas.openxmlformats.org/officeDocument/2006/relationships/customXmlProps" Target="../customXml/itemProps634.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A003\AppData\Local\Temp\wps.RwhSTL\Chart2%20in%20Wp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1" i="0" u="none" strike="noStrike" kern="1200" baseline="0">
              <a:solidFill>
                <a:schemeClr val="tx1">
                  <a:lumMod val="75000"/>
                  <a:lumOff val="25000"/>
                </a:schemeClr>
              </a:solidFill>
              <a:latin typeface="+mn-lt"/>
              <a:ea typeface="+mn-ea"/>
              <a:cs typeface="+mn-cs"/>
            </a:defRPr>
          </a:pPr>
        </a:p>
      </c:txPr>
    </c:title>
    <c:autoTitleDeleted val="0"/>
    <c:plotArea>
      <c:layout/>
      <c:pieChart>
        <c:varyColors val="1"/>
        <c:ser>
          <c:idx val="0"/>
          <c:order val="0"/>
          <c:tx>
            <c:strRef>
              <c:f>'[Chart2 in Wps.xlsx]Sheet1'!$B$1</c:f>
              <c:strCache>
                <c:ptCount val="1"/>
                <c:pt idx="0">
                  <c:v>总数据</c:v>
                </c:pt>
              </c:strCache>
            </c:strRef>
          </c:tx>
          <c:spPr/>
          <c:explosion val="0"/>
          <c:dPt>
            <c:idx val="0"/>
            <c:bubble3D val="0"/>
            <c:spPr>
              <a:solidFill>
                <a:schemeClr val="accent1"/>
              </a:solidFill>
              <a:ln>
                <a:solidFill>
                  <a:schemeClr val="bg1"/>
                </a:solidFill>
              </a:ln>
              <a:effectLst/>
            </c:spPr>
          </c:dPt>
          <c:dPt>
            <c:idx val="1"/>
            <c:bubble3D val="0"/>
            <c:spPr>
              <a:gradFill>
                <a:gsLst>
                  <a:gs pos="0">
                    <a:srgbClr val="D9717D"/>
                  </a:gs>
                  <a:gs pos="100000">
                    <a:srgbClr val="E32E37"/>
                  </a:gs>
                </a:gsLst>
                <a:lin ang="5400000" scaled="1"/>
              </a:gradFill>
              <a:ln>
                <a:solidFill>
                  <a:schemeClr val="bg1"/>
                </a:solidFill>
              </a:ln>
              <a:effectLst/>
            </c:spPr>
          </c:dPt>
          <c:dLbls>
            <c:delete val="1"/>
          </c:dLbls>
          <c:cat>
            <c:strRef>
              <c:f>'[Chart2 in Wps.xlsx]Sheet1'!$A$2:$A$3</c:f>
              <c:strCache>
                <c:ptCount val="2"/>
                <c:pt idx="0">
                  <c:v>正常数据</c:v>
                </c:pt>
                <c:pt idx="1">
                  <c:v>“脏”数据</c:v>
                </c:pt>
              </c:strCache>
            </c:strRef>
          </c:cat>
          <c:val>
            <c:numRef>
              <c:f>'[Chart2 in Wps.xlsx]Sheet1'!$B$2:$B$3</c:f>
              <c:numCache>
                <c:formatCode>0%</c:formatCode>
                <c:ptCount val="2"/>
                <c:pt idx="0">
                  <c:v>0.95</c:v>
                </c:pt>
                <c:pt idx="1">
                  <c:v>0.05</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t"/>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08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solidFill>
          <a:schemeClr val="bg1"/>
        </a:solidFill>
      </a:ln>
      <a:effectLst/>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r>
              <a:rPr lang="zh-CN" altLang="en-US"/>
              <a:t>01</a:t>
            </a:r>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r>
              <a:rPr lang="zh-CN" altLang="en-US"/>
              <a:t>/4</a:t>
            </a:r>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r>
              <a:rPr lang="zh-CN" altLang="en-US"/>
              <a:t>01</a:t>
            </a: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在进行数据分析之前，通常需要先将数据标准化，利用标准化后的数据进行数据分析和处理。</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sym typeface="+mn-ea"/>
              </a:rPr>
              <a:t> 3.decimal scaling 标准化</a:t>
            </a:r>
            <a:endParaRPr lang="zh-CN" altLang="en-US">
              <a:solidFill>
                <a:schemeClr val="bg1"/>
              </a:solidFill>
            </a:endParaRPr>
          </a:p>
          <a:p>
            <a:r>
              <a:rPr lang="zh-CN" altLang="en-US">
                <a:solidFill>
                  <a:schemeClr val="bg1"/>
                </a:solidFill>
                <a:sym typeface="+mn-ea"/>
              </a:rPr>
              <a:t>举一个例子，假定 A 的取值范围是 -986~917，则 A 的最大绝对值为 986。使用小数 定标标准化，即用每个值除以 1000（即 j=3），这样，-986 就被标准化为 -0.986。</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sym typeface="+mn-ea"/>
              </a:rPr>
              <a:t>对于数据仓库而言，主题是一个在较高层次上将数据归类的标准，每个主题对应一个宏观的分析领域。数据仓库的集成特性是指在数据进入数据仓库之前，必须经过数据加工和集成，这是建立数据仓库的关键步骤。数据仓库的稳定性是指数据仓库反映的是历史数据，而不是日常事务处理产生的数据，数据经加工和集成进入数据仓库后是极少或根本不修改的。此外，数据仓库是不同时间的数据集合，它要求数据仓库中的数据保存时限能满足进行决策分析的需要，而且数据仓库中的数据都要标识该数据的历史时期。</a:t>
            </a:r>
            <a:endParaRPr lang="zh-CN" altLang="en-US">
              <a:solidFill>
                <a:schemeClr val="bg1"/>
              </a:solidFill>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人类正处在信息“爆炸”时代，面对浩如烟海的数据，怎么组织和存储数据，才能使人们从各种各样巨量的数据集中快速高效地获取所需的信息，成为亟待解决的问题。数据仓库与数据挖掘的出现为人们解决这些问题带来新的有效途径。 1988 年，为解决企业集成问题，IBM 公司的研究员 Barry Devlin 和 Paul Murphy 创造性地提出了一个新的术语——数据仓库。之后，IT 厂商开始构建实验性的数据仓库。 </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ym typeface="+mn-ea"/>
              </a:rPr>
              <a:t>数据粒度：在数据仓库环境下，位图索引优于 B 树索引，但随着基数的增加，位图索引存在不可克服的缺点。如何高效地建立数据仓库的索引，提高查询性能，从整体上使系统得到优化，是需要进一步研究和探讨的问题。</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而且两者有融合的趋势。SQL Server、Sybase、DB2 和 Oracle 都是传统的关系数据库，但是，只要经过合理的数据模型设计或参数设置，也可将其转变为很好的数据仓库实体。</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p>
          <a:p>
            <a:r>
              <a:rPr lang="zh-CN" altLang="en-US">
                <a:solidFill>
                  <a:schemeClr val="bg1"/>
                </a:solidFill>
                <a:latin typeface="黑体" panose="02010609060101010101" charset="-122"/>
                <a:ea typeface="黑体" panose="02010609060101010101" charset="-122"/>
                <a:cs typeface="黑体" panose="02010609060101010101" charset="-122"/>
                <a:sym typeface="+mn-ea"/>
              </a:rPr>
              <a:t>数据仓库也在不断地发展演变之中。例如，SybaseIQ 和 Teradata 是典型的数据仓库，但它们不适于设计 OLTP 系统。</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p>
          <a:p>
            <a:r>
              <a:rPr lang="zh-CN" altLang="en-US">
                <a:solidFill>
                  <a:schemeClr val="bg1"/>
                </a:solidFill>
                <a:latin typeface="黑体" panose="02010609060101010101" charset="-122"/>
                <a:ea typeface="黑体" panose="02010609060101010101" charset="-122"/>
                <a:cs typeface="黑体" panose="02010609060101010101" charset="-122"/>
                <a:sym typeface="+mn-ea"/>
              </a:rPr>
              <a:t> Analysis Service 和 DB2 的 OLAP Server：通过自身提供的专用接口可以加快多维数据的转换处理。或者像 Essbase 这样纯粹的 OLAP 产品，实际上许多大型 OLAP 都采用 Essbase。</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脏数据：</a:t>
            </a:r>
            <a:r>
              <a:rPr lang="zh-CN" altLang="en-US">
                <a:solidFill>
                  <a:schemeClr val="bg1"/>
                </a:solidFill>
                <a:latin typeface="黑体" panose="02010609060101010101" charset="-122"/>
                <a:ea typeface="黑体" panose="02010609060101010101" charset="-122"/>
                <a:cs typeface="黑体" panose="02010609060101010101" charset="-122"/>
                <a:sym typeface="+mn-ea"/>
              </a:rPr>
              <a:t>即数据不完整，存在错误和重复的数据、数据不一致和冲突等缺陷</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t>脏数据的影响：</a:t>
            </a:r>
            <a:r>
              <a:rPr lang="zh-CN" altLang="en-US">
                <a:solidFill>
                  <a:schemeClr val="bg1"/>
                </a:solidFill>
                <a:latin typeface="黑体" panose="02010609060101010101" charset="-122"/>
                <a:ea typeface="黑体" panose="02010609060101010101" charset="-122"/>
                <a:cs typeface="黑体" panose="02010609060101010101" charset="-122"/>
                <a:sym typeface="+mn-ea"/>
              </a:rPr>
              <a:t>，但会对建立的数据处理和应用系统造成不良影响，扭曲从数据中获得的信息，影响数据应用系统的运行效果，从而进一步影响数据挖掘效能，最终影响决策管理。</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jpeg"/><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3.jpe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4"/>
            <a:ext cx="9144000" cy="2187001"/>
          </a:xfrm>
        </p:spPr>
        <p:txBody>
          <a:bodyPr anchor="b">
            <a:normAutofit/>
          </a:bodyPr>
          <a:lstStyle>
            <a:lvl1pPr algn="ctr">
              <a:defRPr sz="4050">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65000"/>
                    <a:lumOff val="3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5"/>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solidFill>
                  <a:schemeClr val="tx1">
                    <a:lumMod val="65000"/>
                    <a:lumOff val="35000"/>
                  </a:schemeClr>
                </a:solidFill>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800">
                <a:solidFill>
                  <a:schemeClr val="tx1">
                    <a:lumMod val="65000"/>
                    <a:lumOff val="35000"/>
                  </a:schemeClr>
                </a:solidFill>
              </a:defRPr>
            </a:lvl1pPr>
            <a:lvl2pPr>
              <a:defRPr sz="1350">
                <a:solidFill>
                  <a:schemeClr val="tx1">
                    <a:lumMod val="65000"/>
                    <a:lumOff val="35000"/>
                  </a:schemeClr>
                </a:solidFill>
              </a:defRPr>
            </a:lvl2pPr>
            <a:lvl3pPr>
              <a:defRPr sz="12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37040" y="6440172"/>
            <a:ext cx="2743200" cy="365125"/>
          </a:xfrm>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文本框 6"/>
          <p:cNvSpPr txBox="1"/>
          <p:nvPr userDrawn="1"/>
        </p:nvSpPr>
        <p:spPr>
          <a:xfrm>
            <a:off x="427989" y="126365"/>
            <a:ext cx="3493771" cy="369332"/>
          </a:xfrm>
          <a:prstGeom prst="rect">
            <a:avLst/>
          </a:prstGeom>
          <a:noFill/>
        </p:spPr>
        <p:txBody>
          <a:bodyPr wrap="square" rtlCol="0">
            <a:spAutoFit/>
          </a:bodyPr>
          <a:lstStyle/>
          <a:p>
            <a:pPr algn="l"/>
            <a:r>
              <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rPr>
              <a:t>一、信息技术基础</a:t>
            </a:r>
            <a:endPar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endParaRPr>
          </a:p>
        </p:txBody>
      </p:sp>
      <p:cxnSp>
        <p:nvCxnSpPr>
          <p:cNvPr id="26" name="直接连接符 25"/>
          <p:cNvCxnSpPr/>
          <p:nvPr userDrawn="1"/>
        </p:nvCxnSpPr>
        <p:spPr>
          <a:xfrm flipH="1">
            <a:off x="3947161" y="369570"/>
            <a:ext cx="6132195" cy="0"/>
          </a:xfrm>
          <a:prstGeom prst="line">
            <a:avLst/>
          </a:prstGeom>
          <a:ln>
            <a:solidFill>
              <a:srgbClr val="0070C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5079" y="126365"/>
            <a:ext cx="241300" cy="40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信息学院"/>
          <p:cNvPicPr>
            <a:picLocks noChangeAspect="1"/>
          </p:cNvPicPr>
          <p:nvPr userDrawn="1"/>
        </p:nvPicPr>
        <p:blipFill>
          <a:blip r:embed="rId2"/>
          <a:stretch>
            <a:fillRect/>
          </a:stretch>
        </p:blipFill>
        <p:spPr>
          <a:xfrm>
            <a:off x="10227945" y="224157"/>
            <a:ext cx="1798955" cy="291465"/>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lvl1pPr>
              <a:defRPr sz="3300">
                <a:solidFill>
                  <a:schemeClr val="tx1">
                    <a:lumMod val="65000"/>
                    <a:lumOff val="35000"/>
                  </a:schemeClr>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744961"/>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9"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1" y="1744961"/>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1"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9822" y="1"/>
            <a:ext cx="6887015" cy="5740855"/>
            <a:chOff x="-59822" y="1"/>
            <a:chExt cx="6887015" cy="5740855"/>
          </a:xfrm>
        </p:grpSpPr>
        <p:sp>
          <p:nvSpPr>
            <p:cNvPr id="12"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2"/>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21"/>
            <a:ext cx="10515600" cy="1325563"/>
          </a:xfrm>
        </p:spPr>
        <p:txBody>
          <a:bodyPr>
            <a:normAutofit/>
          </a:bodyPr>
          <a:lstStyle>
            <a:lvl1pPr algn="ctr">
              <a:defRPr sz="4050" b="1">
                <a:solidFill>
                  <a:srgbClr val="0070C0"/>
                </a:solidFill>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9822" y="1"/>
            <a:ext cx="6887015" cy="5740855"/>
            <a:chOff x="-59822" y="1"/>
            <a:chExt cx="6887015" cy="5740855"/>
          </a:xfrm>
        </p:grpSpPr>
        <p:sp>
          <p:nvSpPr>
            <p:cNvPr id="8"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2"/>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7"/>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59822" y="1"/>
            <a:ext cx="6887015" cy="5740855"/>
            <a:chOff x="-59822" y="1"/>
            <a:chExt cx="6887015" cy="5740855"/>
          </a:xfrm>
        </p:grpSpPr>
        <p:sp>
          <p:nvSpPr>
            <p:cNvPr id="12"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3"/>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5"/>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6"/>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7"/>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8"/>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1800" b="1">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2" y="766354"/>
            <a:ext cx="5817375"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1" y="434342"/>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3"/>
            </p:custDataLst>
          </p:nvPr>
        </p:nvGrpSpPr>
        <p:grpSpPr>
          <a:xfrm>
            <a:off x="-59822" y="1"/>
            <a:ext cx="6887015" cy="5740855"/>
            <a:chOff x="-59822" y="1"/>
            <a:chExt cx="6887015" cy="5740855"/>
          </a:xfrm>
        </p:grpSpPr>
        <p:sp>
          <p:nvSpPr>
            <p:cNvPr id="8"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3"/>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8"/>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5"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8879959"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2" Type="http://schemas.openxmlformats.org/officeDocument/2006/relationships/theme" Target="../theme/theme1.xml"/><Relationship Id="rId61" Type="http://schemas.openxmlformats.org/officeDocument/2006/relationships/tags" Target="../tags/tag3.xml"/><Relationship Id="rId60" Type="http://schemas.openxmlformats.org/officeDocument/2006/relationships/tags" Target="../tags/tag2.xml"/><Relationship Id="rId6" Type="http://schemas.openxmlformats.org/officeDocument/2006/relationships/slideLayout" Target="../slideLayouts/slideLayout6.xml"/><Relationship Id="rId59" Type="http://schemas.openxmlformats.org/officeDocument/2006/relationships/tags" Target="../tags/tag1.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5" Type="http://schemas.openxmlformats.org/officeDocument/2006/relationships/theme" Target="../theme/theme2.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slideLayout" Target="../slideLayouts/slideLayout60.xml"/><Relationship Id="rId19" Type="http://schemas.openxmlformats.org/officeDocument/2006/relationships/tags" Target="../tags/tag188.xml"/><Relationship Id="rId18" Type="http://schemas.openxmlformats.org/officeDocument/2006/relationships/slideLayout" Target="../slideLayouts/slideLayout76.xml"/><Relationship Id="rId17" Type="http://schemas.openxmlformats.org/officeDocument/2006/relationships/slideLayout" Target="../slideLayouts/slideLayout75.xml"/><Relationship Id="rId16" Type="http://schemas.openxmlformats.org/officeDocument/2006/relationships/slideLayout" Target="../slideLayouts/slideLayout74.xml"/><Relationship Id="rId15" Type="http://schemas.openxmlformats.org/officeDocument/2006/relationships/slideLayout" Target="../slideLayouts/slideLayout73.xml"/><Relationship Id="rId14" Type="http://schemas.openxmlformats.org/officeDocument/2006/relationships/slideLayout" Target="../slideLayouts/slideLayout72.xml"/><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5" Type="http://schemas.openxmlformats.org/officeDocument/2006/relationships/theme" Target="../theme/theme3.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78.xml"/><Relationship Id="rId19" Type="http://schemas.openxmlformats.org/officeDocument/2006/relationships/tags" Target="../tags/tag378.xml"/><Relationship Id="rId18" Type="http://schemas.openxmlformats.org/officeDocument/2006/relationships/slideLayout" Target="../slideLayouts/slideLayout94.xml"/><Relationship Id="rId17" Type="http://schemas.openxmlformats.org/officeDocument/2006/relationships/slideLayout" Target="../slideLayouts/slideLayout93.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9"/>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50045" y="6384292"/>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r>
              <a:rPr lang="zh-CN" altLang="en-US"/>
              <a:t>  </a:t>
            </a:r>
            <a:r>
              <a:rPr lang="en-US" altLang="zh-CN"/>
              <a:t>/4</a:t>
            </a:r>
            <a:endParaRPr lang="en-US" altLang="zh-CN"/>
          </a:p>
        </p:txBody>
      </p:sp>
      <p:sp>
        <p:nvSpPr>
          <p:cNvPr id="7"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hf hdr="0" ftr="0" dt="0"/>
  <p:txStyles>
    <p:titleStyle>
      <a:lvl1pPr algn="l" defTabSz="685800" rtl="0" eaLnBrk="1" latinLnBrk="0" hangingPunct="1">
        <a:lnSpc>
          <a:spcPct val="90000"/>
        </a:lnSpc>
        <a:spcBef>
          <a:spcPct val="0"/>
        </a:spcBef>
        <a:buNone/>
        <a:defRPr sz="4050" b="1" kern="1200">
          <a:solidFill>
            <a:schemeClr val="tx1">
              <a:lumMod val="65000"/>
              <a:lumOff val="35000"/>
            </a:schemeClr>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385.xml"/><Relationship Id="rId1" Type="http://schemas.openxmlformats.org/officeDocument/2006/relationships/tags" Target="../tags/tag384.xml"/></Relationships>
</file>

<file path=ppt/slides/_rels/slide10.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2" Type="http://schemas.openxmlformats.org/officeDocument/2006/relationships/notesSlide" Target="../notesSlides/notesSlide8.xml"/><Relationship Id="rId11" Type="http://schemas.openxmlformats.org/officeDocument/2006/relationships/slideLayout" Target="../slideLayouts/slideLayout65.xml"/><Relationship Id="rId10" Type="http://schemas.openxmlformats.org/officeDocument/2006/relationships/tags" Target="../tags/tag467.xml"/><Relationship Id="rId1" Type="http://schemas.openxmlformats.org/officeDocument/2006/relationships/tags" Target="../tags/tag458.xml"/></Relationships>
</file>

<file path=ppt/slides/_rels/slide1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2" Type="http://schemas.openxmlformats.org/officeDocument/2006/relationships/notesSlide" Target="../notesSlides/notesSlide9.xml"/><Relationship Id="rId11" Type="http://schemas.openxmlformats.org/officeDocument/2006/relationships/slideLayout" Target="../slideLayouts/slideLayout65.xml"/><Relationship Id="rId10" Type="http://schemas.openxmlformats.org/officeDocument/2006/relationships/tags" Target="../tags/tag476.xml"/><Relationship Id="rId1" Type="http://schemas.openxmlformats.org/officeDocument/2006/relationships/tags" Target="../tags/tag468.xml"/></Relationships>
</file>

<file path=ppt/slides/_rels/slide12.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1" Type="http://schemas.openxmlformats.org/officeDocument/2006/relationships/notesSlide" Target="../notesSlides/notesSlide10.xml"/><Relationship Id="rId10" Type="http://schemas.openxmlformats.org/officeDocument/2006/relationships/slideLayout" Target="../slideLayouts/slideLayout65.xml"/><Relationship Id="rId1" Type="http://schemas.openxmlformats.org/officeDocument/2006/relationships/tags" Target="../tags/tag477.xml"/></Relationships>
</file>

<file path=ppt/slides/_rels/slide13.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1" Type="http://schemas.openxmlformats.org/officeDocument/2006/relationships/notesSlide" Target="../notesSlides/notesSlide11.xml"/><Relationship Id="rId10" Type="http://schemas.openxmlformats.org/officeDocument/2006/relationships/slideLayout" Target="../slideLayouts/slideLayout65.xml"/><Relationship Id="rId1" Type="http://schemas.openxmlformats.org/officeDocument/2006/relationships/tags" Target="../tags/tag486.xml"/></Relationships>
</file>

<file path=ppt/slides/_rels/slide1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2" Type="http://schemas.openxmlformats.org/officeDocument/2006/relationships/notesSlide" Target="../notesSlides/notesSlide12.xml"/><Relationship Id="rId11" Type="http://schemas.openxmlformats.org/officeDocument/2006/relationships/slideLayout" Target="../slideLayouts/slideLayout65.xml"/><Relationship Id="rId10" Type="http://schemas.openxmlformats.org/officeDocument/2006/relationships/tags" Target="../tags/tag503.xml"/><Relationship Id="rId1" Type="http://schemas.openxmlformats.org/officeDocument/2006/relationships/tags" Target="../tags/tag495.xml"/></Relationships>
</file>

<file path=ppt/slides/_rels/slide15.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1" Type="http://schemas.openxmlformats.org/officeDocument/2006/relationships/notesSlide" Target="../notesSlides/notesSlide13.xml"/><Relationship Id="rId10" Type="http://schemas.openxmlformats.org/officeDocument/2006/relationships/slideLayout" Target="../slideLayouts/slideLayout65.xml"/><Relationship Id="rId1" Type="http://schemas.openxmlformats.org/officeDocument/2006/relationships/tags" Target="../tags/tag504.xml"/></Relationships>
</file>

<file path=ppt/slides/_rels/slide16.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4" Type="http://schemas.openxmlformats.org/officeDocument/2006/relationships/slideLayout" Target="../slideLayouts/slideLayout83.xml"/><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image" Target="../media/image6.jpeg"/><Relationship Id="rId1" Type="http://schemas.openxmlformats.org/officeDocument/2006/relationships/tags" Target="../tags/tag513.xml"/></Relationships>
</file>

<file path=ppt/slides/_rels/slide17.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1" Type="http://schemas.openxmlformats.org/officeDocument/2006/relationships/notesSlide" Target="../notesSlides/notesSlide14.xml"/><Relationship Id="rId10" Type="http://schemas.openxmlformats.org/officeDocument/2006/relationships/slideLayout" Target="../slideLayouts/slideLayout65.xml"/><Relationship Id="rId1" Type="http://schemas.openxmlformats.org/officeDocument/2006/relationships/tags" Target="../tags/tag525.xml"/></Relationships>
</file>

<file path=ppt/slides/_rels/slide18.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4" Type="http://schemas.openxmlformats.org/officeDocument/2006/relationships/notesSlide" Target="../notesSlides/notesSlide15.xml"/><Relationship Id="rId13" Type="http://schemas.openxmlformats.org/officeDocument/2006/relationships/slideLayout" Target="../slideLayouts/slideLayout65.xml"/><Relationship Id="rId12" Type="http://schemas.openxmlformats.org/officeDocument/2006/relationships/tags" Target="../tags/tag543.xml"/><Relationship Id="rId11" Type="http://schemas.openxmlformats.org/officeDocument/2006/relationships/tags" Target="../tags/tag542.xml"/><Relationship Id="rId10" Type="http://schemas.openxmlformats.org/officeDocument/2006/relationships/image" Target="../media/image11.svg"/><Relationship Id="rId1" Type="http://schemas.openxmlformats.org/officeDocument/2006/relationships/tags" Target="../tags/tag534.xml"/></Relationships>
</file>

<file path=ppt/slides/_rels/slide19.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tags" Target="../tags/tag545.xml"/><Relationship Id="rId14" Type="http://schemas.openxmlformats.org/officeDocument/2006/relationships/notesSlide" Target="../notesSlides/notesSlide16.xml"/><Relationship Id="rId13" Type="http://schemas.openxmlformats.org/officeDocument/2006/relationships/slideLayout" Target="../slideLayouts/slideLayout65.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image" Target="../media/image11.svg"/><Relationship Id="rId1" Type="http://schemas.openxmlformats.org/officeDocument/2006/relationships/tags" Target="../tags/tag544.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1.xml"/><Relationship Id="rId5" Type="http://schemas.openxmlformats.org/officeDocument/2006/relationships/tags" Target="../tags/tag389.xml"/><Relationship Id="rId4" Type="http://schemas.openxmlformats.org/officeDocument/2006/relationships/image" Target="../media/image4.png"/><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0.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4" Type="http://schemas.openxmlformats.org/officeDocument/2006/relationships/slideLayout" Target="../slideLayouts/slideLayout83.xml"/><Relationship Id="rId13" Type="http://schemas.openxmlformats.org/officeDocument/2006/relationships/tags" Target="../tags/tag565.xml"/><Relationship Id="rId12" Type="http://schemas.openxmlformats.org/officeDocument/2006/relationships/tags" Target="../tags/tag564.xml"/><Relationship Id="rId11" Type="http://schemas.openxmlformats.org/officeDocument/2006/relationships/tags" Target="../tags/tag563.xml"/><Relationship Id="rId10" Type="http://schemas.openxmlformats.org/officeDocument/2006/relationships/image" Target="../media/image6.jpeg"/><Relationship Id="rId1" Type="http://schemas.openxmlformats.org/officeDocument/2006/relationships/tags" Target="../tags/tag554.xml"/></Relationships>
</file>

<file path=ppt/slides/_rels/slide21.xml.rels><?xml version="1.0" encoding="UTF-8" standalone="yes"?>
<Relationships xmlns="http://schemas.openxmlformats.org/package/2006/relationships"><Relationship Id="rId9" Type="http://schemas.openxmlformats.org/officeDocument/2006/relationships/tags" Target="../tags/tag574.xml"/><Relationship Id="rId8" Type="http://schemas.openxmlformats.org/officeDocument/2006/relationships/tags" Target="../tags/tag573.xml"/><Relationship Id="rId7" Type="http://schemas.openxmlformats.org/officeDocument/2006/relationships/tags" Target="../tags/tag572.xml"/><Relationship Id="rId6" Type="http://schemas.openxmlformats.org/officeDocument/2006/relationships/tags" Target="../tags/tag571.xml"/><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tags" Target="../tags/tag568.xml"/><Relationship Id="rId2" Type="http://schemas.openxmlformats.org/officeDocument/2006/relationships/tags" Target="../tags/tag567.xml"/><Relationship Id="rId11" Type="http://schemas.openxmlformats.org/officeDocument/2006/relationships/notesSlide" Target="../notesSlides/notesSlide17.xml"/><Relationship Id="rId10" Type="http://schemas.openxmlformats.org/officeDocument/2006/relationships/slideLayout" Target="../slideLayouts/slideLayout65.xml"/><Relationship Id="rId1" Type="http://schemas.openxmlformats.org/officeDocument/2006/relationships/tags" Target="../tags/tag566.xml"/></Relationships>
</file>

<file path=ppt/slides/_rels/slide22.xml.rels><?xml version="1.0" encoding="UTF-8" standalone="yes"?>
<Relationships xmlns="http://schemas.openxmlformats.org/package/2006/relationships"><Relationship Id="rId9" Type="http://schemas.openxmlformats.org/officeDocument/2006/relationships/tags" Target="../tags/tag583.xml"/><Relationship Id="rId8" Type="http://schemas.openxmlformats.org/officeDocument/2006/relationships/tags" Target="../tags/tag582.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2" Type="http://schemas.openxmlformats.org/officeDocument/2006/relationships/notesSlide" Target="../notesSlides/notesSlide18.xml"/><Relationship Id="rId11" Type="http://schemas.openxmlformats.org/officeDocument/2006/relationships/slideLayout" Target="../slideLayouts/slideLayout65.xml"/><Relationship Id="rId10" Type="http://schemas.openxmlformats.org/officeDocument/2006/relationships/tags" Target="../tags/tag584.xml"/><Relationship Id="rId1" Type="http://schemas.openxmlformats.org/officeDocument/2006/relationships/tags" Target="../tags/tag575.xml"/></Relationships>
</file>

<file path=ppt/slides/_rels/slide23.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2" Type="http://schemas.openxmlformats.org/officeDocument/2006/relationships/notesSlide" Target="../notesSlides/notesSlide19.xml"/><Relationship Id="rId11" Type="http://schemas.openxmlformats.org/officeDocument/2006/relationships/slideLayout" Target="../slideLayouts/slideLayout65.xml"/><Relationship Id="rId10" Type="http://schemas.openxmlformats.org/officeDocument/2006/relationships/tags" Target="../tags/tag593.xml"/><Relationship Id="rId1" Type="http://schemas.openxmlformats.org/officeDocument/2006/relationships/tags" Target="../tags/tag585.xml"/></Relationships>
</file>

<file path=ppt/slides/_rels/slide24.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2" Type="http://schemas.openxmlformats.org/officeDocument/2006/relationships/notesSlide" Target="../notesSlides/notesSlide20.xml"/><Relationship Id="rId11" Type="http://schemas.openxmlformats.org/officeDocument/2006/relationships/slideLayout" Target="../slideLayouts/slideLayout65.xml"/><Relationship Id="rId10" Type="http://schemas.openxmlformats.org/officeDocument/2006/relationships/tags" Target="../tags/tag603.xml"/><Relationship Id="rId1" Type="http://schemas.openxmlformats.org/officeDocument/2006/relationships/tags" Target="../tags/tag594.xml"/></Relationships>
</file>

<file path=ppt/slides/_rels/slide25.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tags" Target="../tags/tag611.xml"/><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1" Type="http://schemas.openxmlformats.org/officeDocument/2006/relationships/notesSlide" Target="../notesSlides/notesSlide21.xml"/><Relationship Id="rId10" Type="http://schemas.openxmlformats.org/officeDocument/2006/relationships/slideLayout" Target="../slideLayouts/slideLayout65.xml"/><Relationship Id="rId1" Type="http://schemas.openxmlformats.org/officeDocument/2006/relationships/tags" Target="../tags/tag604.xml"/></Relationships>
</file>

<file path=ppt/slides/_rels/slide26.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tags" Target="../tags/tag620.xml"/><Relationship Id="rId7" Type="http://schemas.openxmlformats.org/officeDocument/2006/relationships/tags" Target="../tags/tag619.xml"/><Relationship Id="rId6" Type="http://schemas.openxmlformats.org/officeDocument/2006/relationships/tags" Target="../tags/tag618.xml"/><Relationship Id="rId5" Type="http://schemas.openxmlformats.org/officeDocument/2006/relationships/tags" Target="../tags/tag617.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1" Type="http://schemas.openxmlformats.org/officeDocument/2006/relationships/notesSlide" Target="../notesSlides/notesSlide22.xml"/><Relationship Id="rId10" Type="http://schemas.openxmlformats.org/officeDocument/2006/relationships/slideLayout" Target="../slideLayouts/slideLayout65.xml"/><Relationship Id="rId1" Type="http://schemas.openxmlformats.org/officeDocument/2006/relationships/tags" Target="../tags/tag613.xml"/></Relationships>
</file>

<file path=ppt/slides/_rels/slide27.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1" Type="http://schemas.openxmlformats.org/officeDocument/2006/relationships/notesSlide" Target="../notesSlides/notesSlide23.xml"/><Relationship Id="rId10" Type="http://schemas.openxmlformats.org/officeDocument/2006/relationships/slideLayout" Target="../slideLayouts/slideLayout65.xml"/><Relationship Id="rId1" Type="http://schemas.openxmlformats.org/officeDocument/2006/relationships/tags" Target="../tags/tag622.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s>
</file>

<file path=ppt/slides/_rels/slide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xml"/><Relationship Id="rId10" Type="http://schemas.openxmlformats.org/officeDocument/2006/relationships/slideLayout" Target="../slideLayouts/slideLayout65.xml"/><Relationship Id="rId1" Type="http://schemas.openxmlformats.org/officeDocument/2006/relationships/tags" Target="../tags/tag390.xml"/></Relationships>
</file>

<file path=ppt/slides/_rels/slide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2" Type="http://schemas.openxmlformats.org/officeDocument/2006/relationships/notesSlide" Target="../notesSlides/notesSlide3.xml"/><Relationship Id="rId11" Type="http://schemas.openxmlformats.org/officeDocument/2006/relationships/slideLayout" Target="../slideLayouts/slideLayout65.xml"/><Relationship Id="rId10" Type="http://schemas.openxmlformats.org/officeDocument/2006/relationships/tags" Target="../tags/tag407.xml"/><Relationship Id="rId1" Type="http://schemas.openxmlformats.org/officeDocument/2006/relationships/tags" Target="../tags/tag399.xml"/></Relationships>
</file>

<file path=ppt/slides/_rels/slide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4" Type="http://schemas.openxmlformats.org/officeDocument/2006/relationships/slideLayout" Target="../slideLayouts/slideLayout83.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image" Target="../media/image6.jpeg"/><Relationship Id="rId1" Type="http://schemas.openxmlformats.org/officeDocument/2006/relationships/tags" Target="../tags/tag408.xml"/></Relationships>
</file>

<file path=ppt/slides/_rels/slide6.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1" Type="http://schemas.openxmlformats.org/officeDocument/2006/relationships/notesSlide" Target="../notesSlides/notesSlide4.xml"/><Relationship Id="rId10" Type="http://schemas.openxmlformats.org/officeDocument/2006/relationships/slideLayout" Target="../slideLayouts/slideLayout65.xml"/><Relationship Id="rId1" Type="http://schemas.openxmlformats.org/officeDocument/2006/relationships/tags" Target="../tags/tag420.xml"/></Relationships>
</file>

<file path=ppt/slides/_rels/slide7.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2" Type="http://schemas.openxmlformats.org/officeDocument/2006/relationships/notesSlide" Target="../notesSlides/notesSlide5.xml"/><Relationship Id="rId11" Type="http://schemas.openxmlformats.org/officeDocument/2006/relationships/slideLayout" Target="../slideLayouts/slideLayout65.xml"/><Relationship Id="rId10" Type="http://schemas.openxmlformats.org/officeDocument/2006/relationships/tags" Target="../tags/tag437.xml"/><Relationship Id="rId1" Type="http://schemas.openxmlformats.org/officeDocument/2006/relationships/tags" Target="../tags/tag429.xml"/></Relationships>
</file>

<file path=ppt/slides/_rels/slide8.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4" Type="http://schemas.openxmlformats.org/officeDocument/2006/relationships/notesSlide" Target="../notesSlides/notesSlide6.xml"/><Relationship Id="rId13" Type="http://schemas.openxmlformats.org/officeDocument/2006/relationships/slideLayout" Target="../slideLayouts/slideLayout65.xml"/><Relationship Id="rId12" Type="http://schemas.openxmlformats.org/officeDocument/2006/relationships/tags" Target="../tags/tag448.xml"/><Relationship Id="rId11" Type="http://schemas.openxmlformats.org/officeDocument/2006/relationships/tags" Target="../tags/tag447.xml"/><Relationship Id="rId10" Type="http://schemas.openxmlformats.org/officeDocument/2006/relationships/tags" Target="../tags/tag446.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1" Type="http://schemas.openxmlformats.org/officeDocument/2006/relationships/notesSlide" Target="../notesSlides/notesSlide7.xml"/><Relationship Id="rId10" Type="http://schemas.openxmlformats.org/officeDocument/2006/relationships/slideLayout" Target="../slideLayouts/slideLayout65.xml"/><Relationship Id="rId1" Type="http://schemas.openxmlformats.org/officeDocument/2006/relationships/tags" Target="../tags/tag4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dirty="0">
                <a:solidFill>
                  <a:schemeClr val="lt1"/>
                </a:solidFill>
                <a:sym typeface="+mn-ea"/>
              </a:rPr>
              <a:t>《数据清洗与治理》</a:t>
            </a:r>
            <a:br>
              <a:rPr lang="zh-CN" dirty="0">
                <a:solidFill>
                  <a:schemeClr val="lt1"/>
                </a:solidFill>
                <a:sym typeface="+mn-ea"/>
              </a:rPr>
            </a:br>
            <a:r>
              <a:rPr lang="zh-CN" dirty="0">
                <a:solidFill>
                  <a:schemeClr val="lt1"/>
                </a:solidFill>
                <a:sym typeface="+mn-ea"/>
              </a:rPr>
              <a:t>教学课件</a:t>
            </a:r>
            <a:endParaRPr lang="zh-CN" altLang="en-US" sz="5400" strike="noStrike" baseline="0" dirty="0">
              <a:solidFill>
                <a:schemeClr val="l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1.1.3</a:t>
              </a:r>
              <a:r>
                <a:rPr lang="en-US" sz="4400" b="1" dirty="0">
                  <a:solidFill>
                    <a:schemeClr val="lt1"/>
                  </a:solidFill>
                  <a:latin typeface="微软雅黑" panose="020B0503020204020204" charset="-122"/>
                  <a:ea typeface="微软雅黑" panose="020B0503020204020204" charset="-122"/>
                </a:rPr>
                <a:t> </a:t>
              </a:r>
              <a:r>
                <a:rPr sz="4400" b="1" dirty="0">
                  <a:solidFill>
                    <a:schemeClr val="lt1"/>
                  </a:solidFill>
                  <a:latin typeface="微软雅黑" panose="020B0503020204020204" charset="-122"/>
                  <a:ea typeface="微软雅黑" panose="020B0503020204020204" charset="-122"/>
                </a:rPr>
                <a:t>数据清洗的任务</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第</a:t>
            </a:r>
            <a:r>
              <a:rPr lang="en-US" altLang="zh-CN" b="1" noProof="0" dirty="0">
                <a:solidFill>
                  <a:schemeClr val="lt1"/>
                </a:solidFill>
                <a:latin typeface="微软雅黑" panose="020B0503020204020204" charset="-122"/>
                <a:ea typeface="微软雅黑" panose="020B0503020204020204" charset="-122"/>
                <a:cs typeface="微软雅黑" panose="020B0503020204020204" charset="-122"/>
                <a:sym typeface="+mn-ea"/>
              </a:rPr>
              <a:t>1</a:t>
            </a:r>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a:p>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9"/>
            </p:custDataLst>
          </p:nvPr>
        </p:nvGraphicFramePr>
        <p:xfrm>
          <a:off x="536575" y="1318895"/>
          <a:ext cx="10943590" cy="4533900"/>
        </p:xfrm>
        <a:graphic>
          <a:graphicData uri="http://schemas.openxmlformats.org/drawingml/2006/table">
            <a:tbl>
              <a:tblPr firstRow="1" bandRow="1">
                <a:tableStyleId>{5C22544A-7EE6-4342-B048-85BDC9FD1C3A}</a:tableStyleId>
              </a:tblPr>
              <a:tblGrid>
                <a:gridCol w="1557655"/>
                <a:gridCol w="3258185"/>
                <a:gridCol w="6127750"/>
              </a:tblGrid>
              <a:tr h="1511300">
                <a:tc rowSpan="3">
                  <a:txBody>
                    <a:bodyPr/>
                    <a:p>
                      <a:pPr algn="ctr">
                        <a:buNone/>
                      </a:pPr>
                      <a:r>
                        <a:rPr lang="zh-CN" altLang="en-US" sz="3200" b="0">
                          <a:solidFill>
                            <a:schemeClr val="bg1"/>
                          </a:solidFill>
                        </a:rPr>
                        <a:t>数据清洗的主要应用领域</a:t>
                      </a:r>
                      <a:endParaRPr lang="zh-CN" altLang="en-US" sz="3200" b="0">
                        <a:solidFill>
                          <a:schemeClr val="bg1"/>
                        </a:solidFill>
                      </a:endParaRPr>
                    </a:p>
                  </a:txBody>
                  <a:tcPr vert="mongolianVert"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tcPr>
                </a:tc>
                <a:tc>
                  <a:txBody>
                    <a:bodyPr/>
                    <a:p>
                      <a:pPr algn="ctr">
                        <a:buNone/>
                      </a:pPr>
                      <a:r>
                        <a:rPr lang="zh-CN" sz="2000" b="0">
                          <a:solidFill>
                            <a:schemeClr val="bg1"/>
                          </a:solidFill>
                          <a:latin typeface="黑体" panose="02010609060101010101" charset="-122"/>
                          <a:ea typeface="黑体" panose="02010609060101010101" charset="-122"/>
                          <a:sym typeface="+mn-ea"/>
                        </a:rPr>
                        <a:t>数据仓库</a:t>
                      </a:r>
                      <a:endParaRPr lang="zh-CN" sz="2000" b="0">
                        <a:solidFill>
                          <a:schemeClr val="bg1"/>
                        </a:solidFill>
                        <a:latin typeface="黑体" panose="02010609060101010101" charset="-122"/>
                        <a:ea typeface="黑体" panose="02010609060101010101" charset="-122"/>
                        <a:sym typeface="+mn-ea"/>
                      </a:endParaRPr>
                    </a:p>
                    <a:p>
                      <a:pPr algn="ctr">
                        <a:buNone/>
                      </a:pPr>
                      <a:r>
                        <a:rPr lang="zh-CN" sz="2000" b="0">
                          <a:solidFill>
                            <a:schemeClr val="bg1"/>
                          </a:solidFill>
                          <a:latin typeface="黑体" panose="02010609060101010101" charset="-122"/>
                          <a:ea typeface="黑体" panose="02010609060101010101" charset="-122"/>
                          <a:sym typeface="+mn-ea"/>
                        </a:rPr>
                        <a:t>（data warehouse，DW）</a:t>
                      </a:r>
                      <a:endParaRPr lang="zh-CN" altLang="en-US" sz="2000" b="0">
                        <a:solidFill>
                          <a:schemeClr val="bg1"/>
                        </a:solidFill>
                        <a:latin typeface="黑体" panose="02010609060101010101" charset="-122"/>
                        <a:ea typeface="黑体" panose="02010609060101010101" charset="-122"/>
                        <a:sym typeface="+mn-ea"/>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tcPr>
                </a:tc>
                <a:tc>
                  <a:txBody>
                    <a:bodyPr/>
                    <a:p>
                      <a:pPr indent="360045" algn="l" fontAlgn="auto">
                        <a:buNone/>
                      </a:pPr>
                      <a:r>
                        <a:rPr lang="zh-CN" sz="2000" b="0">
                          <a:solidFill>
                            <a:schemeClr val="bg1"/>
                          </a:solidFill>
                          <a:latin typeface="黑体" panose="02010609060101010101" charset="-122"/>
                          <a:ea typeface="黑体" panose="02010609060101010101" charset="-122"/>
                          <a:sym typeface="+mn-ea"/>
                        </a:rPr>
                        <a:t>在数据仓库领域，当对多个数据库进行合并时或对多个数据源进行集成时，需要使用数据清洗。在数据仓库环境中，需要考虑数据仓库的集成性与面向主题的需要，包括数据的清洗及结构转换。</a:t>
                      </a:r>
                      <a:endParaRPr lang="zh-CN" altLang="en-US" sz="2000" b="0">
                        <a:solidFill>
                          <a:schemeClr val="bg1"/>
                        </a:solidFill>
                        <a:latin typeface="黑体" panose="02010609060101010101" charset="-122"/>
                        <a:ea typeface="黑体" panose="02010609060101010101" charset="-122"/>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tcPr>
                </a:tc>
              </a:tr>
              <a:tr h="1511300">
                <a:tc vMerge="1">
                  <a:tcPr>
                    <a:lnL w="38100">
                      <a:solidFill>
                        <a:schemeClr val="bg1"/>
                      </a:solidFill>
                      <a:prstDash val="solid"/>
                    </a:lnL>
                    <a:lnR w="38100">
                      <a:solidFill>
                        <a:schemeClr val="bg1"/>
                      </a:solidFill>
                      <a:prstDash val="solid"/>
                    </a:lnR>
                  </a:tcPr>
                </a:tc>
                <a:tc>
                  <a:txBody>
                    <a:bodyPr/>
                    <a:p>
                      <a:pPr algn="ctr">
                        <a:buNone/>
                      </a:pPr>
                      <a:r>
                        <a:rPr lang="zh-CN" sz="2000" b="0">
                          <a:solidFill>
                            <a:schemeClr val="bg1"/>
                          </a:solidFill>
                          <a:latin typeface="黑体" panose="02010609060101010101" charset="-122"/>
                          <a:ea typeface="黑体" panose="02010609060101010101" charset="-122"/>
                          <a:sym typeface="+mn-ea"/>
                        </a:rPr>
                        <a:t>数据库中知识的发现</a:t>
                      </a:r>
                      <a:endParaRPr lang="zh-CN" sz="2000" b="0">
                        <a:solidFill>
                          <a:schemeClr val="bg1"/>
                        </a:solidFill>
                        <a:latin typeface="黑体" panose="02010609060101010101" charset="-122"/>
                        <a:ea typeface="黑体" panose="02010609060101010101" charset="-122"/>
                        <a:sym typeface="+mn-ea"/>
                      </a:endParaRPr>
                    </a:p>
                    <a:p>
                      <a:pPr algn="ctr">
                        <a:buNone/>
                      </a:pPr>
                      <a:r>
                        <a:rPr lang="zh-CN" sz="2000" b="0">
                          <a:solidFill>
                            <a:schemeClr val="bg1"/>
                          </a:solidFill>
                          <a:latin typeface="黑体" panose="02010609060101010101" charset="-122"/>
                          <a:ea typeface="黑体" panose="02010609060101010101" charset="-122"/>
                          <a:sym typeface="+mn-ea"/>
                        </a:rPr>
                        <a:t>（knowledge discovery in database，KDD）</a:t>
                      </a:r>
                      <a:endParaRPr lang="zh-CN" altLang="en-US" sz="2000" b="0">
                        <a:solidFill>
                          <a:schemeClr val="bg1"/>
                        </a:solidFill>
                        <a:latin typeface="黑体" panose="02010609060101010101" charset="-122"/>
                        <a:ea typeface="黑体" panose="02010609060101010101" charset="-122"/>
                        <a:sym typeface="+mn-ea"/>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indent="360045" algn="l" fontAlgn="auto">
                        <a:buNone/>
                      </a:pPr>
                      <a:r>
                        <a:rPr lang="zh-CN" sz="2000" b="0">
                          <a:solidFill>
                            <a:schemeClr val="bg1"/>
                          </a:solidFill>
                          <a:latin typeface="黑体" panose="02010609060101010101" charset="-122"/>
                          <a:ea typeface="黑体" panose="02010609060101010101" charset="-122"/>
                          <a:sym typeface="+mn-ea"/>
                        </a:rPr>
                        <a:t>在数据库中的知识发现领域，数据清洗为 KDD 过程的首个步骤，即对数据进行预处理。KDD 应用中数据清洗的主要任务是提高数据的可用性，如去除噪声、无关数据、空值并考虑数据的动态变化等。</a:t>
                      </a:r>
                      <a:endParaRPr lang="zh-CN" altLang="en-US" sz="2000" b="0">
                        <a:solidFill>
                          <a:schemeClr val="bg1"/>
                        </a:solidFill>
                        <a:latin typeface="黑体" panose="02010609060101010101" charset="-122"/>
                        <a:ea typeface="黑体" panose="02010609060101010101" charset="-122"/>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1511300">
                <a:tc vMerge="1">
                  <a:tcPr>
                    <a:lnL w="38100">
                      <a:solidFill>
                        <a:schemeClr val="bg1"/>
                      </a:solidFill>
                      <a:prstDash val="solid"/>
                    </a:lnL>
                    <a:lnR w="38100">
                      <a:solidFill>
                        <a:schemeClr val="bg1"/>
                      </a:solidFill>
                      <a:prstDash val="solid"/>
                    </a:lnR>
                    <a:lnB w="38100">
                      <a:solidFill>
                        <a:schemeClr val="bg1"/>
                      </a:solidFill>
                      <a:prstDash val="solid"/>
                    </a:lnB>
                  </a:tcPr>
                </a:tc>
                <a:tc>
                  <a:txBody>
                    <a:bodyPr/>
                    <a:p>
                      <a:pPr algn="ctr">
                        <a:buNone/>
                      </a:pPr>
                      <a:r>
                        <a:rPr lang="zh-CN" sz="2000" b="0">
                          <a:solidFill>
                            <a:schemeClr val="bg1"/>
                          </a:solidFill>
                          <a:latin typeface="黑体" panose="02010609060101010101" charset="-122"/>
                          <a:ea typeface="黑体" panose="02010609060101010101" charset="-122"/>
                          <a:sym typeface="+mn-ea"/>
                        </a:rPr>
                        <a:t>数据质量管理</a:t>
                      </a:r>
                      <a:endParaRPr lang="zh-CN" sz="2000" b="0">
                        <a:solidFill>
                          <a:schemeClr val="bg1"/>
                        </a:solidFill>
                        <a:latin typeface="黑体" panose="02010609060101010101" charset="-122"/>
                        <a:ea typeface="黑体" panose="02010609060101010101" charset="-122"/>
                        <a:sym typeface="+mn-ea"/>
                      </a:endParaRPr>
                    </a:p>
                    <a:p>
                      <a:pPr algn="ctr">
                        <a:buNone/>
                      </a:pPr>
                      <a:r>
                        <a:rPr lang="zh-CN" sz="2000" b="0">
                          <a:solidFill>
                            <a:schemeClr val="bg1"/>
                          </a:solidFill>
                          <a:latin typeface="黑体" panose="02010609060101010101" charset="-122"/>
                          <a:ea typeface="黑体" panose="02010609060101010101" charset="-122"/>
                          <a:sym typeface="+mn-ea"/>
                        </a:rPr>
                        <a:t>（data quality management，DQM）</a:t>
                      </a:r>
                      <a:endParaRPr lang="zh-CN" altLang="en-US" sz="2000" b="0">
                        <a:solidFill>
                          <a:schemeClr val="bg1"/>
                        </a:solidFill>
                        <a:latin typeface="黑体" panose="02010609060101010101" charset="-122"/>
                        <a:ea typeface="黑体" panose="02010609060101010101" charset="-122"/>
                        <a:sym typeface="+mn-ea"/>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indent="360045" algn="l" fontAlgn="auto">
                        <a:buNone/>
                      </a:pPr>
                      <a:r>
                        <a:rPr lang="zh-CN" sz="2000" b="0">
                          <a:solidFill>
                            <a:schemeClr val="bg1"/>
                          </a:solidFill>
                          <a:latin typeface="黑体" panose="02010609060101010101" charset="-122"/>
                          <a:ea typeface="黑体" panose="02010609060101010101" charset="-122"/>
                          <a:sym typeface="+mn-ea"/>
                        </a:rPr>
                        <a:t>数据质量管理用于解决信息系统中的数据质量及集成问题。在数据质量管理领域中，数据清洗从数据质量的角度出发，把数据清洗过程和数据生命周期集成在一起，对数据正确性进行检查，并改善数据质量。</a:t>
                      </a:r>
                      <a:endParaRPr lang="zh-CN" altLang="en-US" sz="2000" b="0">
                        <a:solidFill>
                          <a:schemeClr val="bg1"/>
                        </a:solidFill>
                        <a:latin typeface="黑体" panose="02010609060101010101" charset="-122"/>
                        <a:ea typeface="黑体" panose="02010609060101010101" charset="-122"/>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bl>
          </a:graphicData>
        </a:graphic>
      </p:graphicFrame>
    </p:spTree>
    <p:custDataLst>
      <p:tags r:id="rId10"/>
    </p:custDataLst>
  </p:cSld>
  <p:clrMapOvr>
    <a:masterClrMapping/>
  </p:clrMapOvr>
  <p:transition>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1.1.4 数据清洗的流程</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11" name="图片 10" descr="箭头方向图"/>
          <p:cNvPicPr>
            <a:picLocks noChangeAspect="1"/>
          </p:cNvPicPr>
          <p:nvPr/>
        </p:nvPicPr>
        <p:blipFill>
          <a:blip r:embed="rId9"/>
          <a:stretch>
            <a:fillRect/>
          </a:stretch>
        </p:blipFill>
        <p:spPr>
          <a:xfrm>
            <a:off x="899795" y="784860"/>
            <a:ext cx="10520680" cy="601599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1.1.5 数据清洗环境</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nvGraphicFramePr>
        <p:xfrm>
          <a:off x="850900" y="2132965"/>
          <a:ext cx="10689590" cy="3604260"/>
        </p:xfrm>
        <a:graphic>
          <a:graphicData uri="http://schemas.openxmlformats.org/drawingml/2006/table">
            <a:tbl>
              <a:tblPr firstRow="1" bandRow="1">
                <a:tableStyleId>{5C22544A-7EE6-4342-B048-85BDC9FD1C3A}</a:tableStyleId>
              </a:tblPr>
              <a:tblGrid>
                <a:gridCol w="3580765"/>
                <a:gridCol w="7108825"/>
              </a:tblGrid>
              <a:tr h="381000">
                <a:tc>
                  <a:txBody>
                    <a:bodyPr/>
                    <a:p>
                      <a:pPr>
                        <a:buNone/>
                      </a:pPr>
                      <a:r>
                        <a:rPr lang="zh-CN" altLang="en-US" sz="2000" b="0">
                          <a:solidFill>
                            <a:schemeClr val="bg1"/>
                          </a:solidFill>
                        </a:rPr>
                        <a:t>终端窗口和命令行界面</a:t>
                      </a:r>
                      <a:endParaRPr lang="zh-CN" altLang="en-US" sz="2000" b="0">
                        <a:solidFill>
                          <a:schemeClr val="bg1"/>
                        </a:solidFill>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indent="360045" fontAlgn="auto">
                        <a:buNone/>
                      </a:pPr>
                      <a:r>
                        <a:rPr lang="zh-CN" altLang="en-US" sz="2000" b="0">
                          <a:solidFill>
                            <a:schemeClr val="bg1"/>
                          </a:solidFill>
                        </a:rPr>
                        <a:t>Mac OS X 上的 Terminal 程序或 Linux 上的 bash 程序。在Windows 上，有些命令可以通过 Windows 的命令提示符运行，而另外一些命令则要通过功能更强的命令行程序运行，如 Cygwin。</a:t>
                      </a:r>
                      <a:endParaRPr lang="zh-CN" altLang="en-US" sz="2000" b="0">
                        <a:solidFill>
                          <a:schemeClr val="bg1"/>
                        </a:solidFill>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800100">
                <a:tc>
                  <a:txBody>
                    <a:bodyPr/>
                    <a:p>
                      <a:pPr>
                        <a:buNone/>
                      </a:pPr>
                      <a:r>
                        <a:rPr lang="zh-CN" altLang="en-US" sz="2000" b="0">
                          <a:solidFill>
                            <a:schemeClr val="bg1"/>
                          </a:solidFill>
                        </a:rPr>
                        <a:t>适合程序员使用的编辑器</a:t>
                      </a:r>
                      <a:endParaRPr lang="zh-CN" altLang="en-US" sz="2000" b="0">
                        <a:solidFill>
                          <a:schemeClr val="bg1"/>
                        </a:solidFill>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indent="360045" fontAlgn="auto">
                        <a:buNone/>
                      </a:pPr>
                      <a:r>
                        <a:rPr lang="zh-CN" altLang="en-US" sz="2000" b="0">
                          <a:solidFill>
                            <a:schemeClr val="bg1"/>
                          </a:solidFill>
                        </a:rPr>
                        <a:t> Mac 上的 TextWrangler；Linux 上的 vi 、 emacs；或者是Windows 上的 Notepad++、Sublime Text 等。</a:t>
                      </a:r>
                      <a:endParaRPr lang="zh-CN" altLang="en-US" sz="2000" b="0">
                        <a:solidFill>
                          <a:schemeClr val="bg1"/>
                        </a:solidFill>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381000">
                <a:tc>
                  <a:txBody>
                    <a:bodyPr/>
                    <a:p>
                      <a:pPr>
                        <a:buNone/>
                      </a:pPr>
                      <a:r>
                        <a:rPr lang="zh-CN" altLang="en-US" sz="2000" b="0">
                          <a:solidFill>
                            <a:schemeClr val="bg1"/>
                          </a:solidFill>
                        </a:rPr>
                        <a:t>Python 客户端程序</a:t>
                      </a:r>
                      <a:endParaRPr lang="zh-CN" altLang="en-US" sz="2000" b="0">
                        <a:solidFill>
                          <a:schemeClr val="bg1"/>
                        </a:solidFill>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indent="360045" fontAlgn="auto">
                        <a:buNone/>
                      </a:pPr>
                      <a:r>
                        <a:rPr lang="zh-CN" altLang="en-US" sz="2000" b="0">
                          <a:solidFill>
                            <a:schemeClr val="bg1"/>
                          </a:solidFill>
                        </a:rPr>
                        <a:t> Enthought Canopy（还需要足够的权限安装一些程序包文件。）</a:t>
                      </a:r>
                      <a:endParaRPr lang="zh-CN" altLang="en-US" sz="2000" b="0">
                        <a:solidFill>
                          <a:schemeClr val="bg1"/>
                        </a:solidFill>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381000">
                <a:tc>
                  <a:txBody>
                    <a:bodyPr/>
                    <a:p>
                      <a:pPr>
                        <a:buNone/>
                      </a:pPr>
                      <a:r>
                        <a:rPr lang="zh-CN" altLang="en-US" sz="2000" b="0">
                          <a:solidFill>
                            <a:schemeClr val="bg1"/>
                          </a:solidFill>
                        </a:rPr>
                        <a:t>电子表格程序</a:t>
                      </a:r>
                      <a:endParaRPr lang="zh-CN" altLang="en-US" sz="2000" b="0">
                        <a:solidFill>
                          <a:schemeClr val="bg1"/>
                        </a:solidFill>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indent="360045" fontAlgn="auto">
                        <a:buNone/>
                      </a:pPr>
                      <a:r>
                        <a:rPr lang="zh-CN" altLang="en-US" sz="2000" b="0">
                          <a:solidFill>
                            <a:schemeClr val="bg1"/>
                          </a:solidFill>
                        </a:rPr>
                        <a:t> Microsoft Excel 和 Google Sheets。</a:t>
                      </a:r>
                      <a:endParaRPr lang="zh-CN" altLang="en-US" sz="2000" b="0">
                        <a:solidFill>
                          <a:schemeClr val="bg1"/>
                        </a:solidFill>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381000">
                <a:tc>
                  <a:txBody>
                    <a:bodyPr/>
                    <a:p>
                      <a:pPr>
                        <a:buNone/>
                      </a:pPr>
                      <a:r>
                        <a:rPr lang="zh-CN" altLang="en-US" sz="2000" b="0">
                          <a:solidFill>
                            <a:schemeClr val="bg1"/>
                          </a:solidFill>
                        </a:rPr>
                        <a:t>数据库软件</a:t>
                      </a:r>
                      <a:endParaRPr lang="zh-CN" altLang="en-US" sz="2000" b="0">
                        <a:solidFill>
                          <a:schemeClr val="bg1"/>
                        </a:solidFill>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indent="360045" fontAlgn="auto">
                        <a:buNone/>
                      </a:pPr>
                      <a:r>
                        <a:rPr lang="zh-CN" altLang="en-US" sz="2000" b="0">
                          <a:solidFill>
                            <a:schemeClr val="bg1"/>
                          </a:solidFill>
                        </a:rPr>
                        <a:t> MySQL 和 Microsoft Access</a:t>
                      </a:r>
                      <a:endParaRPr lang="zh-CN" altLang="en-US" sz="2000" b="0">
                        <a:solidFill>
                          <a:schemeClr val="bg1"/>
                        </a:solidFill>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bl>
          </a:graphicData>
        </a:graphic>
      </p:graphicFrame>
      <p:sp>
        <p:nvSpPr>
          <p:cNvPr id="3" name="文本框 2"/>
          <p:cNvSpPr txBox="1"/>
          <p:nvPr/>
        </p:nvSpPr>
        <p:spPr>
          <a:xfrm>
            <a:off x="744855" y="1158240"/>
            <a:ext cx="10375265" cy="706755"/>
          </a:xfrm>
          <a:prstGeom prst="rect">
            <a:avLst/>
          </a:prstGeom>
          <a:noFill/>
        </p:spPr>
        <p:txBody>
          <a:bodyPr wrap="square" rtlCol="0">
            <a:spAutoFit/>
          </a:bodyPr>
          <a:p>
            <a:pPr indent="360045" fontAlgn="auto"/>
            <a:r>
              <a:rPr lang="zh-CN" altLang="en-US" sz="2000">
                <a:solidFill>
                  <a:schemeClr val="bg1"/>
                </a:solidFill>
              </a:rPr>
              <a:t>数据清洗环境是指为进行数据清洗所提供的基本硬件设备和软件系统，特别是已得到广泛应用的开源软件和工具。下面简要列出数据清洗操作常用的一些软件和工具：</a:t>
            </a:r>
            <a:endParaRPr lang="zh-CN" altLang="en-US" sz="2000">
              <a:solidFill>
                <a:schemeClr val="bg1"/>
              </a:solidFill>
            </a:endParaRPr>
          </a:p>
        </p:txBody>
      </p:sp>
    </p:spTree>
    <p:custDataLst>
      <p:tags r:id="rId9"/>
    </p:custData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1.1.6 数据清洗实例说明</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0955" y="981075"/>
            <a:ext cx="12090400" cy="1938020"/>
          </a:xfrm>
          <a:prstGeom prst="rect">
            <a:avLst/>
          </a:prstGeom>
          <a:noFill/>
        </p:spPr>
        <p:txBody>
          <a:bodyPr wrap="square" rtlCol="0">
            <a:spAutoFit/>
          </a:bodyPr>
          <a:p>
            <a:pPr indent="360045" fontAlgn="auto"/>
            <a:r>
              <a:rPr lang="zh-CN" altLang="en-US" sz="2000">
                <a:solidFill>
                  <a:schemeClr val="bg1"/>
                </a:solidFill>
              </a:rPr>
              <a:t>本节给出一个简单的数据清洗实例，主要是清除隐藏在原始数据集中的噪声数据。在实际情况下，数据处理平台系统经常会遇到各种各样的关于指标均值计算的问题，遵循数理统计的规律，此时噪声对数据均值计算的负面影响是显著的。以网站文件下载为例，假定一组记录文件下载时间长度的原始数据集见下表。直接计算网站文件平均下载时长，结果约为 23000s，即约 6h，与实际情况严重不符，说明这一数据集受到了显著的噪声的影响而导致部分数据值出现严重偏差。为此，必须对原始数据集做异常值识别，并尽可能剔除错误数据。</a:t>
            </a:r>
            <a:endParaRPr lang="zh-CN" altLang="en-US" sz="2000">
              <a:solidFill>
                <a:schemeClr val="bg1"/>
              </a:solidFill>
            </a:endParaRPr>
          </a:p>
        </p:txBody>
      </p:sp>
      <p:graphicFrame>
        <p:nvGraphicFramePr>
          <p:cNvPr id="3" name="表格 2"/>
          <p:cNvGraphicFramePr/>
          <p:nvPr/>
        </p:nvGraphicFramePr>
        <p:xfrm>
          <a:off x="1344930" y="3071495"/>
          <a:ext cx="8531225" cy="2667000"/>
        </p:xfrm>
        <a:graphic>
          <a:graphicData uri="http://schemas.openxmlformats.org/drawingml/2006/table">
            <a:tbl>
              <a:tblPr firstRow="1" bandRow="1">
                <a:tableStyleId>{5C22544A-7EE6-4342-B048-85BDC9FD1C3A}</a:tableStyleId>
              </a:tblPr>
              <a:tblGrid>
                <a:gridCol w="1706245"/>
                <a:gridCol w="1706245"/>
                <a:gridCol w="208280"/>
                <a:gridCol w="3204210"/>
                <a:gridCol w="1706245"/>
              </a:tblGrid>
              <a:tr h="381000">
                <a:tc>
                  <a:txBody>
                    <a:bodyPr/>
                    <a:p>
                      <a:pPr>
                        <a:buNone/>
                      </a:pPr>
                      <a:r>
                        <a:rPr lang="zh-CN" altLang="en-US"/>
                        <a:t>序号</a:t>
                      </a:r>
                      <a:endParaRPr lang="zh-CN" altLang="en-US"/>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zh-CN" altLang="en-US"/>
                        <a:t>下载时长</a:t>
                      </a:r>
                      <a:r>
                        <a:rPr lang="en-US" altLang="zh-CN"/>
                        <a:t>/s</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rowSpan="7">
                  <a:txBody>
                    <a:bodyPr/>
                    <a:p>
                      <a:pPr>
                        <a:buNone/>
                      </a:pPr>
                      <a:endParaRPr lang="zh-CN" altLang="en-US"/>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zh-CN" altLang="en-US"/>
                        <a:t>序号</a:t>
                      </a:r>
                      <a:endParaRPr lang="zh-CN" altLang="en-US"/>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zh-CN" altLang="en-US"/>
                        <a:t>下载时长</a:t>
                      </a:r>
                      <a:r>
                        <a:rPr lang="en-US" altLang="zh-CN"/>
                        <a:t>/s</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r>
              <a:tr h="381000">
                <a:tc>
                  <a:txBody>
                    <a:bodyPr/>
                    <a:p>
                      <a:pPr>
                        <a:buNone/>
                      </a:pPr>
                      <a:r>
                        <a:rPr lang="en-US" altLang="zh-CN"/>
                        <a:t>1</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30</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vMerge="1">
                  <a:tcPr>
                    <a:lnL w="38100" cmpd="sng">
                      <a:solidFill>
                        <a:schemeClr val="bg1"/>
                      </a:solidFill>
                      <a:prstDash val="solid"/>
                    </a:lnL>
                    <a:lnR w="38100" cmpd="sng">
                      <a:solidFill>
                        <a:schemeClr val="bg1"/>
                      </a:solidFill>
                      <a:prstDash val="solid"/>
                    </a:lnR>
                  </a:tcPr>
                </a:tc>
                <a:tc>
                  <a:txBody>
                    <a:bodyPr/>
                    <a:p>
                      <a:pPr>
                        <a:buNone/>
                      </a:pPr>
                      <a:r>
                        <a:rPr lang="en-US" altLang="zh-CN"/>
                        <a:t>7</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446</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r>
              <a:tr h="381000">
                <a:tc>
                  <a:txBody>
                    <a:bodyPr/>
                    <a:p>
                      <a:pPr>
                        <a:buNone/>
                      </a:pPr>
                      <a:r>
                        <a:rPr lang="en-US" altLang="zh-CN"/>
                        <a:t>2</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1</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vMerge="1">
                  <a:tcPr>
                    <a:lnL w="38100" cmpd="sng">
                      <a:solidFill>
                        <a:schemeClr val="bg1"/>
                      </a:solidFill>
                      <a:prstDash val="solid"/>
                    </a:lnL>
                    <a:lnR w="38100" cmpd="sng">
                      <a:solidFill>
                        <a:schemeClr val="bg1"/>
                      </a:solidFill>
                      <a:prstDash val="solid"/>
                    </a:lnR>
                  </a:tcPr>
                </a:tc>
                <a:tc>
                  <a:txBody>
                    <a:bodyPr/>
                    <a:p>
                      <a:pPr>
                        <a:buNone/>
                      </a:pPr>
                      <a:r>
                        <a:rPr lang="en-US" altLang="zh-CN"/>
                        <a:t>…</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r>
              <a:tr h="381000">
                <a:tc>
                  <a:txBody>
                    <a:bodyPr/>
                    <a:p>
                      <a:pPr>
                        <a:buNone/>
                      </a:pPr>
                      <a:r>
                        <a:rPr lang="en-US" altLang="zh-CN"/>
                        <a:t>3</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476</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vMerge="1">
                  <a:tcPr>
                    <a:lnL w="38100" cmpd="sng">
                      <a:solidFill>
                        <a:schemeClr val="bg1"/>
                      </a:solidFill>
                      <a:prstDash val="solid"/>
                    </a:lnL>
                    <a:lnR w="38100" cmpd="sng">
                      <a:solidFill>
                        <a:schemeClr val="bg1"/>
                      </a:solidFill>
                      <a:prstDash val="solid"/>
                    </a:lnR>
                  </a:tcPr>
                </a:tc>
                <a:tc>
                  <a:txBody>
                    <a:bodyPr/>
                    <a:p>
                      <a:pPr>
                        <a:buNone/>
                      </a:pPr>
                      <a:r>
                        <a:rPr lang="en-US" altLang="zh-CN"/>
                        <a:t>2401</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956449</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r>
              <a:tr h="381000">
                <a:tc>
                  <a:txBody>
                    <a:bodyPr/>
                    <a:p>
                      <a:pPr>
                        <a:buNone/>
                      </a:pPr>
                      <a:r>
                        <a:rPr lang="en-US" altLang="zh-CN"/>
                        <a:t>4</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1034</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vMerge="1">
                  <a:tcPr>
                    <a:lnL w="38100" cmpd="sng">
                      <a:solidFill>
                        <a:schemeClr val="bg1"/>
                      </a:solidFill>
                      <a:prstDash val="solid"/>
                    </a:lnL>
                    <a:lnR w="38100" cmpd="sng">
                      <a:solidFill>
                        <a:schemeClr val="bg1"/>
                      </a:solidFill>
                      <a:prstDash val="solid"/>
                    </a:lnR>
                  </a:tcPr>
                </a:tc>
                <a:tc>
                  <a:txBody>
                    <a:bodyPr/>
                    <a:p>
                      <a:pPr>
                        <a:buNone/>
                      </a:pPr>
                      <a:r>
                        <a:rPr lang="en-US" altLang="zh-CN"/>
                        <a:t>2402</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3844</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r>
              <a:tr h="381000">
                <a:tc>
                  <a:txBody>
                    <a:bodyPr/>
                    <a:p>
                      <a:pPr>
                        <a:buNone/>
                      </a:pPr>
                      <a:r>
                        <a:rPr lang="en-US" altLang="zh-CN"/>
                        <a:t>5</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1</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vMerge="1">
                  <a:tcPr>
                    <a:lnL w="38100" cmpd="sng">
                      <a:solidFill>
                        <a:schemeClr val="bg1"/>
                      </a:solidFill>
                      <a:prstDash val="solid"/>
                    </a:lnL>
                    <a:lnR w="38100" cmpd="sng">
                      <a:solidFill>
                        <a:schemeClr val="bg1"/>
                      </a:solidFill>
                      <a:prstDash val="solid"/>
                    </a:lnR>
                  </a:tcPr>
                </a:tc>
                <a:tc>
                  <a:txBody>
                    <a:bodyPr/>
                    <a:p>
                      <a:pPr>
                        <a:buNone/>
                      </a:pPr>
                      <a:r>
                        <a:rPr lang="en-US" altLang="zh-CN"/>
                        <a:t>2403</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2065553</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r>
              <a:tr h="381000">
                <a:tc>
                  <a:txBody>
                    <a:bodyPr/>
                    <a:p>
                      <a:pPr>
                        <a:buNone/>
                      </a:pPr>
                      <a:r>
                        <a:rPr lang="en-US" altLang="zh-CN"/>
                        <a:t>6</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r>
                        <a:rPr lang="en-US" altLang="zh-CN"/>
                        <a:t>59</a:t>
                      </a:r>
                      <a:endParaRPr lang="en-US" altLang="zh-CN"/>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vMerge="1">
                  <a:tcPr>
                    <a:lnL w="38100" cmpd="sng">
                      <a:solidFill>
                        <a:schemeClr val="bg1"/>
                      </a:solidFill>
                      <a:prstDash val="solid"/>
                    </a:lnL>
                    <a:lnR w="38100" cmpd="sng">
                      <a:solidFill>
                        <a:schemeClr val="bg1"/>
                      </a:solidFill>
                      <a:prstDash val="solid"/>
                    </a:lnR>
                    <a:lnB w="38100" cmpd="sng">
                      <a:solidFill>
                        <a:schemeClr val="bg1"/>
                      </a:solidFill>
                      <a:prstDash val="solid"/>
                    </a:lnB>
                  </a:tcPr>
                </a:tc>
                <a:tc>
                  <a:txBody>
                    <a:bodyPr/>
                    <a:p>
                      <a:pPr>
                        <a:buNone/>
                      </a:pPr>
                      <a:endParaRPr lang="zh-CN" altLang="en-US"/>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c>
                  <a:txBody>
                    <a:bodyPr/>
                    <a:p>
                      <a:pPr>
                        <a:buNone/>
                      </a:pPr>
                      <a:endParaRPr lang="zh-CN" altLang="en-US"/>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tr>
            </a:tbl>
          </a:graphicData>
        </a:graphic>
      </p:graphicFrame>
    </p:spTree>
    <p:custDataLst>
      <p:tags r:id="rId9"/>
    </p:custDataLst>
  </p:cSld>
  <p:clrMapOvr>
    <a:masterClrMapping/>
  </p:clrMapOvr>
  <p:transition>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1.1.6 数据清洗实例说明</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189345" y="1302385"/>
            <a:ext cx="5846445" cy="4175760"/>
          </a:xfrm>
          <a:prstGeom prst="rect">
            <a:avLst/>
          </a:prstGeom>
          <a:noFill/>
        </p:spPr>
        <p:txBody>
          <a:bodyPr wrap="square" rtlCol="0">
            <a:noAutofit/>
          </a:bodyPr>
          <a:p>
            <a:pPr indent="360045" fontAlgn="auto"/>
            <a:r>
              <a:rPr lang="zh-CN" altLang="en-US" sz="2000">
                <a:solidFill>
                  <a:schemeClr val="bg1"/>
                </a:solidFill>
              </a:rPr>
              <a:t>具体来说，可以基于数据的分布特征，利用分箱法或聚类法识别数据集中的噪声数据。一般情况下，对于离散程度适中的数据源来说，数据自身分布将会集中在某一区域内，所以利用数据自身分布特征识别噪声数据，再根据分箱或聚类方法在数据集中域中识别离群值及异常值。分箱法需要考虑某一数据近邻的数据，并使用平滑数据值替换当前的有序数据。与分箱法相比，聚类提供了识别多维数据集中噪声数据的方法。在很多情况下，把整个记录空间聚类，能发现在字段级检查中未发现的孤立点。聚类就是将数据集分组为多个类或簇，同一个簇中的数据相互之间有较高的相似度，而不同簇中的数据差别较大。将散落在外，不能归并到任一类中的数据称为“孤立点”或“离群点”，并作为噪声数据（异常值）进行剔除，如图所示。</a:t>
            </a:r>
            <a:endParaRPr lang="zh-CN" altLang="en-US" sz="2000">
              <a:solidFill>
                <a:schemeClr val="bg1"/>
              </a:solidFill>
            </a:endParaRPr>
          </a:p>
        </p:txBody>
      </p:sp>
      <p:pic>
        <p:nvPicPr>
          <p:cNvPr id="8" name="图片 7"/>
          <p:cNvPicPr>
            <a:picLocks noChangeAspect="1"/>
          </p:cNvPicPr>
          <p:nvPr/>
        </p:nvPicPr>
        <p:blipFill>
          <a:blip r:embed="rId9"/>
          <a:stretch>
            <a:fillRect/>
          </a:stretch>
        </p:blipFill>
        <p:spPr>
          <a:xfrm>
            <a:off x="308610" y="1831340"/>
            <a:ext cx="5368925" cy="322262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1.1.6 数据清洗实例说明</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13690" y="982345"/>
            <a:ext cx="11250295" cy="5262245"/>
          </a:xfrm>
          <a:prstGeom prst="rect">
            <a:avLst/>
          </a:prstGeom>
          <a:noFill/>
        </p:spPr>
        <p:txBody>
          <a:bodyPr wrap="square" rtlCol="0">
            <a:spAutoFit/>
          </a:bodyPr>
          <a:p>
            <a:pPr indent="720090" fontAlgn="auto"/>
            <a:r>
              <a:rPr lang="zh-CN" altLang="en-US" sz="2400">
                <a:solidFill>
                  <a:schemeClr val="bg1"/>
                </a:solidFill>
              </a:rPr>
              <a:t>对于前表中的数据，清洗数据时首先将数据集等分为 2403 个区间，找到数据的集中域 [0，3266]。然后利用分箱法对取值在 [0，3266] 的数据做进一步分析，对新数据组剔除离群值，得到清洗后的离群数据组。最后统计计算清洗后的目标数据源的平均下载时长为 192.93s，约 3.22min，符合网站文件下载的实际情况。从这个简单的例子可看出，基于数据的分布特征，数据清洗可以采用分箱法或聚类方法较快捷地识别和剔除数据集中的噪声数据，从而获得良好的清洗效果。</a:t>
            </a:r>
            <a:endParaRPr lang="zh-CN" altLang="en-US" sz="2400">
              <a:solidFill>
                <a:schemeClr val="bg1"/>
              </a:solidFill>
            </a:endParaRPr>
          </a:p>
          <a:p>
            <a:pPr indent="720090" fontAlgn="auto"/>
            <a:endParaRPr lang="zh-CN" altLang="en-US" sz="2400">
              <a:solidFill>
                <a:schemeClr val="bg1"/>
              </a:solidFill>
            </a:endParaRPr>
          </a:p>
          <a:p>
            <a:pPr indent="720090" fontAlgn="auto"/>
            <a:r>
              <a:rPr lang="zh-CN" altLang="en-US" sz="2400">
                <a:solidFill>
                  <a:schemeClr val="bg1"/>
                </a:solidFill>
              </a:rPr>
              <a:t>对于普遍的数据传输和存储，数据去重（data deduplication）技术是一种专用的数据压缩技术，用于消除重复的数据。在数据去重过程中，一个唯一的数据块或数据段将分配一个标识并存储，该标识会加入一个标识列表。当去重过程继续时，一个标识已存在于标识列表中的新数据块将被认为是冗余的块。该数据块将被一个指向已存储数据块指针的引用替代。通过这种方式，任何给定的数据块只有一个实例存在。去重技术能够显著地减少存储空间，对大数据存储系统具有非常重要的作用。</a:t>
            </a:r>
            <a:endParaRPr lang="zh-CN" altLang="en-US" sz="2400">
              <a:solidFill>
                <a:schemeClr val="bg1"/>
              </a:solidFill>
            </a:endParaRPr>
          </a:p>
        </p:txBody>
      </p:sp>
    </p:spTree>
    <p:custDataLst>
      <p:tags r:id="rId9"/>
    </p:custDataLst>
  </p:cSld>
  <p:clrMapOvr>
    <a:masterClrMapping/>
  </p:clrMapOvr>
  <p:transition>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lnSpcReduction="20000"/>
          </a:bodyPr>
          <a:p>
            <a:pPr marL="0" lvl="0" indent="0" algn="l" fontAlgn="auto">
              <a:lnSpc>
                <a:spcPct val="100000"/>
              </a:lnSpc>
              <a:spcBef>
                <a:spcPts val="0"/>
              </a:spcBef>
              <a:spcAft>
                <a:spcPts val="800"/>
              </a:spcAft>
              <a:buSzPct val="100000"/>
              <a:buNone/>
            </a:pPr>
            <a:r>
              <a:rPr lang="zh-CN" altLang="en-US" sz="3600">
                <a:sym typeface="+mn-ea"/>
              </a:rPr>
              <a:t>1.</a:t>
            </a:r>
            <a:r>
              <a:rPr altLang="zh-CN" sz="3600">
                <a:sym typeface="+mn-ea"/>
              </a:rPr>
              <a:t>2 </a:t>
            </a:r>
            <a:r>
              <a:rPr lang="zh-CN" altLang="en-US" sz="3600">
                <a:sym typeface="+mn-ea"/>
              </a:rPr>
              <a:t>数据标准化</a:t>
            </a:r>
            <a:endParaRPr lang="zh-CN" sz="3600" b="1" spc="200" dirty="0">
              <a:solidFill>
                <a:schemeClr val="dk1">
                  <a:lumMod val="85000"/>
                  <a:lumOff val="15000"/>
                </a:schemeClr>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重点：了解数据标准化的概念及常用方法。</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难点：数据标准化的常用方法。</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1.2.1 </a:t>
              </a:r>
              <a:r>
                <a:rPr lang="zh-CN" altLang="en-US" sz="4400" b="1" dirty="0">
                  <a:solidFill>
                    <a:schemeClr val="lt1"/>
                  </a:solidFill>
                  <a:latin typeface="微软雅黑" panose="020B0503020204020204" charset="-122"/>
                  <a:ea typeface="微软雅黑" panose="020B0503020204020204" charset="-122"/>
                </a:rPr>
                <a:t>数据标准化概念</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7375" y="981075"/>
            <a:ext cx="10844530" cy="1814830"/>
          </a:xfrm>
          <a:prstGeom prst="rect">
            <a:avLst/>
          </a:prstGeom>
          <a:noFill/>
        </p:spPr>
        <p:txBody>
          <a:bodyPr wrap="square" rtlCol="0">
            <a:sp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数据标准化/规范化（data standardization/normalization）是机构或组织对数据的定义、组织、分类、记录、编码、监督和保护进行标准化的过程，有利于数据的共享和管理，可以节省费用，提高数据的使用效率和可用性。</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3" name="表格 2"/>
          <p:cNvGraphicFramePr/>
          <p:nvPr/>
        </p:nvGraphicFramePr>
        <p:xfrm>
          <a:off x="587375" y="2856230"/>
          <a:ext cx="10843895" cy="2743200"/>
        </p:xfrm>
        <a:graphic>
          <a:graphicData uri="http://schemas.openxmlformats.org/drawingml/2006/table">
            <a:tbl>
              <a:tblPr firstRow="1" bandRow="1">
                <a:tableStyleId>{5C22544A-7EE6-4342-B048-85BDC9FD1C3A}</a:tableStyleId>
              </a:tblPr>
              <a:tblGrid>
                <a:gridCol w="734060"/>
                <a:gridCol w="2360295"/>
                <a:gridCol w="7749540"/>
              </a:tblGrid>
              <a:tr h="365760">
                <a:tc rowSpan="2">
                  <a:txBody>
                    <a:bodyPr/>
                    <a:p>
                      <a:pPr algn="ctr">
                        <a:buNone/>
                      </a:pPr>
                      <a:r>
                        <a:rPr lang="zh-CN" altLang="en-US" sz="2400" b="0">
                          <a:solidFill>
                            <a:schemeClr val="bg1"/>
                          </a:solidFill>
                          <a:latin typeface="黑体" panose="02010609060101010101" charset="-122"/>
                          <a:ea typeface="黑体" panose="02010609060101010101" charset="-122"/>
                        </a:rPr>
                        <a:t>数据标准化处理</a:t>
                      </a:r>
                      <a:endParaRPr lang="zh-CN" altLang="en-US" sz="2400" b="0">
                        <a:solidFill>
                          <a:schemeClr val="bg1"/>
                        </a:solidFill>
                        <a:latin typeface="黑体" panose="02010609060101010101" charset="-122"/>
                        <a:ea typeface="黑体" panose="02010609060101010101" charset="-122"/>
                      </a:endParaRPr>
                    </a:p>
                  </a:txBody>
                  <a:tcPr vert="eaVert"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a:txBody>
                    <a:bodyPr/>
                    <a:p>
                      <a:pPr algn="l">
                        <a:buNone/>
                      </a:pPr>
                      <a:r>
                        <a:rPr lang="zh-CN" altLang="en-US" sz="2400" b="0">
                          <a:solidFill>
                            <a:schemeClr val="bg1"/>
                          </a:solidFill>
                          <a:latin typeface="黑体" panose="02010609060101010101" charset="-122"/>
                          <a:ea typeface="黑体" panose="02010609060101010101" charset="-122"/>
                        </a:rPr>
                        <a:t>数据同趋化处理</a:t>
                      </a:r>
                      <a:endParaRPr lang="zh-CN" altLang="en-US" sz="2400" b="0">
                        <a:solidFill>
                          <a:schemeClr val="bg1"/>
                        </a:solidFill>
                        <a:latin typeface="黑体" panose="02010609060101010101" charset="-122"/>
                        <a:ea typeface="黑体" panose="02010609060101010101" charset="-122"/>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a:txBody>
                    <a:bodyPr/>
                    <a:p>
                      <a:pPr indent="609600" fontAlgn="auto">
                        <a:buNone/>
                        <a:extLst>
                          <a:ext uri="{35155182-B16C-46BC-9424-99874614C6A1}">
                            <wpsdc:indentchars xmlns:wpsdc="http://www.wps.cn/officeDocument/2017/drawingmlCustomData" val="200" checksum="4158780845"/>
                          </a:ext>
                        </a:extLst>
                      </a:pPr>
                      <a:r>
                        <a:rPr lang="zh-CN" altLang="en-US" sz="2400" b="0">
                          <a:solidFill>
                            <a:schemeClr val="bg1"/>
                          </a:solidFill>
                          <a:latin typeface="黑体" panose="02010609060101010101" charset="-122"/>
                          <a:ea typeface="黑体" panose="02010609060101010101" charset="-122"/>
                          <a:cs typeface="黑体" panose="02010609060101010101" charset="-122"/>
                          <a:sym typeface="+mn-ea"/>
                        </a:rPr>
                        <a:t>数据同趋化处理主要解决不同性质的数据问题，对不同性质的指标直接求和不能正确反映不同作用力的综合结果，必须先考虑改变逆指标数据性质，使所有指标对测评方案的作用力同趋化，然后再求和才能得出正确结果。</a:t>
                      </a:r>
                      <a:endParaRPr lang="zh-CN" altLang="en-US" sz="2400" b="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r>
              <a:tr h="381000">
                <a:tc vMerge="1">
                  <a:tcPr>
                    <a:lnL w="38100">
                      <a:solidFill>
                        <a:schemeClr val="bg1"/>
                      </a:solidFill>
                      <a:prstDash val="solid"/>
                    </a:lnL>
                    <a:lnR w="38100">
                      <a:solidFill>
                        <a:schemeClr val="bg1"/>
                      </a:solidFill>
                      <a:prstDash val="solid"/>
                    </a:lnR>
                    <a:lnB w="38100">
                      <a:solidFill>
                        <a:schemeClr val="bg1"/>
                      </a:solidFill>
                      <a:prstDash val="solid"/>
                    </a:lnB>
                    <a:solidFill>
                      <a:schemeClr val="accent1"/>
                    </a:solidFill>
                  </a:tcPr>
                </a:tc>
                <a:tc>
                  <a:txBody>
                    <a:bodyPr/>
                    <a:p>
                      <a:pPr algn="l">
                        <a:buNone/>
                      </a:pPr>
                      <a:r>
                        <a:rPr lang="zh-CN" altLang="en-US" sz="2400" b="0">
                          <a:solidFill>
                            <a:schemeClr val="bg1"/>
                          </a:solidFill>
                          <a:latin typeface="黑体" panose="02010609060101010101" charset="-122"/>
                          <a:ea typeface="黑体" panose="02010609060101010101" charset="-122"/>
                        </a:rPr>
                        <a:t>无量纲化处理</a:t>
                      </a:r>
                      <a:endParaRPr lang="zh-CN" altLang="en-US" sz="2400" b="0">
                        <a:solidFill>
                          <a:schemeClr val="bg1"/>
                        </a:solidFill>
                        <a:latin typeface="黑体" panose="02010609060101010101" charset="-122"/>
                        <a:ea typeface="黑体" panose="02010609060101010101" charset="-122"/>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a:txBody>
                    <a:bodyPr/>
                    <a:p>
                      <a:pPr indent="609600" fontAlgn="auto">
                        <a:buNone/>
                        <a:extLst>
                          <a:ext uri="{35155182-B16C-46BC-9424-99874614C6A1}">
                            <wpsdc:indentchars xmlns:wpsdc="http://www.wps.cn/officeDocument/2017/drawingmlCustomData" val="200" checksum="4158780845"/>
                          </a:ext>
                        </a:extLst>
                      </a:pPr>
                      <a:r>
                        <a:rPr lang="zh-CN" altLang="en-US" sz="2400" b="0">
                          <a:solidFill>
                            <a:schemeClr val="bg1"/>
                          </a:solidFill>
                          <a:latin typeface="黑体" panose="02010609060101010101" charset="-122"/>
                          <a:ea typeface="黑体" panose="02010609060101010101" charset="-122"/>
                          <a:cs typeface="黑体" panose="02010609060101010101" charset="-122"/>
                          <a:sym typeface="+mn-ea"/>
                        </a:rPr>
                        <a:t>数据无量纲化处理主要用于消除变量间的量纲关系，解决数据评价分析中数据的可比性。</a:t>
                      </a:r>
                      <a:endParaRPr lang="zh-CN" altLang="en-US" sz="2400" b="0">
                        <a:solidFill>
                          <a:schemeClr val="bg1"/>
                        </a:solidFill>
                        <a:latin typeface="黑体" panose="02010609060101010101" charset="-122"/>
                        <a:ea typeface="黑体" panose="02010609060101010101" charset="-122"/>
                        <a:cs typeface="黑体" panose="02010609060101010101" charset="-122"/>
                      </a:endParaRPr>
                    </a:p>
                    <a:p>
                      <a:pPr>
                        <a:buNone/>
                      </a:pPr>
                      <a:endParaRPr lang="zh-CN" altLang="en-US" sz="2400" b="0">
                        <a:solidFill>
                          <a:schemeClr val="bg1"/>
                        </a:solidFill>
                        <a:latin typeface="黑体" panose="02010609060101010101" charset="-122"/>
                        <a:ea typeface="黑体" panose="02010609060101010101" charset="-122"/>
                        <a:cs typeface="黑体" panose="02010609060101010101" charset="-122"/>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r>
            </a:tbl>
          </a:graphicData>
        </a:graphic>
      </p:graphicFrame>
    </p:spTree>
    <p:custDataLst>
      <p:tags r:id="rId9"/>
    </p:custDataLst>
  </p:cSld>
  <p:clrMapOvr>
    <a:masterClrMapping/>
  </p:clrMapOvr>
  <p:transition>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241301"/>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1.2.2 数据标准化的常用方法</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descr="3b32313630313035373bcec4bcfebcd0"/>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1380" y="1401445"/>
            <a:ext cx="616585" cy="616585"/>
          </a:xfrm>
          <a:prstGeom prst="rect">
            <a:avLst/>
          </a:prstGeom>
        </p:spPr>
      </p:pic>
      <p:pic>
        <p:nvPicPr>
          <p:cNvPr id="5" name="图片 4" descr="3b32313630313035373bcec4bcfebcd0"/>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880745" y="3766185"/>
            <a:ext cx="616585" cy="616585"/>
          </a:xfrm>
          <a:prstGeom prst="rect">
            <a:avLst/>
          </a:prstGeom>
        </p:spPr>
      </p:pic>
      <p:sp>
        <p:nvSpPr>
          <p:cNvPr id="12" name="文本框 11"/>
          <p:cNvSpPr txBox="1"/>
          <p:nvPr/>
        </p:nvSpPr>
        <p:spPr>
          <a:xfrm>
            <a:off x="1518920" y="1616710"/>
            <a:ext cx="2588895" cy="398780"/>
          </a:xfrm>
          <a:prstGeom prst="rect">
            <a:avLst/>
          </a:prstGeom>
          <a:noFill/>
        </p:spPr>
        <p:txBody>
          <a:bodyPr wrap="square" rtlCol="0">
            <a:spAutoFit/>
          </a:bodyPr>
          <a:p>
            <a:r>
              <a:rPr lang="zh-CN" altLang="en-US" sz="2000">
                <a:solidFill>
                  <a:schemeClr val="bg1"/>
                </a:solidFill>
              </a:rPr>
              <a:t>1.max-min标准化</a:t>
            </a:r>
            <a:endParaRPr lang="zh-CN" altLang="en-US" sz="2000">
              <a:solidFill>
                <a:schemeClr val="bg1"/>
              </a:solidFill>
            </a:endParaRPr>
          </a:p>
        </p:txBody>
      </p:sp>
      <p:sp>
        <p:nvSpPr>
          <p:cNvPr id="13" name="文本框 12"/>
          <p:cNvSpPr txBox="1"/>
          <p:nvPr/>
        </p:nvSpPr>
        <p:spPr>
          <a:xfrm>
            <a:off x="1496695" y="3929380"/>
            <a:ext cx="2615565" cy="398780"/>
          </a:xfrm>
          <a:prstGeom prst="rect">
            <a:avLst/>
          </a:prstGeom>
          <a:noFill/>
        </p:spPr>
        <p:txBody>
          <a:bodyPr wrap="square" rtlCol="0">
            <a:spAutoFit/>
          </a:bodyPr>
          <a:p>
            <a:r>
              <a:rPr lang="zh-CN" altLang="en-US" sz="2000">
                <a:solidFill>
                  <a:schemeClr val="bg1"/>
                </a:solidFill>
                <a:sym typeface="+mn-ea"/>
              </a:rPr>
              <a:t>2.z-score 标准化 </a:t>
            </a:r>
            <a:endParaRPr lang="zh-CN" altLang="en-US" sz="2000">
              <a:solidFill>
                <a:schemeClr val="bg1"/>
              </a:solidFill>
              <a:sym typeface="+mn-ea"/>
            </a:endParaRPr>
          </a:p>
        </p:txBody>
      </p:sp>
      <p:sp>
        <p:nvSpPr>
          <p:cNvPr id="16" name="文本框 15"/>
          <p:cNvSpPr txBox="1"/>
          <p:nvPr/>
        </p:nvSpPr>
        <p:spPr>
          <a:xfrm>
            <a:off x="1519555" y="2148205"/>
            <a:ext cx="10132695" cy="1118870"/>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rPr>
              <a:t>max-min（最大 - 最小）标准化方法也称为离差标准化，是对原始数据进行线性变换 的方法。设 minA 和 maxA 分别为属性 A 的最小值和最大值，将 A 的一个原始值 x 通过 max-min 标准化映射成在区间 [0，1] 中的值 x'，其公式为 x'=（x-minA）/（maxA-minA）。 </a:t>
            </a:r>
            <a:endParaRPr lang="zh-CN" altLang="en-US" sz="2000">
              <a:solidFill>
                <a:schemeClr val="bg1"/>
              </a:solidFill>
            </a:endParaRPr>
          </a:p>
          <a:p>
            <a:r>
              <a:rPr lang="zh-CN" altLang="en-US" sz="2000">
                <a:solidFill>
                  <a:schemeClr val="bg1"/>
                </a:solidFill>
              </a:rPr>
              <a:t> </a:t>
            </a:r>
            <a:endParaRPr lang="zh-CN" altLang="en-US" sz="2000">
              <a:solidFill>
                <a:schemeClr val="bg1"/>
              </a:solidFill>
            </a:endParaRPr>
          </a:p>
        </p:txBody>
      </p:sp>
      <p:sp>
        <p:nvSpPr>
          <p:cNvPr id="17" name="文本框 16"/>
          <p:cNvSpPr txBox="1"/>
          <p:nvPr/>
        </p:nvSpPr>
        <p:spPr>
          <a:xfrm>
            <a:off x="1497330" y="4403725"/>
            <a:ext cx="10132695" cy="1348740"/>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sym typeface="+mn-ea"/>
              </a:rPr>
              <a:t>z-score（标准分数）标准化方法基于原始数据的均值（mean）和标准差（standard deviation）进行数据的标准化，将 A 的原始值 x 标准化到 x'，其公式为 x'=（x-mean）/ standard deviation。z-score 方法适用于属性 A 的最大值和最小值未知的情况，或有超出取 值范围的离群数据的情况。 </a:t>
            </a:r>
            <a:endParaRPr lang="zh-CN" altLang="en-US" sz="2000">
              <a:solidFill>
                <a:schemeClr val="bg1"/>
              </a:solidFill>
            </a:endParaRPr>
          </a:p>
          <a:p>
            <a:r>
              <a:rPr lang="zh-CN" altLang="en-US" sz="2000">
                <a:solidFill>
                  <a:schemeClr val="bg1"/>
                </a:solidFill>
                <a:sym typeface="+mn-ea"/>
              </a:rPr>
              <a:t> </a:t>
            </a:r>
            <a:endParaRPr lang="zh-CN" altLang="en-US" sz="2000">
              <a:solidFill>
                <a:schemeClr val="bg1"/>
              </a:solidFill>
              <a:sym typeface="+mn-ea"/>
            </a:endParaRPr>
          </a:p>
        </p:txBody>
      </p:sp>
    </p:spTree>
    <p:custDataLst>
      <p:tags r:id="rId12"/>
    </p:custDataLst>
  </p:cSld>
  <p:clrMapOvr>
    <a:masterClrMapping/>
  </p:clrMapOvr>
  <p:transition>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241301"/>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1.2.2 数据标准化的常用方法</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descr="3b32313630313035373bcec4bcfebcd0"/>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1380" y="1401445"/>
            <a:ext cx="616585" cy="616585"/>
          </a:xfrm>
          <a:prstGeom prst="rect">
            <a:avLst/>
          </a:prstGeom>
        </p:spPr>
      </p:pic>
      <p:pic>
        <p:nvPicPr>
          <p:cNvPr id="5" name="图片 4" descr="3b32313630313035373bcec4bcfebcd0"/>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880745" y="3766185"/>
            <a:ext cx="616585" cy="616585"/>
          </a:xfrm>
          <a:prstGeom prst="rect">
            <a:avLst/>
          </a:prstGeom>
        </p:spPr>
      </p:pic>
      <p:sp>
        <p:nvSpPr>
          <p:cNvPr id="12" name="文本框 11"/>
          <p:cNvSpPr txBox="1"/>
          <p:nvPr/>
        </p:nvSpPr>
        <p:spPr>
          <a:xfrm>
            <a:off x="1518920" y="1616710"/>
            <a:ext cx="3079750" cy="398780"/>
          </a:xfrm>
          <a:prstGeom prst="rect">
            <a:avLst/>
          </a:prstGeom>
          <a:noFill/>
        </p:spPr>
        <p:txBody>
          <a:bodyPr wrap="square" rtlCol="0">
            <a:spAutoFit/>
          </a:bodyPr>
          <a:p>
            <a:r>
              <a:rPr lang="zh-CN" altLang="en-US" sz="2000">
                <a:solidFill>
                  <a:schemeClr val="bg1"/>
                </a:solidFill>
                <a:sym typeface="+mn-ea"/>
              </a:rPr>
              <a:t>3.decimal scaling 标准化</a:t>
            </a:r>
            <a:endParaRPr lang="zh-CN" altLang="en-US" sz="2000">
              <a:solidFill>
                <a:schemeClr val="bg1"/>
              </a:solidFill>
            </a:endParaRPr>
          </a:p>
        </p:txBody>
      </p:sp>
      <p:sp>
        <p:nvSpPr>
          <p:cNvPr id="13" name="文本框 12"/>
          <p:cNvSpPr txBox="1"/>
          <p:nvPr/>
        </p:nvSpPr>
        <p:spPr>
          <a:xfrm>
            <a:off x="1496695" y="3929380"/>
            <a:ext cx="2615565" cy="706755"/>
          </a:xfrm>
          <a:prstGeom prst="rect">
            <a:avLst/>
          </a:prstGeom>
          <a:noFill/>
        </p:spPr>
        <p:txBody>
          <a:bodyPr wrap="square" rtlCol="0">
            <a:spAutoFit/>
          </a:bodyPr>
          <a:p>
            <a:r>
              <a:rPr lang="zh-CN" altLang="en-US" sz="2000">
                <a:solidFill>
                  <a:schemeClr val="bg1"/>
                </a:solidFill>
                <a:sym typeface="+mn-ea"/>
              </a:rPr>
              <a:t>4. 其他标准化方法</a:t>
            </a:r>
            <a:endParaRPr lang="zh-CN" altLang="en-US" sz="2000">
              <a:solidFill>
                <a:schemeClr val="bg1"/>
              </a:solidFill>
              <a:sym typeface="+mn-ea"/>
            </a:endParaRPr>
          </a:p>
          <a:p>
            <a:r>
              <a:rPr lang="zh-CN" altLang="en-US" sz="2000">
                <a:solidFill>
                  <a:schemeClr val="bg1"/>
                </a:solidFill>
                <a:sym typeface="+mn-ea"/>
              </a:rPr>
              <a:t> </a:t>
            </a:r>
            <a:endParaRPr lang="zh-CN" altLang="en-US" sz="2000">
              <a:solidFill>
                <a:schemeClr val="bg1"/>
              </a:solidFill>
              <a:sym typeface="+mn-ea"/>
            </a:endParaRPr>
          </a:p>
        </p:txBody>
      </p:sp>
      <p:sp>
        <p:nvSpPr>
          <p:cNvPr id="16" name="文本框 15"/>
          <p:cNvSpPr txBox="1"/>
          <p:nvPr/>
        </p:nvSpPr>
        <p:spPr>
          <a:xfrm>
            <a:off x="1519555" y="2148205"/>
            <a:ext cx="10132695" cy="1118870"/>
          </a:xfrm>
          <a:prstGeom prst="rect">
            <a:avLst/>
          </a:prstGeom>
          <a:noFill/>
        </p:spPr>
        <p:txBody>
          <a:bodyPr wrap="square" rtlCol="0">
            <a:noAutofit/>
          </a:bodyPr>
          <a:p>
            <a:pPr indent="720090" fontAlgn="auto"/>
            <a:r>
              <a:rPr lang="zh-CN" altLang="en-US" sz="2000">
                <a:solidFill>
                  <a:schemeClr val="bg1"/>
                </a:solidFill>
                <a:sym typeface="+mn-ea"/>
              </a:rPr>
              <a:t>decimal scaling（小数定标）标准化方法通过移动数据的小数点位置进行标准化。小数 点移动多少位取决于属性 A 的取值中的最大绝对值。使用 decimal scaling 标准化将属性 A 的原始值 x 标准化到 x' 的公式为 x'=x/10j 。其中，j 是满足条件的最小整数。</a:t>
            </a:r>
            <a:endParaRPr lang="zh-CN" altLang="en-US" sz="2000">
              <a:solidFill>
                <a:schemeClr val="bg1"/>
              </a:solidFill>
            </a:endParaRPr>
          </a:p>
        </p:txBody>
      </p:sp>
      <p:sp>
        <p:nvSpPr>
          <p:cNvPr id="17" name="文本框 16"/>
          <p:cNvSpPr txBox="1"/>
          <p:nvPr/>
        </p:nvSpPr>
        <p:spPr>
          <a:xfrm>
            <a:off x="1497330" y="4403725"/>
            <a:ext cx="10132695" cy="1348740"/>
          </a:xfrm>
          <a:prstGeom prst="rect">
            <a:avLst/>
          </a:prstGeom>
          <a:noFill/>
        </p:spPr>
        <p:txBody>
          <a:bodyPr wrap="square" rtlCol="0">
            <a:noAutofit/>
          </a:bodyPr>
          <a:p>
            <a:pPr indent="720090" fontAlgn="auto"/>
            <a:r>
              <a:rPr lang="zh-CN" altLang="en-US" sz="2000">
                <a:solidFill>
                  <a:schemeClr val="bg1"/>
                </a:solidFill>
                <a:sym typeface="+mn-ea"/>
              </a:rPr>
              <a:t>还有一些标准化方法的做法是将原始数据除以某一值，如将原始数据除以行或列的和，称为总和标准化；如将原始数据除以每行或每列中的最大值，则称为最大值标准化； 如将原始数据除以行或列的和的平方根，则称为模标准化（norm standardization）。 需要指出的是，在选择标准化方法之前必须充分了解数据特征，然后再决定使用恰 当的标准化方法。如果需要保证性能且数据量很大时，就不适合采用 min-max 或 z-score， 因为它们都需要先遍历所有数据，找出极值或均值后才能进行标准化。</a:t>
            </a:r>
            <a:endParaRPr lang="zh-CN" altLang="en-US" sz="2000">
              <a:solidFill>
                <a:schemeClr val="bg1"/>
              </a:solidFill>
            </a:endParaRPr>
          </a:p>
          <a:p>
            <a:pPr indent="720090" fontAlgn="auto"/>
            <a:endParaRPr lang="zh-CN" altLang="en-US" sz="2000">
              <a:solidFill>
                <a:schemeClr val="bg1"/>
              </a:solidFill>
            </a:endParaRPr>
          </a:p>
          <a:p>
            <a:r>
              <a:rPr lang="zh-CN" altLang="en-US" sz="2000">
                <a:solidFill>
                  <a:schemeClr val="bg1"/>
                </a:solidFill>
                <a:sym typeface="+mn-ea"/>
              </a:rPr>
              <a:t> </a:t>
            </a:r>
            <a:endParaRPr lang="zh-CN" altLang="en-US" sz="2000">
              <a:solidFill>
                <a:schemeClr val="bg1"/>
              </a:solidFill>
              <a:sym typeface="+mn-ea"/>
            </a:endParaRPr>
          </a:p>
        </p:txBody>
      </p:sp>
    </p:spTree>
    <p:custDataLst>
      <p:tags r:id="rId12"/>
    </p:custDataLst>
  </p:cSld>
  <p:clrMapOvr>
    <a:masterClrMapping/>
  </p:clrMapOvr>
  <p:transition>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5138058" y="2926805"/>
            <a:ext cx="6923314" cy="1004575"/>
          </a:xfrm>
        </p:spPr>
        <p:txBody>
          <a:bodyPr>
            <a:normAutofit/>
          </a:bodyPr>
          <a:p>
            <a:pPr marL="0" indent="0" algn="l">
              <a:lnSpc>
                <a:spcPct val="100000"/>
              </a:lnSpc>
              <a:spcBef>
                <a:spcPts val="0"/>
              </a:spcBef>
              <a:spcAft>
                <a:spcPts val="0"/>
              </a:spcAft>
              <a:buSzPct val="100000"/>
              <a:buNone/>
            </a:pPr>
            <a:r>
              <a:rPr lang="zh-CN" altLang="en-US" sz="4000" dirty="0">
                <a:solidFill>
                  <a:schemeClr val="lt1"/>
                </a:solidFill>
                <a:sym typeface="+mn-ea"/>
              </a:rPr>
              <a:t>第1章 数据清洗概述</a:t>
            </a:r>
            <a:endParaRPr lang="zh-CN" altLang="en-US" sz="4000" strike="noStrike" baseline="0" dirty="0">
              <a:solidFill>
                <a:schemeClr val="lt1"/>
              </a:solidFill>
              <a:sym typeface="+mn-ea"/>
            </a:endParaRPr>
          </a:p>
        </p:txBody>
      </p:sp>
      <p:sp>
        <p:nvSpPr>
          <p:cNvPr id="14" name="文本占位符 13"/>
          <p:cNvSpPr>
            <a:spLocks noGrp="1"/>
          </p:cNvSpPr>
          <p:nvPr>
            <p:ph type="body" idx="1"/>
            <p:custDataLst>
              <p:tags r:id="rId2"/>
            </p:custDataLst>
          </p:nvPr>
        </p:nvSpPr>
        <p:spPr/>
        <p:txBody>
          <a:bodyPr>
            <a:normAutofit/>
          </a:bodyPr>
          <a:p>
            <a:pPr marL="0" lvl="0" indent="0" algn="l">
              <a:lnSpc>
                <a:spcPct val="100000"/>
              </a:lnSpc>
              <a:spcBef>
                <a:spcPts val="0"/>
              </a:spcBef>
              <a:spcAft>
                <a:spcPts val="0"/>
              </a:spcAft>
              <a:buSzPct val="100000"/>
              <a:buNone/>
            </a:pPr>
            <a:r>
              <a:rPr lang="zh-CN" altLang="en-US" sz="2000" dirty="0">
                <a:solidFill>
                  <a:schemeClr val="lt1"/>
                </a:solidFill>
                <a:sym typeface="+mn-ea"/>
              </a:rPr>
              <a:t>1.1数据清洗简介</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1.2数据标准化</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1.3数据仓库简介</a:t>
            </a:r>
            <a:endParaRPr lang="zh-CN" altLang="en-US" sz="2000" dirty="0">
              <a:solidFill>
                <a:schemeClr val="lt1"/>
              </a:solidFill>
              <a:sym typeface="+mn-ea"/>
            </a:endParaRPr>
          </a:p>
        </p:txBody>
      </p:sp>
      <p:pic>
        <p:nvPicPr>
          <p:cNvPr id="2" name="图片 1" descr="图片1"/>
          <p:cNvPicPr>
            <a:picLocks noChangeAspect="1"/>
          </p:cNvPicPr>
          <p:nvPr>
            <p:custDataLst>
              <p:tags r:id="rId3"/>
            </p:custDataLst>
          </p:nvPr>
        </p:nvPicPr>
        <p:blipFill>
          <a:blip r:embed="rId4"/>
          <a:stretch>
            <a:fillRect/>
          </a:stretch>
        </p:blipFill>
        <p:spPr>
          <a:xfrm>
            <a:off x="6985" y="-3175"/>
            <a:ext cx="5669280" cy="6864350"/>
          </a:xfrm>
          <a:prstGeom prst="rect">
            <a:avLst/>
          </a:prstGeom>
        </p:spPr>
      </p:pic>
    </p:spTree>
    <p:custDataLst>
      <p:tags r:id="rId5"/>
    </p:custDataLst>
  </p:cSld>
  <p:clrMapOvr>
    <a:masterClrMapping/>
  </p:clrMapOvr>
  <p:transition>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lnSpcReduction="20000"/>
          </a:bodyPr>
          <a:p>
            <a:pPr marL="0" lvl="0" indent="0" algn="l" fontAlgn="auto">
              <a:lnSpc>
                <a:spcPct val="100000"/>
              </a:lnSpc>
              <a:spcBef>
                <a:spcPts val="0"/>
              </a:spcBef>
              <a:spcAft>
                <a:spcPts val="800"/>
              </a:spcAft>
              <a:buSzPct val="100000"/>
              <a:buNone/>
            </a:pPr>
            <a:r>
              <a:rPr lang="zh-CN" altLang="en-US" sz="3600">
                <a:sym typeface="+mn-ea"/>
              </a:rPr>
              <a:t>1.</a:t>
            </a:r>
            <a:r>
              <a:rPr altLang="zh-CN" sz="3600">
                <a:sym typeface="+mn-ea"/>
              </a:rPr>
              <a:t>3 </a:t>
            </a:r>
            <a:r>
              <a:rPr lang="zh-CN" altLang="en-US" sz="3600">
                <a:sym typeface="+mn-ea"/>
              </a:rPr>
              <a:t>数据仓库简介</a:t>
            </a:r>
            <a:endParaRPr lang="zh-CN" sz="3600" b="1" spc="200" dirty="0">
              <a:solidFill>
                <a:schemeClr val="dk1">
                  <a:lumMod val="85000"/>
                  <a:lumOff val="15000"/>
                </a:schemeClr>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重点：了解数据仓库的定义、分类等。</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难点：数据仓库的组成。</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1.3.1 </a:t>
              </a:r>
              <a:r>
                <a:rPr lang="zh-CN" altLang="en-US" sz="4400" b="1" dirty="0">
                  <a:solidFill>
                    <a:schemeClr val="lt1"/>
                  </a:solidFill>
                  <a:latin typeface="微软雅黑" panose="020B0503020204020204" charset="-122"/>
                  <a:ea typeface="微软雅黑" panose="020B0503020204020204" charset="-122"/>
                </a:rPr>
                <a:t>数据仓库的定义</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96875" y="1273810"/>
            <a:ext cx="11198860" cy="4154170"/>
          </a:xfrm>
          <a:prstGeom prst="rect">
            <a:avLst/>
          </a:prstGeom>
          <a:noFill/>
        </p:spPr>
        <p:txBody>
          <a:bodyPr wrap="square" rtlCol="0">
            <a:spAutoFit/>
          </a:bodyPr>
          <a:p>
            <a:pPr indent="558800" fontAlgn="auto">
              <a:extLst>
                <a:ext uri="{35155182-B16C-46BC-9424-99874614C6A1}">
                  <wpsdc:indentchars xmlns:wpsdc="http://www.wps.cn/officeDocument/2017/drawingmlCustomData" val="200" checksum="1956455923"/>
                </a:ext>
              </a:extLst>
            </a:pPr>
            <a:r>
              <a:rPr lang="zh-CN" altLang="en-US" sz="2200">
                <a:solidFill>
                  <a:schemeClr val="bg1"/>
                </a:solidFill>
              </a:rPr>
              <a:t>数据仓库（data warehouse，DW）是因信息系统业务发展需要，基于传统数据库系统技术发展形成并逐步 独立出的一系列新的应用技术，目标是通过提供全面、大量的数据存储有效支持高层决策分析。当前，数据仓库已成为一种能提供重要战略信息的新范例，在金融、零售、公共事务、航空和制造业等多个行业发挥着重要作用。</a:t>
            </a:r>
            <a:endParaRPr lang="zh-CN" altLang="en-US" sz="2200">
              <a:solidFill>
                <a:schemeClr val="bg1"/>
              </a:solidFill>
            </a:endParaRPr>
          </a:p>
          <a:p>
            <a:pPr indent="558800" fontAlgn="auto">
              <a:extLst>
                <a:ext uri="{35155182-B16C-46BC-9424-99874614C6A1}">
                  <wpsdc:indentchars xmlns:wpsdc="http://www.wps.cn/officeDocument/2017/drawingmlCustomData" val="200" checksum="1956455923"/>
                </a:ext>
              </a:extLst>
            </a:pPr>
            <a:endParaRPr lang="zh-CN" altLang="en-US" sz="2200">
              <a:solidFill>
                <a:schemeClr val="bg1"/>
              </a:solidFill>
            </a:endParaRPr>
          </a:p>
          <a:p>
            <a:pPr indent="457200" fontAlgn="auto"/>
            <a:r>
              <a:rPr lang="en-US" altLang="zh-CN" sz="2200">
                <a:solidFill>
                  <a:schemeClr val="bg1"/>
                </a:solidFill>
                <a:latin typeface="黑体" panose="02010609060101010101" charset="-122"/>
                <a:ea typeface="黑体" panose="02010609060101010101" charset="-122"/>
                <a:cs typeface="黑体" panose="02010609060101010101" charset="-122"/>
                <a:sym typeface="+mn-ea"/>
              </a:rPr>
              <a:t>1</a:t>
            </a:r>
            <a:r>
              <a:rPr lang="zh-CN" altLang="en-US" sz="2200">
                <a:solidFill>
                  <a:schemeClr val="bg1"/>
                </a:solidFill>
                <a:latin typeface="黑体" panose="02010609060101010101" charset="-122"/>
                <a:ea typeface="黑体" panose="02010609060101010101" charset="-122"/>
                <a:cs typeface="黑体" panose="02010609060101010101" charset="-122"/>
                <a:sym typeface="+mn-ea"/>
              </a:rPr>
              <a:t>988 年，为解决企业集成问题，IBM 公司的研究员 Barry Devlin 和 Paul Murphy 创造性地提出了一个新的术语——数据仓库。之后，IT 厂商开始构建实验性的数据仓库。</a:t>
            </a:r>
            <a:r>
              <a:rPr lang="zh-CN" altLang="en-US" sz="2200">
                <a:solidFill>
                  <a:schemeClr val="bg1"/>
                </a:solidFill>
              </a:rPr>
              <a:t>1991 年，W. H. Inmon 出版了著作《建立数据仓库》，使得数据仓库真正开始应用。W. H. Inmon 在书中对数据仓库的定义是：数据仓库是决策支持系统和联机分析应用数据源的结构化数据环境，是一个面向主题的（subject oriented）、集成的（integrated）、相对稳定的（non-volatile）、反映历史变化（time variant）的数据集合，用于支持经营管理中的决策制定过程。</a:t>
            </a:r>
            <a:endParaRPr lang="zh-CN" altLang="en-US" sz="2200">
              <a:solidFill>
                <a:schemeClr val="bg1"/>
              </a:solidFill>
            </a:endParaRPr>
          </a:p>
        </p:txBody>
      </p:sp>
    </p:spTree>
    <p:custDataLst>
      <p:tags r:id="rId9"/>
    </p:custDataLst>
  </p:cSld>
  <p:clrMapOvr>
    <a:masterClrMapping/>
  </p:clrMapOvr>
  <p:transition>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1.3.1 </a:t>
              </a:r>
              <a:r>
                <a:rPr lang="zh-CN" altLang="en-US" sz="4400" b="1" dirty="0">
                  <a:solidFill>
                    <a:schemeClr val="lt1"/>
                  </a:solidFill>
                  <a:latin typeface="微软雅黑" panose="020B0503020204020204" charset="-122"/>
                  <a:ea typeface="微软雅黑" panose="020B0503020204020204" charset="-122"/>
                </a:rPr>
                <a:t>数据仓库的定义</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200" y="1111885"/>
            <a:ext cx="5565140" cy="583565"/>
          </a:xfrm>
          <a:prstGeom prst="rect">
            <a:avLst/>
          </a:prstGeom>
          <a:noFill/>
        </p:spPr>
        <p:txBody>
          <a:bodyPr wrap="square" rtlCol="0">
            <a:spAutoFit/>
          </a:bodyPr>
          <a:p>
            <a:pPr indent="720090" fontAlgn="auto"/>
            <a:r>
              <a:rPr lang="zh-CN" altLang="en-US" sz="3200">
                <a:solidFill>
                  <a:schemeClr val="bg1"/>
                </a:solidFill>
              </a:rPr>
              <a:t>数据库与数据仓库的对比</a:t>
            </a:r>
            <a:endParaRPr lang="zh-CN" altLang="en-US" sz="3200">
              <a:solidFill>
                <a:schemeClr val="bg1"/>
              </a:solidFill>
            </a:endParaRPr>
          </a:p>
        </p:txBody>
      </p:sp>
      <p:graphicFrame>
        <p:nvGraphicFramePr>
          <p:cNvPr id="3" name="表格 2"/>
          <p:cNvGraphicFramePr/>
          <p:nvPr>
            <p:custDataLst>
              <p:tags r:id="rId9"/>
            </p:custDataLst>
          </p:nvPr>
        </p:nvGraphicFramePr>
        <p:xfrm>
          <a:off x="899795" y="2029460"/>
          <a:ext cx="11042015" cy="3017520"/>
        </p:xfrm>
        <a:graphic>
          <a:graphicData uri="http://schemas.openxmlformats.org/drawingml/2006/table">
            <a:tbl>
              <a:tblPr firstRow="1" bandRow="1">
                <a:tableStyleId>{5C22544A-7EE6-4342-B048-85BDC9FD1C3A}</a:tableStyleId>
              </a:tblPr>
              <a:tblGrid>
                <a:gridCol w="5696585"/>
                <a:gridCol w="5345430"/>
              </a:tblGrid>
              <a:tr h="518160">
                <a:tc>
                  <a:txBody>
                    <a:bodyPr/>
                    <a:p>
                      <a:pPr>
                        <a:buNone/>
                      </a:pPr>
                      <a:r>
                        <a:rPr lang="zh-CN" altLang="en-US" sz="2800" b="1"/>
                        <a:t>数据库</a:t>
                      </a:r>
                      <a:endParaRPr lang="zh-CN" altLang="en-US" sz="2800" b="1"/>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a:buNone/>
                      </a:pPr>
                      <a:r>
                        <a:rPr lang="zh-CN" altLang="en-US" sz="2800" b="1"/>
                        <a:t>数据仓库</a:t>
                      </a:r>
                      <a:endParaRPr lang="zh-CN" altLang="en-US" sz="2800" b="1"/>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497205">
                <a:tc>
                  <a:txBody>
                    <a:bodyPr/>
                    <a:p>
                      <a:pPr>
                        <a:buNone/>
                      </a:pPr>
                      <a:r>
                        <a:rPr lang="zh-CN" altLang="en-US" sz="2800" b="0">
                          <a:solidFill>
                            <a:schemeClr val="bg1"/>
                          </a:solidFill>
                          <a:sym typeface="+mn-ea"/>
                        </a:rPr>
                        <a:t>数据库是面向事务设计的</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a:buNone/>
                      </a:pPr>
                      <a:r>
                        <a:rPr lang="zh-CN" altLang="en-US" sz="2800" b="0">
                          <a:solidFill>
                            <a:schemeClr val="bg1"/>
                          </a:solidFill>
                          <a:sym typeface="+mn-ea"/>
                        </a:rPr>
                        <a:t>数据仓库是面向主题设计的</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871220">
                <a:tc>
                  <a:txBody>
                    <a:bodyPr/>
                    <a:p>
                      <a:pPr>
                        <a:buNone/>
                      </a:pPr>
                      <a:r>
                        <a:rPr lang="zh-CN" altLang="en-US" sz="2800" b="0">
                          <a:solidFill>
                            <a:schemeClr val="bg1"/>
                          </a:solidFill>
                          <a:sym typeface="+mn-ea"/>
                        </a:rPr>
                        <a:t>数据库设计是尽量避免冗余，一般需要符合范式的规则</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a:buNone/>
                      </a:pPr>
                      <a:r>
                        <a:rPr lang="zh-CN" altLang="en-US" sz="2800" b="0">
                          <a:solidFill>
                            <a:schemeClr val="bg1"/>
                          </a:solidFill>
                          <a:sym typeface="+mn-ea"/>
                        </a:rPr>
                        <a:t>数据仓库设计是引入冗余，采用反范式的方式</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518160">
                <a:tc>
                  <a:txBody>
                    <a:bodyPr/>
                    <a:p>
                      <a:pPr>
                        <a:buNone/>
                      </a:pPr>
                      <a:r>
                        <a:rPr lang="zh-CN" altLang="en-US" sz="2800" b="0">
                          <a:solidFill>
                            <a:schemeClr val="bg1"/>
                          </a:solidFill>
                          <a:sym typeface="+mn-ea"/>
                        </a:rPr>
                        <a:t>数据库是为捕获数据而设计</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a:buNone/>
                      </a:pPr>
                      <a:r>
                        <a:rPr lang="zh-CN" altLang="en-US" sz="2800" b="0">
                          <a:solidFill>
                            <a:schemeClr val="bg1"/>
                          </a:solidFill>
                          <a:sym typeface="+mn-ea"/>
                        </a:rPr>
                        <a:t>数据仓库是为分析数据而设计</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518160">
                <a:tc>
                  <a:txBody>
                    <a:bodyPr/>
                    <a:p>
                      <a:pPr>
                        <a:buNone/>
                      </a:pPr>
                      <a:r>
                        <a:rPr lang="zh-CN" altLang="en-US" sz="2800" b="0">
                          <a:solidFill>
                            <a:schemeClr val="bg1"/>
                          </a:solidFill>
                          <a:sym typeface="+mn-ea"/>
                        </a:rPr>
                        <a:t>数据库一般存储在线交易数据</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a:buNone/>
                      </a:pPr>
                      <a:r>
                        <a:rPr lang="zh-CN" altLang="en-US" sz="2800" b="0">
                          <a:solidFill>
                            <a:schemeClr val="bg1"/>
                          </a:solidFill>
                          <a:sym typeface="+mn-ea"/>
                        </a:rPr>
                        <a:t>数据仓库一般存储的是历史数据</a:t>
                      </a:r>
                      <a:endParaRPr lang="zh-CN" altLang="en-US" sz="2800" b="0">
                        <a:solidFill>
                          <a:schemeClr val="bg1"/>
                        </a:solidFill>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bl>
          </a:graphicData>
        </a:graphic>
      </p:graphicFrame>
      <p:sp>
        <p:nvSpPr>
          <p:cNvPr id="5" name="椭圆 4"/>
          <p:cNvSpPr/>
          <p:nvPr/>
        </p:nvSpPr>
        <p:spPr>
          <a:xfrm>
            <a:off x="614680" y="1304290"/>
            <a:ext cx="204470" cy="198755"/>
          </a:xfrm>
          <a:prstGeom prst="ellipse">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ransition>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1.3.2 数据仓库的组成要素</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descr="部门工作总结大纲"/>
          <p:cNvPicPr>
            <a:picLocks noChangeAspect="1"/>
          </p:cNvPicPr>
          <p:nvPr/>
        </p:nvPicPr>
        <p:blipFill>
          <a:blip r:embed="rId9"/>
          <a:stretch>
            <a:fillRect/>
          </a:stretch>
        </p:blipFill>
        <p:spPr>
          <a:xfrm>
            <a:off x="2567940" y="868680"/>
            <a:ext cx="9665335" cy="5414010"/>
          </a:xfrm>
          <a:prstGeom prst="rect">
            <a:avLst/>
          </a:prstGeom>
        </p:spPr>
      </p:pic>
      <p:sp>
        <p:nvSpPr>
          <p:cNvPr id="5" name="文本框 4"/>
          <p:cNvSpPr txBox="1"/>
          <p:nvPr/>
        </p:nvSpPr>
        <p:spPr>
          <a:xfrm>
            <a:off x="20955" y="818515"/>
            <a:ext cx="2689225" cy="5288915"/>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rPr>
              <a:t>数据仓库不是一种提供战略信息的软件或硬件产品，而是一个便于用户找到战略信息和做出更好决策的计算环境，是一个以用户为中心的环境。数据仓库需要提供数据抽取、数据转换、数据装载和数据存储功能，并为用户提供交互接口。典型数据仓库的基本组成要素包括源数据单元、数据准备单元、数据存储单元、信息传递单元、元数据单元和管理控制单元。</a:t>
            </a:r>
            <a:endParaRPr lang="zh-CN" altLang="en-US" sz="2000">
              <a:solidFill>
                <a:schemeClr val="bg1"/>
              </a:solidFill>
              <a:latin typeface="黑体" panose="02010609060101010101" charset="-122"/>
              <a:ea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1.3.3数据仓库的分类</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14" name="表格 13"/>
          <p:cNvGraphicFramePr/>
          <p:nvPr>
            <p:custDataLst>
              <p:tags r:id="rId9"/>
            </p:custDataLst>
          </p:nvPr>
        </p:nvGraphicFramePr>
        <p:xfrm>
          <a:off x="251460" y="1324610"/>
          <a:ext cx="11689080" cy="4677410"/>
        </p:xfrm>
        <a:graphic>
          <a:graphicData uri="http://schemas.openxmlformats.org/drawingml/2006/table">
            <a:tbl>
              <a:tblPr firstRow="1" bandRow="1">
                <a:tableStyleId>{5C22544A-7EE6-4342-B048-85BDC9FD1C3A}</a:tableStyleId>
              </a:tblPr>
              <a:tblGrid>
                <a:gridCol w="1303020"/>
                <a:gridCol w="1031240"/>
                <a:gridCol w="9354820"/>
              </a:tblGrid>
              <a:tr h="1394460">
                <a:tc rowSpan="4">
                  <a:txBody>
                    <a:bodyPr/>
                    <a:p>
                      <a:pPr>
                        <a:buNone/>
                      </a:pPr>
                      <a:r>
                        <a:rPr lang="zh-CN" altLang="en-US" sz="4800" b="1">
                          <a:solidFill>
                            <a:schemeClr val="bg1"/>
                          </a:solidFill>
                        </a:rPr>
                        <a:t>数据仓库</a:t>
                      </a:r>
                      <a:endParaRPr lang="zh-CN" altLang="en-US" sz="4800" b="1">
                        <a:solidFill>
                          <a:schemeClr val="bg1"/>
                        </a:solidFill>
                      </a:endParaRPr>
                    </a:p>
                  </a:txBody>
                  <a:tcPr vert="eaVert" anchor="ctr" anchorCtr="1">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a:buNone/>
                      </a:pPr>
                      <a:r>
                        <a:rPr lang="zh-CN" altLang="en-US" sz="1600" b="1">
                          <a:solidFill>
                            <a:schemeClr val="bg1"/>
                          </a:solidFill>
                        </a:rPr>
                        <a:t>传统数据仓库</a:t>
                      </a:r>
                      <a:endParaRPr lang="zh-CN" altLang="en-US" sz="1600" b="1">
                        <a:solidFill>
                          <a:schemeClr val="bg1"/>
                        </a:solidFill>
                      </a:endParaRPr>
                    </a:p>
                  </a:txBody>
                  <a:tcPr anchor="ctr" anchorCtr="0">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indent="406400" fontAlgn="auto">
                        <a:buNone/>
                        <a:extLst>
                          <a:ext uri="{35155182-B16C-46BC-9424-99874614C6A1}">
                            <wpsdc:indentchars xmlns:wpsdc="http://www.wps.cn/officeDocument/2017/drawingmlCustomData" val="200" checksum="1740828767"/>
                          </a:ext>
                        </a:extLst>
                      </a:pPr>
                      <a:r>
                        <a:rPr lang="zh-CN" altLang="en-US" sz="1600" b="1">
                          <a:solidFill>
                            <a:schemeClr val="bg1"/>
                          </a:solidFill>
                          <a:sym typeface="+mn-ea"/>
                        </a:rPr>
                        <a:t>企业把数据分成内部数据和外部数据。内部数据包括 OLTP 交易系统和 OLAP 分析系统的数据。企业首先需要将这些数据集中起来，经过转换放到这类数据库中，如 Teradata、Oracle 和 DB2 等，然后在数据库上对数据进行加工，建立各种主题模型，再提供报表分析业务。一般来说，数据的处理和加工是通过离线的批处理完成的，通过各种应用模型实现具体的报表加工。</a:t>
                      </a:r>
                      <a:endParaRPr lang="zh-CN" altLang="en-US" sz="1600" b="1">
                        <a:solidFill>
                          <a:schemeClr val="bg1"/>
                        </a:solidFill>
                      </a:endParaRPr>
                    </a:p>
                    <a:p>
                      <a:pPr>
                        <a:buNone/>
                      </a:pPr>
                      <a:endParaRPr lang="zh-CN" altLang="en-US" sz="1600" b="1">
                        <a:solidFill>
                          <a:schemeClr val="bg1"/>
                        </a:solidFill>
                      </a:endParaRPr>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r>
              <a:tr h="1393190">
                <a:tc vMerge="1">
                  <a:tcPr>
                    <a:lnL w="38100" cmpd="sng">
                      <a:solidFill>
                        <a:schemeClr val="bg1"/>
                      </a:solidFill>
                      <a:prstDash val="solid"/>
                    </a:lnL>
                    <a:lnR w="38100" cmpd="sng">
                      <a:solidFill>
                        <a:schemeClr val="bg1"/>
                      </a:solidFill>
                      <a:prstDash val="solid"/>
                    </a:lnR>
                  </a:tcPr>
                </a:tc>
                <a:tc>
                  <a:txBody>
                    <a:bodyPr/>
                    <a:p>
                      <a:pPr>
                        <a:buNone/>
                      </a:pPr>
                      <a:r>
                        <a:rPr lang="zh-CN" altLang="en-US" sz="1600" b="1">
                          <a:solidFill>
                            <a:schemeClr val="bg1"/>
                          </a:solidFill>
                        </a:rPr>
                        <a:t>实时处理数据仓库</a:t>
                      </a:r>
                      <a:endParaRPr lang="zh-CN" altLang="en-US" sz="1600" b="1">
                        <a:solidFill>
                          <a:schemeClr val="bg1"/>
                        </a:solidFill>
                      </a:endParaRPr>
                    </a:p>
                  </a:txBody>
                  <a:tcPr anchor="ctr" anchorCtr="0">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indent="406400" fontAlgn="auto">
                        <a:buNone/>
                        <a:extLst>
                          <a:ext uri="{35155182-B16C-46BC-9424-99874614C6A1}">
                            <wpsdc:indentchars xmlns:wpsdc="http://www.wps.cn/officeDocument/2017/drawingmlCustomData" val="200" checksum="1740828767"/>
                          </a:ext>
                        </a:extLst>
                      </a:pPr>
                      <a:r>
                        <a:rPr lang="zh-CN" altLang="en-US" sz="1600" b="1">
                          <a:solidFill>
                            <a:schemeClr val="bg1"/>
                          </a:solidFill>
                          <a:sym typeface="+mn-ea"/>
                        </a:rPr>
                        <a:t>随着业务的发展，企业客户需要对实时的数据做一些商业分析。例如，零售行业需要根据实时的销售数据调整库存和生产计划，电力企业需要处理实时的传感器数据排查故障，以保障电力的生产等。此类行业用户对数据的实时性要求很高，传统的离线批处理的方式不能满足需求，因此需要构建实时处理的数据仓库。数据可以通过各种方式完成采集，然后数据仓库可以在指定的时间内对数据进行处理和统计分析等，再将数据存入数据仓库，以满足其他业务的需求</a:t>
                      </a:r>
                      <a:endParaRPr lang="zh-CN" altLang="en-US" sz="1600" b="1">
                        <a:solidFill>
                          <a:schemeClr val="bg1"/>
                        </a:solidFill>
                        <a:sym typeface="+mn-ea"/>
                      </a:endParaRPr>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r>
              <a:tr h="1066800">
                <a:tc vMerge="1">
                  <a:tcPr>
                    <a:lnL w="38100" cmpd="sng">
                      <a:solidFill>
                        <a:schemeClr val="bg1"/>
                      </a:solidFill>
                      <a:prstDash val="solid"/>
                    </a:lnL>
                    <a:lnR w="38100" cmpd="sng">
                      <a:solidFill>
                        <a:schemeClr val="bg1"/>
                      </a:solidFill>
                      <a:prstDash val="solid"/>
                    </a:lnR>
                  </a:tcPr>
                </a:tc>
                <a:tc>
                  <a:txBody>
                    <a:bodyPr/>
                    <a:p>
                      <a:pPr>
                        <a:buNone/>
                      </a:pPr>
                      <a:r>
                        <a:rPr lang="zh-CN" altLang="en-US" sz="1600" b="1">
                          <a:solidFill>
                            <a:schemeClr val="bg1"/>
                          </a:solidFill>
                        </a:rPr>
                        <a:t>关联发现数据仓库</a:t>
                      </a:r>
                      <a:endParaRPr lang="zh-CN" altLang="en-US" sz="1600" b="1">
                        <a:solidFill>
                          <a:schemeClr val="bg1"/>
                        </a:solidFill>
                      </a:endParaRPr>
                    </a:p>
                  </a:txBody>
                  <a:tcPr anchor="ctr" anchorCtr="0">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indent="406400" fontAlgn="auto">
                        <a:buNone/>
                        <a:extLst>
                          <a:ext uri="{35155182-B16C-46BC-9424-99874614C6A1}">
                            <wpsdc:indentchars xmlns:wpsdc="http://www.wps.cn/officeDocument/2017/drawingmlCustomData" val="200" checksum="1740828767"/>
                          </a:ext>
                        </a:extLst>
                      </a:pPr>
                      <a:r>
                        <a:rPr lang="zh-CN" altLang="en-US" sz="1600" b="1">
                          <a:solidFill>
                            <a:schemeClr val="bg1"/>
                          </a:solidFill>
                          <a:sym typeface="+mn-ea"/>
                        </a:rPr>
                        <a:t>在一些场景下，企业可能不知道数据的内联规则，需要通过数据挖掘的方式找出数据之间的关联关系、隐藏的联系和模式等，从而挖掘出数据的价值。很多行业的新业务都有这方面的需求，如金融行业的风险控制、反欺诈等业务。上下文无关联的数据仓库一般需要在架构设计上支持数据挖掘，并提供通用的算法接口操作数据。</a:t>
                      </a:r>
                      <a:endParaRPr lang="zh-CN" altLang="en-US" sz="1600" b="1">
                        <a:solidFill>
                          <a:schemeClr val="bg1"/>
                        </a:solidFill>
                        <a:sym typeface="+mn-ea"/>
                      </a:endParaRPr>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r>
              <a:tr h="822960">
                <a:tc vMerge="1">
                  <a:tcPr>
                    <a:lnL w="38100" cmpd="sng">
                      <a:solidFill>
                        <a:schemeClr val="bg1"/>
                      </a:solidFill>
                      <a:prstDash val="solid"/>
                    </a:lnL>
                    <a:lnR w="38100" cmpd="sng">
                      <a:solidFill>
                        <a:schemeClr val="bg1"/>
                      </a:solidFill>
                      <a:prstDash val="solid"/>
                    </a:lnR>
                    <a:lnB w="38100" cmpd="sng">
                      <a:solidFill>
                        <a:schemeClr val="bg1"/>
                      </a:solidFill>
                      <a:prstDash val="solid"/>
                    </a:lnB>
                  </a:tcPr>
                </a:tc>
                <a:tc>
                  <a:txBody>
                    <a:bodyPr/>
                    <a:p>
                      <a:pPr>
                        <a:buNone/>
                      </a:pPr>
                      <a:r>
                        <a:rPr lang="zh-CN" altLang="en-US" sz="1600" b="1">
                          <a:solidFill>
                            <a:schemeClr val="bg1"/>
                          </a:solidFill>
                        </a:rPr>
                        <a:t>数据集市</a:t>
                      </a:r>
                      <a:endParaRPr lang="zh-CN" altLang="en-US" sz="1600" b="1">
                        <a:solidFill>
                          <a:schemeClr val="bg1"/>
                        </a:solidFill>
                      </a:endParaRPr>
                    </a:p>
                  </a:txBody>
                  <a:tcPr anchor="ctr" anchorCtr="0">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indent="406400" fontAlgn="auto">
                        <a:buNone/>
                        <a:extLst>
                          <a:ext uri="{35155182-B16C-46BC-9424-99874614C6A1}">
                            <wpsdc:indentchars xmlns:wpsdc="http://www.wps.cn/officeDocument/2017/drawingmlCustomData" val="200" checksum="1740828767"/>
                          </a:ext>
                        </a:extLst>
                      </a:pPr>
                      <a:r>
                        <a:rPr lang="zh-CN" altLang="en-US" sz="1600" b="1">
                          <a:solidFill>
                            <a:schemeClr val="bg1"/>
                          </a:solidFill>
                          <a:sym typeface="+mn-ea"/>
                        </a:rPr>
                        <a:t>数据集市一般是用于某一类功能需求的数据仓库的简单模式，往往由一些业务部门构建，也可以构建在企业数据仓库上。一般来说，数据集市的数据源较少，但对数据分析的延时有很高的要求，并需要与各种报表工具很好地对接。</a:t>
                      </a:r>
                      <a:endParaRPr lang="zh-CN" altLang="en-US" sz="1600" b="1">
                        <a:solidFill>
                          <a:schemeClr val="bg1"/>
                        </a:solidFill>
                        <a:sym typeface="+mn-ea"/>
                      </a:endParaRPr>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r>
            </a:tbl>
          </a:graphicData>
        </a:graphic>
      </p:graphicFrame>
    </p:spTree>
    <p:custDataLst>
      <p:tags r:id="rId10"/>
    </p:custDataLst>
  </p:cSld>
  <p:clrMapOvr>
    <a:masterClrMapping/>
  </p:clrMapOvr>
  <p:transition>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a:t>
              </a:r>
              <a:r>
                <a:rPr sz="4400" b="1" dirty="0">
                  <a:solidFill>
                    <a:schemeClr val="lt1"/>
                  </a:solidFill>
                  <a:latin typeface="微软雅黑" panose="020B0503020204020204" charset="-122"/>
                  <a:ea typeface="微软雅黑" panose="020B0503020204020204" charset="-122"/>
                </a:rPr>
                <a:t>.3.4数据仓库的相关技术</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第</a:t>
            </a:r>
            <a:r>
              <a:rPr lang="en-US" altLang="zh-CN" b="1" noProof="0" dirty="0">
                <a:solidFill>
                  <a:schemeClr val="lt1"/>
                </a:solidFill>
                <a:latin typeface="微软雅黑" panose="020B0503020204020204" charset="-122"/>
                <a:ea typeface="微软雅黑" panose="020B0503020204020204" charset="-122"/>
                <a:cs typeface="微软雅黑" panose="020B0503020204020204" charset="-122"/>
                <a:sym typeface="+mn-ea"/>
              </a:rPr>
              <a:t>1</a:t>
            </a:r>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a:p>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575310" y="1085850"/>
            <a:ext cx="10881360" cy="1623695"/>
          </a:xfrm>
          <a:prstGeom prst="rect">
            <a:avLst/>
          </a:prstGeom>
          <a:noFill/>
          <a:ln w="9525">
            <a:noFill/>
          </a:ln>
        </p:spPr>
        <p:txBody>
          <a:bodyPr wrap="square">
            <a:noAutofit/>
          </a:bodyPr>
          <a:p>
            <a:pPr marL="342900" indent="-342900">
              <a:buFont typeface="Wingdings" panose="05000000000000000000" charset="0"/>
              <a:buChar char="l"/>
            </a:pPr>
            <a:r>
              <a:rPr lang="zh-CN" sz="2400" b="0">
                <a:solidFill>
                  <a:schemeClr val="bg1"/>
                </a:solidFill>
                <a:latin typeface="黑体" panose="02010609060101010101" charset="-122"/>
                <a:ea typeface="黑体" panose="02010609060101010101" charset="-122"/>
                <a:cs typeface="黑体" panose="02010609060101010101" charset="-122"/>
              </a:rPr>
              <a:t>数据清洗</a:t>
            </a:r>
            <a:endParaRPr lang="en-US" sz="2400" b="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sz="2400" b="0">
                <a:solidFill>
                  <a:schemeClr val="bg1"/>
                </a:solidFill>
                <a:latin typeface="黑体" panose="02010609060101010101" charset="-122"/>
                <a:ea typeface="黑体" panose="02010609060101010101" charset="-122"/>
                <a:cs typeface="黑体" panose="02010609060101010101" charset="-122"/>
              </a:rPr>
              <a:t>数据仓库需要从种类各异的多个数据源中导入大量数据，这些数据存在字段的含义不同、量纲不统一、字段长度不一致、同一对象在不同数据源中的表示各异等数据质量问题，从而影响决策分析结果的正确性。</a:t>
            </a:r>
            <a:endParaRPr lang="zh-CN" altLang="en-US" sz="2400" b="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75945" y="2709545"/>
            <a:ext cx="10881995" cy="1902460"/>
          </a:xfrm>
          <a:prstGeom prst="rect">
            <a:avLst/>
          </a:prstGeom>
          <a:noFill/>
          <a:ln w="9525">
            <a:noFill/>
          </a:ln>
        </p:spPr>
        <p:txBody>
          <a:bodyPr wrap="square" rtlCol="0">
            <a:noAutofit/>
          </a:bodyPr>
          <a:p>
            <a:pPr marL="342900" lvl="0" indent="-342900" algn="l" fontAlgn="auto">
              <a:buClrTx/>
              <a:buSzTx/>
              <a:buFont typeface="Wingdings" panose="05000000000000000000" charset="0"/>
              <a:buChar char="l"/>
            </a:pPr>
            <a:r>
              <a:rPr lang="zh-CN" sz="2400">
                <a:solidFill>
                  <a:schemeClr val="bg1"/>
                </a:solidFill>
                <a:latin typeface="黑体" panose="02010609060101010101" charset="-122"/>
                <a:ea typeface="黑体" panose="02010609060101010101" charset="-122"/>
                <a:cs typeface="黑体" panose="02010609060101010101" charset="-122"/>
                <a:sym typeface="+mn-ea"/>
              </a:rPr>
              <a:t>数据粒度</a:t>
            </a:r>
            <a:endParaRPr lang="zh-CN"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fontAlgn="auto">
              <a:buClrTx/>
              <a:buSzTx/>
              <a:buFont typeface="Wingdings" panose="05000000000000000000" charset="0"/>
              <a:buNone/>
              <a:extLst>
                <a:ext uri="{35155182-B16C-46BC-9424-99874614C6A1}">
                  <wpsdc:indentchars xmlns:wpsdc="http://www.wps.cn/officeDocument/2017/drawingmlCustomData" val="200" checksum="4158780845"/>
                </a:ext>
              </a:extLst>
            </a:pPr>
            <a:r>
              <a:rPr lang="zh-CN" sz="2400">
                <a:solidFill>
                  <a:schemeClr val="bg1"/>
                </a:solidFill>
                <a:latin typeface="黑体" panose="02010609060101010101" charset="-122"/>
                <a:ea typeface="黑体" panose="02010609060101010101" charset="-122"/>
                <a:cs typeface="黑体" panose="02010609060101010101" charset="-122"/>
                <a:sym typeface="+mn-ea"/>
              </a:rPr>
              <a:t>指数据仓库中保存数据的细化或综合程度。数据仓库中存储的数据粒度将直接影响到数据仓库中数据的存储质量及查询质量，并进一步影响数据仓库能否满足最终用户的分析需求。数据仓库中的数据粒度大致可划分为详细数据、轻度抽象和高度抽象3级。</a:t>
            </a:r>
            <a:endParaRPr lang="zh-CN" sz="2400">
              <a:solidFill>
                <a:schemeClr val="bg1"/>
              </a:solidFill>
              <a:latin typeface="黑体" panose="02010609060101010101" charset="-122"/>
              <a:ea typeface="黑体" panose="02010609060101010101" charset="-122"/>
              <a:cs typeface="黑体" panose="02010609060101010101" charset="-122"/>
              <a:sym typeface="+mn-ea"/>
            </a:endParaRPr>
          </a:p>
          <a:p>
            <a:pPr lvl="0" indent="0" algn="l">
              <a:buClrTx/>
              <a:buSzTx/>
              <a:buNone/>
            </a:pPr>
            <a:endParaRPr lang="zh-CN" sz="240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575945" y="4693920"/>
            <a:ext cx="10882630" cy="1295400"/>
          </a:xfrm>
          <a:prstGeom prst="rect">
            <a:avLst/>
          </a:prstGeom>
          <a:noFill/>
          <a:ln w="9525">
            <a:noFill/>
          </a:ln>
        </p:spPr>
        <p:txBody>
          <a:bodyPr wrap="square" rtlCol="0">
            <a:noAutofit/>
          </a:bodyPr>
          <a:p>
            <a:pPr marL="342900" lvl="0" indent="-342900" algn="l">
              <a:buClrTx/>
              <a:buSzTx/>
              <a:buFont typeface="Wingdings" panose="05000000000000000000" charset="0"/>
              <a:buChar char="l"/>
            </a:pPr>
            <a:r>
              <a:rPr lang="zh-CN" sz="2400">
                <a:solidFill>
                  <a:schemeClr val="bg1"/>
                </a:solidFill>
                <a:latin typeface="黑体" panose="02010609060101010101" charset="-122"/>
                <a:ea typeface="黑体" panose="02010609060101010101" charset="-122"/>
                <a:cs typeface="黑体" panose="02010609060101010101" charset="-122"/>
                <a:sym typeface="+mn-ea"/>
              </a:rPr>
              <a:t>索引优化</a:t>
            </a:r>
            <a:endParaRPr lang="zh-CN"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fontAlgn="auto">
              <a:buClrTx/>
              <a:buSzTx/>
              <a:buFont typeface="Wingdings" panose="05000000000000000000" charset="0"/>
              <a:buNone/>
              <a:extLst>
                <a:ext uri="{35155182-B16C-46BC-9424-99874614C6A1}">
                  <wpsdc:indentchars xmlns:wpsdc="http://www.wps.cn/officeDocument/2017/drawingmlCustomData" val="200" checksum="4158780845"/>
                </a:ext>
              </a:extLst>
            </a:pPr>
            <a:r>
              <a:rPr lang="zh-CN" sz="2400">
                <a:solidFill>
                  <a:schemeClr val="bg1"/>
                </a:solidFill>
                <a:latin typeface="黑体" panose="02010609060101010101" charset="-122"/>
                <a:ea typeface="黑体" panose="02010609060101010101" charset="-122"/>
                <a:cs typeface="黑体" panose="02010609060101010101" charset="-122"/>
                <a:sym typeface="+mn-ea"/>
              </a:rPr>
              <a:t>索引查找是优化查询响应时间的重要方法，索引建立的好坏直接影响数据访问效率。因此，为了提高数据仓库的处理能力，需要合理使用索引技术。</a:t>
            </a:r>
            <a:endParaRPr lang="zh-CN" sz="2400">
              <a:solidFill>
                <a:schemeClr val="bg1"/>
              </a:solidFill>
              <a:latin typeface="黑体" panose="02010609060101010101" charset="-122"/>
              <a:ea typeface="黑体" panose="02010609060101010101" charset="-122"/>
              <a:cs typeface="黑体" panose="02010609060101010101" charset="-122"/>
              <a:sym typeface="+mn-ea"/>
            </a:endParaRPr>
          </a:p>
          <a:p>
            <a:pPr marL="342900" lvl="0" indent="-342900" algn="l">
              <a:buClrTx/>
              <a:buSzTx/>
              <a:buFont typeface="Wingdings" panose="05000000000000000000" charset="0"/>
              <a:buChar char="l"/>
            </a:pPr>
            <a:endParaRPr lang="zh-CN"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a:t>
              </a:r>
              <a:r>
                <a:rPr sz="4400" b="1" dirty="0">
                  <a:solidFill>
                    <a:schemeClr val="lt1"/>
                  </a:solidFill>
                  <a:latin typeface="微软雅黑" panose="020B0503020204020204" charset="-122"/>
                  <a:ea typeface="微软雅黑" panose="020B0503020204020204" charset="-122"/>
                </a:rPr>
                <a:t>.3.4数据仓库的相关技术</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第</a:t>
            </a:r>
            <a:r>
              <a:rPr lang="en-US" altLang="zh-CN" b="1" noProof="0" dirty="0">
                <a:solidFill>
                  <a:schemeClr val="lt1"/>
                </a:solidFill>
                <a:latin typeface="微软雅黑" panose="020B0503020204020204" charset="-122"/>
                <a:ea typeface="微软雅黑" panose="020B0503020204020204" charset="-122"/>
                <a:cs typeface="微软雅黑" panose="020B0503020204020204" charset="-122"/>
                <a:sym typeface="+mn-ea"/>
              </a:rPr>
              <a:t>1</a:t>
            </a:r>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a:p>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575310" y="1085850"/>
            <a:ext cx="10881360" cy="1623695"/>
          </a:xfrm>
          <a:prstGeom prst="rect">
            <a:avLst/>
          </a:prstGeom>
          <a:noFill/>
          <a:ln w="9525">
            <a:noFill/>
          </a:ln>
        </p:spPr>
        <p:txBody>
          <a:bodyPr wrap="square">
            <a:noAutofit/>
          </a:bodyPr>
          <a:p>
            <a:pPr marL="342900" indent="-342900">
              <a:buFont typeface="Wingdings" panose="05000000000000000000" charset="0"/>
              <a:buChar char="l"/>
            </a:pPr>
            <a:r>
              <a:rPr lang="zh-CN" sz="2400" b="0">
                <a:solidFill>
                  <a:schemeClr val="bg1"/>
                </a:solidFill>
                <a:latin typeface="黑体" panose="02010609060101010101" charset="-122"/>
                <a:ea typeface="黑体" panose="02010609060101010101" charset="-122"/>
                <a:cs typeface="黑体" panose="02010609060101010101" charset="-122"/>
              </a:rPr>
              <a:t>物化视图选择和维护</a:t>
            </a:r>
            <a:endParaRPr lang="zh-CN" sz="2400" b="0">
              <a:solidFill>
                <a:schemeClr val="bg1"/>
              </a:solidFill>
              <a:latin typeface="黑体" panose="02010609060101010101" charset="-122"/>
              <a:ea typeface="黑体" panose="02010609060101010101" charset="-122"/>
              <a:cs typeface="黑体" panose="02010609060101010101" charset="-122"/>
            </a:endParaRPr>
          </a:p>
          <a:p>
            <a:pPr indent="609600" fontAlgn="auto">
              <a:buFont typeface="Wingdings" panose="05000000000000000000" charset="0"/>
              <a:buNone/>
              <a:extLst>
                <a:ext uri="{35155182-B16C-46BC-9424-99874614C6A1}">
                  <wpsdc:indentchars xmlns:wpsdc="http://www.wps.cn/officeDocument/2017/drawingmlCustomData" val="200" checksum="4158780845"/>
                </a:ext>
              </a:extLst>
            </a:pPr>
            <a:r>
              <a:rPr lang="zh-CN" sz="2400" b="0">
                <a:solidFill>
                  <a:schemeClr val="bg1"/>
                </a:solidFill>
                <a:latin typeface="黑体" panose="02010609060101010101" charset="-122"/>
                <a:ea typeface="黑体" panose="02010609060101010101" charset="-122"/>
                <a:cs typeface="黑体" panose="02010609060101010101" charset="-122"/>
              </a:rPr>
              <a:t>数据仓库中存储了大量来自多个异质数据源中的数据，这些数据在数据仓库中以物化视图（materialized view）的形式存在。数据仓库中采用物化视图进行快速查询和分析，能有效提高查询速度和响应时间。此外，当数据源因元素的插入、删除和更新发生变化时，物化视图必须做相应更新，以保证查询结果的正确性。</a:t>
            </a:r>
            <a:endParaRPr lang="zh-CN" sz="2400" b="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54990" y="3369945"/>
            <a:ext cx="10881995" cy="2616835"/>
          </a:xfrm>
          <a:prstGeom prst="rect">
            <a:avLst/>
          </a:prstGeom>
          <a:noFill/>
          <a:ln w="9525">
            <a:noFill/>
          </a:ln>
        </p:spPr>
        <p:txBody>
          <a:bodyPr wrap="square" rtlCol="0">
            <a:noAutofit/>
          </a:bodyPr>
          <a:p>
            <a:pPr marL="342900" lvl="0" indent="-342900" algn="l" fontAlgn="auto">
              <a:buClrTx/>
              <a:buSzTx/>
              <a:buFont typeface="Wingdings" panose="05000000000000000000" charset="0"/>
              <a:buChar char="l"/>
            </a:pPr>
            <a:r>
              <a:rPr lang="zh-CN" sz="2400">
                <a:solidFill>
                  <a:schemeClr val="bg1"/>
                </a:solidFill>
                <a:latin typeface="黑体" panose="02010609060101010101" charset="-122"/>
                <a:ea typeface="黑体" panose="02010609060101010101" charset="-122"/>
                <a:cs typeface="黑体" panose="02010609060101010101" charset="-122"/>
                <a:sym typeface="+mn-ea"/>
              </a:rPr>
              <a:t>数据仓库的管理与维护</a:t>
            </a:r>
            <a:endParaRPr lang="zh-CN"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fontAlgn="auto">
              <a:buClrTx/>
              <a:buSzTx/>
              <a:buFont typeface="Wingdings" panose="05000000000000000000" charset="0"/>
              <a:buNone/>
              <a:extLst>
                <a:ext uri="{35155182-B16C-46BC-9424-99874614C6A1}">
                  <wpsdc:indentchars xmlns:wpsdc="http://www.wps.cn/officeDocument/2017/drawingmlCustomData" val="200" checksum="4158780845"/>
                </a:ext>
              </a:extLst>
            </a:pPr>
            <a:r>
              <a:rPr lang="zh-CN" sz="2400">
                <a:solidFill>
                  <a:schemeClr val="bg1"/>
                </a:solidFill>
                <a:latin typeface="黑体" panose="02010609060101010101" charset="-122"/>
                <a:ea typeface="黑体" panose="02010609060101010101" charset="-122"/>
                <a:cs typeface="黑体" panose="02010609060101010101" charset="-122"/>
                <a:sym typeface="+mn-ea"/>
              </a:rPr>
              <a:t>大型数据库中存储着海量数据，一般可达 TB 级，并且存储的数据生命周期也较长，对数据的更新和维护提出了更高要求。为了减少数据更新量，数据仓库一般采用增量式更新策略。数据仓库维护的关键是如何从局部抽取数据并将抽取的数据转换为全局物化视图。此外，数据仓库的安全性涉及企业的绝大部分数据，必须建立有效的安全策略和授权访问控制机制。最后，数据仓库必须提供稳定可靠的数据备份和恢复策略，以避免造成无法挽回的损失。</a:t>
            </a:r>
            <a:endParaRPr lang="zh-CN"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1.3.5常用工具介绍</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82905" y="1042035"/>
            <a:ext cx="11432540" cy="1630045"/>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数据仓库以关系数据库为依托，以数据仓库理论为指导，以在线分析处理（OLAP）为主要应用，以 ETL 工具进行数据集成、整合、清洗、加载转换，以前端工具进行前端报表展现浏览，目标是为达到整合企业信息，把数据转换成信息和知识，提供科学决策支持。数据仓库不只是一门纯粹的技术，更是一种架构和理念，核心在于对数据的整合集成，把企业原始数据进行集成、归类、分析，从而提供企业决策分析需要的目标数据。</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84175" y="2891790"/>
            <a:ext cx="5586095" cy="3267075"/>
          </a:xfrm>
          <a:prstGeom prst="rect">
            <a:avLst/>
          </a:prstGeom>
          <a:noFill/>
        </p:spPr>
        <p:txBody>
          <a:bodyPr wrap="square" rtlCol="0">
            <a:noAutofit/>
          </a:bodyPr>
          <a:p>
            <a:pPr indent="508000" fontAlgn="auto"/>
            <a:r>
              <a:rPr lang="zh-CN" altLang="en-US" sz="2000">
                <a:solidFill>
                  <a:schemeClr val="bg1"/>
                </a:solidFill>
                <a:latin typeface="黑体" panose="02010609060101010101" charset="-122"/>
                <a:ea typeface="黑体" panose="02010609060101010101" charset="-122"/>
                <a:cs typeface="黑体" panose="02010609060101010101" charset="-122"/>
                <a:sym typeface="+mn-ea"/>
              </a:rPr>
              <a:t>数据库和数据仓库从物理设计角度应该是一致的，都是基于传统的关系数据库理论，而且两者有融合的趋势。与此同时，数据仓库也在不断地发展演变之中。目前，OLAP已逐渐融合到数据仓库中，例如微软的 Analysis Service 和 DB2 的 OLAP Server。对于 ETL 而言，市场上广泛使用的 ETL 工具主要包括 Informatica PowerCenter、IBM 的 DataStage、SQL Server 搭配的 SSIS、Oracle 的 OWB 和 ODI，以及开源的 Kettle 等。</a:t>
            </a:r>
            <a:endParaRPr lang="zh-CN" altLang="en-US" sz="2000">
              <a:solidFill>
                <a:schemeClr val="bg1"/>
              </a:solidFill>
              <a:latin typeface="黑体" panose="02010609060101010101" charset="-122"/>
              <a:ea typeface="黑体" panose="02010609060101010101" charset="-122"/>
              <a:cs typeface="黑体" panose="02010609060101010101" charset="-122"/>
            </a:endParaRPr>
          </a:p>
          <a:p>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6170930" y="2847975"/>
            <a:ext cx="5644515" cy="2807335"/>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数据仓库可用的报表工具很多，专业性的报表工具有 Hyperion、BO、Congos 和Brio，这些产品的价格相对昂贵。便宜的报表工具有微软的 ReportServices。</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为了方便用户（业务决策人员、各级管理人员和业务分析人员）灵活使用数据仓库中的数据，数据仓库还应为用户提供一套前端数据访问和分析工具。目前市场上能获得的数据访问和分析工具种类繁多，主要有关系型查询工具、数据多维视图工具和DSS（决策支持系统）工具等。</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457200" fontAlgn="auto">
              <a:extLst>
                <a:ext uri="{35155182-B16C-46BC-9424-99874614C6A1}">
                  <wpsdc:indentchars xmlns:wpsdc="http://www.wps.cn/officeDocument/2017/drawingmlCustomData" val="200" checksum="59296752"/>
                </a:ext>
              </a:extLst>
            </a:pP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Tree>
    <p:custDataLst>
      <p:tags r:id="rId9"/>
    </p:custDataLst>
  </p:cSld>
  <p:clrMapOvr>
    <a:masterClrMapping/>
  </p:clrMapOvr>
  <p:transition>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5400" strike="noStrike" baseline="0" dirty="0">
                <a:solidFill>
                  <a:schemeClr val="lt1"/>
                </a:solidFill>
              </a:rPr>
              <a:t>谢 谢 聆 听</a:t>
            </a:r>
            <a:endParaRPr lang="zh-CN" altLang="en-US" sz="5400" strike="noStrike" baseline="0" dirty="0">
              <a:solidFill>
                <a:schemeClr val="lt1"/>
              </a:solidFill>
            </a:endParaRPr>
          </a:p>
        </p:txBody>
      </p:sp>
      <p:sp>
        <p:nvSpPr>
          <p:cNvPr id="5" name="文本占位符 4"/>
          <p:cNvSpPr>
            <a:spLocks noGrp="1"/>
          </p:cNvSpPr>
          <p:nvPr>
            <p:ph type="body" sz="quarter" idx="13"/>
            <p:custDataLst>
              <p:tags r:id="rId2"/>
            </p:custDataLst>
          </p:nvPr>
        </p:nvSpPr>
        <p:spPr/>
        <p:txBody>
          <a:bodyPr/>
          <a:p>
            <a:pPr marL="0" lvl="0" indent="0" algn="ctr">
              <a:lnSpc>
                <a:spcPct val="130000"/>
              </a:lnSpc>
              <a:spcBef>
                <a:spcPts val="0"/>
              </a:spcBef>
              <a:spcAft>
                <a:spcPts val="1000"/>
              </a:spcAft>
              <a:buSzPct val="100000"/>
              <a:buNone/>
            </a:pPr>
            <a:r>
              <a:rPr lang="zh-CN" dirty="0">
                <a:solidFill>
                  <a:schemeClr val="lt1"/>
                </a:solidFill>
                <a:sym typeface="+mn-ea"/>
              </a:rPr>
              <a:t>《数据清洗与治理》教学课件</a:t>
            </a:r>
            <a:endParaRPr lang="zh-CN" altLang="en-US" sz="2200" dirty="0">
              <a:solidFill>
                <a:schemeClr val="lt1"/>
              </a:solidFill>
            </a:endParaRPr>
          </a:p>
        </p:txBody>
      </p:sp>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899" y="906160"/>
            <a:ext cx="10969253" cy="5775960"/>
          </a:xfrm>
          <a:prstGeom prst="rect">
            <a:avLst/>
          </a:prstGeom>
          <a:noFill/>
        </p:spPr>
        <p:txBody>
          <a:bodyPr wrap="square" rtlCol="0">
            <a:normAutofit lnSpcReduction="10000"/>
          </a:bodyPr>
          <a:lstStyle/>
          <a:p>
            <a:pPr indent="504190" defTabSz="514350" fontAlgn="auto">
              <a:lnSpc>
                <a:spcPct val="140000"/>
              </a:lnSpc>
            </a:pPr>
            <a:endParaRPr sz="2400" b="1" dirty="0">
              <a:solidFill>
                <a:srgbClr val="FFFFFF"/>
              </a:solidFill>
              <a:latin typeface="微软雅黑" panose="020B0503020204020204" charset="-122"/>
              <a:ea typeface="微软雅黑" panose="020B0503020204020204" charset="-122"/>
              <a:cs typeface="微软雅黑" panose="020B0503020204020204" charset="-122"/>
            </a:endParaRPr>
          </a:p>
          <a:p>
            <a:pPr indent="504190" defTabSz="514350" fontAlgn="auto">
              <a:lnSpc>
                <a:spcPct val="140000"/>
              </a:lnSpc>
            </a:pPr>
            <a:endParaRPr sz="2400" b="1" dirty="0">
              <a:solidFill>
                <a:srgbClr val="FFFFFF"/>
              </a:solidFill>
              <a:latin typeface="微软雅黑" panose="020B0503020204020204" charset="-122"/>
              <a:ea typeface="微软雅黑" panose="020B0503020204020204" charset="-122"/>
              <a:cs typeface="微软雅黑" panose="020B0503020204020204" charset="-122"/>
            </a:endParaRPr>
          </a:p>
          <a:p>
            <a:pPr indent="504190" defTabSz="514350" fontAlgn="auto">
              <a:lnSpc>
                <a:spcPct val="140000"/>
              </a:lnSpc>
            </a:pPr>
            <a:r>
              <a:rPr sz="2400" b="1" dirty="0">
                <a:solidFill>
                  <a:srgbClr val="FFFFFF"/>
                </a:solidFill>
                <a:latin typeface="微软雅黑" panose="020B0503020204020204" charset="-122"/>
                <a:ea typeface="微软雅黑" panose="020B0503020204020204" charset="-122"/>
                <a:cs typeface="微软雅黑" panose="020B0503020204020204" charset="-122"/>
              </a:rPr>
              <a:t>在当今信息技术时代，大数据堪称为一项伟大的技术，它改变了传统的数据收集、处理和应用模式，为众多领域的跨越式发展带来了新的机遇和挑战。大数据的战略价值不是追求掌握庞大的数据量，而在于对这些富有内涵的数据进行专业化处理，获取具有更强决策力、洞察力和流程优化能力的信息资产，进而指导科学决策和生产实践。人类在努力将数据转化为信息和知识的同时，也面临着海量数据中夹杂着“脏”数据的挑战。因此，对原始数据进行有效清洗并将其转化为易理解和易利用的目标数据，已成为人类进行大数据分析和应用过程中的关键一环。</a:t>
            </a:r>
            <a:endParaRPr sz="24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前言</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知识导图</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第</a:t>
            </a:r>
            <a:r>
              <a:rPr lang="en-US" altLang="zh-CN"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b="1"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9"/>
          <a:stretch>
            <a:fillRect/>
          </a:stretch>
        </p:blipFill>
        <p:spPr>
          <a:xfrm>
            <a:off x="266700" y="1215073"/>
            <a:ext cx="11658600" cy="442785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lnSpcReduction="20000"/>
          </a:bodyPr>
          <a:p>
            <a:pPr marL="0" indent="0" algn="l">
              <a:lnSpc>
                <a:spcPct val="110000"/>
              </a:lnSpc>
              <a:spcBef>
                <a:spcPts val="0"/>
              </a:spcBef>
              <a:spcAft>
                <a:spcPts val="0"/>
              </a:spcAft>
              <a:buSzPct val="100000"/>
              <a:buNone/>
            </a:pPr>
            <a:r>
              <a:rPr lang="zh-CN" altLang="en-US" sz="3600">
                <a:sym typeface="+mn-ea"/>
              </a:rPr>
              <a:t>1.1</a:t>
            </a:r>
            <a:r>
              <a:rPr altLang="zh-CN" sz="3600">
                <a:sym typeface="+mn-ea"/>
              </a:rPr>
              <a:t> </a:t>
            </a:r>
            <a:r>
              <a:rPr lang="zh-CN" altLang="en-US" sz="3600">
                <a:sym typeface="+mn-ea"/>
              </a:rPr>
              <a:t>数据清洗简介</a:t>
            </a:r>
            <a:endParaRPr lang="zh-CN" sz="3600" b="1" spc="200" dirty="0">
              <a:solidFill>
                <a:schemeClr val="dk1">
                  <a:lumMod val="85000"/>
                  <a:lumOff val="15000"/>
                </a:schemeClr>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重点：了解数据清洗的定义、任务等。</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难点：数据清洗的流程。</a:t>
            </a:r>
            <a:endParaRPr altLang="zh-CN"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1.1.1 </a:t>
              </a:r>
              <a:r>
                <a:rPr lang="zh-CN" altLang="en-US" sz="4400" b="1" dirty="0">
                  <a:solidFill>
                    <a:schemeClr val="lt1"/>
                  </a:solidFill>
                  <a:latin typeface="微软雅黑" panose="020B0503020204020204" charset="-122"/>
                  <a:ea typeface="微软雅黑" panose="020B0503020204020204" charset="-122"/>
                </a:rPr>
                <a:t>数据科学</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第</a:t>
            </a:r>
            <a:r>
              <a:rPr lang="en-US" altLang="zh-CN" b="1" noProof="0" dirty="0">
                <a:solidFill>
                  <a:schemeClr val="lt1"/>
                </a:solidFill>
                <a:latin typeface="微软雅黑" panose="020B0503020204020204" charset="-122"/>
                <a:ea typeface="微软雅黑" panose="020B0503020204020204" charset="-122"/>
                <a:cs typeface="微软雅黑" panose="020B0503020204020204" charset="-122"/>
                <a:sym typeface="+mn-ea"/>
              </a:rPr>
              <a:t>1</a:t>
            </a:r>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a:p>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285750" y="897255"/>
            <a:ext cx="10848975" cy="5420995"/>
          </a:xfrm>
          <a:prstGeom prst="rect">
            <a:avLst/>
          </a:prstGeom>
          <a:noFill/>
          <a:ln w="9525">
            <a:noFill/>
          </a:ln>
        </p:spPr>
        <p:txBody>
          <a:bodyPr wrap="square">
            <a:noAutofit/>
          </a:bodyPr>
          <a:p>
            <a:pPr indent="720090" fontAlgn="auto"/>
            <a:endParaRPr lang="zh-CN" sz="2200" b="0">
              <a:solidFill>
                <a:schemeClr val="bg1"/>
              </a:solidFill>
              <a:latin typeface="黑体" panose="02010609060101010101" charset="-122"/>
              <a:ea typeface="黑体" panose="02010609060101010101" charset="-122"/>
            </a:endParaRPr>
          </a:p>
          <a:p>
            <a:pPr indent="720090" fontAlgn="auto"/>
            <a:r>
              <a:rPr lang="zh-CN" sz="2400" b="0">
                <a:solidFill>
                  <a:schemeClr val="bg1"/>
                </a:solidFill>
                <a:latin typeface="黑体" panose="02010609060101010101" charset="-122"/>
                <a:ea typeface="黑体" panose="02010609060101010101" charset="-122"/>
              </a:rPr>
              <a:t>现代社会的各个角落无不充斥着种类繁多、数量庞大的数据，这些数据不仅包括传统的结构型数据，还包括如</a:t>
            </a:r>
            <a:r>
              <a:rPr lang="zh-CN" sz="2400" b="1">
                <a:solidFill>
                  <a:srgbClr val="FF0000"/>
                </a:solidFill>
                <a:latin typeface="黑体" panose="02010609060101010101" charset="-122"/>
                <a:ea typeface="黑体" panose="02010609060101010101" charset="-122"/>
              </a:rPr>
              <a:t>网页、文本、图像、视频、语音之类的非结构型数据</a:t>
            </a:r>
            <a:r>
              <a:rPr lang="zh-CN" sz="2400" b="0">
                <a:solidFill>
                  <a:schemeClr val="bg1"/>
                </a:solidFill>
                <a:latin typeface="黑体" panose="02010609060101010101" charset="-122"/>
                <a:ea typeface="黑体" panose="02010609060101010101" charset="-122"/>
              </a:rPr>
              <a:t>。大数据的兴起和研究热潮将数据科学推到风口浪尖。大数据不仅是一门技术，更代表了一种潮流和一个时代，而数据科学则是一门新兴的以数据为研究中心的学科。作为一门学科，数据科学以数据的广泛性和多样性为基础，探寻数据研究的共性。</a:t>
            </a:r>
            <a:endParaRPr lang="zh-CN" sz="2400" b="0">
              <a:solidFill>
                <a:schemeClr val="bg1"/>
              </a:solidFill>
              <a:latin typeface="黑体" panose="02010609060101010101" charset="-122"/>
              <a:ea typeface="黑体" panose="02010609060101010101" charset="-122"/>
            </a:endParaRPr>
          </a:p>
          <a:p>
            <a:pPr indent="720090" fontAlgn="auto"/>
            <a:endParaRPr lang="zh-CN" sz="2400" b="0">
              <a:solidFill>
                <a:schemeClr val="bg1"/>
              </a:solidFill>
              <a:latin typeface="黑体" panose="02010609060101010101" charset="-122"/>
              <a:ea typeface="黑体" panose="02010609060101010101" charset="-122"/>
            </a:endParaRPr>
          </a:p>
          <a:p>
            <a:pPr indent="720090" fontAlgn="auto"/>
            <a:r>
              <a:rPr lang="zh-CN" sz="2400" b="0">
                <a:solidFill>
                  <a:schemeClr val="bg1"/>
                </a:solidFill>
                <a:latin typeface="黑体" panose="02010609060101010101" charset="-122"/>
                <a:ea typeface="黑体" panose="02010609060101010101" charset="-122"/>
              </a:rPr>
              <a:t>数据科学是一门关于数据的工程，它需要同时具备理论基础和工程经验，需要掌握各种工具的用法。数据科学主要包括两个方面，</a:t>
            </a:r>
            <a:r>
              <a:rPr lang="zh-CN" sz="2400" b="0">
                <a:solidFill>
                  <a:srgbClr val="FF0000"/>
                </a:solidFill>
                <a:latin typeface="黑体" panose="02010609060101010101" charset="-122"/>
                <a:ea typeface="黑体" panose="02010609060101010101" charset="-122"/>
              </a:rPr>
              <a:t>即用数据的方法研究科学和用科学的方法研究数据。</a:t>
            </a:r>
            <a:r>
              <a:rPr lang="zh-CN" sz="2400" b="0">
                <a:solidFill>
                  <a:schemeClr val="bg1"/>
                </a:solidFill>
                <a:latin typeface="黑体" panose="02010609060101010101" charset="-122"/>
                <a:ea typeface="黑体" panose="02010609060101010101" charset="-122"/>
              </a:rPr>
              <a:t>前者包括生物信息学、天体信息学、数字地球等领域；后者包括统计学、机器学习、数据挖掘、数据库等领域。这些学科都是数据科学的重要组成部分，但只有把它们有机地放在一起，才能形成整个数据科学的全貌。</a:t>
            </a:r>
            <a:endParaRPr lang="zh-CN" sz="2400" b="0">
              <a:solidFill>
                <a:schemeClr val="bg1"/>
              </a:solidFill>
              <a:latin typeface="黑体" panose="02010609060101010101" charset="-122"/>
              <a:ea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1.1.1 </a:t>
              </a:r>
              <a:r>
                <a:rPr lang="zh-CN" altLang="en-US" sz="4400" b="1" dirty="0">
                  <a:solidFill>
                    <a:schemeClr val="lt1"/>
                  </a:solidFill>
                  <a:latin typeface="微软雅黑" panose="020B0503020204020204" charset="-122"/>
                  <a:ea typeface="微软雅黑" panose="020B0503020204020204" charset="-122"/>
                </a:rPr>
                <a:t>数据科学</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第</a:t>
            </a:r>
            <a:r>
              <a:rPr lang="en-US" altLang="zh-CN" b="1" noProof="0" dirty="0">
                <a:solidFill>
                  <a:schemeClr val="lt1"/>
                </a:solidFill>
                <a:latin typeface="微软雅黑" panose="020B0503020204020204" charset="-122"/>
                <a:ea typeface="微软雅黑" panose="020B0503020204020204" charset="-122"/>
                <a:cs typeface="微软雅黑" panose="020B0503020204020204" charset="-122"/>
                <a:sym typeface="+mn-ea"/>
              </a:rPr>
              <a:t>1</a:t>
            </a:r>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a:p>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20320" y="897255"/>
            <a:ext cx="12171680" cy="5420995"/>
          </a:xfrm>
          <a:prstGeom prst="rect">
            <a:avLst/>
          </a:prstGeom>
          <a:noFill/>
          <a:ln w="9525">
            <a:noFill/>
          </a:ln>
        </p:spPr>
        <p:txBody>
          <a:bodyPr wrap="square">
            <a:noAutofit/>
          </a:bodyPr>
          <a:p>
            <a:pPr indent="720090" algn="ctr" fontAlgn="auto"/>
            <a:r>
              <a:rPr lang="zh-CN" sz="2400" b="0">
                <a:solidFill>
                  <a:schemeClr val="bg1"/>
                </a:solidFill>
                <a:latin typeface="黑体" panose="02010609060101010101" charset="-122"/>
                <a:ea typeface="黑体" panose="02010609060101010101" charset="-122"/>
                <a:cs typeface="黑体" panose="02010609060101010101" charset="-122"/>
              </a:rPr>
              <a:t>处理步骤</a:t>
            </a:r>
            <a:endParaRPr lang="zh-CN" sz="24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6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0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000" b="0">
              <a:solidFill>
                <a:schemeClr val="bg1"/>
              </a:solidFill>
              <a:latin typeface="黑体" panose="02010609060101010101" charset="-122"/>
              <a:ea typeface="黑体" panose="02010609060101010101" charset="-122"/>
              <a:cs typeface="黑体" panose="02010609060101010101" charset="-122"/>
            </a:endParaRPr>
          </a:p>
          <a:p>
            <a:pPr indent="720090" fontAlgn="auto"/>
            <a:endParaRPr lang="zh-CN" sz="2000" b="0">
              <a:solidFill>
                <a:schemeClr val="bg1"/>
              </a:solidFill>
              <a:latin typeface="黑体" panose="02010609060101010101" charset="-122"/>
              <a:ea typeface="黑体" panose="02010609060101010101" charset="-122"/>
              <a:cs typeface="黑体" panose="02010609060101010101" charset="-122"/>
            </a:endParaRPr>
          </a:p>
        </p:txBody>
      </p:sp>
      <p:pic>
        <p:nvPicPr>
          <p:cNvPr id="5" name="ECB019B1-382A-4266-B25C-5B523AA43C14-1" descr="wpp"/>
          <p:cNvPicPr>
            <a:picLocks noChangeAspect="1"/>
          </p:cNvPicPr>
          <p:nvPr/>
        </p:nvPicPr>
        <p:blipFill>
          <a:blip r:embed="rId9"/>
          <a:stretch>
            <a:fillRect/>
          </a:stretch>
        </p:blipFill>
        <p:spPr>
          <a:xfrm>
            <a:off x="1091565" y="981075"/>
            <a:ext cx="11270615" cy="576770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2"/>
            </p:custDataLst>
          </p:nvPr>
        </p:nvGrpSpPr>
        <p:grpSpPr>
          <a:xfrm>
            <a:off x="-17015" y="-1269"/>
            <a:ext cx="1660214" cy="1617784"/>
            <a:chOff x="-17015" y="1"/>
            <a:chExt cx="1660214" cy="1617784"/>
          </a:xfrm>
        </p:grpSpPr>
        <p:sp>
          <p:nvSpPr>
            <p:cNvPr id="33"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8"/>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en-US" altLang="zh-CN" sz="4400" b="1" dirty="0">
                  <a:solidFill>
                    <a:schemeClr val="lt1"/>
                  </a:solidFill>
                  <a:latin typeface="微软雅黑" panose="020B0503020204020204" charset="-122"/>
                  <a:ea typeface="微软雅黑" panose="020B0503020204020204" charset="-122"/>
                </a:rPr>
                <a:t>1.1.2 </a:t>
              </a:r>
              <a:r>
                <a:rPr lang="zh-CN" altLang="en-US" sz="4400" b="1" dirty="0">
                  <a:solidFill>
                    <a:schemeClr val="lt1"/>
                  </a:solidFill>
                  <a:latin typeface="微软雅黑" panose="020B0503020204020204" charset="-122"/>
                  <a:ea typeface="微软雅黑" panose="020B0503020204020204" charset="-122"/>
                </a:rPr>
                <a:t>数据清洗的定义</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9"/>
            </p:custDataLst>
          </p:nvPr>
        </p:nvSpPr>
        <p:spPr>
          <a:xfrm>
            <a:off x="0" y="6438514"/>
            <a:ext cx="5228589" cy="645160"/>
          </a:xfrm>
          <a:prstGeom prst="rect">
            <a:avLst/>
          </a:prstGeom>
          <a:noFill/>
        </p:spPr>
        <p:txBody>
          <a:bodyPr wrap="square" rtlCol="0">
            <a:spAutoFit/>
          </a:bodyPr>
          <a:lstStyle/>
          <a:p>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第</a:t>
            </a:r>
            <a:r>
              <a:rPr lang="en-US" altLang="zh-CN" b="1" noProof="0" dirty="0">
                <a:solidFill>
                  <a:schemeClr val="lt1"/>
                </a:solidFill>
                <a:latin typeface="微软雅黑" panose="020B0503020204020204" charset="-122"/>
                <a:ea typeface="微软雅黑" panose="020B0503020204020204" charset="-122"/>
                <a:cs typeface="微软雅黑" panose="020B0503020204020204" charset="-122"/>
                <a:sym typeface="+mn-ea"/>
              </a:rPr>
              <a:t>1</a:t>
            </a:r>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a:p>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21590" y="897890"/>
            <a:ext cx="12018010" cy="5408295"/>
          </a:xfrm>
          <a:prstGeom prst="rect">
            <a:avLst/>
          </a:prstGeom>
          <a:noFill/>
          <a:ln w="9525">
            <a:noFill/>
          </a:ln>
        </p:spPr>
        <p:txBody>
          <a:bodyPr wrap="square">
            <a:noAutofit/>
          </a:bodyPr>
          <a:p>
            <a:pPr indent="720090" fontAlgn="auto"/>
            <a:endParaRPr lang="zh-CN" altLang="en-US" sz="2500" b="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8" name="图表 7"/>
          <p:cNvGraphicFramePr/>
          <p:nvPr>
            <p:custDataLst>
              <p:tags r:id="rId10"/>
            </p:custDataLst>
          </p:nvPr>
        </p:nvGraphicFramePr>
        <p:xfrm>
          <a:off x="8309610" y="866140"/>
          <a:ext cx="3387090" cy="2559050"/>
        </p:xfrm>
        <a:graphic>
          <a:graphicData uri="http://schemas.openxmlformats.org/drawingml/2006/chart">
            <c:chart xmlns:c="http://schemas.openxmlformats.org/drawingml/2006/chart" xmlns:r="http://schemas.openxmlformats.org/officeDocument/2006/relationships" r:id="rId1"/>
          </a:graphicData>
        </a:graphic>
      </p:graphicFrame>
      <p:sp>
        <p:nvSpPr>
          <p:cNvPr id="11" name="文本框 10"/>
          <p:cNvSpPr txBox="1"/>
          <p:nvPr/>
        </p:nvSpPr>
        <p:spPr>
          <a:xfrm>
            <a:off x="204470" y="866775"/>
            <a:ext cx="7058025" cy="2407920"/>
          </a:xfrm>
          <a:prstGeom prst="rect">
            <a:avLst/>
          </a:prstGeom>
          <a:noFill/>
        </p:spPr>
        <p:txBody>
          <a:bodyPr wrap="square" rtlCol="0">
            <a:noAutofit/>
          </a:bodyPr>
          <a:p>
            <a:r>
              <a:rPr lang="zh-CN" altLang="en-US" sz="2400">
                <a:solidFill>
                  <a:schemeClr val="bg1"/>
                </a:solidFill>
                <a:latin typeface="黑体" panose="02010609060101010101" charset="-122"/>
                <a:ea typeface="黑体" panose="02010609060101010101" charset="-122"/>
                <a:cs typeface="黑体" panose="02010609060101010101" charset="-122"/>
              </a:rPr>
              <a:t>来自多样化数据源的数据内容并不完美，存在许多“脏”数据。为了减少这些“脏”数据对数据分析和挖掘结果的影响，必须采取各种有效的措施对采集的原始数据进行“数据清洗”，即在数据集中对不准确、不完整或不合理的数据</a:t>
            </a:r>
            <a:r>
              <a:rPr lang="zh-CN" altLang="en-US" sz="2400">
                <a:solidFill>
                  <a:schemeClr val="bg1"/>
                </a:solidFill>
                <a:latin typeface="黑体" panose="02010609060101010101" charset="-122"/>
                <a:ea typeface="黑体" panose="02010609060101010101" charset="-122"/>
                <a:cs typeface="黑体" panose="02010609060101010101" charset="-122"/>
                <a:sym typeface="+mn-ea"/>
              </a:rPr>
              <a:t>进行修补或移除</a:t>
            </a:r>
            <a:r>
              <a:rPr lang="zh-CN" altLang="en-US" sz="2400">
                <a:solidFill>
                  <a:schemeClr val="bg1"/>
                </a:solidFill>
                <a:latin typeface="黑体" panose="02010609060101010101" charset="-122"/>
                <a:ea typeface="黑体" panose="02010609060101010101" charset="-122"/>
                <a:cs typeface="黑体" panose="02010609060101010101" charset="-122"/>
              </a:rPr>
              <a:t>，以提高数据质量的过程。目前，对于数据清洗并没有统一的定义，其定义依赖于具体的应用领域。</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8309610" y="1029335"/>
            <a:ext cx="957580" cy="2245360"/>
          </a:xfrm>
          <a:prstGeom prst="rect">
            <a:avLst/>
          </a:prstGeom>
          <a:noFill/>
        </p:spPr>
        <p:txBody>
          <a:bodyPr wrap="square" rtlCol="0">
            <a:spAutoFit/>
          </a:bodyPr>
          <a:p>
            <a:r>
              <a:rPr lang="zh-CN" altLang="en-US" sz="2000">
                <a:solidFill>
                  <a:srgbClr val="FF0000"/>
                </a:solidFill>
                <a:latin typeface="黑体" panose="02010609060101010101" charset="-122"/>
                <a:ea typeface="黑体" panose="02010609060101010101" charset="-122"/>
                <a:cs typeface="黑体" panose="02010609060101010101" charset="-122"/>
                <a:sym typeface="+mn-ea"/>
              </a:rPr>
              <a:t>统计资料表明，“脏”数据大约占总数据量的 5%</a:t>
            </a:r>
            <a:endParaRPr lang="zh-CN" altLang="en-US" sz="2000">
              <a:solidFill>
                <a:srgbClr val="FF0000"/>
              </a:solidFill>
              <a:latin typeface="黑体" panose="02010609060101010101" charset="-122"/>
              <a:ea typeface="黑体" panose="02010609060101010101" charset="-122"/>
              <a:cs typeface="黑体" panose="02010609060101010101" charset="-122"/>
              <a:sym typeface="+mn-ea"/>
            </a:endParaRPr>
          </a:p>
        </p:txBody>
      </p:sp>
      <p:graphicFrame>
        <p:nvGraphicFramePr>
          <p:cNvPr id="13" name="表格 12"/>
          <p:cNvGraphicFramePr/>
          <p:nvPr>
            <p:custDataLst>
              <p:tags r:id="rId11"/>
            </p:custDataLst>
          </p:nvPr>
        </p:nvGraphicFramePr>
        <p:xfrm>
          <a:off x="272415" y="3634105"/>
          <a:ext cx="11424285" cy="2348865"/>
        </p:xfrm>
        <a:graphic>
          <a:graphicData uri="http://schemas.openxmlformats.org/drawingml/2006/table">
            <a:tbl>
              <a:tblPr firstRow="1" bandRow="1">
                <a:tableStyleId>{5C22544A-7EE6-4342-B048-85BDC9FD1C3A}</a:tableStyleId>
              </a:tblPr>
              <a:tblGrid>
                <a:gridCol w="1553210"/>
                <a:gridCol w="9871075"/>
              </a:tblGrid>
              <a:tr h="701040">
                <a:tc>
                  <a:txBody>
                    <a:bodyPr/>
                    <a:p>
                      <a:pPr>
                        <a:buNone/>
                      </a:pPr>
                      <a:r>
                        <a:rPr lang="zh-CN" altLang="en-US" sz="2000" b="0">
                          <a:solidFill>
                            <a:schemeClr val="bg1"/>
                          </a:solidFill>
                          <a:latin typeface="黑体" panose="02010609060101010101" charset="-122"/>
                          <a:ea typeface="黑体" panose="02010609060101010101" charset="-122"/>
                        </a:rPr>
                        <a:t>广义</a:t>
                      </a:r>
                      <a:endParaRPr lang="zh-CN" altLang="en-US" sz="2000" b="0">
                        <a:solidFill>
                          <a:schemeClr val="bg1"/>
                        </a:solidFill>
                        <a:latin typeface="黑体" panose="02010609060101010101" charset="-122"/>
                        <a:ea typeface="黑体" panose="02010609060101010101" charset="-122"/>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a:buNone/>
                      </a:pPr>
                      <a:r>
                        <a:rPr lang="zh-CN" altLang="en-US" sz="2000" b="0">
                          <a:solidFill>
                            <a:schemeClr val="bg1"/>
                          </a:solidFill>
                          <a:latin typeface="黑体" panose="02010609060101010101" charset="-122"/>
                          <a:ea typeface="黑体" panose="02010609060101010101" charset="-122"/>
                          <a:cs typeface="黑体" panose="02010609060101010101" charset="-122"/>
                          <a:sym typeface="+mn-ea"/>
                        </a:rPr>
                        <a:t>广义上的数据清洗是将原始数据进行精简，以去除冗余和消除不一致，并使剩余的数据转换成可接收的标准格式的过程。</a:t>
                      </a:r>
                      <a:endParaRPr lang="zh-CN" altLang="en-US" sz="2000" b="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716280">
                <a:tc>
                  <a:txBody>
                    <a:bodyPr/>
                    <a:p>
                      <a:pPr>
                        <a:buNone/>
                      </a:pPr>
                      <a:r>
                        <a:rPr lang="zh-CN" altLang="en-US" sz="2000">
                          <a:solidFill>
                            <a:schemeClr val="bg1"/>
                          </a:solidFill>
                          <a:latin typeface="黑体" panose="02010609060101010101" charset="-122"/>
                          <a:ea typeface="黑体" panose="02010609060101010101" charset="-122"/>
                        </a:rPr>
                        <a:t>狭义</a:t>
                      </a:r>
                      <a:endParaRPr lang="zh-CN" altLang="en-US" sz="2000">
                        <a:solidFill>
                          <a:schemeClr val="bg1"/>
                        </a:solidFill>
                        <a:latin typeface="黑体" panose="02010609060101010101" charset="-122"/>
                        <a:ea typeface="黑体" panose="02010609060101010101" charset="-122"/>
                      </a:endParaRPr>
                    </a:p>
                  </a:txBody>
                  <a:tcPr anchor="ctr" anchorCtr="0">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a:txBody>
                    <a:bodyPr/>
                    <a:p>
                      <a:pPr>
                        <a:buNone/>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狭义上的数据清洗特指在构建数据仓库和实现数据挖掘前对数据源进行处理，使数据实现准确性、完整性、一致性、唯一性和有效性，以适应后续操作的过程。</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r h="931545">
                <a:tc gridSpan="2">
                  <a:txBody>
                    <a:bodyPr/>
                    <a:p>
                      <a:pPr indent="360045" fontAlgn="auto">
                        <a:buNone/>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一般而言，凡是有助于提高信息系统数据质量的处理过程，都可认为是数据清洗。简单地说，就是从数据源中清除错误数值和重复记录，即利用特定技术和手段，基于预定义的清洗规则从数据源中检测和消除错误数据、不完整数据和重复数据，从而提高信息系统的数据质量。</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c hMerge="1">
                  <a:tcPr>
                    <a:lnR w="38100">
                      <a:solidFill>
                        <a:schemeClr val="bg1"/>
                      </a:solidFill>
                      <a:prstDash val="solid"/>
                    </a:lnR>
                    <a:lnT w="38100">
                      <a:solidFill>
                        <a:schemeClr val="bg1"/>
                      </a:solidFill>
                      <a:prstDash val="solid"/>
                    </a:lnT>
                    <a:lnB w="38100">
                      <a:solidFill>
                        <a:schemeClr val="bg1"/>
                      </a:solidFill>
                      <a:prstDash val="solid"/>
                    </a:lnB>
                    <a:solidFill>
                      <a:schemeClr val="accent1"/>
                    </a:solidFill>
                  </a:tcPr>
                </a:tc>
              </a:tr>
            </a:tbl>
          </a:graphicData>
        </a:graphic>
      </p:graphicFrame>
    </p:spTree>
    <p:custDataLst>
      <p:tags r:id="rId12"/>
    </p:custDataLst>
  </p:cSld>
  <p:clrMapOvr>
    <a:masterClrMapping/>
  </p:clrMapOvr>
  <p:transition>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1.1.3</a:t>
              </a:r>
              <a:r>
                <a:rPr lang="en-US" sz="4400" b="1" dirty="0">
                  <a:solidFill>
                    <a:schemeClr val="lt1"/>
                  </a:solidFill>
                  <a:latin typeface="微软雅黑" panose="020B0503020204020204" charset="-122"/>
                  <a:ea typeface="微软雅黑" panose="020B0503020204020204" charset="-122"/>
                </a:rPr>
                <a:t> </a:t>
              </a:r>
              <a:r>
                <a:rPr sz="4400" b="1" dirty="0">
                  <a:solidFill>
                    <a:schemeClr val="lt1"/>
                  </a:solidFill>
                  <a:latin typeface="微软雅黑" panose="020B0503020204020204" charset="-122"/>
                  <a:ea typeface="微软雅黑" panose="020B0503020204020204" charset="-122"/>
                </a:rPr>
                <a:t>数据清洗的任务</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645160"/>
          </a:xfrm>
          <a:prstGeom prst="rect">
            <a:avLst/>
          </a:prstGeom>
          <a:noFill/>
        </p:spPr>
        <p:txBody>
          <a:bodyPr wrap="square" rtlCol="0">
            <a:spAutoFit/>
          </a:bodyPr>
          <a:lstStyle/>
          <a:p>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第</a:t>
            </a:r>
            <a:r>
              <a:rPr lang="en-US" altLang="zh-CN" b="1" noProof="0" dirty="0">
                <a:solidFill>
                  <a:schemeClr val="lt1"/>
                </a:solidFill>
                <a:latin typeface="微软雅黑" panose="020B0503020204020204" charset="-122"/>
                <a:ea typeface="微软雅黑" panose="020B0503020204020204" charset="-122"/>
                <a:cs typeface="微软雅黑" panose="020B0503020204020204" charset="-122"/>
                <a:sym typeface="+mn-ea"/>
              </a:rPr>
              <a:t>1</a:t>
            </a:r>
            <a:r>
              <a:rPr lang="zh-CN" altLang="en-US" b="1" noProof="0" dirty="0">
                <a:solidFill>
                  <a:schemeClr val="lt1"/>
                </a:solidFill>
                <a:latin typeface="微软雅黑" panose="020B0503020204020204" charset="-122"/>
                <a:ea typeface="微软雅黑" panose="020B0503020204020204" charset="-122"/>
                <a:cs typeface="微软雅黑" panose="020B0503020204020204" charset="-122"/>
                <a:sym typeface="+mn-ea"/>
              </a:rPr>
              <a:t>章 数据清洗概述</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a:p>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20955" y="963930"/>
            <a:ext cx="12160250" cy="5250815"/>
          </a:xfrm>
          <a:prstGeom prst="rect">
            <a:avLst/>
          </a:prstGeom>
          <a:noFill/>
          <a:ln w="9525">
            <a:noFill/>
          </a:ln>
        </p:spPr>
        <p:txBody>
          <a:bodyPr wrap="square">
            <a:noAutofit/>
          </a:bodyPr>
          <a:p>
            <a:pPr indent="647700" fontAlgn="auto"/>
            <a:r>
              <a:rPr lang="zh-CN" sz="2400" b="0">
                <a:solidFill>
                  <a:schemeClr val="bg1"/>
                </a:solidFill>
                <a:latin typeface="黑体" panose="02010609060101010101" charset="-122"/>
                <a:ea typeface="黑体" panose="02010609060101010101" charset="-122"/>
              </a:rPr>
              <a:t>数据清洗就是对原始数据重新进行审查和校验的过程，目的在于删除重复信息、纠正存在的错误，并使得数据保持精确性、完整性、一致性、有效性及唯一性，还可能涉及数据的分解和重组，最终将原始数据转换为满足数据质量或应用要求的数据。对于任何大数据项目而言，数据清洗过程都是必不可少的步骤。此外，格式检查、完整性检查、合理性检查和极限检查也在数据清洗过程中完成。数据清洗对保持数据的一致和更新起着重要的作用，因此被用于如银行、保险、零售、电信和交通等多个行业。</a:t>
            </a:r>
            <a:endParaRPr lang="zh-CN" sz="2400" b="0">
              <a:solidFill>
                <a:schemeClr val="bg1"/>
              </a:solidFill>
              <a:latin typeface="黑体" panose="02010609060101010101" charset="-122"/>
              <a:ea typeface="黑体" panose="02010609060101010101" charset="-122"/>
            </a:endParaRPr>
          </a:p>
          <a:p>
            <a:pPr indent="647700" fontAlgn="auto"/>
            <a:endParaRPr lang="zh-CN" sz="2400" b="0">
              <a:solidFill>
                <a:schemeClr val="bg1"/>
              </a:solidFill>
              <a:latin typeface="黑体" panose="02010609060101010101" charset="-122"/>
              <a:ea typeface="黑体" panose="02010609060101010101" charset="-122"/>
            </a:endParaRPr>
          </a:p>
          <a:p>
            <a:pPr indent="647700" fontAlgn="auto"/>
            <a:endParaRPr lang="zh-CN" sz="2400" b="0">
              <a:solidFill>
                <a:schemeClr val="bg1"/>
              </a:solidFill>
              <a:latin typeface="黑体" panose="02010609060101010101" charset="-122"/>
              <a:ea typeface="黑体" panose="02010609060101010101" charset="-122"/>
            </a:endParaRPr>
          </a:p>
          <a:p>
            <a:pPr indent="647700" fontAlgn="auto"/>
            <a:r>
              <a:rPr lang="zh-CN" sz="2400" b="0">
                <a:solidFill>
                  <a:schemeClr val="bg1"/>
                </a:solidFill>
                <a:latin typeface="黑体" panose="02010609060101010101" charset="-122"/>
                <a:ea typeface="黑体" panose="02010609060101010101" charset="-122"/>
              </a:rPr>
              <a:t>数据清洗对随后的数据分析非常重要，因为它能提高数据分析的准确性。但是，数据清洗依赖复杂的关系模型，会带来额外的计算开销和处理延迟，所以要在数据清洗模型的复杂性和分析结果的准确性之间进行权衡。</a:t>
            </a:r>
            <a:endParaRPr lang="zh-CN" altLang="en-US" sz="2400" b="0">
              <a:solidFill>
                <a:schemeClr val="bg1"/>
              </a:solidFill>
              <a:latin typeface="黑体" panose="02010609060101010101" charset="-122"/>
              <a:ea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1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384.xml><?xml version="1.0" encoding="utf-8"?>
<p:tagLst xmlns:p="http://schemas.openxmlformats.org/presentationml/2006/main">
  <p:tag name="KSO_WM_TAG_VERSION" val="1.0"/>
  <p:tag name="KSO_WM_BEAUTIFY_FLAG" val="#wm#"/>
  <p:tag name="KSO_WM_TEMPLATE_CATEGORY" val="custom"/>
  <p:tag name="KSO_WM_TEMPLATE_INDEX" val="20160923"/>
  <p:tag name="KSO_WM_UNIT_TYPE" val="a"/>
  <p:tag name="KSO_WM_UNIT_INDEX" val="1"/>
  <p:tag name="KSO_WM_UNIT_ID" val="custom20160923_1*a*1"/>
  <p:tag name="KSO_WM_UNIT_LAYERLEVEL" val="1"/>
  <p:tag name="KSO_WM_UNIT_VALUE" val="20"/>
  <p:tag name="KSO_WM_UNIT_ISCONTENTSTITLE" val="0"/>
  <p:tag name="KSO_WM_UNIT_HIGHLIGHT" val="0"/>
  <p:tag name="KSO_WM_UNIT_COMPATIBLE" val="0"/>
  <p:tag name="KSO_WM_UNIT_PRESET_TEXT" val="极简通用工作汇报"/>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TEMPLATE_CATEGORY" val="custom"/>
  <p:tag name="KSO_WM_TEMPLATE_INDEX" val="20160923"/>
  <p:tag name="KSO_WM_TAG_VERSION" val="1.0"/>
  <p:tag name="KSO_WM_SLIDE_ID" val="custom20160923_1"/>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1"/>
  <p:tag name="KSO_WM_SLIDE_SUBTYPE" val="pureTxt"/>
  <p:tag name="KSO_WM_TEMPLATE_THUMBS_INDEX" val="1、4、7、10、11、12、16、22、25、29、35、41、45、48、50、54、57、61、6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a*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单击此处添加标题"/>
  <p:tag name="KSO_WM_UNIT_TEXT_FILL_FORE_SCHEMECOLOR_INDEX_BRIGHTNESS" val="0"/>
  <p:tag name="KSO_WM_UNIT_TEXT_FILL_FORE_SCHEMECOLOR_INDEX" val="14"/>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b*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78"/>
  <p:tag name="KSO_WM_UNIT_TYPE" val="b"/>
  <p:tag name="KSO_WM_UNIT_INDEX" val="1"/>
  <p:tag name="KSO_WM_UNIT_PRESET_TEXT" val="点击此处添加正文，文字是您思想的提炼，为了演示发布的良好效果，请言简意赅的阐述您的观点。"/>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905*1574"/>
  <p:tag name="KSO_WM_UNIT_HIGHLIGHT" val="0"/>
  <p:tag name="KSO_WM_UNIT_COMPATIBLE" val="0"/>
  <p:tag name="KSO_WM_UNIT_DIAGRAM_ISNUMVISUAL" val="0"/>
  <p:tag name="KSO_WM_UNIT_DIAGRAM_ISREFERUNIT" val="0"/>
  <p:tag name="KSO_WM_UNIT_TYPE" val="d"/>
  <p:tag name="KSO_WM_UNIT_INDEX" val="1"/>
  <p:tag name="KSO_WM_UNIT_ID" val="custom20160923_7*d*1"/>
  <p:tag name="KSO_WM_TEMPLATE_CATEGORY" val="custom"/>
  <p:tag name="KSO_WM_TEMPLATE_INDEX" val="20160923"/>
  <p:tag name="KSO_WM_UNIT_SUPPORT_UNIT_TYPE" val="[&quot;d&quot;]"/>
  <p:tag name="KSO_WM_UNIT_LAYERLEVEL" val="1"/>
  <p:tag name="KSO_WM_TAG_VERSION" val="1.0"/>
  <p:tag name="KSO_WM_BEAUTIFY_FLAG" val="#wm#"/>
  <p:tag name="KSO_WM_UNIT_PLACING_PICTURE_USER_VIEWPORT" val="{&quot;height&quot;:10810,&quot;width&quot;:8928}"/>
</p:tagLst>
</file>

<file path=ppt/tags/tag389.xml><?xml version="1.0" encoding="utf-8"?>
<p:tagLst xmlns:p="http://schemas.openxmlformats.org/presentationml/2006/main">
  <p:tag name="KSO_WM_TEMPLATE_CATEGORY" val="custom"/>
  <p:tag name="KSO_WM_TEMPLATE_INDEX" val="20160923"/>
  <p:tag name="KSO_WM_TAG_VERSION" val="1.0"/>
  <p:tag name="KSO_WM_SLIDE_ID" val="custom20160923_7"/>
  <p:tag name="KSO_WM_SLIDE_INDEX" val="7"/>
  <p:tag name="KSO_WM_SLIDE_ITEM_CNT" val="0"/>
  <p:tag name="KSO_WM_SLIDE_LAYOUT" val="a_b_d_e"/>
  <p:tag name="KSO_WM_SLIDE_LAYOUT_CNT" val="1_1_1_1"/>
  <p:tag name="KSO_WM_SLIDE_TYPE" val="sectionTitle"/>
  <p:tag name="KSO_WM_BEAUTIFY_FLAG" val="#wm#"/>
  <p:tag name="KSO_WM_TEMPLATE_SUBCATEGORY" val="0"/>
  <p:tag name="KSO_WM_TEMPLATE_MASTER_TYPE" val="1"/>
  <p:tag name="KSO_WM_TEMPLATE_COLOR_TYPE" val="1"/>
  <p:tag name="KSO_WM_SLIDE_SUBTYPE" val="picTx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ACKGROUND_TYPE" val="genera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general"/>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15.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16.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1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19.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general"/>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TABLE_ENDDRAG_ORIGIN_RECT" val="899*171"/>
  <p:tag name="TABLE_ENDDRAG_RECT" val="13*345*899*171"/>
</p:tagLst>
</file>

<file path=ppt/tags/tag448.xml><?xml version="1.0" encoding="utf-8"?>
<p:tagLst xmlns:p="http://schemas.openxmlformats.org/presentationml/2006/main">
  <p:tag name="KSO_WM_SLIDE_BACKGROUND_TYPE" val="general"/>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SLIDE_BACKGROUND_TYPE" val="general"/>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TABLE_ENDDRAG_ORIGIN_RECT" val="861*356"/>
  <p:tag name="TABLE_ENDDRAG_RECT" val="81*117*861*356"/>
</p:tagLst>
</file>

<file path=ppt/tags/tag467.xml><?xml version="1.0" encoding="utf-8"?>
<p:tagLst xmlns:p="http://schemas.openxmlformats.org/presentationml/2006/main">
  <p:tag name="KSO_WM_SLIDE_BACKGROUND_TYPE" val="general"/>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SLIDE_BACKGROUND_TYPE" val="general"/>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general"/>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SLIDE_BACKGROUND_TYPE" val="general"/>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SLIDE_BACKGROUND_TYPE" val="general"/>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SLIDE_BACKGROUND_TYPE" val="general"/>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21.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2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24.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SLIDE_BACKGROUND_TYPE" val="general"/>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SLIDE_BACKGROUND_TYPE" val="general"/>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SLIDE_BACKGROUND_TYPE" val="general"/>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61.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62.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6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65.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4.xml><?xml version="1.0" encoding="utf-8"?>
<p:tagLst xmlns:p="http://schemas.openxmlformats.org/presentationml/2006/main">
  <p:tag name="KSO_WM_SLIDE_BACKGROUND_TYPE" val="general"/>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TABLE_ENDDRAG_ORIGIN_RECT" val="841*270"/>
  <p:tag name="TABLE_ENDDRAG_RECT" val="42*159*841*270"/>
</p:tagLst>
</file>

<file path=ppt/tags/tag584.xml><?xml version="1.0" encoding="utf-8"?>
<p:tagLst xmlns:p="http://schemas.openxmlformats.org/presentationml/2006/main">
  <p:tag name="KSO_WM_SLIDE_BACKGROUND_TYPE" val="general"/>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SLIDE_BACKGROUND_TYPE" val="general"/>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TABLE_ENDDRAG_ORIGIN_RECT" val="920*365"/>
  <p:tag name="TABLE_ENDDRAG_RECT" val="19*116*920*365"/>
  <p:tag name="KSO_WM_BEAUTIFY_FLAG" val=""/>
</p:tagLst>
</file>

<file path=ppt/tags/tag603.xml><?xml version="1.0" encoding="utf-8"?>
<p:tagLst xmlns:p="http://schemas.openxmlformats.org/presentationml/2006/main">
  <p:tag name="KSO_WM_SLIDE_BACKGROUND_TYPE" val="general"/>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SLIDE_BACKGROUND_TYPE" val="general"/>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SLIDE_BACKGROUND_TYPE" val="general"/>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SLIDE_BACKGROUND_TYPE" val="general"/>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a*1"/>
  <p:tag name="KSO_WM_TEMPLATE_CATEGORY" val="custom"/>
  <p:tag name="KSO_WM_TEMPLATE_INDEX" val="20160923"/>
  <p:tag name="KSO_WM_UNIT_LAYERLEVEL" val="1"/>
  <p:tag name="KSO_WM_TAG_VERSION" val="1.0"/>
  <p:tag name="KSO_WM_BEAUTIFY_FLAG" val="#wm#"/>
  <p:tag name="KSO_WM_UNIT_PRESET_TEXT" val="感谢您的耐心观看"/>
  <p:tag name="KSO_WM_UNIT_ISCONTENTSTITLE" val="0"/>
  <p:tag name="KSO_WM_UNIT_ISNUMDGMTITLE" val="0"/>
  <p:tag name="KSO_WM_UNIT_NOCLEAR" val="1"/>
  <p:tag name="KSO_WM_UNIT_TYPE" val="a"/>
  <p:tag name="KSO_WM_UNIT_INDEX" val="1"/>
  <p:tag name="KSO_WM_UNIT_TEXT_FILL_FORE_SCHEMECOLOR_INDEX_BRIGHTNESS" val="0"/>
  <p:tag name="KSO_WM_UNIT_TEXT_FILL_FORE_SCHEMECOLOR_INDEX" val="14"/>
  <p:tag name="KSO_WM_UNIT_TEXT_FILL_TYPE"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b*1"/>
  <p:tag name="KSO_WM_TEMPLATE_CATEGORY" val="custom"/>
  <p:tag name="KSO_WM_TEMPLATE_INDEX" val="20160923"/>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ISCONTENTSTITLE" val="0"/>
  <p:tag name="KSO_WM_UNIT_ISNUMDGMTITLE" val="0"/>
  <p:tag name="KSO_WM_UNIT_NOCLEAR" val="0"/>
  <p:tag name="KSO_WM_UNIT_VALUE" val="87"/>
  <p:tag name="KSO_WM_UNIT_TYPE" val="b"/>
  <p:tag name="KSO_WM_UNIT_INDEX" val="1"/>
  <p:tag name="KSO_WM_UNIT_TEXT_FILL_FORE_SCHEMECOLOR_INDEX_BRIGHTNESS" val="0"/>
  <p:tag name="KSO_WM_UNIT_TEXT_FILL_FORE_SCHEMECOLOR_INDEX" val="14"/>
  <p:tag name="KSO_WM_UNIT_TEXT_FILL_TYPE" val="1"/>
</p:tagLst>
</file>

<file path=ppt/tags/tag633.xml><?xml version="1.0" encoding="utf-8"?>
<p:tagLst xmlns:p="http://schemas.openxmlformats.org/presentationml/2006/main">
  <p:tag name="KSO_WM_TEMPLATE_CATEGORY" val="custom"/>
  <p:tag name="KSO_WM_TEMPLATE_INDEX" val="20160923"/>
  <p:tag name="KSO_WM_TAG_VERSION" val="1.0"/>
  <p:tag name="KSO_WM_SLIDE_ID" val="custom20160923_66"/>
  <p:tag name="KSO_WM_SLIDE_INDEX" val="66"/>
  <p:tag name="KSO_WM_SLIDE_ITEM_CNT" val="0"/>
  <p:tag name="KSO_WM_SLIDE_LAYOUT" val="a_b"/>
  <p:tag name="KSO_WM_SLIDE_LAYOUT_CNT" val="1_1"/>
  <p:tag name="KSO_WM_SLIDE_TYPE" val="endPage"/>
  <p:tag name="KSO_WM_BEAUTIFY_FLAG" val="#wm#"/>
  <p:tag name="KSO_WM_TEMPLATE_SUBCATEGORY" val="0"/>
  <p:tag name="KSO_WM_TEMPLATE_MASTER_TYPE" val="1"/>
  <p:tag name="KSO_WM_TEMPLATE_COLOR_TYPE" val="1"/>
  <p:tag name="KSO_WM_SLIDE_SUBTYPE" val="pureTxt"/>
</p:tagLst>
</file>

<file path=ppt/tags/tag635.xml><?xml version="1.0" encoding="utf-8"?>
<p:tagLst xmlns:p="http://schemas.openxmlformats.org/presentationml/2006/main">
  <p:tag name="commondata" val="eyJoZGlkIjoiOGM1ZTA3ZTkzNmMyYjQ5ODg3ODE3MjdlODllODc2Y2EifQ=="/>
  <p:tag name="resource_record_key" val="{&quot;13&quot;:[4563120],&quot;65&quot;:[20160923],&quot;70&quot;:[3314514,3316336,3315809,3316184,3314197]}"/>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jc5Nzg3MDY3OTgyIiwKCSJHcm91cElkIiA6ICI0NTA2NTE1MzMiLAoJIkltYWdlIiA6ICJpVkJPUncwS0dnb0FBQUFOU1VoRVVnQUFCWFVBQUFMTENBWUFBQUMyREdIU0FBQUFBWE5TUjBJQXJzNGM2UUFBSUFCSlJFRlVlSnpzM1hsNEpHVzUvdkh2VTkxSlpzdWtPOTBkOWswQkJRUVJjVU5VRUJBVkFUbmlLQ29nYnJpaHVBSXU1OFQxNkRtb2dCdWM0OExQM1ZGQVJBRlhCUFVJaW9nQ2lvQWlza21xZWtreVM1THVlcC9mSDFsSU1za2tNNU5NVDhMOXVTNnVpMVJYVjkwOWsrbXFldXF0NXdV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mFRSnJkZ0FSRVJFUkVSR1IyYmpveHU1bEs2T2x1YnJUMFdJc3gyMXBNR3RyelVUZUlCMnlFQTJRemF4cHJCM3FENzF4OVpTanoxM2I3TXdpSWlMelFVVmRFUkVSRVJFUjJTYXR2dmVUUytrYkt0Rm8zVGNZenpMM0F4M0xHNTdGTEl0N3hyR01HWTU3Y0N3WU5BenE3dDduY0V1dzhBc2ZhdHkyeGdiL2RmckIzZXVhL1psRVJFVG1nb3E2SWlJaUlpSWlzczI0Nk1hTFdqcHN6Uk10eTNFT0J4bVdkM3lsWVNYY096REx6bXBEVHVybWZUaXhSZlRpMWc5K1U0aTQ3TUgrKy83dzlrTSt0WDZlUDRxSWlNaThVVkZYUkVSRVJFUkVtbTcxNmhkbjBuMmU5b1FvOVZkYVpNOXdaeWVnQTVoZEVYY0dEc0dnQnR6ditBMlIrLytyTnRwdk9QM2cwK3R6c1gwUkVaR3RTVVZkRVJFUkVSRVJhYXB2L1A2L0Q4aGs3UlNJRHNmOTBaaDF6T3NPalQ3Z2JuZCtUUWdYdi9UQWQ5Nkk0Zk82VHhFUmtUbWtvcTZJaUlpSWlJZzB4ZXJidWxlRXhvcVhHbll5OERqTWNqalJWdHE5Zy9jRjU2OW1YQnlsZzk5ZGRkQjc0cTIwYnhFUmtTMmlvcTZJaUlpSWlJaHNkZCs5K1pQN3BjWnA0QzhFMjVYaE5ndGIveHJWU1IyL3o0d2ZPOUdGTDMzODIyN2E2aGxFUkVRMmtZcTZJaUlpSWlJaXNsVjk4NVpQSFJZRmZ4TndHTkFKVzIxMDduUWN2QS80ZFJyNWVUczhiczAxaDF0M284bVpSRVJFcGpVbkRlZEZOdHRGTjdhdy9XNUxXTnZXeHZMQlZnWXpXVEpSbHBZMkIxSThOSWpTSVhyclE2enRYTS9wcGtrTVJFUkVSRVFXc0cvZC9Nbm5XQnJlanRuVGdlVnNHNE9OREt3RDk4TXphZFFSLzJsbEJyaTYyYUZFUkVTbXN5MGNQT1dSNUJyUEVsZVgwNVlwRVh3M0l0OE5NZ1hjVjRBdnc3ME5zOWJobFcwSTl5SHdkWml0QmNwZzl4THNidGFIbURWM3JlSDBnMVhrRlJFUkVSRlpJTDc5cDNPZjZjSGVaZGl6TVpZMU84L1VmQWk0UHNBSFQzcjhPMzdXN0RRaUlpSlRVVkZYNXA5N3hLV1ZIWWt5anlIeTNRaTJIZkJvNEdETTl3S2I3Y25jSU81L0EzNEgzRVZrRHhIU2V6RCtRa2ZuZ3h4dWVqeEtSRVJFUkdRYnRmcW1jL2YxVFBSdThIOERXOEcyZkQxcVBtQnVQd3I0eDE3NitIZGMzK3c0SWlJaWsyMjdCMUZaK055Tjd5YzdRUFpnbk1QQURnZC9ETmpTT2RwREhmZ3I3ajhEK3lYMThEdituTCtQYmd0enRIMFJFUkVSRVprRDM3amx2TzJpdFBFdXMrZzBJTS9DdUJidGQvemJSSTFQdm5UL3MvN1M3REFpSWlMakxZUURxU3hFbHorMEhlbVNKeEQ1czhHT0I5OTdudmQ0TjI3Zko3S2ZRK1pHamwvK3dEenZUMFJFUkVSRVptSDE2dFdac05kOWJ5ZmlIUWJiTlR2UEpqSEs3djdoSWNML252TDRkNjF0ZGh3UkVaRlJtaWhONXRicTIxcko3UFE0c0dPSi9FUmdIL0RNVnRqekhwaS9tY0R6OGZxbFhKWmNTclp3SzhmYXVxMndieEVSRVJFUm1VYjZtUHNPaWVCNVFGZXpzMnd5cDJEWXE5cmdiOEFWelk0aklpSXlTaU4xWmU1YzJWK2k3ay9EL2RYZ3o2WjVNOWtPWXZ3YzdPczBobjdPaTBvUE5pR0RpSWhzSVY5TmhoSjVBaDBFVmhLeGxBeHRHQzBZZzZRTWttRWRUai9yNmVWb3FtWjRzM09MaU1qRFZ0LzRzUTdQdEx5UGlOUEIycHVkWjNNNDFESC90RGNhbnpqcG9MUDBSS0NJaUd3VE5GSlg1c1psMWQycCs3L2g2YWxnKzlMYzM2MDJBa2VENzBuVXVnZVgxTDdCTFIzL1VLOWRFWkZ0bTY4bXcvWjAwbUJYNE9rWXo4RFlpWWdXTW1TQkRKREJNWnlBRVFnMGdBWkxHT0JhN3ZXZjhRc2EvQWJuQVhzdWxlWitJaEVSOGRhV3B4UHNtY0NLWm1mWlhBWXRCSTdEc3RjRDN3WGRRQlFSa2ViVFNGM1pjcGZWSG8zeEd2Q1hnKzNNdHZWNzlSQnUzeUt5ejNQOHlyODJPNHlJaUV6a2p2Rkx0aWZ3UXVCSVlBZWNaUmdGb0Fnc21lMm1nQUVneGlsanJNVzVuNGp2MDg5VjlnS3E4L1FSUkVSa0dsKzd2bnRsZGtuN2Y1alo2UXcveGJkd3VUYzg0b0o2TmpyMzVIM2ZwaWNCUlVTazZUUlNWN2JNSmRYZE1GNExkZ3F3UTdQalRHRTdDSzhrQUpmVUx1QkZ1YjgzTzVDSWlJQ0RjUjFGcnVXbHdNdUFuUmp1dGRpMm1iY0dEVmdLN0lxeEsrQVlnemhQWWdVbit5KzRsSDYrYnNlaVh1c2lJbHRKcG5YcDNtYTJMN0NzMlZtMm1GblczQTlwYlRUMkExVFVGUkdScG91YUhVQVdzTlg5SmJMMk12Q1R3TGR2ZHB4cG1YV0FuVXlHVjNGSmVlZG14eEVSZWFUem45REJMM2dOem5lQWR3TlBCWFlCMnVad044YndLTjlIQVVmZ3ZKZDJ2dW5YOEVwZnpkYVl3Rk5FNUpITk1iZnNvZUFIc0cwOXliZlozTmtmanc2ODRzYnVoVitrRmhHUkJVOUZYZGs4UC9MbFpCdkg0djV5c0YzWTFrL1VqRTdjWDBHMlpSV3IrMHZOamlNaThramsxNUQxYXppUVZyNkk4MTZjUTRHdGNiT3RaV1QwN25NeDNrY1huL2RyZU94VzJLK0l5Q1BXVjMvL3FlMGo0L0ZnWGMzT01sZk1iSms3QjY2MXBiczFPNHVJaUlpS3VyTHAzSTMxMVdjUjJldkE5bU5iTCtpT010c05ENmZTa2o2VGk3eWwyWEZFUkI1Si9FcFdFbkVLY0NIT01TTkYxcTA1WXRhQVZvWkg3cjRFNDlOK0xhZHN4ZjJMaUR5aXRMU0UzY3hzWnhaWHl6OEQ5aWJUc2t1emc0aUlpQ3ltQTZ4c0xkL3AzWjJXNkJTTUp6Yzd5bVk0QU9NbGJGKzlFL2hUczhPSWlEd1MrSS9vb28yM0FpL0YySTJ0Vzh5ZHpJQjI0Sm5Bam40Tk85REdCWFlJNjV1WVNVUmtNZHJiM1hjMVd4ampQMmJMekI0ZFNGWFVGUkdScHROSVhkazBWM29iTGZZQ2h2c2ZMdFF6dE9maDBmTzRQRzV2ZGhBUmtjWE9mOHAydFBGZTRMVTRlOURjZ3U2bzRWRzdnY2RndkpFaDN1ZStZSTlwSWlMYkpBODh5c3gyYkhhT2VkQVJFZTE4K2UwZjE3V0VpSWcwbFlxNnNta0dhby9Gd3RFamo4MHVWQ3VBSTBremoyOTJFQkdSeGN5dm9VaVd0K0M4SENpeHJkME1ORElNOS9ROWhWL3czbWJIRVJGWkxDNjZzWHRaRkZrSldJd1RpbVhBdGwrekx0UFo3Q0FpSXZMSXBxS3V6TjRGZDdhQlBRZm5JTGExQy9OTmR3aVo3RE0wV2xkRVpINzRsYXdFVHNSNU5jYTJmT0ViQVRzQXIvUnJlWjFHN0lxSWJMbVZvYjBROER5TDlYclQyUzZLYkZzK3RvbUl5Q1BBNGp6SXl2ellwYlF6RVUvQ2JQdG1SNWtEeXdqK0ZCb3RlelU3aUlqSVl1Tlgwc1p5RHNVNEM2T0xiZjlHWUFaalZ3SnY0QmNjMCt3d0lpSUxuV2RDM3B6Rk8zakN2Tk5EdXJMWk1VUkU1SkZOUlYyWlBlTmczUGRoMjc4NG54MExUOEw4UUM3eWxtWkhFUkZaTEJ5TUpleEo0TCtBM1ZrNHg0d1dqSDB3enZEcktEVTdqSWpJUW1aWmxscEVXN056ekI5YkdpM3F6eWNpSWd1Qmlyb3lPNWQ3Tys1UHcyelBaa2VaTzdZRFVYUWdPNjd2YW5ZU0VaRkY0eG9LR0NkajdOdnNLSnVoRGVjcHBMeW4yVUZFUkJhMlRLc0hXN1FESnh4YWlGcTJoWWsvUlVUa0VVeEZYWm1kd2VydXdLT0FKYzJPTW9jTUQvdFJIOWlqMlVGRVJCWUR2NGdXNEhFWXA3SndSdWhPWkxSakhPblhjR0N6bzRpSUxGUWV3aEx3MW1ibm1DL20za2E2ZUQrZmlJZ3NEQ3JxeXV4azdWRmdPelU3eGp4NE5NTXpuNHVJeUpiYW13TEd5NEh0bWgxbEMwUU10NDE0czNmclBFbEVaSE5ZWkFId1p1ZVlMdzVFa1MvYXp5Y2lJZ3VETGxaa2RpTGJDOWlsMlRIbW5Oa09STkhPWEhtbmVtS0ppR3dCdjRZc0RSNkxjd0lMZFpUdUtHTVp4bE41SnZzM080cUl5TUprUTJEMVpxZVlOOGFnQnhyTmppRWlJbzlzS3VyS3pDNjZzUVZzUjR4OHM2UE1nMWJjZDJKTngyTDhiQ0lpVzg5YTJtbmhFSXpPWmtmWllrNkVzejBSeHpjN2lvaklRcFEydkk0dDVxS25EYVg0NGkxYWk0aklncUNpcnN3c3YxTU9ENTFBdHRsUjVvVlpGMlFXZmhGQ1JLU1psdEdGczRxRlBrcDNsTkVCSE9YWFVHeDJGQkdSaFNiS1dML2g2NXFkWTc0WXJMTW9HbWgyRGhFUmVXUlRVVmRtRnJVVU1Gdlo3Qmp6eGluUlNxN1pNVVJFRmlxL2hpVU1UNUMyVDdPenpLRU16aTdBVTVzZFJFUmtvVWtiNnl2QjZXdDJqdmxpV09LTnRMZlpPVVJFNUpGTlJWMlpXVXQyQmJDczJUSG1qZEZPNm92Mzg0bUl6TGMybGhGeEFMQ1laZ0kzakhiZ0tjME9JaUt5MFB4dGFiMXNVR09SVHBibUhucmFzcUhTN0J3aUl2TElwcUt1ekt3UjJuQmFtaDFqSHJWZ0xZdXp0WVNJeU5hd25uWjhVUlkvVndCUGRGOGtMU1ZFUkxhUzd2MjZoOHpzUWZCYXM3UE1nNEQ1QStuYWxuS3pnNGlJeUNPYmlyb3lNNHZhTUZ2TVJkMVdvblF4Zno0UmtmblZ3bktNSnpRN3hqeG93ZGlKWDdKOXM0T0lpQ3cwSHZ4T3grNXRkbzQ1NS81UWNPNWRkY2piMVZOWFJFU2FTa1ZkbVZtR0RKQnBkb3g1NDJTSnN2cTNJQ0t5R1h3MUdRSUZuRUt6czh3RHcxbk9FTHMzTzRpSXlJSVRwWDhEN205MmpEbG4vQzNDN21PUnRwWVFFWkdGUTRVc21kbVExeUUwbWgxajNwalhhVFRTWnNjUUVWbVFkcVlWMkJsYnREZi9scERoVWMwT0lTS3kwS1NXM28zN1A0RkZkUjNoY0xzdENmOW9kZzRSRVJFVmRXVVd3aEJ1OVdhbm1EZHVnMWcwMU93WUlpSUwwbHBhQ2V6UTdCanp4bWpGMmJIWk1VUkVGcG83THgzc2RmaXRPM2MzTzh2Yzhhb0hiaVpkdS9oR0lJdUl5SUtqb3E3TXpLTDFHSVBOampGL2ZCQXlLdXFLaUd5T2xBekd5bWJIbUVjWm9MM1pJVVJFRnBydTd1NlFCcjhlNDgvTnpqSlgzUGlkWjhKTnEvYnIxcldEaUlnMG5ZcTZNck1NVmFDLzJUSG1VWTBvWGRQc0VDSWlDMUliRWJDazJUSG1rUkhSMXV3UUlpSUxVZVZmclg4RHZ4Vjg0VjlMT0ttbmZ1TzZOV3YvMnV3b0lpSWlvS0t1ekViVUtPUDBzbGduQTRqc0lRTFZac2NRRVZtUVVqSkVMRzkyakhtVXdWblc3QkFpSWd2Ulc1Ny9sc0hVN2Z0dTlwdG1aOWxpeG0vTm9tdnYrekcxWmtjUkVSRUJGWFZsTm80djlXTVc0ejdRN0NqendISCtCVjV1ZGhBUmtRVXB4WEZDczJQTUsxK2tOelZGUkxhQ29ZNitQeGwrQXl6c1lxZ2IxMFl0M05qZDNiMjRqM2tpSXJKZ3FLZ3JzK1QvQUh1dzJTbm1RVC9HZmZ3eDE5ZnNJQ0lpQzFJckFXZDlzMlBNbzVSb1VYOCtFWkY1ZGRvZTNRTXAvZzEzLzBXenMyd3VkLzllUlBqdWkvZDl1NTd1RXhHUmJZYUt1akk3NW5lQTM5dnNHSFBPdVJ2c1hycE5kOXhGUkRaSEd3RmZ6Sk5wTHZxaXRZakl2TXZ1dit1ZFpyN2EzVzl0ZHBaTjVlNFA0SDdWMnZLYTI4ejA1SWFJaUd3N1ZOU1YyZkZ3TjhaOWkrNFJXK01PNnVuaUsxYUxpR3d0TlJwRUxPWVdOaW1PbnVZUUVka0NxMnhWMnJENjFXNWNnUzJnWTRiN0VQZzMzZE1mbkhaNDkySnNSU2NpSWd1WWlyb3lPdzkxL2d1MzIyQUJuWVROYkQxdXQ1Q3hmelk3aUlqSWdyV1VJWndIbWgxakhnM2k2T2FmaU1nV2V2a0I1MVNINnZVTGNiOFVXTmZzUEROeVVveXZaRnZEUlNjOTRhekYySVpPUkVRV09CVjFaWFpPdHpyQmZ3Mys1MlpIbVR0K0o1NytnUlB5QzNyU0JoR1JwcnFXSWVBK1dHUlBjanhza0F6L2FIWUlFWkhGNE5TRHovNW5hdjVKaDB2WXBndTczb0J3U2FQaEY0WmJmL2QzMUhaQlJFUzJRU3JxeXV5bGEyNEZ1dzBXUmUvRUFQWi91TjNTN0NBaUlndVpkUk9JNklWRk9aclZnWFZrdUt2WlFVUkVGb3M3OWw5elI5YkNSOTM5bTl0aWV4czNIOEQ1bGp2bnRpeFpjOHVxVmQ5Sm01MUpSRVJrS2lycXl1eXQycVdDY1Ixd1o3T2piRG0vaitEWGsrUVc4eVBESWlKYlI2QWYrRzJ6WTh5REFadzcrQm05elE0aUlySllkRnQzdVBYU05YZEVnK0VqRUM3RWVSQzJsWkd3WGlYd3VUVHlqL1NtN1RldjJxOTdxTm1KUkVSRXBxT2lybXlhZGV0K2huTWRzTkFuQ3ZnWm1lalhuRzcxWmdjUkVWa0UxdURjMU93UTgyQXR4azNXdldoYlM0aUlORVYzZDNkWTlaUjMzUjFDZXI1YitIZkhmKzk0TTc5cmcrTi9jZndESGhxZnVPUFNOWGVjZnZEcHVrNFFFWkZ0bW9xNnNtbGV0bU9DKzQveEJkMWI5M2Jjcm1ibFN2VklGQkdaQysyc3hma0RpNk05ejhPTVBveGZOenVHaU1oaWRkSkJaejNRVzI5OHg5UEdHM0MrakhzVG5vendJWGYvU2tqdERhblZ2M0xTUVdjOTBOM2RyWnQ1SWlLeXpWTlJWelpkWTgyUE1ic0VwNmZaVVRhZDkrUDJEZXIyVXc2M1JyUFRpSWdzQm5Zd2RaeTdnT3VhbldVT0RSSDRHemwrMyt3Z0lpS0wyZWtIbjkzNzBpZWM5WHYzb1ErN2gxUGQvUkozWHp2dk8zWnZHRndlUWpndHJROTk2STdldmwrLy9JQnpxdk8rWHhFUmtUbVNiWFlBV1lCVzdiS2U3L1YvRDlMOWdCY0N5NW9kYVZhY0ZPTTZBajloVlVlbDJYRkVSQmFWUVdLV2NRVndWTE9qekpFS2NMazludmt2TElpSVBNS1o0WERPUDFiZjF2MUFmV2pabnpNV2ZRUG5HTERuWVd3UDJCenVyb0p6SmVaWE5zei9rRjJmdWVla1E5NjFmZzYzTHlJaXNsWE01Y0ZSSG1tKzEzczA1dWNRT0FTanBkbHhaaEJ3YmlTeUR6SzQ4bXBXbVdheEZSR1pROTVOeExNNENPTUtZUHRtNTlsQ2puTWJReHhuUjNOM3M4T0lpRHpTWEhEbkJXMkYvcUh0bzR6dGFXNzdtUGtoWU04QWRnQXltN2c1QjM4STdGZFkrRDhDZnpiek85YXVYUHZnYVh0MEwvUjVRa1JFNUJGTVJWM1pmTzdHNWIwdnduazNjT0EyVzloMUFzWnRCUHNvUzFaZXh2TnRjZlY4RkJIWlJ2alZkTEtFTndNZmFIYVdMZUtVTVM3QSthZ2RqbHIxaUlnMFNmYzEzZGs5ZCs1Y1p1dlhGalBlMm1Xd0UyYTdFbnc3TndwbUZFTmd4d2piMFFrUlpnOFozQnVjQkErVktJb2VDczY5anQ4ZlpjS0RiWTJXOGg5cnZXdTZEKy9XZDd1SWlDeDRLdXJLbHJuZ3pqWjI3anFCeU44S1BBRm9hM2FrU1JvNHQyTFJCWGg2R1Nma2E4ME9KQ0t5V0xrVGNTMVBCQzRCZG1sMm5pMXdPeG1Pc1dmdzkyWUhFUkdSaDYyK3JidTFaYWhqV2ExZVg3SThDcTMxVE5RV1pleEprVWVudUxNOUVWOGg4SU0wK0dBSWcwTlJhelNRWDdwODNmUDNmTXNRaGpjN3Y0aUl5RnhTVVZlMjNFWGVRbGZ0R0xBM1lUd0ZXTUcyOGJ1MUh2eDNZSitqTmIySzV4ZjZtaDFJUkdTeDgxL1JUb09UZ2M4Mk84dG1jZTRIemlibW03WUt0ZW9SRWRuR2ZmT1dUeDBXQmU4RzlnanVIempwd0hkOHFkbVpSRVJFdG9hbzJRRmtFVGpkNnB5UXU1emdId1c3RE9NQmFPcWRjTWVKY2IrU3lEN0F6aDJYcXFBcklyS1ZITW9hR2x3TlhOcnNLSnRoUGNZTk5MaENCVjBSRVJFUkVkbVdxYWdyYzhTY0YrV3ZJY09IY1Q2TmN4TllNeVllU0lHYmlld2kzTHM1THZkekRyWjZFM0xNdWI0a2VXeXRYRDZ4cjYrdjBPd3M4OG5kczlWcXp4UGNmYXVQOXE0a3lTdXFjWHpZcHI3UDNaZTYrMFo3U2xlcjFkeW1iSE5kdWJ6enB1Wll6UHFUWkovZTNwNjltcDFEWm1iZzVMZ1grQXdzcVBZRkFlTk9odmlRSFVWdnM4TzRlK1E5UFN2Y1BUdmRPdXZLNVYyMjFXUEN1UHl0MHl5ZmRSLythclc2Mnh6bVdyb3A2L2VYeS90VnF6MEh6dFgrTjFWZlgxK2h0MXgrYXExV3k4KzBiclhhYzJCZkhEOW1VN2J2NWZMS2piNGV4KzN1dmxuWEM3VWtPYkthSk1kUDkvcmFPTjZ4Vmk2ZjZPN0xOMmY3SXFNeW9SRmhidUNwdTI4VE4rVDYrL3RMN3I1a1M3YlIyOXZiV2ExV2Q1L3AzNkM3WjlhVnl6dlA1bnRpSnJVNFByMmE5THhsYzk4L0grZkVHOVBmMzEvcVQ1Sjk1bXA3ay9YRjhXTnFTWEprcFZMcGdPRmoySHp0YTF2ZzdzdmRmZHAyaW4xOWZZVjE1ZkxPemJoTzI1akp2L3Z1M2xLSjQ1ZXRXZE96MENmdUZablJ0QmNLSXB2bDJJNDd1Y1kvUWFYMkZ5SS9IdU9wWUhzQ3JUTytkMHM0QWJNN3dQOUk2dCttdGVOSEhHL3I1bldmVTFpelpzMTI2ZURnRXphMmpwbjFyK3pzL1BXbWJqdkZQK3NoUERrYnBiTXViUFdXeTA4RnR1akVLWUovdGhjS2Z4Nzl1WklrcjRqZ3NWdXl6Zkd5UzhKblZxem8rdGZvejcyVitGVGN2dEJiTGg4Si9Hejh1dTYrcks5U09XQ21iYmE0Mzd1c1dMeC8zUHRheld4b1krOXg5NmhXVHI2S2NRWHdpMDM1RE5WeWZDYllPZFVrZVhPK1dQektsQ3VsOVQ5VTQzZ29WeXp1UDFPV1dody9jY0REejZwSmNuRytXRHh6VTdKTXg4dmxsVlgzNDZaN1BldisyMndVcmEvRFRyUGFYaWJ6MTF3dVY1M3lOZmRsL1pYS2dhbW5CNXZ4WUs3UTlaM056VDJxZ1grVXVyMndXbzBQeStkTDE4NllyNmRuUlY4Yk80UmdPMXFJV25PRndrKzJOSVBNbmgxTTNhL2dCbFp5RHM3bmdjNW1aNXFCWS95TmxMZHpGSCthengxVmt1Uk5oajh0Ri96MTF0VzFadnhyMVdyUGdmbDgxODBBZlpYS2swTmt2NkZjUGcyNEdLQ1dKTS91S0JSK05mb2RNdWpoeXd3TlB0UGRjMlliUCtaVmsvajc3cDd2TEhVOUE0YUxBTVR4SmhVNEtaVUd6WVp2bExyNzhtb2wrWSsyd0huTFM2VUhKcTg2bGo5SlBnQjBQL3daNDBNc3NsOVNqdDhQZkhpbVhmWW15Wk5EMnZoMU5ZNHZ5SmRLNzlpa3ZGT29KY21IS25IOHNvelpDUjNGNGcwenJWLzM4RzFTMjVrdFBKWnVKTSt6SFg5VmhKM2ZVU3orYnZMcjNoZzhLampmcE9FbkFOL2IyTFk4dFYra2NETXdxNXVUZmVYeTAyb2VycXNsUGYrVEszYTlhY3A4NXArbW5CeFhyZllja2M5My9XRTIyeDBWM0Y4RHZqTncrVlN2RDVtL0NnOGY2aStYOXdGdTM1UnRqK292bC9lcld6cnJRbFpuWjlldk5tYy9zbTF6eTBZZVBBT2VSbXpkeVMwclNjOTdEZnJ5eGE1UGp5N3JxMVNlWGg4Y3VLbzJOUEFKcHBrNHRCckhId1EvcmkzS0hMdXNVTGgzcW5WQ3ZmN3Y0Ry90Nys4dkFjbDBHV3JsK0UxZzU5Tkl2d0tjT21QbVN1V0FmRDUvcTVtRnlhODUvaTZHdis4dTJPQTE5NmhXaXc4WVBVNU4rYm5tK0p4NFkvckw1ZjNxQSt0L1o5aTk3bjZBMmR4UGhwM0M2ZUJ2eTdvLzNkMS9XeXNubDFhVG5udHloZExiUjQrSGsvWDI5bmJTYU95OXVmdGMyZG41UnpOYlA1dDEzVDNxcXlhclpybHV5Qlc2Vm85ZjFsOHU3N2Vpcy9PTzBjOVNTK0l5eHJlQVY4THdlVWxMQy84YXZWWkxod2Jla0dJZkdxcFVuZ05zOU55NkdzZUh1ZkUxdzg3SUY0dVhqV1JZU2h4blpwTVhnRkxKeld6dHhsYXBsY3RIaGZyUTk2cmxualB5aGE0dmpTdzd4b3l2MXdmNERIREdyUGNuc2dDcHFDdHo3M0JyQUZkd1dmVTZnaDlEeEhQQTlnZjJaSzc3N2Jxdng3Z1Q3SFpDdUpLQm9hczVxYXNIc3psdi8xQkxrbmNIODBkTlhtNXdmNzVRK2hCQVkzRHdHZTVob3dVc2QyNERIZ2ZEZDVjYkF3UDdUYmR1eTFLL2ZjV0tybjlWNC9nNDRObG1mTGN4RUQydWxpU1BHNzllQnU1dkx4Yi9Ndm45cVlmekRKNHl1MDg0dGRTNENIajk2TTlHT0Q0NHo1dGkxWXlaTFhIM0FYajRzV1V6V3dhRWtlVWJHQnJLZmh2NEZ3eVAwcTBsOFh2QjcvS3NsMGRIUjBVUmF6bzZ1dTZxMWVLOWNmdk5USmtIc0hPQWo3bDdwcFlrRjFiTDhTN3VmdndNSjN1amQ5NDNPTUdkbWIzQ1lCbVp6SlRGeGxvY1A5RmhkOHd2bTlYSmEwdkwzMm5VN3dOL2F6WHBpZkxGcnJjQVZKUDRNbmMvYXRhcGpJdnp4YTQzQS9TNzcyajRWeDM2REo5MEVtcUZodGtaRFU5M051eXNXVzI4NFNlNCsxVzFKRG5FSWg0ZDNQYzAyTk94ZldybDVERkFCZ3dQL0FIWW9xSnVYMTlmTVIwYVBBYTRKNWNyL3JvV3g2ZGoxZ0YwUU1nRnQwNHpMK0RXNlVZSjkxTE5iQ2tqbjlKSnkwQnhTekxJcHJOaldlZFhjalhMT0J2alkvZzJXdGcxQXM0OUJQNmRsVnhudGpuZkFadkEvUmtZTCtsZnN1Uk1ZS3lvVzAyU1Uwbjk0bHE1WjlWVU4wS3FjWHk0NHordWxwUC9CZDdnN2xZckowOTAvUGN6RlhRQkhMcHMzTCtEM25MNWNJOXNrMjUyZUxsOER2Q3hrYnpQTnVOZGcvZ2g3bjZZbWMxNUljWGRsMWZMeWNVMmZMNTZMVUN0Vm51VU40YithM2J2dDZIT1V1bGxFNVlaeDVoNzUwcm56OU85YjZ0eTN4dmo1VzcyUFdDRG91N0cxSktlenpwUkpWOHN2bjl6ZGgwOGZRVllOcmo5MzlUUlBGc3JKOGZoWHMvbFNyZHNORXNjdnk3Z254eS96SXcyc0tnUzk2eVp1TGFkM2xrcWZSMjNVeHovMWNwU2FkcUNiaTFKM2gybWViSXd5dnFQNjQzMG8rWjI5TWF5VGZwTUxmUHh1eXJObGFhcFphSUlkL04wcTNlQXMzYzUzQWVNRlhYYjgvbmYxOHB4MlFObjEycTFyK1J5dWJzM2ZKdnZDdmI0ZWpiZG9rbW1lM3Q3TzBOOTZEOEFCM3Q1clJhZm44dVZicHB1L2I1eStaQTBwTmZVeXZFMzNQM1ZVeFYycDFNcmx6OEo5cVpLSEwreXMxVDYrdFJyemZFNThVYTBGd3EzVmVLZWF6R2VXeXZINzJJV053bzNsWnNQR2tZYXBhTjFrejZ3TjllU1pQOXF0ZnJDZkg3RFNiaTkwWGoyVE5lREc3T21XdDBmdUJWR0NxTVJMNTF1M2Y1SzVmOEY1NXV6MjdLbHdGaFJ0N2UzWjY5R1BmeWhWbzcvQjNqekJqbldyTmx1YVAzNks0ZFNLaU5GOHdEMkpLRFIwZGs1NVhGanZDaUtsZ1FQT3ptTVBZMVJUZUtmV0dSUG4xMWVJSWtIZ1dsSHZMdjdzbG9TWDJSbXJVVFozNDh1enhVS2w5ZVMrSStZdmE1YXJaNmJ6K2Z2bWZVK1JSWVlGWFZsdmpnbjVHdkExMW5kZXhXWmNDZ1pqaGdadGJzTHNCdllDdGprUjFnYzk3WEFQekc3RjdPN2NYNktaMzdKbjFZa2RGdmdaVE51WTdNRS9OL01lUXBNNkxPWWNiZ04rTkNrbUo4MXkyd3cydE5EK2puczRacDJPalQwTEd6NmdsZDlJRHJOeStWTHF4NCtOL3d1TzlIeEV5ZXYxM0MrQ0x4bTh2Sjg4Q05yTFMzVC96dFBHejl4OTBITHRyeGd1bFh5dWR5RVFtaSsyUFhpcWRhckpjbVJqdjhraWpJbjV3cUY3NDR1cjhZOWQySDJqODQ4U2U3TkFBQWdBRWxFUVZSUzE1SFQ1aGpSVzRsUHhXeVA0V3lNalFoS0cvNXI0TkJjbmJ0cXh1RUFibnpkNEg2Y2Q0OXRJUEk5Y1B1U0VSNitvMnVVRER1NmxpVGZkZmQvbSs2dU9tTVhqYjVKQloyK2N2bVExTU8rN3F6dW5PYUV3ZUhsSTd1WWVzVENKTGxjcnJxdVhIN2VRQWczbU5rWnRhUm5UYTdZOVI3SGJnQm1ISVZnNXExZ0orQWJuZ1JGMkl0eXhkSlB4eStySnJFRHRMbWRQNVQxYjQyOWtQSU1zQXNjZTdObHdvVFI1ZTZadTRISThSL2d0c3l3QVBRWjVNQy80MjZYdDBUUnpTc0tuYmZEOEFodnc1KzdzZHdPL1ozRjBoc21MMC9yZzZjQUxZWjl6c3dhbFNSK3YrRWpJNHB0NUorVU5UQ3lCbFhNcm5jbk52TWVoMytaOGFDN1ozVWh2L1haOCtuemEvZ093eU9uUGdMczBPUklrNlVFN3NKNFAzQ1ZIY3hHMi9WNEhMZFg0WDluMk9iWE9rdWxIMnhxa0Z5aDhLMXFPWDZIQjc3VVh5Ny9lZndYMGJvazJXblF3N2R3N3M2MHRyMFhvRnF0N20rUU05KzB3dXlHL0xNUTNialJOV0NGNFo4ZXY2eXpWTHFpbXZSY2JHYXZyRmFTajhLNDcrSTVVaXZIWHpac0g4TS9seXQxZlIvQWZhakRuWTErbDR3eW0zZ3pzVktwSEdBaGZhekQxYmk3OS9Tc21QQ0dVbW05bVczU285dVZjdnpmQkhhWjd2WEk3S1pjc1Rpckl2U21jUGZXYWhLZlp2aEcvKzQyOHY2bHRYTHlNb2Y3ODhYaTZxbldxU1hKOHpIeVdIVCtUTitmMXVyWFpGS2JjQjZTQm44TFdHY21ZOTNqbDN2VWNrTmZ1ZnkwMU1OZTV1eGFTZUlOaWlJQUdZdGVFang4MUdES1VWMmhZV3RHcG5Db1JCWWRNN2JjMDNlQW5aaUpNb2VPUG9vL3VteGpuMEZrcnBqWlFHOGN2eWNZMy9CRy9aUEFDVnV5UGZlQm5MdVhiWXBCSzZFK2RBSFFhZWFyUFBCWmI5aUY3djcwNmM1MzJ6czdmMXRMa2g5ajlzcGFPWTdjL2JUWkZIYXJTYzhaNEc5MXVOK3kyU21mT0p5UGMrS1p0RVNaZHpZOEhJWGJ5ZTcrOFkyYzUyOFdNeHZBd2RJb2EyWU5keis1V2s3NnpIaURwNDNQTXZaNXBuZ3Y5aEUyNGVrL3gxODVlWHNHanlYNEswZkNaQml1MzlUeDRlc1ZKMXc3TWx6cUdwd1BUcnR0OC8rMDRZTHNtSTZPcmpzcmNYeXhtYjJwbWlRMzVvdkZpOGZXSHg0WTgyM3dmSWJvaFdZV2hwZkZoNEQ5WnFiUnN4di9uTnh2MlB0bXNlWXJnRU0zdGthMW5KeHJabnM0L0ZkblB2L0gwZVZtNXRVazZRYS96QnYxQzkzOW1FMjVnU0d5a0tpb0svTnZWVWNGK0Q1WFBQQlRCcGZ2UkV0MElDRTlHR05YSUkvYmNnakxHQjdSdVF5ejl1RnpkRjhEckFQV0RZL0l0VFZBTDBUM0FqY1NvcHRwV1hFUHgyNjlOZ3NPdDNVV1MyT2paQ3RKZkQzRG80OG5pVzRjWDlnY1ZVM2ljOGYvYk5uc3o2M1JlQnBBR3NKYndZL05ScG1qZk9RcUpXcHQvVnR0Y1AwWEROdk9zS05helNhTVpobjA4R25nZUovaTBjWkswdk9ibXJNSGpZMmMyNWgxbWhrMDZoc1pKUk5UaVh2dUhIMWtkNzZzV2JObXUvcjZkUjkxdURMVDZtOEZDQTJPd2UyOHlMZ09ZT1JSNVYrNHUxV1RPSS94bzN5cGEreGtxYmRjSGdnRUlPb2IvbmlXdXZ0SjFYTDhNek43UVRWSnZ1cnVMek96VUVtU3MyMWNyN05hdVp3QmNPeXgxVGllY0FFSzRKbk1sem83Ty84NXRuNlNuT1h1ZTZVaEhJU0JHVjNWT1A3QzZPc1crVzl5aGE0dnVudHJyUnlmTWp4QTNWOVZUWHBlc2NHMnNYaHlNWE5ab1hCdkxZNlBkZmNmaGd4WEFYUVdpeCtielovbHlNaldLUzhnQXV4ZGl5ZGVRSTllSVN3dmxSNEVIaHhkWGkzM1BBc0h5MlIra004WHB6dzU3eTJYajRqY2UxY1VDbi92clZTT0hSNlpFSDJqczFTYzhKaXd3Y0hBeTkxOVBWT01oamF6cFlaWGdRbC9EdTdlVWkwblp3SzlIa1VYQVVUTzhXWVdtWHR2dEhScDcvTGx5M3Y3eStYZFUvd3Y3dnk0czFTYWRrU0RiSDEyT0RYL0ZkOGxwUmVuRzJNL2ZKdm82VDhFM0lqekh0cjVuUjNNak1lU2FpWVRFZExkcDNyTm5FNk12VEIrdXpsaHpHeXd2MXcrcVU1WUhkeVhqNzhCT0dUaFVMQnNGanV1dmFPak1yeS85QVFBaDk5TzFUTnVhQ2k3UHBQSlpFSUl3ejFURy9VMnpMTFZhblU0ZndnUjdwaGxmakhWOFdxOGtlK1VUMDllbm5ON1M5VTR3cHgzMXBMazZseXgrUE5LcGVkUVN5MmJ1dTg3ZkwvRmQ1L1Fxeno0L3NQL0UrMHh1andiUlhGN29YRGIrRzFYNC9nVHdJdHhydXNvbHNiYTBJeTBBSmppdURzelM5UFRocit2N2JrMW8zK0QxOHZsbzRDZlR2SFc2VGs3WW16d08yRk9GdU9Kamk4RHRyeW9hLzc0M2tyUFlFZG4xMVVBdmVYeW9XYTIxTEVyTjJVejFTUjVJZTR2cUNiSkRtYmtnSWRxU2ZMNWFod1BmNXlJU21laE5GcWdmeTJBRTU1U1RYcW0vQjNKdGkxOVkzdDdlMDlIUjllZC9mMzl2VDQ0K1BDSWZLZHEwR2JCeGg3VnpyajNMZS9NUFZCTjR2T0dWN0h2WVl3ZGs4eDVOZTczZW1RL1RzMGV5SGNXTzRoanE3VzBGRWdiLzNENHIzenc0UnZwcGVKZ3RSeS9BUGQ2UjdGdy9jT2ZzZWNoZ1BaOC9vYlJZdlRvTXBHdFpXV3grSzFha3J3VDQ0WFZhczh6OC9tdTZ6WjNXNkZ1TjlTUzVDdkEyOFl2cnlUSkc4RmZEdmFsWEtIMG5XcVNMQUgvU3JXY25BKzhjYXB0alJRbVY5V1M1RWVZblZJcng3M0FSbnZvVnBMa0ZlRG5nWmRiTFBPYzlueitIK05mbjY5ejRsclM4MUYzNjlwWXRrWUlnTitEMlEzanY4dW00aEdWZkdmeC9jVHhySHU2MTBaT2s5MTloZmYwckNDT3ljTzdheEVQV0tibGE5N1RzNEpTYVdpcVVjY1crYTBkbmFWWkgxTnFTWEtZVHhwcG5pdVZMZ1F1QktqRjhldmQrTHhoejgrVmhyZnI3a3RxNVFSM2VqcExwV2tMeUpVNExrLzFyR3krV0R5emxpUUhZUk4zM0Y4dTd3VytIOWhyT29yRjN3TFVhc21obUJVTi85VlU1eDN1UzlNVksxYVVhN1hhcmdBaFRiY0RNUE5pdFZyZFBZcWl2blJvRUtBMnZvQThuV3JTY3pBYktlcFdrK1JVOERjNC9EbGZLRzV3N1pZdkZyOVhUZUxMemV6NDNuTDVnOEFzQ3NraUM0K0t1ckwxSEx2ak91Qk80RTY2L1JMMjZ1MWdhV1o3cUJjWTd0MlVKOHAwNGVFMTRFTTRYOGFwNGxUSlVpTU5GY2crU0tPOXhxcE5HMG16cmVvWXZqaS9IcUNheEo4Rys5bktRbUdzdlVBdGp0K0oyWXN4dW5PRjRxVFJsY2tMZ1JjNi92SE9VdGNWazdkdFRzbk5Cc0grZTdyOUcrRWRPQTIzNlB6cFUvclpRR25pdm51K0JFem96eHJ3RmdPQ2h5OVZrNTRMeCswbEQreGFUWG8yNkFWbTJkWW41WEs1dTRjZkk0Ni82ckF5YW1rNW82TWo5M2VQNC9hcThVN2d0bHloTktFZldhMldQSFBrWW5iQzQyWEJmVHNBZDYrTTdjTnNmWDkvLy9IMXdZRWJ6WGhKTFVudUI5NEJmalpHeDdqUE9mSm53ajRZLzdIaG4wUGpwOEJZVVRkNE9OWnN3dU5EaDJFUDl6RjB0eVhBRjJ2bDhrbGdoWkgyRTgvZTRNL0FiTG01LzIzMDUwclM4ekhEWG1yWmxpZmtjcm5mdS91anQrUnUrQWI3d3orN3Nha05ha2x5UkJnWlRla2hQTmVNaHFmcE15cEo4bkJSUDRxdTZPenM3QVhvS0R4OElWMHJsMmZjZjBzbSsrVDJ6czViSnkrdnh2R05VeFZHYXVYeVNRYTdPUDZ4MFgzbVNxWGZUMTZ2TDVtMjFaeHNBK3hRK24wMVYxR2lBcndhNTZWWTA4NUJIT2pGdVJ3NEYrTjJPM2gyUFJoSGZnZWZPdFZyd3hQTDJQbEc5TTlLa3J3Ujh5bjdmMXZ3ZzhGSWh3Yk9yWlRqQWR6K2xDOFV2dHhYcVR3K0FGbUxYdU1RT2VsK0k5MktIbTFrZm9oeFVvQ09kZVh5enNzS2hmdmMvVVUyUEZMOWl2ckFoditvamZUcklZUUVobStTalJXSjA4YmRBQlp4a20vaFU4cFdLdlZYaytTdDROOE9zQy93YzRMOUFLUGo0ZXRET3hVYjMrTnhOS3UvQ3VOVkFBMVBMd0ZPQkhCM3ExYVNqK084M2VFdjJiYTJGODNGeUt2aHZ1TGhOSFB2d2FJcEgxV04zUDg1MWZLTjZTeVdwaHlsTlRJcStJL2cvNndseVpIQk5uektCc0FEK3dLNHA2K3JsT01qelcwZ1h5eWVXYTFXZDh1bTZiSXcrdWZvdkNlNHJWMnpaczArSzFhc2VDamdKOXJ3Ry9lb0pNblpJeHRyQTNZZCszbWNGcmk4dlZqOGk4SEJicng2OUcvQjRERVlEMCt1NXR3UHZMdFdxejNhRy9YbkFYV2MvUjMySDc4OU0xc0NaREpEUTJNRjk4Ymc0SHZHZnQ4WTl5dUhqN1dIYXNDM2U4dmxMd2NQeDQyczlNdk9Rdkd6QUwxSjhxU0FuKzRXZmJLelVQek0rUDMxOWZVdFNkTUdFVmEzcnRKWU80ZEswalBWSDZ0STA1bVo5NWJMN3drZXJxWmhuM1QzSjAwY2FXdFpnQkJhTnZoK1d4dkhPeTRyRmg5NitMekt2NC9abVpXa0ora3NkbjBFb0ZZdVA4YzlmTXJ4Vy9LRjRsc0E4c1hpVjZ0SmZMVEJHNnBKeiszNVl0Y0dmWEZIc3EydjFXckhlMzNvdDVpZFVVbVNCNlliT0RCU09Qc1NVRE8zbzl1TGhRMWExOHpYT2JFN3F6QWVQVld1U2U4RWVOU01EZjZjKzJ2bFpFY2ltM1owN1JUdkdkM0Y1VFdidElPMDhhRmFaRXp1SGQ5c3ZlWHljNFA3YzF1V2hJK05uN2Rrc2xvY1A3R3ZVbW5KUk5FWkR0NWJMajgxZURCM1NoNVp6aXp6OGdqNitzdmxmZHNMaFQrVCtvbGdPSFpPZllCekptL1BHYmkvMW1nOGJ2UThZOXdMbnlKdGZDcWsvdGs1KzR4SjhwVFV3NFhBbXF4Rkw1cXVCN0ZsVzA0TGpmck40TytwSnNrZDAvWjVGbG5BVk5TVjV1aTJBRlJIL252WVQ3eUR0YjNuZ3RVNElYZGVVN0kxd1VnL3JJUE1HYnVyM1J2SEp3WGp2NEFoZDE5YVM1SUpmYUtjOEhxY1FRd2ZlODM4bmx5aE5QWm9zRGx4dmxUOHpMb2syUW1iZUNheXRMUHpnV281ZVlYQlFMNVErUHo2U21YQ1k5RWVRbGhlS2oxUWpYdGU0OE1YYitPdGRHZHBoSTBWUHgzMnduaWQ0WmVaMjFqdlBUYy9HN2VLWWY4emJ0MW5ZYnpBYkNnRFVLc2tid003Q3Z6WHBQVm4xOHJ4czJ2dVJ4dTJzK0hmNzYwa0oxZVNaS0N6V1B6YWNOL2Q1QU1ZUTYxTGxueG50SUYvQ0VzYWpjSEJrMnk0K2VKZng0ZHRiMitQYTdYNGhGRDNIMmFqekhjQjhvWGlUc1R4MkovSjJtV3NxQS9ZZys1OE0rLyt1ckcvaHloNm8rTWZuK3J2emQzWDVvdWxDWlBuckYyN3RsQWZXRC9hSXppcWxwT3pjUjlvd3g0MU1oSjJnbW9TRC9tNHUvdm1Wc1RZTFlxaURNQmNGblJIOXZDaVRHdnJoTkVpNmREZzJMQUd4ODh4T0dKNDFaR21IL2hYeDYrZkhiNjQ3NTNiWEJ0eTk1WmFrcndQZzhneUd4UnlaV0d4VmF6M2kvZzFlM0l2RWRlT2pOcWQxY1I4Y3lnQWQySzhCK2NtTzV4L3pQaU9TV3ExMmg2ZTFvL1BGMG9UamxHTzdXTkF4dXoyRU1JckRZNlpjZ05qWDhWMnFqbTQrdy9YVkt2WEJRK1Qrb1dQRlQvZkY5emZON3dQR0hRK1VJM2phNEg5M2ZtV21mMW9MSVA3ODh4WTVmakhpZmhoeHFPNjQ3Y0NlUEJ6Z0hhTDdEMEFLZlFiRUVMNjFVcmNzOUVSTTQzQmdjbUhrREg1WXZHeVdxMzIySHd1OTNjWWZtUStEYUZscEZoNHJzTTNHTmZ2THpMYmQrUTc5V3Z1ZkJzZ3doNGN5ZDlhVFpLTHpUZ0o5N3Zhc0NPV3IxeVoxT0w0WGNFbzVndkZEOHltZi9CVXF1NXZOT2dnc3JmbkM4VlBiYzQycHVMdXkydVY1SjI1enVKL2poK3BGWGxqSDhkd290dk4vVUNEMDZmY3dOZ2ZxeDAxL1BzUTFnSm4wbWljMXNEUDl0UmViUWFHZjhLeHMrb0Q2ejdtN3ErckpmR0xNTU9NMTQxVkhZYi9qdll3L0Q4bjd5WkUvQU1ZSzY1RzJGTlhGZ29UdmxlcjVlUm1SaWFFQy9YNldXWmt3RTdzTEpVMm1LQ3RtdlQ4R095b3RMVjF3dWcwaDcva2d6OFpvQlp4c2NPTytjQnpobisyeTh5OEpmVndIczZENEg4M09BMzRMRUFZZnV5NDBkTFdObVU3aUdtWmRVM3MyMnV0d3hualdpWHVtYkJNWkd2cUtCUitWRTNpYTRBL01EeHA5TGdXV3I0VWpHdzJ1MEV4YXNqOFQwTkpjdkhvOFNMYnR2U3N4dUJBenR5T2N2ZHorNnJ4czBPYVhnYjBSaTJ0eDQ4L1Y4d1ZpcSt0SmNrK21KMWZUWHBXNW90ZFUvYVp6ZVZ5MWY1eStmaTZoK3VOTU9XeGVQZzhMRDRUU0R5VFBTcmYyVG50UktMemNVNmNLNWIyWlZKUDdkNXkrZW1PL3hUNGFxNVFmTjNrYmN6QWErWHlTeUJNMmZKbHlqZkFYb1k5Qi93bndCMVRyUk5scG41Q0p3UXZqVDBkTTV0OXBmVU9acXhNenl5RThGU010L3BROWd1TXpGc3k1ZjdNZitRZUNwT1htL0g4NE9INU1IeDBDYzYxWGk0ZlYvVndxcm5melBqQlFPNTdZUHc3Y0hsay92V09YRzVkYnlVWmZzb2pzQi9HbVRoZnRJanJJekszTlR3OTBHQ2ZEWHV0VDhWYXAycUxWNnZGQjRXR1gyMW1iV1oreXNwQ2Nkb25Ubk81WExXdlhINXBJNlEvTStQL1ZjdnhicU56NFlnc0ZpcnF5cmFsV29YV2FCR013dlZYakR3eU1uSHA4QXp3R3h6RWZHam9SSXdvWkRKWGpTNExaa2RDdU1lZDI4M3MzY0hEMklYczhPUmpGaHdmd0RrakVEQ3pwUjc4TjB6UjczRVF2d2YzQ1QzcEdzTXo2UUt3dmxMWllkRERoSmwzM2VobEk3TjltN0UrVnl5TnRaTVk2YW43T3JQTUZibmloSjY2cjhmNDU0UjE0eGlIc1Q2K0VkSC9CUTgzbWRuVDNka1A5MEhNdXR4OURmQWlkei9GekFkN2UzdXZyQ2JKVjh4NGxtRm5yVml4NHFGS0V2KytucklUREk2ZSsvNXNaYW0wd1VsWExsZTZ5ZDMzSEQzeG5Wd3NyVmFyV1doZ1p1dXQ5UEFvb0dvNUh0clluQnVUK3d6MjlmV04vZjdXeXVWVERCNExkdDVVSjY4anN1YSswVDY1dFhMUFN6eE03SU0xaFIvbVM2VnJabGlIS0FycjI5dmJKL3dPMXNxVGR1LzhJT2QrRWtEL2tpVkxHbzFHUGQ5b3BIMVpuaEhDdzQvNlZwTGtqWGdZZTZ3NGhEUmpacmlIYjFiaW5uR1Q1VVViUEY0M0c3Vks4aWFNdlRibnZiSnRzdE9wQTMvemEzZ0k1MDdnVUl5M011bHBnTG5mTVlIQXZjQ25jSzVuRjI2MnZXYnVUejJWVUsrZlk4WnJhK1h5YmJsQ1lheWZyVG43T0w1K1JUNy9WK0JFNG5qS2M2eGF4TVZnTHlLVDNUMVhyNWNwbFJvQXRWcjhoTEZ0TmV3cGpwK1BXUnZZaHpObVY2VlJ1ZzZncFlWL0RhM25TemI4ak91dnhqL0NXSTNqL1FHeWJsOWUyVmthdmJsMVBVQWxpVjlqN3A0cmxMNEFZOS9abU5rbGptMHdlbjQ4YzE4R1REc1pWMjZrb0F2RFJReUF2bks1bkhyQWpML21pdy8zR0s1VWVtb1dEUEMvZHBhNkp2Y2VEb1kvR2VlUHJkanpscGRLRDY0cmwzY2VDT2wvR0F6MDkvZi9OOHpjSm1PeS92NytVbjF3NEd3Z0JlL3RyY1FidEdoWm1TOWVzamtqZ3F0SmNyd1ozYjNsY2d2akh1MzBZUHRnUUJSdTdzaVhiaUNPTDV6cS9iVU1yOGJ0UE1kT3pvZndQVXFsa2NkRy9BQ2N2Mll5cENHQUUvMFd3dGZBWHRHYkpMZGgxbVhPdXp2Y1B6K1dKYkw3Y0w4bFA5Vmtwb1hTaFA3QzdwNU9QbjVWa3VIN2UzMXh2SGRxbklyemgxeXhzRUY3cDJIRG93enI5ZnFFZjBlR0w2MlpqWjcvZElLM2ovdTVBMnlONFQ5MTdQcE1sQ2tIRDFmVjR2ajFFZnk4NGVGMHpGYTN0N2R2MHZCYmQxK0xSUjhaKzVsd25HRlB3L2dvUkdIQ01wR3RMRmNvSGpWVnIyNTNXMklHS3dZR0poUjErL3I2Q3VuUVlNSGdUb2Q5aHRmMWtDc1VYd2JVcStYeWF3MDdEN3pYTTlrajhwTW1ZVE96OVgxOWZjOUpCd2QranRtSHFrblBFMXFXTEh2amloVXJObWhCMGw0by9MbGFyUjZRbjlST1lkeTI2cFZLNWJCTXB0SFYwZEY1NTB5ZmRhN1BpYWRxYWRCYkxtZmRIY1A3eld6S1NaaG44SldSLzJhbEdzZkhZVHpIekZhUEhqOW56eTRnYlV3NVducWE5VGR0ODFzb0cyVVBhMWdqQ3hDRnpIYXBoeThZN0F4Y1FZWlBnUGZDOElUVnZYVi92VUU3eGwzanp6c3FjWHlzQWVaY2xTdU9UZkw2QlJnZE1Sek9kTE5mNUF2RnJ3MnYzd1B1TVJiTk9IaHIrSHViZzhZdjYwMlNKNGVHWHcza01EOXpxb2xsSjF0WktQeW1XdTE1cnFmOHdKd1BWdUo0MzVZbFM5N1MzdDQrZmE4T2tRVkVSVjNaOWhoMUhMaklXemg5YnB2ZHo0Rm8vTVFxTllpbXFmY2RBWGJFNUlVR1U5WUhIVjdtY0gvR2ZjZmVjbmxIZ0d3STcvZWx5OTVUSDFqM2NkeDdPa3RkWTcyTEtrbDh1K0czZHBhNnhoN25yTVE5dnhxL3pVemJrcWVPN2k1WEdPNUpOeUhMeXBWclJpL2dsbloyM3I4MGp0c25oQnE1c015MExUbUNlVDdMNkNnVXJsOVhMcjl3ME1NLzNUbTVzOVQxZzJyU2s1aHhYcjdZOWVIaFIwbkRPME45OEgvTTdCakRQam82OFl5WnY5K2R2UUdNNksrNVF1RWIwKzFuWTZOZVcxcnFTK3FwNGZnV3pjUTd5c0hNdzlzd3lsRnIyNVIzaEVkbXJ6ZG1tUDNYbmVkTmZIeDVxdjFaQXN4WTFBM0JycXlWWjJoVllLUlc2bG9EVUUzaWZyQXpyS3ZyTTlVNFhqLytOeUZqZGxOd0d5dld1L0ZxWUdld3l3M0c3cHBuemU1b3VCL0dKdWp2N3k4MUJnZitmVlBlSXd1SEhjNGFkMzdKRDdpTnBmd2ZHWjZDOFRMZ2NjenQ5ODBRemkwajdYeHVaaVczOGtUNnpEWjJxMmJqc20xdDU2U0RBeTkwd3Y5NkhPOXZwVksvdTBlMWNySy91ZDA0VWhpYzl0aFZpZU9HR1dReW1iV1d6NCsvd1hJelFEVkpUbmJDK1dEM0FIczdmbHJEL1lTV05IcHhlN0g0bDk1eStXaXpNRnkwTTU4NEFzaDhGekJ2TDA3ZEEzc3FadEgzOHBONjZsYVMrSFBtZm5TKzFQVm9BSGZQOWliSjkxdVdodnRnK0VMTjNjZjYzSTMwRGZ6V3hDMXYrdCtqbVRYNktwVlQyOTF2c1VLaEQyRFEwMCtaMlhJemYydDdlM3Z2QnBPYnpVTGYwTkJCQmgzZ1A4SHRpMkdLdi8xYXJaYXZKajEzK2FRSkpnMldBdEZVbzRxeWJVdDJXN2x5NVRlcVNmeHF4OCtxMWVKTHgyYWROdzRFaHZMNTBrWi9KMnB4UE9nR2tkbkFTTi80WWM0QmprMFkvZVZSOXYzUStGOFAvRGZPUU5UYTlrWHI2QmpYaWlER3NIUjhlNExOa1pxL0dheVZMRytiYW1LbWtYd1pEUEw1L0tUamwrM3ErQStBakdGTGJQZ0c5QThBREZ2aXp2OW43N3pEWkttcXZmMytxbnZDQ1RQVGNWQkVnYXNZQUFWUlVhNklJcUpnd0FBQ0lza3NnbGNSVkF6M0VrU1N5dlZUVkJSUmthQWk2Z1ZCUU1XQWloZ0FDV1pFUUVYcGlqTnp3a3gzMTE3Zkg5MHpwMmVtSjUxek9CeXczdWZoWVhyWDNydDI5YW11Mm52dHRYN3JybEoxK08xVFkvWnJWeHQ4ek5BZkpJMzM5TnR4U3gydllIV3hJM1E4RG1wYkFic1Z5OVd6T2pSMXR3SXlvMjdHSm1ldTVJc1NGY3dtVkIyZXJ1L2RiRDRSd0ZwUlowL3FPRElSQjhGRkVxOHgrSnVIUG1GcHVuWGsrMXZQN0xzNU1ZSGtuVzNtM2lqcFZZM3h0VG5nRmF0V3JkcWlNYjdtVGRNcXB3M2lhVEltS3BwWmZ4elVXcHRVcm9senpLZ0RoWEwxdzNNK0gyYXdVZWZFTUFEZ21LMkwvb0NRWjRRVXpIVkt0aTBXKzVUaDNiaHd2UlpxSmNOKytiUWV6SEw0L2pLQXhMTStURGl6L281MzRYb25BWjZVUTBzU2Y1ZlUzSGt5cXlPbEJyc281VnVZaml4V3ExZXNXclZxaTNwajdmdmI4WHN6NWgxNk5Canl2RVZIUHBrVXpKVDdpS0xvTWJqME5rKzhlekxxTklxaVMrU2xsY2s2Y1JBY2tabzdWMUsvWVI4c2xZZm5rUStjVHJFNGZQMUlFT3p0Y0ZkSk9yZ3hNYjV2SFBvbkZVcVZjN0pFeWhrUGRUS2pic2JtaDVrRFFUN29aNTZGOFlPQjRFbUpwNW1UaUk3a0xxbGE2MWdkWHF4VUxweFJqemp3Wjczd3hvTGdTVTFzRDRFNncyOGI4TzdDeXBVZm5UbUpXaXlEZzROVGxyc2s4UCtDTi8zM1BqSXk4dmkwMFpvM3JRbUNSOVE5YnAvV1FlQ1BBSThkSEJ6c0twUnFSbjhVQk1kTWZjWTlBWVE1dDA4VUJPdkU4ODBOR1d3MXZhNDltOWtzT0RITTl5MTdXM044L01zdVoya1MxdDR3VktwZU1CcjcvM0ttRTNOZTdyV0RwVkxYYkx5TG9kbnNYUTROWkV2M0F1dUd3QXFWNm02alliaERXcS92R3dlQjErV2VhQ1Zxc01WNERGcFljRjAwWjl2Sll4WnMzZU9hTkFpQmsrbVF4MmdOMWk3elpGMjFxT2FqcmFkN0k4Q3FWYlZITk1aYllkMlN2bHFzVEUrVUZpOVI4N1k1c2ZiVHRQU1lmd2pzdWRTeFpXeitTRGdnc0pQNE1TL2tWdFp3SFRtZWdNZE9HQzhBZG1EeU43SjREQmpIdUExeExZN2ZrdWNQck9KdTltVnNRNHk1a3d3T0RvWlJFTHhMMklWeFN5TG5xQ1R4ZHdlVmFHZTViaVVXRy8rTTRWMWVxclM4VXhhaUpjTXo4Vkd3MXlHK1pKNmRMNmVmQ0YwRzlvcUd1VjhsWWUzMXFhV3Z4MWdGck1MWXNiTVBRMDhHL3I2ZTNrdFRDRnZlcVRuZVh2RDhldkt6Yys0RmlDbmptem43QmpETnFOdFU2c25FWklidXhkTDVISStENERDd0F3eTd0bGdlUGoveC9lUE5tMXNuZmk3eTBwT2QyWC8xOUMrL3RMRjI3Wk5NZG9MUWl6elBYdXpTbGc1Zm9WQllsWVRCRGNpbWhlbTNzOGozSTM0NnM5K0JScU1CNFBYWVc5STZ0OVBnaTJiMmRDQVhCLzRMaEg0aGFieGw5QTlQTnF4Y3FsUzdKaS9xcEwycDlWZ1puK2tzTDVWSzk0NkU0Wk1jN2xsSVgyanI4bTkwQ3VYcU81TEV2MHhOclU2QzRNT0ZTdVVETSt1WXJFY3R1LzNVKzh1VHJrbU5QK1Y2N2J1dXp0ZUJuY3pzNTU2OGs0Yks1Ui9FWVhpSTUwMi9OM085dk1NMTlIdGEzbGdYcmxoUm5UYnBtVXJBVkovb0F6QnpMNGw5L3hFQU9maEljOE4vMGhrUEEzTENBenl3MUh2SUdHanNzY0RmWjVZMm5YdXFBSyszOXpiWGFMeGlzcnlWNUxmMld6TisxcnRzK2Y3MXRXditJbW5GUFAxVHJGUjc0eWo0Y0QvZUp3RWFqVFdQQkMwWWV0NlcyMW1vM2hrczBxQzRjZWZFcmdBZ1k5ODQ4TGRheE9tdFVLNGNJV2xKNzZKSjhwWUxtNlJJS2kxY3UwV3YyYy9yOGw3ZEN6Y3VMNWRuL1J2UHhWZ1kzcExDUlNzNzlOMlRJSGdPbmxwT0crdVVkcjQ5cGUrYkpNVlpIVWs1TUN4TkYzQWFzZnhJRUJ6ckduYXkwTzk2bGkxL1NXUHRtbnVFYmtFc1Ixd2VCYlV6NitOcnhvU0dNTHZUNEVsbWxsdTNXZEZLZm1xNTNJS2UzUE1oeVFPR25LbHZzcXlkb1ByZTFtVW0yN3BHL1Z4SlBZYU9MbFdxbjE3cU9ZWXFsVitzOXYyblRHQ2ZsN1N2R1c4WkhSMzlNdkNBdkVzek1qWVZtVkUzSTJNcG1OVVFVeG5BRFUzVHlITk92Uko0Wm91ZVVEYk4zb1VReHArOVhuc3hnR3RvV2had3BKNG9xcTNML3VsWUJpclBLQnZFR08xNmtyd09vam5kYTJwd2NIQXNEb0pia2RXWGw2dFJQUWltSlhHeDNQelhJR21GbVp2YVpXM05NMncxY0RCbUIwOHJOOXNLN0l5T3h2TVphdmFMUS85eDVxd2Z0RnNjK3UvRTJiTVJ0RU15cjRoOS8wZE8ybGJTK1VrWXJnQzN0WE51Mlh6ampZUGdsVEs3dDF1U3JkWVE2NU02Vmh2azRkU0pwRFZtZGtjUytGOEJIajBhaG5kMkpzSmo4aG1zeFlXQlQvUGlhak9aUEdZaGhvYUc3d1FxY3h6dVd0NzJtb0JGR053YkUzb1Q3UW01ekliSHduQ0htZG5zRjBzUzFnNHkwd0hBajBCZkJKc3k2a1pCN2YyQ0xXZTJTYkhXSkI5MmlZUGFPVE9QWTJvVXE5VmpaNVZuUE9qb0pCd25FUm5FM01BZE5Ma094OFhBSS9CNERNYWpNRXEwSkJvcWlHMFFneGozQS9kaCtJZ1FDTnRKbnU3QjQzN0V2ekRHdEFjYlpPRHNScWxTdVNnS2FvY0p2U1VKZ3E5YjAxN2EwbjdXdHdIUzFvOXlUNW5iSTQ3aks0dkY0cno2ZlpIdnY5VFZKNzZBVkREMHZsS2xlc1pJR0Q3TDRRQitrKy9yLzNCall1M2xacnBJeGdIeXVNek05Z0h0WldhU1pGYXJyVXpnOFdEZm5PczhocFpIUWUxOWdqMlJQb3JaSEpxNjZnUHkzYnhUSlM0cmxDdHZHeHNiT3dNZ3JVOU02ZlVsU2ZJZlV0MXJsZXN4cmZBVUZVWkdhbytiR2tPVFI3WGVDeXAxbGtOZjFHbWtUSkxrc2E3WitLU2cwV2Q2ZmZ2a3Q0Q2JKOUdLWGtNcjVIOWFIUzlOdzJKMWVQTGRmWDhjMUk0RUdHenlreGxlcmRNU2dBSkVnWCtId1ZhbHl2QStjNTExYUdqNHppaW9mUWowNFNRSVBnamMxRXI0dzdkYncvT1NjZFVBQUNBQVNVUkJWSmFMQTM4M3dmTkh3L0Npd1hMNWhybXZBWm9URTYyTno3ejlDdE8wNTUyWk5URzdQNmVsRzdjWFM5djc3dnJJOXk4UjlwbzQ5TU5pdVhyMnREb3QrWVZtcDZGa3FGeStaaVR5RDA0YnVrbXliNERkSldsUHc2Nk93K0JQbnV6a29WTDFHNVAxa3pCOFlkcHc1d2xrWnYrU2RGZ2NCaytMdzlySGNqMzlsdzhPRG9abXRpL3F5SDR1N1VRN2FWdWE0MEpTTUttL1UxSWpkYmFkZ0RnSURoeUpmTmRabHZId3hEdzhEQTlJa1czMk1tNVJGQTNoMGpMaWxwbkhoSHM2Nko2aG9hRm81b1o0cVRMOFlUTTdVMUl6aXFMZFVETTNzLzIwdmxwUkF1K1ovRndvVkc5alptVGVFb2s5dnJzK1VpWWJhMDdzektwdCthRWRhVzMremtmT3pNWWxIVGJ0R256LzI5WXh0NXhuMEoreWZQNHM2aW1HbXpYMzdFWVMrbStxT3h2Q2pEcHNrL2lMai9CUFhldHhPZ0p2anNOYVdDd1BmNUY4L202YXpaTUJESjR1OFJMZ1FveTdBQXFOUmpQeFpqemR6RllneU04VG9UanErNDlQQXY5U3BKMHdmYVZnOW1hdFhMa3E5bXNnQ3d2bDZpdmpNUGlrMEhzTnZVM3dZU2Y5Uzlnbms4Ui9DaTJkYUFSUHc4enZsR0dhaFd6M09QQmZCUHFlNGJ4dW1ycldiRWdTd2o0VytiVlpTZnU4Um1NWFBJNFEzb2l6OUFtTDArU2RNUXk0YzBXMXVqUHc0aVQwMzZoY3p3OGVxTTNSakl4TlNXYlV6Y2hZQWliNXBVcDFLdUZBRlBndkJhWkNRVFVaRnJQSVJDNUprbXhyamZwaElFelUyNFkzWXI5bU15SlhTM0w2eVl6bWo1bFpadGpQb0sySDEybjQ2bUx6UzRMZzJZS3ZZQ0lKZ2xtVE02WEt4NzQvRlRMdjlkby9ob2FHL3d3Z2NTbW1YeGFyMVNrOTFaR1IydVBTaG40czhkbGl1WHJLZk5jOUdvYi9tVHIzUXVpYi9TSVYrNXF4aDZSK3pIWTEwMk9GVGUyT3R6emdKbllIL3BBRXdhbG02Uk5CR0haa0VnVHJNdTNtY2gvdE5LU1l1WGNoL1djYzE1NXVUck1UMXFTdDc4dkVpNkxRMzJKZE8zdXlFSEk2UGdyOVF6SDcyMlRtWVVrclprNHFaaVlVYW1VWTlnKzBodDNRdFBTYmE0TGc2Y3NybFg4QUpFblMyenJIK21sN0xwYlk5MDlDbkxoUVBSbnZubWE5OWYwVmVFSUxHTHF0Vmx1Wm1MM0QwSWhneUltUG1ybm1TQmkrdU8zTnUxUldHb3g0K1o3WHUyYnoyZE9ucWpxRStTYnhZanRRRngxZW13QXlvKzVtak1ENFQ5WUNhNEYvMnFYazZHTTUvU3dqVHcrOTlPSG93L0VoeEc0WTV3QS94bU9DSm5VbXFKTmpEUzlrYmRzTCtBSEZ5L2NlNVJyMTI4RStqK1FaL0cyd1hQNDFRTEZZVE9LZ2RqTFNKeXh0bmdiTTY1M3A5WENmTlhVM3VmeWJTc1hpcldOaHVFUHEzRk5NZHFaeTlwdUJnUUhmelBZYWlhTG5GQ3JsN3dJa3ZsODBzZjlvR080Sy9DS1c5aFI0U0ZPTDVIWml5ZDJCL1F5ZUpERUlPczJNZjBxMEYvYjZsaWROVzR5WnVaY1piT2QxMDd5VHU2MmRyR3dOUUJ5c1c3QzZSdjIyU2MreGRmbmdPTTQxTkR1a1hoenJHanAyM2NmR2gybHIwc1p4WEhETnhwV0NJVE5idmFJNmZCOUFvVks1RHJodXJ1OHhDdnpuQ1VyRnl2QXhjOVY1b0NpV3F4K0pRLzlnU2U4enMxOEtvVjc3MWxTRlhQNDQwdWJOVFV2UE5iT256aFdTRGVEMXVEdGN3enUxVUtqY05Cb0gwd3dKaFVybHVpaUtuakJZS20xUXNrcUhYUi81dFdtL0U4RXlneW10eTZMbnZUVng2YTZnczVJd3ZLTlFidDE3QUpqMVdvZVhidXo3enpQWmFjNnhLOWlKeGNyd2h5UGYveXJZNzVUdk9aUm04LzJHTG9tRDRCVWpZZmpsMUtVZk5IUFB4dmlucEwwTGxjcU5jUlNjTE9NZG1NNVA2eE9mSFFuRDV3eVZ5OCtEcVhlLzM1WmZtdEl1Ym05U0REbTNMaGxmMjRNWWlZdmJOcEtwc295SEs3bldURnJZNW0vU0JkSjBEMW9KRUg4MTg1Q24zTGxHZW5XM1pyQk90N1pVS3QwK1Y1MTUyam8yMEhraDhtdXUyODlwVTgySlBkaktBUFBZcjFTcVhyWEFXRmQxbmNONi9Fb2Q1ekY0Z3RDT2h0MG8rRWZIVmYxK2NIQXdqUHphV2ttUG51OWNVMzBaSDBETWtzUllLbWI2SS9ERnR0N3hTUUNKNzcvVjRDVkNYeTVVSzk5djFiTitac3FxU1VOZ0xEUHI3dXdEREhqZXYySno0NTY4VnhjcjVjdk05d2RhMFRHY0MveW9mWjhkRlFmQk5hVks1WEtBa1NCNGhnT1VlaThFYmttU3BHak54bE9ScHQydnEzMS95d2E4TEhYcG9aS1F0UktGeXV5bkpnWU0vdW5KbTdhWmJMZ2g0QmpEZnVqSit6VXo2ZTJOQ29PRGx3S01STFdjYy9xL2pzWmJJWjZMY1ROYWx4QjBCcS9HYkdxWnMzUjk1SXlNelpmTXFKdVJzUkdSZVJYRElPZml4ZFMzWnYxTUE1TnhKV0xidVN2YS9WN3ZPazhWVitkYWd6L2xlbm43dWpKTmhiNDJQZDQxK1FMZFdMZ0dud0tPQVNpVWgyZGxwazRiZkVxd1pVNjVPUmZjazdTOWxMcDdLaGxIbGFyVksrT2dGaUQrWDZsU1BUVUtnaE9FTzc1MW5vbERnUnhtMnpqc25VQk9BalBiMytpWXlwdjNPU0NCbG9HQXRMa2JabmZuY3YzM05wdmpzeE4zcVpVWlcvQU1jellqcE5sV0F5L0FBSEViTUptUXBZbW5hYUhWTXV1SDZmcTNoVUwxNWppb3ZWdm9FK1Btdm1wbXo1T1U1dlA1M21iYVJKby9VZHFHSXJnU201NzkxdUROd0VyQmxQZVY1Zk0vSjIxT2VhT045UFp1UWJNQlp2UGV6N0hITzRUS0huYTZvZmRKbkdUR3NhbEx2NStFNFNzN2swa3RoaUZ5WDArd29GQW8vRFVLZ21sU0hjVnk1Um40L2l6UGxKRmVQZDZhM0FUMmpZTGp5Rm1kVGlZZnluaklvQU5KYVdubVRaTzhzUitSdzlpU0hQL1NIc3laOGZpQnBsQW8zSlVFd2NtR25Ra2c0NVJPZmNGQ3VmcVpKQWlPa1hqeldCaWVNMUF1LzI3dXZxbzNBN3NDbUptWEJNRUZZRnZuZS91Zk5DbWxJMmt0TUdWVWM3bmNOWExwV2M3c1FPQVhrbDRCUmg3dm1zazZTUkI4SC9GY21Ob21qRUZ2S0ZiS1Z5VmhlQWhBVHZyNFVLVXlUYnMxRG1wYkNSN1ZhVHhiREo3SE8zQXRqMzJIN1NkcFg5QW5aRGExeUhJZWo1VnhQSENGakttRm9NUk4wTjRrYWpZdmwzZ2lpNGdTV0F4eFhOdUQ1cnJ2RGxyUklva0lZbjlkdEgraFVpM1BwNzArSDVJYUkySDRabWZ1WjVLZWpYSDk1RVl0UUxGWXZEVU9haGNJdlc0a0NONEFmRzZ1dnRydC9odGdKSnJ0NVpXSEhXUGZmK1dzQTJiOUpqMDI5djJQemppeXVsaXRUdHZZazdqYXBPbWRHd2RPcTFNdWp5YUpmNkExdWRGY2V2R2FJTmg1MGdCalVxL2FSbDB6NjA4Qy96d1pxd1hQS2xhSHB5M0kyMGFKTjBkUmRJN1U5TXk1WndCUE5UZ3IxOXQ3Wm9lbjFMdlhCTUhINi9BMnd3MHNhbFBRTkdMaWo4cmwxM2xTcDQyVFFZY3IzL000YTV2NGxEYmViWEFRRyttZXlzallFQ1RiRzRRenpab0xkMHBiellXWkxYb052d24xUWpmSm5OalE0d0Y2elB2cnZQVmFXdmZMMnhFODA1anBmTkxLM1dHbmU4cDlyREJEWTc1MUlmekY0QW56blcvcStzcVZKOERjdTBnalFYQ2tpYzk0eGlHRGxjcTM1cW9IRzdBNWJmWllaT0VzdmVZTzJycjF6NXI4bk1BcFlPL0UyTE5ZcmY1b3NyellOdWdDREpiTE55V0JIeGdjQ0p4cHplWkxnYnlocVhsSDdQdDcxc1YxZ0RvMjB5NVV2dWZrUXFId2x6anczMmRtdHhXcTFXbnppemlPdHlGdEhnUGVsWVZLWlhiRVhRZERwZUh2QUZPSm0rT3c5anBNejBYNlpHY1N0MDRpdi9aeVlMM2U3eGtabXp1WlVUZGpjOFF3RTMwelkwazJmOHpza1Fpc3lWVlI0SGZ6RlJnRWZyZXV2aHl5ajRNTmdPWXk2aTRIeGpvWGgxSGdONFN0bmxibTE2WkNqSXQ0NzFuZG41NDAzMWpyNDk0TGhGMW82RzI5L1c2K1NRVUFLOVpxZGVMN3g1dVlOK1F6ZGVsUE96MjNGc2JDWW1WNExsbUE2VFhObEFUQlVXQzNsYXJET3dFa1lYaUFtZnU2Sis5bGhVcHIxM3Iyb05LWEFUbkorMHBiSTNoV29wM0k5NzhpY1REUVZMNW54N2t5QWM4WXowU3BNdnpXenJLMk45R3NwR2FGY3ZXY0pBeGVLV25Qa1RBOEJmaEFybDd2YlFKbWVrQ051b1ZxOWRmQXIrT2c5Z2xQdWU4TWxjdlh4RUh0QlpncWhXcDFXa2IyYWY5MmFYMFhFT3JwbVZOR29aMlovbjBtdTFiSzNZdzVNTjJWNjNGN3Vqby9OWE5Yam9YaExrMWIvRHE2UGRIc21uRzliZGlheFdnUXJFbGJqNDdtaGlZSnl0ak1NVktFSTMzd1hlK0d5dVd6azhCL0Y5SVd3RFJwRjBuTkVkOC95Y0VsRGVmT0FsNDZWejlKV0h1RGMvdy9nRGp3SldrNUtHMU9qTjhkZFJnZEpRWEZTblViYUhscFJZSC9COG1PV0JNRVo0OWpyd2E3ZlpyeFdCYVo4VlBQMHdYbTdPM0FpbUsxK2kyQU9Ld05ZY0x5K1kyVy9ibFFIajUvOHU4b3FMMFNvS2ZmbmI1eTVmRFVwbElVMVhiSGREellyd3JWNFduUG55aUtobUxYdkVid0xCT2Z4ZGdkWm11Skw1Vzh5d1VOM0pSWGo3Qm5nclpCWEdrMnplQ3hRY2FQb1hMNXhqaW9mUXUwUHpQdUJ3QnlQU2VUTmwvcnNKT3RWcnVrbTZUT1luQnB1b05oYjUxWkxxbFBzT1hNWTVJQ21CNnRJZFBweFVwMW12RTFDdnpkZ1VKbldhRlF2VG4yL2RPUVRwd3d1OFRNbmk4cGxWbXYwWHAzU1JxUG9tZ3ZxVmx5cVhhUGdxQnRLSEMzQXJkUGFlbzdoK0cxOWtjOXpqUlRsRFlhaDBRZEllYmpBSjY3dWxRYW5xVmgzSTFTdFhyUXpMSTRxSTBCREEwTjNkTmgwRHE2L1Y5R3hpWmhkSFMwbk5iSFR5cFcxaVVHQkRDejVVbmd2OGJFYUhHdWVldjgvVmFTY1BFVGJhdlZCanFmTldiV2krLzN6dGRtUHVLV2Z2SHM4MnlDT2JHWjVlSXdlQVptYTFhV1MzK2FiNXdqSXlORHRKejA1NVUvV2d6dDVMOEhSRkUwVkZvZ1NrS2FmMDZmaEg0VEEvTzh4b2JxMzNlanRWYnl0d2ZkTlRvNldoa1lHSWk2NlFtUCt2N2ptOWpONndiT2NnRERydXljZHdEMHlIdkdRS1h5KzVhdXMzK1o0SzBqUWZETTFOeGJKS1U5ZlgzckRPSDVmRVRhaUlDdkN1OXZocDFoNkx2RlF1RXY3UnBERWh0dDNnR0EwOVl0ejNmdW5hdUtwR1Z0SjUyTWpJY2RtVkUzWS9OaVpkR1lTSm9nOEhyV2U4THhZR0d5N1lVYWVMcTQ2M0ZucjZVakRLbFlxUnlPNy9jbUhyTzBnNmJhd0pDWWxaeHRYdHBHc2RFa1NmN0R1Zm9jR2xDdFpHV2VYRkN2ODdqdWRTQ2Z5aCtzVnY4SU1CSUUxenQ0MzdSejRiWUNIWTN4SjVPKzJIVTh1Q2VDamdDNzIvQStPLzJZVFpPcWtEZ29EbW83bTdGTTBuUGpvSWJobmdNUXgvR2pFU3Nremx6d1M1aCtyZnNENUtTdmREMWFxNjJNeFlzTi9pRFlqclI1Q25ENDBzNHhQNUlzU1pJM1dxTityVHp2ZW9CR1B1Mm5JU1JiY0ZKbnh2SXUzbGU0K3ZpeWVSd0Mxcld2MVZZbTZPMnAyZFFrMkVRbERvSjFTVGp5K1I5Ym8zRzcya25Uck8yMXBVWmpWK0F2NUczRW12d3M5YnlwU2RHRXVVOUpXbUdlbllveGxTQnZhR2o0emppdTdVdVRWd3hVeXI5ZGFxSzBqSXc1RVNtR0FYMTJLYm0yUisrRHdrZ1VQYjl0ME1YRW1XWjJiZWVDYnJCUytXb1NCTWNqdTMxUys3WmJQK1p4RSthZENsWVV2QWV6MzVpOHIzVytMNFM5MTVpdUR5eHhIcWFQaldQZkV3d3c0eGxjS0ZjUGJVc2xFQVgrRzJVMmxWVEhURThVNEhuZVdNdExxWE5BOW1URGxzMHM3NEhMQnlxVnVVSWJwMWp0KzF2V3paNXI0dmVkQnQyRnlPVnl1VFJ0N29Uc1M4VlM5YWc0REpZY1h0eU50cUY3U25NMURtcGZBcllwT0k3Y21KdEFZMk5qMWNiRStONENERHRxMVBmUEhheFdwNTY1eFdMeG5qaW9uU2V4NVZoZmZ6L3JHUVpkcUZZL1J4ZFAzeWp3RXhtL0tWV0huOWVsMlhwVHFGUStuSVRCaXdYZnB1MDlabEsvYk4yN3ExUXEzWnVFdGIwN3RmYlhzYzZlMEpibmFKaXorcHhPczA2Zmd0bUo2V1ppWmdMNlpwYkhZWkJyLzNMNnVuZzBOdWFUdnNqSTJCakVRWEJFT2pIK1VhU3ltUjBuYVNwaFZSSUZiMGFxZ1AxOGc0eDZ4azlNK3M3Y0ZkeCszYlJ2a3lCNFA1NFdsT1NhaTQyeG03cStjK0tSTUh5ZVlBanB1b1U4a00xc0NNQ3dEVGJxR3Q1TndnN0ltVDBMdUhiQittRTR1TG92WGQ3dFdHT0N3ZFpmcnJCcVZlMFIzZXJVNi9tMUN4bVBwdzBQN3BITUJ4Z1pDWjZLVkFWeWFYM0NUNUowVytCdUQ2NDA5SmVwUnIyOUFZM0dxUURDM21QUUJKMHhiZDVoZGlEaUtUblc1V3p4OHB4blRkNmFZbCtRdEQxd1JUdm5DUUNGUXVHM3dDUGIwU3Y3ZENnZXNHclZxaTBhNDJzTEp0MmZoT0hlenV4cFUrTkptMFcxeHJKM0ZBUlR6amRlUzkvM3ZIbS9BZkZVZ0Z4Zlg5YzVnNW5sa3RaN0lUUHFaandzeVl5Nkdac1pFWkJySXZKb1lyTXo2c3BzT0FtQ0tVMWRoMjFGTzhUZnpIcVNNTmpWc0YrWHlzT3pQR2dBNHNEZnAzTUowNTdrMWVPZzFxMTYrNXhzZ1hoSzNPR0pDL1NDdHB0V0p2V2EyYlF3TG12VzN5VTByMmVLbVM3dGJtWm8wWVN2MFY0TXQwTjBwOEowelN5WEJNRVBFWFh5ZG5DcFdKMlY4R0YwZExTY1Rvei9BcEdheDJHbFVxWHJRcTNwM1BMMlRQRUpCbFZKUFJoYm05aGRwbTJRVVN3Vy9iVlJ0QnZBNUVTb09kSEtnb3Rjc1hOeU5Ea2hzakFjakYzNklzVHRjeVh1U25JNlZzWWdzbmRpUEFkMFJCS0dGeTVWTm1BaENvWENYV2IyeE1rRlpacm1sNm5sYnRqVis3UVRTY3VBV2JxVXRzanBkZExUVXladDRzbE4zV3lDSFdDZDVxUFNkTGRDTzVsWVcwOTVmNE43bmJna0RtcDdGd3JWWXlSTnlZQkV2djlhWUQrd0w1Wkt3ejlOd25CYXNyMWljZmdXbUowRUpDTmpnekFNWWFSNFZCODhiMTB6NjR2RDRIL1Y4dTY4V3ZDeUpBdy9TRHRzSGxvTFZ6TjdWanRaelp3VWk4Ty9BWDdUTWphcVlibjg0WjE2aVcyZHU0TFFORjNvUXFueTJTVHdUNUQwSk16dUw1U25lOTVyUG4xM3N4MlI3Z0VRZGpwUU43TUdUSm5hREhPVDRaR2VwR1hPNDI2WVU2OXVpZ254MzBKOW9DVmxweDRhR29xU3NIYkVVS242RFVrV0xTbnE0OEduT1Q1K2VrdTMyTDRwNlZXcDhYa3plKzRNV1k1akY3b2ZOamNrTmN4c3QwNWpxR0NaU2RPTURtMVA3Zk5uZGRCQkhQaE5qRStVcXNQSGIraTRrc1RmaVZSZEVrMjFqNGZCN0VSL3hydUJXUnVrR1JrYmc3RWdlRkxUN0ROZ3owVnFHbllXSGJzYVNaTDhoMnMyVG1rWnI3UmI3UHRuRjZ2VmQ2M242WDVacWxUbWRBcUpnOXBXd095RVpubjdBZW42UnlVWWVwUGdNZXZiZnBMMW1STTc3UFd0VFROOVk2NDZrMGpOVWpzcDV3WW53bExPM1VBcVV0d0xtR0hVWGJWcTFSWXJWNjY4djdNc2NlNXN4dldHK2ZvMDQ3ekdlUGNwakdoZUFGMmt4S2ExdDk0a0RQY2RDY094eVFnZUFHdnFDRnBoYzVlRFhqZFpQaG1aTjduQjNKYTlPU01PZ2lPQm9tZTh0VkN0VERuZWpJelVIcGZXT1ZGdzBmSktkVXJDb2xDbzNoejV0YXRiOGtxZ1BDZFBHL3M4eHZibStQaU9BREw5emtoZkxuUzAyVHJ2V1dzWlhmY0MyNnZkVjc4ejdnVG1OT3FhV1c4Y0JudksrUFBBd0VEWFNVT1NKSk01QkRLamJzYkRrc3lvbTVHeEZLU3FZUitZK2doWTI2aWJoT0dMZ1lLSDk0T05kYnJXQ3p2WTNzeXU4VHhOWlRSM3pqNGs5QTk1bWxyQW03UDN6dFZQWHQ0T2s3dXNFMlo3Z1gwSjlLbys2VmNBRGFWUGNVNVh5WGhMcitkTjdmcFB1UFRPK2Zia1J5TC9TS1RuQUExcmNsb1VCRmNxbDd1eVdDemVBKzBKd2NUNFpVaVBGVHFoV0tyTzZYbmphTzljNSt3dHBlTHdMVzFOM1MrWEtzTnRUVjA3ZmlRSWpqRHhHUUJtVElUTWRHbWp3K3d0MG91QlEwZHdCMHJxTit4cjNjNmIrUDdUbkxQM0kvMjlXS3Blc2phS3ZqOXU3Z0F6ZDFrVVJidXZUeUtLK2VoY0ZPZWNXKzVhWTEvUXFBc1dGdHc4WWNqVnlyemhYbkx1Q1FhWWNSQndLWUJoTitSNysxOCtXV2RnWUNBQkdBbkRmWnk1cnhqOHNXanNPZ0p2TWVtTU9BeWVOUllFKzA5NTZ1WHNYa3Y1bDlmVE96c0pVa2JHdzV3NERFNFJiSS94Y2N2bFRpSnQva0hpdlZFVVhkcjUzRmlzQVc5MGRMVFNyRS9zS2NqSk5VOGNDWUtQREZVcXY0amoyczZrOWduZ1Y0VnkrY0laelJxZ3Z3TlZFM2UxUGk5TWV4RzBFMWlIenF4OXFGUWRQclZiL2NUM24yNHdLNkZQTjFvR2FIc3JabmNXSzVXdTBSdnpVU2dQZjMycGJUWUdVUlE5ZVVPZTl5TlJiVi9uZUFQR3pZVks5ZFZ4NEY4cGFkK1JJSGdMcmNRendPTHZoODJObWQ2dFpyWmN6UDN1aW1QL3VWTFAzd3ZyUW00N09tT254UGU3Ym41THVtV29Vdm5GM0NOeDNrZ1FQTlBKOXFISkxTYTlyMHVkL1lSMmE4M1h2R2xoeDU2NGZ1NitNekxXQTdPY29DOEthcWMzc2VNUVBjQXZ6Y3U5cVZRcTNUWlpMVW1Tb2pVYVg1Y1lFSGE2bWZaQkhCdjcvbWl4V3AxWE1tMWpVaXdPWHcvci96dUkvTm8rU0J0czFJV2x6WWxIUm1yYnVRWUhtZG5xWEc5djF6bjlORkt2REE3Snd2VWRuNW4xam82T3Jod2NITHdoRG9NUk9kdmZ6TjR6dVZGbnZqK1FqSy85Uit6N255eTJuU0lBTEdkZjhreGRkWkhOYkhmUUVRYm5ldW9pMHdPWXg3elNFb1o5SUFtRHJ3TUYwR25BRDZDOWFkQ292eGwwcVNmdlB1c1NEUkdId2UxeEVIeWtXS2xjMEJxUE8xQVNKdDZRaEdFNFZDcDlNMG1TUVZkdmZGM1NXbkw1V1Y3ZG52aXJBUVlqdlEwV0hZM2pjTHNLa2ZlOFh6ZWRlenFRbHFyRHN5VHhKb2w4LzBvMGR6UXBRQktHQndrR21FZW4zc3dHQlppeHFFVG1HUmtQTlRLamJrYkdFakQ0ZmRIWnJ0TUtxOVcwN2JINjM0alVjcm41UTBUbVFQQ2txYXl4VWg4R28xRzBDOUFqZVY4dGxDdGZucXdiQmY3eFlIY1h5c05UbVRzanZ6Ym5qbTdUOCs0YktCYVRWajAvbE1BODV5OHZEZjhkSVBIOVI5Q0t3NDJXbDh0L24yd1grM043RUVQTEsyZGtwSFo5MnVEVmdsZURuVVBhUENjS2FyY0xmcHcyZExqRUlNYnhoV3JsWXd0Yy8zWUc5RFkxNStUQWd4K21IYnZPTGR6VFFVZWIrSWhNNi9TS1BmY1hBT2ZzQ0Vua1RiTVNINHdHd1JPYlp0K1cxSTl4ZER0cyttK3g3eCtLK0Q5TG05K05ZLy9nWXJINjQzbS9pUFhFcEVGYVlVbno3aHlibC8rWTU5eVhOVnhaL3pCaDUzWkNwS0JYUkVIdEF3QXlOU2FUTUFHTUJNRXo0NkQyYm1kdWY0TS9LcGZmVjhYaUdQRFIyUGR2a3ZoR3c5d3Y0eUE0b2xpcGZMTlVHdjVKNHZzdkxSUUtpMG9NQ05CdzZkdGlmL2FOWmJEbGd5NlFtcEd4U0tMSWY0a2NyZWN3K2grVlNtT1I3eDhIWEN5WG5qL1RxM0V4REE0T0JtYTJYUnlHYndEZTU3QWJZOS8vQ1UxN29vblZmY2JMTy9zME15V2hmeDdTVTRHNjBHNUpHSHpSekE2ZlMrWmhraVFNOXhVTXlEU1A4V3hoNGpqZWliVHBtYWtmSUE2Q3c4RytaR2JqT1htSHJHL1NzVTNKYXQ5L1pGMmNaV256VldZMnVENmgrVkVVUGNhbHpTOGhHdXJoVFpKY2tpVEh1RWI5dHlhZHVTWU1yK3g4dHo3VWFVY205V1B6dkx0U3JqTnJmQnpvNXBHN2w0azk1Mmg1SmpEdHZoejEvY2VuamZGOVFSZzZ3YkQzWVlESHNhWHliRS9GU1EvRllybDYxaVpNRXBYeGIwakwwS2lWd09NRUp4aU1DVHUrVUs2ZTA2bGp1bXJWcWkwYWE5ZGNnN1N6bVYxZHFGUS9zQ1lJenBtQVgwaWNHSWQrVWl4WFAvNGdYc3FEemtKell0ZlFwNEVjbmo3VGtWeHhUcHh6d3hKZ210ZW8yNHE2OFFzZ3pOeCtjVkI3cnNIalpXeVhoTUhXSnM2VzlPNDRxSDBUNlhWSkVMd011QUpnQkI0UDVKaVIxS3l0Q2Q3VmtTVUpmY3c0d3BOM1hkZWtiTFBIMXpzYSszdWxxVjVwMkN2YXpqYlBBeEtNOHkyZnU3UmRiMWtTQkY4SG1sNVB6d2RvTmwvZnBhL2xTUmpzQUhZNGNBRkFxVHI4NHBHb3RtL3FkQ0xtdnA0RS9sK0FWVWc3Q0wybzBIYlVXVGYrMmh2TTlEYWdMaGlha0YyYkpNa2VpMWtMeURqUXhOaktZdkgzU2JqaGtUam0rd09KdVpPUm5OZHJuNTJuYWdGQTZ5bDVsSkd4dVpNWmRUTXlGb25FVlRMMWRkUGZpNExhK3lVOURiaW9PT1BsdDJqTWZPUjlIRnFocjU2NDNsbDZPQWpsOHovYm9NRS9nQXdORGY4Wk9BMDRiU1FJbnBGaUZ3ZzlHWGh5YTFmVTFrcmU5bkVRdkxMZzNQZm1TZ3pqNEdtWStTdXF3LytjNjF4dGJkOC9kcFlsWWJqS3pCM3RtYjQ3TTFIYVdCVHQySFRwN29iZFBsZ2RudFp1SkF4ZmxGcDZzYVN5WVdlVXFzTlhUQjRyVnF0WEpMNy9YcVN6U0xrdUR2MFBGVXFWTTJZbVA1QzBZc29RMzZZNU1ZNjBPUE9rbVUzcUhZL09WMitwM21OYU40QXB3NDdCU3czN0JYaGZFWHpTekZZTHBwTGtqSTJORFRjbXhpK1ZzUVh3djBXei8xR2xPSFZ0eFdyMWgyTkI4T3dtZHBYQkl5ZkxDOVZxVnkrRE9jY0dSM1Z6L200WHJiYzNSVWJHcG1Jc2luWnN1UFFTd0puSFlTcFZ4d0JLMWVvbGNlQy9IdGdyQ1lLWDBGNzB6VVN5Zkd2eGFMTVNsN1FsZVQ2emFsWHRXL1Z4dmlmcE9TQms5cGU2dkwzTjdCSkp6ZlpHNHJsSWh3Ty9WTDduWUdzMHJrVWNHZ2ZCV2pONysvekpXdHloSU9qcFdUQ0VkUzVXKy80ako5TG1sUUluc2U5SUVEeHpVUHEveE96S3ZKYzdmYkJjN3VyWm03ZGMyclIwdFNldjN1MzRCckxJdlNIbEFSTHBlQlB2RWd4SStqYlF6eEkxOTh6M0I1SzBlUVhTc05BSmhVTGxabWlGRnNlaGZ4ckdLUlBPSFVzWCtSd0FKK1dGZGIwZkhrZ2NkbjNrMTZhZFU3RE1ZTTUzOENSSmtpenEzVFVueHRuRmFuVkIrWVU0anJlaDJiZ3hGVnRnYXJVMHUxWHl2dU41M25jR2lzV3VubkFaLzM1NHduT0dKOVEwMlNZejVMdUdwcVE4ekxpcTMvT09XbDR1LzYyelRoVDVMMm1zWFhOK1czLzkrOFZLOWRYdGpiZjdvaWg2aWFYTm53bWRIZmwrclZTdFhyS3B4cjZ4ZVNEbnhDMTlkM3VCd1gxRnZBOHRxa09QblRBd1RYY1dTWUpnTDhPT01MTnRrYlpOd21CTHJST1NQYXlWV3cwTS9pbmpaNTdzVndBeWZjckU2NENQbXRsMWtsYmo4ZFJXNWtmOVpsRmpXZytTTVB4djBBZGJJMVFkdUZ6eUxob3FsYjQ5K1o2UG9taW9IUjJ5aS9BT0x4UUtkeVZkY2xuRWNWeHBYK2g5bmVWRHBlR3J6ZXo3Y1JCY0lPazF0SzUvRE54L0prbHl5NlRCTmc1cnJ6UFQ1ekFMOHJuOG5rM1hQRWxvZjllc2YyZTE3Kysvb2xxOWIrWTVKeGtMd3gyYTVuWVdYQ2dwblU5NmNERzBkSEw5ODF1Snh1MlQ3ZlZvZDlKMHgzWWl0UVhmYnhrWkQwVXlvMjdHNXNnbVhkZ3NsbUs1Mm5VU0VRZkJxOEEraEZrdDM3OXNUbDBzTSt1UHc2QWtvK3Z1c2tsQnB6Ylc2T2hvbWZyRWF3MStXK3dXdmpnRG9TVXZSdWVqdlp1YngrYis5eGdiRzZ1bUV4TlBjYmhuQ2UzcHNPY0llZzMrN3FGekROZURPQkRzOWNEckV6RVIrYlVmSXUrS2Z1bmIwejJYN0ZXSW4weDlRdGQ2c2orM3JzM2w2UlpEdEFCTnBXV0QreVJOaGZPT2pvNldteE1UcHp0emJ3UUo0K09sNnZDczhNMUN0ZnFST0FqdUJ6c1A0NlE0Q042UytQN1pRL0JaVmF1VGlldFNpV3VtdDFRdjhMSnAzMU1RUEtrSlR5aVV5OStaVEpaaFpsNGMrQWRKd3N2WmdocVZTeUdkbU5nSllESnB3bWdRUERIRmRwZnAxR0sxY2s0UzF0WWFPaHZZTFFwcTF3QS9hZGJYM2lmNHFJY0M1WEwzanBrOWVUUU1RZkpTcFhrNXI3ZmhYQi95L2tmZ2pVUzFmWWRLdzFjdmRXd2UyblhRdVZuWG0walhvNFUxMnVLZzlsKzB4ajc5bXR1M2g4U0JjZUFmTUtzaGRuR3hNandyQTNQR1F4QzFuMGtlSG4vYXRKcTZvNzcvaEdiYS9MNmtRVVBIbEdaSXl1U01vdzEyR2FwV3V4cDByVlpiR2FObnlHeGljSEJ3bGxmTFdCaHUzN0Qwc1BxNGpoWU1tUEUxRDI0eTZRU3dDNUlnMkNPS291UGlJTGhFNHNXRzNaSHI2ZHQzYUdnb1NwTGtSZGFvLzF6U20rTFFmMVlVUmErZDNCQnFaOE91bXJSMkpBaWU2YkQ5RGJ1aFdDamNOVG82V21tZFhTZkdmdTJETThjRVlKcitQWnRaZnhJR2x3dUd5YkdYVlQ2QlRBQUFJQUJKUkVGVXBYekc0YTRhTWUrZ1lxVzYzM3pmNFdDNS9ITmd6bkRMOVdWc2JHeTRNYjUyYTF0QW83eWRQZjNwcmZVeEo4cnNMaS9Id1VPbDRYa1NEczNaMTRvNDhLK1d0QlBZMTRmS2xiTTZqeGRLbFROSGdtRHRVS1h5Lytab3J5VDBud3NpcDdtalZEcEp3dG9ibkhuVjdnTnlmY0JqWmlXK2E1UHY3ZjI4cTdkczZaSitEamJ0SGpUWWU4YjQra2FDNEVoNmVpN3Q5TUt5TkgyTkFQTVcxbGZlRUlyRjR0MnhYL3NYMkU4UjMrbDF1bnB5NHpkSi9GMUdndURZeEovdDdlWE1kcFpnSkF6ZmxmaityRG1NNWZQZkt4YUx0ejZRWTgvWXRKaHJldUI1WmpnODIyU0o4TXc0RDJ4dmVSeFRxZ3gvb2ZOWUhNZmJrRFkvaE9QUXRzM3dva0s1OHNiT0RiZFNxWFJiSEFTSGduMUw0a3RKR0FhRmN2bTdNOC9URmZITzJLOGRNMCtGV2V2OEtLamRnUEdVUlY1ZTkxNWJPUjY2OFlETWlhTWdPRlRZaDRIVWszZGtPeGswaysyQTNFeFptelZodU5XRVM0OUVJc2QwaVFOcnZYOE9rNFRCQ0MwSGh6K0MvVkhpeitieHAwS0RQODkwUWlsVXF6ZkZnWDh4NHJWSkVIeG5aS1QyUnRmZ3RRQmVqL3M1UU9MN2J6Ylo4SHpmbnhsUEEzRE83UjhIdFNmT1Z4ZHhuMmRja1dMUDkwd1hxcmYzMHBsZXlxTmh1RnVhTmk5RWVxeU05eFNxbFFzQlREYUJRZDY1cVlSdG5uT1BiOCtXNzU0c1crMzdqNXlROWs5Qy96aEoyMkRjTFBpc2lYZUNQbVNOeG1GbXRtTVNoditEMlFjTlJqMjB6MENwZEllWnZUWUpncXFrUGVxeTIrSWdlSE94VWxrbkYyaXQ3OEtUeGh2T25TV0I1SFhLU09WbTVJeVplZjA5QnJPTXRlYjdBMG5vZndGMEFHYTNGWXozejlWRmEvM3R2eDJFbDh2OWZKNXZPeVBqSVV0bTFNM1l2SWlBbGRZQStzamxOdnY3TXdscnJ6YXppMmtwYXIyK1U2Qzl2UlA4UVl4VnlCcHhHRHhCTUdDYXZRanF3enU5YWZiSnpySm1mZUlUZ29Ld09UUFVqa1MxRjZlTzV3aHZHZGd1d01VYmVrMVJVTHRXYUR3Si9HMlFjcDUwVitmeE9QU1BiVTFRYmV2bXhIZ1pKdmUwaVlHdllWeFdyRlMrMHhIeWVPcG9FRHd4bFIxbzZHREJQbUQ3VEpoOWVqUU1uejFZTHQrUWhPSCtabTViMEpRblUxN2VPYzVzajhUMzMyTEdZY0EwejRmRlVDeFdmMnhtMjQyTmpTMkR0b2RkZmVKbkVvTm10c2J6OU01Q1plNk1xc1ZLNWNzallmaW4xTkxQU1hxeW1SMmY1SHN1QThZQXpHeThWQjJlWmtBY0hSMnRwUFdKYWF2TWh1Zmw1ZEp2eFdFd0V2bTFPMEQvaUVOL2UwazdtdkhQd1ZRL1lUMVpFd1NQbXNBdUFOYTB0YUxrc0JjSmtISS9Ca2pOM29Ud1BPbEthTWxtclBiOXErc2ViOEk0UU9nVURBL0FDWEFkNjZHcGpFbXV2U1pwRmFTT000Q2xHM1U5YjYwcXMyVWs0aTRMNzI0STczZG05cVdsbmxjZTJVVHU0VU1UY0loZUh0MjZiemNWenJQZE1XMkI4YkZTdGZLcG1jZG5SaE1rWWJpL00vY0pzRWhvUE1HMkZaUU5YZFVwa1pDRXRUZVk0d05OYzl1Mm42Yy9JR2NubDFyYWg4UnhmSjdTOU4xNCtoRXV2Uld4TmZDRG5yNWxCdzhNREVRQWhVTGhyMG1TUE5zYTlXOUkyb2swUFMzMi9WdkFYaGFId1RKSi80SHhWU2Q3UHlCUHVXbWJJMlo4VjU2Nko0ZDBQQm94dFdtWkJNR3BpR2NnM2xVc1ZuODhGb2F2YnBpN0d1ejdyWE55czhrQzRUV1ExYzNVa0t5OWVGZXZaSDB5OVRwWnIweTkxdnI4czJLbE1sTXplRTdpb0hhT29aY0RZekxXTkNmR0h5dHBCY2E4ejlNNGpyY1hiQWMwaGM0YXFsUk9sUmFqYXo2YlZXSDRHRW5Qd1BoSm9WSTljcWJzUmR0Z01lWEoxdzdCdnQya1VMQXFDZjBLYUJ2TTdoOG9seFpsWkhTbVk0WHQwUFZnNnlHOWJUdngzZXpEemVhVlUzOGI3eTFVaDMvZGVUd0svRHRvaDZtMnh6OFJCLzVwTkJ1ZmlIMy9EbVIvQlpYQTlnUmNya1BXS1BiOS9aQks2M296R2JaRE93a1BDNWZQcHRmczJoWFY2czdkamxuS0hvaVBkTDNPOWg2RVlXZDJqUXhwTm84Q01xUHV3d2lISncrQmJNa09BQnRDcVZxOWNrMFFiTGU4WFBsSFoza1MxZzZ5dFBsbG9CZXpRQjVIRjhyRGwzYnJvMWlwWEI0SHRmOHg5T2FjMmIyTFBiZVozVGpiaU5weEhGNHFlT2IwVXU4S3lkMjgySE4wUHkrdmt0WkZiSFdNWjZQUGllT3c5ZzdNemdZOFE4Y1VaeWN3N2svQ0lJa0MvLzZXRjZZbG9OeTR1YWUzTmwvdGhxRks5WmVkRFFwbVAwaGd6NTVsOW9lVks0Y1hyUWNMVUpEM3RzU2xPeUx0NFJyNlUvdkM3eHdhR3I0VHdJbi9FdXIrZko2QnhNRUxCcGM0YmhxcVZwNE9QSHZtb2RXKy84Z0pqeE5UYzI4RW1wSzlzVkFaWHBlbzBuUTdHRTF6RnlSQjdYdE95cHZaZ1FEazNQZmFHN3puMU9GcHdvVHBUMGhIRmlybGl5U2xabmIrU0JTODNsQ1loTUYzYVVrKzNPUGxlVldoVUwyNWRRMmFNTE1YeDBGd3ZxU0RNUGZwMWF0WDMxaGZzL3A2cE5ETTdTREo1RnlQeElzeHUyMm9YTHB1MmhWNjZyb0oyZnBxZVJNdGVZdjJaMU1TaHZzbDV2NFh0SzFoZC9UMEw5dGJBd09yb0MycmgzMUQyRDlvcmRYU0pQU2ZJYlNOWVRjT2xrcWJiZVJyUnNhR3NOa2J6VEwrTFVsQmtHLzJQOWdEV1Fqbk5BNVdsOGZiUzZYaHF6cVA1VHp2L3FaTG40UEl0WmNZRHVPbVhPOXNJKzN5eXZUSllKdS9HOXhYZEh4aDFoSGpOeEozT2VmMUNqc0JETXp1c2x5KzZ3Sm5LUWlORyt3czRjQys1ZlgyVGRQNDhrdy9kYklQR3Z4UjZQY0dOeW1YKzFtaFVMaTlVeitzazhGSzVRL0FLY0FwVVJROUJkZDhqZUFSZytYeURRRE91YnJFOXd2bDh1VlRsNmkwYUtaVEVUbk0vaXA1NzFtdjYybGxmMThETUZBcTNSRUYvcFZtVnN6MThsOURROVU3RjJvL1ZDN2ZhR2E3SkZGd2pFdy9LUlNMZHkvVVppWkZzM3NTUURDRTFKNll5VEJ1emtsSHFWSVptN2VEZVZoV0x2OXpQUENmS1dubE90RUZxK0hwZjRiSzVXc0JjcDczamRUYzdrT1Z5bFE0ZER0RTZtVGdaRFByU1pMa1VaNDF0bmVtcDJGc0IyeUpXUVVZTkZnbTBkUHliRFpuMEZSKzZRYmRqVUZiWXVQN0MxYk1lRGpUeXM4aHhMSk42NmxiS0ErZkg0YzFLODd3eUpxTEhQeWhKVmVpTFFFTWpRcSszUzhkMVZuUFBOMXBSaDNzekI2OEM2YVNFYllwdGpUUlAyQm1QWEhvL3hIMHRXSzU4djZaK3ErRlF1RXZaclpiSEFabms4dWRMbXUrd0J5UEFKeVpYYU44endscU5xdE8xbDhzbDZkSkwwajI4Mko1dUt1bVl6dFIycFJSMTh2WkQ1elRUb1ZTNWVNQUErWHliMGRIUjNkSkp5YmVEdllLa3c0VUdtaTltMXBLcUpNYlJKTi9HMFk3MVV6Ny8wdDhwcGorS3JFbHJSZXN6R3djK0ZtUGwrdWFnR3VTVXFsMGV4ejZ4K0haellWaWRZT1NaZzFVS3I5UHd0cGhRNDd2dE44MTg3Snk1Y3I3WTcrR29PMmRwVHJHVGJsYy9oMkwxUjh1bGl1N3dIcHZaa3lNaEV0VXVUSHVSdXlDMkFXMFM2dUlmd2k5ZjZoUzZUQ1cyQ25BVHAxTkplMER0cy9NTHVjcW4wbEQycHM1d21VTHBjcW44UDNQZHp1MklOWHEzSjVoR1JsTHBOc2NmaWpscXRpem15UmRVekQ5cjhyVmVlZDV4Y3J3cWFPam8rZDI1amxZQ0tFYmk1VnExK1NXQUhGUWV3Um9tbEczTXlKd2ZZbjgyczZnV1ViZHhiTFlPZkdhTUh6MHVMbFRCR2JvNkZLbDh1bVpmVWxhRS91MTMwdmFIdGhxMGtncXN3bkVOM3I3bHg4OXEwMHIydTVINnpOMmxjdWpGb1o3SkphZUJqckVZSzNuNWFiT1VhcFVkMXlmZnRlSHV1ejlNcjBGczF2Vm85ZFBHbG9uS1pUTGx5ZWgvMG5nRUVQdmsyRUcvNUE0cmxnY3ZqNktvaUdsNlNEU0Z6RzdxRkNwL0toelk3STl2emdQSVBiOW5VdzJrZXZwTzJTbXAzRDczWFZ3SFBvM2d2ZlhGU3RXM0JjRi9vVE10a2I2TytLelE1WHFWK0tnZGdEb2t6UFdpamFmbG5Uayt5L29USlNXUk1HeHdNZVFET1A4WXFYNlg1M3Yzb0Z5K2E5eEdEd0s5SGphZGk0ekc1ZnNzcDYrWmJQdWhZeU1od3RaWHBxTXpZdUx3a0ZXZW5lQWhxZzNkdVhBNmg4WGJ2VGdzbXBWN1JIejdmUzJRNFB5Z0Z0S3dnNHp5NDJHNFM2ZGhyaTU2Z0hlUXpXajlxYkd6SExya3dobkpsRVVQU2FmcHYyRDFlcThHV283eml1Z2YyUmtwRCtmci9ldFdGRk5KRzIwaFdXNy94d3RTZDFaOTBJYzEzWXVGb2NmTU0ydmpJeE5oZjJJQzRDREVHL0RjWW4yWkxNMzBMUi9uOTdHZVBhWW1UZlhCdG9TK3VpYlgzTjNZVVpIUnlzTEdTRE1yQmZvU1pLa0o1L1A5MGp5ek14YWg5YjkzOHhzYUdnb1dTakIyOE9KOXJ2YmJlcHJIaDBkclZDdlZ3Yks1YnNYK3c0eXM3NDRqdnQ3ZTN2NzYvWDZlS2xVR25tZ3g1bVJzUlMrY3V2SDl2UFFpV0NXNGs0K1pLZDNmL3ZCSHRNRGlabE5yaXMyQzhtNkIycE9uQVRCOHdGdlpzNk1PZnJzaStPNFA1Zkw1UVlIQjBjZjdra1NXd2tydzBNSzVmTEZtK0phTjNUdXNUSG1IUzM1SlA5VXozVFpRams5MnV2dlBtRDgzMmx1a2ZIdlNlYXBtNUd4Z1N3VXV0TitBUzQ1SVV4NzhUK3ZRYmVqM2liVEQzdW9zekdNS2dDbFVtblJJWEx0OHhvdHJjZjFDdk5kWlA5elR1b3lnMjVHeG9OSCsvZTVVWjQ5RzJNUnY2RUxLNERGZUpTMTVRY2VpSVJvRDNrMjFydG9xYlQvM1JidERRaFQ5OHNFTGYzSmpJeU1CNW5OeldENVFNMkpDNVhLRDViUTUrUno2dCtDdGdQSEJadndmQnMwOTlnWTg0NzJlM05XSHBRNTZqb2VvRFZYUnNibXhpYlZvc3ZJeU1qSXlNakl5TWpJeU1qSXlNakl5TWpJeU5nd01xTnV4dWJGUU1td3ljem15dVJCTWpJeU1qSm1raktsMEpxUmtaR1JrWkdSa1pHUmtmSHZTV2JVemRqTUNBQTF3QVJwNzRNOW1veU1qSXlNelF4ckczV05QdXJyc2lKblpHUmtaR1JrWkdSa1pHVDhPNUVaZFRNMlIxd3JoNSszMlJ0MTQ3RDJ1dEhSMGNxRFBZNk1qSXlNZnh1RTBUTHE1aGgvK00xanpHejVTQmp1a3lUSnRnL1VPWklrMlRZS2drUG5Pa2ZrK3krTmcrQ1ZEOVQ1MXhjejYxMjFhdFVXRzZPdlVkOS8vTWJvSjZNN0ZvYUQ4eDQzNnpPei9nMDVSNUlreFJsOTlrUytmOGlxVmJWSGJFaS9HUTg5UEdlZW1lVU1OU0dYSlE1K21MTGdjOFgzQjlvSnNoYk5XQlR0R0VYUmt4ZXFOeExWOWgwSnczMlcwbmRHUmtiR3BpQkxsSmFSc1o3RVFmQkt6TDZRMWljdUFnNTdzTWVUa1pHUmtmSGdNRG82V3JGRzQybXBwVTlUanF1THhlRmIxcjh2ZjB0bnV0cWE5ajdnak1seU0rdkI5L3NXN0tCYU5VbXI1NnZpbXMxbkM3dlFOWnVIQVgrZFZVR2NZVmdCK05hU0wyQWpFUG4rSVo2MC9WQzVmSnFrTlFCUkZBMGxnWDhMMGozQW50M2F4YjYvSDlncHlEdTVXS25NT1hiei9ZRVl1elgyL2UvM0xGdjJ4a2Fqc1d3OWhwa1VpOFZrUGRvOUlKaFo3OW9vR3E0N3Q0WEJvNUJ0YmRKalpGWXRsS3RIU1ZyYnJyY2MzOTk0bXlIVmFqclpkOGRZK3VNd3VEY08vRDhYeXBYL2JDZjBtVVlTaHEvQjNMbUo3NytqVUsxK2RxbW5UY0p3Yjllby8xOGMxdDVlTEE5L29WMzJFb21MRytPY0E3eDl2YThwNHlHSENROUptS1VlNlFZbmsxd3FVUkFjQTNacW43SDlpbXIxdnNXMkd4a1pLYVZwK3FnY3phMEdpOVVmU2hxZnErN0dmTStNaE9HenpMbWRDOVhxdWZQVmEyM3V1VWNYSzhPZldFeS9VZUNmS2VObnhXcjFDb0RWdnYvSVZCcGF5dGp5MHFybDVmTGZaNWFQaHVGdWlibnJrNkQydVVKbCtPaHViUlBaSndtRC9lSzR0dGRpdjUrR2EzNU1hTzlSMzMvaVlMWDZwN25xT2FmUFlHa1RlTnhDZlNhSnY0dFNiM2d4NSs5R0t2MmpWQ3JkdnI3dE16SXkvcjNJakxvWkdldUJoZUZnWXVuWklEUDA4eVFNRDFoTU95ZjlNWHRKWjJSa1pEdzBHUjBkclZoemZGZm5lQ3g0anpPenh5RjJUT3NUandFUWdpWVZZTDBYMjNPUlJNSFJlUHJmQlN1R1FVcDdmdGYyV0pvVjlaSkVmZzhtSk5mVHpWc3lEZ08xMjNmenBIU1M2a3NkLzFLUU9OQ3dsNCtOalgwY1dBTlFLcFZHSXQvL3BlQ2dFZDkvelZDMStwVXVEVXZBVHBLVjUrcy9rVjRoNkVmOHNqRys5bUpncnlVUDBqZ1pPQWxnSkF6M2NjNmRzT1ErWmlEUE82ZFFMbC9XV1JZRndhSGdIdTNoclRDekZRWXJnQ0ZrQmFFaVJnRlJTY0tnNWJVNmxZMUF5RnIvVDZMZ0x1QVVnRGdNL2lSUGo5clFzVTVpWWZCYllNZk9zcEhJZjVuUUVNWnZ1aGwwV3cxdGY2USs1K1YrdnVSem1pMVBBdit6a25yeDhqZE5saGZLNWN1VHdMOFY2YzF4SEgrMFdDemVzOVMrTXg2NkNOT0RKYmJ1bWZXYkdKTG5UZHN3U2NMYVFXWThCMWdKckRSakJUQWcyTUxnVWE1Ulh5YkFJWkl3UEJ5NGNGTzhaNXh6QnlDT0ErWTE2b0o3T2VpSXlQZkRVclY2OFVMOUNvNUQ2Z091QUtqTFRnZU9XTXJZbXVhdUJXWjV4RHBMRHdYbG5lbUdidTNNTEorRXdYNllOUXFGNnFMV1dtTlJ0R1BUcFM4MDQydnpHWFNYaW10d2l1UmVzcjd0WlhZQmNPVEdHazlHUnNiRG04eW9tNUd4SHNUT2ZVN1NOZ0RDUG1XMnVHbWtIQjhEam44Z3g1YVJrWkdSOGNDUXBoTTc0SFJWNjVQVndlcENLNFZPTS9nbHVkeHZKZzFKU1JCODJMQ3Q1Ky9SZnJsWUQ2aU9OcDhDL3RYOWtGNkIySG55NDBnWVB0K3c3ODJ1cU1uNlgwakM0QXR6SENVSmc3VXpqMkYySzZ3N3g2WkUrZndKTkJ1dlNLV1BtTm5sazE2OFM4WE1EcFl3NVhvdXNrYmpKMTZPejgrczR4ekhZYmFObDFOWGowK1AzQjJUZjZmT2xjR2VQdC9RSlMwSFVqT2IweFBQekxwNGR0a0pRanNZQnVxdzJTSXpHRU1rTXJzSDZTWXpBc2w4SkYrTyt4MzhNeWY5Szlmbi9qYlZDanNYVTJHK3NTTGVZV1lOb1UvTlU2OWRtWC9Pdmc3ZUJGamU4N3B1UW95T2psYlMrc1FMTWJ1MVZDcmR0dEE1WmhLSHdVY2xiV3R3VnFsWXZIVnFMSkxGUVhBUzJMZXMyVGpYekY0aWFaTjdiV1prVEdMR3ZxQWp6R3cxVW93c2xpbEczSUc0enN6dUJlOWU1ZHk5K1h6L0grREJlOCtZN3c4aytmdzBuZnFlbnA3M05zYlhidTNCSStNNG52WGMrUC9zM1hsOExGV1pQdkRucWVvc2QwblMxVjBWVkJ4QlVWUWNGWEVCY1JsUjBIRkJZVnhRSEVWQlpBUlVYRVlGNU9lS2d1Q09pTGd6NnJpRENvcW9JeUtpb3FLampJb2JpSUxRVmRWVlNlNjlKT211OC96KzZFNXUwdWxzZDBseXVlLzM4NG5lUG5YcTFLa202ZXA2NjV6M2xNdmxFWExSV0hvT1gxMW5WOHhSZEo4ZEltbGRuaVpIQzdnbENNTXZkajFJa2p3RlJBQjY3eWZaWE1yaEdrVnhPb2xtQ2ZoL1MrcmZNa2pheEJJZU02ZTh3Rk1Jbmlud0pQcHVWb0NhVGZvaWZyNmorMktNdVhPem9LNVpnNXdBRC9DNUpuTWw1bkg4bnlLT0FqQUpZSk5INzZsK1gzSFRmUFdiRTNpTXhNOEFJRXI2K29wMTFCaGo3cHpVL2w4UEM0N0gzUEhLNWZEcWtUUTlWTDcvNTNLNWZIT2V4aDhBY0pKOC81ek9xZmlTZXlySUIwdnFtZ3FCNUFZQS9RQStJS2wvTEUzM0JnRFg1RDBBQjByUmFKTGNEd0M4L3Y2c01kR09yL3I0V0JBTS82cGJtMWtjNzQyWkFkZFM2UzlvTk40eTkrQjZFTUFqQVYwTXNVdFFUU2VLN0tmd25qbTdndDBEeWlzZ0NJS2JzamcrbjhDcjhucnlXclJIbnk1SGxtVjdvV2orSzREdmw4dmxHOUV0L1FTQUxJbWZDeklhcWtTZlg2ek45Z2kyZVVleGJkcFV1MHRqSFA4UTlOMUtOTHd0T1Juckh2aXZIcm01UVc3eWZYL1Q0T0RnQ01saXVRMEY0ZkRiRjlvK2tpUUhPdWpWSkQ4ZmhOR1NIMEtQSmNuOW05SnJRQkxRb1FMR21zNjlPb3ZqNlRxbC92NVRCd1lHNG1KaTRoZ1F2UUEyWmtudHkxMGJGRDhVUk5IM080dXpKRGtHME1zRS9EYW9obStlZTM3aEpWa1NmNDNrTTBiUzlLMEEzcmpVY3pCbVp3bkNLRndvdGNKTU8rczZzOWh4YytpSEtKb1BubG5XS0ZxeFVSR1BROUU4cDNPZnNiR3hLTXV5alZMajdnQUFCd0R1YnZWNjdkRytqOXRkQXdCVXpIZk42bFJQNG9tcFN6d0FaRWx5QktTblpVbHlWeEpsQUxmblNmTGhxYzhWZWFoWHF0SHIydFdQQndEQkhUamY1MHFwYjkySkF3TUROUUFZUzlQOW1uTFBFWERoekZHNldSSmZLMm0vTHJ1dkI0bDZYTnMwWnd2NTEwb1lQYUNqckFpQ2FNNTUxNVBrbndIQkovOHkxUEcrdEVjYmQrdTZNY2JNeTRLNlptMUpBRlRZZ0VUNGEyK2h0Q3hKamhGMHRxVExQZkFNQi8zQXFmaHM2UTQrcGxzT3JaRTRmcDZEUGs3Q2wzQk1KUmkrYWpYNmJZd3hkeUpOdEdhcjlxSUJmOUhhTzFBN2lQYTlxZGRaVWx0a0Q2V1ZhSGpPWXBxcTFUYm14TmpVNjlGNmZYOEh0YWFoVDgzOElGNWRRSzhHZ0dKOHk0ZEEvbWxtRzZPam85WG14UGhmNmZIc29CcTlyZHZSeStYeVg5Qk9FVEJUUFVuK25kQ1JndmZWU2hSK1p1NzIrRmtBeWtFVXpkbDN0Zmw5ZmU5b1RrNjhCRTZ2Mnh6SEg5MFFSZE1qUlVtVkpFQ2FaOG8vQUJYTkV3bDRwSGMrQUdSWmJYOFYzcVBuVm5UM0JEblF5cFU1bTBmZVVLNVd1NHlBM2tta3hsQVUvV3dsRHVXazU0SUFmRjI0blAwS1lFOFF4MDBGWkFnTXRsN1BhTnZkY1pha2VwN0VMd1BvQk53Rm1qM05tbVFQZ0Y2UmwzUWVZeVJKRGl6a0xnQ3dxVVR2bVoyNWZLZmJLUFc4MkRVYnZ3SjBXcFlrZndqQzhLTGxuSXN4UzVIRjhic0ZuUUFBSW5vQVlOd1ZOOVRqbWdDZzFOZS9Wekc1cERqdUxEdnRPaFBIK3phaDYxb0hhYVhsbVFwUWxqei9zTUlWRUhTOUo3NTRzVDZLT2daZzY3T3gyVHlaNUd0bW5NR3o2ZkJzNS9ScEFKRFFsNmZ4U3hackV3Q2MwOUNNNlFnZzhEQVJ4M0hyNi91Q3VPL1dqdUFXQUsvTDgzd2ZOUnRQQnRDQThFQUJzeFkrSTlrUHdQY25KMCtaS21zNDl5NFFtM3Y3MTcwWkFMSzA5a29JanVCMzVPRzZPZWZzOUh5UURoN25wUDd4eEhUT3lVaDllUnpQZVREbXBBTkF3RG4zekR5T1o2ZXVTZE0xT2FESkdMTzJXVkRYckMwRG9ZQzhBQW1vMmJQYTNaa3BqK01UQkowdjRIZUI1eC9GYW5VMFQyc3ZrdmlGU2VoSDlYcnRoWlhLOEErQjFvSXVMSXAzTytJNENGc0FQcnNTemI5b2l6SEdtQ1VpSEFSQjhOQXo4L1p2MXlYZnZ3Rk5IUWtBQXU1SzZIeEFGd0hleFFBZ3ovOExWVHkrWXplUzNFQng4Y1hUTVBWUTBoM2RKNzZvVVNyOUdFWGplUHFscnZsTUNmNC9UMXBTdXl0dGNIQXd5WlBrQXdJZVRNK2JGZFNYdEE0Z1NOYzEyQ2RwUTU3R3h3SE1oaXFWcndFQW16d1UxRGx6UnJxMWdnQWU1TTZhWGN6MWtqNEhZT1dDdWp0WVBZNlBCbm1Qcmh2bG5pZmhEaFRld2ZVa09YakJoano5cGxLSkxwdFpSUEQxUTlYcXJCSGVJMm44Zm9FbkFrQ1dKRWVSM0FmZyt5dFJkQW82MUpQYWFRVFA5T2htNVczTzgvZ0ExOVRsSlB0SXZYQ3dHdjUrdm02VnkrVnNORTJmMjNURjkwaDhPa3ZqdmVaNzhHSE1kdmdCaU5ZREpPRlFFQS8xaUU4NXRBS3BBd01EZCtUcDhvTzZPd3Y3K3pPT2owL2wwUDBYQUE4amVBRUFGSjczRDdnQ0FEZVhvK2pubzNHOGIrSGhxSmwvTjNsYWU0NDgzQllFdzFmVmsrUlF0aC9nbE1pUE42UXJBWURFMXdCY0t1R2pMUFg4RFVYalZTUTNPcWYzTGFtUDVIcGhiallIRHp4b3NGcjl4Y3l5TEUxK0JhQU1BSzdSZUQwSkgrQ3pLbEUwNTRGUWx0U3VBSGhZMGRzN0NiVHpvTXM5bGVEck4yN2NlUHZtT0w3cmhOT1pJRWZLNVAxWkRVZm50aEgvSzZSbUVBNy94eExQcGQ5SmN4Nk1FaWdCaEtCL0Z6Qjd0b1hVbXV4Z2pESExZRUZkWTVZZ1M1Sm5DTG9Bd2gvNmdNTVlWa2NCb0Z3ZC9sS1dKRTFKRjlIeEIxa2N2NS9BRFNxYWJ3YTVoNERmOXZpbG93WXFsZXNYTzRZeHhwaTFyUjdIL3czbzhLMGw3QVVBTlJ0L3I4ZGJSMU9WK3ZyM0tpYVdmak5mTHBjekFKY0F3TWhJN1Q2dVFWQzh2aHlGMHplbldScDNCbldYUjlxSDVHR1QwSzg5TjNuTVVIWDRZd0NRSmJXWEU5NGVjNnFUeUpOa2VxbytnYThOaGVHS2pCWmR6RkMxK3FadXFRY285b3VBYzkxSGNHWnAvRXFDVlFCLzdjeTVHQWgzNGZEdzlMVGFMSWt2QWJCL0pScmVlMVliU1R4dnVxV2RoaHp1T3VWM1dVMWdQQWhiby9rSXZCVFFZeVZ0MmJxZGZRQktBallEY0pCNzQ0eHRHd0EwSkUzT0ttdU54SnNWMUlYa090L2JMR21OWFBTYWZxK0RlNU9rTy9xQXM3djNreVVJa0x5SnFiS1JKSG1FYStweUFHVlFwNVNydzE5YTdId0hxOVVmWjFudFgxWGdVZ3B2cmNmeGZqMzkvYThZR0JpSUY5dlhtS1VJb3VqcmFDOElsaVh4dFFEUVMvK2Q2NnZWdjAvVldYeVU3Vnc3NnpyVC90MS9MUUJrY1h3dWlJY0YwZFlVSy9VaythZ25OZXYxMm1NS2gwc2dER1paOXZVZ0NQNVgwcm9zU2Q1SElhb255YXU4a3E1d1RXNGFHQmpZUkRJQjhMdjIreUNBTjFhaThOS3Q1OTk5SlBISXlFZ0ZtS2dNRFExUHowTEowL2g0QWlPZGRTVVZuWjhyOWFUMXB6d2F4L3NXeERFUWZsa09xMS9yZnZZc0FVQ2owWmlvMSt0RGhTc3VCUEM3c25QbnR4ZS9mZ2ZCRGFSM0RLdlZPUUhkYlNGZ3BCSU56OGxEM0o0cDgxKys1eDg1VksxZTNuR2VwVHhONXAxcFlvd3gzVmhRMTVnbEtGZXJsK1ZwL01GZThLek9OQXRCR0Y2Y0o4a1JncjRKNHBTcGlZZUV6aTlYbzFmdDdGWENqVEhHckF6Zng5ZGN3UnVBVnZCSjBHa0FBT0k4YW11K3hJR0JnVHZ5WmR4c3o4UkpFZ1RrWWNGOHFXd1A1NUcwcElXZ2dpajZmL1U0dmhiazU1ekRwZlU0ZmtFbGlqNHI4QVJBRDFoc2Y0RTNBRmdUUWQzNWNzazZJaVNBa3VmTlNVcFlyOWVINklwNWM4U085SExmMFNTWkRuSVcwRVlCUFZONWphYzBvWjZWSGtjbGFZTEU1WXZYWEtpTmp1OGlVcTBTRGQ5bDZtV1cxRDRGNEdtZHdaZnBLZHpDT3lyUjhKdmIvZW52dW9qZUlncnBjQkQ3a256emhtbzBaNEUxQUlDRER3S2UxeHFwbXlYSk1ZWGNCU1Q3QmIyeFVoMSsvMUtQRndURFY0MGt5V0VPN2pLU3oyMU1qRDg1UytNM2x5dmhlVXRkU01tWXhXeU80N3RPQWc4RGdDYTVsNlNZNU1UTU9tTmpZeHRVcXkxKzN4MUZrNk5ac3RPdk05MVV3dkJEV1ZKN09SMi9DMmtFSlI0YXRCY2lKSGxIbnVlUGNjM0pTd2g4VUExOFBBaXJMeVBuVDNYVFNWSXZnQjZTbXdGQWpjYXJCWjZPOXZxUGtub1F4Lzg5OCtIYVVoVFV5UUI3VWNLcjVsMjBUYTNQbFNBSUprZXorSEVPL0NjQXlEMk9RYTdWQmVIU2Nsajl5bktPYll3eGE0RUZkWTFaZ3ZhWC8xZE12UjRiR3h0dWpJOGZDT0xSQkI0djZLRUFLR0NFMGdUSVlZSC9rYWZKL2JNNHZvekFENGJDOEgrWDgrWEhHR1BNMmpKejBhdzhUWjhKaVFCQXYrZXN6Z1Zzc25qNUk3UUFnS1NQMWxERkJZTk9qVVpqSFFHSVd2Q3VQby9qaHcxSnYrZnc4S1pLRkYxYXI5Y2ZyYUo1RnZ6U3BUT3EvVFVJbzcyNzdwL1dqcFA0TVVsNXQrMXJDYUY5QUtJRS9HM09OdGQ4RzhBQVVvSXUwMXZWeEMrS2ptbS9CRkJBditzc20xS3YxNGRRRkI5WnJGK05jZlMzRG9JSDErTjQwWVhYQXVCNFJ0RjBMa3lRYVJCR3oxcHN2N1dPUGU0cmJIaFhPcysvTFU5cUh4b1MzekRyUEFHUTZoRUlPVzhpei9ON3VzYmtCU1I3Qko1VUNhUHpsM3ZNb1REODZlWTRmdEFFOURHU1Q1Wnd3dWpvNkVVQTZqdnN4TXpxRTMwQlBvUW02YS9vZCswRzhPOW9melEwaSthMzh6VDVLb0FYenF4VFRFNGt1YmY0NHlDbDhkbVZjUGdOVTY5MzFuV21VNTduZ1pxTlR3SjRCcVJmb2RSelJCQUVmNTFacDF3dS8xbTEyaU16NHZNa2pzdVQ1RDZqbzZQL05qZzRPQ2VmN09qb2FNaEdZNCttdGo1L3k5UDBYWko3Q1lDTjNmcVFwZWxyNlBHZHF0VUdsaFBZTFZlalYrWjUvR1UydVRsUGtqUExZWGg2WngxUlBXejlKNW9ZREtLcnNqVDVNSVVFd0FpSU4wcGtnYmtZQUFBZ0FFbEVRVlRxZ1Y4NkNaaGVUUFBQWFE3bGcwU1d4SE92elg1cG44NzNpMUovRnNkZDh0SzdCd0dFay92M0xJNFBtcmtsVHhMdnpwRlV5aGl6a2l5b2E5YVlHRUJQYTlSUnNUYVNDa2txalNUSmNRTHVxMWFDL2djM0o4YjNuT3FkZ044QytpbmgvVFNvVnQ4QVlESlBrc2ZLdzFNcFBBN0UyUUw4UEUwYTlTVCtFNEUvaUxpTm5qNFgyTUpweGhpelBJSUR1aVRkVytsdXlKMDQvYUxaZkVpOVhyK3VVcW5NbVRhNkZQV2tkaHFFMHdDZ0llZTFCdUh5bkhwY2V3Y0F0S2UzenNwSldDcUtkUVZiSTZqbWEzZHpITjl0Z3ZodURpUWpTZks4b1REOFdhVlMrVFdBcHl5MWJ3SUhBSUFsYmRPNXJTaGhIMEhqNjZxVldhTkFSNUxrRVE0NkNjRDNRT1JvajZxYnlhZDNjT0VWVzkvTGd1OFZjRy82TTZkQkEycnltMVBYLzk3ZTVyckdPSTlhYXZkSTNnWEFvdlhIZXZ0T0JxWVhPUExSbVhkeEp4SFltNmZwck9CeEp2VnpCLzY1RFlYaFQvTTRmcW5JRTNOaVQwbEh6aHhkNThnU0JYaWVOekZZTHQrWXA3VmpDRy9FcWJqdnRxU2dJUENuRFZHMFA0Q241R244RXZvOS96TTBOR1FCM1RzWmxrZzVrRVJSRkZqUzdJVWRRUkt6TkRsdTZ3MEx2dzdnQlZsUysxa1FEbjl3dWg1eExyUTF3a2w0NndDOUFzSjFvcWJ6Yy92MHI1emQvbzY3em5TVFpkbGVLaHJQOTR2aWtvYndDRkMvSWZGREZZMlgxYnVranNnQXdQTlBnMnZXUkI1VUZNWGN6eWE1cHpVbnhsOUM4RDJ0aVl2WXFhUGkyNThmVjlYaitIT0VucGVsY1JwVW8xbDV2ZGxLdjlBazZkQktNWE1pQU5TVDVHV0V5cUIzY3FWU3VSa0FQTThiYzRVdTZEek9RanpQRzV0VFNQWkptak03aEVJSkJDUTlFMTArMjJsUlhXUE1NbGxRMTZ4RnJTZnNqbXRpb1RTU3pYb2NIMExpT1lUK0t2RlhBRDRoNEdjOS9mMC9IUmdZcUdWSmZLMmdZMGxPTGZweFpmc0hrdGFQcHVrL2kzcXdnUHRBdWlmRmplVnk5Tk5WT3lsampObDFOUUU0RUwxb3dsKzA5azR3a3FZSE9ibkhDeGdoTUNUaWF5eWFmeDRiRzN2U3dNREFzb2RPVWJ3R3dMa0FJT0krQUk2VzhGV2lQUVVYM05LNWVFd0IzTFcxRFhOdkp0czJSTkd0V1ZwN3RZVHpISFIxbnNZbmw2dlJSNWZadlNFQWtFclpNdmRiVVZtV2xWRTBId2pvMnM3MERFNDZDa1JSOHZ4VG1xN1paZVFVTUZBVXYyRjFWazdkTVFDYmcyRDRWN09PazhUVGFRdzJiSWh1eDVaNFlMRytqZlQyRHF2WitET0E3NVpkYTBHOGhYQndjTG9mbEhvQXJFZ2FKd0lEa3Z0U1I5bXlpRGl6SHRjNjN1TldUdEFwNVNpNk1FdHFod0Y4VnA2bWJ3Vnd4blJOc1JjUVhGRk1BRUM1T3Z4RkFCaXAxM3pudUhVQkpPSHVJUDRGd25VZ1pvMm1udUhaa0tiL2NNclY2R1BMUEIyemkzQ0Y2SGxjOGNkOWVabytnNjFCSHo4bGNLRFgwM082bW8zN0FEdzN5MnBYbzJqbGNnMHE0YWt6VTM2TWpvNkd4ZVRFSzBEOWVPYkkzSmwyOUhWbXlwWTB2ZnU0Yy9jakFCVE5Hd2xTMGxkNzErbUE1Z1FlSTRmLzZ2cDN6L2Fpbk03OUpBaUhqeDBkSGEwT0RnN21NL3A2TWxxaldmY2hjS1VIWHVxZzF3SFlybnpnQU9DZ3ErcHhiVmF3bnNBNkFkTVA4QUxQKzQvY0ZZOEErSzQ4VGE4dlY2dFhURmVXZWdYTVNvbVI1L205WEdQeVhTQy9HMVNyMDdNQTJnOTlUdDZlL3RMRGR5WGNYSW1HVCt6Y3RraE9YUzlQNDArUXZIcDdqbStNMmIxWVVOZXNRU3dBRWZUV3pNcmJRUmdlQitERjg0MklFckFucFJ1N2JTTzVCY0MxN1I5ampESGJRMUE3MHVTM3N1U3RQQ2YzTmtnMTByc1UwTEVBVHdUeDhlYjQrTlZabGgzV09RMXpNVUVVVFQ4SXpKTGtHRUJIRTdnd2lLTHZUOVhKMHZpVVdUdVJlN1VpR043TkM3WmRIZjVFbnNlL2NrMWNJdUVVU1JkMTVudGNpSVE5Q0tDdktPYmtxVjFUaXVMeEFQeDJnSHdXMy9lL1dxaklCeXFWNitkYnVDajMrZXA2a2t3SFR3WHRTeW1vSjBsSHdFVkRVLzlxanhCYk5HQ3hhVk50WTZOSkNDcVdteThTcmFuS3QwMjl5T0w0QmtGN0xubHZzbGtKb3ptTDljeWpEciswejh5Q3ZxTFlNQUg5ZmI0ZE9nbTZEaDcvZDFhWjhHZ0NzL0kybCtrZmw3dmlvU0JPSDBuVEgwMEZOd1QxRW9Eei9WbS9vME9WNFc4QytPYlU2eXl0dlJqaXY0RDhZQkNHbitwNk1uSHRHV2lOeWpObWg1UEVQRW5PQUpTQStBYkFBM3VMb2xIUWUxSERGVDlINFQwS1VnQm8wN2JrY043UjE1blJKTGxmRS9yVWhOd2pPRFVjVkhoUHlmTStPVkN0L3I1ZDdVdnRuNjNuV2F0dHpNajNFRGhld08rOFV1bC9BV0FxN1VLVzFNNXpjaWR0ZlY5d1lTV0tUZ0NBZWxJYjRJelBTSkk5V1ZKN1kvdjllelFJVEwrR2U4eDhqNUZJZkV2azdFVU9oZWZNcWxPdGp1WjUvQncxOFJPNTRyTmJrbVQvOVdGNEN3Q0k3T1dNb0s2azNpeE5QZ2V5NktOMzdOUnNnVTJiTnUyeFljT0daTDY4N1VzVlZLUDNMVjVycnZaSTRoZHR6N0dOTWJzZkMrb2Fzd1FrTjQ4a3ljUHJjZTM3WGJjREcwRGVaYkdwZ1o2SFY1YXJ3eC9mT2IwMHhoaXpzMlZKY2lTZ1EwWHZWTUxkSFNEbys1ZWlLSTRDOVdVMEcvOGphYjg4aVJkdnJBdkIzYTAxWXhVblNMcHEvcHRMOTNDQWdITjFTWDBMQldyTDVlaTZUWnRxajJnMmU5ZVBKY25lQUc3b1ZxOWVydy8xU3dQcktwWGJTRGEzcE9uZHgrV2VCdW4yRGRGdzk0V3RWcENrMGtpYXZzWW52ekZRcmY1MjlqYjNFcEx3UFcvT1FqY0RRWEFOZ0s2ell4eTVtWEszUXpoeFZwb0JNZ1JaVUs0em1ENjRJODVsR2NvQy9qajFRc1FHZ3BNUXZycllqaUtlVEdDUHBSOUs2c3pacVZxdE9iR0VYS0JUUFBFcjVUQTZkMlpabHRUT0F6Z3JxTXRxZFRTTDQrTUFmTSs1NHFMTmNiei9oaWk2bFVJdkNKVGFJM1huNWJnWENCQ1k5NkVHeVhXQ0xLaHJkb3FSZXZJU0VBZEFmS3NuVEtqOVp6SlFyZjdmbGlTNTkvb3d2S1dlMUk0R3VPeFpEanZqT2tQU28vUXdDZDhpc1E3QUlVRVV6YnQ0SkFEa2VYeEEzdEFYU2R3THd2dUNNRHlWWkdjZTk5c2dYTW9ldkVsTlhOc3hBR1pBVTBGZEtSY1JBL3lQVm9jd1NBQ2FlZzNNTyt1QjRqdURNUHI1ekxKNkVqOGF3S3dIVnVWeWRGMFd4KzhBK2FZSjZYT1NIayt5b05RcmJMMUc1bWw4QWNFREJWMHpvZUt0OWFTMkw4SDdOY2J2R01LR0RYMzFPUDV2WUhicW5YbjdSbDRjaE5FTEFDQkw0bXNsN2JkZ2Zia1NTQlN1dUxnZTF4WmVFQlc4TG9paXh5NmxIOGFZM1pjRmRZMVpJdWY3TVFzM1p6U0lnSHNEZUpLa2EwajhiNWRkSWVBK0JKL29ISmE5V3JReHhwaTFJY3V5c29ybSt3blVBL0w4WEhqSDFMWWdEQy9KMDlvSmdwZVNuTmptaGRLQWh3QVFpYVB5Tko2UTlPTDI2SjFaQkQ2QlFDN2laMW1hbmdyZ0xKRC9FUFQ3dWEwQ0d6Y08zeVpwUTU3RU4yVko3ZnRCT1B5Y3pqcStjL3RPUU5kT3BBbXl1RFl4SWRmWFdvd05jeGFlV1dtamFmcklMSTAvUXZDQmhmQUxBTk5CM1N5cjdZK0NUNFkwMGZUNDI4NTkyNk93dW82VXE0VGhoN000dm9YazVuSVlmZzhBSlBYbFNUd0M4TCtDYVBqNG1mWHpKSGs5Nkc3YXNXZlgzZGpZMkhCellyeVAwRzB6eXdYY1dvbWlseXkyZjViRTM4V3lncnJrNk9ob09MTWtMNG9OS0haT1Nzd2dpcjVmVCtLUGtGaS9YdTAwSW13dEt0ZjAvUVVYQUFUeEVBRHcrL3ArMDIyekpEOVBFNTgyVXRmc0pNN3BHSklaZTNyZWgwYmp1Sm5icGthSUFyd0hoV1ZkREhiV2RXWmpwZkxITFVseWp3MVJkR3NXeCtlQ09HVEJmaVRKaTlSd0Y0RFlKQStIVnlyUlpkM3FsYXZSV1ZNamtiT09JRE9GZXdtOEVnQ0NLSG96Z09uVUxIbVN2RjNRNlpVd3VudjdlUDhHNklXSW91MzZ3Q21INFpsNW1qeUZ3RGVBVm41bGtmM1VqRVZGaGNlMEhncnhZTFJ5clA4WjBBOUEvcEpra1NYeE9vRHJBWDVnNGFQcGxZRFdiVDFoZkFQa2RWMnJPdHlkeEZQUnpxUExWczdkY1lDZmdkYzlEN1NrWlkzR05zYnNuaXlvYTh3U0JVRndFN3JrV0txbjhRVVFBQituQnBYaHJqbVFXb3VDNEltK3YvWlhEemZHR0RPUFp2TWNFdjhFOEJoV3E2T2RVL20zZHlaR081L2U0d1ZjUytoYWdDL1BrbVFjd0FuMGV6N3ROWnVYRDVUREcrdjEycVBwY0Q4SUh3Y3hIVXdJd3ZBTXpNaFAybWtrVFU4Q0dZcm91bERVWUxYNm16eU52eUpoUFltU1dxdURYeGFFMGVjQW9CN0hYNkNIbndUVjZMM2JjNTdMa2VkNTRCcU5zd3E1NHdrU3dOZjh2cjVmVDIyWDFKc255U2RBdEhJK0ZzMUxKVDJwbmZwb1VlMXB1R2NMdWx1ZXg0ZVV5OUYxZVo0Y0JMS1BuSnMycVJ5R1orKzRzMXRZYzN4OFA3U2k2Z3VtMk5pQktzWGt4TFlOTWQ5R1FUVThlZlpvZEswRGlKNmVubmtmZ3JmL214MUM0WThEQXdOZCs1dm5lWHZVSHkyb2EzWUtFbCtnMENpWHkxa2V6LzAxM0pLbS96UWh0eWVBeStmdXZZQ2RkSjBoMlFCdzYxTHFaa255TmtCdkZQRWIrajJIVnpwU1BZekc4YjRGK1lCeXRYcHB1OTA1UmtkSHE4WGt4QjZFcnMreTJ2NXM4dENoTUR4L3ZzL21JQXkvbWlmSmFKYW1Md2J3NGVXZTN4U1NEVW1QblBtNVFtQ2R5QmtMelBFMUVPRDE2bmVEZzlGZjVwa1I0NEl3UEtWTCtiUXNpVjg1Nnh5cTBkdTYxYXZYNnc4Q2kyOEsrQnVnanhCOHU2QXpRTDZlVUtWY2laNi9uTFJJeGhnemt3VjF6ZG95RkFsYjhnS3RaVUc5MWU3T1lySXMyMHZOeGpFQS94QUUwWS9tcStlb0trRlEvcHdwV0pJNGtxYXZFL1F5QVhmQXcydm5leHB1akRHN1BhSkFhL1FOY2NjSzU5VDFjTE9jTHE5RTBVVTdvL2tzaXc4bVdDWHh3WElsT2pOUGt3ZVNlR2s5cVdYbGN2a05hQzgrWGs5cVp3TVFTcm9JQlkrYjAwNGNmOVFqTHh3S3c1OU5sVWxhbnlmeGF3Rk05Tk4vZTdmanQ2ZlZQbXUrL3BFNEROSWpBTXdLNm1aSmNnU2drMGw4WVJzV1lwdExyV3pKUldQaWhYQjZBOGxJd0swRVh4NkU0WFRhZ1haT3kvTkJQRVRRRlJEL1N2TDRMSTB2bG5RNHlVVVhHQ001bWVmNVU5V1l2TVkxY0ZVOWprOUFvV2NDYlBiQys5WjJuOHYySUo4QUNDSi91UktIRXpBSzRma3p5enpQNis5Y1BHMUg2Z3ltdEI4b1lPTWRkOHdiMU0zVDlDaTJwbXBmT0Y4ZFNhMnAzY0tTZ3Z2R0xGZTVHbjBDbVAvM2F4TEZ3UUFCVC9QZUgzUzFrNjh6aThuaStMMkFUaEgwN2NEaFdReURPYW5sbk9jOUVISmZ6dFAwUlFBKzNhMGROem01Zit0ZjN2K3B3S05CbmJONWMvd1pMUENlT2VwWmREb0MyeEhVQmJwOXJtZzlzVFV0UkJCRlg5K2U5cGNqUzVKajVJb1BFcWg3UFRxc2FIZ0hBb0pQL3hlU2pwUjBXWjRtVjQybDZZczcwd3JOTkJySDl5Mkk4eUE5Q09RVlphZVhiVU9PZG1QTW5aQUZkYzNhY3Z2dHdFQi82eWJNbjcxYThsb2pxUzlMNHMrUzdDZDF4bFNTL1c0b1ZrRUF6cVdkMjBhUzVBUVJaMEg0SWFHN29jQlhSa1pxL3p3ME5QeW5uWG9DeGhpemF5clFXaUdzRDRLL2tnY3U5ZlpmMEdnMHV0N0FkaU5oZlJiSGIrNHNINkc2WHQvb2NBb0ErT0lYU0RiSHhzYWUwNWdZL3puQjEyZHA3WWFnT3Z6SlBJNy9VOERCRUQ0TzlQeTZhMVlCNHRoQzd1NEFuang5ekRROUdXUUU4UDNycTlVbEwzeTE5VnpVbjZkSkFMQkxtaUYzSk1BblFIem5jdHZ0Y3B4U2xpWVBJZ0FJN3dZcEFSOE82TDJCMWVyb2pIbzllWnA4SE1RTEJQeTkxTnYvL0lHQmdUeEw0NzBJUGpGUDQvK1c5T3h1cVNzNmxjdmx2MlJaZGhDS3h0Y0pmS2ExV0krK3NpM3YwdzRsZHpSSTE5UFhkOFhpbGJjZm9VWVFEVjg2cXd1MTJzWjhHVGwxZDBBbldqbUxvNmhyNEVkeFBKREx2UVdrODNyMWtRVmFLcmVhVzN3aE8yTzJCYm53S0hBbkhFdEE5SHQvc0p4MmQvWjFaaUgxSkRrWjBDa0F2aDVVbzJmUCsyRE11YWlkMC9xV2Vmc0Y5d3lBNmdPdUhRZU9YRzVmZHBUMnRhSWZtcHVLUlpLZjUvRURWWGlQSk54QkVCOUp6enRKV3ZTeXNhZ3N5L1pDMFhndm9DTXBYRlhxNzMvV3dNQkFYRStTQTZmcWxNUHdleU5wK3JqQ3VhODI0WDVaVDJydjZlMWYvNzZOR3pmZTN0SFBkWGtTZnd0Z0dlVFZBSTdPUFc4U3dKeUh1c2FZM1k4RmRjMGFKVUxxV2UxZXpFZHBPcGdsOFJkSVBrckE1NExxOEJjWHJBL3NTUUFEbm5kYmwyM1BGZkQ3SUF6L1pVdVMzSFdTdUVXVE9CTEFPVHVyLzhZWXMwc1RBTUtEdDdJamRlZWI2ajBma3VzQXZLbXpYRjI2bmVmNVBtbzJqZ0J3NVdBWS9uN3FlRmxXT3dKTnZnOSt6OFgxT0Q1Y3hEc2gxZnkrL2pjVXhkd1pvM21lQjJvMlBJTFRBY214c2JIaHhzVDQ2WkEyOTY1YnQwMkIxNUdSa1QwQlFPeXl5SnJ3YUJEMW9XcDFXY0dMYnZKNjhuSUM5MmcxaTkrVlBQLzR3VXBsMWtpMzBUaStiNTRrbndYeFVBRTMrejA2ZEhCd01BRUFwZW16TXhVL0l2aHZXVDA1SDhCL2REbk1IT1Z5K2E4amFmcFpRV2UxU3ZodldWSzdRdkF1NnVucisvWnkvOXZQNUUzNEpjQUJ3cndQZnp1TnBPbVRuTnk5SkZ3Mk1ERFFtVGpUVTYyMmNiRTJjcXpzUXc4QUVIRm1QYTUxQkppVy9wQ2V3TjBrYmVxYVIxcnk4elQrT01CN0F2cmcwTkR3SDd1MUFRQW9pbjl1QjUxV2ZZRS9zd0pFSDRKUG9VR3FhenFBbFRTV0pQZHZRb2RKdWp3b2wvK3luSDEzNW5WbUlaTFc1V255TmdHL0M2cmhVUXZOZEJCd053QmdUL2Y4NHBLOExFMmVDZW1hOVZGMFN6MUpsdFdYVGc2NnFoN1habjBtRUZpbkpmeDk1M2wrdC9ZL1J3RmdORW51NStCZUtQQ1JXUkkvbk9TRzFpS1piSUQ0bFMvOWZYdVMrbzZPam9iTnlmSFhxdGw0SmNrU3dUT0h3dXBiNWt0VE1WU3QvbVJ6SEQ5c0V2b1V3VGMwN3RqeXFpeEpQdXVSWHhxc1ZLNGtPWjRueVlFZzcrbDVlTjVRSmZwOFBZNHZCTnpSa2w2eTBLQWlZOHp1d1lLNnhpeFRGc2VQeTUyN2tPUjlKRndXaE9HeEM5VWZHUm1wdU1tSlF5SCtrZUhXVVVaVEJQa0FHaVExT2pvNmdja0pnVnpaS2NYR0dHTjJBcVZsaDcwN1N6ZXZYNytoTVg3SHJJZDhyakg1UVpJK3dUTm5sZ2ZCOEM4Qi9FdVdKRWVRK0lLa2h1LzV6eGdjSEV3a2JjalRCQVEyYk4yamNVOEFBTGN1c05JY0gzOEhpVUhTTzdOekJCQ0JMUUx1SWFsdm9aeCtydGw4WW12MDdPeVJ1cHMyMWU3U0dPZTlBSDFxYXJHYzdkRUg3OHNUY0djQStteFFqVjQ3czArSzQ0RWNlRTBUZWgzSmRSQiswZTk1UjY0ZnF2NXQrbnlxMWRFOHo1K3U1dVRQS0o2UXhmRnQ3UVY2dXBMVU0xS3ZQejFQa3ROQUhDRGcveng2cjVhS293RStqOUJoellseDFaUGE5UVIrU2ZFMzhQUTMrUHhqdVJ4MVh4Q253empkZzF1MzNaenpIV0NlUHBXeU5Ia1BBYkEwOXdFdmdmdm5Ic2VXMGhiYWkvTE1RUTdYNDlxTVVhenNBMUNhWGRiSzk4SFdRVStyeDdYWEFxM0ZrT2I3bWlMb0JoSi82RGloL1VIdU02dmRKSGtCUzZWcnl1WHluNmZLUnRQMGtZWGMzaVIraGc2SzQ0RThqVDhCOEZtUWZsMFdUcHZ2aENYMVoybjhjb0R3ZlAvSDg5VXpkeDZFSStGUmhHUFJmZEdwbFNMSnk1UGtBaEQwNkwxbkJZNjQ1T3ZNREhNZStPUjVmRCtBWlVLZmJhZmk2WDQwcVNkTDR5TUkxZ2NIbzcvTUxNL1RoSkNhZVpxK2dNRGQ0T0ZkTS9lZEhNZUw2MGt5QmdBTzdtRUUyNk9EMjV4N1FMZGprdnd4b0ZrcDdBUWMxdEd2dnBFa2VSRjZlcjVZTHBlbjY2b29ua2NBOHZBN0FHaDZMcUxqcVpJMmdiaGE0Slh3M0krQ0lQbzUyVXJSMEY3d3pjK1NlTW5YdEN6THltbzJ6MjVPakwrZ0hXai9CWHdkWHc2aVJkUG5iSWlpV3dFOE1VL1RaMHJGT1lDT2RkS3hlUnJmcERSOThJamtDNExrTlZydmg4YTEzS2k5TWVaT3k0SzZ4aXhCTzIvZjR3UzhGc1JUQUJTQ3pnN0M2UFNaZVp2cVNlMHNpZ2VEU29EV1NzNUZZL0pRa2lHRnJvdXIwT1BGRU41ZGoydmZLaVltOWdEaG5MZktlZnlNTWNic0VOMXkzcWxXdzh3cDdTTngvRHhIUEZuUXQ0TXcrbTVuL1ZiS0JaMEZ3SG1lZi9SUXRmb1RvRFg5dDU3RWZ5ZmN5K3BKcllmaXBCbzZIQ1RrNFVvQXlQUDRBRFh4WWdCMTUzbGRab0RvV29JUHo5UGs2bm9hLzZMck9VZ2hvTU1sYmU0blorVWliRTc0ajJxTlF1WEZ5M3BqNXJHK1d2M2JsaVI1NFBvd21qV3RkelNPOTgyaHEwRkdCQnNRM2xZT3c3ZDJDeVNYeStVYnN6aCtscUJ2a042dk83Y0R3T1k0dnRzazlmWThpWjhHTWdJeEtlS2NvQksrcFQydCtvcVJrWkZYdStiRUVSQVBwL0Jva0E5VWErRXlvS2xYQXBnVDFHMlBVUHRiZTZYMVRTSThPdHdYQUxERTNMZ2o5Zm9oQlBhVDlLMUtNRHgzOUxOVUEvSEJSUnNTWGdSeVRyQ24zYy9Ob0hmbTFxcHRYWUsxbmRzSVZ3TFFkVUVnVDd5b0hFWG56aXpMa3RwNUFFNmFYZE1kb1diam9ub1MveDdDbjBrMG02NTRJa2xBK01LTWZqSlAwNmZuY3U4RmVFOUIxL2Ywcnp1TUF3T2JnTmFvdXliMEZVSzNvUFc5cThqVCtPRUU5eGIwazg1UjN1Wk95dmNoSjY2Rk1GZWV4aWVCZkN5Z2k4dGRQczkzaHFWY1oxb0xES1l2OWFoeE9SME9jRmFRMVBmN2J5NktpVW1BTDYzSGNkaE9yVEI3RkNqVm42WEpJUVQzZy9CZWttNGtUWi9rblB2WFBFMGlBQjZCMjUzMFRrSzNsOFZQQUlBblRUcG9NNERUTVNQbUxtZ3pwbWRIQUNUN0lNMUpWVWZoOWVWbytPY3p5K3BKZkQzYWFWYmErMDVrU2Z3T05Cc2Z5T0w0ZWxBM0Fxd0FPZ1NBODhVdkEwQVFSRDhlcmRjZk9WaXQvSHlSQjVFaWVOWUMyeUhvOUtsL0IwR1FaM0hzQTdqVkU4NFlETVBQTDNjVWJibGEvWXFrUzdJa2VRcUJsOHJIMmF4VVIxV3IvVFFqL3dFVkg4NlMydE1CUGhmQUpUWksxeGdEV0ZEWG1DWEpzdVFwSkM1dGZ6WDZIb1hYQjlGd2w1dGZMd2YxS0lCVGk3d0p3TjhFblZZT282NVA2OHVWOEFOWlBia0xoUmVEMmlUeGhaVks1VGM3NTB5TU1jYXNOU0pqUURuOW5oTTZ0K1Y1dm85ck50NElhWXZ2K2M4ZXFsWm5yYVR1ZXpyQk9YeUk0T3RBRUdBZHdsc3JsZUdyQWNBcnZQNG0zTjlKdks5U3FZeDB0dS8zOXIrcE9URVJFbm9jaFB2UDA4VXRncTVsaVc5Y0g0U3pncTF5N2xHQ05nZGh0TVB5dnE0UHd6bDVHZ2VqNkE5WlVyc01rT0QzdkRVSWdxN1RmcWNFVVhUbDJOall2ZWFieXJ3K0RQOHhtY1pESURZVC9HaVA5S0VOWVRSclpmaWhvYUU2Z0UrMGYxci9MVnpqZm5EY0s2aUdYUmZwSXVteU9MNGQ1RU9BZG5aZWFUT0pTd0o2NXkvbC9NdlY2bmV5SlA2czE5TTdaMG8xMFBwOXFZUlIxOFh1WnNxUytISEEzQkY4N1g1dERzSnd3WURGZk5yNWxic0dkWmZlQ0c5cXAwZTRINGo3dFVzM2lUZ25xSWJ2bjZxVzE1TlhBYTNjeWhBK0hvVFJLMGhPNTlzZHFGWnZ6TkprVDREN29uMWZJMm1jMUpkNyt0WjFCSktOMmZuNjRIMTFISG8rL1o0RlovS3ROSktUV1JLL1ZVSUFFcG9SVEFXQXdjSEJORS9UbzUzY1d3Z2RBYkt2U3lzT3dDMGl6ZzJxNFJ1M0Z1TVV0R1lGZk4vNS9vVjBiazhTMTdNYWpRRkFPWW91eEFJTEcwNnBwL0VGRkk3WTVwTVViZ0p4QUlnREFCN1FLc0l0QkU4YkNzTnIyKzlERThCUGx0Q2FLNGN6enJHTExJbFBuL202SElZbkFQRG1TN1d3Rk8zQlF0OW8vN1RLaG9jMzVYRjh1TWdMQkJ4SjZMSlNYNzk5dmhsakFHQXRQTTgwWm9hTGJ0dUF3ZjVMQUIwTTZRUWNXZm5NYW5kcFNqMUpUdlJLK3NsU3BsdXFsUSs0QjBCekthdHZHMk9NV1JwOUgyOEhjUUtBVDJBUzcrY1RjZXVpTyswQ1JrWnE5NTV2Z2N3c3F6Mlc1S2FsVHZmdnBEUWRSS1V5YnRlajJTVDFiTS9OOXlKdGU1aktYTkN4RXZ0cWs5UUxnQXVsMjlpR050ZVBwZWs5MU5OVGF3ZkRsN0pQRDVLa2YxTi9mei9RUFplb0pEOUw0N2Q3NHBmTFVkUjFKUG1NdWg2QVBnRGpOb0p0OS9MNVg3LzMrWFI2TTRnL3FhbTNQUGVocjFsSzBHNm5rZVN2dGI5N0FLalg2dy95cGZYeS9YaG02cFB0MWY1TUtXYWVzeVJ1NzkvaDZPaG9pTW5KY0tCYXZXbWhsQkFkZmVuTHNxeS90N2UzZjNKeWNyemJ3MHhqakxrenNaRzZadTBoR3hBQVlVMHRsRllKd3lXTnNBR0E5azNpcWkvVVlJd3hkMEpOQUE1Q0wzcmdMVnA3RnpGZlFCY0FnbUQ0cXUxcG05VzUrZHpOOUxWNlo3Vzlxbms5RjdJemd2dnQwYk8vWCtZK1U5K1Y1czBQM0E0U25ickU5aHlBTzViVEIyTjJoclVZMEFXQVNxWFNOUjNOOXVyMm1iSWpIcXkwRjhCYzFpcHI3WWRWRXdBc21HdU0yUzNjYVc2R3pKMUVzSWNnNXlBUlZQOXFkOGNZWTh5YW8vYi8rbWphOXhoampESEdHR1BNN3NsdWhvd3h4aGl6NjFrVFMrSVlZNHd4eGhoanpPcXdvSzR4eGhoampESEdtRjJjVUNvNXk2ZHNqREZtdDJGQlhXT01NY1lZWTR3eHV5WTVINVFQcWRHRWJFMExZNHd4dXcwTDZwcTFxTFc0Z0UydE5jWVlNMWNCb0xVSWxXVmVYNVlzeThxTDFaSFVyMXB0NDByMHh4aGpkZ1E1ZUFBcGVrN3liYVN1TWNhWTNVWnB0VHRnekd6L0FMQitFZ1FnOUs1MmI0d3h4cXd4UkFGQUlQcmc0SzlXTitwSmNqS2d0L2NKKzIySW9sdVh1dC9JeUVpbEtJbzlmVFR2UGhoRTN5YzVQbC9kMGRIUlVJM0dRd3NWRDZXUGJ3WEI4QyszdGI5WmxwVlJOTk42WEx1aUVnMC9lYjU2ZVpwY0NvOVBVSzAyd09IaFRkdHlMTVh4UU9icndVdmZvM1J6cFZLNWVWdU9aWXd4eGhoanpPN0tncnBtTFdvOVlYZXlvSzR4eHBqWkJMVWYvSGtvVm0vR2tTZjFpeGlpNTgzcVE1N1dqcEx3R0FBYkFXeVVzQUhBQUlFOUJPenBHcFByQ01DQnlOUDBoUUQrYTNSME5GUnovQkhPWVIvQXU3ZWtlNFA0NTJKeTRoNUFlK0pLRXlHQWJRN3FlbW9jN0VBUHhLKzIvYXhiUnRQMDRLYjAyRzdiQ0xkbGxONjFkTzZIUzIyUGNHY0NlT1AyOXNzWVk0d3h4cGpkaVFWMWpUSEdHR04yRUFsUEJuaU1wTTBnTTFBWnhRekU5U0MrSitsbXdMdVp2cnU1Vk9yL1BRQVV4Y1FENEhoWnU0VkpRSk1FTnhKOGg0QnI0ZnUvQ29MZ3J3Q1FKOG1aZ3ZaYXBCZlhCdUh3QjJhVk9POVJnT0RSLy83Mm5tT2g0dkVFM3piUDVoVEEwd0JBd0x0OGVoZTN5NGVjM09XQVB1WFIvOGpzTW1PTU1jWVlZOHh5V1ZEWEdHT01NV1lIQzhJb1hDaTF3a3psY25qMVNKb2VLdC8vYzdsY3ZqbFA0dzhBT0VtK2YwNFFCUG5NdXBKN0tzZ0hTOXJjclMyU0c5REtOanc3cUFzOUVVQmpxRkw1MGJhZDBZeitWcU96RWNmdkE0Q01mRGVKbDhyenkwR3pXU0NLTkZxdlB4QUFQT0hHb2JENkU2Q1ZTZ0tURXlDOFc0YXFzOHVNTWNZWVk0d3h5MmRCWFdPTU1jYVlKY2ppK04yQ1RnQUFFVDBBTU82S0crcHhUUUJRNnV2ZnE1aGNVaHgzRnBJRmdPOU5IeWVwTGJLSDBrbzBITTRwcmRVMjVzUllaL25tT0w3YkpQQlFBRVdXSnIrb0ovSHM0NE5mQ3NMd2pHWDB0d0dnMGU1ckF5Q0NJTmhNc2drQUkybTYxS2FNTWNZWVk0d3gyOGlDdW1ZdGNnQUllcXVXSzlFWVk4d2FSVGkwRmtwYmpXdkVEOEJXTUJQQ29TQWU2aEdmY21nRlVnY0dCdTdJMCtVSGRYZTJCdkIwQUlUd0Z4RFRJMzhwOVlIY1g5SWVPK080Z3Q1WGoydm5Ba0J6WWh3a0llaDE5YmgyeXN3eVk0d3h4aGhqelBKWlVOZXNMWGZjVmVqTm13QUJxbSsxdTJPTU1XYk5hUUp3RUhvaCtDdDU0Q0NLdmc3ZzZ3Q1FKZkcxQU5CTC81M3JxOVcvVDlWWmZKVHRYUFU0L205QWgyOHRZUzhBcU5uNGV6M2UybDZwcjMrdlltTDVRV05IdlpDZ2VvRkROb1RSclZQbG8ybDZjQ0gzSTFJM2QrNlRlemcyVDJyM0hhcEdyeVY1eDdJUENnRGt0d0QrRkFBb3JRZHdCb0NyUWUrS2pqSmpqTmx1cENocnNITUFBQ0FBU1VSQlZGUzRRcXZkRDJPTU1XYWxXRkRYckVVRlNFQ0YvWDRhWTR6cEpBQ0M0TUhEcWd6ejNCekhkNTBFSGdZQVRYSXZTVEhKV2NsaHg4YkdOcWhXVy93NkZrV1RvMW55TlZmd0JnQWdXUkowR2dDQU9JL2FtcGQzWUdEZ2pueVpRZDJ4TkgxQVUrNlJrbTdiRUEzZk9uTmJJZTNUT3FiL3U4NzlCRHdQNEVGWm1oeVNaYlhuQjhId0w1ZDFZQUFVdmgxRTRRVkFLMzl1TVRseEJzRnJnakE4YTJiWmN0czF4cGhaUFBvQVNwQ2FwR3VzZG5lTU1jYVlsV0pCTTJPTU1jYVlaV2dBL3c2MEFzck5vdm50UEUyK0N1Q0ZNK3NVa3hOSjdpMGVjMVlhbjEwSmg5OHc5VHBQMDJkQ0lnRFE3em1yYzZHMExGN2VTT0NtaXBjQkJNbTc1SGwrejNLNWZPUFdnK3NBRVBDYyswM25mdlI3bnF5aWVTcUIvMFRCbjlTVDVEV1ZNRHdQQU1hUzVQNU42VFVBSU9DUmJQWDdJMWtjaThBTkFINjRyRTRhWTh4MllHczBDRUhQbFlxU2pkUTF4aGl6MjdDZ3JqSEdHR1BNRWtsaWxpYkhiUTNYOHVzQVhwQWx0WjhGNGZBSHArc1I1MElxcG12Qld3Zm9GUkN1RS9XZHFYS2YvcFd6MjNjblRyOW9OaDlTcjlldnExUXFJOXZTMTgxeGZOY0o2VGhBbTBodVJLUHhSQUFmbVhHMFF3VCtmVENLL3RDNWI3blJhSEo0K1BYMU9QNGhpTThRK21BOWlSOFpWTVBqUjlMMHJpQmUxRHF2cWR6R09nWUVCUHlBN2FDdWdJZU4xT1BuQW9CclRBeTB5dHgrbldYR0dHT01NY2FZNWJPZ3JqSEdHR1BNRXVWcCtnd0M5eFh3VXdJSGVqMDlwNnZadUEvQWM3T3NkalVLbGdBZ3FJU25rbXhPN2RkT05mQUtVRCtlT1RKM3BwRTBQY2pKUFY3QUNJRWhFVjlqMGZ6ejJOallrd1lHQnBhZHJIZVNPcFZndjhDWFN6b054TFBRRHVwbVdiWVhpdWFEQ0gxNm9UWXFVWFRwYUpJY1ZNaDlnK1J6eHVyMUQ1WEQ4SC9RL2c2WkpiWHpBSjVVcm9iOVUrYzdrcVlIQVFDSTQ1ekRjYk5iNUpITzRjamxub3N4eGhoampERm10dFZZT2RxWUJmd2RBRnNqbTJSTFlodGpqSm1qUUN1djdvcVRSRWhuUUVvQWZRTUFlb3VpVWFMM0lrbE9oZmNvQ1lHa1RUTUR1a3ZsNU40R3FVYndLNjBTbmdoeXYrYjQrTlZabHUyMTNQWW8vbGJBTFVHMStsRVFsd0E0WkxvZDEzd1JBSHIwUDc5WU80TmgrSHYyOUQ0QzRITUdxOVZyRnFzdjV4cUFVaEN2Z1YrNlordEhCN1MzbnJlMXJMUS9vTlRCYlY3dXVSbGpqREhHR0xPN3M1RzZadTBSR3UyOFdEMnIzUlZqakRGcmpLYUR1bjF3OEZmeTBDUDE1Q1VnRG9ENFZrK1lVUHZSNDBDMStuOWJrdVRlNjhQd2xucFNPeHBndHR5MnN5UTVFdENob25jcTRlNE9FUFQ5UzFFVVI0SDZNcHFOLzVHMFg1N0VTMjZ6SEVVWGpDWEpEMGhPakNUSkp4MzBNalNiTDVkMFJwWWtKNUM2YWJCUytjN2lMUUhsY2prRGNQRVNqL3NMQU9ITXN0SFIwVTFGTVFIQ0d5a0h3VTB6Tm9Vd3hoaGpqREhHTEp1TjFEVnJEK0VBQWxMZmFuZkZHR1BNR2tNSWhPREJnNGNWbmRIaG5JNEJrTEduNTMyZDI5YUg0UzN0RHQ2RFFyS2Nkck1zS3d0NlA0QjZRSjQvYzFzUWhwZVFPZ0gwWGtOeVlybDlIZ2pEM3dIQVVCaitUTktQQkoyVXAvRzdTTndWNVB0SnV1VzJ1UmhKUFpMNlovNlVKaWY3QU1EQitaM2JaTmQ3WTR3eHhoaGpsczFHNmhwampESEdMQUdKTDFCb2xNdmxMSS9uanBqZGtxYi9OQ0czSjRETGw5VndzM2tPaVg4Q2VBeXIxZEVzbVowK3Qxd2QvdmoyOUhzS1N6d2RCYTRFY0RLa0c4dlY2UHhGZDlvR2VacDhDY0F6dXZZQmZFT2VKck55Q2t2YURHRGp6dWlMTWNZWVk0d3hkMVlXMURYR0dHT01XWUp5TmZvRWdDM3piWjlFY1RCQXdOT1BsdFd3aDV2bGRIa2xpaTdhM2o0dXBGd09mNVNuOFUwQTl4YjRYWktUTzZydExVa1MxZVA0OFFUMkJYaVJnSi9NM0U1cFBZZ3pBSHhmNEJXenRubVkxWS9ST0w1dlFad0g2VUVncnlnN3ZZekR3NXQyVkYrTk1YZE9rdVNYc01Obkh4aGpqREZybFFWMWpUSEdHR09XZ09TQ0MzbzU0VmdDb3QvN2crVzBXK3J0djZEUmFIeDZxZlVsck0vaStNMmQ1U05VNzBMNzVXbjZib0I3UTVvZ2VYeVdKTmNFWWZpcDVmUjF1ZysxMnNZUjN6L1l1V0ovRXBna2JpRkFBU09WTUN4MzFoOGRIUTJMeVlrekNGNFRoT0ZaODUrYjF1VkovQzJBWlpCWEF6ZzY5N3hKQU1kdFN6K05NWGQrVWxFaTZaTm91RVpqMll0VUdtT01NYnNxQytxYXRTVzZ1ekNTRndBQldzNW5ZNHd4YzZqOS94NjRzamwxRnpLV0pQZHZRb2RKdWp3b2wvK3luSDBIQmdhV3Z2b1pBSkxyQUx5cHMxd0x2QjMxT0Q0YTBDc2cvSUU5dlU5Um8vRk5VSitzSjdYN0JkWG9MU1R2QUFBS1h4VHdLMFRSdktONHN6ZytOeWRlQ2JrU1NRRElBWDBIOEw3WjI5Ly9yZVdjUzZjOFNRNEVlVS9Qdy9PR0t0SG42M0Y4SWVDT2x2UVNrbHE4QldQTTdvWWtBVktDSk44K0o0d3h4dXcyTEtocjFwYWJiZ0xLNVFZZ1FseHd4SkV4eHBqZFVJRW1mRGdJdlJEODFlNE9BRWp5OGlTNUFBUTlldTlaZ1NPbVpZZTlPMHMzcjErL29URit4MjJkNVNQMTJwT0xRaCtUc0tYSEx6MXpvRnorOCtZNGZ0eUU5Q1dTcjgvUzVBWDFKUDZNUis5N3ZjQTMxMVVxSDEwd2dFcitCbksvRmZGTmVQaG1FRVRYa0N3QW9KNGtKK2R4M04rNVM5R1lXQThBZ2c3SzQvaTFuZHNkdWJrU2hoOG02UXVDNURWYWg5SzRGb3BXRzJPTU1jWVlzNXV5b0s1WmUrZ0pFQ0QxckhaWGpESEdyREVlSEZxRFVqMDAxa2F3TDAvamswQStGdERGNVRENjdrb2NzMXVPV2RWcXlMM1piMGs5anAvdkhENUp3aU4xOUVDbGNqMEFiSWlpZjBoNlhKYW1Kd0I2UFlIWFNlNTFFd0FtMHFUSTRsb2RZQzZpUWFrcDBxZlVKK0lyUVJpK0FjQTg2U0wwZGhGRGM0dW4vL1VFRVUrWWN6NXl0d1A0OEpCelA4M0lmMERGaDdPazluU0F6d1Z3aVkzU05jWVlZNHd4WmpZTDZocGpqREhHYkljK2VGOGRoNTVQditmWTFlN0xURmtjUHc3RWZ3Rm9rbnBldVRyOHBabmJTVFlCZkVqUytTTko4bEI1ZUF5a0J3SzhoNGc5QUF4UktvUHNJVlFJYUhqd3ZyUFFNWU5xdUNmaWVQbkI5aWh5UUN0WW5jZng0U0l2RUhBa29jdEtmZjBuTGJzOVk0d3h4aGhqN3VRc3FHdU1NY1lZczB6bEtEb1h3TGxUcnlVOWFpb0ZRVGVEZzRNSnNMU1J4VUU0ZkRLQWs3dHVpNGIzbjIrLzl1aGRicTBiWFpuRjhWc0YvRHdJaHkrZGQ3L1dLTmlmdDMrMnkyS0x5UzFGT1lwK0FlRGgyOXVPTWNZWVk0d3hkMllXMURYR0dHT00yVTRMQlhSWFV4QkZiMTd0UGhoampESEdHR04yUEcrMU8yRE1ISElPSU1DMXNRQ09NY2FZTllUdG5MckdHR09NTWNZWXN4dXpvSzVaVy9iWVd5QWJrQWl5YjdXN1k0d3haczFwdGdPN3ZlaTM3ekhHR0dNQVFJU1R2QjY2MWU2Sk1jWVlzMUxzWnNpc1BRN3RMMk95a2JyR0dHTm04NkQyT0YwZmhYMlBNY2FZM1o3b0EvVGhzVkY0WG5PMXUyT01NY2FzRkxzWk1zWVlZOHl1UjB0YmRNd1lZOHlkSFFtQWdGUzRwcVhuTWNZWXM5dXdvSzR4eGhoampESEdHR09NTWNic1FpeW9hNHd4eGhoampESEdHR09NTWJzUUMrcWF0Y2RqS3hlVzdQZlRHR05NaDJMNlg1Wit3UmhqakRIR0dMUGJzcUNaV1Z2KzlDZEFhTFJTWTZsM3RidGpqREZteldsQWNBQjZJZGlDbXNZWVk0d3h4cGpkVW1tMU8yRE1ISlFBRUVMUGFuZkZHR1BNR2tNNEFJTGdnVFphMXhoampESEdHTE43c3BHNnhoaGpqREhHR0dPTU1jWVlzd3V4b0s0eHhoaGpqREhHbUYwUzZTaUlJSjFmd0sxMmY0d3h4cGlWWWtGZHMvWTQreTVtakRIR0dHT01XUUxKSitCUmFEWjhyN25hM1RIR0dHTldpZ1YxemRweWwzc0wzdFNYTWRvQ09NWVlZMmJ6MmpsMWpUSEdHQUFDQ1pLZzFGODA3UHBnakRGbXQyRkJYYlAyT0RVQUFsRGZhbmZGR0dQTUdsT2dBT0JBOUVLd2gzL0dHR09NTWNhWTNaSUZkYzBhSmNLem0zVmpqREVkTkQxSzE0ZXo3ekhHR0dPTU1jYVkzWlBkREJsampERm1WOFRWN29BeHhoaGpqREhHckJZTDZocGpqREhHR0dPTU1jWVlZOHd1eElLNnhoaGpqREhHR0dPTU1jWVlzd3V4b0s1WmUrZ1ZBQURaNzZjeHhwZ09KVFJCdU5YdWhqSEdHR09NTWNhc0pndWFtVFhtdHdDTEJnQ0FYczhxZDhZWVk4eGFVNkNBZ3dEMHdiY0ZOWTB4Wm5kSGlJQUl3S0d2djFqdC9oaGpqREVyeFlLNlptMjUxMzZDUEVFZ29ON1Y3bzR4eHBnMXlzRUhiYkUwWTR6WjNaR2VCOUdIWXpPN1k5S0N1c1lZWTNZYkZ0UTF4aGhqakRIR0dMTkxFaDBoVVpBMk5NZTEydjB4eGhoalZvb0ZkWTB4eGhoampESEdHR09NTVdZWFlrRmRZNHd4eGhoampESEdHR09NMllWWVVOZXNMYjhBNEZ4N1ZYTkxsV2lNTWFhREJ3ZkNwdGNhWTR3eHhoaGpkbXNXMURWcmtGb0xIRWdXMVRYR0dOT3BDY0RCUXcrY2ZZOHh4aGhqakRIRzdKN3Nac2lzWFJiU05jWVkwMG50VWJxQ0Q4Kyt4eGhqakRIR0dHTjJUM1l6Wkl3eHhwaGREKzNSbnpIR0dHT01NV2IzVlZydERoaGpqREhHR0dPTU1kdENEaDRJZWg0THQyNURzZHI5TWNiOGYvYnVPejZ1OHNyLytPZTVNeU5wMUdYSmNyZkJIVmZjY0FWc09vUUVETGFvSWN1U0RadkdCa0lLSlJ0bEE2U0JreXpKN2k4a1dSSkNsUnNFY0NBQlpCTXdZT1FpRzRNTDdzYmRscTJ1MGN4OWZuK01YR1Nyam5RMUFuL2ZyeGN2MnpQMzNuTkcyTks5NTU1N0hoSHBLT3JVRlJFUkVSRVJrVThsWTNBTU9HNkVTRTV5WWpqZStZaUlpSFFVRlhXbDh6R09DNERWbzdVaUluSVNGL2ZZWEYwUkVUbnRXZGNZTU1ZWWF6L2V1REhlNllpSWlIUVlGWFdsazFrT0VIMXNTdk1TUlVUa1pCYUx3UUtHaUg1T2lJaUlpSWpJNlVsRlhlbU0xSUVsSWlJTjg2bFBWMFJFUkVSRVJFVmRFUkVSRVJFUkVSRVJrVThSRlhWRlJFUkVSRVJFUkVSRVBrVlUxQlVSRVJFUkVSRVJFUkg1RkZGUlZ6b2ZZMTBBckJiQUVSR1JreHhmS0UxRVJFUkVST1MwcGFLdWRDNkR4MWtpUktKL3NDcnFpb2hJZlM0dTBRVTFEZjU0SnlNaUl2Rm1mTVpnY2JBbWNpaVlIWWwzUGlJaUloMUZSVjNwdkl6K2VvcUl5RWw4NnRJVkVaRVRXT3ZENEdCc0pIOUdmamplNllpSWlIUVVWYzFFUkVSRVJFVGtVOG9CTU9Eb3BwK0lpSnhXVk5RVkVSRVJFUkVSRVJFUitSVFJORHJwZkJ3OVdpc2lJaUlpSXFkYXRQRy9FMHVQVlBkMkV1Z2RjVTBYYTkyUnhoakFIZkxjcW9jdk5kYTN0OVpYdmUybVVmZVV4RHRYRVJFUkw2bW9LNTJRVTdmQWdhdUYwa1JFcEQ0YlhRNUh0LzlFUkU0ZkJVVS96UWo3L1NOOXhweGJWbEY3RGdGZmI5ZWFvSUVFc0RsWUM4WmNZZzFqTUxiYTd5WWVlbmJWSXg5YWVDc1VybjNubG5IZjIyR00wVThPRVJINVRGRlJWem9mTitMaTgybWhOQkVST1pXTGk4RUNoZ2k2K1NjaThobjIrTXBmWmliYTJndXR6M2V0RHpNQ1ExY2d5MEFpQUFhTzNlU3pOdHNZazEzM3A0aUJjUmd1VC9JbmJIOXUxWnpYbjE3OThQeUY2OTdiT0RkdmJpUU9IMFZFUktUZHFhZ3JuWmZWeGJxSWlKeEVQYm9pSXA5NWhZWDUvdjFacVpOYzQvNEwrTS9EMGd0RHNNSHJBOVBBSllQQkJ5YkRRQWFHZmhnenpIRzU5Tm9oVTU2NGF1TzVCVGNQdXFPMEF6NkdpSWlJcDlRS0tTSWlJcDlHdXZFbkl2SVo5RVR4TDFMMlphYmRibzM1SDJQTWJBTURNU1FUKy9kOXY0RnV4cGpKV1BkK2YwWHRnODkrOE5QUjdabXppSWhJUEtpb0t5SWlJaUlpSW5GWHNIWk9sd1I4WDhNeDN3TXpBa3M2N1hjVHoyK002V3NNTnhFTy9QeXBsVCsvb3AyT0t5SWlFaGNxNm9xSWlJaUlpRWhjL1dGcGZoYzN6RzBHN2dENjRNMFRHUVpNbG5FNHorLzR2LzMweW9jdjlpQ0dpSWhJaDFCUlZ6cVhKWUJ4M09nZjlHU3RpSWcwUUZOMVJVUStVeDR2ekU5S1RVMmJiYkJmQlhwNUh0Q2FKQ3lUSGVQTWVyYm81d004anljaUl1SUJGWFdsY3lqWUVlVEZ5bDZNS1J1QUpRdkRkaXo3ZWJsME1IK3Q2a3VCelloM2lpSWkwZ2tZSWhnc1lEQzYreWNpOGxtUTJDVmxpclhjWUtFZkhkWFpZUWdhN05VRS9OZjhkbTErYW9mRUZCRVJhVWYrZUNjZ3A3R25EbWVSNnU4RDdobFlld2ExTldkZ1RBWSt1b0k1QUM2RW5YdHhxOHNJMU94aTRlRk5XR2NIdnBwdGZDRm5OOGFvVjB0RTVIVGp4MkxWcXlzaThsbFJzR3BPTHhlK0FJdzNIZDEwWkV4WEE3TzZoRkkrQkY3dTBOZ2lJaUp0cEtLdWREVERndEl1bU5weEdIY0NibmdzaHZGQVh4eHpiQk93WUF4WU93MWppTDdBWVhDTGlmaUtXSGhrR1FzUHI2QTRZd3Y1eG8zWGh4RVJFUkVSa2RoRmpEdlp3VndJSmlVTzRRMHcwamptL0lLMWM5N0pHMzdYb1Rqa0lDSWlFaE1WZGFYakxMS0pWSmRNd0VZdXd2SE5CRVpnV253MzNnQlpHS1pqblBPQS9SaGVZTlNoMTNqQnZzSlZwc3k3eEVWRVJFUkVwTDA5WGZSd2pyRm1Nc1lNaW1NYVFZTTVKeEtLakFJV3h6RVBFUkdSVnRGTVhla1lDMHN5Q1pWK0daL3pBRDd6bjhBb1l2Lzc1d0Rkc0h3WjQvd2E5L0JYV0hCb1JQc2xLeUlpSWlJaVh2UDdHWXBoTkpBWXp6eXNOV09NTVpNSzF1WW54RE1QRVJHUjFsQlJWenhtRFFYbDNUSDI2MWo3MzFqT3AvMFdQM0F3cGp1WWgzQzRueGNPWDl4T3h4VVJrYzdLUVNOM1JFUStJMXpzSUdCZ3ZQTXdoalNNR1JoeDA3ckZPeGNSRVpHVzB2Z0Y4WkExRkZSMEl5SHlEWER1ODJnZFc0TWhBWnhaV0hzVzgvZC9pMnU3Rm5vU1NVUkU0c0srU0RKQnpzQ2hCN1dNeGlFYlNNQXcyUllTeHJLYldyYWFTNm1JZDY0aUl0SXlCVXZuQkMzMEI5c2ozcmtBQm1QNitLenBEZXlJZHpJaUlpSXRvYUt1ZUtlZ0pKMUUzKzI0OXZzZUZYUlA1QU16SEYvZ0lRcjIzRWhlOXkyZVJ4UVJFYy9ZUlhRbGliRTRuSWRsTElaY0lBbEl4WktMSVlEbE5neXpNVlNSd0g1YnlDb3MvOFR3SGpNNGFLS0xiSXFJU0dlVVRCZHJiSGVENlJRakQ0eWxoMnZwREFWbUVSR1JGbEZSVjd4UmFQMGNPWElaMW40WGc2K0RvdnFBTVFRUzcrQ0pQZmR6UzNkMWJJbUlmTXJZdDhtbGhxdHgrRHd3QU9pS0laTVR6MW5Nc1Y5N0FiM3FmaDhHeGdOWEExdDRuYjlhK0NzWHNNc1lGWGRGUkRvYjEyOXpUSmljRG1qK2FDSGJOZnFmaUlqSXA0T0t1dEwrckRVc0xPdVA0YnNZa2pzNGVnTEcvQ3VwU1V1QnVSMGNXMFJFWW1RTFNDQ0h5Nm5sRmh6R0E5MkFCRm8raDkwUFpHUElCdnJqWXppV21TemhsM1lwaTgwVXFyektYVVJFV3M5R0l1a1lYMXFucWVsaVVnMmt4anNMRVJHUmx0SkNhZEwrL2tZQ2pyMEp3OWc0UkRkQUNvYTdlZXB3Vmh6aWk0aElLOWwva0VGWEhzVGg1OERsUUIraUs2SEhlcTBmQVBwZ21JNWxEalY4MS82RHZ1MlZyNGlJdEFkZmd0TkpSaTlFMlFUWHVvbnh6a0pFUktTbFZOU1ZkbVlONVVkNmd2MWlISlB3WVJoT1V1VENPT1lnSWlJdFlOK2tCMzRleEhBck1BZ0lFbnN4OTJRQkRFTXdmQlUvajlqWEdOVk94eFVSa1RaeWpHTmMyNW11UjQweG1NN1RPQ3dpSXRLTVR2UkRWRDRUZm9lZlJHY0djR2FjTTBuRU9QL0M3Mndnem5tSWlFZ2piQ0hkaVhBZmhodUFiTnF2bUhzaUEzVERjQVUrN3Jkdk1OeURHQ0lpMGtxdUNZZXRzZUY0NTNHQ3NQRTV0ZkZPUWtSRXBLVlUxSlgyMVhOM0FPdGVHZTgwQUIvR1RDWDNpQjYzRlJIcGhPeXJwQURmd3BBSGRNUzRuR1FNbHdGWDJWZko3WUI0SWlMU0JEZmlxelNZeW5qbmNZSXExN3JWOFU1Q1JFU2twVlRVbGZaVjVrdkQyb254VGdNd09BU3daa0s4RXhFUmtRWWtjRFdHTDlRdGJOWlJqN3VtWWZnS1NVeXppOURjUkJHUk9ISWpITUxhUS9ITzR4akRJV3ZwUFBtSWlJZzBRMFZkYVQvNTFpRXhxUy9HOUl4M0tnQlkvRGcySG91MWlZaElFK3hyREFhdXc5S2ZqcDZuYU9pTDVjdWtNcVJENDRxSVNEMm10blFmc0JldzhjNEZBTXRlck4wYjd6UkVSRVJhU2tWZGFUODlsdnN3REk1M0dpZnc0ZHBoOFU1Q1JFUk80dVB6R01aZzR0SXRhNEJ6aVhCTzNRZ0lFUkdKZzQ5Zm9SeGp0Mk02U1hlczVSUFg4a204MHhBUkVXa3BGWFdsL2RSa09EaTJYN3pUT01iaVlOQk1YUkdSVHNRVzBodkQrVUMzT0thUkNseEVBbjNpbUlPSXlHa3RQei9mdFpndFdMYkZPeGZBeGRqdE5aV1JIZkZPUkVSRXBLVlUxSlgyaytZM3VHNUhMSGJUTWdZRFpNUTdEUkVST1lHUGljQUFJQkRuVEM0aXdsQmJnQy9PZVlpSW5MWmNOL0tSdGZhamVPZGhzZXN0N3ZKL25mcTk4bmpuSWlJaTBsSXE2a283T2dPTWlmZEZlbjNHSk1RN0JSRVJPWUhMV0d4Y3UzU2pERjN3TVpSMDNmd1RFWW1YUUVMbE5qRHZndDBWNTFUZWo0VEN5NHpwSlBOOVJVUkVXa0JGWFdsSFd3SEM4YzdpSkxYeFRrQkVSS0pzSWFuQVVFeW5LS1FhWUFpSmRJbDNJaUlpcDZ1ODRma2hpMzBiS0lwakd0dXhMQzAzV3pSNlFVUkVQbFZVMUpYMjB5MXNzWlRHTzQxakxCWnJ5K0tkaG9pSTFJblFFMHMyNEk5M0tnQVkrbU03UllGWlJPUzBWWjFSOWhHV0Z5eHNpRVA0aUd2c2E5YUdYcjE5L0dOcUJoRVJrVThWRlhXbC9ld1k2QUk3NDUzR01RWVhUTHdmNVJJUmthUDg5TUtRRnU4MGpySDA2VlQ1aUlpY2htNDlNNy9hZGNPdkdHTVhBUlVkR3R6d2xvUDdqRy9qQ25YcGlvaklwNDZLdXRKK2RoUEI4YTJEempLTHlrUXdKdTRMTDRpSVNKMW9sMjVTdk5NNHhwQkpaOHBIUk9RMHRYNU0xWjZJY1IrMzhDTFdkdEE0TjdzSmwyZHJMTy9rNWMyTmRFeE1FUkdSOXFPaXJyU2ZmT01TY0RaaktZbDNLbEUyZ3JYRjhjNUNSRVNPU2FLempGNklDdEs1OGhFUk9TM2xtM3kzckdialI0NXhIemFHaGVCcFlkZGFhN2ZoMnNjaVlYZmVMYU8vMDdIZHdTSWlJdTFFUlYxcFh3Zkx5NERsOFU0RHNHREQxRll2aTNjaUlpSlN4K0pnTWZGTzR3U2RLUmNSa2RQYTdlTWZxeTBKcGEydUNZVi9nR3VmQWx3UHdsZ0x5L0R6bjhZbVBIN2orTHNQZUJCRFJFU2tRNmlvSyswcnFWc3ROdkwzZUtjQnVHQStaRTlaUEJaY0VCR1JobGhxTVhTbVIxeHJzWjRVRFVSRUpBYTNqNys5OW9zVHZyZkJPUFpIMXRydllDaW1uVWE3V1d2THJYVi83eGozNjBGL2VHSGUyRHYydDhkeFJVUkU0a1ZGWFdsZkgvNG9ET1lWWUUrY002a0Ivc2dkZzJyaW5JZUlpQnpsNXdnUWluY2FKeWpEZEtwOFJFUUViTjdvNzJ5Sk9LSEgzWWo5bXNVK1pHRmpHNDVYam1HZWkzdGJKSUdIUGx4UXZ2S3FvZDhyYTdkc1JVUkU0a1NQSFVyN0s3UkpIRDR5QjhOWDR4TGY0bUxNUjRScUxpSXZOOTdGWlJFUnFXTmZaeXcrZmdOTWpuY3VkVllDWHpmVGVTZmVpWWlJeUtrS0NtYjcvRVBPeWE2Tm1LSFdZYlF4bkdjeDV4cE10MloyclFRK0FQczZ4aTRMUjl5MW9jektIYmVlbVYvZEVYbUxpSWgwQkMwT0l1MXZDU0ZHbXorQnZSZ1kyTUhSTGNaV1llMGZWTkFWRWVsa0xOdUFJMFFmcGUwTU41YTM0VklhN3lSRVJLUmhlWGx6SXpCM1gwRkJ3VUhUZjNPeG0rZ3NNdGJwWmJGOXJFdXV3VW5EdUtsWTQ3T1lTb2lVRzJ0S2pNL2RHVEZtSndUMkh0aXg2ZkFkVnp5cXAvZEVST1F6cHpOY1VNbG5VWUZOSUZENk5ZeDlFRWp1dU1DbUZuZ0Y2OTdDekt6REhSZFhSRVNhWXkwT2IvSmJMRGNEcWZIT0IvZzVJWDV0TG1GWHZCTVJFWkdXeWMvUGQ0WmRrcDVZRVRTSmlja1JmNlNzSnBDY25FeEZiVGlTNVBlRm9UVFVkUi9WTTJia2grT2RxNGlJaUpkVTFCWHZGT3p1U2lCNURzWmVUOGQwaFVlQUQ0bVkyN2cyNC8wT2lDY2lJcTFrQy9rNjhCME0vZUtjaWd0OEdjc3paZ1o2SEZkRVJFUkVSRDVWdEZDYWVHZDI5d080OW9kZ1h3Uzh2Rk51Z1FpV1RWZzdSd1ZkRVpGT3pNYzdtRTdSR2ZzZWxvOVUwQlVSRVJFUmtVOGpGWFhGTzhaWXJzbllnajk0TjlZK2c4WDFJRXBkUWRjc0JSNWhadGFmUElnaElpTHRKY0tIV0paaGllK0lISmRYcUdKVFhITVFFUkVSRVJHSmtZcTY0aTFqTEZjbWJhYkMvUWJHUEFsMkxkRkNiSHV3WUE5ajdaUGcvaWN6TXg5cnArT0tpSWhINmpwalg4S3dKWTVwZklSaEtlVWNpbU1PSWlJaUlpSWlNZXVJT2FjaWNITjJLUVgyMzBnc3ZRWnJyd1hHQUFOaVBKckZjZ1JZaXJXckNHYzlRSjZwYXI5a1JVVEVZKy9pOGlJT1BZRHVIUnc3RER3SnJESjVSRG80dG9pSWlJaUlTTHZRUW1uUzBRd0Z1M01JQkdkaXVCaE1EN0NEZ054bTlyTllLb0JOWUxhQy9SRHIvSW5WYVIrVGI3d1k2eUFpSWg2eWhRekU0UkVzbHdLSkhSaTZBTU1ERkxMVzVIc3lGa2hFUkVSRVJNUnpLdXBLbkZqRGkyWFpoQ0xEY0RnUHpEQWdBME1DMWlaaVRBQnNCR3RxTUlTQWNpemJzSFlwZmx2RWlxeWRLdWFLaUh4NjJRSjg1RElGK0Nrd0VmQjVINVJpTFBkU3pldm1DbW84anljaUlpSWlJdUlSRlhXbGMzakNwcEJVMmdPL20wTEVUY0Z2Z3hnblJNU3B3SVlyY1dzUGt0ZGpmN3pURkJHUjltTVhrVWdxMDNCNUFKaUFkNFZkQzN3RVBJRGxSVE9EY28vaWlJaUlpSWlJZEFnVmRVVkVSQ1J1N0NJU1NXRVlsbDhEMDJqL2N4TUx2SXpELzhQaFRUT05zblkrdm9pSWlJaUlTSWRUVVZkRVJFVGl5bG9NcnpFQ1A5ZGgrQ0xRaC9ZNVJ5bkJNZ2NmQzRpdzJjeWd1aDJPS1NJaUlpSWlFbmNxNm9xSWlFaW5ZRitqR3c0amNMZ1d5elVZdXNWNHFCTGdHY0w4alJEdmNUa0hqTUcyWjY0aUlpSWlJaUx4cEtLdWlJaUlkQnEyRUQ4aGVoQmdHQTZqZ1F1SkxxU1cwY3l1WlZpV1lYZ0R5d29jMXBMQ0hqT2VXdSt6RmhFUkVSRVI2VmdxNm9xSWlFaW5Zd3Z4VTBNNmllUmk2WVdoRDVBTnBHRkp3MkF4Vk9CU2pzTUJMRHR3K0lSYTl1SGppSmxCT042ZlFVUkVSRVJFeENzcTZvcUlpRWluWmkwT2Z5ZElMUW1rNHdmOGRXK0ZNWVNwSk1RbFZCbURHODg4Ul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4RE1tM2dsNGJzR2hhZmo5MmZGT1E2UlJybHZCMVptdmRVU29NY3VXbldlTnllcUlXQ0t4Q0VjaTczNHdhZEplcitQWU54aUNuNkZleHhGcGt4b1dtNHM1NG5VWWUwLytNQnd6eU9zNElqRnp3cHZOajMrOHh1c3dCVXZuQk4xVUx2RTZqa2hiUkRCcmJocDE1MmF2NHhRVUZLVDZqYm5RNnpnaXNYS05XejFyMW5Xdnhqc1BrWGo2N0JkMVh5aVpnVFgvQUh6eFRrV2tVY2E1aXF2Uy8rcDFtTEhMbDE5cHJIMGUvWHVRVHNwYVc3Uml5NVpKNU9WRlBJOVZ5RTRNdmJ5T0k5SUdUN0NZVzAwK3J0ZUI3UDM1ZTRCdVhzY1JpVm10N1dkKzlxUHRYb2Q1ZHRVanJ4cGpWTmlWVHEwMjJaOXg4NkE3U3IyT3MzRCszTmV4WE9CMUhKSFltVmt6WjgyYUgrOHNST0xGaVhjQ25yc3FxeERMTitPZGhraVRyQzFnWVVtbTEyRldqQnYzRXZCOXIrT0l4TW9ZTTM3c2dBRy83NUJnRVM3QlV0TWhzVVJpY3dzek91Z2N4a1F1eGxMYkliRkVZdUUzaGZhYjMwejBPa3g2U3VBTHdHR3Y0NGkwaGIraWRtbEJ3V3pQbXpUS0txcStBTjQvTVNJU08vdnNTeTg5cFNkUjViVDEyUy9xQXN6TS9GL2czWGluSWRJNG00aGhKNzhyQ25nZGFmbjRqTGNhUFFBQUlBQkpSRUZVOFE5ajdTcXY0NGpFeWxoNzY5amx5eS8xUE01RmZJakR0NzJPSTlJbWxsL1pOeGpuZFppNlI5dC81blVja1pnWitwT2UvVDllaDdsaTBCMDExNDIrS3d0cncxN0hFb21WTVdhNE8zaktmM2dkNTVaYmJxbElUa3ZYVTAzU21mbHJxeE1PdmZpNzN5WEhPeEdSZURnOWlyb0FwZFVYeFRzRmthYVpaSElIdm9XMW5vOUZLVFBtWXE5amlMU0ZzWFpoN3gwN2dwNEhPby8vd2ZLVTUzRkUyc0x3c2wyRTV4MktQSmovbjhEem5zY1JpZDJ0OXI3OGYrK1FTSTU3ZVlmRUVZbVJjZXd2bmx2OVM4K3ZjUys5OU5JS3dwRXJ2STRqMGhiaExsbHYyZzY0amhicGJFNmZvdTR0M1NzSW04R0E3cnBMWjJVd25NUHpoKy95T3RDRzhlTVB1STV6dHRkeFJOb2cyRzN2M3ZYamlyenRYamNHUzRDdkF1dThqQ1BTSm9adUJGbnNmUmdzdFZYL2dtV3IxN0ZFWW1Jd0dCNng5K1dmNDNXbzYwWjk1elhyMmllOGppTVNNNHVEZFJjODg5RXZ6L0E2MU16cnIvK2J0WGFlMTNGRVltYk11T2NYelBQOE9scWtzemw5aXJvQXN6STJZaU0zQVRiZXFZZzB5cGlIZWI1MGl0ZGhWbzRkV3h3eDVpdFcveDZrOCtyandzdms1M3Y2czhwTW93ekw1NEdRbDNGRTJzUXd5UmJ5djU2SCtkblBqaENPWEszNXV0S0pKV09ZYjcvNzNUU3ZBNjA3dSt4V2E2MUd1RWtuWnRKTXlMN3crSmI4Sks4anJWNzc0WFhBUnEvamlNVE04dkNDZ2dJOWtTcW5sZE9ycUFzd003c0FXQkR2TkVTYTVyN0UvSkorWGtkWjllS0xmOFRhVjd5T0l4SXJCeTRlZThVVlgvWTZqcG5CeDdoYzQzVWNrVFl4M0dhWDhBWFB3L3pzeDhVNGVQN3ZUcVFOZWhOSVh1UjFrSHlUNzlhR25XdkE3dkU2bGtpc0RJd0tIa24zZk41MGZuNithL3poQzdIMmdOZXhSR0psSEZNd2YvNTh6NitqUlRxTDAzZm15UE9IUHdLR3hqc05rY2FadHlsSnY0aGJUYlhYa2NhOS8vNXVqT251ZFJ5Uk5waTBmUHo0OTd3T1lwZndLeXllTHp3aTBnWWhMQVBNREhaNkhjamVuLy8vZ051OWppTVNNMnQvYWg3ODBUMWVoeWxZODh2UFdkY3VCRHhmMEZZa1ZzYnd6YnhSZC8zRzZ6Z0w1ejEzTFRqUEFuNnZZNG5Fd21EZkRybGNuSmVYVnhYdlhFUzhkdnAxNmg0VmNpOEZvN3VNMG9uWnFXUWRmcmdqSXRXRVF0T3d0cXdqWW9uRTZOVmh5NVo1ZitPaGd1OEJxenlQSXhLN0JBekZkaW5lTHlTNGo3dXdmT2g1SEpGWUdYTzN2VC9mOHdXYzhrYmUrYklMK1Y3SEVXa0xDNzhvV0R2SDgzblRNMmRkTjkvQ28xN0hFWW1WeFV3Tk9NYnpHeHdpbmNIcFc5VE42N0lkRzdrRExad21uWnI1T2d0S3YrUjFsQSttVHQxazRSNGc0blVza1JobEpCbnpsNEdMRmlWNkdjUmNRUTJXeVlEbkhmSWliZENGRUgreWhkNTJTWm5IOGlzSmNESDY5eUNkbHg5WVlMLy8vU3l2QTkwdytxNkhBTTlIUG9qRXpKTGsxdHFDRjliOXpQTjUwOWZNbW4yWHRmWXRyK09JdE1HL0xwZzN6L1ByYUpGNE8zMkx1Z0F6dXp3RDVyRjRweUhTSk9NK3hndEhCbm9kWnNXRUNiKzF4cnpnZFJ5UldCbGpMc3JJemZXOFU4ck1vQnJMR0hTVFF6cTNQQnc4djFneCtmbTdzSnpyZFJ5Uk5rakVuN1RWNXVjbmVCM0kxSVp1Qkk1NEhVY2tWc2FZZmxYVi9pVWRFU3RRRzU0SmxIZEVMSkdZV1BleEZ3b0tQTCtPRm9tbjA3dW9DM0IxeHRleHZCUHZORVFhWlVqQTJqYzZJdFNLY2VPdXRiQ21JMktKeE9qN1k1Y3Y5M3hCTXpPRGRjRFB2WTRqMGlhV1A5ZzNHT2QxR1BOZ2ZoSHdlNi9qaUxSQk9yVVVlQjBrYi96M2o0VGQ4SFN2NDRpMGhURm16SFBGY3p4dlhQcjhqVGNlQ0Z1dTlqcU9TS3lNTVFtdVE0ZGNSNHZFaTRxNkFMWG1TcUFpM21tSU5LRVBMeHo1WjBjRUNpVW1YbXhCUStXbDB6TFdQanRpMmJJK25zZVp6cjFBb2RkeFJOckU4TFl0Sk1mek1BL2tmd1hMT3EvamlNVE1jSlc5SjMrVzEyRnVHdlBkVmRaRVZNaVN6dTdMVDYvNTFTaXZnOHllUGZ0MVkvaDNyK09JeE03MFdUaC9ib2RjUjR2RWc0cTZBSGtaaDNETVJmRk9RNlJKMWs1aFlZbm5DNmQ5TUhMa1h0ZGF6eStLUk5vZ2tPQTQvK2lRU0FsOER0amFJYkZFWW1GSXhQQmloOFNxS1I4UGFKRlo2Yng4UEdQdnpSL3JkWmgxSXl0ZWRGMzdqTmR4Uk5yQU9CRzM2T21paHoyLzZiZHF6ZG8vZ3UyWW4wTWlzYkJNbVQvM3VRNVpnRnlrbzVsNEo5Q3BQSC9rVHJCejRwMkdTS01zdGNCa1ptWXU5enJVbUtLaWg1em80bWtpblpLRjUxZU1Iei9UOHpodk1oYVh0NENnMTdGRVltYjV0Wm5CdHp3UGM4OFBwdUk0YjJDTTUvTkxSV0ppK1FTM1pyVDV5VThPZWhtbVlPbWNvRTFoQjVEdFpSeVJ0ckN3MmFsZ1JONlV1eng5Q3ErZ29LQkx3UEF4eG5pK2FLRklMS3kxdFdITE9YbDVlYXZpbll0SWUxS243b24ycHY4R3k5L2luWVpJb3d3QkRFdDVmRXVTMTZGS3lzcit5eHJUSVFzdGlNVG9DK09LaXI3bWRSQnpIaXVBdTcyT0k5SW1obS9ZTi9CKzN2UlBmdncyMWo3Z2RSeVJtQmw2NFV2OGc5ZGg4cWJjVlZWRFpCZ2E0U2FkbUlIK2JqSy84anBPWGw3ZUliOXhwbmdkUnlSV3hwaEF3REZ2UHY3NDQ1NWZSNHQwSkhYcW51eUpQU21rSjIwRjcrZlRpY1RPckNXVVBvRTg0K2xkOTFIRnhibisydHAxQm5UWFhUcXJxckMxVTRzblRGanBkU0M3bUNlQUwzb2RSNlFOU3ZBejJVeGp2ZGVCN0gzNUwySDRuTmR4UkdKbWVjQThtUDhEcjhNOHUzTE9WY2JZZVJqajl6cVdTS3lzNjk1Ky9aaTdQVjg4YmVIOGd0dXc1akhVUENhZGxJVzFZZGVPemN2TEM4VTdGNUgyb0crMko3dWxld1hXVHFoN3pGMmtrN0xEU1NoOUVHczl2VEd6ZXZUb2ZUWVN1Y1RMR0NKdEZQUWI4L2F3dFd1OWZ4UzhocThDeFo3SEVZbGRGbUZldGtVRVBJOVV5bzFZTm5nZVJ5UldodnZ0L2ZtZXI1bHgvWmk3WGdEamVXZXdTRnNZeC9uZE04Vy9tT2gxbkpuWDV2MmZ0Y3ozT281SXJBd005eG1UYnoyK2poYnBLQ3JxTm1SbTFsYmdxMEFrM3FtSU5NN2V5WUxEbi9jNnlzcUpFNHRjK0xiWGNVVGFJSmhVVmJXTXdrSlB1NlRNcFZUZ2NoMVdqOXBLcHphQWNsNzJPb2g1Tkw4VXVBbnc5SWtSa1RheFBHM3Z2YmViMTJHdU8vdXVyd0x2ZUIxSHBDMGNmUE9mV3YwVHI1KytzOWZNbnAwSFZvdk1TcWZsR081Wk1IZXU1OWZSSWgxQlJkM0d6TXo4STlZdWluY2FJazN5bVJkWVVEclk2ekFyeDQzN3BiWDJJNi9qaU1US3dPaHhhV24vNFhtY0MxaVBuNnU5amlQU1JoZmJKZHpvZFJEellINFJFVmMzL2FUek1uVEZKQ3l5czJmN3ZBNlZsRmg3S1hEWTZ6Z2liZERMVDhMLzVkdDh6MnNBZ2FUa3NVYnpwcVVUY3h6elFrRkJ3Wm54emtPa3JWVFViY3JNckM4QTYrS2Roa2lUSEhjSkwrNUs5alNHTVhiRmhBbkRnTDJleGhGcG00Zkh2UGZlWksrRG1ITjVEY1BQdkk0ajBpYVdKMndoWjNnZHh2emt2LzRYeSsrOWppTVNNOE5ZQmc5L3l1c3dWdzM5WGxuRWRmUFFrMzdTbVZsejlkRFZhWTk0SGViS0s2OHNjUzIzV0d0ZHIyT0p4TXB2ZUt1d3NGQUxwOG1ubW9xNnpiRVprOEhxTHFOMFp0MkpwRHpURVlFcUlwSGhGalJVWGpvdHgrZGJNdXE5OTd5LzYrNXlQNWFkbnNjUmlaMFB3d2I3QW1tZVJ3cndEYXpkNTNrY2tWZ1padHNmNU4vc2RaZ2J4OXo5RDZ5YjczVWNrVGE2NDluVmM2N3lPc2cxczJjdnNBYlBiNmlJeE1vWTAvUHd3WU4vaW5jZUltMmhvbTV6WnByRHVMNmI0cDJHU05Qc0YxaHcrUHRlUjFrM2NlSkIxNWh2ZUIxSHBBMENBY2Q1eGV1RjA4d013b1FaZ2VhSlN1Y1dJSU1sdGhCdjUwM241NGN3a1dsZXhoQnBJd2VYUDlqOC9FeXZBMzFVVXY1VHJOVkNVZEpwR1l5RHl4TlB2cHVmN25Xc2ZnZExic095MU9zNElyR3oxeTJjTjAvWHQvS3BwYUp1UzF5VC9nTFdQdHJXd3hnZ1NWL3hGdXVWWkRnak9YNWZzQVFEcVQ1STlud0tXenR4K0NIekQzaSt5dk9xY2VOK2I2MTl6dXM0SWpFelpuQmlWZFd2UEE5ek1VZXduSU1sN0hVc2tUWVlnK0ZIWGdjeER6eXdFZGU5eE9zNElqRXpKQkxtQTV1ZjcrbE52L3daK2VHd0UvbzNVUGU2ZEY3R2tCNElwcjN0ZFp6eHQ5OWU2NFREczlHOGFlbkVMUGJuejgrZGUyNjg4eENKaFVxTUxWV2JlVGVXZjhTNmU0S0J2NHhMNXU5VFVrbnR3Q0xoMFVKeVMvNExtSTdMcXlXK095aUpMUmVuOGY3NXFUSHRueGt3L0daVWtLNEpzWDJ3aDRZbFVYWmxCaXVtSDM5eU5ka0hkdzlNSkxGei9zdEp3dWQva2hkTGM3d09WSnFaK1NVTHE3Mk9JeElyQjc0NnBxam8zNzJPWTJid0FZYjd2STdUTGt3QWt2b0RuNVk3VmUwZ29SY00vRlgwdjRUdUhSOC9rQXRKWjBCQ2o0NlBYZCs5dHBCWm5rZDU2TDllQXp5ZjFTalNCcjJveGZPRjAyNGFkVStKYTduTXl4Z2liV2RHUEZzOHgvT3U4cXR1dUdHWGRlME5Yc2ZwQ01uSnlXUmtaSkNjM0w3TG1hU2twTFRyOFRvVHY5OVBZbUlpaVltSkxkN0hHSE5zSDJPOEwxSVlDTHJ3ekNzRkJWMDhEeWJTempwWkdhK1RtMyt3TjQ1dk9ZYmMxdTU2Vzk4RS9qQW1DTURiaHlKY3RyU2M4aE9XVWVnYk5QUnNoemJlWlNVUlRweEdQekRGWWVORkxSdW45OXdudFZ4ZlZNbFQ0NUlabmg3YnVlN2EwZ2czTGE4RW9FdkFNQ3FqNmVOOFV1V3lzZUxVK2ZrRzJIRnBPcjJTREk5dkQvR3ZLMXYzaEhPNkgxWmZrRTYvb09IdFF4RXVmTHVjbWxhTzZYOTRlQkxmSHBqSStuS1hvYStYWVlDQ0Njbk02aG5nb3pLWFcxWlVVblM0VTY2RnNZYXJNMGQ1SFdSa1VkSFFBTHhqd1BOSEdVVmlWQlcyZG5yeGhBbkx2QTVrRi9NMzZPQUwrQjVmZ1lGem9Hb1RGSTJ1LzU2VERHNWwvZGZTcDhLWXQ4Q0dZTlVNS0czbDA1QTkveDE2Znd2S1Y4R0gxN2N0OTVZS2RJVUJjMkRMdlZDem8vWDdwNTRONDFaR2YxODBFaW8rYU4zK2lYMGhVZzdoUTYyUERURGllY2krQ3NyZWd4V1RZanRHZTdGVUVPRWNjeEVmZWhwbWVyNmZxUlJqR09abEhKRzJjZTh5RC96WEw3Mk84bXp4STdjWXpKKzlqaU1TTTRQclJ1eHRONHo1dHVkelJSZk1LN2pQWUI3d09vNlhKazJkU3ZmdVBkajF5U2NzZS9lZEZ1MFRDQVRJenM1aHo1N2RwN3huakdINHlGRU1HRGlRTmNXcjJMeHBVNVBIaW00L2tvM3IxMU5UVXhQVFoyaEtTa29LRXlaR3oxZFdyVnpCNFpLU05oM1A1L054MGFXWEVRd0cyYmQzTDB2ZittZUw5aHN4Y2hRREJ3OG1GQXJ4NnFLWGlVUTY1cHJiWXQrL1psYmVPUjBTVEtTZGVEcGo3VFBuMnV5ZFBGODZFOXhXUDZyeXgrMGh4bVQ2K1BxWkNVenQ0dVBseWFsYy9rNDVsWFhmbis3b244aTNCN2I4N2xWajBsNDZVcTlZZkZTdGhRL0xHcTVxWmdVTWZZUEg2L3REVWgxR3A4ZFdZQTY3OXRqdno4bnk4YmZKVGQ5MS9PMldFTjlZZldyQmRtb1hINzJTb2prOXRhTzIxWG1VaHVIcEhTSHVHWnpJMUM0K0hqczdtUyt0cUd4K3h5WVlZRjJaaXd1Y2xlYnd6bm1wL0doZE5ROXRxS0dUTGVzNmt1Y1Aveit1enZTMFMzSE4rUEhyUmk5ZmZydGZveGlrOHdyNmpIbHlYRkhSaE9Yanh4L3hORkkvWnJLTjlVRGZkaisyUHhNRy9RWXFQb1R0RHgxLzNVa0FKd1Y4SjMyZlRSNEdZOTZFYlEvQXp2K0dvOStoMGljYzNSRXFZbWkwRCtSQWNBaUVHM2lDTXJFZnRFY25SZlUyb083bmlFbUUwYTlEeWtqb2NpbXNuUTFIbHJROVJrc2xkSWV6M3dCcjRZUFBRK1c2eHJmdDl3T28zaDdOcjNwcngrWFlHb1lVL0R4bFgrQThjeFZsbm9WWm5CKzI0KzgraDZUVVBVQnNqOXFJZU02WlkrLzc0ZnZtd1IrOTVXV1VkUXZMbmh4NmRmcmx4dEJCZDhKRVdzbmlPSTU1L05rMXYzenYrcEYzZnVSbHFLenNyajg3ZkhEL3VXQXU5VEpPWXh6SElTVTFsWlNVRkZKVFUwbEpTU1VsTlpYZHUzYXhaWFBUeGRSWXBhV25NMlhhdVNRbEpmSHUwcmZadTJkUHZmZXR0YVNtcFI0cjd1N2J1NWZ5OHZKR2p6ZDh4RWdHRGhwTW43NzllUCs5ZHptd2YzKzc1dXZ6KzhuTXlnS2lIYlp0Tldqd0VJTEJhR1BiMmpVdE8vZE1URXprekFFREFQaDQ0NFlPSytnQ0dNeUVCZlBtenJsbTF1eTdPaXlvU0J1cHFOdGFWNmN2WmNIaDcrTHc4OWJ1ZXNmcUtuSVNETmYxQ25CZXRvOFhKcVp3NWJzVnJlNGdqY1d1YXN2WmhRMWZ3OTNjTzhCZnhoMS9oT1RHb2txUy9hZGVuQytabGtxNkgrNzhvSnJGQnhvZUlWa1p0ZzIrL2tsMS9kZVBGbXh0dzVzenUxZDAzTm51YWt0aEk3R2E4NE9QcXBuWXhjY0ZPWDV1NlJOZ3hlRUVmcjA1Rk5PeElGb1crY0c2YXBZY0RQUFV1R1J5RXcwL1BpdUpaSi9oM28rcVl6NnVKeXoveHNMeUJjeE0vYnVYWVlySGpTc1lWMVEwRGZpbWwzRkVZbVZna0kwdVdPUHB2R2x6SnRYMmRXYmpweEJMK3o2VDErMW15TDBKY0tGc09aUzgydmkyVGhDR1BRZitiT2oxSDdEbnp4Q3U2N0pJcTJzOEtGOFo3VDV0VDVNMjBTNWpIZDVLTzU2YnJZRnREOEpaZjQ1MjdJNytCMno4QnV4K0xQcCt4clRvV0lXbU9NSGp2eC8yTExqTmZLOHVYd1ByYjYwNy92blIwUW40WU95N3NQYTZoci8yL2l3NEl4OXdvb1gwclQ5b3lTZU5sN1BKNEhmQWpWNEdNUTgvWEdIdno1OEp2QXg0T3I5VXBBMWVzWGZuOXpjUDUzczIrelkvUDk4dC9HSCtGL2NWcDErSW9hdFhjVVRheXJoMjJWT3JmOUwzcGxIM3RLMDFzd2t6WnN3SUwxaXc0Q2JqUmpZQW5qM21ucG1WUmEvZWZVaEtTaUlwbUVSU1VwQ2twQ1FDZ1VDRDJ5Y0ZnNTRWZFNzcktnalgxbUtDUVNaTW5NU2Jpd3NwUFZLL3oyRFY4dVZjZU1tbEJBSUJ4cDB6a1RjTDM4QTJjSkhjbzJkUEJnNGVERVE3ZHF1ckduNlNOVFUxbFFtVEpyTnFlUkVscmV5MFBYSFVRVU01dEVaNmVqcURodzRGNE9DQkF4akhPVll3YmtobFJRV2hVSWpoSTBmaDgvbXcxbEp5OEZDVCt3Q0VRaUVxS3lyYWxPdUpETnl4WUVIQlM5ZGNrL2RHdXgxVXhFTXE2c1ppZGNZampENXlHWVlMV3JPYkMzeHBSU1U5a2xJNUw5dkh0R3cvNTJUNStPZkJDUCs1cnBxZmJvenRFWXFaUFFJOGRuYXcrUTFiYUVNRDR4RFMvTkdSQmdDdjdxM2xvL0xXVmFJSC9xT1U2cnBkK2ljN2JMbzRPaEppZFdtRWEzc0UrUE80K2pXUW81TW9jaE1OcFZkbXREak9mNjJyNXVjZlI3K09FZUNHOXlzcHZpQ043b21HWDR3SVVuUTR3dHVIMm5hMzc3WDlZU1lzS2VPRmlTbmtKRGo4YWxQN1AvclNaZ1lId3EveXd2NWVYTlYxbDVlaGxtL2VmT2ZZTTgrY2JJd1o3MlVja1ZnWll5NGMrLzc3RDZ5WU1PRitUK05jeURLN21Mc3gvQWJiampQclAvbHQ5Qkgrckl0ZzJOT3dmRHhVYjJsNDI4R1BRY29JY0t0ZzdUWEhDN29BR1ZPaXY1YTgxbTZwbmFKMlA3VDIyUVhqanhhaEc3TC9PUWp0Z2hFdlJJdW5nMzhIeVVOaDA5M1JEdWJVY1MyUGt6eTgrVzNzQ1RjUjl6OEhhME13N0Jud1pjRElsMkQ5YmJEM2lmcjdaRTduMkJJRmgxNXBlVDd4YzROZHpBZG1PZzgxdjJuc3pBUDVyOW43ZnZnck1OL0J0SExjVjJvcTFOUkFiU05QNm5UdEN0WFZVTlpNdzNGU0VuenphL0JHSVN4ZjJhb1VXaVU5SFVwTGovKzVTeGNZTWhqZWVkZTdtUEV5OFJ6WXN3ZTJiVzk4bTI2NU1IQWd2TjJDRVMrOWVzSG9rZkRhR3hDSy9jWjdUSXhKSVlrRjlwdmZ2TkE4K3FobkozTXpUSDc0OGNMOHZzbGQwdmZUVFBlNjN3bmdjd0xVaEJ0K3VpemdKSkNja0U1WlRRbXViZnA4ZGtUM0tmVE9HTWdyNjU5b2NqdUpueVIvQ3E2TkVJcTBmM05JU2tJNnJuV3BxcTEvRTlkbi9HQWc0cDdTTkpQcUkzSEI3NHErY3NudDR4OXIvV09TTFhUTk5kY2NuRGR2M2xRZjlnTThHdkx2T0E2RDZvcWZqUW1IdzFSVlZsSlJXVUZsZVFVK240OUlKRUl3R0dUb3NPR3NLVjVGT056MmRYQWprUWp2dmJPVTZSZGVoTi92WjlMa0tSUysvaHExSi94OHE2NnVadldxVll5Yk1JR3NyQ3lHbkhVVzZ6NnNQeWtwTXpPVDhlZE1QSGJNZDk1K3E4R09YcC9QeDdUenA1T1VsTVNVYzgvanJUZVhjT1J3eTllb2E2K2lycy9uWThMRVNUaE85UHdvT3llSDZSZGMyT1ErSzVjdnA3S2lncjc5K2gzTFplcDU1elVicXpXak1GcklaMXp6dDRVTEYzYWJPWE9tRnZpVFRrOUYzVmprRzVlQ0hWZVNtSDRJYTVPYTJqUmdvRmN3K3Mxc2Q3VkxqUXRYdjFmQmk1TlMrTjdhcW1NRnhzb0lWRVppKzhaWjFraDM3SW1TZlRDclo4TjNKeWRrTmYvWG9IOXk5RFBVV3ZpNGdhSnZhMXlhZXp6ZW9yMjFuSnZ0SjZXUkgraytRNlB2TlNUaHBETEt2cERseXlzcmVXbFNDZ0VEY3lla01IWnhHWHRxMm5ibmNYdVZaZG8veStrYmROZ1hhdHV4UEdVRG4vREVubFJ1NmQ1K3R5OVBscGNYQ1JjWGY4NWZXN3ZEdEZOSFZyclBod1hLR25uY3BudENBbjVqK0tTbWh1YSsrdjh6ZURDN2FtcDRZTnUyOWtpdEhnZndHMFBvcEpPZVRMK2Z3ekdlQ0E1UFRtWnRaZjJMdWNIQklGMFRFbmo3U09zbkNBd0tCdW1WbU1qYlI0NVEyOFk3N2cwWm5aTENqcG9hRHJYaHhQZU1wQ1N1N2RxVnAvZnVaWGNURi9YZjc5dVhvckl5WG90aHZwY3g1cjdSNzc4L3YzakNCQThyTzJDbTg3OTJNU09BcjdYZlVTMnMreEpNV0IwdGZ2Yi9HWHlZZCtwbXZlNklkdlZpbzhYSDhoTSthdXJaMFJFSkFBZGZici9VVHJaOExOVHNiTjArS1NOZy9Kckczei95VDFoMUhveDZKYnJ3V2U4N28vTjFkLzBPbGcxcSt0akpaOEdJdjBaL3YrWUtxTnJZOVBZbmQvSWVXQWhycm93V2xaMWtHUHFuNkZpR0hTYzhySlA5K2VpdjRjTlErcWtwNGoxbzMrUjVjNTYzODNYTmd6LzZucjAvZnlKd2ZwTWI5dWdPSlllamhWcS9INzczYlhpdEVKYThHWDEvNUFqWXNERmE2QVc0NlhxSVJPRFIvMms2QWNlQjlEUklPR0c4Vlc1dXROamJVdnYzUXlQZFVBQ01Id2RYWGc3UHpvVjE2Nk92VFRvSEprK0V2WHRoY3lNM1lFNTIxZWVqeGRESC90ajBkc1pFODA5TmdaU1VhQUU4SlFWV3JHeTRDTzQ0MERVSGV2YUVuajJpQmZFbm5nUTN4bk81aXk2QTk0dWFMdXBPbmdUanhrUy9kaHVhK1RlWDJ6WDZ0WHJ6cldoUk54aUVNL3ExTHFkOSsrSGd3ZGJ0Yzl4VTByTi9DdHdaNndGYTR0WVorZFZQcjVoenBjL0hHNXl3VUxYQklUdWxCd2NxUGdGZ1dPNUVodVNPWis3cTZGTUl5WUYwMGhLejJGc2VQWWZwa2Q2ZlNYMHZaK20ybDloNXBPbXZiWUl2a1dEZ2VBM1o3eVNRR1d6NVdycmhTQzJIcStzLzJwMlJsRU9YNU5nV25keGJ0cDNLMnRMbU53UlNFaklZM2FObEM5R3YzZnN1UjZvUE5QaGVnaStKckdBM3VpVG5raFhzeHU2eXJXdzUxTXJaNmg1SkRxUnorZEF2c2Ixa0hlL3ZQTDRXZDhDWFNHWlN5NXE2RDFYdGFhZzRDOENvN3RQb2t6bUV3azF6MlY5eC9PZnlCUVB6eUVqS1lkNmEvejVsSDJPWm5wa3crRTVvL1JPcHJURnIxcXgxQytmTnV3N3NQQytPWDNMb0VJZExTcWl0cmFXNnVwcnFxaXBTVWxQcDJhc1hvVkNJZjd6eXQzcEYxUk5ObWpxTmpJd01zbk55ZUhmcDI1UTNkL093QmNyTHl5bGV1WUp4RTg0aE9TV0Y4Uk1uOHM1YjlTZS83TmkralRQT1BKUHNuQndHRFI3Q2xzMmJxYW1PbnBNRWs1T1pQSFhhc2U3Vjk5OTdsNUpERGMvNmowUWlmTEM2bVBIblRDUVFDREMxcnJCN2NuZHdZOXBqd1NWakRCTW1UaUl0UFIyQXZYdjN0S2hBSElsRUdIZE85S215bXVwcVNnNjM3SHkvcENUR2RRK2Fsa0FrWExKbzBhS2tLNjY0b2hOMmNJa2NwNkp1clBMNlZGRm9zemh5cEl3bXZvNURVaDNXWEJEdFNwMzhaam52bGtRb3FZMFdCRHRTMXdURDNBa3RmeUk0eVlFVEp6Q2NsUmF0ckc2cGNFbDBvS0hwdjVXUmx2Vm5YVkpYMUYxMUpNSW4xWmJYOW9jNTk0U3Z4d1BEZ3B5ZjdXTk5xY3ZYaWxzM0IzZGIxYWtadkx3M3pPKzNoZmkzZmdrczJsdExXZGlTNk1BTnZadXVQeDVkTEM0allQaVh2bzF2TzdIdTRhRm5kb1k2WkpSR3E2VW52UWl0NnlwdnJkV2pSKzhidTN6NStWZ2IwMjNTTEwrZjdFQ0FqK3N1blA5NzBDQXFYWmV2YmRnQXdQaTBOUGFHUXV5b3U2RC9jbzhlWEpXVHc2WEZ4YzBXRTdNREFTcFBLQTUzQ3dUbzBZclZWL2VGUXV4cXBOQjRhNDhlZkxWblR5NHFMajVXeE0zeSszbGw5R2llMzcrZm4yeHY0cUszQVJQVDAvbnRvRUg4Y3VkT250cTc5OWpyWCtuWmswbnA2ZHk2YmgwYm15b3VOT0MySGoyNEtDdUxLU3RXdEdxL2xrZ3doa2NIRDJaUEtFVGUyclV4SDJkU2VqbzM1T2J5bHoxNytIN2Z2dXdPaGZqelNUUEhBTDZRazBPMTY4WlUxQVh3R2ZNbTBMS1ZJOXRpSDNlUXkyVkEvM1k3Wm1nWHJMc05zcStFajcvVjhEWUhYNFlldDhHK0F0ajNUUDMzY21aR2Y3VWhDR1JIajlPVXcwc2c0dG5ZMWRhcitBQldUb05SLzRnV3F6OTVOTnBWVy9WeDAvdjVUbWlLcTluUi9QWU5LWGtOMW53T1JyNGNMZXptZkFGMi9qbzZIc0lrSFAvYTFteUQzTm4xOTAzb0ZmM1ZudzI1VFl6VXRCSFlQN2YxdWJXRnBSRG81bm1jOVZ6Q0VMWUJEVmVDRWhMZzFsdGc1eWZ3bDZkUGZYLzRNTWk3RmhhL0NhOFhSb3QrMlYxZ2FZd0Y5Q3N1Z3dGbnRuejdwNStEanhxWnA1eWFDcGRlREJVVjlZdTNTLzRKNDhkR0M2RE5GV21QU2t5TWZyWVRkY21DbTIrRWhBQUVFaUFRZ01CSnA1eVdhUHpEaDJIOWhtaGhlTUw0YUxkd2x5ekl5b3dXZGlGYU5OK3pGekl6NEpCblQxakRLMytISVlOZ3l1VG1pN29uNjlvVmJyd09hc09OeitnNlVVS2cvZzJBV0JqdXNQZm12MmNleW44MjlvTTA3OGF4ZHkxNXR2aVJadzNtMlBpVG9ibmpHZEY5TW9zM3pXTi9YV0gzS01mNG1IckdsYVFrWlBDM2RYK2lKbEpGZG5JUExKYTk1YTA3dndESURPWnd3WURyV3J6OTRlcjkvSDNEay9WZTY1N1dqOUU5bXUrY2E4alNiUzlSZVNSYTFNMU02c29GQXh2UFpma25yOU03WXhEVjRVcHFJdzNYVS95K0FFRi9LcHNPcnVab3VXcEkxM0ZrQlhOSlRjZ2tOVEdUQkYvMEJvN0ZVbDV6bU1OVnJacy9tdWdMTXFySHRGYnQwNXppM2Y4a0ZLbW1zcmFVQXhXZmNFYVg0V3c0c1BKWVlicExzQnZuOTcrMlJjZDZaY01UbEZhZmVrUEQ3eVRRTTJNQUZhSFNlZ1hkRnJIT1Q1NHIvc1ZIMTQzK3pvdXQyN0YxWnM2YU5YL2gzSUpsR05QdWkxSlphMW44eHV2MVhqdWpmMzk2OXVxRnRiYlJnaTdBbXVKVlRKdzhoZFRVVktaZmNDSHZ2L3N1ZS9lZWVrN2FXanUyYjZkN2o1NWtaMmV6Y2YzNkJyY3BYcm1DczRhUFlPMmExY2NLdWdEaDJsb3FLaXBJVEVwaTFZb1Y3Tmw5Nm9Kcko5cTVZd2VKaVVtTUhEMmFoSVFFcHA1N0htOHVMcVNpcnJQWDUvT1JuZFB3RFo2MHRPT255VmxaWFpxY3EzdGcvMzdjQm00UWpoazNudTQ5ZWdDdzlvTTFiRnkvbnNTa0pFYU5QcHVkTzdhemU5ZXBENUU2anNQVWM4OGpLU2tKYXkzdnZyT1Vra09INk5hOU84T0dqNkI0MVVvT3hYN3pMbVkxbFJWL0JlSXlBMXFrcFZUVWJZc1pwcHJuRDk4QWRQQ1ZXT3VWaGVIL3RqZGNtQnFhNnRUcm5nVjRjbHd5MXpiUTJUczQxYUdza1hFSUk5OG80NE5HRm1NN3ltOWdSdGZvY1YvZUd5MkNIUWhaM3FycldFN3p3NFRNYURIMVQ5dER4MTV2cTd2V1ZQSFgzYlc4VkJjeko4SHcrSmlXamF6b250aXliVi9hVTB0TjUremFuY0h6Slhkd2RkYXB0K1RiMFlweDQ5NGJVMVQwSHc3OHVyWDcvdmpNTXprekdPVG1EeitrNUtRaWJlL0VSQjRlTUlDTlZWWDhXOTFKMElpVUZOWlhWc2JVSFhwbFRnNWY3ZG16eGRzL3MyOGZqK3pZMGVJc3pVdi9BQUFnQUVsRVFWVHRwMmRtNGdQZWFtVlhiYkxqY0UvZnZteXZxV0h1dnZyai9YNjZmVHZQRFIvT0JWbFpyUzdxZGsxSW9Dd1NPYVdidURVTWtPU2NPazFnV2tZR3lZNURZVWtKd1FiZWI0eHJMVFVuNURNcU5aVU5WVlhzcTYybGQySWluOHZPWnRIQmcreHY0cVQ3cU11NmRPSEs3R3grdUdVTEI1djUrMkFnZFd4UjBjWVZtemNQSlMvUHMxVVhUQjRSVzhpbEdGcFp6V2pvWUluZ3EvditjMlJKOUQ4bkFFN21DZk5pbmVnb2d2QkJLTDRrV216MFowYUxua2ZuMCtaY1UzZThoR2pYYVhPS1JrYm55UTc1dy9IWG5Mb0YyVkxId3BRVExuQldOdDJFMlc2cXQ4S0tTWFVMdGRYOTcwc2RBNE1lYlh3ZjU0UkY1SVkrQVc0VE53ckRaYkRtOG9iZk83d1lWbDhCL2U2RHRkZEd2OFlBMlorTGZxMEJVa2JEV2M4MHZIOXdZT1B2UWZSNEhWL1V6YldMV1dXbWM3YVhZY3pjL0pDOUwvL3pHTjV2Y0lOUUNCYTlDdGRlRFJkTWp4WkVqOHJKZ1d1dWdrMWJvTEJ1a2J6K2RRWFpqVEVVNkkvYStRazgxMHlEV0U0MmZPbm14dDgzSnBwelVpTE1YMWgvZEVCRkJieTdETTZkQ2xPbnRHd01RVVA4Z1dpWDdmWWRzR01uVkZWSHU0YXJxcUM4SEk2VXdwRWowYTdsbzJwcllkaFpjT2hRZEQrZkwxb2MvYjgvUnd1L1J3MFpESG16bW82L1pRczgyY1RmVzRBeno0Z2U2MlI3OXNLQmczRFpKZlZmZDEzNGV3dEd3UHpwTDlDU0c2TS8vbUh6MnpUUHdlRXgrLzM4WmVhbitadmI0NENOQmxyLzdpM3VrTW1ERFl3SDJMQi9CZjJ5aGpLNTM1V25GRkRIOWJxQXpHQlgzdHk4a0pwSTlHZC90N1ErSEtyYzAyaWhzeVhlMmI2SWd4Vk5GNFhHOWI2UVlLRHh4WTVmV2Y4RVpUVXQ2NDdybnRhUGM4K2NXZSsxNm5BbEd3NUViemFuSjNhaGQ4WWd0aDFlUjBVb2V1NFVDa2MvNzRkNzMrUGpnNnNhUEc3dmpFRk02VmYvQm1WYVloYVp3YTZVMXh5aHNyYU0zaG1ES043OUpoOGZLQ1p5d25pZEN3ZGVUMFpTMDEzTFN6YlBwenBjU1ovTUlTMzZuQTN4T3dFc3RsNDM3ZHE5N3g0YnQ3QjJ6N3ZrRHV4TGJtcWZVN3FOaTNlL3lkNnlodjhOOU1rY3dsbTVFeHA4RDZCZjFsQjh4cyttUTYxYkZQWHNudWV6NmVCcXA3UzY1TW1DVlhPRzVaMTkxeWZON3hXN3pKeXVVMHNPSHRobDZEenpwZy9zMzgrYml3dVpNdTFjZ3NFZ2s2Wk9wWGpsU3JadWFkMjNocXlzTE14SjU4WTd0bTlqeC9adHVLNUxsK3lHeDA1dDNMQ2VoTVJFdXB6VWdQTFJoMnZwMGFNblpXV2xEZTU3dUtTa1hvRjEwOGNiU1FvbU1XandFQklURTZPRjNjSTNxSzZ1SnBpY3pKUnB6WGZDanh3OXVzbjNYMW4wY3IyNXZrZEhMaHd0Nkc3ZHN1VllBYnQ3OSs3MDZ0MmJucjE2c1hMNWNyWnZxNytvYlA4QkE0OFZtdGNVcnpyV2laelR0U3NabVpsTVBmYzgzbnRuS2Z0T2FIcnBJSmNzbUR2MyttdG16L2IwcHA5SVc2aW8yMVpYWjg3aitjTlA0L0dpSTIxMXFOYnlyVFVORjROdTdoMDRwYWg3VkkwTHpVMTNTUGExL0ZHTmlWaytNdXBDdmJUbjFJSk5YczhFa24wUXNkSE8xNk1DSmpxS0lXeWJ6NmNoNVJHT0ZYUWhlb3oxVGN3RlR2WVorZ1Nqbnlya3dwYks1bHR3WThtcjQ1ZzVQRis2a3F2VC85bjh0akd6S3pkdi91M1kvdjF2TkRDeE5Ucyt2R01IVDU1MUZqL3AzNSt2MW5YblFyU1ErSXNCQTZoeVhlN2RIRDJaNnVMMzB6OFk1SWtHT2psYjQvTnJtbmpjdTg1VHc0YlYrL001YVduMFRVcGlYaE1yelY2Wms4T3VVS2pWUmQxNysvV2pkMklpWVd0NS9leFRheXdCWTdpNVd6ZHU3dFp3WTExUldSbDNmbnhxa1NNM0VPQlFPTnlxb3V1SlFxN0x5TlJVL2pDazhZdWEyM3IwNExhNkU3aVcyRkJWeFkxMXM4SU1NQ0V0alJmcjdyNy9jZmR1Zmo5a0NGL3IxWXNmYmQzSy9CRWp5SzFiMkNMQkdLN1B6ZVhhcnRGei95ZjM3dVdxbkJ5T2hNT24zQXhvd29CeC9mcy9zeHdhbUYvUWZzd01Qclp2Y0JrT2JSdXkydmM3Y01hUG05NG02VXlZMmtEWFhlbmIwZTdXalBPakl3NEFLb3JyejQyRmFIRTR1ZTd2ZXRYNmFDRTRVZ1ZPRWdRYStQdG1BdlZmZDA2NEFaZzhEQUl0Zjd3M212K0FsbThiUHFsTHc1OEI2Vk5idG0vcW1LYmZqelR6Yi9iSUVsaTlwUDVydmYvajZNNE5MejducEVSbkJqZjIvbEhOTGVEbW5WRjJNWStaNlh6Rnl5RG13ZndpZSs5LzNvWGp6R2x3ZzFYRjBRN1RkUnZxdjU2UUVDM0FQbHR3ZkZ6QWlHSFI3dFNVbEdnWDc4bDJmaEl0aEdablI3czRBZnIxamU1LzlISFZjTGgrZ2JNaENjMU1FN3JvQWhnNElEcXJkMTBEWFZkdkxJNFdPeSs1Q0hidmJuZ01RMXJhOGU3Y3BNUm9BVFkzTi9ybkU3cTBXTFU2T3ZLZ0pRNlZ3TThmT2Y3bmY3a0YwbEpQL2J5T0UvMzZyTi9RY05mdStMSFJvakpFY3p6YXZXVU1KQ2RIODZ5dWh0NjlZZXBrQ0Rkd24reU1NMDZOQ2RHaTd1V1hRbFpXdEdzWW9zWDdjQVNXTlZ6Nzd3QnArSGtGYUhvUVp4dmw1YzJOTFBqby9NdHFReldyd2ZTTTJERHZiRnZFR1ZsbkVZclVQMCtQMkFnclAxbDhyQ3MzTFRHTDlNUnNkcFZ1b25mR3FhTm53bTR0Qnl0MjB5L3JMQ0E2S3NFeFBnWm1SODhwam80K3FLNnRhSFlNUXNSdCtxYXF4Y1UyT3dEcjZMYW5xZzVYOE1HZTZNMk8zaG1ENkoweGlLMkgxaDc3ckZuQlUzLzJUT3A3T2JWdUxjdDNObjVUb09pRTkzSlNldEk3WXhBVm9kSjZCVjBBbitNbllzTnNLem0xQ3o4ektZZmMxRDRZWTZnSUhXSEJCNzlweWNkc1VONm9POWxidG8wM3R5eHM4UDBEbGJ0NFpmMmZLYXM1OWQ5Z1JhajAyUGdMbi9IakdJZGFOM3B0bEZQYnE5R1lCc09RcnVNSXV5RTJIV2g1VWZmc251Y3pPR2NzWFlMZGVHTlRRYnByN2N2ZzdVMi9HVE5taE9mUG56L2F1SkdOR05QNFhZUU9WbFpheXBJM1htZmFlZWVUbXBiRzJXUEhFa2dJTk5waDI1QkpVNmVSMklvbkExdXEvOENCRGI3KzJ0OWZQV1ZVeE5vMWEwaExTNmQ3ang0a0p5Y3ovcHlKdlBYbWtpYTdsWTB4eDdwencrSHdLV01USE1mQjUydDRObUxYM0c3SENycmJ0bTVoMVlybHg5N2J0blVycWFscERCb3loTEhqeDFOYkd6cldzUnNNQnFtcHFXYmpoZzFVVmxhd1pkUHhSZXZXcmxsRE1KaE03ejU5bURoNUNxLy8vVlVxSzF2M0pHOWJHY05mRmhZVWJKeVpsN2U4K2ExRk9wNkt1dTBobEhFTGdTTVRNRFF6M0srK05EOWMyTFhoT2JlTnFZNVlYdG5YOXFIdExmWGxsWlU4dWJQcEU3dVBMMHBqUUVyTENrYVg1RVkvNy82UVpWbkpxUmNBdC9hTFhrUzl2ai9NN2hQbTN2NXRjZ29YZHZYengyMGh2cnlxZFoyS0RUbGNheG42ZXVPUEZqOHhOcGt2OW9ubXVxWFNiWExiVHdrZjJIbk1yenFIYTRQdFAxejJxTHk4aUNrcXVnRFlEN1I0M3NmVzZtcCtXdGVSYytLcFE1TGpjTEMybGg5djNYcXNhL09DckN5Y3V1MHViR0ExMUU5cWFnaTVMdVByTGtBemZEN2N4RVR5dW5hdDF4M2ExT3pXbzl5VFRtUXU2ZEtGUzd0MGFiU29PeUFwaWRFcEthd3FMK2RMM1p1ZU9mZldrU1BIeGsxOHFYdDNMdXZTaFQyaEVML2NlZXBqY2hka1pqSTlLNHY4clZ0UGVlK29nNDJjbk9VRUFnU000WjlqbWlsb05lTGV6WnNwTGkvbmYwOTZWQ29uRUdCMjE2NThWRm5KNGxZc3dIQnlybWVucHBMbDkvTk9YUkY4WlhrNUgxUlVjRVYyTnIvYnRZdEhkKzQ4VnBEKzRSbG44RzVwS2EvV0ZXWXV5c29pTnhEZ0IxdTJ0SGhwTGhPdEk4OGU4Lzc3MTY2Y01HRitxeEp2clF2NE80djVJZkNqbUk5aHc4ZTdRdXN4MGE3YjZFYlJzUW9uYyt2MjYzTlg5TmVhN1ZEVXdQVlo1blFZWFJqOS9RY3pvZktqdXYycllPMEozVlZkWjBQdWpWQzFBVFovNy9qcjFTZDhTeG4xYWtzK1ZjdWtUNFYrOThENnIwVEhUelNrOVAxb1YzRmpna05nZUYxSDV0cVpUWTlmT0huUm9aUlIwUm04YmlNL2MxTEhSQXZtQURzZmhVME5qT1FjOFh4MGtidXlvbWlYY2VkamdIKzFpMWxvcHZNM1R5TWxPTDhtekJqZ2kvVmVIM04yZEVSQWJXMzBrZjJ6Nm00ZzlUOFRmRTUwZHV1VVNiRGhZemh3QUFZUGptWTlhK1lwSVFDWXR6QmFUQjE1d3NKNHc4K0svcmUyN3U5Mk1BaURHcjR3UGlhemlVVmFSNCtDYzZkRnUxRmZXdFR3TnVIdy8yZnZ2ZVBiS3UvMi8vZlJsbVY1eW52RkkzdFBrcEJBUWhMS0pvd0FwYVV0bEVMYnA0TVcrang5MnRLbTBGSzYrK3VncGJzVUtJU1FCRWpaa0lUc1BaMXB4NGxYdkxlMmRNN3ZqMXV5Skd0WThnajArZWI5ZXZsbFNXZHJuSE9mNjc3dTZ5Tnlkci93T2JqckRuanVYK0U1dEN1V3djd0JUcWd2ZjBIOHJ6d2hoT0hSWnYvQnlQRVNVNmNFSGsrYktuS0QvY3llS2Y0cVQwQ0Q3N2Y1K0JPRDUvUmV0UVN1OUEzZFY2bkVuNzhvajBvRnFxQnI3bWZ1aVM5K1lXUVpxM3huOWIrbEg2eStmalEzY3V2RUw3Vy9lT1JuSDAvU3BHNHB6UkRmVTQvc1lXTDJaVmhNQlVoSVRNNVpnTk5qUjY5SllrTDJYRTYyN0dWTXV1akV5RThwSno4bHZET3N6OVhGMXBvTnpDcFlHdks2Ly9uK0JqRWNQVE1wRjdVcTlpMmdRUk4vWk52RklzMlFoV3NZRHVXQjJOMTlIR29NLzQyVlowNGpPN2xveExZemtLTFVjY3dwV2g1eDJxN3piMFFzZ0RlditHUGttY2V3N3RqdkJsMS9ZZG80a25WcG5HemRoMXVPNy8wcXk1aktPTXNzbkI0N3UyckZwVUNTcE9rdkhQckZNM2ZOK1BxbjRsckpFTG50dHRzdXJIdnBwZnNsR0dSWXdNWEY0WEN3ZGN2bWZtRzNhelFqYTBhUmZYdDJjK1hTcTVCVUtnN3NFNTFtMXI0Ky92MXE1RkZibVJZTGk2OWNBc0FIbTk2bnB5ZTBBeWdyTzV2TEYwZU9ZR202ME1pcEV5ZFFxVlZVUmpEUFZCNDdTcExKaE0xcURZbGdTTS9JWVBiY2VYaTlYbDdiRU40QmNtRGZYb3hHSTJlcnF5KzZvT3RESTZta2phKzg4dnlNbTIrKys2SmJoUzl4aWNHNEpPcU9CSGRJWGw3dXVnWTF1NEc0TFVvbFJoWHI1eVhXYUdwMkt1UytHVitSZ1dEeTlCTDdyb3hjY0RkREY1L1A5dXZsZXU0dTFQS2JzMDcrVVRlMG9xaitQTjNYbXoxaElzd2tzNHJMTTBUUDN6TjFRNitBckpNZzN4Z3VNdHU5Q3MxeEZFaGJadEgwQzdyL3QxQ3lVVHVlWjUreWhEblNxRlcxM1Q5bmptMzZuajN6MUNyVmZpbHkvSElJczgxbVpnZmxOejJRbjArMlRvZGJVYmdqTzVzalZpdUwwdElvMU90NXU3T1RhMzFEanU2TklwcHVhR3ZqaE0zR2Z4Y1g5NzltMFdyNTcrSml1andlL3VXTE5samdDKytQaFVaS3JGekEzVDRYN1l6a1pHWWt4eXh3VFpmSFE1WGR6a3FMaFM4VkNNZUZXMUU0RnlGZW9UTTVHU1hLTkFDbm9sRHZERys0WjJnMGFDV0pLcnVkTFFrS3IzN09PaHcwdTkzOFpVQisxOWVMeEEzUHIrcnIyVCtNSWhKK1lmNThrQ3Z0TncwTmVHU1pKcGVMcGlEeC9kRXhZempuY1BCR1J3ZFRUU1l1VDAzbHRmYjJJVzFmSlVsclorM2ZQK25BN05rbmhyenpneUNCb2lUekkvcFlDUXhOVmE5OVV2d0ZvMG1IU1dzZzNYZFQ2RGdMZTZlREhLRWVvbkY4SUQ5WEZlWG5xQzhNUEhZRWlVNnVSbWpiRUhqdWQvdDZPa05mRDhaUkhlNEU3a2NGa2dvVW1aQUVka2tuM01ZaCsxUU1VMThUeHpyM0tKejZITFN0QzErbGJCVjV1OUdRZ3BvNTlxclk4d1pqbWdvenQ0S3pFWTdmSlJ6T0F4bnptTytCRnhvU1RwMzVLS0VHWGxlMlVDWmRTWnhWdlJKSFdyMWFWcjc1emEraU5zeERJbUQ5cnlnVGJrOC9KcDlaS3k4blZGanQ3QkpDcjA0cmhOdmcrSVhiYjRIeU12akpMNFI3OUZnbGJIaFZpTGVQUEFSdnZTc2NvTElzTW1wenN1RlRueGphZ1V5ZEFyZXVCSnNWL3ZXaUVHK2owZG9LTDYyRE8yOFh1Y0hyWG9FalFUZTZXejZBZmI2ODg5dFdDaEY3amU5N2JyTUZuSzJKWU1tRXBDRERtMEV2c25pRHJvbllFcXlkZXVLa0VOUUI3cjRMVHAwU1luQmZueERaL1pTWENRZnVjeStBUC92OHBodkVaL0x1K3lBckFlSDMzNzQraEpremhFdDM3WHF4UHY5K2J0NENyWkdMWDRWd2Qvd1pzWEZ5bmZLdDd6NHNQZkhZendlZmRlamNPZTJSRDNiVnZ2RjBTZnFFQi8ydnFTUVZTVnJSTmlsSm45QS9yOGZyNGt6YlFjb3pwOUh0YUdOVGRTQ3FKYzFnWVVuNUtrNjA3T1ZrNjE3Y1htZS9zM1I2L3BVVXA0M2p0ZU4vQWlEZEtGemcwK0lzUURhd1NGb3daUmxUK3lNaEJzT3NEKytBSHczVWtvYjBwT3orNS81NGhSUjlCaFpUSUhhcjA5WVN0bXc4bVBVWnFLWFkxWnQ3bloxaHJ1Q3dlVnhkbkcwUHZSYmxwNVJoMXFmamtkMm9wTWkvKzNpYzBTcEp4ZFRjaFFCMDJPSWIwVmFRVXNHc2dxdnd5RzYyblhzRm16dlFwcElrN25uaDhDOTIzVFg5NjROVXBSd2V0NjVhOWNMNnRXdVhnaklpbzBiS0s4WXllV3BvaDYva2E5UHI5WHB1dXVYV2tHbGRuWjE4c0hsVDJIcWNUaWRidDJ3bUl6T1QxdGFoZlcvT25EcEY1YkhCUndjT2hleWNuRUZqRkR3ZUR6dTJiOFByOGVDS3c5QWlCZDM3RERTM3hFTjFkUlVhdFpxa3BNZ2FSK1ZSNFI0UG5oN3NhSTYyM1A2OWU2Sk9kenFkZUtNVTF4NHBGTWhWM05xL2JkcTA2YWFsUzVkZVBJZmRKUzRSQjVkRTNaSGl0clN6ck8vNkwrQjVKR0pmOFNOZ0hlUThwSlpFOGJLaG9sUEI3TFNFZHl1RTRpUVZzOVBVNUExeFI5SzBVbjllN21zWHdqWEYveW9WSi9SZUQ2eVBNRDFlSnFXb09iZ2tYRkI3cThYRE5UdGozOGdZVlBDSEdlSDV1UmFkUko5SHdmRlJMSVNXRU5KQ0dycC9Denc0Nkt6RDRQQzhlWlV6OSsxYkRmeFFDcXJ5SElteFJpUFhaV1QwUDA5U3E4blFhSERJY3NqcnUzcDZ1T0J5TWQxa1ltMXJLMzhJNnVHOUxTdUxMK1RuODFCVkZmdDdlM0hKTXEvN2h2TS9NM0VpOVU0bjN6cDdGZ1g0aEU5NC9jM1loSXoxZzVLcjAzRjlaaVlPV1diRjRYQUI2RWRsWlV3eG1mcGpIMXl5ekswV0M5OHFLYUhHNGVDTTNjN1Y2ZW04T0hseTJMSitvazJyZGppNE0wS2hzbXpmOE9GZFBUMWhUdHZoa0s3UmNLdkZ3aEdybFY2UGh3Y1N5Q2plMjlQRFFWK2hCcDBrOVl2MHdRd20wcVpwTlB5NHZKeDZwNU1mSjFpTUxnUkZlWFAydm4zVDlzK1prMWhXUmdKSWMzQXJtMWlJUkFzalVhUXRhUUpNZVUxa3RDb2VJVnFxRERCanN4QjNUOTBmV3VDczRwZjAvd1MxT1dMZWdVUDkvY1c4M0cyUmhlRkVPTFFFbkZHS3NwVC9EQW9maHJhWG9USW95OU5RRHBOZkZJLzlEaVZuSGRUOURFb2ZCMDBHVEg1WkZFZXJmaGdVTjZRc2hOTEh3cmN4a09CQ2FlUCtGTi94bmZzK3BDNEdkUW9rcGNDc1hhSTQzWVduQS9Pa0xRMkk1UzB2aUx6Zi8zUVUzbGMyTVZWYXlxaFZjcFdlZkxKVCtlYnE2MUJ6RWduUmUvcFNrRmcvYlNxc3ZFazhQbG9wWWczODRxM0JBQTk5U1R5V1pTRjYrakdab0t0YlpObjY4WHJCWCtERjZ3M052SzJ0RThKak1PVmxJaC8yM2ZmRjg1UVVFWjNRRi9SMnpKc0QxMThITHFmSWZJM0h1WFhpcENpMjl2RTdZTld0TUc0c3ZQVU85UFpDZTRmNE01bEVGRUY3ZTJpT2JIWjI5UFZHNDZxbG9TNWxQNSs3Ti9ENGFDVWNqYk9EQTZDblIveUJlTys3dXFIYWx5L1oxaTZpSWViT2dlcytGaXJFU3BKd1lDKytISXFMUkk3eDVpM2g2NC9FdWRyd1ROMlNZdUd3OW45R0FOLy9ZV2ltOEVpZ1V2MUErZGJxZDZRblZpY1dTSm9nODR1di9md0xoMzVlSUVuU0RUcTFnWVVsTjVDa1RVRkI0Y2lGYlRUMW5zZmpHMjQvTVhzZU9yVUJwOGZlbjhjS29GR0w2M3lQczcwL1o5ZmppMDVRZk9mVC91YytVWERidVZkcEcxQ1ViWHJlWWk3MG5xT2xUOVFRR0dlWmlVNFR2WjVFUmViMHVPTVhwQVE3eUdNVGZadEpPblBFUW5CVGZDS25uemRPL1gxSVcxNWNlalBKdXJTWTg3eDkrdG1ZWWpoQWw3MkZMbnRBSUV6V3BUSFdNb1BHbnJPMFd1dkpTUzRPVzBhRkttd1lmQ1RHV1dZTnVvL0JsS1pQWms3UkNoUkZadnU1VjJtM2hXY3RTL0RUNTQvODdQMjdwejBTcFdMa3lIREw3YmMvdVA2bE5mT1FwR0ZIUGtncUNWV01UckdCMC96UHpTa3A5QTV3cHJwY3JrRUxrMzNVc1NmZ2JnMStieUlWUVJ1TUdUTm5rVjhRUFI0a0ZtcTFtcXV2dlM3aDVmYnMya2xqdzZqR1AvdTV0ck90N2Z2QXR5L0d4aTV4aVhpNUpPcU9KTGVrcldGOTUxU1F2cFBvb3BiWHUyTUtoamZrYUhodC90Q2pobXJ0Q3BQZmkrend2Yk5BeDUvakxCbzJISlpuYVZCTHdwLzFUbXVvYUd2V3dEMUZvbUc2dHRHRmJYUTcyNkx5NDhsR0trd3FyRjU0dmRuTnFud3RCclhFNnd2RWU3OXl0NVZHeDBjNlBIZHdGQjVnWGNjSDNKcngzR2h1NXVDY09VL08ycnQzTHBKMGE2ejVYbWhwNFFXZmUzYXMwY2d2ZkZsUmxUWWJyN1MyOG5wSG9CREhiMzFDcklSd3V2b3grN0tkenRoczJIME5FUDkvR2ZBcVN2OXpQOHNIQ0s4Rk9oMjNaR1d4dHJXMTN4MzZ6ZUppYXVJc1RQYlp2RHcwa29SR2t0QkpFdDBEYmpMVE5CcGEzZTZRL2FpMjI3bmdjdkhsTTJlNE56ZVhhb2VEdXlPSXMvZm01ZkhwM0Z5V0hEd1ljZHZSdnBGWnZpemFlQXFPSmNKWENnc3hxRlQ4dHI2ZWNVbEpQSkJBbnE1WFVmcEYzUlVaR2FUNlByc1NnNEhyZ2dUZWZ6VTNrNlBUTWRrVU9PK3BnREVHQXo4dUx5ZGJxK1daamc2V3BvbWJGN3NzSnh3RElVR3hvaWgvWU5PbWV4akZYbmRwS1E1bEM1ZWpzQjhZK2pDQXpCdGc0bk5DYk96WkFSMXZpTHhkVFpyNE04OFJSY3lPcjRLK1EyTFlmOGFBd2wvNkVwR2JHNHloUlB4M2psNHlTMHdjMWJCL3pvQVhGYWg5QW5yM3c2UVh4UEVWZkJuTXM2QnlGZWl5SVcxWll0dEppVFArUVBjSHNXMTdGVXo0RzZpU1lOd2ZJUFZ5T1AyZ2lHUHdkRVBYKzVCNkJkU01TS0dtandKamtQaU5zb25QU1VzWnZkL0RrNnZQS3QvKzdpcFFCZXplS3BYSXFGMThPV3pmS1RKYUowMFVRdUdPblNLRGRjV3lnSXMzZllCb2taNEdGeExJV1I4b0NvUEk0WjA5QzE3ZEtKN2JiUEJNVU9HcW0yOFVPYk0yTy96ek9SRzlFQytuendnUmVOVnRNSDBxVEp3QXo3OFFFRVluVGhBWE5wMVdpTnF2dnhrcVFrK2VDSmtaRVZjZHdySGo4T2Jic1BrRDhid2dYN2hnMnp1RXNPekg0UkRUUmdLZERtNjVTUnpEMFdPdy9sVWg1SUtJVDNqakxWSGs3WmFiNFFzUGlQMklFRE1Va2N4TThYN3QyQlhJNzEyOEtDRHFqaDhIYVdtd2U4L0lIRXNBQXlwMks2dFhaMHFyVjQvcVdOOCttL1RwRWt2dXNRVWwxK1dCUkgzM0dRcFR4eks3WUJsdTJjbU84Ly9HN1hVd0tVZVVLa2pTaGZZTm1uVEMyV3QxeFQrS3orMTFoZ2pEQUtVWlU3QzZlcWp2RnZVOWp6WHZqTGlzM1cybDNkYkV6dk1iUXh5ZHNjaE15bVZHL3RMKzRtY2dIS1dUY3NRNU9VVXZ2dHRqTWlhVGxWeUkyK3ZxRjVlRFVhblVlR000NDYydWJ0NDgvVXovODNsRlY1Tmh6T1ZRNHhhYStzNkh6RGRVdWgxdEhHb003NWdvU0syZ0lqTjJVYWxJcUNRVjg0dXZ4ZVYxc0svK25lanpxZFFSWXhtQ1NkS2ErNzhuOFRBK2F3N1Q4eGJqa2Qxc1AvZHFmNTV4cEZXckZXblQwL3RXbHo4NFozUi9EMjZGbTdVbys1R2tCTVA1UTZtcnJhVzlMZFRwUDIzR1ROTFQwM0c1WE96Y3ZpMWttc2ZqSVMrL2dIbno1MU5mVjh2Qi9mdUhKR2orWHlBNEwzY283bGVyMVVwM2duVkZ0RnB0dndNMzBXV0JxUG5BbzRFazhhMTFMNzIwODlaVnF6WmV0STFlNGhLRGNFblVIV2x1U1grVTlaMUxrS1JGSC9hdUFGUmJaWXl2ZGFNZ2lwNUY0bSsxTHA2cmQrRWRaYTJ5MVNtaklJU1plNHAwL0s0bWNNUHlpVUlkWnQrMzhYU2Z6QkpMNkZjejNSY1JrV2RRaFUwTDVuQzNsK005WGtyZkNUUTBuNXBtNU5xY3diL3FLL08wZktWTUNNdmZQZUVnM3lDMm1hMlRLRFNvVVV1dzkwb3pLM2RiMmR2MUlhbk9JNFZLOVRUcjdkdTV4VGlxOXJJRGMrZmVObXZmdmpNU0RCSmVDQi9MeU9EUmtoSU85ZlZoOVhvcE54ajRYbWtwMTJWbThwMmFHdWFhemN6M1JTWVVEQ2c4a084ck1OYVN3RVc5YThDTlFiblJ5RXFMaFkzdDdmM1R2bmsydmtxM1pRWUROMWtzTkxsYzVPcDBGT2oxZEE4UURISjBPazRQZU8ydzFjckhqeCtuejlkb01xbFVMRTRMZDFpTU1SaFFTVkxFYVFCOVhpLzdJcmhiTTMyaTdzemtaRXhSaWhwRW85UHQ1cVVJMmNIVFRDWnV5TXprL2E0dUR2VDFjYUN2ajQzdDdSSFdJSkNBQi9QeitXeGVIdWNkRHQ3ckREamI3ZzRxK2xacU1QRFp2RHpVUGxGOFExc2JzODNtL3BnSEFDK3dLRFVWR1NIaXJzb0tGRXUrNEhJbExPb0NTSkowMTB5eitmQkJlSEx3dVllT2RDVkhsZmY1R1dyK0J5VzJlejBNYlRaVS9BS3lmY1BGTzkrQ1k3ZEMzbjNpdWF0SlBKL3lpbkR3enR3QnB4OFFBaStJeUFGMU1oakdRUEwwY0ZFMzJYY2phaHRRcE9xalFPZGJjSEFCVEgxZFJEUWtUUkFDYjlkbU9CQzk4dmV3c1BzS2RMU3VFZm5CVTE0VEVSVTU5NEN4SEE0dWhyNERjSGdaR01xRVEvci9EcDlCelg1ZzZKV0I0a0Q2NFdPdktOOWUvWGNrUGtOeGtSQk1zeXhpU1A2K0EwTFUzYlVIUEc2NGVvVVFJSHY3NFBoSnlNdUY0TkVCYVdraVptRXdrVFU1T1pEZm1wd3NodjBIazVzclRsZ0RYd2VSaGR2YksxeXByNzhKcGFYaUx4Rk9uSURmUENXeWFWTlNvU2JvOGp2Ymw4NmkxUW0zc3NFZ2lzUDVLU21Cb2dFWm4xcXRFRTJEcjJXdHJVSXc5VHZObHZoeUQ3MWVhQmt3ZEhpNG9xNGtpZmZ4NDNkQVVTSHMzZ3ZiZGdTRTkyRHFHK0NaNStDdVZmRHBUOExQZnhWYUNBNkVRRHRoSEd6ZDRYdEJFVkVTUzYrRUE0ZkM1L2N2VXpwbU5FUmRBQU51NVpqeXdBUGpwVC8rY1ZRVUEwVlJrb0J2QWxuZGpqWmx5OWwxMGpqTFRCUVUzam56SEl0S2IyWlp4WjJjYk5tSFYvWnd0dk1vWXkwelNURmswdU1RMTExL1FiRnVSK3lvaWpSRDRIcVpaeDdUTHdhSHpHUE03cy90OWVPUjNmMUNyMXFsb2JHbm1zWWVjWTdVcU9Mcm8reDJ0TFBsN05yK2RYaGxENUtrWXB4RlhLUDhUdDdDMUFvVVJjSHU3b3NvNm1wVVdqemU2QitGck1qOTc0dFpuMEdHVWNSMDJkeTkvYThQRjVmWEVWSDhURFdFanpxS2g1bjVTMGxQeW1GejlWb2NudWg2cVZvUzcxc3NMaXUrQm8xS1IzMTNGWVdwc1p2ZEtrbk45THpGT0R3MnR0WnNvTk0rV0NlVmxKdXFNZTllcmF5ZXZscGFQV3BxNXgxMzNGRzc3cVdYN2tWUk5ralNJRmtYTVhBNkhEaUR6aGs2blk0MFh4dGFVUlE2Z3d3amZnb0xSWEc4b3VJU1VsSlMyYlZ6UjBJTzE0RjR2VjVrV2U0WGgwMG1FOHMvZHMyUTErZkg1WEx4eHNiWEFIRXMvZUx6Q0dXUWF6U0IzM1dzVHBSb1ZCNDlRbVdDYVJQNUJRWE1tNzhBcjlmTHBuZWpkMjU4VkpBa25uMXR6WnJKTjk1eHgwV3hCMS9pRW9OeFNkUWREVFRxVy9ESzljU1JKenBhcUlCWlE0eGJPTllUV2JEVSsyUUkxeEF2NVZ2YXZmejJySXN2bCtuNDhXUWpyelc1cWJXTEMxQmhVQWJ1anlZWm9xN2p1aHdOMThVUWFGZnNzUEp1cTRkenRzQk8ydUpRcThja3FmaWJ6NjE4b052TC8xZnQ1TWVUeFg3VTJtVWVPV2JueGJrbThnMFNXeFlsODltRE52N1ZjUEY2QlVjQkU1SmpPNHBTaUNTTnFwd3ZxOVVyMUY3dmFhSTRGSE4xT3Y2N3VKZ3JVbE41czZPRDFlZk84ZWZ4NHpsdHQvTzNDeGY0VVZrWnowNmN5QnNkSFZ4d3VUaHV0WVprOEFKTVRFcWkydUdJT1JEUW9GS1JHMVROL0lZQncvN0hHTVRudlRBMWxjSUJvbkc5MDhtaHZ1Z2prbWVaelhnVmhlL1UxUERuOGVPWlpUWnpQS2doYU5GcXlkSnFlU1BDVFdsZlVDKzRSYXZsNFlFMzdrQ3lXbzFPa2lKT0E1RkhHMk5jSTgwQUFDQUFTVVJCVkVuVVZmdHVsSmFrcGJFa2lpQWNqZU0yVzVpb202UlNzYnEwRkFsNE4wS0RlQ0M1T2gzZkd6T0d1V1l6cjNkMDhLUHo1L3VkeXN2UzB4bHZOTEt0dTV0RnFhbHM3dXBpVFdzck4yUm1zdHBYTVgxOVd4dnJmVTZMUXIyZUg1ZVhrNm5SOEkzcWFvNWFoeGtURUlRS2ZqUmo3OTZ0aCtiTzNUNWlLNDJBZEJYZlVqWnhCUktYeDdrRTVIMFd5bjRpc21VQldwNkRrL2VGRjBhekhoRWk1K1IxSWpwZ3dqL2h4TWVoZHk5VWZSV0svbHVJdWltWENiR3lINVVvQ0FaaTNualJwSVBsWnVGaWJReUsycHZ5YXVTaWJTQnlja0ZFRjh6YUZYM2QzZHVnK3BIQWM5dEpPSEFaVEh3V2FoNE5GSExyM1JmLy9nNlZ2a053WUI1TTNTaHlkcy8vUUx6dWozVnd0NFJHUElUaHZ3NnJCcG5QaCt5Sy92NWRMR1IrbzJ4aWw3U1UwWDJEdFh3V3JmRU9QdlhKSkd3MitNcy80UHg1RVpuZ2Nnc2hjdnRPNFRLZE13dld2eUtFekp0dkZFUDUvUlQ2aG5uV1JYQi8rak41RjE4TzExNHRYTGc2clJBTGI3MDU4bjVGZW4zZEs2Sm8yZmFkTUtZRXJrN1FKUTVDVkcxcmg1YzNDR2V5LzBZOFAwOGNnOVVHZGp2czNBMDNYZ2Z6TDRNYVg4VHg2Mi9BM2dGRnQvL25FU0UyQjR1L3dhU21Db2N2aVBmdHJqdUU0em1PYy9lZ2pCOEhNNmJCaVZQdzVqdVFtZ0ozM0FhWHhlaG9lZjVGK09PZndXSUpDTFFhalJEcEFWYmVLR0lkTkw3ZmpOc3R4UG9QRTBrcXhaTC9mZUJibzdTRmJ3UGZBSjdhZW03ZGRvZkgrcHhYOGVLUlhkamN2YnhmOVNJTFNxNm4zWGFCNmxOSDBHdU1qTFhNSkNzcHYxK2t6RWpLcGRmWjBSKzk0RWN0YWRCcmt0Q290TncwNlVFVVpQYlV2ZzNBaE96SW4xTmhha1dZR0doekI5eTdOMDc4SERwMTlEWjZQTGk4RGpaVS9oNnY3T25QL2kxTUhjdkNraHZZVnZOS3YyRHFGNnY5U0tqUWE0d3hoYzlneG1mTjduOWNuRGFCTklNbHF2djR3Mkp5em56S002ZmhsVDNrbWNlZ0lOTm1qUnlWcFZYcmNjdlJydzNsR1ZQSk1oVlMxWDZZVG50TFZGRTMzWmhEa2xhMG9kdHRGOWh4YmlOMlQzeUpPNUlrVFJsLzJQeHQ0UEc0RmhnaXQ2NWF0WEg5U3kvK0JLVC9IYWwxRmhRV2hzU0FhRFFhTWkwV21wc0NJenhPSEsvRVpyTXlZOVpzVXRQU1dMcHNPYnQyYktjamhuRWhGbSsvRVY1RWN5U2lTSUxYMGRyU3dxdnJJOVFiQ0NJakl3TWtLZTdqMEdvRHQydWVJWWk2LzQrUTZsSHhKakNOV0prd2w3akVSZUtTcURzYTNKalN4cXZkUzVDVkQ2MzFrS1NHdlZFS293M0cxUGNqRDZkS1ZvdUxTSzluNk9ldVIwL1krWGloRm90TzR2c1RETng3VUF6RmNzcEt6RnhoZzBya0NudVU2STVqRU5NVEpWa042K1lsa2FhVnNIdmhrL3RzRE55VmpjMGVsbTdyWStNQ0UxazZpZWZuSkRFNXhjbWpKMklMaVI5dHBIeGU2VmdBN0JoMDFtRndhT2JNYzdQMjdIbFFVcW4rR21uNkQ4dktHR2MwOG1SdExXdDlJcUpEbG5IS01udDdlN252NUVtK08yWU1hMXRhZUxHbGhlWHA2U3hMVDZkRXIrZTgwMG02UmtPZVRzZjJDSzdTTkkwR2cwckZMTE9aZDZkUFozTlhGeGQ4UTFyOXd1RkE3b3RRZ0cxamUzdE1VWGR0YXl2SHJGWU85ZlhSNW5ZejEyem0yZWFBNjJHYXo3bDBPTVk2QU00N25SR3pjVCtibDhkbmNuUDc4M2pqWlVOcmEzKzJjQ0pzbWpHRG5nZ051VytWbEZDc2o2K3Zhbmw2T3Q4cEtjRUwvTy9aczd6VEdabzl1U29yaTFOMk94dmIyMW1VR3FQS1BMQTBMWTN2alJtRFdwTDRkWDA5bVZwdGlFaDlwSytQam1FMlBDVkoraHd3cXFLdWp5WEFhV0J3bTU4bTFSZXZrQTdlSGpqelpXaCtKdnI4N2pZNGNyV0lhRkFsUWN0TDBMNFJ2SDFnUFFxV2xlRVJCRW5qQW1Kanp5QnVOOG5YMERkTmg0WE40bm43cTlENGUvckZ5K1E0NnNGcE1zQWNZNGlvTzRManpOMEtSejRXL3JxK0NPWkVqaVZKbUowbGtUTjNYUmZnNEJXUU1sYzRoRTFUWUU2Q05oVHpYRmdVeDFEbHVoL0QyVzhtdHU3UlFNVm5ZSFJGWFduMWFsbFp2VHFkNS83VlJVT2pFWmRMRkVLN2JTWDg0NThpOXhaRXJ1NUpuN3ZjN1JZTzEwa1RoQkJhM3lBRVJnak1EeUxLWWNya29NZ0NSWWlsWjJ0Z3dYd2hSZzRVUTVkZUNWY3NodS8vSUh4bi9RS3MweW1pRkI3L1VXRGF6Qm5DZmZ2Y0MyTDlBNWsrRFc2NlBqUk9JWGhZNzVWWENCZHdiUjNrNUlpQ2JoUEhDK0Y0emN1KzdRNUI2Rjg0SHp4ZTZHZ1Y3dG1DZkpHcisvZG5vVG5CNHQzNStUQjN0c2dETnVpQkZEaCtRamhvR3hxRU9QdHNoTUwxNDhhSzVUeGVjWXlkWGVJUHhHYzBkdzRrK1lUYjExNkhmZnNEbjJmd01mc0xteHA5Z3FMLy9LOFBkTlNPR2lyK1Yvbmk2aWVrcDFhUFJ0YjBFOEI3a2lTOUQwaWR0dVpmZFR2YXM5WWZFeDFsSHRuTjFwcEFTb25EWThYcHRWT1FXa0YxeDFGTXVsUlM5Qm1jN1Fqa0k2Y1pzNW1hZXpuWnlZV29mWVVpdSt3dDFIYWRRdXZMMzMzN3pITjAyMFBiVEt1bVBjU3g1cDJjYU40ZGRXZjMxYjhiczFEWTlQd3I4TW9lampWRmIxWjZCNGtRaUVheVBoVUpGYjNPd1RzbDlCb2pKZWtUYUxNMllqSGxZOVNhS0V5dFFLY3hjS0FodkJqV2g4SGtuUGxNemxtQXkrdEFMV2t3R3pLNDBqS1RyZWNpRnlFMTZWTG9jM1dSbVpSTGU0UUNhRDNPVG5xZG5SeHUvSURpb0NKN2ZqUXFMVk55RnpMV01oTUpDVm54c3FsNkRiS1NtRk5ISlVtUC9XM1Q2cC9ldTNSMUJPdjh5SEc0OHNSM3BrMmV0Rmdhb1pHdlkwckwraCtyMVdxdVdMS1VsTlJVamg4N3h1bFRnYWpnOCtmT1liUFp1R3pCUW5RNkhZdXV1SklEKy9aUlh6ZU0rZzArN0hZNzI3ZCtrUEJ5T2JtNWxKVlg5R2ZkOWlWWUhMaWt0SlNTTWFYVTE5VnlZTjgrTkZvdHNhVGxKSk9JUWZCNFBDRUZ6UHhvdFlIenJsNnZSL0hIM2NseVdBekNOZGRkanlxT2tZTCtZMU9yMVZ4MzQwMkR6dS9udlhmZURuRmtYMXlrS1d2WHJwMXgrKzIzajFBajlCS1hHRHFYUk4zUndxdDhMdVlaYzlRM0QvdWpSQVFZMUJLVHpTcWNjbVJYcmoxS2V5dExMdzZvWnhpaWJyY0hmbG50NUljVERkeFRwT09ieHgwME94VWVQK1hrOFZQT3FNdTl1OURFc2l3Ti82aDFjZitoK0RKTzQwRWp3VXZ6VE14TUZSZWNoNDdhT2RFWHVZR3pwOHZMZ2kxOXZMblFSSVZKeGJmSDZSbVRwT0srQXpaYy81bks3cnVzekJ4VlFiY2ZsZXFUMFNZOWZ1NGNIa1doM3Vra1ZhM211VW1UZUthcGlUVStrYmJXNmVUK1U0SGg0bjVINnBMMGRQN1IxTVJpbnlBWUxMcGVuWjdPM1RrNVRES1pVQ0dHNnIvZjFjV0cxbGFXWjJUUTYvV3kvTkNoa1AyWVpUYnorM0hqZU9EVXFURHhOWjRtN3k3ZmNOZk5YVjJzdEZpd2FMVzArUm8zVjZXbjR3VU9EZElRS3pVWTJEb3pYQlRUU0JKYVNZbzR6YzlKbTQzUG5Rb2RWdStGc0N6aHdUQ29WR2drS2NSQkRFSll2aVlqZzNxbk04ekpISWtWNmNKWmVtZGxaZi83RU16dW5oNk9XcTJrYXFKZmhncjFlcjVlVk1RVnZzL1lMc3Q4cGJDd2Y3cmsyOStIcXFyWU5vUU1yaURhWFM3WDE0ZXpnZ1M0SFloc3VSNklwd3ZPZkJFS3Z3WW5QeFVveHFWSmc0bi9nbzQzWWQ5VWNBY0o1ckpEWk02cWpJQlhDTG9BUGI0K1J2TThJYXA2ZkRmRzZUNmhWUEdJU0lFUTFKQzZBREt1Zzh6cmhKZ0xvdGlhMkpqWVIxWFE5K0hFM1NKek5oSzVueEU1dnowN29lNG4wWS9ibFVBMnFxUUd6ZENHdllhdks4WkZXN1lLUWZmL0RWb3hYYVFpSUU3bElkTFNEUGlMWXM2ZkI2Wms0ZDRNaWxmQjZZUmp2ZzZ2VTZmaCttdUVXTnJVTEVUQXVxRElBUkRGdExRYTRXNmRPMXNNNmQvcGM0ZnI5VUpnSEhodTlBOWRIZXljcVNpaEFxM1oxeW5TMWg3NnVoLy85eXFTTUZ0Y0pMSm8zOThVV2hSdHcydVFteFBZcDBSdldyT3loR3QyOTE0aEZLdFU4T3p6OE5sNzRmN1B3RFBQSjdhK2ttS1JiWHZxakloSTJMdFB1SDc5ZUR6aWMvR1RsQVEzWGc5VEpna0IvZDl2d01CejlQaHhvckJkVlRWTW15SkVZbGtXR2IwUStsNEdGM2tEZVBpcmdjZHRJek9zUGlxU2Q1SDAxT09qVlR5d0hDaFRGS1hNNmJGUDBHdU1XWGFQbGRLTUtTRXp0ZmJWMCtjU1luaFR6em1LMHNaajBDUlJsQ1lFOExxdXdIdHYxSmpJTlpmUTBsZUxScVVqeFpEQkJ6WHJBVkVVQzhEdTdvMWM1RXhSWWhZLzh6dDJvekVwWno0ZTJjWDVycEd2cDVWbEVvNTh2MkI1dWkyNmpqSWpmNGx2bnYxWVRQbWNhdDFQbWpHTFNkbVhvVlViMkZQNzVvanZYeUlVcFk1amNzNENUcmNkUUt2U1VaUTJucDNuLzgyVlpiZXh1SFFsUnkrRTVyMG1hYzNvMUFZeWpMa3NLTG1lalNmK0VyYk9WbXM5SDlTc3g2dUVkbkNySlEzbG1kT1ltRDBQdmNaSWw3MEZ2U1lKdmNhWXNLQUxlQlcxTW51MEJWMkE2Wk1telpRa2FjNUkzRjVsWldlVEdtUUVrTDFldXJ1N1NFbE5aZEtVS1JpTVJvNGNDbnlmV2x0YTJMcGxNd3NYTFVhdjE4ZHNHaVNDTE11MERvekJpVUY2ZWpxVHAwN0Q0cnNXT3V4MmpsZFdVbnMrc2VTOG5GeFI5eUl6MDRJc3k2ejQyRFVoYnR4b2FEUWFycjNoeHBqekxGMjJ2UDl4UjNzN0gyd083VFRSNmZYOWdtMnNRbi9CN3VONDlzMC8vOGdXWVV3TVJlRzUyMWRkRW5RdjhkSGdrcWc3R216bytTYkk5MzJZdTJDWFljNld5RzNRS1dZVlI2OHlVMitYbzg0VGlZbG1JWHdHUnhzTWhiK2VkL0dEaVFiVUV0eFJvT1UzWnorOG9hWlB6ekJ5VGJiNEdheHBjUFBIODdIM3Bkb21zL0NEUGpiT056RXZYYzBuQ3JVVUdFemNzc2RHbC9zL1NObFZPSVE3OWZxTHNhbForL2MvSXluS1ZkR201K3AwNU9wMHpER2J1U3dsaFZ5ZGpueTlucFdXMEJvSmIzVjBZSmRscXV4Mm1sd3VyczNJNEI5TlRhekl5TUNsS0d3TnlsT2RaREpSYWpUeVZrY0hjODFtamxtdGZOYzNqUFZtaTRVMnR6dk1qUzBIL1kvWFJ4SXBwL2JOamc1dXo4cmkxcXdzL3RqWVNMSmF6ZEwwZEhaMGQ0Y1ZUeHRJaTh2RkwrTXRJRE9BN2hFYUl1VXZPdGNUdEs5TDB0TDRRbjQrWit4MmZsMWZ6Mjk4QmV0K1BYWXNNNU1qandqUXFWU29nUFZUcG9STnM4a3lOeDQ1Z2t0UldPWVRmd2VTcHRIdzl3a1RzTW95SDNSM016OGxoY1VEQ3NYbDZYUzhOblhxVUE0ekJJK2lyS2hjdUhBRXhpVEhSdG5DUkJUK1FpTFgzcmIxMExhQmtORmRCVitGakdzZ2ZTbnNIZ3V1Z1pGZWNyamp0R3VMR05ZdjZjQnlFelQ1cW45YmZBMzJubDNoWXV6NFB3c2hkaUR1VmpqL0dMUytMRnlzV3Y5dlZZR1dGNG5hRFpMcU05eTRHbjNIbEFDU1JnalBzVGgwQmZRbDJMNU9YdzZUMXllMmpQMHNIRm9jL3Jxa2graytvYXYyU2VqNGQyQmEwaVFZOTdSNGZPcis4RnhqUDQ3d0hNbUxqc3hTYVE3RDZpV0pCK1hSeHhhZ3lEL21tcXVGMDFPakZ1S2p5NWVqNjBlakVZS2dYOVR0N0JTeEE3Tm5pbUptUmdNY0dlQ2Nmbkd0aUJsSVNoS2lidkM2ekdZaDZwYVhCUnlnRUQxVDkrUXBFWXNRallJQ2NIc2cycWdJL3cxcUpNSDM2dVZDc042OVY0aWdmcnE3eGQ4TVgwZEtuQVU3KzFucCsxMXYyd0czM1NJZWQzYkIzNStCK3o0VGNNZkd5NkhEd2tYcmRzTzNCM0dTajYzd2JWT0JGMTZDeXVPUjUzdDVQVFMzaUdPY0ZuU2RTREdEckloalBuY2VmdmQwWU5yTTZTS1c0dmQvRk04WExSUlp6S09Gd29QODRQSFI3UHhlRGp3R1NIcU5NVWxXWkxKTWhXU1pST2VsSkVtb0pRMTc2dDdxRjNWck9pc3BTWi9JaE95NUZLV093K214MFJLVThkcG1iZVRWNDAvajlOaVpWYkNVRkVPZ3dGNnlQZzBGR1pEQ3NuTWhQRlBYNXU2Tm1HMzdZVkNZT2hhdjRzR3NTeWM5U1l5b2NubnN0TnVhUXFJbmNzMGxsS1JOb0tyOVVFaFV3N0dtSFdoVmVsSU5tYWlHSHRXS1NaZkM1SndGWWE5bkpvV1A4b3BHdTYySmM1M0hPZFM0aGJtRjRsd25LMTYybjN1VnNaYVpkQS9JLzgxUEVTN1RnY1h0QmhLcEFOeTB2TVdNdGN6QTd1NWpUOTFibk9zOHpvcXhkNlBYUkQ4SHFLVElSZGxrU2JuLzQxTWVQaHhoa1JIbGxWZWV6NUZkMHI4VkdGN1doNDl4NDBWSGdOMW13NWlVaEFMczM3c1hXWllwR1ZOS1dYazVXcTJXQS92MjlndVAzVjFkYk4yeW1aeWNYT3BxaCsvU1RRUlRjaktUSmsraHdHZGk4SGc4bkRsMWlxb3pweE11WEphYW1vckJGeTlYTndKdTQ2R3lZOXRXV21LTUVBbk8xSDF0USt3MldWSlNFbGRmZTkxSTcySmlLTHpYMnRGeDcrQXpYdUlTRjRkTG91NUk4MHJ2cmNqZUgzeVlMdDJCL0h1K2lSeTl4S2NQMktqc0hab2dXMmlRS0RKS2VCVTRHaVZ6TjE2YW5BcEhlMlNtcGFoWWtLN2hONFRlNktScHBiZ0VVcE1hRm1Sb2VMZDFhR0xXcjZZYXVhOVlPRUlPZEh1NTkyQjhPVjJ0TG9YbE8vcllPRCtaS3pMVkxMRm8yTDQ0bWV0MjluSGUvaDhoN05aaWQxN0QzZEtvcSttejl1NzlieFRsRTdIbXVUMHJpOHRTVXZvTFpEa1ZoZHVDSEZwK2wrcXVuaDdzdnB2aWplM3QzSitYeHowNU9jeFBTV0ZUVnhmV0lIZlY4ODNOUE5YUWdFdFJlSEh5NUpEdEZSa010TG5kVkJpTlRQQlZXb1hvbWJxVlZpczFBMXhTeFhvOVh5a3NqSmhUZTZpdmo2TldLNS9JeVdGOWF5dDNabWVqOXhYK2lzV3JiVzFzN2U0T2M1eU9OeHI1V1VVRmoxUlZjU3FPRy9zdkZSU1FGc1A5R291MXJhMjRmZTlqc0VoY2FiVlM2M1R5dGFxcWtGemlEN3E2T0J0bG54YW5wWkdqMWZKeWhGZ01sNkxnR3FTZ1E1Zkh3eVBWMVJ5M1dyazFLNnUvU041SUl5dkt6WWZuemgzMW5uYmxMVXdvYkFPU0JwMDVHSDFScUJOVzBrR2h6NlhXOXFxWVpveVFuYWQ0d1JFMEZGeTJRZmQya1dlYnRVcUl1cHAwU1BVVlVtcDdPWHdkYm44RFhJYnVyV0tkYVZlSndtQU5RWFcwdEw3ZnE3ZVgrSHp0UThCeUM1UStJZmE3OFNud2RJYlBJOXNEenVSNGtlTXdIQ1ZOaExRbDBQeXNPRWJaSm5KL0I2SU55b0MwSGc2ZEoxaVF0aDYrT0huQVErTnE2U3JDTTJCR0dHWDE2bkc0NVMxSXdJOStJc1RYci93WDFOV0pHQU0vSmhNODlDVVJlUkRNamwyaVFOZFZTNFN3ZXlCMDVFWFUzTmljYkZCSmNLRUpMbDhJRmVVaXU5ZVBWNGFiYmhDUEpRblVLaUVxUmp2M0dvMVFXaUlpSWFLZDB3eSszMjhrVWJlaE1iWm83QzltbG9nYjliSjV3Z0c4K1FNaFhnZlQxZzYvL0xVUVp5ZUdEOUdPU3J5aThwSXJ4V2RTVlFWcjE0dlBKcGppSWhISnNITjM5TUoyT2RsQ3VGY1VJY0IzZEFUZXV4N2ZFR3AvRHViYWRTSTcyQy9VanlRS0wwby9YUDNIa1YxcEtKSWsvV0xUcHRXL0xwaTY4bGhGNXJUeDcxZTlRRWRRd2FxcHVZc1luelVycERCWFMxOGQzWTYyL2lKalJ5NXNEWEhYdW1WbjFOTndtakdMTG5zYnlib1U1aFY5ek9mVUZNdktpcGY4bEZMeVUwUXlrRXBTMDlCVEhTYnFYajdtUm5LU1N5S3VYNlBTb3FCdzY1UXZSWnplWm0zb2R3MUhReTFweUU0dXd1cnFaa1BsNy9ISWJqS1Njc2sxaitGODV3bXlrd01EWFZxczlieFhGWWo5VUtzMHpDbGNqc3Zyb0xKNUYyWjlhS2Z4d2NaTm91RFlZQjJFTVRCcXpTRjV2Y0Y0WkhkTXA3TWZtN3VIUFhWdmhiMHU5bnNuQm8ySlBYVnYwZUdMV1Jocm1ZRkhkdEhjVjlzdkhqZjNuV2RQM1Z0aFdjb0RPZGE4QTV1N2g2cTJ3M0VkdDRTS2xaTS96OW1PWXh4cTNOTC91b0x5KzQ5UGUvanZnNjVnbUx6Kyt1dDZwN1h2VlNSeUJwOTdjTEt5czhuS3prYVdaYzZmTzhlRVNZRk9pNFA3OTZOV2F5Z3NLaUl6TXhPZFRvZlRHWGcvKzNwN0U0NDZHQzRsWThZd1k5WnNKRWxDVVJUTzFkUnc0bmdsTG1mc3p6a2FlUVVGL1kvcmZlTDArKys4SGRYaEtra1NWNjI0R3JYUDRIR2hzWUdqaCtQVDhSTVZuUDlqVVRobFZKUTdIbnp3d2YvbzRqcVgrTC9GSlZGM0pGblhzUWpGK3c4a0V1NEN2akZYU3l3ZGM4NFFpNTRCWEduUllGS0h4eXBJa3NpVERjYXJDSmZ2UUc3TEYvazdkaStNVDFaenNIdDRKKzRUdlY2bXBhZ1lseHhhQkQ1VEszSDBLak5iMnowOGZNeE92U1B5bXpMV3BHTDlaU2JLa2xUTTNOekxxU2lSQ1pHUWdLZW1HL244R0NGT1hYQW8zTFRMaWkyQlErcjF3RFU3K3Rod21ZbXJzelZNTXF0NGUyRXlrOTdyamR2bCthR2cwSTJpM01UZE9Ra0c2aVhPekwxN2IwZVNIcGRFM2I2b1BGSXRxaWovZnR3NGlnMEc3amgyTEVTZy9jdUVDWmhVS3BxRGJvalh0clp5VDI0dVgvWDFZai9URkRwY3V5WENjSDgvRlVZajYxcGJXWlNheXBjS0NrTEVSWmVpOE1tY1FEdFNKMG44dks2dVg5VE4xdWt3cUZTczhRbkZaeDBPeWd6aFJvS25HaHI0L2JoeFBGNWF5dFRrWkk3YmJId1E1Q1QyazZ4Vzg4YTBhZEhmSEFJUkEzK1pNR0hRVzRXckRoM2lpclEwOG5SRHl4bmMxdDNkSDd2UUZTVHF0cnJkM0gzOE9BNVpEaEYxMTBZUWJQM2s2WFFrbTgzOGFvak9ZeUNrK0pzdVF2ekVjUHZPRkVuNjJzRTVjMTRkNW1vRzM4NGFkT2c1Qm1RTU92TkFwcjBCU1pNalQ4dGFKZjRpNGUyR2JRTTZIVnIrSlVUZGpHdUVFR3k1TFpDVDJ4cWgwRWIzTm5BMVE4c0x3cEZiOGgwaDZnNUU1M01vT1NNWGVCa1JVaThYKzF6NkExSG9MWktvTyttRitFVGFZT0lwWHBhK0hDcCtMUXJXSFZ3QTFtT1I1OU1GeFFWNEx1Nk40SWlnOEhscEthTmVkbHI1eHVwYzNNb09KQ2t3eHZMYXE4R1VKR0lVL0VYRUpFa0lyR3ExRUNpRE9YNUN4QzJrcE1DK0E1RUYwMGdVRmdvTnE3Wk9pSjkxZGZDbmlISHZJaDdna3grUHZiNkY4OFgrSFk2UnNleS9Sa1RheHgyN1lvdVJoUVZDaUUzRXFadWRCUzJ0NGUrWm54alh4MkZ4eTgwd2F3WnMyaUtLeWtVaUt3dXVYQ3lpR3FJVnU4ekpFZnVma2dKZi9TOVJZTzFFak9IOGQ5d0czVDJ3WnUzd2o4R1B3ZzdwaDZ2dkdya1ZSc2RiT09IdjVSbFR4dmM1dTBJS1lXVVljeG1mTlp1cTlrUFkzYUdkVldmYURqS25jQVd5NHFXcS9VamMyOG93NWxEYkZSZ2xzTFZtZlloZ0hNeUtzWGRIZkwyMjgxVEVURmVBOFpiWnlJcVhNKzJISWs2M3VTSi8xN1ZxMGZFeFBmOEt6UHIwZm5meXVjN2phRlE2NWhkZmk2eDRxV3plRlNMcStsbFljZ095NHVWdzQxWU1tbVQyMXIyRjAyTVBFM1dCWVFtNklJVHBUZFV2RFdzZGcrSHdXRG5YS1J6dTR5eXpNT3N6T04xMklLUklYYTh2UTNlc1pTWmpMVE40citwRm5CR0t5TG05VGs2MTdnOTdQUnA2alZIRWR1Z0R6UlVGNWIyN3BqLzh4V0VjVXR3NGJYM3JrS1I1STdXK3FkUEVhSWVHK25vY3p2RDJ3ZjY5ZS9DNDNadzZkVEpFMEkyRlh4QTFHQXdVRmhWak1CalFHd3dZREFiYTIxbzVWeE1oV3oxT3pPWVVKRWxDbG1YZWYvZWRZWXZLK1FYaVBxbW5wNGNlWDBTUlBjYjFKTk5pNlJkMFFVUTNIRHA0Y0ZSemEzVTZIV1BIalFkRXB1NzRpUk01ZGVKRTFQay96TWdGb04wclNUZGVzMnJWcUkvdXU4UWxFdUdTcUR0U2JHZ3ZBdFVMd0pDcWs2MlptNWg1SzE1MGtuQzBBalFQcURCV2xxU2k5NGJRQWtYN3U3ek0yZExIN1hzRERRT0RDaDZwRUEySlpBM3N2aktaeDA0NmVQS01FNDhDRmU4bWZzRnBjUXA1S2tzZnF2YzlQY05JbmtGaVZZR1dQNXh6VWUrSTNQalNxOFQrRzlYd3o5bEpMTmpTRjdlWSt1dXBBVUczeTYxdzNTNHJEVkhFNDFqWVpiaHB0NVVYNTVxNExrZkRsNDdZUDlxQ0xuaVFsVTl4Vy9xb0Q1MmF0WDkvaFNUTHp3QnhxWXMzWm1ZeTEyem12YzVPMUVFWDY3dXpzNWx1TXZIMXFxb1FRYlBON1daVFp5ZlhaR1J3eEdybFdMU2J3d0dVR3d3a3FWUWM2dXZyZCtZdVBuQWc0dWRtVktsQ1JNUTBqWVo1WmpNU2NOUnE1WW56NTdrcVBaMHY1T2VITGJ1M3Q1ZjFiVzNjWXJHZ0FEK3ByWTBveURwa21TZk9uNCs0cjFOTUp1N0l6c1lSSkhEclZDcWViMjdtOUVEM2t3K1BvbkJIaEVKcmllRFB3dTBhRU9mZ1NEQ2JkN2hJd09mejgvdnpqVDJLd2tOVlZTSHpaR28wUEZGV0ZtSHB3VkVVNVc4SFpzLys5WEQzYzlEdGJFS0R4QnRBNU1wOGcrRnFFaG02SUlxZmFYdzNxZTdteUhFRTZtUlFwMEtrckx5V05VS2NWQm1nNkJ1UWNhMTR2V2NuT0NQYzJMZHZqRzhmalNLT0EyY2Q2UEpnU2hRbmxyNVkvRTliQ3JOMmhVOTMxTUh4S0NKMXl1WGl2NnNSN0ZGeUhRM2w4ZTF2b3FUNGlycXBER0NQY2JObUNvb0NjWndkblgwWkhSUVUvc2dXL2pUcUcxcTlPZ1dQOGlwSW9VSEk3MjhXTHRsbFM0WFl1bk1YV0N6Q1RmcmlTekN3eU9TaWhZSG9oTGx6UlB4Q2N4eFpoZE9taU1KZWljWVpSS0trQks1WUJPMGQ0ZkVQd2FTbmljelpTSUpCckN6d3REVGgxQjNvUWg2TW5idmc0T0ZRQjNJczhuTEYvZzBranVJMi9WeStRQWk2NjErSnZiLyt1SjZ1S01lZG1pcEUzV2lSRFJjRGhmUFl1cGNQUHVQd2VlSGd6eC9xc0YzNHhONzZkNWlVZlJuWGp2OE1EVDFWMUhXZFlWYkJVcm9jTFJ5OUVGcS9VNjh4TWpGYm5KTlVrcG9aK1Zld3IvN2RTS3NQSVNlNUdMMG1pUXU5aWVWeERxU3UrM1RVYWFYcGsvSElMazYyN0IxMFBXWjlPdU96NXBCckxpWkpLMzdMYWtuTm1iWkROUFpVMDJadFJLdldjMFhwTFNUcjBqalFzS2svZ21JZ1JtMHlKbDBxZGs4ZisrcmZpVHZUVjZ2U2tXc092elNuNkNQbnRCKytzQld2UERKUlYvR1FuVnpFdEx4RnVMd09qamZ2WmtiK2xXSHo2TlFHa25WcGVPV1I2YXd4NjBWN295OFE1WERVbnRKN3c0aXNmQkRXclgzcHA4Q0lqYXN2cjZnZ3hWZVQ0ZFRKRS8zWnRNRW9pc0xoUXdmUkd3eWtwYVdoMXh2UUcvUVIveHYwZW5SNmZiK29tSkdaU1VabStIZmxYRTBOSzY2NUZzMFFSczM1bDFHcFZDeStja25DeTIvZHZJayszL1V5T1RtWkZOOTFNdDVDYjZXK05uVmZYeDhTSWdwaThwUXBITmczT3FPTFRDWVRDeGN0eGhRVTVUWngwbVQwT2oxSERvdHJpU1JKbUZOU3NOdHN5TEpNVVhGZ3BJQm50RG9wSStPUkZHNjVmZFh0c2NQRkwzR0pENEZMb3U1SXNLYk9DT3IzZ1lKQjU0MkNOYzYydDlXYm1QaVlieFNpcVVzT2Qrb3FFT1pPamVSVy9jT01KQXFORWgxdWhYV05idTR2MGZINFJBTTM1R3I1NUg0YlZkYkV4WjR4U2Y3OUNoelBwNHEwM0pZdmpEdFAxYmpZMUJhOTRYU3NWK2JoWTNhZW1tNWticHFhYjR6VjgrU1orSHBZbjZweDhyRWNEYmw2RmRmc3RISm9HSzVqcHd5Mzc3R3lJRVBOMXZhUHVLUXJTVi9qdHJSUmR5Vk9QWElrWFhJNmp5QkpjWWYydmQvWlNZNU94OTA1T2J3K2JSb2IydHBvY0RyNVdsRVJhMXBiK1dEQWplK001T1QrTE5hcEpoUFhaV1R3ZXJUaHRrRjhMRE1UcDZLd3Y3ZTNYOVNObHk2UGgyZWJtNUVSVHR4WUpLdlZsUGpXTHdIWFoyWnkwbWJETTJCNHJrZFJlR1BBZnF1QmUzSnp1UzByaThOOWZUelQxTVF2S2lyNFRrME45K1hsY1ZkMk5uOXFiT1NmemMyNEI0a3dHQW9GdnVpSlNNWE5MZ1phWDJQNUZ4VVZURFdaK0pwUHlKV0IvUU1jQzBOMUpDdHdYSktrQjVHa1VWV3FGUVVWbS9rZUVEVlRlbEFPQjJrTDA5NFVoYzM2RHNEK2VZU25QMHN3Y3p1a0xJQ09OOExYNWUwV0VRSjU5MFBlQTRIWDYzNDI1TjBEUkR3QmdQMjBpSU13WHhaN2ZrMUc1SG0wVWJJeFZTWkk5dVdjZG0ySlBBK0k5OHFhWUo5VjJsVXc2Y1hZOC9qM3RXOS9lRlp4TUg3eFYzRkhGNTQvaWlqc1lRbGZsSmFPVm5hR2J6TVBQS0RGelIrUXBMbGhFenU3WU1PcnNPVURrUzM3TVYrbTdvVW1rWjhiekx5NUluTzNvMU80ZEs5ZUJwKzVCLzc2RDJnZEVIUGpQODhyQ2xneXhmRC9kYThNLzJER2pZVTdWNG4xdnJRdTQ0QUd1QUFBSUFCSlJFRlVlbkcxbEJRb0hTTUU1MFRQMS9QbUNMZHlvcUp1b29YRGxvWUxSUWx6MlR6aHNoNXNYOGVXZzgwZTZrNzJkK1FxaWlpc0pnSEhSNzdRVmx3b2RDS3BsMG0vL09YSVZlU053b3RIZnJrY1JmbWxnc0w1emhQVWRwNmtKSDBpc3d1WFVaQWlJblZxMm8rRk9FdjFHaU5MeW03SHBFdmhlUE11Q2xJcktNdVlpa2QyaHd5Vjk2TlZHL296UWtzekptTjFkZFBVZXk2aC9OZlJ3aXQ3R0pNK2tUYmJCVTYzSHFTeDUyeUlhSnRoekdWK3liVWs2OUk0MmJxUEtwLzdWMEZCSllVYVFwSjBacXd1NFVMME8xemp3YVJMNVlyU1crS2V2Nkc3YXZDWmdrZ3pDQkZ4S083ZzRyUUp6QzFhZ1VwU3M3ZnVkVnhlQjRvaWgrVUJtM1FwdUdVbm5nUkVYWS9zUmlXcDBha05ZVG05ZmlkMHQ2TU5vRmxXS2RmZld6cjZoZEhXdmZUU3B5UjRaS1RXbDV5Y3pLUXBvcU8xcnJhV3Z0N2VpS0l1d0lKRmk4ak9Uanp0UVpabGJEWWJUb2NEaCsrdm8xMWNnd3dHUTRqamRTam80eWhLUEJCSkZmaHRGQlFHWE8wTmRZTm5ZeWNuSi9jdlUxOWJpOTFoWithczJSU1hqS0gyL0huYVlvek9Hd3BwNmVrc3VId1JlcjBlUlZINnhYSkZVU2lycUVDcjAzRmduK2dnV3Jwc2VaaER0NmVuQjg4STFST0pCd1g1d1Z0VzNibjFvbTN3RXBkSWdFdWk3a2lnVDNrYlJZa1FhaGcvbHRlN2NZekM3ZFRVRkhGeTE2bmdHMlAxL0RoSStEeHJsV082YkEwcUVWUHc2U0lodEQ1dzBNN0xGOXk4MnVUbWJ6T1R1Q3hkemFHbFpyNXl4TTVmYTJNUGZidzFYMHVOVmNhdHdKV1pHbTdJRlY4OWZ6NXZlWktLWDA4VGJ1V3pOcG4vcVJ5OFBmMkhjeTV1eTlleUxFdkQ2Z2tHMWw5d3h4WERjS0pQRkRzclMxS3hwMnY0UXF4SDRhTXY2S0k4eDgxcHZ4MTh2dUV4cWJKU3A3WGJLeE1SZEFHc3NzeWZMMXpnWDgzTjNKK2Z6ejIrQ0FTN0xQUGFnQ3phS1NZVHY2cW93S3NvL0xLdWppOFdGUEM5MGxKY2lzSzduZUZEc3BQVmFoUkVOdSsxR1JtODA5RkI3eEJ6bjM0N2lKZ0xJZ1AzeWZKeWl2UjZYbXB0WldKU0VxdXlzcGh0TnZPVDJ0cVFTSUdCTEVoSjRldEZSWlFZRER6ZjNNeHZHeHI2YzMvYjNHNGVPSFdLaDR1SytHSkJBYmRtWmZHbkN4ZDRvNzE5MEh6YWVER29WRnlYbVlrTW5JcmlCaDV0L05tNXBRWUQzenA3bHEzZDNmMEMrY0Rtc1hvb1E3QVVwYjJqcjIvMnVhVkxSMSsxL29CN2tQak9pS3dyNTlOQzBNVUxwejVIeEhKKytROEtRUmN2MVA0bzhucHFuNFM4ZStsL04yM0hSVEcyNFpBeVgvenZHK0JXUExaU0NNbURrWFlWbER3YVkvMlhpVUpwRUZ2VTlYYURPM1oyZGZneVBiR25hN01EbWNWZFVZYXpBeUNKT0FzUVJlY1N2WWszbElIYW5MZ29QWHdhcEtYTXZ5aGJ5c3AvQW9ub2VRWlpGbGk4U0JRd3M5bmgvSG1ZTUFFZWVRamUzUVRiZDhDS1piRDRjdUZ3L2VzL0FrN1hxNWZCRng2QU45K0JQWHZGUElVRnd2VUowTlVGMTE4cmh1a2ZEWXJQS0M2QzczODM4djVFT3Iya3Bvck0yRmt6Ukl6QnMvOFN6bDhRNHUzbEMwV3NnTnN0aXJKTkdBYzZuY2lRVFlTTURMaHNyaEMxUjd0SXp4dHZ3ZGtJN3MxN1B4VjRuSjRtQ3NJbEdVVkc4TUFvQ1k5SHVJcHZ1VmtJOUFPdlNSbzFqQ21Ca21MWXRVZThOclpDSE9lTWFjS2w3ZkhBZ3ZuQytkelNJcHpLQUdXbEFYRytJRCs4bUozSkpEN1g0ZU5DNGo3cEI0OVdqOFRLWXZIQ3ZwK1VveWo5SjE2VnBLWTRiUUtUY3VhaGxqUTA5WjRqeFpESjdNTGxqTTJheGVicXRlalVCaGFYM294SmwwcGw4MDRxbTNkUjFYNkVaUlYzTXM0eWkzUmpOcnRyMzBSQllYYkJWYWdrTmRuSlJmUTRPN0FrNVZPY05vRUREZStIN01jVlpiZEczVWNKQ1Z0UTdFTnB4cFNZeGJWQXVFWTFLaTBUc3NQN2JZSnhldXpVZEJ4amZlVlRZYzVYdmRySXBKekxxTEJNUjFFVURqWnU1a3hiSVBiZTZ1b216MXpLNUp6NXVMMU8wbzA1R0RYSjFIVWwzcEhXNit4azUvbC9oNzFlbURhV1NkbURkRTVHWU1YWVQrQlZQSGk4b25tUmFSTGllYWM5ZmpITXJFOW5XdDVpQ2xMRXlKT0RqWnRvNkJGaWNwK3JHNFBHeFBTOEsraHpkV0hRbUNoS0c5ZWZ2UnN2YmRZTFpKa0tXVlp4RjYzV0JoVGZ5QjY5eGtoQmFqbGV4Y09GbnJOT1dmYmU5ZkhwM3hqMVNubnIxcTJiZ3RmejUrR0hhZ1dZT21NR2FyVWFyOWRMNWJFWUl5a1FCZFQ4dUp4T0hFNG5Ub2NEcDlPQncrSEU2WFNJNXc0bkRxZURxZE9tWThuS291bkNCZmJzMmhseG5mdjM3a0dTWXFiUFJhU291SmpjdkR5OFh1K1EzTEhCeDFKVUloeXRYWjJkV09NWTBlalA4cFZsbVpxejFiaGNMc3JMaGR0NTdtWHoyZlR1T3pnU2pHRndPWjJvMUdya0FSMmZaZVhsVEprMkhaVktSVmRuSitmUG4yUDZqSmw0dlY3MjdkbkR2UG56S1NvdUppVWxoWDE3ZG1QdDZ5UFpiTzVmdnErM2x3Tjc5eVMwTDhOQzRhbGJWOTBaSmF2cEVwZjQ4TGtrNmc2WDlWM1BveWlMaHJKb254ZmU4eFg1U3RDQUd6ZlRVZ0l5eUdNVERHeHI5OUFkUnhHeUczSTAvR1N5a1lsbWNVSDY3a2tITDE4UWpaVFhtanhNMzlUTHYrYVlXSnlwNWk4emphekkxdkRBSVJ1OVVlNWpQMTJrNCtyczhLL2I3ODY2TUd2ZzFma21ValhDUFh6ZkFWdGN6bVVGK053aE81VlhtVEdxNFEvVGpTemRIbjdSaXFUN3RMa1UybHdmZFNGMmhGQTRnRHZ0MDZPL0hVVnQzTGR2STVLVU41VEYwelFhN3N6T1pxWEZna2RSMk56VnhlV3BxZnh6NGtRMmRYWHhqZXBxbHFXbjgvMHhZMUJKRWwrdnFtSlhUdy9WRGdlL0dUdVdKOHZLV052YXlxL3E2NWxqTnJQU1lpRmRxeVZIcStVOWw0dDdjbkxJMXVsNGJrRDExUjJ6SXhlOFNCUzlKSEZmWGg2ZnpoV04rSi9WMWZGQ1N3dDZTZUxoNG1KdXRWajR3N2h4N092dDVaL056ZXpvN2tZQlRDb1ZTOVBUdVRzbmgzRkdJMVYyTzU4OWVaS2pFUnBnRGxubWgrZlA4MjVuSjk4c0x1YlJraEsrVWxqSUcrM3RiT25xNGxCZlgxenUzZCtOSFl0TFViQjZ2VGhrR2JlaVlGU3BtSitTZ2tXcjViM096ckQ0aFVReHF0WDlSZGNTUVNWSkhMZlorTmJaczlRSERWZldTUks3aC9sWktXQnIwT2xLbXBjdUhYWFhpZklCMXlNek1rVkYxTWxRN25QVEtoN0kvVFRVdFlNektMb2plUWFVL1ZnOGJ2aGQ5TnhYeHptd25RNjRhOXZXUXh5RlhhTHZteG5Nb21BUHZRTWEyRDNiNHhOWmRZTzR4bEl2RHp6dWppSHFUbmhHRkRGTEJQVWdCZmhTRndkdE80WkJJL01HMEl2c090cUc0QVJOWFF3VC9pN2VzNE5EYWxJTWhVNlNHWGN4TnFSODUvdGZBQ1hjaFdVMGlpaUZDZU5GRnF6SEE3djNpanhZbXczeThvUmcyOTR1UkVhLzYvVzVGd0tDN3RadElIdmg2dVZ3NDNVaWsxZXRoakZqeFByMkg0VEdDNUNiQXk5dkNJMGFhR3VQbnYrYWx5dkVZVCs1dWZDRno0bjExOVhEdWcyaHJsaXJUZXlmUmkzbVVSUWhjRzcrQUE3SG4zc0t3TW9iUWF1RHQwWTk0bGpzWTFNRVVTajQvSjFrZ2p0dkY0K2RMbEhjTFpnTnI4SzFINE9wazBHckpRd0Y2T3NWNHZiYnZxaUFjV05oL2p4d3VlRzk5MFdNUm1vS3ZPcUxmVkVVY0RoaHhuVHg1OGZwZ3V1dUNUelg2Y1RuT3p4a2tMOGkvZUN4RGNOZDBXQ3NxZnhkc3VKMmJnV1M4MVBLS0UyZlRJNjVCSTFLUzVlamxXM25YcUd4NXl3cVNjMDR5MHhTREpua3A1UXhNMzhKS3BXYUkwM2IrdU1OSEI0cm02clhzbWpNaldTWkNsays5dU84ZnZMdlpDYmxJVWtxZXB3ZEhHellUSzY1aERackkxWHRvWjFHSjFyMjBPMkk3T3llbG50NXlQUHl6S2xSWXdtQ1VhTVpWQkR0Y2JaVDAzRXNZcFRCalB3cktVbWZTSWU5bVgxMTc5RGxDQlZFRHpWdVlXN1IxVXpLdVF3SkZSN1pUV05QTmNlYkkwVDZESUpYOFlTdEh5RFRQYVJtTEJKZ1NRcEVjbmxrRjNWZHB6Z2RaNmJ0NUp3RlRNNlozNy9zbnJxM3FlOE9pTlZWYllleG1BcW9zRXhITFdsUWtPbDJ0SE13Z2tzN0ZpZGFkbVBRR01reGwxQ2NOcjcvZFVXUjZiUzNVTm0wVSs1MTlkNS85OHh2UkRrNWpoeHIxcXhKbFdUdjdwQ005UkdndmEyTm5KeGNUaDQvam1PUXVKM0tZOGM0ZnV4WTNKbTZIdS9nN2VQR09Fd2drVWhQVDRlOFBHUlpwcUYrNkhwNmVrWUd5YjVJZzNqV00ybnlsSDRuYzNWVlZmOTdjZWpnQVJaZnVRUzlYcy9DeFZld2JjdG1YUEZtMkFOdnZoN2FhYUxUNlpnMVp3NjVlZUozMG5TaGtiMjdkNU9URzJnSFhtaHNZT2YyYmN5YnY0RFV0RFNXTGwvQnlSUEhPVjlUZzFxdHh1MTI0NzZJb3drVmxMMUhLbzkvK2FKdDhCS1hHQUtYUk4zaHNMN3J0cGl1azBFNFo1Tlp2aU8rTE5DaHNqeExmTVE3Tzd3c3lGRHo5c0prSGpzVlhjKzR2MFRIbDhyMFRQYzVmRzFlZU9pb25UK2REejJCTnpnVXJ0cmV4MDhuRzNpb1hNOWRCVnFtcDVpWnM2VTNZb1REZTYyZUVGRzMzcTd3UDhmdHZOL21ZY05sSmliNXhPT2ZuSEd5SlFIWGE0MU41dkZURHA2WVpHQ0pSY01uQzdVOFd4ODQwZCtVcStHR0hORk9xRENwU05GQXo4VWJxZkhSUUpPNm1GdWtVVmV3Wis3ZCsyMVVxaFdKTG5kM2RqWkwwdE9abnB5TUd0alMxY1ZURFExVU94eGthalE4V0ZCQXZjUEIveFFYc3lvcml4NnZsMjlWVjdQTEYvaS92N2VYaDg2YzRZbXlNbTdQeWlKVHEyVk5Td3N6a3BPUmdkMDlQVHpiMU1RUHlzcDRwcW1KTXdNYWQ5K3JxVUdPSUlUcVZDcFdqNGt2Qm5WQlNncGZLaXdrUjZ1bHh1RmdkVTBObGI3ZWNxZWk4TVQ1ODd6ZjJja2pSVVhNTVp1Wll6YnpRa3NMTFM0WG55OG9RQ2RKbkhjNitVNU5EVzkxZEF3cXNlM3U2ZUgyWThlNHdXTGgzdHhjN3NyTzVxN3NiSjVwYnViWGNSUW0wNnRVekRhWjBBem84ZWp3ZU5qUTFqYWs0bVozWjJjenlXU2l5K1BCb0ZJeHoyeU82VXFPeHVxYUdweUtFaFpWNFZZVTdqc1pPaVRYb3RYeXk0cjRCMGw0TlpwRnpkT25qKzVKRjFBMlVZRk1uSUcwY2VEdGc4UExZTXhxc0t5RWdxOUEvaGRGd2JDNm40THNoR2x2QzRIU2VoVE9malA2dXNwL0doQjBBUXEvRHEwdlE5L0I2TXZFSXVOYWtIVENKZHQzR0F6RlExdFBMTko4dVhMdVpyREZHSllkZkZ3anRtMi9xS3RBOS9iSTgwZ2FLSDNjTjV0VEZLUkxGTCt3clF2UDZCNDFWQ3lTNWpEcWxuemxmeDlkQU1wVEVTYzZuVEIxQ2pnY3dtVjc4SkFRYy8xY3VBRC9lQmFTa29STDk4QWhlTzNmNFJtdzIzZENYUU9zdUFyMkh4Qk8yWUdGd243NW0xQ0g2VFBQeHQ3eG84Y0NBaVFJNGZPMTEwV0J0dE1SWElFdExmRDRFK0p4Y0tUQVVEaDhGQm9hb1hvVXM1bFBuSVJIdng5OStvK0RZbGt1WElEZi8wa2NUMGRIZUQ1d2JSMDgvZWZFdHYvdk40UkwyQzhlcDZaQ1JibUkxQUFoMnYvd3ljSFg4N243RXR0dUpDUitMVDMrMk5QRFg5SGdLQjduRVNUeUFQU2FKTExOUlRSMFYxSFRXVWxMWDBCOGtSVXZKMXVGVTY4aWN6cHUyY25PbXRkcHRZWmVuMjN1SHQ2dGVvRlpCVXZwc0RYamtWMjhjanowVUZxdDlXaGFBNjYvZGxzVGE0NzhNdVorMW5XRkN2ZnZuaG5DZVcwSTdHOTRqOGFlczFHemV6dnRMYng5ZXBEZmJoekVXa2QxK3hHcUV5aEExNy9PTTgvMVA1YVFVQkxzTUszdlBzUEU3SG5VZDUvaDhJVVB3Z3JrdVdVblcydUdPYklHRWIrd3R6NUdoNUVrL2UvZE14NGUvcHM4Q0U4Ly9iUldxNUlpQnlVUGs1cnFhaXlXTE02Y1BqWG92SzQ0eGR6L0pJcExBdmN2RFlPMDZjc3JLaGczWVFJQU5xdVZrOGNEdFRrNjJ0czVlZUk0RXlkTkppVWxoVVZYTG1IWDltM1loakNhTHkrL2dPa3paMkx3amJ3NGZmSWt4eXNqR3hCYW1wdlpzdWw5TGx1d1VFUnBUSjVDVGs0dWxjZU9EbW5idzZHK3NXbng2dFdyTDI1aGtVdGNJa0V1aWJwRFpYM1hiQ1JHc05UdTBER3FBOEpNOEJrbld5ZXhPRk44eEovWWIrTy94K3I1L0JnZFQwNktuaVhhNVZhWTRoTllOelo1K09wUk8yZHRrYzlqSGdXK2RzekJnVzR2djUrZXhBOVBPeUlLdWdCL091OWlZN01idlVxaXd5VlRheGROblR2eXRkemtpMkxZMCtubDBST1JCV2RWakJFNVA2OXk4cGxpSGVPU1ZUdyswY0R6OVc1azRNWmNEUy9OTmFGVENaTkl1VW5GeS9OTTNMVExpajJPVTNPZFhXWi9sNWR6VVk3L1B3SlpaV0dsTk9wWHYrbjc5OStoVXBRWWQ0ZlJtV2d5a2EvVDhhL21aamEwdFhFdWFHaFB1OGZERStmUEl3RlBsSlZ4ekdybG0yZlAwalNnbDNoUGJ5OTNIei9PWTZXbFBOM1lTSlhkenZMRG9ZNlVMNTRPdlVINGUxTVRmNC9rVGdwaVkzdDgyWVQxVGlkcVJOWnV0S3piWFQwOTNGbFp5ZldabWR4Z3NmQ254a2IwS2hVVlNVbHNiR3RqVDRJQ3FCZDRwYTJOVjlyYW1HTTJzeUk5bmI5ZWlNK3RkUCtwUUNOWEkwbG9KQWxQQkNFMUVXVGc4dFRVZnFINHBNMFdsemk4cGF1TDVZY1AwKzBUYWF3UjNMM1BOamZ6dkMvUGVDQno5c2ZuZ0pHOTNvY1B6NWt6Uk9VeWZwUjNTRVZpMjRpdjJIb0VLbThWanR3eHF5SHpac2krVy96SlZwRTc2NnlELzUrOU80K1BxeTc3Ly8rK3preVNwbTNhcEVsYWRxUXNBb1VDYlZsY0tlS0t1TEEwdUFEQ1R3V1hHMjdGRFZGeEZGQnZCT1JXYjdVcXR4dTNZc3YreFNwclFaR3RPOUN5MDBMTDBrejJwazBtTTNPdTN4K1RMbW1USmsxeVppYms5WHhZbTh5Y09kYzFLWk01NTVyclhKOG5UcGJDUHJwUzlyeEEydXZMdWE4elRiblp0a0c1ZFBnZDB2SVRjak54ZDlWdTNSY0JOUDFEaW1Ja2EyeThOTEc3YzdXbG4xRm1UM3d3OTNQYUZaV3pwWVAvdEpQN1Q4ejl2WEZsN21mV20vMHVsOFoxZHhLKzlydmNZbTY3cW55LzNOOGR1emF6Y1FpK1lPOVU1S3RSK1FYZnJGVVF1N1BQRGNKUSt1bi85TDVRMTdZMmJaSis5WnNkTC92ZjFzc3ZTOWZ0cERsK0Y3cUwrclI0Z0t2SUQrWjM2Ynh0RGltWExPMzlNcU50L2RjQVoySC8vbys3bnN2MndsQjZkUkQvWFE5a3Y1dTF0a3AvK05PdS8reCtNOFFyWWwwTEZOZlhocmFUZ2JuaDhXc1d5clhmNXUvWE5LM1VtcVpWOG41K2R6N2Z1RUpybWxmMU9UYzE5R3kvaTZYdHlzelZRc3FFNlowdXhyWXJHamErMm0veE9pb0RMZWd1V25mM2xnSnJhMmVEL3Q5VHYxRXFNN1REOXRWTlQycDFVeDlYNi9USGRJczkvZERWUTBwZ0FPYk9uVnN5dWJwcWtFbjJMNTFPNitGL0QvK2gyRWdRaThXMDl6NjVEOWlibTVwMldnUTk1TkJwZXZNaHVRL0VzOW1zSG52a1lXVzNHMUgzekZOUHFhS2lRbnZ0blJ1SE1QdGRKMnJwNHNWNi9mV0JuWE5VVEppZzZVY2VxZHJheVpLa3pzNU9MWDdzMFg1bjlHNW9hOVA5OTk2anc0ODRRdnUrYVQ5VjE5VG9uYk5QVVAzNjlWcTE4a20xOURKeWI1aWxObXpxcUw3d3dndmZlRlYvdk9GUTFCMk0yMW9Qa0h2UkRNcCsyNlRjaUlXdXNPZENaNTk5VTZsaUpqM2JIbXIxcGxCZldOR2hocFRya2plWEtaQzA3OWhBZDc1bG5QNVJuOUhpbG94ZTdYRDlmWDFhSDM1MG8xN2VGT3JKRGYyZm9KdWsrYStrOVZEakJuV0dyZ1BIQldycWNqVnVOK0toSSt0YXRXSEhBNXg1cjZhVmZteVRmbkRvR0gxODhTYjFOaGtpSnVtQWNibm4yRnZSdU11bEx6L1pvUjlQSzljbkZtOVVLT245aytPNnNidWcrMFJicU0rdDJLUTczekplNzY2TmE4VzdLblRlOGc3ZHY1T0YyQ1RwdjEvczBuKy9PQXduZ1lXUmx1c3RPblhDTHE2WXN1dU9YTFJvZHVBKzZMUEd5OWFzNlhjbXJFdTZkUFZxdWRSbjRiRStuZGJubnUzN1JHQW9CY3UrWFBmYWE3cXV1NUQ2d2NjZjcyM0thUTlaU2JjM051cjJ6Y1hpYkZhWHJsNjkwOGM4dVhGanY0WEx4UnMyREtvclZ0SXVGM09YdDdmM21zOE45Zlc2b1g0QXE4LzNFbjhnb3g2R1VpNE0zVzlZZHV5eDF3eGhGd05Yb3JzbDdmcUtHd1BWdmp3M3E3WnlkcTRZRzR6TC9aRnk4MkVuSENNbDEybUhuOWdlWDVBTytPblc3WmJQbHFhY0xlMzkxVngzNkpFUFNJKy9iOWVLb3VVSFNwTzZMNE5PUnZRWlorV0p1VTVnYWVmakR5UXBYUytsZHJITGZHZmpJVXFtU09NTzY0N2R4OG5oSGwrVTl2NTY3dXV1MTZVMWZjeG45VzErTzFndkMveVZkMThDMjlmWWpPSDFNNXV0WCtZamtDYVVQaUpUeFU2M0dlaW9sK0VveW80a0VieG5GYjM4UCtkWHRWR2Z0R3NUa1YvRGRjUHlhMzVtMGp1M3ZTMVgrQnZZY3g0cFJWa016VkFMdWtQaDhwZUMySml6NitybVIzNTEzK1RxcXQ5TEZ1bjRIeCtOdjBPVm02VWJqK2RLUEsrKzB2c3hVVmxabVdZZWZZd21kOCtkZDNjdGZ1d3h0YlQwM2ppOVpORWlCVUZNZSt5NXAwckx5blRjMjk2bXRTKy9yRlZQUHFHT1BzWmJqQjA3VmdlKytjMTYwMzVUdHl4eTlzcTZ0VnF4Yk5tQVJ6aGtNaGt0VzdKRTY5YXUxUkZIemRENDhlTTFlY29VVFo0eVJRME5TYTE5NldXOXNtNXRGQXVtcFJUNmNXZWZmWGJrVi9jQnc0R2k3cTY2YWVQdThzeS9KZTNTUWxCRDliWkpNUjFmRTFkSE5sY2c3ZWdld3Z2V1NYR2R1Mi91QkhIeE5vdCsxWmFhdm5GZ3JpUDM3L1c1WDNRdTZUdFBkK3J2OVduOWVGcTUzam9wcHZkT2p1OHc2emJqdWVKcEtuUmx3cTJsQVpNVU55a2U1RmFvTHcya3NsNW13Si80NzQyNnI1K0M2Ylp1ZVMydFcxOUx5eVhOcW96cEExUGlxays1MmpNdWszVEtIaVhhdXp6M1p2QkNIOE4yRjZ6UDZKNzZEZXB5NmJpcW1HNDVObGZRVFhhNVRuNmtYUzkzdU01YXVrazN6QnFyQThjRld2aTJjWHFtUGRRdHI2WDFYSHVvZFIyaE9rTlh4cVd3KzgvbVF3RlRybE00TUNtUUZBOHM5M013cVNUSWRUcVdCYm5GNk81dnlPamxqb0lmUklReU8xY2ZuVGpBbHFMQm03Rmt5U0Z5djhXa1hWK2l0ZHRBRi9rYXlLellRaG9sRTVwSEhIZS9hNW5aMmYxdk9ReXg3dGZmSk8xOGhaaWhpazJRZHYrTXRNL0ZXNHU1blMvbUZ0b2FPMDA2ZEg2dTIzUE5kNlg2UDB1eTNHaUFmYjZWMnpic2xGYWV0blZNUS9uK1VzMHB1Y3YvWnp3c1BmTnBxZjZHM21PWGRhK2tuTzArNlp6NlEwbEJiaXhDdyswN2JuOWNMNHN2OWNaMmNpaFMvWUd0WC9kWDFCMk1iZWY1K25hdjRxcDNieE43dTZLdWxlWTZkUGZ1YnZEempQVDBPVks2ajg2VHJtMDZXbmIvYks3NDdGMlNBcW55K0sxakhqWXNHdFRUMkFVM3lIVlIxRUVreWIrZFdDNXBhajVpQWJ2TXZVdkt2Tld1dlNLU3k3KzM5ZWZsVjU5cHB2OFl5dmh5SUdLcDB0TFV6Rk1QK1VwNy81c096YzN6Ly9vTnlUNFJkWnlScUx4N2NlVHR1MlYzUmJvcnJWUXFwYkt5c2w1bis3NXA2bFJOTyt4d2xYVFBQdy9EVUlzZWZVU3Y3ZVJxREhmWFk0ODhyQ09PbXFIOXB1YmUxdmZlWngvdHVkZGVXclA2UmIzNC9QTnFiOC85cDFOVlZhVUREbnF6OXRoenp5M0YzQTBiTm1qRnNxWDlkdWYySlZsZnIvdnV2a3RUOTk5ZkJ4MThpRXBMUzFWVFU2dWFtbG9kY2RSUld2dnl5MXEyWk5jWGx1dmp1WWFTblhWcVhkM3lZZGtoa0FjVWRYZkZQQit2V092dGtpYm5PM1JGM0hURklYMlBUWkNrcTU3ZmVuVkE2TkxtcVF6LysxTFBxd1llYXNycWJmOXExOHlKTVoyK1o0bU9yNDdyc0FreFZYVC8xeEEzYVVKY0dzd3FwTzBaNmNIR1hmKzBiUE54YmxtUVc5Q3ROMjBaNllaWCt1NVU2T3JlU1gzS0ZiZmM0bk1mVzdScFM1SDExdGZTT3ZhQkRicCs1amdkTmlIUW04Y0h1dmpBUWRjaWQ5Q2VrZmE4Y3dBcnZVZk9mcW1QVFB5Ly9yY2JtbWtQUFRUSnd2QldtVlZHSFFzWURKZWVUbzBkKzNGTm14WjVpNVBmcjJza25SVE4zbU81d3Qva2orWCt4TG9iSDlNTjBndGZrZGIvVWFvOFFacDZwVlF4U3lvL1FMS1lGSnNvSFh5ZFZITmFidnV3UTNyeXcxTHo1c3QwczlLcWowblRicFNxUHlRRlk2VkQvcElyOGo3L243a1p0VlBPenNXSlYwaTduWk43V09lYTNHemZ6ZnQ5NVJmZEJjcnRiQzQ2RDhYbVR1QnNtOVMrNnpNT3Q2aDhsMlFsdWZuRVlZZms2VnlSZW5PeE85TzQ0OWlLNmc5dS9YcExVZGVrbW8va0NycGpwM1hmbHBXZU9sTnE3bnZLZ0ZLdjVMcHd4eDJXK3psdS9sbHVLOU1vTlM0WTdETWNpS1hhcFBQdEpFWGFsZWlTNlZ1SnYwbzZvdCtOZ1VMSmhtKzFIMTN4VXY4YkRzMmZILy9KVzJMdU81bnhBaFNXdTlKZGxqM2tqRU11aWZ6cXZwdm56NTlqcGdFTXkzNWpPL2pRUTFWU1VxcDB1aXUzOEZkWFdtUEhqZFVlZSs0cFNkcllQdmphK2l2cjF1cjExMTdWM3Z2c280M2JMTHE4K3g1N2FOcGhoMnQ4eGRhTFp6bzdPdlRJd3c4TmVKVEJpbVZMMWR6VXBPbEhIcWw0UEs0Z0NEUjEvd08wK3g1NzZ0Njc3dFNFaVJQMXp0a25iTmsrbFVycDJXZWUxb3ZQUHova3p1a3dEUFg4Yzg5cHplclZtbnJBQVRyZ3dJTlVXbHFxSUFpMHZwOXhlcnZDNUQ4NVpVN2QvR0hiSVpBSEZIVUhhcDdIVk5MNlcwbXpDaEYrZVd0VzZlNUM3YmJOc2FHa2xXMmhybmkyVTdlOHRyVnUwWmgyL2VIbExrMGRGK2p4dHQ0dlhGN1NtdFdTMXEyZkJFNklTeldsZ1E2dUNIVFErSmoyTGpmdFZoYW9wdFEwc2NRMExtWWFHOCt0UWg4UHR1Ymh5aFdSMHk3ZFZaL2VVbHdkakNmYXNzcHVVNUNXcE5hTXRLd2xvNit2N05UNlZQODdmM0ZUcUQrdTdkTHFqZUVPSGNNcjJrSk5YN2hCNzZ5TzZlTjdsZXF3Q1RIdFhaNTdqcm11MjhHVXNuTS9nOSsvM0ZYNFJkaGNkK3FVaWY4UmVaeUZDK05sSlNXM3lLSzlkQW9ZZ3FhTSs1eVYwNmIxTVFoMStQaENuU1BYaFlQNjViRXpKWk9sZytibVJpM0V0L25zSk5NaXJmdUp0TzdhWExGVGtsb1dTa3VQa1dycnBLb1RwWTJycEZuTHBUSGRpMldrMTB0UGZFVGE4T2gyeVhmbFp2VWUrSXRjQjZtVTI4ZjZQK2ZpOUZaOGZQMzNVbTEzUVRmZGtNdWxONCs4S1ZlbzdFL05hZExCdmN4Q0hYdUlWTFp2N3V2V2h6U2tmdmpkUHBVclVQY2xlWFBQN3kyK3RhRGM5YXFVNnE3OVZCeVRLNElyMW4zZmE5SlRaMGt0OS9hVGdFdFBmVUk2K0hlNXVjaWJIeTlKeWtvYmxrclBYWkJiY0M0YVNabE90NVBVRmxXQUxiNTk2VmZsT2ozeU9NRGdoRkw0R2Z2UlpaRmZ6WFREOHFzUE12ZWREN3NGQ3Fzck5QL0UyVWQ4YmVlendJYkJ6VGZQZTBzUTZvODByRXNUSmt6Y1VzRHR6ZW9YWHhqUy9yUFpyTlpzTjk2dHRMUzBSMEYzM2RxMVdyRnNxZExwWGV0N2VQbWxOV3BJMXV1SUdUTTBaY3B1eW1ReWV1akJmeW1UeWFpcHNWRlByVnFwcVZQMzEzUFBQcVBWTDc0NHBLN2ozbVF5R1QzNzlOTjYvdGxudGMrK2IxSjVlWG1mWXlaMm5kOTZ5cHd6dmpwTU93UHlocUx1UUpXMC9wZE1aK3pxdzU3Y0VNcHVHL3BKMnVzcFYrbnRXL2NUVTY3d21mYStwM0g5NUlXVTlpcnZaVDVDSDlveVVsc20xSXViUWkxWVAvVHE1RC9xTTd2ODNOc3lVcno3ZVpweWhlUEJ2QlY4WTJXbm12cW9McnVrQnhxemVxQ3g5eGxBTWVWR1RHd2V1MkRkdVd3NytXenppSVpRdVk3ZzRqaEE4U2VVcnZ4d1BpSWRWVkh4Misxbnd3RkZ3ejJUTVR2OThhT1BqbnhBcWQrajZUTE5WYzhxM2ZCSTEwdGo5dDVhME4zd3FQVHFiM0xqRWNMZXhueTVsUHhyN2svcGJybVJBRkx1a3Y2VmM3WVdKbmQ0V0VaNjlqeXBmWVcwLzFXNXh6ZmVscHNwMi9sQ3JzUFZ3OXpYci95UDFQcFBxZTFSYWNKeDBpcy9sN0o5ekhNT04rWTZZL3ZqZmF4QjBmV2E5TndYY3AzRExmZjF2NStkMmJDMGw2S3U1d3EyRGY5UGV2RWIyOTNsMHFxUFM5VW41N3A2dCt6blVXbjFwYm5GNmw2N1RscnpuWjNQNWQzV3hpZWtKYk55b3h0aVk3ZmVubTNmK204VmpiUkN2Y2ZlcGNoUDJ2MlNTOS84em5IWEFBQWdBRWxFUVZRakJWY08rd2Njd0hCd3VVeHo3Zkx2L3k3cVVQTldYalBKTTdwYjB0aCtOd1lLSXd4ZFYzN2l5Sy9jRkhXZ2VmUG03YW5RYm5WcDU1ZWRqaEx0N1RzZU43bTdOcmEzNi9ubm45TzZ0V3VIUGVaTGE5YW91cVpXVlZWVmV2THh4N1YrL2VDN1d6ZHQycVNISDN4UWs2ZE1rWWV1RFcxYlB5OSs1cW1uOU53enp5anNaZUhqNFJTR29kYXNmbkg0ZG1oYWtzN3VlcTBIS0FZY2RnL0V6UzJmVmFCZkZ6b05vRSt1cE5KZDAxVTNlZml1UCtuRHpNY2V1MVJCOEwybzR3Q0Q1V2JuTHAwNXM1Zld6MkdPYzYvMlZFd3ZhQWd6cGZ0Vk9Wc2FOMTFxdUZWS3ZieHJqeTAvVUpweWx2VFNaVDBMa3pzejdyRGNxSURNQUM3RmkwK1NNcEUzUWhjaGs4cjIzUFZGMlFyRmRZS2RvUHNqRC9PZDc4K1VoOE16MUE2SXhnTjJlV0oyMUVIbVBYUk51WS9USFpMZUZYVXNZQWh1UE9PSWkrWkVIZVM2NjY2cnFKbzQ0VUdUcGtjZGF5UXlNNWxaNUVWUVNRcUNJQzl4UmhxVFh1OEtmWHBkWGQzZ2h2NENCVVpSdHo4M043NUZGdnVYTElJdUxHQTR1TG9VaHUvU2FaUCtIWFdvSTVZdlB5R1d5ZHl6M1JRUW9HaTQrMCtXSG4xMDVBdEIrVUpWeXZTYTZEcEI4WEpKQ1p1dDcwY2U2SkpMZHBlVnJKRlphZFN4Z0VGeHJiSXJFdFA2MzNCb0VvbEVjUEJIS241blFYNFc2QVFHdzAwUGZXejZSVytMT2s0aWtRaW1IM3JvUWd1TXEvdFFyRklLL1cybjFOVkZQcElIaUFxRm1aMVo2R01VeE82bW9JdWlGdXFUK1Nqb1RsK3hZbHdzay9rSEJWMFVLNWVlV2pwcjFsY2lqK01LWkZvaUNyb29acTZIOGxMUVRTVGlDa29mcGFDTG91WGVxaElkbFk5UUIzKzA0b2NVZEZITVhGcmZldmk0eUR2V0pXbjZZZFArUUVFWHhTeXI4Q01VZERIU1VaelptZGFXWnlVTncvTGRRRlRzSXAwMk1mSlpXRzlhdUhCTVNUcWROSW1UZGhRbjk4NU1TY25STW90K3hQVUQrcE9rcVpISEFRYnZKYzNPMDl6empQOU4wdDU1aVFYc3VvemNabHNpMFJWMW9EOHZ1K3BUWmhiNWxTTEFFS1NEak41K3ZwMi9hNnRqRGNMTk45NTRzVWtmanpvT01GZ211K2owMDgrNHM5QjVBRVBGUW1tOW1lY3hsYmF1RWljcEtHYnUxeXM5OGFkU3RFV3M2U3RXakl1bjA4OUtLbzh5RGpBRW5hM1o3SlRuanppaXQ5WERocFV2MUxjbGZTTHFPTUFRckpYck1ETkZQampQdjUyNFZ0SjdvNDREREZxb1Q5b1BFc3VqRG5QRDRpdG5XQkQ4VXB4Ym9ZaTVaMDQrWStiWG40ODZ6czN6NXIzRjVKY3Bpa1ZrZ1dFUXlxL0xodjdUUXVjQkRBYzZkYmVYU0FRcWFibEYwb0dGVGdYb2srczVwU3ZQVTUxbEk0MnpjR0U4bmtyZFp0SWVrY1lCQnE4ekc0WnZlZjY0NDlyNjMzUm8vQUdkTFJPTEJLSjR1Vm9WMDd2dEJMVkhIdXBiaVlza1hSQjFIR0RRWEQrd0h5VG1SUjNtK3VjU0U2d2tmcmY0OEJ0RnpNek8vOWlSWDc4cjZqaTMvZVV2ZThoMG4vaUFBMFhLM1ovTGh2cENYVjFkdE9mUlFKNVExTjNlRWYvNUxabDlTQ3dpaCtLMVNSdXpzMVJuSFZFSE9xcWk0a2NXQkNkR0hRY1lwR3pvZnQ3eVk0Nkp2QXZMNzljNzVQcUZlTjlFOFVyTDlIRjdoNTZOT3BCZmN1a0haYnBDdkI1UXJGeC8wck1yTDgxSHFKS05GVXNrVGNwSExHQXdQQXgvdk9ybTF0OUdIZWUyMjI2cnlKYkVIemN6MWh4QVVYTDNwazJwcmxsMWRYV1JqK1FCOG9YQzViWnViajVWZ1VVK254UVlnazNxOEduNmVOV2FxQVBOWEx6NE01SitFM1VjWUxCQzZhZkxaczM2ejZqaitMM2FWekU5S0dtdnFHTUJnMmI2bWgydnE2SU80OS8rOW9GUy9DRkpOVkhIQWdiRnRWVE5PdDUra1lpMFkzM3U0cmtsbFNVYjc1WjBmSlJ4Z0tFdzAvMTZ1dTE5ZFhYUnpwWCs0eC8vT0s1aWJQbTlrbzZOTWc0d0JKdlNvUjlTVjFmM2NxRVRBWVlUYzI0MnU2MWxsc3p1S1hRYVFKL01PaVU3WFhNcUYwVWQ2cWpISGp2UnpHNk1PZzR3V081Kzg3S2pqejQzOGpoM2FweEs5S0NrL2FLT0JReWE2K2MyVzkrSlBNelh2MTZob0d5WlRKT2pqZ1VNMHV0S2E3WmRtMmlNTWtqQ0U4SGVEZnFwWkhPaWpBTU1oY3ZYamsxdmVPdXA3MGwwUmhsbjRjS0Y4VENidnM2a0QwUVpCeGdza3pwTmR2cHBjK1lzTG5RdXdIQmoxbzBrM2RMOEpvVzZoNzVsRkMxWEtQbmwrbWpsZ3FoREhiNTQ4Y0VtM1JwMUhHQ3dYRnE2dEwzOWpNamp1RXdQYUlHa2c2S09CUXpCZlpxdDZEdldFNGxBYVQwaTA1U29Zd0dEMUtXTTNtRlhKbDZOT3REQmo0Ly8vNlRnQzFISEFZYWdQWmkrNFlBUFdiUWR1cExVMHREd05UTjlNdW80d0dDNGUraW15MDg5ZlU3azU5RkFJVEFMYlo2WFMzYW5UQk1MblFyUUo5YzhmYlR5aXFqRFRGK3hZbHlKZEtkSjQ2T09CUXhTVTd2MFBwMXdRaWJ5U0Evb3o1TGVHWGtjWUxCYzYrWDZpSm5DYU1QSWxOWmRNaDBhWlJ4Z1NMTFo5OXFQRXM5SEhlYUc1ZGU4MXhRd25ncEZ6THRpSmJFWmRYa282Tjd5MTcrZUtkTVBvbzREREo3UE8vWDB1c2pQbzRGQ29WTzN0UFZXMFlXRll1YitvRTZ0K25nK1FwV2swLytVdEU4K1lnR0Q0V2J2ZlhibXpJYkk0OXl2Y3lWOUxPbzR3SkFFT3RxT1Y2UnpReVZKMzBwOFhpWVd6VVR4Y3YrRy9mQ3lCNklPTTIvbE5RZDRSbmRHSFFjWUdqdnY5RVAvODdtb285d3liOTZSQ3V4UFVjY0JCc3ZkSHp4MXpobDVPWThHQ21WMGQrcmUzUHkva3Q1YjZEU0FQcmxlMHQ2Vjc4cEhxQm1MRmkyUU5DTWZzWURCeUdReTcxczZjK2FTcU9QNFB6VkQwdjlHSFFjWWtvejJ0K08xTnVvdy91M0VTVEw5VDlSeGdFRnp2OCt1K042VlVZZjV3Nk0vcVBhMElsL1hBQmdLTjcvbWpDTXUra1BVY2ViTm03ZWJBdnRuMUhHQXdYTDNWNUpOelhrNWp3WUthZlFXZFc5dHZWUm1ueXAwR3NCT2RDcW1FelRMMGxFSG1yRm8wYzlrOXI2bzR3Q0RGVXBmV1hIY2NYZEZIY2Z2MWI0SzlValVjWUFoY0psT3MzZnJ4Y2dEZlROeHFKd1o2eWhpcmlkVll1L0pSNml5TVdQdWs2a3lIN0dBd1hEM081NitlY1BYOGhHckpMQi9TYXJJUnl4Z1Y3bDdaMmpCQ2VlZmYzN2s1OUZBb1kzTzhRczNOWjhpK1NXeVVWelVSdkZ6bmF3UFY2Nk9Pc3lNeHg0N3c4dytwOUg4SVErS21wdjlmbGxiMjA4amozT1BwaWl1eCtRcWlUb1dNQVJYNlhqZEVuVVF2emd4VlRFOUlQRjZRTkZhcDh5WXQ5c1ZGMGM2VTFxUy9ycmk2dHNrVFk4NkRqQllMajBhbEd6NGVDS1JpUHoxY1BQOGVYZEpPaURxT01CZ1pXVW56em45OU1oSGtBREZZUFFWZFc5djJVK2gvNStrc2tLbkF2VEovTlA2YU5XOVVZZVp2bUxGWVpaTy8wbWo4WGNCUmdTWG5tcWJNT0Z6bWprejBvWFIvRUZWS0swNzVKb2NaUnhnaVA1aHMvWDFxSVA0eFQrc1VpeDFtNlNhcUdNQmc5U3NkUFlrKzYrTFc2TU9kTU1UMTF5cFVCK09PZzR3YU82dkJKbDBYZDBSaWNobnJOOTg0L3pyVE1wTGR6d3dLS0ZmTUtldUx2THphS0JZaks1Q3poMHRWVXBybWN6S0M1MEswQ2YzcS9YUnl0OUZIZWFReFl0M2o2ZlRpMFVYRm9xVXV6ZThVbHA2OVBvREQweEZHbWV1U3BUUkgyU2FGV1VjWUlpZVZMMU9qanFJbjNkZWlXS3BHMlU2TE9wWXdDQjFTVHJUL3V1eUo2SU85TmZIci82aVFsMFVkUnhnQ0RxeXNmQ2tUeHg1OGN0UkI3cHAvdnl2bUhSTzFIR0FRZlB3NmxQcXptQWRBSXdxbzZlbys3dlZZM0lGWFUwc2RDcEFuMXgzcTc3eW01SjVsR0dPWExpd01wQWVOVHJXVWJ3MmVTeDJ4UG9qanRnWWVhU0RkYVZjcDBRZUJ4aThkUXIwTHF0VE52Skl0YnYvWENZV0ZrRVJDNzlrbDM5L1FkUlI1aTIvNnUzdWRyV2tXTlN4Z01FSzNPdk9PUHhyajBjZDU1YjU4MmZMOUVNeHJnMUZ5dDN2VHphMWZGTlNwT2ZSUUxFWkhVWGR1VjZpcXRickplMWI2RlNBblZpaitva2YxUG5STG94MndJSUZaVUZGeFEwbTdSMWxIR0N3WE9yeUlQajRzaGt6WG8wODFrSjlScTR2UlIwSEdJSjJ1ZWJZTzVXTU9wQi8rM3Rmay95OHFPTUFneFpxcnYzZys3K01Pc3pOSzM0OE9TMjdWMUpwMUxHQXdiT3Z6VG55b2p1aWpuTFRUZiszcjF3TG80NERESnI3K3ZhT3pwTlpHQTJqMFJ1L3FPdHV1cVgxNjVKT0szUXF3RTYwNmFPViswVWVKWkVJS2laUC9xNUo3NHM4RmpBSUxvVXVYYmxzeG96Ykk0KzFVTWZKOUp1bzR3QkRrSlhwTXpaYmowUWR5TC8xM2JkTGZtWFVjWUJCYzMvRWZ2Qzl6MFVkNXZwSEVoUFNpcTJQT2c0d05IN25HVWRjZEZYVVVlYk5temNwY0ZzVGRSeGdDRHBPbVZPM1c2R1RBQXJsalYvVXZiWHRUQVc2Uk5LbVFxY0M5Q0dqSUR3OEg0R09Pdm5rOHdQcFA4WHJBY1hLL2ZabFJ4LzluY2pETEZTbFRIZkllQzJnaUlYNnZzM1dYNk1PNHhmL3NFcEszUzdlRzFDc1hCdFVZaWRHSFdhZXo0dUZLOVl0RWE4RkZERjNiMzY2ZVVQa005Ym56cDFiRWc5c2tYZzlvSGhsTzlPWjZZVk9BaWdrSzNRQ2tadnJKYW9hQmM4VEkxZXpQT3FSQzV2TlhMeTRwS084bk5jRGl0YXFRdzlOeTZLZEtTMUpQazh4VFdOT0lvcmNOS1V0RDdQaGZNNmNtS1pONC9XQTRyVnlaZGJtejQ5K3ByU2tlU3NUakZ4QVVWczFYNWxFSWhIbUlaVE5temVQQlpWUnRLWk9iZlpac3hpNUFBQUFBQUFBQUFBQUFBQUFBQUFBQUFBQUFBQUFBQUFBQUFBQUFBQUFBQUFBQUFBQUFBQUFBQUFBQUFBQUFBQUFBQUFBQUFBQUFBQUFBQUFBQUFBQUFBQUFBQUFBQUFBQUFBQUFBQUFBQUFBQUFBQUFBQUFBQUFBQUFBQUFBQUFBQUFBQUFBQUFBQUFBQUFBQUFBQUFBQUFBQUFBQUFBQUFBQURBS0dPRlRnQUFBQUJBVHk2WlBuOXhwU3JISHFvZ3M1c3NOa21lbVNpM3JGeE5VdGlvME5hcWVmMHErL1d2MDRYT0Z3QUFBUGxGVVJjQUFBQW9BcDVJeEpWS1RaV1ZmRWhCTUZ2eWFaS1ZTeDZYTEpBVWRHK1psVnNvVTFxdUpyay9Kdk83bEFvVzJsV0orb0krQ1FBQUFPUUZSVjBBQUFDZ2dQeUNDOG8wdm5LV2d0ajVrbWJMVkNGWHVhUlNXYi9INjZHa1RrbWJKTDBpOTl1VXRkL1pqeEpyb3M0YkFBQUFoVU5SRndBQUFDZ0FUeVFDYmN6c3A1TDRaeFg0V1hLcmtqUm1BSVhjWG5ZbWx4VEt0Rkh5WjVUMXVXb00vbUsvVG13YTlzUUJBQUJRY0JSMUFRQUFnRHp6Q3k0bzA3anFkeWptVjBoMmlLVHhneXJtN3JCanVVeFp1Wm9sM1NlbHYySlhYUEhLa1BjTEFBQ0Fva0pSRndBQUFNZ2ovL0tYeTFWVzhYNEZkbzBDMjB0U2ZQaUR5SlVieTNDL3d0UkY5c01mUGozc01RQUFoV1MzM1hiYitGUXFOVVpTYVVrMlc1S094U3lieldiR3VuZWw0dkgwcWxXcjJoS0pSS2JRaVFLSUJrVmRBQUFBSUU4OGtRalVrWDY3NGlWL2xtbDNiVm44TElwZ2NrbGRNaTFVcHZQejlxTWZNV2NYQUVhd2hRc1h4cHVhMXRXYWphdTJiTGJHTFR6WVhidVpWQ1VMSnNvVWwydURRbTlSb0NhNVBSV2F2UjZMcFJzMmJFZ256ejc3N0UyU3ZORFBBOER3b0tnTEFBQUE1SWxmL0oyakZZdk5sN1RQc0l4YkdGQlFwU1Q5UTgzMVo5b3ZmdEdlbDVnQWdHR3pZTUdDc25SNys5NmgyWUZ1ZXBlWjN1YWhIMmxtWTlSUFhjZWw1MXoraUdYQ2hTNnRDTXJLWHZ6b1J6L2FhbVlVZDRFUmpxSXVBQUFBa0FmK3pjUkJNdit4VENmTExMb08zZDdWS3d4L1lULzQvdmZ5SEJjQU1FaUpSQ0k0OU5CRGQ0K2JIU3Y1SjAxNm44ekdhaEMxSEhjUFpWb3UrZlVLL083VzFvN256ejMzM000STBnYVFKeFIxQVFBQWdJajVlZWVWcUhxUER5aW12OHBWbHJjdTNhMUN1UllybS8yYy9laXlaWG1PRFFEWVJULzk2VS9MOXR4ejhsRkJHRHREcG5NbFRkQXcxSERjUFpSMGw3dXV5MHIzMWRYVk5ZdVJETUNJbE84T0FRQUFBR0QwbVRMbElNWDBWVWxqQ2xEUWxhUkFwb01VeE00dFFHd0F3QzZZTjI5ZStUNTc3SEdpaGNFdlpmb1BTUk0xVEUxNVpoYVkyZnZOOUlkNDRKKzY2VTkvMnMzZGFmZ0RSaUNLdWdBQUFFQ0UvSUlMeXVTeFF5UWRXK0JVSmlqdzQveVNTNllYT0E4QVFCOFNpVVFRazk3djhsK1kyWFJKOFNqaW1ObFl1VjBWakJsejN2ejU4NmRRMkFWR25raCtPUUFBQnU5TkN4ZFdUaHcvZmovTGZTSS9VZTdqd3pCTWhiRllhMHhxM1pqTnZ2cjhjY2V0SzNTZUFJQUJxcTZ1VWtiSFNDb3RjQ2FCWkxzcktEdGUwdU1GemdVQTBJdnAwNmUvMWNMc3RaTDJWc1FqTXkwMzN6MFJsM1hlZXV1dGN5VzFSQmtQd1BDaXFBc0FoZVp1Yi83M3YzY2ZVMTcrOWlBTXZ4aVl2YlBIL1dhS0JWc3ZySmdRajRjekZpOWU3ZEp2TTlLdFQ5eHh4N05LSk1KOHB3MEFHS0F1N1NiVCs0dGpOUXV2a254V29iTUFBT3pvNWh0dU9FaGg5ZytTOWxJZTEwQXkwNC9VMWJWNndZSUZ0NTEwMGttcGZNVUZNRFJGY1dnSkFLT1VIYkpxMVc3bEd6ZGVLYk5QMk9CRzRtUmRXcGtPd3d1ZVdMRGdRWXE3QUZCY1BKR0lLNlgzSzlETk1wVVVPaCs1WE5LLzFaWTYxWDcydzJTaDB3RUE1TXlkTzdla2R0S2svelBUeVpMR0tOLzFHdGNxYzUremZOV3FweE9jVXdBakFqTjFBYUFBRG5qdXViSWpIM3ZzaXZKTm0xNHhzek1IV2RDVnBKaEowMHVENEw2Wko1KzhXQXNYY2dVR0FCU1Q5dll5eGNMYW9pam9TcExKWkpxb0NXWDdGem9WQU1CV3U5VlVIaE9ZM2lHcFhJVm93RE1kNm1aempqcnFxSEY1ancxZ1VDanFBa0NlSGJCMGFlMkVscGIxUVJCY2JNTjN3Qlp6NmNnWkZSVU5Sejc2NktlR2FaOEFnS0dLeDBzVnFxYlFhZlRnUGs0Szl5dDBHZ0NBbkFVTEZwUmxQYmpVcFVrRlRjVDgweDBkSGZzbUVnbHFSY0FJd0FzVkFQTEZQVGhzNmRKWkU3UFpGOHhzNGpBV2RDVkozZnViWUxIWTNKbUxGdjF5T1BjTkFCZ2tzN2lrc1lWT293ZXp1RUpOS0hRYUFJQ2M5S1pOYnpiVFlTcjRncHEyZDFsSjdOMVRwMDR0TDJ3ZUFBYUNvaTRBNUVNaUVVeC8vUEVqUzhOd29jd3FvZ3Bqa2dWU21adWRlOVNpUlZkSEZRY0FNRUJtZ1lLZ09FWXZiQlZYRUhCNUxRQVVpYXpDOThtTDR3TkFDLzE5WThhTUtZcGNBT3djUlYwQWlKNGRkdEpKZThhN3VtNHhhWHhlQWtwbEZnVG5IYlZvMFFmeUVROEEwSWV1VXBlN0Z6cU43WVR5TUYzb0pBQUEwc0tGQytOeSs2QkxSZkZoV3lqTkxDa3BtYUJDelBVRnNFc282Z0pBeFBaNjZLRXhwVUh3SFRQYko2K0IzY2VaKys4UGUrU1JLWG1OQ3dEWXloWEt2YXZRYWZUa29jeFRoYzRDQUNBMXJWdFhhK1pUVGNXeG9LYVoxU3FUMlgvdTNMa3N3QXdVT1lxNkFCQ2xoUXZqMVdWbEo1cjAyWHlITnNrVUJKVWxzZGlQOHgwYkFOQXRxNHdzMkZEb05IcHdTeW1NMVJjNkRRQ0FGSlNWVFhGWlVSVlFQUXlubFplWEYzaStMNEQrVU5RRmdBaE5uelNwTEhDL3NGRHhUU29OekQ1eXlMSmxCeFlxQndBWTFhdzFKWVhKUXFmUmc2bGRwaGNMblFZQVFBcmRhOHlLckRZVHMzMnoyV3hSZEE0RDZGdHgvZUlBZ0RjUzl5Qk1wWTRJcFBjVU9KUFM4a3ptbkFMbkFBQ2owMDkrMGluWHEzTGZXT2hVSkVtdXJOd2I5VnpyYzRWT0JRQWd1VlR1WVhIVlpzeXRvcmEybHBtNlFKRXJxbDhjQVBCRzhxYjc3eTh0bGVvS25ZZExaV1oyM2w0UFBWUmU2RndBWUxReHlSV0VyMHYyU0tGenlmRjJoWHJhNXYra285Q1pBQUFrU2JHaVc1TE1zMk82R2h1cEZ3RkZqaGNwQUVSazdPVEpjUVhCN0VMbllaSzVOS1kySGorbTBMa0F3S2kwTWI1ZVpuY1dPbzBjYTVUWnc0WE9BZ0NRRXdSQlJ1NkZUcU9IVUVGSGFUd2VGam9QQUR0SFVSY0FvdUJ1WFIwZFV5UWRYdWhVSk1ta21KdFIxQVdBUXBpb05vWFpKeVZ0S21nZXJxeE1hN1d4Njk2QzVnRUEyTXA5azBuRlZVQjEzN0NwcEtTNGNnS3dBNHE2QUJDTm9NTDlJQ3VTMzdNdXhheElDc3dBTU5wWUlwRlJwdk1KaGZwTmdWTjVYYTZiOWQ4L3FDOXdIZ0NBemVKaG93TExGanFOSGdKL3FiT3pNMVBvTkFEc1hGRVVHd0RnamViUVZhdGk3bjVRb2ZQWXpOeGpGZ1FIRmpvUEFCaTF4bzU5WFFydmxMU2hRQmxrWkhwZUd6cHVOYW00cnZNRmdOR3N2ZXMxdVZJcW50L05XZk5nWlVkSFIxZWhFd0d3Y3hSMUFTQUNYYVdsWnRLVVF1ZXhtUWVCeWIyMjBIa0F3R2hsaVVSR0xjRy9GT3BMY3MvL0phMnVaeFdHbDJsUyticTh4d1lBOU9tVXM4NUt1dnRMN2w0VW5iSHUzbWpaN0hQbm4zOSt1dEM1QU5nNWlyb0FFSUhNdW5WbVp1V0Z6bU1MZDVQNzJFS25BUUNqbWYwaTBhNGc4eStaYnBUbnRTT3JYdkliVlJyOHl4SUpaaVFDUUJFeE16ZlpIV2Eyc2RDNWRGdVVqc1dLSlJjQU8wRlJGd0FpNHU1RjlUdlcrWjBQQUlYM3pETXZLaHRlSzlOamVZcTRTZEo5Mm1nL3NVU0NTMmtCb0FoNUxMdEE4ZzBxL0FpR3JMbiswZG5aV2RpRlBRRU1DQ2Y0QUJDVklDaWVneUV6TDZKUC93RmcxTEw1ODdOcVhMOVltZXdGTXQwU2NiZ21oYnBPMmRTRmRtMmlKZUpZQUlCQldyZXUva1ZKeXlVVitzTzNsN0taekQxbm5YVlc4WnpIQU9nVFJWMEFpTURZeVpOREQ4UEdRdWV4bWJtN3pKb0xuUWNBUUxKZi96cXRNYkZsOHN6WDVQNTl1US8zaDI2aFhLdVVDYitnVWwxcVAveGhjcGozRHdBWVJoZGVlR0hLUTEwcEthbENkZXVhWmVUNlhVbEh4eXRtVnVpT1lRQURRRkVYQUNLd3FyNCt0SGo4MlVMbnNZM1FwZWNLblFRQUlNY1NpWXppOGRYS3BxNlYyVWNWYXA2a29jMjdkYm5rcjh2OVNvV3BPWG85dU0wU2RPZ0N3RWlRYkc1KzFGMzNTdXBRUVFxN3ZpTHRmdk95dFd1NXVnOFlJYXpRQ1FEQUc1SzdIYlpreWRReTZmbENweUpKY3UvMElMaDg2Y3laVnhRNkZRQkFUMzdlZVNXYXVFZTFTc0xERlFSejVGNG5zNG03c0l1TTNKK1g5QWU1M2FWU1BTK3BuVVhSQUdCa3VlNjY2eW9tVFp6d04zYy96c3ppeWwvTnB0NUQvMVJHdXErdXJxN1FJeUFBREJCRlhRQ0l5SnNmZkxCaTNKZ3hqNWwwY0tGemNiUDJyUHRwSzJiTnVxdlF1UUFBZXVmbm5WZWlTWlBHeTJ4M1dka011WTZXNlhDWkprdXFrYWxLN2htWkplWGVxTURXS2hzdWtiUllXVnVwY212U3lwVWRObjkrdHREUEJRQXdPTGZObjM5cUtQK0J6QTZRRk10RHlFMWhOdnp2OG5UNlJ5ZWRlV1piSHVJQkdDWVVkUUVnSW5zOTlGRDU1TEt5YTgzOXZFTG00Ym5MdDFxYXFxdW5ydGx2UHk3REJZQWk1NUlwa1NoVGk4WW9ybEtWcGN2a0pTZkk5SHVaSHBhbjYxUlNrcFdVMGFaTkthMGVtN0w1Q1RxckFPQU40cGI1TjN6SkxmWVprOTRzS1I1aHFDYko3MDZIdXFDdXJvNzU2OEFJUTFFWEFLTGlIanZxa1VmZUc1U1VMQ2hvR2xLWFM5Y3RtelhyQzRYTUF3QXdPRDVuWGt3SFB2VitCWDZIcFB2dDhzUUpoYzRKQUJDdG0rYk5PeU1JN0l1U1prb3ExekRXYjl3OWxOa0xjdDFSMnRWMTJjbWYvQ1FMS2dNakVBdWxBVUJVekxLcENSUCtGYm92TDJnYTdpa0Z3ZHhDNWdBQUdJcjVVdUNlV3dnTkFEQWFuRlpYOTlkMDZGOTBEMitYL0RsM1Qydm9DNmk1M05mTDliQ0gvbzNXOXZaTEtPZ0NJeGRGWFFDSTBLcU9qcFM3WDFXd0JOd3pidmJQWlRObXJDaFlEZ0NBNFdRK1owNCtaaXdDQUFxc3JxN3VpZmFPMUdlazRCTEo3bkhwR1VtYnRPdkYzWXlrbDJWYTVLYWZaYVJQUExGcTFXM25ubnR1NS9CbkRTQmZvcHpOQWdDWU5Tc2Qzbm5ucmJIcTZyOUorbUErUTd2a1p0YVd5V1l2eUdkY0FBQUFBTVBqN0xQUDNpanBwdXV2di83dWNXVmxiM1BwRTVJZkpGbVZCWm9nMXhpWFNrMHFVVzVFUTBaU2w3dW56ZFFtQmEzdTRXdEJZTGNHV2IrclUzcTVycTZPQlRXQk53Q0t1Z0FRc2NmZis5NU5oeXhmL3VYeWJIYTJTZVB5RmRla2prd1lmdlB4WTQ5ZG5hK1lBQUFBQUliZm1XZWUyU2JwNzVMK2Zzc05OK3d2czhNVnhBOXpoYnU1dkVyU2RKUHQ0ZksxSmkxemViMVovS25BL2NtVWEyWGRhWE02Q3Z3VUFBd3ppcm9BRURVemYycmV2QmNQUCtDQWswckQ4RDVKK2Joc051UFN2MVljYzh5djh4QUxBQUFBUUo2YzhyR1B2U0RwQlVtM2JyN3Q1aHZuWFNyNTJZSHNzYTdRTDY2ck82T3BjQmtDeUFkbTZnSkFQdFRWWlo4NDZxaC9wOFB3NUR4RXk0VFNQNWZPblBtQlBNUUNBQUFBVUdDQk5GNnl5YUY3VlR3ZXQwTG5BeUI2RkhVQklGL01zbzhmZmZSZEhlN0h5bjNZNTFpNTVDNTFaTTB1WHpacjFydGx4aXJwQVBCR0VaakxocnpxT1FEZ0RTcDBEd3VkQTREOG9xZ0xBUGxrRnE0Nit1akhVbVBHN0prTncrdDkxMWV1N1pWTG9VdlBwWUxnTGN0bnp2eWVobW0vQUlBaWtlbisyOTFVVmNVeFBBQ2dCdytWbHVTU3hUbzdPK25VQlVZQkRnZ0JvQUNlUFB6dzljdlhyRGtuZEgrSHUvOWpzUHR4S1pUNzZ0RHMwOHU2dW81Y09XUEdpdUhNRXdCUVpNeWtzaktPNFFFQWZRa3FDcDBCZ0x4Z29UUUFLSlM2dXV4eTZkOXkvK0NNcFV1UFVoald5ZXhra3c3ZDJjUGNMTFF3VEdhbHV5WGR1TnhzZ1diT1RPY3Bhd0FBQUFBQVVHQVVkUUdnME16Q3BkSVNTVXZrZnZGQkR6Kzh4N2d4WTQ0ejk5MnpZYmlYbWUxdjdtMXlYK1hTNitsNC9NbVZzMlk5enN4Y0FBQUFBQUJHSjRxNkFGQk16UHhaNlJWSk44bmRwajM2NkNGbEpTVlBtUHRMUzQ0NTV0T0ZUZzhBQUFBQUFCUWU4N2dBQUFDQVloZTR5MWtFRXdEUU96TUw1YnhOQUtNSm5ib0FBQURBeUdGS1ZjY0tuUVFBb09oMHljeE5GblRFNDFib1pBQkVqMDVkQUNoVzMvdWUyYmh4Y2JuTHpUS0ZUZ2NBVUNRbXRIT3lEZ0Rvd1cxTG15NGYvQUdqQkVWZEFDaFczLzJ1d2xTcXZQdTdkRUZ6QVFBVUIzY0t1Z0FBQUtDb0N3QUFBQUFBQUFBakNVVmRBQUFBQUFBQUFCaEJLT29DQUFBQXhTNHdsalFIQVBUSkZHUmRrak9tQnhnMUtPb0NBQUFBeFc3TGNwa21OUVVjd3dNQWVyS3d5eVEzYzk0amdGR0NGenNBQUFBd1VwaE00OGJTaFFVQTZKVzdnbmhuSis4VHdDaEFVUmNBQUFBWVNWSWRuS3dEQUFDTWNoUjFBUUFBQUFBQUFHQUVvYWdMQU1WcS9ud3JrVW9rU2U3WkFtY0RBQUFBQUFDS0JFVmRBQ2hpb2ZzWWsxeG02VUxuQWdBb2tHblRYSUc3NUY3b1ZBQUF4Y2s5OXg1aEprYjBBS01FUlYwQUFBQmdwSEEzVFRLTzRRRUEyNGwxZFZkMll4by92dERKQU1nRERnZ0JBQUNBRWNPazFCaTZzQUFBUFdTN08zWGxmUEFIakJhODJBRUFBSUNSd2lSTkxIUVNBQUFBS0RTS3VnQUFBQUFBQUFBd2dsRFVCUUFBQUFBQUFJQVJoS0l1QUFBQVVPd0NjOG04MEdrQUFJcVRoV0VvNDMwQ0dFMG82Z0lBQUFERkxyUE4xeHMyY0F3UEFPZ2hIZ1FwU1c2bW9MT3prd1UxZ1ZHQUEwSUFLRlp6NWlnbWxVcVM5enlkQndDTVhpYXI0QmdlQU5CRG1NM212bkRGeGhVMkZRQjV3Z0VoQUJTcisrKzNJQWpLNUs1QVNoYzZIUUFBQUFBQVVCd282Z0lBQUFBQUFBREFDRUpSRndBQUFBQUFBQUJHa0hpaEV3QUFBQURRajhCZEVxdWFBd0I2WmZGNEtFbkdFbW5BcUVHbkxnQUFBREJTdUp0c0k4ZndBSUFlM0RNWmwrU3VXQ29lcDdRTGpBSWNFQUlBQUFBamhabGt4akU4QUdCN1dYTjNtZk1lQVl3U3ZOZ0JBQUNBa1lQdUt3QUFBRkRVQlFBQUFBQUFBSUNSaEtJdUFJd0FZYUVUQUFBQUFBQUFSWU9pTGdBVXFaa1ZGZVpoT0Y1bWJ1NmRoYzRIQUFBQVFIRXlNL3BBZ0ZHR29pNEFGRGRtSndMQWFKZVFGSnB2K1Q1ZHduc0RBS0NITUxTMG03bWNPZzh3V3ZCaUJ3QUFBRVlLZDlOWWp1RUJBRDF0N2RTMVdDeVY0c00vWUJUZ2dCQUFBQUFZTVV6S3hEbFpCd0FBR09VbzZnSUFBQUFBQUFEQUNKSHRHUFFBQUNBQVNVUkJWRUpSRndBQUFBQUFBQUJHRUlxNkFBQUFRRkZMdUFKM1NkN3ZwZ0NBVWNuTVFybkx6Um5SQTR3UzhVSW5BQUFBQUdBQU5wZDBNeGxPMkFFQVBaalVKVE9YSy9DeFl3dWREb0E4b0ZNWEFJcFpMRmJvREFBQXhjVGNaTVl4UEFDZ3AyeDI4MWVjUUFDakJBZUVBRkNrT2w1ODBTeWJyWkM3SkhVV09oOEFBQUFBQUZBY0tPb0NBQUFBQUFBQXdBaENVUmNBQUFBQUFBQUFSaENLdWdBQUFBQUFBQ09ZbVlXeUxVdHFBaGdGS09vQ0FBQUF4UzQwbDhubE1vM2hHQjRBMEZOb2xsYm9randXNytxeVF1Y0RJSG9jRUFJQUFBQWpoa2twanVFQkFEMEYyV3hvWnU3VWVZQlJneGM3QUFBQU1GS1lwTEpDSndFQUFJQkNvNmdMQUFBQUFBQUFBQ01JUlYwQUtHNG1TYUVaaXg0QUFBQUFBQUJKRkhVQm9HaDFqUjl2V2JQeE1uTno3eXgwUGdDQVFzcEtMR29PQU9oRE5nakNVRkozVHdpQVVTQmU2QVFBQUFBQTlDTUlYQzZYeVpTTmM4WU9BT2pKdmNza2wxbVFpc1Y0bndCR0FUcDFBUUFBZ0pHRlkzZ0FRQThlaitjdTV6REZDcHdLZ0R5aFV4Y0FBQUFZS2R4TjJTd2RXQUFBQUtNY24vSURBQUFBQUFBQXdBaENVUmNBQUFBQUFBQUFSaENLdWdBQUFBQUFBQ05ZTEF4ZGt0eWRFVDNBS0VGUkZ3QUFBQ2gyRm5qM0Y1SVp4L0FBZ0I1U1laaVJ5VTBlbEJjNkdRQjV3UUVoQUJReDZ6NXhOOGtMblFzQW9JQXkzWCtiVExFWVhWZ0FnQjdpWVpoUjZISzNvS3VyaS9jSllCU2dxQXNBeGVyQUE2VnNkcnhMSGtxcFFxZUQ2TG43aUd5c2FHMXRuZVRKWk1YT3RtbHJhNnR1YnE0LzB1dnJ4dzgxM29iR3htbURmV3hiVzF2TnBzYkd2WHE3ejkzTFdsdnJEM0QzY2R2ZTN0N2VQcVcxdFhYU1lHTU9JS2ZxRFUxTmg3bDdhVlF4K29oYjA5clllTnpHWkhMM3ZyWng5MWhyWStOeC9mM00zZDIyLzduMVpjT0dEYlhOeWVSVnpjbmtoM2MxWjNUTFpqbFpCd0FBR09YaWhVNEFBSURSenQydHVhSGhMODJOeVNwMy80Q1poZHZjTjBiSjVNRGZyMnRyTzgwc3MrMU43bDZxWkhMb0JjUGEybzFtdGtQWGVEYmQ5V0tMK1QyU1R1L3JvV0VxTlVkbXYyd043RDJTN2hsc0NpME5EVmRrUEx5a3VUSDUzYXJxMnUvdjZ1T3pYYWxyczlMYkpiMXArL3RhR3hvT2Q3TkZMWTJOcDBpNmRmUHRYWjBkOTVyOGFmWHkvSnFhbXFZcm05MW5JTEV0SGw5YlZWVzFZb2VjMHFtejVQcEpXMXZ5UUVuUDkvWDRscGFXL1pUTnpndzlPN09xdXZaeU05czRrTGg5eVhhbGJwRDcyOU1scFlmMHRVMXpZK1BuVFA1emwzMUQwc28rYzJ0TS90U2wyUzB0TFIrdXJLeGN2Yk80bmtwVnkvUVZ5ZUtTYnU4dlQzY3ZVVEpaMXQ5Mk85WEw2NkkvVFkzSlh5bjBNMHNzT0xxaXB1YXBwbVR5WkROOVdiSDRSYjM5T3dJQUFBRDVSRkVYQUlBQ016TnZha3krYkc1bnREUTBKQ1JkdXZtK2xzYms5UXJzdEFIdnE2bmhzNUordSsxdExZM0pheFRZRjRlYVo3Qk4wYkc1dWJteXNySnlnNWxsaDdyZlhSRUxncitrczVrdm15elJsRXd1blZSYmU4ZFE5dWZ1WlVvbVN5U3BPZWJsRnBxQ3dNZHMyMUhjTEFXU3hYcDBHWGNYQ1MyYnZWQ21UdzhvV0RiOUIwbm5ORGNrNzVNOFUxVXorYjI5YmRiUzBySy9zdGtqNWI1LzZINkFtUTZRZElSbjBwT2szTlgzTFEwTkQyc0FCZEcrTkRVMGZGN3lFOTEwbDZmVDA1cVN5UjZkdUlIMFdsQld0aWJibGZxKzNGTUtmSFZUTW5ueTl2dXh1TDlTVlRWNW1TdDR5dVJmOEhUWFk2Mk5qUithV0YzOXlHQnoyMTVMWS9JYkN1eXlvZXpER2hvK0wrbFh1L1FZOXpFeUc2Y2dpRW1TWW5MUCtxR1d6U3hwYXFqL2NWVjE3YVZtbGg1S1hnQUFBTUJnVWRRRkFLQUlWRTJxK1Zaelk4TTd6ZlR0MXFiNlJ5Wk9tcnhBa3N6dHJqQlF3MEQzRTdQWVUzM2U2YnBPVWtzdmQ1d29zeVA3dlg5YjJjelBteHNiVHBDMDUvWmJOelUxN1JOelAzVGIyMExQSGlxWlFtbFdhMk5qeitPUGVQYjVpUk1uUHk5SkxRME5YM2VGeC9UMUZESmhSakpMdXZ0a00vdE1jMFA5T1gwKzNVRC9QV25TNUgvMWRYOTN2UDlSWUorV3BNMzkwV0dvdjdRRVc2OXU3Lzdxa0piQU5teTVzYkh4WEVtL2o1V1ZmU09ielY2dWJQWW95VzkyMlJjc0Z2dDdia2ZwZDhudE9zbk9VU3oyUUN3V2E1Y2tsOGJLMVdmWHFHZlRaOHFWNlA2dVhiSXl1YmRJOWxVeld4NlVsaTZmTUdGQ283dVBiV2xzK1BYT25wOGttUVYvcUt5dXZudno5ODNKNUd6SnI1WFVKZGZiekhTQ3UzZHQrNWpRN0RidjZpeVhiSkpMR3ozVTc4eFU1dTQ5UjhGa2RhT2tjeWJWMVB5aU5abHNEczMrbUEyejl6VW5reCtycXEwZGRORjVXNEhGN3ZFdzdCek1ZMFBwUURPZE54eDVUSnBVKzdmVzF0WnBZYnJyOTVLZDNkcmErbHRKTHd6SHZnRUFHS293SHZkWW9aTUFrRmNVZFFFQUtBSm1sbTV1YnY2WVp6UEx3OUN1YjJwcU9uTFNwRWt2VjliVzlsdTBHNmlnMUgrMHVYaTZyZWFHK3A5TE9ySy8rM3ZjNk5wYjVpLzNHaWdNUHh6S2Y5YnpSdXYrZi85aDZOdE5jT2l5NzBtNUlxYkwzeXJaUjl4OUo2TUZYSkt5N3Y3dTN1NDFLUzZ6TW9WMnE2U2RGblZOK3FVcytFZHV0ejdWNWYvbDBwV0JCWXUyUEIwUHI1SDhsY0JpVjIvSklNamRQMkhDaEVaSmpXMk5qYnRuM1JXWTFWZFdWYTJScEtaa3N0NU1Dc3pXVCt5K2JTQkt5c3AvRmFaU2R3ZGxaUytNSHo5K2ZWTkQ4a21UTWxXMXRWZHZ1MTFMUzB1cHBFOTIveXg2SzNyR3pHeE02UDZJcExzbHFUbVpQTUhsdDV2cjVWTFo4YWxZdkZyWnpDSXpmYk9xWnZLV2Y3T1dob1lyWExyRTVMK29xcDM4eGJiR3hyZG1QVnhvZ1YxYVZWMTdUVzk1VDZ5dC9VdHpRME5LOHV2VnZjaGpjMlB5U3dwVnVlMTJXWVUxa3NubHh6VW5rNG50OTJObS82eXNxYmx2eTM1elhiK0Q2dnh0YVdoNHQ4dDdGSFhkZld4TFE4UFgrMzJ3KzVFeUtSMW12OUNjVE5aTFV0alZKVWxMemZ4bFQ2ZlBhazRtSlVsQnpCL2IvRUZNRkV4eUQwS1gzTGQ4ekFBQVFFOWRidVltQlNOemxRWUF1NHFpTGdBQVJhS3FxbXBOUzJQanB6ME0zMUpWVmZWYW9mUFpPVC9ZM05hMUpKT2ZDOTFMSlp2YWtreCtUcEk4Rmo0ZUJEcHcyNjNEakgxY3J1OUw5cW1nSkh5bzU3N0ttcmJmKzZUYXlZTmVVSzIxS2ZteE1OUmZObi9mMXRqNGxvejcvcExrQ3ZjejE3aW1ob1l6SlNrTXdwY21UYXErVVpKYWtzbFpNc2xrRDFkV1YyK1pxZHZVa0V5WTlFcGxkVzY3blhIZnZtSzk2OGFQSDc5ZTB2cUJQOEp2blZRN2VjZDV2N2x4Q2Y5djgvZXREUTFIaC9LN3pMV3l6SUlQanEycGVWWFNxMDBORFYrUi9PSk5qWTIzaksydVhpZEpibUc5aC9iWHlwcmFDeVZwUW5YMVE4ME5EWjl4OTh2YmtzbS9UYWl0ZmFhM1RLcHFhbTV1YjYrZk9uNTh6ZXU1MVBRbG1mYnR1ZFhtQXIrT2xlbllYblp6aGFUN3RyMmhxYUhoUDB4aFpTL2I3cFFyM0gvN0l1aUdEUnZHeXZUZC9oKzlKYy9QNzFoSHRSNjdEVVA5ajZUSWlybzl1SnRpV1pxeEFBQTloSnMydWNhTmxVdHhHVlZkWURTZ3FBc0FRQkdwcks2K1NkSk5oYzVqWjlyYjI2ZWtPenNtUzVyczBpOHRWOTA2eXFWZlNwSmw3R3NUYTJ1djJ2WXhMY2xrMG5OMXNGZDc2d2FPVXRhejU1dnNVN252clB0Ly9pZEpVcWlibXBxYVdpME1aOGpDbUdSZk5ubHRjMFBETm1NZHdybXVJTHY1dHNycTZqK2JXVmRyYS8yQnlzVDJsNlNzd3R5NENmY2pXaHNiTitWMkhjNlFTMW5Qem14dGJKUWt4Y3JLbG5WMWR1VHBtZmMwc2FabVVYTkR3MmNxYTJwdWJHNXMvRlJUc3Y3S1hNNmhKTVU2UGZ0MFU2NGh0ZnNtVjNORHNuWExiYmtiZzR5MHBLMnRiZC91TG1WNWZmMzRscGptVkZWUC9wMGtqUjgvK2ZYTk1TdXJhdzVWTWhsc20wZHJxUjNrR1MweCtTOG1odnJHRG9uVzFuUnRmNVBKdnlyWnZqdHNPd2dUSmt4bzhQcjZpdjYyYXduc1Y1SStHY2lPbVJDR2ZZODFrYVRhMmgxeWpvNUpHdnE2aHdBQUFCalpLT29DQUZDRW1wdWJLejNNL0dnd2p6WDVvNXNMYk5zSzA3cXdPWm5jb1N0VzBqRUR1WCt6VENyMURra0tBajlwUWtiL2FnNXNuVWtMSzBNL1M1SlVXNXZxWlI4REVsandTdy9EZnd6MjhaS2ttQy94TUxnZzd2NllKRlZXMTU2dlpQSS8yc3EwZTVpMloxeGFXeFg2dE81Y015Mk55YTlLZGxrWWFxUGt1ZUVPMnI3aE5wVE1TaVNWdHJTMDNDcXB5OVBCcDF6aHQzcHNacm8wOUhDN20renl6YmQ1S2pXbnYvU2JHcExyNUw2bEs5V2tjcG1wS1ZuZnZ1VTJzMVdTZWwxb2JXZXFhbXIrSUVuTmpjbFN5Y2E1NjBNbXRmZjN1QzNNVHBIOFFtM1RwOW9TNkFkeXU2QzVJWGxLVUZKNnpzU0pFNXUyYm02YnR0OUZXMFBEcHF4Y3JpQnRrMnNHRkx1cXB2Wk5BODV4RzkzakYrN2UvbmFiUExtOU81ZURYYXFZV0ZPemFQdHRtaHZxTTVJcGRCKzNlZnNlenlPWlBNakdqR21wcUtpb0gweHVBQUFBd0ZCUTFBVUFvSURjZlZ4elE3TG5wZllXZkwwc0RHOVB1YzRmM0Y1dHZLUWRpcnFTWGJEemNaejkzWjhUaHVGN3paU1pVRlg3VHpQYjJOU1FsT1JabXp5NWZVTmo0N1JzWStQSFd4cDZydTBXZWpqRGNuTlV6MmxwYUppOS9UNDk1bmNybzRuWk1QeUVKRFVsa3p0c00xRFpMa2x5WlV4dmtmUkpNMHRKU2pVMzFIOUFrcG5rMnhicG1odHlOVG1MbCt4VlZWWFZ5MEp4VzdiN3RtU1hiYzA1ZHBXazMwcVNaYk9mZGZrbGl2bnhVa2x1MXZCMkM2Vkowc1RLeXZybXhvYXY3dndaMk05TkdwUDdVdnRMT2xQdTYwMzJxeTJ4WmZYRE1WazFacmJlcEEzOWI1bVRsZHEydjYweTFDVXRnZThwMmFsaFYycHhjM1A5YVZWVms1Y05RM3FSeXMzV1RkNHZzOUttcHFiakowMmE5RVN2RzVxK0xPbitiVzlxYjYvZkxkMnB1NVRxOEphV2xoTXJLeXRmekVmT0FBQUF3R1lVZFFHZ1NHWFdyVE9ycUNpVEpBdUNQRjdhaXp6TG1Obm0rYTE3U3BvdDg5S3gxVFhyM0wxazJ3MmJHeHNlTk9sWXVkNVZXVk96c3dYQXd0NXVqRnR3MlBoczlxWHRiMjgydTlwTTUza1FPNklxazltaE9MWDVma2x5OTVLV3h1U3BMajFtWmpzc1pwWnhQOUE5L0ZKdjhic1hQL3VvNzlBRkt3WFpvTTBEenlqMGszZnl2Q1JKWmxZbUtlN3VtN1JqUysyMlcyWjZ4SmZPc056ZlFWTkR3OFZCUEQ2M3NyS3llY3NHL3o5NzV4MW5TVkh0OGQrdiswN1laV2ZtaHU0QkZRVUpCa1JGbHFDU1FSUUpvaUt5S2dwaVFrQkVNQkFNZ0NDaUdCNm9CRUZFUUhqaUl6d1JVVkJNVHhGNEtzZ3pJd1pBdUYwZDdzeUdtYm5kOVh0LzNMQjNadTdkbVZsMkFiRy9IOEpNVlhWVmRjL003YXBUNS95T3JiKzJGZ1d6UEV0YlpCbWV6dzVMYXRNQW5BQkFiSUlkQkl5WGl2NVBTVnFnZDZLMDJKZ0wwR3pUamJMbmZYSjEyK3A1VGFmWWgwdStQeTJwV0J6SEM5YVluWFZQc3JjdHBEMGIzc3JUeTBaSGwwdDZYUzBNUHk3aUZLVDRQSURkSHUzY1dzUkI4QzFCZTZ6TnRWYldKYnVidjBtdVRNTHFleVZjaFN6OVhoUkZPNWJMNVc3Si93Nkk0L2lGcFZMcGJxQXBON0dLTjRMWVJNSjNpaU1qRDY3TjNISnljbkp5Y3RZbGp1TllrdXRDM2o4bkorZGZoTnlvbTVPVGsvTkVaZE5OUVdQNlFZSlM5bmhQSjJmOTBQUWlQUlJvSkxZaXNYdEhYZHNvV1l1cSt4TGNFY0FOSmQrL0RRQWtEY2JHN0YzMi9XL043TGNUZ1M0QnVFQ3RXeGg1YktwMWdIRGRkQ1hMdmV1YldJR1hPR0RZYmF5UzUxMFBZSTFKemlSdGtDVEJsb1hDb2dlSGhvYUNHZFdmWGRPMWpma0VWd0I0VTRITzBtSFArLzFjN1FGZ1pSaHVQQ243RWtBaHdTSElIcSswL2dwSkwwL0NvRGt2Zmk3clpuRmVQZk9CbVVtM0FDQUp3NzBsK3pJSUYzRU54dG9XSmMvNzZyUUNpeElJU1AzVHJsVVFETVhBbTFzanhrR3dlOUh6ZmtSeW5lM1c1dkpPbmtrallabk9tOVZQWTA0ZlRzTHEzVTcvNEcwQWtCanpRVW1MWjdiTllEMDB2TFpmSEFmQnFUUHJtLzM5dE9oNXR3SUFIVjB2NGYvbWZWT2RpSnNBV05hcnVsZ1ovYzg0Q0xZaStWSFo5TnNLdzUxWXFjejBSaWJTOUQ4QTdONzRtZWdtRWtzbGZMdmsrUWMxLzRiWFA0NGoyS3p4czY5UE9YTzB6c25KeWNuNU4yTmdaR1RTcG5VUmNKeXBxWFVSMEpPVGsvTUVKemZxNXVUazVPVGtQTUdSeENRMHB3RklYZUdEcmZMRW1DK1FPQ0lKdzMyS2xjcjNlbmNBRndUc3dFRDkwYzZGWkFiZ1E1TGM2WFBFUnBHcG5nSmhIN2c0cVZ3ZS9XbXZQdUk0ZUJFdGY1S2xFeDhBY0U3UGRrRndEaHc4VktyNGN4cDY1MkxTMnZlSkdDUHdBd0E3b0lDM0lNTVBrakM0RU1CZkFJQnVZWk81NVJmdzhjNnk4VERjS3JYWmxRSld1djM0OUh6bWtnVEJkdGJCMjJteEFsU2ZnTGNRcUkrTWpQeHoybmprMFlTRzFaQTgySnpFRDVMUVhDSHBpRTZELzZNaVRlK0lURENuSWJvRlpZdm80ZmtLQU1YSzZEV3Ryd1g3UVpDVkxyMjAvcnNqaUIyNzlXTmh6d1p3YTdQUFMrWTd2NW1NQmNHek12QVJ4K0U5UGVmc2VhZkdKdGllNU40eDdTNEF2ajI5aFc0QnVYY2NCc2ZGd3JMRzRZcXVMWG4rRzBnK2RsRVVLUUFIQUVHd1B6ZnE1dVRrNU9STVkrWEtsUmpzNzRNQWw0c2U3OW5rNU9ROEZ1UkczWnljbkp5Y25DYzRTUmdlQ21BN0NKOGY5djAvdHNyWjEzZW1yVTh0azdMTHhzZkhYOURGNjdYUmpsZ01BRm1XUFdxajdyUjVHZk15U1ljQVdBSnlKMGxMU1g0WHdnNnhNVjZ2NjJUdGN3RkExUE5pWTE0TkFIRGQrMXZoN1VEREN6a0p6ZnRnZFMvbTRiMjdKcFl2cjI0MHRVcnZwbmdsMk5qbWxFcWpQMDZNT2NVSy95QzFHUUFvcTc4N0RvTlZ2ZWVObDh5MFo5YVZYVUxTZDRoM2pvejRmKzZzYzExWmE1bHB0aHlHS0x5cllkc2tJQzBIY1FMSjl0aHhIQmVSMWs4QWVTT0F6UWlraEc0U2VGSVNtaEZKaHlUSnZCMXNlME4rd0FGbXlXajBRdFNCQUk3cFZWK0xxcTlrWWZDTzRlSGhzRmp4TjBFUVRIdGlOUWRuQ3p3S3dpVkZxYXRNQndEQTl4K1ZzVFNPZzkyUTRqVHI2UHhTeGU4OURocGV4clZhN1ZCcko3Y3VsMFovREFEalViUjEzYVpMQ2NDbGUycHE3ZFlFUGtjQUVDNHVldjZSelFPT25KeWNuSnljbkp5Y25NZUYzS2liazVPVGs1UHpCRVpCTUJSTFo0TjRzQVI4dExPdVdDemVIeGx6SXFIejZoTVRYd1d3WDQ5dWxnQkFOalg1OXlpb2RxbG1mNk1lZDBkQnRVdG9mNk8rUlJRR24wcE1jRGhJSDBTR2h2L2dEMHZDQWZUOTViRUovZ3BvazE3M3hMYUVBUThIZERnQXlLWVhBaml5MVNhTzQyY1JjRUIyVDE0RklJUE9pazIxMW5VTThXZEYzNzhJQU9xcitDRVNpeWhjS0tCdDRDdDYzdGxBMndNWEFJOVJTMzVCS3BJY0ZQQnd4OFNIWm81VGdQUFdGSGhacWVKOWVXYmRTSG4wSmdDRk9BZytseGp6b3RaNEk1NzN5L0h4Y1kra2syVlpXaHdaU1daSkttVFphU0E5aDg0bk10bUxHL01kUFRrT2dnRVF4OGVodVlSdTRlaGV6MmErc0ZENGplTTRzNUtmOWNKT1RTM3RwVkFocVQ4T3pWV1luRmdsNmFrek5aZWpLSG9CYmZaT1NGWDI5WCtBeGVJc3FZOU9hbEgxbFpsNDRIem5ObzFNbTRIY3pRb0RVUmkwOVhocHNiemsrN01TMVkyTWpFUUFmcnpTbUtkTkFxZW5OanVjb0FNQUpNZGNGOGRiaTZzZ0dibUY5K2NHM1p5Y25KeWNuSnljbk1lYjNLaWJrNU9UazVQekJDWUJQa3ZpS2FUek9ucVZjVW1NNDNpWVpCR29sNWpodHhaNGlNUytjVmg5YTZreWV1bk1QZ1J0Q0dFVkhGN1JiUXdKT3hONEhzQWI0R0NXZ1c5MWZRTmE3Q0F3SlhqR0FIblJoT3h2Q0lWdHZWNjNzSnZqMVB1czVkTWNSN09TU0NuRlVvbFhDL3FrMjRkTEFNQnhGazB6enRMYUZ3RUFoUit2NGZIc2l4NFdSbEVXd0VXTnpyQU5nRnVMdm45WGJHWTdNMU84MlpKSnFWSzVxQlZPSDV2Z0NnSGJsajEvcTFhN0pBaTJzK1NMUzhWaU81bmFzT2Y5WHRLZkpRMzJtbVFTQm0rMjBCOGsvVWVyYkdob3FOUGdPU0FwSTFrSGdKb3hPMWpvS0FDM2psUXF0MGNkY3k1NjN2c1RZK1QyNjBJN2I5R0UzaWl0MzdldXJKTmpjYkFYd1JFUU44dzBVa3RpSEFZWEFDelF3VEd0QkhYTGx5L2ZzRDZ4OHNORnVxZk0xTEtWZFo0UDJVUFhaaTRDWEJJZ3VLMnNudCt1SUEyQVdVWmRoZUZ3VGRtSkU3TEhzZUhOL1RkQjR3UzNCb0NSc245MVpJTGRTQjdKTEx0QjBpczdQYXR6Y25KeWNuSnljbkp5SG10eW8rNi9HQXFDSWZyKytFS3ZTNEpnTzdyWVlqalZqZDJTNUt5SjhmSHgwV3h5OGdVT3VXSzRVdm41UXNkZTBGakdQQmVrTTFTcHJGMUNsSnl1MUdxMWN0TUw2UWxKRWxZUGtkTjNlNmxVK3R1ajdVdGhPSnc0anJNbVhjd2tDSmFPQUg5Y203K2xuSnpIa3NTWU13UzlIWUFrKzVuSUJKY2tvUmxpd3pNV3pXUlRxMU4zaVo5ZEVRUTNiK0Q3LzV6ZUV6Y205TWRTeFQ4U1hZaE45UXNBbitmMjY2TWpJNk4vN2xYZit0NEYzalhrZWZlMWRGMmpHWWJTVXFuMHR5U3NIZ0tyeStTNHI1cXA5eHRGMVkwb3dCSERtWklGcTlHckc3ZkVSM285SHhkODRiRHZ6NWtvVGNLWFdkQnZaNWZMclVYbXJRRGdRQk8xeUx5bGxUVE5DdHNDY0pJd2VIdm5OYTEyVVJUZFVTNlg3d0dBeEpnTFFMeXQ5d3dJQWk5TlFyTW1JK0NWQUE2VnhNU1l5d1dsQlhDV0oyN1RXUHArb0NuUnNKWkluSUxzQ2hhd0M4QmhwdGllNUUvUVo3c213TE4xWnlmUU9oS2VDdUVrWUxZeDNXWjhiVU5OZ3QrY1dWY3o1bDBrWHdMb21rN2QzZnJFeXRjRFBDWlJOZ3pnc001cmlwNzNLUUNmNml4THd2QjFJK1h5ZFhONXlpWmgrRHJKWGtQaGxKSS8ybE8zV2RJR3RUQThPbEgyUVlBVlFnR0lrNHRsNzB0SkdGd0VZT3RXMjFMRk96WXhaaXNRdThVbXVLVldxNzNxaWZ4dXpmblhRWklEb0IvQTFIeVNMVDZSYUI1b09TUlg5cWp2SHpkbTB5SFB1NzkxY1BWRUlFbVNVdXR3Q1FBazljWEdITnkvU0Q5WXNtVDA0VFZkKzYrTXBENEFmYjErWGgzdE5nQmdud2lIVjdFeEJ4WXJsVnZXTk9jNGpqZWh0ZHRiOG81eXVmejN4M0orVHlSYzE3VlF0NVN1T1RrNVQxWnlvKzU2SUlxaUVWcjdXY2V4M3h3cGozNm5WVjZyVmJkazNYSFhkTzFNT3JONmp4dnozQmo2YmhJRTV4Wjl2K2NHcFJ2TmhDenZHaHZBbGdCNmJLQm5VNnRWdDB3bkoyNlI1RXZjZnlGanprUVN4OGZIeTFrMjhYU3BFSFY3NGFiUzVZSUcwYkdKV3VBWS9ZaWl3UlVEMmVJMDdWOXNyZDJnSUMyeGpkRGpFU0VicG1YWlVoV0tneVhmZjErdmZsYUZvVDhsYlNUeTZhQTJnNVNXdk5GekpmV05SZEhTWG5NWUxwZC9OVE1UZGh6SG16aXFQeS9MNkpJc2tMWmdMZnNhWDZ2Zml2MmsraWtPaUJxVXRJakFZb2lMMVpqN0VLQVJFdmVWdk5IRHVvMmJoT0hMcmJKVG5RS1BLUmI5WDdiSE50VnYyS21wRjhaeHZPTkNNcHpQZUI2Rk9JNjNvdEtsdFBTS3ZqK3ZaRUR6WWR5WTU2YlMxY2pTMndEcytXajZpdU40MHlTcjM0WFVYZ2ZnSFYzSEd4OGZUU2NuN295bG13SHMrMmpHeThsWjc5RGVEeEVBL2c3aHJ5QWVoUENJeUtwRGhSSU5wRml1R3prMlhTYndwRW5nVkFEdmFuVVJ4M0VSV2ZvMEVIZXVxMmtOKy80ZjVtcmpXUDRxSmFZZys1KzFXbldIa1pIUlA4MjNmMG1MWXhPOGdtUWoyUlp3dzZPWmI5bjN2OTZqcWlEaGdpN2xiQm5PSlZ5RTJacTRjR1JQQm5BUEFOQnh2Z0ZyZXhxWExYUWFpU3JGTC9acVE3ZGhkQ2FwMkFRUEFNNmx3NTczeDE3dDF3WkovU3RXQk9YbXJLNEZjQzBBMUNlMXE4aFBnM3hGd1VYWHd6VTdwV01GRHZRUDZtVUFMZ0VtK3BZdnIyNGtMYkpEUTBOVlNVNWlnbGNKSEM5NTNqUWovc293ZlBxazdGa0NIaXIwRDc2N3M2NVk4YitZR0hNd3lMY2tZZlhHVG9QdlRKSXdQRWl5MThURzNDVHA5VFBsSFJiNExCYlhqRGs2TWNFSFFQb1NWanJrSjBZYzUreVd4M0JzcGt1VmtLelhhclhYMlByVWQwanVaS2NtZjVFRXdiS2k3Ly92MnM1alFUaVowUEtBZHJKOHovNGtvaGFHZXdxNkJlQnJBRnpmS28vajZqWk0rYkw1OU9FTURGdzZQRHc4N1ZBbURvTGRSVnhCOEQwbHo3c09BQ1F0UWhETWZ6L2krK3I4V3hzZkgvZWRpWW0rRFh6L0lRQ0l3K0I2Z3M4QnNHbXJQcHVZMktUbyszYzE3aUhZZ2VSUGFtSDRDUUNuckdtbzlUSGZiaVJodUxldFQxMGZoOVgzbENxalgybVc3VWZpeXZvRXZnRGdQZk1kTGpMQkE0U3VMWG1qeDg3M0drbjlTWkk4MVpXZWxqRmRVU3FOL25xTjgwMlNaeUxMbGxwbFMwc1YvNHhIODltWEdQTktFTmRIcG5wSzJSczlxMmU3ME5RZy9CckFkbXM3MXNvdzNIaUMyYWJ6djZMd20zSzVQQzFxWnl3TVg1TEpYcCtFNWtvQXZTTTNzbXdQUVpkQ2ZET0FybEZKTFJTR3cyUEFTK2MvcjlrTWw4cy9laUlZdkdleUtFM1R0TDhBZ1c1OXlzM2ZFems1L3dia1J0MzFnT000Wld1emc2M0ZnU3ZEY0p2Rmxjb0RBSkRWZVNlaGtRVjIxLzR3WGxLcC9DMHhacFdJVHlaaGVIZXhVcmxsblU1OEJsRlUzZGxPNFZwQXczQjVVREhWbmFwV2wvUzh3UGR0NndRMVNaTE5sVTZkRGJBSXFTTFNTMEt6SVlBK2dIQ1FmZ25BV21zQnhpYjRoWVNuRXlxSTdJYzBRTEkvQ1UzRGUyMkNBT29nZ09tdVBJVFk5Smtpb0REOFdHZTRaeFJVdndOZ2x5UTBHelNiQTFEVEg0bjFGVUZ3ellvVmdhelkwMk01U1pKbkF2anJ0TUkwZmFFbGIyQ3pQNGxZL1hYRDE2N3hUK1AvYmIzSmhsYmxTa2dyMkVoazAvV0VPb3FpRVd1eml3a3NkdDNCZjB5dmRhNEdkVEN5OUF0WTAyS29TYzJZN1RQcFdYU3dCWVF0QUR3ck5zSHpHK0dvaElqNjJOallWMlp1SE5hV2xIb2RCRkQ0eHFQdHExUXEvVFVLcW5lU09LSm16RVVqbmpmTGlHVW5KdllDUVlMZmY3VGo1ZVNzU3hRRVF6RjBGRURBb2hYeWZkbEtZMjZhN1huYjVYcnBEMGtZWmlYWnN6dkxIYVg3V0lDQ2M4ZjZtbnMzaG4zL2o3VW9lS2UxdUNxcjQxcEpMNTd2UmpReDV0MGtGMG40SjhtWHhtSDFpTmJHZTEzU1BJQ2J0aGFTNU1UR2ZBdkVMZ0IrQzJEamdyQm5aNEs2bVRROWtiL1hxejQyMVJNbFBGaWE3NEdzV3ppK1ZDek9PMkpGNEZaeEVKdzZ1eHpQNnZ5K0ZvYTdDdXk1ZHBEc2Qrc1RQZmFBamRjbTZoT2M4YnU0S2dUZzFjSndUNUNqQUw3ZWViQ3BJQmhLckwwT3hMQURIalR6M1VIUzFtclZ0MlZUdUFmZ0JjdVhWMy9TeTB0dXBGeStJVGJtS2hKdlNJejUwZmo0K0N0N0pRZGNFMUVVdlNBeHdTMk4rVktBdmpaSTUrVEZuamRMS21UV0hFWkdJbFdyZXlVT3J3ZTVsNENmeFVGd1Z0SHp6bjdNTnZnQ3daYTNmczZUR1dYT3pxRG1kWkRPTkwwWndMUy9MOGR4QnEzczB3UnMwQ3FMVFhBTEhlNDA3MG1ZWUJMQUlOQTQ1RTlNOERPUWlhUmRTRTVNbTYva0pLSDVPcUJkb2loNlZybGMvanZGN1FHQTVKcWtkTmJMZkxzaGFYRmlnZ3RKOXNNcHRBOWtpcFhLRFlrSjdnYjV6amlPejVsMzlKaFVCTGk0c3loSmtwTHE5WTgyNzJNSjJmZy9oQktncHlXaDhRRTB3ZzJFK3lSdFNWSkprbXlPTE5zRzB1Wlcyb0xFRmdCZXFMUmVCaHI3ZzhTWW53UDQ3M2svajVuVGRiQXpCYnAwZnpsMzZ6VlRpNEpsbVdWWG95MkIzMDlJejZIWTAzQTgreHE3TjRCYk84c3laY2NEdEFVNjgrNW5MbXJXUGt2RWQrWnUyWnV1KzcwbkFHTlN0aGpVNm9pdW5KeWNKenU1VVhjOVVDd1c3MCtDNElNaXo1K1V2VXpTeTBqS3BiTlB4cXdBZ0k3d0ZFczgxSGtkU1JjWjNvYUc0UzBGZE9HTStwVkpFTHhKd005bHM4dWJtYzY3MzE1L1RRQUFJQUJKUkVGVVpieDUxTVJoY0J3c1BnMDJma2RvY1dQaXJQbXdUNkY1RU1ER0FEQlNyMWRqOEtVZ0VwSXJDR3dzNkhhS3Q0aDhCTUtqbFZmNEk2R3lpQWtDRXdCWEFab0FPQUZvQXVKR3pRMzViU0IrQ0dBTTBCamhqZ0VZSXpEbUFHTW9sNmNaU1FuNmdKWkRPQWRVSk5FNFpOVjFuSWRUOG9FTlNxVmsrZkxxUnMwN3ZoWndMbS9mdjdTTXhDRmRaMXNvL05oSjB6ZktjYWFzdFZPdTQ5UWxUVG1PTTJtemJKSXV0bENHUDFuWERmcjYraWFXVEUxTm9GeGUxUXBUazdRb0NjT0RTNTczdFZuUFhXSVNtc3NCUEYzaVRmWEp5VU1pWTFiWEF5RHdOMEQ5a1RFOU01YjNEdzVlczJUSmtrY3M5Q2tTdXpjRGEyTUFKWUwvUytITEpIODlYS25jUTNKVkVnUkxSWFQxZE81a2dNNkppeXVWQjJJVDNJQnVTWnpVOUlZanZoQ2I0QXR6OVRjZHZyN2tlZGQybHZUUk9UNkZmcE5KN3dQd3hwbFhaTUNCQk9BQzMxcllXSTg5NlQvL1NmWDNEemIvOHA0d0lZczU2NTZWWWZqMHhHWTNrbnlCb0h0SnZpMDJWV2RzYk96OUkvTXc2QUp0QStWSFpwWm5HUTRrQVJmNHdUcWYrQnlNbFAycm95RFlvNWx3YXFxanF1Y0xwZWxaZkxLazVVNWYvODQycmYrUTR2bEpHRDR3VThaaFhUTTJOdVlsb2ZreWlYMUp2TVBwRzdnK201ejRSUWI4SkE2Q2Q1UjhmNjAzMGd1aFZDcmR2WkQyQko0TDRtTmR5cWRoSGVkT0lOMmxzOHlWdXlTVC9RYUFmOERSdTlBTHl3c3A5Y3ZGVzZkZGI1M0dld3IyalFEaDBMbXVWUmRGMGZOam0xNUo4UGtBdjBKZ1JTMnF2akxMV0NaVkJsbUdXTFoxbGRGNDN6eWxQc0VMQVhSTmprWXlsWFJvRWdaVElBOUxKeVorcW1wMWFYZFpxY3pwOVd0V0twVitsNFRCU2trL2RmcjQzbUp4dElkeGcxMDN4UndkWFM1cHZ5UU16Z0Y0TklpUEphSFpETUJidXZlemppRUl4K1llV1A5R09PQU93OWIrcmx0ZDR1SnRFRCsva1A0RVBFand3L05vZVNpQW5WdmZrVXlqSVBnWWdTdVRNTGdBd09HZHJXdGgrSEVBTHdOeGJEc2lUOXBGd3NSd3BmelRoY3h4WGN5M0czRm96aUg1VEFHZktuZDgxamFpSk15cGdLNVRXcjlBMG41cks0VWhhUVRFY1FReVNESEVHRVFzcWdyd2R3QWVBUGgzU0g5bm9lL3ZhSHhZU1ZuOVVBak5Bem90QnpnQUtRSDRmcEsvZHZyN2Z6MDhQQnhLV3B5RTVxSzU1a0U2bDgxeUFwSjJBbGdmTHEvOXo2T0Z0WGc3b2IyNjErcS9BT2V1eGp5MGpIRC9CZ0Nac2owSWZnTFFzUTdkTzZlWFRXZmNtT2VtMEdzQlhMaytwUGxFbkVOSFY4NHF6L2pmZ0JLNlhUN1RVeDRONHUyenluTnljbkllSjNLajducGl4UE11VEl4NUk0ZzlrOGdjQitCekk1WEs3VUREWUNyaGJFb1g5ZzB1UG5QSmtpV1BORFk1K0hRekVjMzFUcDgrMkMxVXRlajdkMFdtZWc3SkUrc1RFNWNDMkc4K1lVbUpSUUVFc3F5d3VPMXQyK0ZaMnlLS29tZkFwbCtHOEhJSXZ5TFFLMlFWQUNEZ0tZQ09CamxBNExaV2VWT3I5S2xBSS9SbVV2WWZCTDVkOHYwejV2VUE1NkRrK1c5ZVUzMHRDcFpaaTEwbzNGVDBGaVpWQWZDQmt1L1A4bmhxNFV5NmZZQUY0Znl1NkhtclErU0NZSnVlOHkyVmtyR3hzZStwUHJGWDJSK2Raa3lzR2JPanRmb2FnTXZLNVhKWHlZQWtETDRJOEsyeHFUNmo1STFPZTRaeFpNNG1jSUNrbFFTV1Fwb21EU0Z5TVlBaENJc0l1MnV2T2FicHFwOEJlS1FBSHBXNmRyQm8zZnZHKy9yNnM2bkpBT1JQaTU0MzdaQkI1Tk1CdlFuQWxLUlpCa2VTL1FENk12S1RBQjRBZEN2RW1SNVZXNExZRmRMZEFPL3FOYmRlRVBwYkhGZDNSYnA2NDUxS0FIV3FRK2ZuY1JEczNpb2ZJUDgwNmJvcmxOWVBoSEQza1BCUVQ4OXozMTh4S3hQOTQwY2ZTRkhLTTYwL1NaRzBLQTdON1NTZkN1SDBrdWVmbG9UQnBRRGZhcWNtM3hnRjFkdEkvSmx3YXFMcWt1cU9XSmVEdXNRcEFIU2t4WEt3V01BR2xCWkRuQ3o1L2dsSmtteW10UDVhU0g4Wjd1SzVQdjg1OHBsc3ZFT201bTQ5blpMbkhUVlQvOVRKK0x5R3FrU1hwR3haK2tVQ1pZYzRxMWdzL3FWbXpFRVo5SDNJZmljT2d2OWdYOThYbGE3Yk00NFZRZkRVS2ZMZDJkVEV1d0VXQVIxYnJJeGUzS3piWllxNEFjQU5rYWwrRnc3UEs1VzhXMGhPUlVHd1A2ZzFHaEFBUU1KaWtKdEVwdnJKdWRvNmRIK3dGc2JyNjR0V3M5NkxOZGZkUjdKdE9ZTm1XR3Q3SXgvSDhhWTJTNzlHWXNnUnpoZ3BqL2JjNUVjbUdBY3dXTzdTUnRKZ0hKclhRcG9vMnV6bVZya3JQZFdDelNSbE9zSUNSOEMySWxYWWpJTFJsSUNBd01PU1NQSlZrVEdIbGoydmEvZ3NTU3ZwaUNRTVNEb1AwUGU3NWdtdzRIWk5xK2VzZXBMMUtJcDJXNVB1b3FSQ0hBWXZJb2g2bDkvVDVpSEtlMnBoZUtPMTlxekM0T0NzNUdzNU9lc0t4M0ZXMGZPNi9xNG5RVENwRGhPL0pDZEprbWNBZ00yeURRR0FsQmZIOGFhTzQ0eGxVNU1Ba0pRODc2dHpqUnViNm5hWVlTUXQrLzdYWTFOOUJZQXhTVzdjMUNHWDFKOFlzNCtBTDVmOTBmT2FaWXRpRTd5QzRDOVdyQWlHbGkrdkRzMGNZNE1OZkpNa3ljYnJhNzdUNjgxaGdONHQ0TGVsaWpkcnJWL3l2T3RqRTl4QThzQmFHSjRPWUI2RzVONElPcWZzajU0NDMvWjlBNHN1c0pPVHR6Z0RBL2N0V2JMa2tjZ0U5eEpJUzc3L21jNTJTWkwwQTNnVGdFelNSSmV1WEpLRFZyb2RRTnVvMjVBSXpMWVhkTmVqa1hCb1VheDQreU1JQ2dBUU83d0RVRkt5ZURrQXdQZlRPQXlQQXdCSHp0M0RYdVgzQUpDRTRjWlNZeC9WMmh1M3ltWlNsejVHcUk1Q1gvdkFPamJtMVpLZC9YNlFMWUFFWlMrT2dtb1hXU1crcSt6NzB3eTRCQjdzSm4wUkI5VXBrU3RMSlg5V1hXTE1JejN5cytiazVPUThMdVJHM2ZVRVNZMFo4ODRNdWx2Q2xwMTF4YkozWVJ5R2d3UStPTFZxNVJHUkNlNjFGanNTdUVPT2RpMlhSMyt5cHI1TEZmKzBPQXkyZFIzM1hBQ0lRM01ubmRVSmJOWTRMNXZkM2ZLNFZXaitBT0E1UUVNMFA0bk0wYkxaNlFTSEFKMVg5UHdQek5TR2JTR0p0Y2k4SGNJcEFxZElIYlhRME5qWW1Fc0VIVFNqZUFrQlJpYVlwdjFLNk5hU04vcTZoZlMvdnFoTFR3VUFDOHpMZTY1Rk9qbDVIc2xEYW1FNE5sS3B0RGU5dzVYS0hZa3h0NE40ZXkycVhqZFNIcjJwODdva0RONGg0YTJRL3V3T0RKN2ZXUmNId2FrUVBnQUFKQzR0ZWFPelBIR1RJSGkvaUU4WGhjM25reVJ2eVBQYW5pQmpZMlBlWE8wRm5sRDIvVmtldG5FUW5BUGloTmIzSmEreHdKL1I1bHNBNE5CNVJ6ZXBoUGtRQjlVSkVBUFRTeHZKb3pxZHRDYUE5OUNtZlNRSEFid3dJWG9tU1hQR2dnVnBUK2ZrUEJwSXJvcE5jQWVFKzB1KzMvSzJQQ3dLZ204Q1BCTEVUZ0QyNlpSbkVkSDh1ckd4V1AwOTBJaVQxM2tBWU92MVQ1RG9KM2pCUWc0cVlsTzlCbUFad2twUlpRSXZGVEJXS3BYbURFL3ZjbjlaYk14YklCMExJZ1lBU2JzQWhBcWFKZ2tSQjhIcEFONG82V0duZitBY0FCanh2RHVUSk5oZGRWd0Y0bjFLNisrRE5Ba1NtWFJSRkFUamJKeTBXUUJXUWgrcGZvajlvdm9kT0I4cGVsNVh1WlU0ckI0QnkyT21pRzBBRWVKUFhNZjVVR2RTMEExOC95Rkp1OWJDNENNUWpvZkZLMklUVENSaGNLd1Z0b0RtSlNWa0laVUE5SXlXYUNIYUZWaURsRU9QcTdKdW4rOVJFRXh3aGorbkpDY093M2NUZWpteWREOFFGSFRLaUQ5NjFjTEdYRTBjbTcwSWpBQzhrYU9yamF6RDVmTDNFbU11RVZFbjhiREVLb0ZIWE1kNUJGa1dwSzc3U0tkK1loUlZkNEhGandDZEpla2JKTHNlSWpRTnUyOXRlZEdOajQvNzZjU3Eyd0VtZ2xZUlhJUkdvanVnRDExbFI3b1pkT01nK0RHQXhTREdrekRZbE9DbUFoNHNsVW9QOUxyM2tVcmx1d0MrTzg5SGxaUFRKZ21yaDFpTFN3REF5cm9rSWRtcm9xQ2FBUURwSExvMnBxTWtTWWFScGZkUEt4UStoeXo5bk0zVVU5ZDdQdFJxMVMyUnVoVUNGd2pRV0JSdEQyQkUwc0JZRkcwTDRQMXdsZGJDOE1VamxjcnR0U2phbHczbmd0MW1TN2MwNTFzUHRrWEc2ZDd5NjJpKzArWnV6STZaN0FVQWxoZm9ITlJMTG9XRnZyZmF0UDVyUUNmSHh2eHhacFRjMk5oWUpaMmNhRXN6a053QXdHRlJVRjBHQUFRdkJEQnJ6VHNmbGl4WjhnaUFuc2xCWjZQcnkvN3MvVkVVQlB1alMwU2FtMlg3V3FJUDRQTWlFOHpXZ1JjK1VQYjllVWV5ZGNwdlJDYXdFR3pudTZnemNuQ2gxSXpaM2tLdkYvanBjcW4wdDFxdFZyYjFxWE1CM0FLSFhZeTZlRGFBM1VIK0Q0aFpqbEVGT0gvcGNzMGVTZE1vUGEyWUtnTG9TNEpnMW1HZG9CZXY1UzNsNU9Ua3JCZHlvKzU2Wk5qemZqOGVSVXVIeXVWN2daYjRQN2VPd3hBQWxnUDZMQnNidkIwQjFDSGNET3U4TURMbWhhMCs2THBYekV4dTFYeUJ2bUwxOTdoWTBrWnJtZ3VGVjREY1JzU0ZqVEFlZ0dRVkFNYWphT3ZFbVA4QzhTeEs5enN1bGcyWC9POG14cHlkR0ROUjlMeHBwOVJKRUN4TmpQa01pTjBFL2N3cDlMKzVXQ3pPZmxIT1FTT3JxdnBJZENaRjJSK2dTNmdqS1E0UGJDWUxlMHdRNFhlVEtSZ0VybHZzZVE5bXNDOXJpdGwxRFlQclJmOGlIVjlmaFQwdDdOZVRKTm0rV0N6ZUJ6UVBBSUxnSFpsMGQyWjVrY0p3cTViT2J5ME1YMnh0ZGg3SXlBWDNhMmtSTmp3anpIa0EzaTNwT3lCM0p2ak9LS2dlUG5OY0VYMEFFQk1QUjBGM3RRNkMrNWQ4LzRjTHVaOUh5M2dZUGkrVjNRL0NqNGU5eXQxcjFHdWVTVWNTRERwNE13azNzOWlOd0pFUVB1dTRzeE5DV2JxL1Exci9ic05GVEYrRU9uVGdxQmNBM0J2QURSRCtUQTdHTTYvUHlWbWY5QXRITGZhOGFUcWl6WTNWdDRERzUrWDQrUGdnU2RlWm1IRHBPTzZrMDBpOEtVbURrcFcxVm90a3BVVjJ5WklsTlFCd3FMOVk4QjlGejF2anhsakFja0toMU4rUStCTXRpVDNSMUNDWDlMRGo0TDB6UFc3bkM0R0hSR3lMVm9ncCtRQ2hjMlo2eUlqWW5FQWRMZzRlR1JtSld1WEZvdjlMU1ZzblliZ01zSzhCOEFJQUpVSGJrZXhEeDNxbTdRVktnTUxraU1PZUIwYUUrdzh4ZXdiRXJ3QzRzdVQ3dDNWdDE5ajhueHpIOFlYTXNuZUsybU1rMDFYTnpldUgxdWFaUEY2UXRGRVF2RURRWGlTdWc5dDNSbm1CY2c4ektaZjliOGR4dkEzVGROcTZzbm1RTU84dzFYSjU5Q2RKRUJ3MTREamY3bVhRN2VpNzdkWTFORFFVeEVGMUdNUm1MVTE2QVErUk9LY3pjZWljVUFIQTF6YS9TU0g5dXVDNFI2OXRDSFpPenBxd0xQeU95QnJSWkkzRHU1Y0J2SUhBN3dHZ1FQNnhMbTBNQVBVc3ZTTUtxbDEvRHdVVk9rK3hpOFhpeWxwazNnRUFzbmdlaU9NZ1hFSUh0enR3L3k5VnRnMkI1MFpCZGM2RGZvRDl3R29YU2x2SFdZQ2Q1cERSeWxOaFpYOE9BclNFYmVTV3BLdzlWdEJLT2pnR2NqcHMxTHBRd1AwRVAxbDArdjlXczFQclpiNHRraVRZMXFhNm1lUUFxYmNNVjd5ZWlTMkx4V0k4Rm9iTFVwdDluOFJsY1Joc1VxcjRIMi9WRHcwTnJZcW5KcjdRdUhkbkVOQjdJZjBXTFkxVzRXZHp6L1B4b1NWQlJ1Q1A2a2c3UXNrSHVabUFXWjdVNjRKVTluK2pvQ29Bc0RaelNjTEtmcXQxZ05FcWF5R0pjUmljUzZGYWN0d3pBY0JPVFgwRXhKc2cvYXJzK1VmT0hDTTI1bkJBdXd1OHRGenBIdW5SaFgxc0Yva0lnb3NKbEN3MHk1dWJZUDg4KzM1YzZPdnJzeTN0dlp5Y25IOFBjcVB1ZXFabDBBVUFPVmhHNlYyU1ZnQm9CMjYwUG5NRm5RQ3BWVllBT2VCbTJhMEFwaGwxWjFLcStKOEhHcUdDSk5OdWJhSXdLRkxZeGkzb25KR1IwV2tlaUV0S3BUOGtvZmtkaFA4c2V2NG5TRTVJb29qRmdFNklUTFZROWtaUHJCbXp2WlUrS21KL1NGWEJPYnBVOFM3c3RzbHZaS2pPOWdDQVNXVWJOUHpKdUg5c0ducTBwSHVidFJZZzQ1TG50dzJSY1JEY0pXS3c3STIyeXlJVDNEdTcvK3JCRnV5aDRRUllpODBCd0ZJSFJXR3dSYTkyQmZIenc5NzBoUjJCWndDYWRjSStLZHk3ZkhrMW0xckZvMFU4Vkt4VVpocEJHNTZmV2JhYnBBZGh6R0JUaGdJQXNHVEo2TU9KTVljSytwNU5wNjZUOUpLV1lYTFk5LytRbU9wbkFad1VLenNad0lrcncvRHBFemE3amlUaDZqWERwZEhPSkQwREFQWVE5UE9TNTc4dURzMURFcjRIc0Z1NDBXc0FIZUU0N3VIVzJtNGhXbkFIQnU0Rkd2cUh5TksyaDFvNk9ZSEdJa3RIUlVHMXZURnZlaUdzMGFOOExsSmxwd09rNHpobjFjTHdvM0s0eG96STB3aURFSUFIQUsxTTZYRllYUXp4U0FFL0hDblA5aktJdytCaklEY0VBRmM4dHpQcFVXU3FKeEhZMjNYY1R3K1h5Ly96YU80ckoyZHRtQ3NSV3ZPellzR2hraU1WLzVUbGNmejFtVkk3TXlsN295Y0NhSWVJbG4zL0VBQ0hTT3ByREw5bUExdlo4NHRycWk5NjNxMllSOUtPdm9IQjk2VlRxNzdmTGNTL3FURitlZlBmV1VoeU84WVFBSFY3UDVVOHY1MHdzbGlwM0NKcHcva2FxNXVKYytiL1diV09LSHYrMXQzS200ZStQYmR1WmQrL3NWdDl5Zk9PQS9EZW1VbU81cGpER3IyVEZxb0QzSXVpNzNkNWo4MU55Ui8xZ1lZbk1qRGQ2RHZ2UHJ6Umc1cDk5QUhJbm5ER1hNZFYyMTVsNTBoMGtQT0VwMXd1M3dQZ0hnQm81aDBBeWF0TEhkSmVrVEY3TnNweE1ZQWVlVFM0UFlCWHRiOXJmRjVmREFDMU1Oekh5aDRuOG9lbHBxRXJDcXFBRklET25EcThnbjBWMGZSNkJ3QzM3LzFBL1F3QWNES256MHFmQWJHTGhIK3lnRGNBYW52ZTE0elp3VUs3VWpDbHl1aWw3VDZEWUNnaExvWHdxNUxmbGxSWVAvTnR6U1BWelFDS29JNXJyUnZYeEhDbDh2TTRydTZqRERkU09EMEtncTM2QmdlUEhSb2FDcHJ2MHhNQm9CWlY5N1dXN3dWNFo5bnoyKy9RT0k2N0pnK2JpOGdFRHpRU3J6VWdzQWdrT2czYUpIOExOQ1VPRnRKM0ZJMGdTdzhRK0lleTUyOC9mZHpxeVFUT2hLdFpFUXlSQ2M1M2hGOFhmZi9DbVhYemhlQUZZa09DamREV0FONUU4RXFSZis0c2E3VlBJbk1jd1JlRFBBemxjaHBGMGZOaHM2TWcvYnJvK1F2U2o1NWpZaDhxZTZPeitvdUQ2cDlGbXJJL091dTlseGh6aHFESGZCMHdYK0k0cm85V3ltcTlDM055Y3A3ODVFYmRkVXdVQlBzVGFPdDRncnluTTJ4SFFLM3NqN1pmMXBJS1NXanFCRDlWOHYyMlIyenp0TEc5QUtvWnMzMG1lMXRIdjBuWjh6ZHV0dytEanlTaDJWL1NycjBrRTNyUjNDaS9la2FaQUJ5Vm1Lb0FmaWd5MVgwdDlIeEJLeDA0WjQ0QVo5UHplb2F2VzlrZG9IYnlCSmVOUS93WFNZMk03b0o5VkRwT2tyTVRzWWFFTHEzN0FGOE1vZWRHMUFMZlJOTWpZblhuK04rUzcyODNzMjBjVjdlWm1zQXRKSjVDT2dmUDJ1d1Y5QU5rRktDdkpxSDVxb2dhZ0dtR2pxTG4zUm9Id2VkSXZpZHVMTlRieHNlUmluOW1FcG1KVW9iUEFzQ2s3RmtrTndMNGxsTEpuNVl4bU9US0pBbmVCUFRmVDNKbFpBS1ErbXZKRzcxeDVyeVRJSGlPQ0l4azJjMXp5Uy8wOTZkQmZSWGJHc1JxbkY3dkxPQ1hCTnVTRVk2ck82eGQrNVBxcHRidGF3SGNObEtwM0p3WWszTHVJMlZLOXUwZ1J5SE04cVNsWlVFRUhNZVo5ZnZmWEF5ZWpNWUJTZEdTVHdmUU51b1NlQW9BRktUNVpUck95ZmtYb2ZsWlB1dGdiQUhYUDZZSitwckpQeGNrNWRPaWFaaGRzQ2Z4Mm5vZi95dlRLK3o0eWNDNk1NUSsxci8zYTBtK1lYK1MwTlNkM2FzaHY2REYzWncwQ2s3aG9rNUhrVTZTSURoU1hHM1VuZGVZcENsNzNqU043MFplamV3ZWgvaEFzZUovdVZuMmRUcFpXNHFyVkNyOUZXakljMlhwNURjRkxRWDRJSWhoWkxnTzVPZUtaZTlNQUlyRDRIOGFYcnowVkswdWFhMUJsenZPMHlFTFVIOWQzL09OalRrc2s3MkE1S0NnRDVjcm8vOHgzekZMcGRFZjE0eloyOEorbStTeSt1VEVLK013T0xWWTlyN1ErdmxrbGdlMFZxOWpRZkNzVG9jQkFLRFlOOTlJdE1iejRSY0lERFlLc0RtQVF5RTl3ZzZuRFlIVnRUclJzZmJOSkJkTCtOV3NzZUZzRGdpRnd1QzBLRVFSR3dIWVg4U1JzUW4yS3d3TXZtMW9hR2htZm93NWNja3Z0NXhva2pCOG5XVGYxRHpBdUxXemJQWEFXTmI4NHJJa05KYzE3OWM2ZE43NTcvak9YZ2o5L2YyMjZUam11dlY2ZnZpWGsvTnZRRzdVWGNmUXdiYXdhbmdCa1JzQzlyOEFkR294Y2ZueWFsc3FZVlVZdHNKbk4rZ3NyMC9hRVhSa1BWQ2hZSkRWRzZFa3dyNEFocnNNdjBOc3pMa0E1alIyemtVY3g1dkNwbStSMVQ2TllGbHNKdUo4T3Z5emxUMDRJWVlsSGQvTE03anMrUjlDTXlRMURvT1BRamdOME1mTC91b2tYMUVRWEwyMjg1UGpmR3hRNnBrQWJVSjZGYUV2QWp4amdPeDVzcnlvWEo3M3dvVFczVUxLdG9DRDQ0dVZ5amRuMXBkS283K0tnMkJQT2RpWDRnQ3ArN3YxVS9TOGs1TWt1THpjRVhZOFBqN3VKeWI0RFltdnRCYTlMUFM5UjluVTkwc1Z2NnRYMnV5UVVoNGRtMkNXdG1QTEl6eHhPQjZiN3JkTGNPK2k1OTI2Wk1ub3d3RGFvVWFScVI3VXJMKzk1RTlQS0JFYjgycXNCWkw2NHpBNGx5QmNPaDhHMmw1OHQvYTZKb3FpRVdiWkZTQkhCZjE4a003Qk05dFlza0FJMXRyREkxUGRjM3BsaW9aWHNONW9MVzhTN0ZZQU9qUTIrVnhKRTRzcTVZZlc1cDV5Y25KeWNuSWVNd1Npb2F5VTh5Umd6SmhYTjNWWlFlS0xzVEg3U3pyMHNmWVVKK2tBR0xGaU8wOUJVM3Q2bXZkbUZBUUhwRk9UWHlJMDZEcnVYcG15VXdFK0Q4STFBRTZQdzJBbjE4RzVCRjhDNFU4Z3RoeHpuT2NCK0FVQVpNaWVEeERzb251Nkx1ZWJKTWt6YlgzcUFwSjlBbzh1ZS82WEZqckdpT2Y5WWtVUXZHQVN1cGprS3lXOGEyeHM3R3NBSWtrRFNXaGVEd0NDbHFYQXNpaUtYdHIwd0c1T0VzY241UEh6R1V2U0lqYVNDd01BWWxNOXJ4bG84ZkRNQk01eEhLOHhPcVpMMzR6RDRGMU5hYUtYem01Z3R4WDR6NWJNVzN2NndzUHV3TUErNmVURTVTUVBxRStzdWllT3E0ZVVTcU0vYnN6UnZCclMvczNtVHdYZ3hVRndjZlA3LzE3YmRHS084SGtMYkNjcWhQaDhFc3NBZlduRTgrOXNqbnNKb01ObTNFUlRmRW1YeFNhWWtWU1BsNVU4NzIyemJsdmFKdzZDMmMrU0tBTVlqSU5nbHZ5Q3BGMXphWU9jbkp3bkVybFJkeDFUcXZpbkF6Z2RBR0lUekRKNEVoaWVuaWhBcllyajZoTThybGUveFdMeGZnQkhBa0JrcWpjRG5PWjlXaXg3WnlhaDJaUEVPMk5qZmxyeXZLNkd3RFdSSk1remxVN3REL0MxeU5MZEd0UEZmU0JPS1BRUGZpMmJuRHdad0djZzNsVDB2Sk42R1hSbkl1RU5iWWtKeVZrWGk5Um1ZcFZhci9wYUZFVFdBcFJxaXoydlo0S1RoVkNzVkw2WkdMT1pJTVZoMFBOblJlQWh0Ny8vOGc3OVd3ZlRQV3F5WXRHL1YxTDc3MjlWR1BhbjVJYUFSanJLeHdGYzN0bXVQVWIzWjM4OWhGa2VDQ0lPSVhDazQyaGZtL1h3enVvcnpBcWJqYUxxTHJSc2h2eGFONDZydTdZV2NZK0dPRFFmWnpNYnVqT1F6YW5GUEJaRk8yVloraldRbXdFNnIxVHgzOTh0Rkp6VUFBU1FlTVBNYUdOWGVMWWM1NGNqNWNyTmtRbkdDTzdRcXBQRUpEVGJFYnp6Q1JkcW01T1RrNU9Uay9Pa0pxTU9KL0JYZ0pzQytCR0pOeVJodUFwQTJ3aVZadG5ya3lEWXVkdjFsdGhsSHJGT084Y21lQVhBVzlUUTdwaWxVYXUwVHBJZzlKa29xSDV5WmhmOWJ1R2xkWnQrRk1CQkVIN3A5R1BaeUVqbFQ1R3Bna0JXOHYzalkyUHVJWENSdFhvSTRCbU93MjliMlo5YjZxVm9HblV0dUpRQUNuQi9zVDduNjlUcjI4TEJZWVJUczhxZVBUOU4zaG5UQVA2OGdlOXZBMkRmSkF6ZVRyZnZCeTI5OXpGalh0czAvZ0hFVHdsdWp5eTlObzdqZHJTZm9Oc0IvR2o2clhGdkVOc0NQRmV3bmV2eTl0cGVRVEFVQTI5dS9WempJTmk5NkhrL1drakMwMDZTTUh3MXdhMGxMU2Y1akxFZ2VQYXc3LzhCQUpJa0tTbXR2NERBMTd0ZE96dzhiQ1R0bTRUQktTUlBSNGJ2eDBGd1lzbjNQd1BwUmVEcXlNeW1xUDNoeldmeWR3aFRBSkJSKzlhaVlCc0FzSm5kc2JsTTM3MFdCZDZNTWdEQWlPOWZCZUFxU1lzVEU5d0w0ZjZpY0ZMNytRQzNFWnAzeEluQTI3dVZFOXhEMEt5L3E2YW03b2lnV1luU3lDZTJwbTVPVHM2L0g3bFI5ekZHMGdyWGNWZG5LV1htV010dlM3aktkWnkyUjYrMWRtOFE4enJaQlJyaGhpdU5PWFFTdWxleTU0OGJjOWVRNTgyWnlFc1NhMkY0aG9WZW83VCtYRFFTNHF3ZzhWOFNMeXQ1L2szanhteVpUazM4TjhtWE5LL2FQVGJCSTEyVGJwRnBwN2JpV0JUdGxObnNPUUFnWUw4NE5NdFdCTUhlYytsSFBxNFFMK3E2OEhNTEw1SE5qb0t3eVp4ZHBPbXRBRUlBaU1QZ0pvS3ZtT01TQUlEQW81TFFIRFZYdXppdXZtaFdnaUZoa2dYTjBsOW15bFdOaEVGdWdrTFdkUUVrVFcyaUlFZzdOWUJoY1lxQVdtTlJ3OE9ZNGFqSW1HUEtubmYrZk82bEc0a3hlM1piSVBVaU51Yk5tYzB1QlJCTGVGWFpIKzJka1ZmYUFJMDA3dHVyVUdqb1JxZnBwMEc4M1FYR042aFViZ1lBUXI4UXVJY2trbFRObUtVZ2lpUWZsVVp3VGs1T1RrNU9UczVDR0EvRHJWTFp2UVdkVGVCRWdGOFY3SjBFemtpTWVkZ0NqZlV5OFpGZTFyeHVCdDBWUWZEVU9uQkFack5EU1lKcVJQRlIrcW1JSVFIL2RPaE04MllVN0FpQVl3VGQ1dEM1YTJhZnRsQjRTSlBaRklIVGk1NzNjWkpwRkFSdnBIQTdITndNQUNYUCsyb2NCSCtWVy9oVnVWeXVOUlA3anNIcTVRQStCd0MwMkV2RTJKSnl1YjFQV1IvelJYOS9WQndlL2dZQTFLS3FheTJ2NzdoNFl4QzdRZmdsMkRQeDhjR1Eybys5V1BFdjdxeTAwQWNGL2gra1RRaytBUEpDRU5jaXEzL1o2Y05KTmlNY09OK2ZtWEE2TnRVbEFMZDErL3MvUGp3OGJMb05ISk5IRXhvV01BWmdjeEkvU0VKemhhUWo1dXRVMDc1VmlZa0pQZ1pTam9NakpId2pwVjRINEV3QVVKcnVEOEFCMkROaXJtbE1QaU0yNWplU3ZRTGsrNUlrK1VxeFdQd1lnSThCelJ3b1VsTDJSOXRHMHNpWWhzNnc4Qms3STVtTW9GUGFLZTE2bkVyRW9UbUg1Q1p3c1NkTGZudHZWdmE4S3dETU54bmFMSm9Sc0plUjd0ZExYdVY3czhaZGc2WnViTXhyQWZzcTEzVVhmRWlRazVPVHN6N0lqYnFQTldRNjBqUXVBVzFOWFRqa1h6ckxZMk0yV2gwNFB6OFdlOTZEc1RISGtmaHFDcDBOeksydlJWS3hNWmJBUmdBdUIzaHR5Zk8rUzNLVkpMZG16QWtXT2gyQ0ZYRUJ3Y25PN0tUdCs0RGRpK0RXa0taWmV0TXNPeGJRY3BKTENEd2thWjlKNG50UkZPMk1MQU1rdDFhcnRoT1paWFVOVU96dkxMTlQ2TmRqR09ZaTRKK2c4NFdaNVgxOWZZOHNXVkxhUERIbWVoRzd3SEUzS1pWSzA3U0JFMk51RjdIRmtpeHJhN09TdkJrV2EvQVcxaDROTDlUVkJRS3VvdER6QkhyQXV1SE1NaEtISU9NaHN4bzNuMTBtK3pOa3ZSL2ttT084RW1nc3lxT291ak10WDBIb0xJRW5RYmdLeEJhRXZoU1phcW5zalg2aTkvMTBwMWFyYm1ucnVnYUFCZkJMQU5zQkRla1JCRUhYaVNYU05pQmMxM0ZmTlpSbHY1bWxTK2I3a3kzdFE1RWpGT0FNRFB4MWVIZzRBWURZR0FjUUZqdE8rK2ZVT04zSDN1TngvRklBLzZObVlnYUgvUFpDNzJsOXMyRi9QMlh0SWpnT0xMREdSRlU1T1RrNU9UazUvMXFreWo0ZzhCOE8zZHNrZXlJQWxMM1JNeE5qRnNtMTMwVG03QXdBY3JSTG9URDQrMnh5NGxhQW1Uc3cwSFlXME5UVTVobXdmZVk0cXdBZ0RvSTlwb2p2QTJCSHZvTExXZWc3clZnczNoZWI0Q1JKOXhRN2Nua0FUZW0xTEQwR2NHNHNldDZzZFhDVE43YmJHM01nb0N0Qm5OcEsyZ3dBSmQ5dkp4SW1tY1dtZWl2SUEycTFXcmt2VFRlWWxOMlcwRFd0NktqMVBGOEF3RWg1OUNZQU43V3ZEYXR2aGJnYnlQTktudmZWYnRkRVFmVkE5RWhRMnJ6M2JVaWNJRFVpTkV1ZWQxM2lYQXdJQUFBZ0FFbEVRVlJzZ2lzRmJvZlUyUnl3a0RRckI4UmN4SEZjUkZvL0FlU05BRFlqa0JLNlNlQkpTV2hHSkIyU0pHdk1vVDBMZ2I4ajlLZGlaZlNheUFTL28zaVlwRTgwakxVNlF0SXFGZ28zek5WUHlmTnVpS0pvSjlmYWdaRmljYzU3SSt4S0FDRmNIZ1FVL2dZQXlySlhFdnFTaEVOWktEU1NFOXY2bmhBK0pWZnR0VzVENWszdmh2QzVVc24vRWRDUWNCc2ZIeCthS1JPeFVKcmEwSWZQMmJEYnRaNTNMWUJySDgzNDY1UHg4WEdOREMwQjFwQkVOU2NuNThsRmJ0UjlySkg2STJPT2FYMmJoSUVERUJaMnU4NXlRRHV1VGZjbHo3c3NDUUpmaGNMRmM3ZHVVS3hVVGdOd1d1ZkpieFFFKzhlaE9adkVWZ1R2Y29WRGg3MUdtTTVNNGpCNEg4V3RJQm01aGIxYjVVM3ZnNE1rZmdYQU93RDh5bkh3RFlsWEswdXZCbGdqdVpHdHI5YlVhb29od2RhNVdtZXI4VXI2Q3dDb1dsMlNOQlk1YXlTekdHMUlBZXZkY1JEc1AxZjd2a1ZhMXRTVEJZV0hTNzQzSzR5clJTMEl2bTZCL1dIVHQ1QThyLzBjakRrUXhGSkFaOU1mYlh1OGRpNTBaOUxVcFQxY3dyZEo3QWZnQjVKMkpMbWs2SGx2V1dBeWdDdGQ4SXpPQWdFakdiQjl3WEYrQld2WHVBQWFLcGYvQVRUa0loSmp6Z1VWeXUyN0VGbDZFc2xWeFVybGdOZ0UzeVY1WmhJR2dZUUZKVXJJNnJpV1FGbmdVUVNlRFdpN3hqTUlIcUhUMEpMcmVhM3N6NUp1aWI3RDRDTUF6Z0FBU2o1QURRME50UmVaa2hhVEFNcmw5cUs4SVA1WFJud2lzK2s3b3lpNkZ6WjlzOERmRDFjcVAxdkkvVHlHRkFDQVVwNFk0dDhNU1lNQW5HYW03VzcxL2VQR2JEcmtlZmMvRVJNN1NTckVZYmpNZFd6VTNGQ3YwNzZUTUh5VjI5Ly80MTZlVG12VDUxZ1lMZ1hKWWVDM3JGVEdGdHhIR0E3UGRWMGN4OFZTcVRTdkhibWtRUVJCWWE0a2wvOE9TRm84RmtXN3luWC8wSlNrK3ZkamFsSW9GS1lBNWl2NEp3SGpVYlIxYXJNM0Evb29wR255VHkzdnpzaVluUUdnRDRWa2FIallKRUZ3Z1lqenN5eDdXcWxVdWhzQUpLMk1qWG1iVGVzbmpvK1B2eWhOMHdoWlBRSndOZUg4UTlBbkJYNnZWQ3plMSt4K2hGellHcTVGSEZUdkU3Qmg0enNOQUlDc1BoUUYxUTkwdG5QQTQ0dStmeEVBa1BpR2hOZXFYbi9IRkREVWJMRTZyMGFoc043bTJ4UExUUnJ5c3RQMWdqc2h1VWpRTEtPdXBJSEVCSjhST1E2Nmx3RHA2ZTFLdDNCTXFWaXMxNkpvSndDQXMzQ2pMckxzTkpDZVErY1RtZXpGQUZEMFJrK09nMkFBeFBGeGFDNmhXNWlWUTJNTjl5RkpiNjNWYWs5cFRBbVhpdmhVYk14K2NWeDlFQmwySTNINWZOOUwwelNENTZEa2paNEw0TnpPc2lRTUEwbHd5RWVLemNSN2FDUkliU2RKamFMbytiTFpaUVJTVVAyeENmNWJ3TE9TMEd3TzRvd29pcTVGbHY1OHZ2UG9vN1A5a09mOUxqYm0xWktkMjhPWFhFemdtZk9SN0hBZDkzV2RqbG1QTnh0dHRGRktVQ0FjRFE0KzN0UEp5Y2w1RE1pWGhJOHhKQmRKdG0wd0ZBQVNJTGluWkRzMWZRcm80aEU3SDRxKzN6T0JXSTg1dFkyNWlURjdTZm9JaU4wa0xZZkRFNHBsN3o4QURNeThUcEpiQzROekpSd2w0Qjk5Ym1IZnpzeThxZXhaa0ZJSHZFZ05veTZLbGRIL2pJUGd1UVhIL1Y1cTdiRUFJc2RCZTJGaU01MHBzdDkxMEY0Y1poYWZibjBkRndvdXNyU3RWZFh6bnRSOGZ1VEdramFjcS8zVVZHSGUra2pEbnZmTk9EUm5FenhCMWVxbEhCMWRuaVJKeWFiMWN5a1pGdnA2R29RN2lZMDVFTEpYaTdpRGhiNmprYVg3QWZxZDQrQWlDVmNub2JsVTBqdElUczdabWVOdVVpeVZwbVptTkc5NjNKNG42WlVqbnZjLzg1bFhFcG5qUUx4SXdJY0xycnNpeXhxL0hpUlh4bkY4Z0d6NnlXTFp1eklKdzVmUHA3OFdCUDRUMEkvS25uOStiTXpuVjVmek0ycHVETHF3RzhFWEM3Z0EwQ3dOWllvZDk4U25TM3FrMHhCT1lJbWtpYzZ5WWQvL1kyU3FQeVA0Sm1SWkg4Z0t3Rm1KRUhKeUhtdkd4OGQ5WjJLaWJ3UGZmd2dBNGpDNG51QnpBR3phcXM4bUpqWXArdjVkQUJESHdRNGtmMUlMdzA4QU9HVk5mY2RCc0x1SUt3aStwK1I1MXdHTnBDd0lBbmZlRS9SOWtlenF0ZFNWSUJpa3c4dHRocnZSNFNFMUYxRVF2TWxwYi94WFEvSi9Senl2a1NRbERENUU4QXc3T1hra2dKN0pNT2VMSkNjMjVuSVN5eURWeDRXdDBRaDdYUkN4c21zaUUyemRSK2ZsUTVYSy84MnFiM2lXM1JlYjZoVWxiL1N3Ym4xMGtrVEJHK0R3eTdVb09IU2s3SzkxY3RHWjFJelowVXJuczYvdjRPSnF3OGs2WjJ4c3pGTzl2alJUdHBRdXZsTXFqYzdLdWo3L3ZvS25XdkU3U25VU2dOWHJLS2tQUWREckhiS2FoZjcrUGhFcDlGbEFLUUFIc25QZmM4NFRtcnExdXdOWTZSVDZ6MGVhTHAzUE5TUFNGVEg1S2FicEdRQU9pSU5nOThTWWkwaHNLZUdtTkUwWEY0dkYvd1B3RkpMMVdoanUwNkVnZ09YTGwyOVluMWhWRlBsSUVvWjdXNms5cnJLMFJBQ0U5bzZNYVVkR09WUllyUGhmQmdEUitSeUFKWlFPQnJDdGlITUFwKzAwUU5qdEFCNUVaL1huNTBqWnZ6NHhnUkgwUHBCOWtCNHBlbDc3bmJBKzU5c1Q0a1VBNEE0TS9LWmJ0U1EzQ1kzTExwNjZ0VERjQmVUbUpFNHRsY3UxVGptNmxtRTBDWU5uQUFBc0YzVG9XRE5tQndzZEJlRFdrVXJsOXFnandYSFI4OTZmR0NPM1h4ZmFCV2FBSURrQm9IRVkxdGQzc2RMNlJ3aWRxUXdQRXdCYzlIUkFlVFJJR3NBTWo5RXhZL3BFZ0k3dGF4NWVkNUtSckNQTFhrQzJrb0x6YUVoVmduOEE4Qk1Idk1rNnFRdHlBMEUvSjV3N2VvNFB2WmpBam5DY3hsckh0WCtEWlUrakxxMWUzVWgwRGd1QWJJenhNNUJkZjArYUUzNXd6VS9oc2VYMXIzOTlkdDAzdndHQTgxL2Y1ZVRrL0V1VEczVWZZd1RVeXY1b1czTzJLYjlRSi9pcFVrZFlVV3pNNFlBdVhWZmpVbmcyQVBUVm5hNGgvYldvdXEvTmNLYWdiVUJrZ0M0ZHBQT1J4Ulh2d1RnTWpwZHdRcElrTzdlOFk1SWsyRFlKemZrQWQ5RC9zM2ZtNGJGVTVkWmZxN296bkNIcHFTcWdLS0lJTW9zSVhrUVFaQllISm1WV0VRRVJVSmtFVVJtVVVaSExqQWlpRERJSktuaEJyZ0xDVlFSRVJEOVVVRUZSRk1YZXU0Wk93amxKdW11djc0L3V6dW5NeVRrNVRQYnZlUUxwcWwyN2RsWDZkTzk2OS91dUJUM1kyYjF3OThXTEYvKzcyVjhTbGo4bzRmMGdMdTZrOTl4d1N3SkMwOEUxamswSG5iNmJLL2JkUEhyZHhod0hvTHYxNFRXMmRpbnBMUUZHRGRMR2x1QlBlajFtSCtkd0E0WFBGNEsrT1FXNW02aGNYanlZemE1UlRkUFgwOU1iSU84TitWTHBHSkxWMk5xVEFGMlZlUHlhcElOaWE2NG51VG85N0pPZnhVcDNaTXVmQjNTYWlOOTNkQzNZalZ6cVZSdlNDUGxTMzAxeGFOYUc4S1VrdE92R2NmekJ3cktWN0ZIaTBKd2tweE1BQUdrTnNUV1lvSE9jd2dPQjFLWGZqMHg1Mmt4UGd1ZXlvK05xVlVmT0ZQbUhRaW40NnNEQXdKakFTbU95ZWhnQXhIWnV5WEg1VWpCcHNMc1FCS2RNZFV4a3kyY0QySnlaN0pjbnV3ZGprRFlnT2Q1MG81ZDF3N2t4WkR5YzRSenVJTEd2Z0NjS3BkSmxzN2lFTm0xV0dwS3lpVFVQZ0V3a2JkVjRBR3ZkN3lXaHZSN1FWbEVVclYwc0ZwK2h1QmtBa0p6UndORHp2RzRudDVxQTBhejQySnE3NlBFZHN4NmtOY01BVm5yYUI0a3poRW0xeTg4QThNdCtZOTZVU2ljQitrdkd5L3lzMzlwMXhqZnNLWlgrT3Y0ZVRrZHM3ZGZxN3RyNEFZQXRVK0xIUzhKd3E0V2wwdDluMjhmZ1lIblY2aEMzZy9EbnhhWGk0NU0ycXRYMkJPRUIrTldzT2hYZUJ5RFRJVzlXaTNLenh0UHI0YkN4cTFWL0VrWFJWZzNIZUVTaHVReE9COHkybTJ4WDkrdDZlM3ZEL3Y1K1g3V2h0em1ITlFIdmpaTGVDR0tEZEdSNGRRQWdDTlRnQTFqdW9PNVVKSkU5QWg3UG03RmhhRk84SXVhOUZEd0FkTzNTMnBjNW5kM3VscEVoYjNFK240K1RXYzZwMk5jM0dObnlsMEdlSHBueW5TQjJodlNVeFBjVmcyREdTcmJhME5BR0FFRHhjU0hkbGVBUmtsb2xxcDRIc0IyZzdRQ0FaTGNUbmdKd0JRQVVmZi9pZm1QZWxFS25Tcnl4NkFlalNSaVNPdVBRL29iU24zc0x3UzJqWXlhSEUydlBVVjBhRHZCNGJPdm44M1Fhc1NzNjNzbG9qUE5kRko3czZlbVpOQU00U1pMRy9IZmlRbEN1VkxvdkRzMkRoZUxVU1RRUzN3NElYWjczNkZSdEpoa1hFMnV2RlZUTGdoTXljUnU2dHNjQkRZbUc1U1NmejhkeGFNNEZlQ3FCalFCY3R5SUxidE1SaC9iZkJISmpOalkrdVp6akQ1Tnc3UHRld2gwQTN0dTVZTUhkdGVFbEIzdklQT0V5bVNmeTQ2UWU0cmk4Y2FPckh4WjhmMHlWNHBoMnhwd0tZclQ2dFhHZGg0MXZWNTlqaGY4TlloVUlwd0hhRDJRSTRFbUE3L2ZFay9LKy81TTVYbjZiTm0zYXZDQzhBaWEzcnh5ZU4rWlZDNlVCQkVFYWgvYS82czZ3RXdOU015RnBRV0x0L3dNUkExZ2l5QWV3QVNTendQZi9PZGt4UkxZaTFOWWg4TzBzZUdhUEg0eWFCbmp3SGtpVmZrblY2djhtU2ZKdTFVYU9VZzJIMTQvVFdmbFNjQ3JKTVhxZkF0Y0RFR1U2dTA5RnRicGdzbk0yOVpGbW91RDdNMm84clNnVmE5K1dTZ2VEZUFPa2hiRTFZUUlVNGRKNndyVHFZZzRrUHcwQStWTHBtamcwK3hJOElMRm1RNUp2RnZDMVFxbnZwbW5QVXltLzBWVjVHWUR0QUR5YzZlaDZkMDlQVHpRNFdGNjF0VjJoRkp3VzIzSUM4QUxWcXIrTmpUa3Y3M2xmYlMzcjljUWZwK1RrWlYzU2xpVDJoalFNQUNRekFMb2wzQUJ5VXBtQkRQbXJucEdSY3VKeFNaYmV4MGdPOS9mM1Q4aVdXMTdtYXV3d0YvcU5XVHNsK2dTTks4VlNIcE1GZFRzWC9pcGR1dVI1a29zQS9XQmxqcTFObTluUU1KdzVoY0IxU1dndXd6aXR0MG9ZbmdaZ2V4Q2ZhZ2JnSUcwbFlhaTNWTHgvZWM4cjRGbUNYNWhGeXdNQVRPcTh2cEs0dTZOYkh3S0EybkRtSFpLN2haNStKeWtiVy9NTmtsMEEzbENUbTVBTkN3QVZhemNETU5FNFp4eVN1cExRWGdIZ1E0QnV5WmVDZmVMWWJNRVVkdzBydlhjZ0ROL2ZVeXBOSHFBZHg4Z1FEaUtRRVhuK05BN2wrd0dvWmJzVzNEQ2JzY1hXN0FEcWR3dlNOSjZnS1E0QVFiQWt0bllmRUorYXJpOEtEeGFDNE9qbTYxd3h1REd5ZGcxQ1p5Rk43eG9ZR05peXA2ZkhVT3BHL1hQeFlzQ2JlaUZRYmh1UWIwYmo4VHhOaDllSGErcVNhd1RRQ01IRkJNOFU4REF5bWQ4VUNvVy9BVUJpN1JtQ1pqQWMxY09Oc3QwNW9Fc0FQRGY1THU0R1l1TzU5ZGVtemNwbDhlSys1NlJHb0hNT0ZFckJWeEpyUGtoeVp3R1hGZnpnMCtQbjRWUGg0TjVHRUZuUGU2VG0zS1lBMG1MUU4yV3lSR1RNN1NEZTJMcXRSdTVPb0FQQU8rTFFISk4zdUFLK1A1aUU1aktDNjREZTdoUG1WWFJQbzJHUUlXSlNPYmVWTmQ3eEpHRzROK3ZWSUpkUDFVWlNMd0ZJbUNCL1JMS21jbm5INlRML0JXMEI0Sm1GcGRJMG5ob1QrbFZzelQ4QTcxdTl2dituMlI2M1BIaFpYZStxOVNvMWFmYVZOTE9oN3FHQm5RR3ZBdXBVaVdNV2d3bHRBR0IvQ0ZlS2ZHck11THo2NjBhaTBKWHpPYTZwZU42WVY4V2h1WXJnam9UT3lnZDlKOGVtdko4QUZVcitSMk5yYmhQMHc4VGFVM0tsMHJudFo0WTJiZHE4MUdnSGRWY1NVV1RlQTRjTXdPSnNqeGtocmhraHQwZG9VUThoNHZFRnBkS1lJR3hzekxzRXZKMVMxNUl3Zk8xa1dVUWtsMGJXZEJONEc5RElrSkdlOXJ6TTRWTTlhUFlXaXorUG9talZRajBUZGd5NVV1bWhKRFJIU2JoQ3RlcFRBQW5oMTU3bkhaNHJsUjZhckw5T2g4dXJudmU3M3Q3ZWNFa1l2bWEyOStERmdtU0cwQ0VBSUdDUTBIMFFueGI1ZE1aelQzdk9lM3B4cWZUWGx2YUtvdWg0dUhTSCtvT3QvbG9vTFh0Z0hrL2Q5S0IyZERxaTQwbDBBL2gyM3VrVHpPV20xR29xK0gwWFJjWThEZUFLRUNjbGNrZkV4bHp0ZWQ1M2NxWFNRem5mL3dXQU1abXBraGJHb1QyRnhBY0IzRXN2YzRua2JnRjRpT1FPSnJrMzRDeXpuYWVNWC9WdWtoaXpRNjlmbWwwV0dRREk3UkliNDAvWVRHMUJ2RENKUkNsd0FBQjQ0bDFqeDhBU3BURlpHQU1EQTBGMTZaSWZrMXdFYVpqa1p5cVIrYzE4bGphM2FiTThGSVBnK3RpV2R3TFFYM2NNcjc5MUpYVW0xdTRzNElwaTBIZFJZOXVDMkpxZENQN2krZWROeitCZ2VjSUN6S0pGZ1UyUzVEVUE0TkowRlFBZzVjZHh2SWJuZWYzcHlEQUFKRk9aeExRUzIvS21lQUdEdWhLR216cm5rVEU3RVRLOWhlQjdzYldYa055UzRBa1RNcFRwMW5BT1Z3dDRMdFBWTlgxbVArcWZCYkUxM3lmNURrQzM1Sm41R0lCTXNkajNzOWphZlNSM2ZkV2xEMWNpYy9CVW53OE5EZkxMRzcrL3AvN2xyYTFpWTVhVkNHZDBWYkhZZDM5aXpGdEZiQ0tndnphODlHdXhMVS9zRDk1OXhZYmhUMzlzdGlPNUdNQUdpVGY1QXE5aXM1VUh2bHJBZjBINk00Q0ozeW5rbTBWTnFDQXArdjdaa1RFYmtkaTNOangwTG9BUE4vZmxTOEZucHN0MGptMzVZZ0J2SG0yZjkrK3ZoT0gyeW1UK25NL25uMGxDY3lHQUk1VEpuRE5lcDFGeTd3SDU1dFpzdTdIRDVTTFVNOEl2bE5ROUVJWnJBSUNyY1hYQWdWTFF6TTcydXJ2ajZuQ2pBQ21EYnhRS2ZiK1pkTHpHckFHMGc3cHRYbnBNc3dBMEtaS3lsY2pzVHZCalRycWZ3QjVKWWk3SExMUGdLZXdsWW1CeG9mQkVFaTZmVEczUjk4OGVDTU1mVkowN0JjQTVDWEVTUXZzb3dHMUJuRndvalUzR2lPUHlXMXpLS3duVXBVTWNia2dTczAwK0g4eVl4VG9mNDIxRnh2UWtjbDhFNmJ4T1RTZmRrd2NBVHZhWmluckc5RlFIOW9maDIxTzVkUUJkUGVjQlpyTEhGT3B5RkxOQzRIcXhNUk1reEFTc1BlVXg5Y1hNYnpkZURKTzhKSTdqM3pjMW11Zks0T0RnS3JYaEplK1VVd0J5UFZkRkl5Q3Qyd3FsWUxmeDdaTXcvSURrOWlkNVk4SDM3NTZwLy83K2ZyODJQTHk1Ujc1ZDBOc2JFalRITDg5WVc1SEVKQXcvUEFKM0xvWEZJQS9NKzhHWXZ4bkpxcVJkNDhoZUJPbnN4TnE5SzJINHVaZVNobTZiTm0zYXRJTzZLNEVCYTlldE9sMlB1bHY5dXlwUitkMjVZdCtkY0xnZDVKZ0hUWksxZ1NqYUVCMGQ1V3AxYURNNFBVS3hrMlE1MjlYMXJkYkpYaEtXOTVKd0xRQWpzaklrOS9QWW1DTUxRZkNEOFdNb2xQeTFBR1JnakljZ3FNNUdsN1U0THFBcmFVRmROOVY5U01MN0cxdi9CbmluNXYzU05kTk5SQmNGd2I4QWZIZW1jNjRzMGhUZVhDU0plNHJGWHk2Tm90V0huZnMrUVJUOFlNK3Aya3J5S3BFOVNDNDlCNEFIS0FTNFJtTHRBN0V4eHhXQzRON1c5bkZvVGxKYU82NnVEY1VCZ0ljVmZIOVdFNzFpRU55ZUpNbDZxbzJjQi9CRElJNTJja2ZIMWg3WTJvZWtqa3BrUHhLSDlvdVVTdkI0YXI3b254bkg1dTBVNFpILzdpMEYyOGFoK1JMQjQxeXQrdUhZbVBPejNkMlg5dlQwaklrczVJTmc5Z0ZkQUNUZkRlRGRFN2EvUUFIZC92NytVam95ZkFTQVh6YTFSb0ZtS1RSZUxYQjBrbHFwbE5lcURRM2RBWEl0Z0tlekE5OVhEWGM3aCtzalcxNnpVQXJPYXJveHQybnpRbEtwbE5kQ0xWTWljSmtBOVVmUlpnQnlrcnI2bzJnVEFNY2hvMW9sRERmUGxVb1BWYUpvRjVJTEFXeGRIZUsvSnVzenFacE5rSExzUTdOd0h0TGFlUzdWSlNzOFptczNjOUNucDlvZkM5bTYrU1ZYajYyWjFwaUU0RGNuSzIyVXRDQU83VjRDTHF1RTRkRWtEZ1YwVXQ0UHZ0TGFMb3FpSEJ5dXBKUmt3UjFtTWsrclJPVmRxc05EVjVCOHRhQ3pDNlhndE1TYW44dmFKeVR0VC9MV2lyWGJwSEszT1ljYllsdmVBNW1PenpTelRWdndRSHlzY1EzMWF5SDJIZE5BZkFqQS9hS09SSDJSTlNOZzUvSDlrRnhBTFF1K3Bpa1BKeUdDWndHT0FrOFU4QWNLTFJVaDJXZUFkUFBHWFR5NDFYVytTV3pObEZsRkJkOC9PQW1OelRNemkyenRxV25vbHQrejdKd1RBOVpqVVZnTStpWXVCcGJMaXhNdUMyRDNSOUhHcmxtQjBkVFpKSTVKb1dNQUlCMWFjZ25HWlhyMTkvZVhhc05EZjZQSEx4ZEt3V25MZVVsdDJyd2tJRjBHSXRJMDdVNk1PVFN4NXJNQVhsMElndTRvTWgrQXcvZVY0cjdJbVAxbmtsOFlDTVAxYTNJYkU3aVdaRHJ6djlPcGFWUXc3QjFaZXlTaEN3RnNDd0J5ZUcybFVsNHJsK3Q3RXFqTHRhbW1IeE5ZNUhuWTN6bjFFYnhBVmQxWkNjTmRwMG9PbWUveEFrMmRYSE1sd05jRHVxZzV4a2xKMHcwYVJtcVRmcjlPUjgyNVQ1T0FCKzlyY3oxMnJvRlZBdXVDbUNCak50ME1QTEgyWWhCdmszQmoxc3RjVkhQcFhhaFY3NCtzL1VTaFZMcXUrWHduNEZ4Nm1yVENzMGxrelVQVm9hWC9oY2JOQXZBM0FYZFN1RFB2Ky9kTWQreDBKS0U1V01JN0liMDlIUmwrSXdrSWdxVG5RRnkxb2s4WVNSanVtRmg3RnVvTHJiLzFPbmhnUHU5UHVzalFNS0k5TEFuTkl3NzRxcE83TTdMbTk2U3VZS2J6OXBXcFM3L2NDQUtoa1pHUnRreFBtemIvQWJTRHV2Tk1GRVc1V3ByZUNxalRvN2RWQ3ZlTk5NVXRTVmcrS0ZmMHYwTnl3b1NyeFZ6c2pzYlBaUDF1SkpmZUFDbk1kT0pkSEtHWFFuZUF2QzJ5NXArRWZnNTQveExjRW9yVkpMSTFTVldQckNxeWFXSnRwNlFGb3JvSmI0R2ticExaZktsMGVEUGdLNm1yUHd6ZjdLZ3RJV3dUVzdOZFBXaEFDSHJJSTg3UEZZTmJXazJuWHFvUTJLeng2Nndjd3h1bE5IK1B6ZFJaQVBWZ3J0a3pzZVlMSURlQ1pPbGhyMXd4K0dFU21vdEJIZ2pnSjdFMWp3QzZ4dXZBbmJsYzMxT0Eva0Z3TWFDcnVzVFBMUXI4T1UwUUd4bTFCMVlxNVRQU0VSNUhZcFY4cVhRTkFDUkpzcWFxMVEvSDFoeEtjbFZBUDg2QW4rd3RCWDhDZ0NoYU5nRnVURXBPaktMb2VxYnBSU0JPcVEwUGZTNjI1ZzRKdDNRdTBEM056TGc1UVJ5YlR6V2hoQzN4dkRNQVRWc1NQQ05pQVFRNmE3VXB5d3BydzhPWGtDZ0svSFJzN2U2UzlpTHdmSFVwM2dtQ0huQXZVTThNU0t2dVNoSzlnajVmOUlNekFTQkp6UGFxNFc2Q3A4ZWhlVzkvR0I3Yld5cE5LbEhScHMzS3dsVnhGdURHTENheDhaRGs1QjRFNnhLYURnNEFLT2MrSldnSlBSd0plUzBMYlBxNmdLY0pucDMzT3Y5V2NTUDFDZ1NIOVVFY0JlRktlbmpJUStiM05hVWJFMWgzTnU3T0FEdUJzZTdzSWw4SGFYOEFJNUtxVXh3SDFJUFRFN0oxR251eklMc2czUTlnUWxBM0NjTzlDUFRLd3gxeStvbUFad0FlRjFsejNKaUdhYTJqRWVRZXJoRVAxODFsOUhqUjc5dWl0Vm1sVWltNjZ2QlhuZU5IQVF4SU9LQVk5RjBIQUpFdGY0ZkFtWW0xL3dKd2JNNzNIMTVpN2FaRGNsZVEvS0JxMWZjbTFwNlg3ZTYrc0ZWREhxaVhyeFo4ZjljeDU0ck1IaEp2QW9Bb2lsYUhTL2VIOUp1Q0gyd3lmbEcwUHd5M1NPVitMbUlFR0pXVTJRWEF2WG5mLzN5U0pBWFVxaWNTK20waDZCdVRsWlZNODcwMUV5U1hBTk5MTjd5WUtKUDVJMnJhSFFBRXZJclFwWUN1QWJ5NjJaK1grUXVWYmp2dU1KSmNSUEdWWnlUbVVvRmVDb0ZJTTk2TFBadzJLeCtKNnhDQWcrNnJtemJ4N3dDUGswU1NkOFRXN2tQb1JoRC9FeG56d3l4NWJLL3YvNkY1dkpQNkFNQWpoNnJPZmFYdUlleGQyM0tLVEd6S1UrdVBFeDBDeGdRL1ZTNHZybVF5T3ptbHh4RGFvaDVvODA2RDNQdElIdUtxUERCSmtqZXBWdHZZVmQyMUpCZVJPTFJaOFJCWnN4cko0NTNjeitMUW5KNHYrcWMzbnkxV3huaUJSb1p1YUw0SjhBT1FIc3NMbjV2Nm5xczdEczBuQWNMTFpCNmNxdDFrSkdHNG8rVDJrdlR6WEJDTTkzbFlHZHlhZDNXcG9sWXFtY3pPa3J0NS9QWTROS2RBT0ZqQUV3WHBFSlpLZy8xaHVIMU43bVpDMXliV0hKc1ljNzJYeVR5QWJQWXJ2YjI5NGZnK3hpQThCbUlKaFI5bVBPL09wa0hvd01CQVVMSDJFNU45UDBucGhnRGhwQThteGt5b29IREFIeVRzQzJCYmtYOEU4WFU0L05UcjZIaXcwUEIyYVdycUF2eGliQ2RtS3JjdzVuTXl0blpYd1owbXVRMEZEVkg4WXNFUHptZzhJMDFMdmhSOFkyQmc0QWUxNGFWbkUvd3d4UE5WcTU0ZjIvS241eTRYdEhJUlVDTkc1ZmZhdEduekNxY2QxSjFuNk55WFFLenRpWi9JK2Y3RC9jWjhJSVh1bEhoallzMFprVEcvSXZWdmlGVVJOUStzU3FyQlF3cUhyS2d1aXAyZ09pVjJrdW9FOFgvNVF1SHF4TnJmZVBRT3orWDhKd0ZBMGdaSmFBNmx1QWVBZDRFcUVXUlR1NEZnVXdvV3FtOUFjMmM5aTlWOWorUnd4ZHJOVXVpYUpMVDE3Tjc2bzZZSVBBYmhWcTlUMTAyN212MGlFMFhsTGVsd0s0UUV3S0RJVGdEck5uYi9jajdPa1lUbER5YWhQUWZnNjBDa0FxN3Y2RjV3ZEV1VzYwZWpxUHhOcGp3ZHhEc0JicHBXOGJpa2pVbCtxMUlwMzcraTk3QngvTWNCSUVtU1Fteks5NmxXM2FnZWM4ZVBNdlJPbTAwd3NsZ3MvaGJBTm5Gc3RsWk5ueVc1SzRuZFJwWmk2ZlBHdkhGUkVFeTdLajhlaVNQc0N5WUVoV0pqcW5OTjFvMUNjdzZGVFFCRkFESUEzZ01vWE9nSGt3YkNveWpha0M3ZEc4QjloVkxwK2tvVWJRZG9uK2JRSU55ZTgvMnZ4Ylo4dGVRK2pIb1FaLzlpMEhkOXM0OThQbmkwVWluL1YxckZWUVMzcUxuMHJpWFdycjNROTE5U2JyWnRYdUZrT280RHFxY0RnSmQ2SFU0NkY4UldFdjdGTFBZRk5GcEowWERIZmljRld5ajFqUnBxeXBpZWhQZ1doRjhYZ2xGSmhXOEFRQ1VNZDNaeVI0bThyMUR5dncyZ2Jxd29HZENiMGZWYWNPOG5zTW1rTzRrVGluN2ZoRDVHc3k2bDN4YUR2a2xMM3lOckR5QjA3V1Q3R3VmOU9JUWZGWXQ5UDR1cy9hZ25QUUhnWFpNTm92N2RSVkNBSXc0RzJEdmFqN1FvRHMybjArckk4UVJ6RUg3S2JQWWpyUWFNUmIvdnJNaVlEUW04VmRJQ2trc2Jud083eE5aK2lOUjVnajVYSFZwNlhHek56VjZIVGdYUVBGN2pkZmFTTUhSMUEyMkFydllsZ0IyZ2QrcGtWUzZwbDJhUkVoU0dBYUJHSE0xNlpmYlhBU0NUeVdScnRTcUVtUjg4cDBOU040eFpOdmNMZ3RwY0RPV21JakxtQmtEdlc3YUZuUUNnV3ZVZnJRYWUyYTd1MTZYRHN6OWRZMUh6VnFDcDAwaFEvRjArOEc5dHRvbERNejZvKzhyRnk2U0FoZ0Y2UU5yNVlnK256Y29saXFJYzB0cEhRSUxrQ0lpVENrWC9rbGI5M0lMdmZ5OHg1dTJPdUk3RUxqVnBJSTdqdzFDclBnSXlsTno2SkVYbk9ranNBdW14WEtuWW1rSHA0UEd6VTQxQndpR296OGNReDNGZXRlb05DZkF1eUhVUmpFQ2NDaTk3ZnFQYTc5TEUybTFGYmVScUl4OG5lQUtBcFFBL25DLzVvNS96UlQ4NEliRTJFblFHaEZNU2EzOGFtL0lWOHozZSttc3hDY1AzSjNMbkFYeTlvTjkxZEMvWWdUMDlnd0RRYiswNk5laTdoSjVGM1lNaFRVS3pHY0UxQkQzVVd5ek8ycVJTVW1kczdWVWtxaGw2VTBxeXpTOUtKNU9DaUl3WmFxMVlyQnVCbVFzaEhBSEpadW50MFp5Nzk1WktEL2IzOTcrNVZoMytMSVREUUh3bGRTa3draUkyNVdHUklZVkJFVlZLcWNnT1NwMmdkMXpCOXcrZGJGUzEydExWUUo0eitaaEhxMW9PbmJUa1U3Z3BBeDdoZGJ0a3htUVQ0V2NrcC9RVmtQUk9FRnVOdnZhOHY5QzVWd1A4WnJmbm5USVh6V01BYUR6M0hiUWtERThlZHU0UVVLL0xsNEtMNXRMSEM0UURBTS96dWhvTFFIT1NlV25UcHMzTGkzWlFkNTRoOEFNbnJGa0lnc3NBb0RjSS9oVEg4VnVWcG9lQjJJM1NOZ0R6SURycjRkVjZzQlhDc3FCcnZWNjFFWGdsUk54TTBxbGMzcHJCc3VCWjQwSHN3c1lQSkhrQXVwTWs2Y3htczUyWjRlR09rV3kyRXdBbHBWMXBXblBkTG5XdXU1YW1hUzJmeno4UEFMMmwwaU94Tlg4RitSeUVYM3NaUE94MWROOHpsU1BzbkpFRWFWajBWb3F3ZkNiVDliaHpJeVVRSmFCeE80Vi9FVGgzcmxJQ1V5R3Y0NWVvVlJlUnVCVFp6bk1MK2Z4ZnhyY3BGdnQrQm1EckpER2JxSW9Ec2p2cXBPQUFBQ0FBU1VSQlZKNTNjM1BsZDc2RDRnM24ybS9Cb2NDT2pxdWFLOWR6b1dGVTkzOUx3dkMxSTlLK0JKSzVCblRuSFRHRTNFWWlPd0NRMGg4OEwzUDhWSk9SWXJINDI5aVdUK3BpNW1xU1R0STkvZjM5SmMvek1vdVhMbDNhbk9qRzF0NERhZjFNcC9hcFowK1BKWmZyZTFMU1ZoVnJqeUU0OEZJSjZGYkRrTmxpY1FFQnVWbWFvTFI1ZWRJTUx2YjM5L3RwYmZnV1FXOEYrQ3lJWHFUNFBzano4a1gvREFDS1EvUHorbmNGZlpYTGk1dnY4MEhQZXkza0FHcEdQZGttSW0zUjk4OXUzZGJJS24zTUl6NlRMd1ZYTkxaZFR5K2RVQzYvTW9taUtFZVhiZ3JpT3dCUTlQMm1oTU9Nbit1UkxXOFBjRlRQUFE3Tjl3anVDS2tNanljVFdvQTBQWGk4NDd5a2Y0cDZwaEtHbjIvZDU0Qm5DOHk4SVlFN0NzTFJBdDVGZGs4cFBUR21UMkExQ1h1UnVHOUs0ODhhTXlEUXpOVDFzcmpDcFJqTUY0UHZBb0EzTk5SUm54NW9oVDRIWW10dm9jZjNqRzRJN1cwQUpzMmluZ3VaREc1ektmOElBQ1N6Z3VwWmNNVEYxTEtnY1U5UHo5SmtEa0hkVmpoU1g3U1doMm1yaGNqNjdFblNLMU5LcDE1V2k1YTRWWnRYS01WaXNaSlkrMFZCVzJRNnV6NDJsYXhNUGdoK0pXbVRPQXcvVmZCTDU1TWNpcXdacHZRNmtQOEE4ZldjSDl3UTIvSUhBRjQwVG1aS2hWSXc1Y0plWk16MlRlT3hRcUdRUk1ZNEVEK1NjRlBCOTc4M2ZsR29JYVB6a3lRTWQzUnk3MGNtdTAraFdIeHN3cGg5Lzh1eE1RL0R3NVlGUDdoM1pZd1hBSkxJSGczZ1hKQ0NjR1hCRHo3VnFGQUFBUFNVU2svSG9WME40TnBvUEJkTEdpSjFTMGZYZ2lPbU9zOWtrQnhKclAyVzZNcTVVakF2U1NYelJSTFprd0FlSWVGZkhWNW0rNTVTNlErdCt4c1p1WitSOUlWS0ZHMHRwVytUdUQ3QjFRRDBpVmhNcUJ0a2hsSk41SklDT2FHNnBraytIendHWTViUGJIbVdzb0VBQU9ydXZCK2NQdFh1aHQ3d2FGQzNXQ3orVnRKclZuUXhzeEVNbmlCNzBhWk5tell2QnUyZzdqeVQ5LzE3NGpnZTg4RFpNQWs1dS9FemlxUXVSRkhYWUdkbkYwbFBkVnpqUjg0NVYwaFRoNEkvQ0V3dnlnOEFqVW5Qa3NiUHJHa0V6Q1pvb3M0WGpRQlo5NHdOQVJTQ1lOTzU5cC9MNVNMVUE5Y2VtaUh4NVpTSW1PcjhoVUxocjVKZVBhdnluTHJ4dzR6bUQ2MDBWcUxubE5jNjNhUzJTYkhZZC85TS9UYk05cjR5MmI3R0E4U2t4eGQ4LzlicCtpNEV3WEVBanB0MG4rOGZCZUNvQ2VPdEI1Zk9ubmpFMUJUOHZ0SEpYT1BmUURUSithNlJkTzEwSzlXTlk3ODZsM092ZEZaZEZSb1pxZXVTZXQ0ck0wRFJacFRJbVBmVlJvWXZKZFNkOFRMYnBVcFBCYmcraEpzQmZDa096VHN5SGk0aytIWUlUNEpZcTkvejFrZkRNREZGdmFTUm5GaDZPaGRJZWdCeXJxVjh2VmdzUGdQZ21SWHBkNjRVaThWS1pNdi9UZkQ0aXJVWDVuei80U1JKWHE5YWJldVpqaFhjYXEydnZTeFBkRFU5V3ZBeVp3MDR0Mm9LUE5iTW9oMFBCYWk1cjM0dk9nZzh3cEwvTlFCZmlxTG9BcEpyOVBiMmhwSm1uRWNSZUxiTHk2eGRreFludG55bTg3STNOQ29tbHJYeHZBN0pqV2JxanY4ZVNZSEZqYjdtOVAwK0NkZERlS1F4c0JYUzBXMmwxVWd1Q2NNOW9ick5QVE1kWjQ4M1Nvdk44dWxpMXN0SUJValRMaEJYcTlVRkJDQnFoVE9RMjdSNW9jalhEYU1tektueXZ2L2wyV1RhTlFLVm8vT25vaCtzUDZHdlVyQmZhN0NzNFBjZENlREk2Zm90QnNGN3g3MSt6MVJ0eDU2cjlHTkpHMHpuVTlEd29MaDNaWTQzWC9RdmlFTVRlT0l0a3lWNk5QclBBNlBKTVYwQWh1YVMyVmdNK2hZM2Y4K1ZTaWZONU0wd20rc1k3ZHNQTnBpMGovcm42cFJ6OElhKzh1aitmS3B6RTg5YjNldkludGt6alFaczQzNzh1UEd6M0RUdXdhd2s4SmFIaGlubWpNOU5oU0E0RmNBWWVZYlpCSFFMUWQ4YloyclRwazJiTmk4VjJrSGRsY0Q0QjVpcGFIeHh6bTRsc3MyTXJHeURxOWtFZE51OGRHbVhIclY1cVNKcFlSS2Fhd0RzQ2VGUnJ4UDc1SEtsSnlOYkJvRzBFQVRIeE5ZK1J1Qnk1L1JQZ0tkN0h1OXdjZzg2YWdzMGdyb09mQ3NCWkpHWldzZVAyaksyWmllQWR3bk9tMHhUVjdVcVNZTFF1WkVwVDFoa3lZS2I5QWJCbitiM0xreUJsejFMTGozTXdSMFA0QU5JMDAwa2QvRk1oNUhzRmpDYWlUUXVTTnFQV1N3MHFseGVuQUEvQkxFRndET2IyeHRseG5NeXMxbFlLdjBqaXFJTm1icGptTmIyNmUvdjM2eFZxNUJNc3hJaGFoaW95MUtBMnJLNVA1V0tBQ0ZoeXlnMGx6VzNlMjV1QzRqRklCaVZub2xOK2JPWXdsRTBEc09qRWpPMXdacVROcDdLakZSeWg0KytxTlhlRWtYUm8rT05XR2RMWk11ZlEwUDdzaXJuMVpOd2VVNWt5bWNDQUVrTFlNd0NaelpORjZSMTdZcWx5M1BPTm0xZWFzelgvR1hXMlkvenhJck95K2Rqdkkwa2p4Tm4yZFlCV0tIUGpaZXEyVzRqTWVoakwvWTQyclJwMDZiTi9OTU82clpwMDZaTm16WXZJaVNYUk1hTUVQaFMzdmRQSTFtTGpObVB3a1B3OEw4QVVQRDlxMkpqL3FwTTl0ZkZZckVpS1JPSHRoOU9Pd0k0RHdEb3NKMkkvc1hGNGhQTnZwODM1dFZWNEgycFN3OGdDYXF1eTAzcGZoRTlBdjdsMGJ1cWRUeUN5d0U0VXRDOUhyMUhKZ3k0czNOQ052ektvbGdzVm1KamJoWndnS1NGSkw4TDRMc3pIUmZaOHYrMnlpL01sY0hCOHFySkVIOEE0SzBBUDFidy9lOVAxNTdFenVPRDQ4NmxHYlpFUG92RjRtOGphNDhqZEZFNk1ueUxwQjJhT3J6T2VaMkE0S2tleENEYzVuSTRvSG1zZ0V3OW5zbDE0TFRtNkhaeUVUVzNBUE5zSUhTV3BzbUI0aFFKVXBVdzNOekpiU3VnUWlBbjRqYW10VDhQREF6czFLSkJQL3R4aUErZ1VVRWhZaTBBKzBuNEh0R1FlZ0NYQ0dQalhTbndxdm8rRE16MWZHM2F0R25UcHMzTEhSSU9nTHhhYlk3dUptM2F0SGs1MGc3cXRtblRwazJiTmk4eXhTRFlyL2w3Yk8ydWdLNERjV3FyekVvaENPNXIvazR5alczNWJwRHZxMVFxeFk1YWJkR3czQ2FFYm01bUNzWEd2R3VFdUFkb09tZ0NBSzVsdHVPTCtYeit6N0UxSjBwNkxCOEVZOHJ3NHpoZUEybnRTTUM3UGUvN00yYkZRdGd2dHVVSlJtZ0ptRzBNZHZYWWxxK2FjQndBU0crWXFZQlN3SDBrRCs0UHd3MHJsWExrcGRtdTZZOEFxbWx0OFZ5TkdzY2NQK1FkQWVndG5uQkFMdkJ2bUttOWdHZmg4YzdXYlpUZUFHQ0gxbTFGMzc4NHR1VjNBZHdqRHMxcGFHU1FrYTZ6TlZOM2ZIbHViTXVmQkhBaHdFT0tRWEJOYTUrSk1aUEszS3dJbWM0dXYyZG9hTW9zdVpnOGw4UUVneHduZHhxa011bmREdWdnZ0llRHVMSTJOSFIvSE1jN0ZBcUZ2ODFsSEkzMy9IMEFFRnY3RVVEN0ViaThVYlpkSDB0b3hrcjVrSytyR3hWNEw2aGN5QXVDNE5DdUdtclRwazJiTnRNaDFBUUJuWjJaTDM3eGkwMzNualp0MnJ4Q2FRZDEyN1JwMDZaTm14ZVoySlQvTEdDVitpdDFBWUNjVG9oTStUT3Q3VHp3bUh3UVhBNEFKTDRqWVE5VnE0ZU1BQTFERW05VTJ4VFpiSVMwR2dHNGtmRCtMdWhzZ1Q4dUxOUFR5NUdZRDBQTXQwRFlhT0ptb1ZIZW40ZXd6NlJIRXQ2TXZXZjBOemdDbml1NkVWem5tSzQ1MHlFa0llRDNrKzJMYmZsVEFIcW43OEVOUTd6YVVXdkd0andhOUphSCt4cGE1V01SZmx2MGc4TmFOeVZoK0FISjdUQythYlpyd1dHMW9hWHZKSGxDRW9iMzVrdWxIenQ1bllSQVRWbHVYTmQ3bHc2U2ROUEtLcU9XaDIvUThiNmVucDZFdmIxVGF0TlhyUDJtQXg3czZla1p6WWFOcmQwZDBQYWlkeUxoWGdNUXpHUnVSNXJ1RGVvVzFLby9rYlJlWXBmdkxTZTRWeE9FZ0k5TCt1blUydmx1TTRDQWM1R2tyaGU2NUh3bDR3Q01BT2lHVjUxeGNhTk5telp0MnZ6bm9ZWTdBSURPOWRaYnI1MnQyNmJOSzV4MlVQZEZZc0RhZFIzNXV0NWk4ZTVtK2VXSzBtL00yaW53NnJ6djN6OWZmVGFSbEFIUUFjQ1JYQ0gzN1NZREF3Tjk2ZkR3Umg3NWZHK3A5T0FLam04UmdOcFVEMi85L2YybGJMVzZZRUd4K095TG9hMDZHNU9MRlQ1SEdQYXlWT3FmWmd4ZHFCdUR6OWs4UmxJM0FLL1ZNWGpjL3M0QmE5Zm84ZjJuMjlyRGJkck1IZEU3RDhCaVNoOEVzSW1JcndMZU1zMVZ1RTBCN2trUG8vL0djOFhnMXNRYUsraG9rQjJRL3AzMy9SODI5K2Z6K2Q4RGVCWEphaVVNZDVhV2ZRUU5EZzZ1VWgxYW1oZjU3eVFNZDNEU1cwZkhrdFlLQkVCb2g4amFVUU1ZandyenBlQ0tDWU1uUGxQdyt5WVlONnBjWHB3UUE1QWVLd1I5RXpKNWdicDJMS0ZycDdzM252QnFBWkR6cXRtTXQxdWFwc3YwY01rY3BEVXh6cHpTVVJjQ25EUndLL0I0QXF0TnRtL2NkVFgvczJ5VDAwa0FKZ1oxNTBCUFQ0OUp3dktSRW81aE52MExBSGhVdHdSb3FzOW44ZTBnQkdMcjJOcHJKTzB6Mzk4cGxURGNxYmRRdkp2ay9aSzY0dEI4T2wvMEwybCtyMHBpRW9ZSDVFdWxHMG4rQWcwdFp3Q0k0eml2dEhZQmdhaEFYcG9Jb3hyRUJkKy9OUW5MSHhlOGtPVHdjaHVsQVc4QklCSjdKNkVabHZUUnlmUXJCVzVISUJIeHl6Z01Ud1J3TnNoL0NmckR4RjVmanJqNlhZRFhmbEQvRHlNSnd4MkF0Smd2OWQwMEgvMUo0bUFVcmR0VEtqMitITWQ2UzZ4ZGRWRVEvSE0reHZKQ3NUTG15djNHck8wNk9rdytuNC9uWlpDelpIQndjSldSb2FFZE9vQmY5ZmorRXpNZk1UTlJWTjZxV096NzJYejAxVVJTZDJ6dEhnWGZ2L0dscWpuY3BrMmJOaTluMmtIZEY0a2EzQkVRajBpU3BBQmdWc1pxTStHb1R3TTh2QktaZ3dGY09SOTlBb0NNNllsRDgzT0NHd0s2QnNCSFZyVFBTcVc4Vm0xNDZDNUpnY1Qzem56RVdBYkNjUDNGeGVLZm1nSEV4Sm9ReEkwQURnU0FPQzV2M05HQjV4WXY3bnNPQU5LUm9VK2s0R2tqVWJRamdMdW02enV5NVJNQkh0SFpyVTJieDZ0Y1hqemRNUk1JZ2xycmhEQUp6VVd4TmZsOHlUOWtaWmkzU09xT1EvdE1iTTJUK1pLL3hXU0IxU1FNOTRYY1pZa3huODRId2RlbjYyOWdZQ0R3aG9ZNm1wUDFPRFMzRWx3SHdCck4vZW5RME92eVFmQUlBTVN4ZVJ2Sm4xWEM4RXdBbjUrdTc5aVliVVI4bStBbm16cVZraGJBbU15c0x6Z0lSUEw1V2JkdjArWWxUdEgzTCs0MzVrMHBkS3JFRzR0K01KcWhLNmt6RHUxdktQMjV0eERjMHR4T2NqaXg5aHhCWHdZQWVEeTI5WE5udXNXOTJ0RFFCZ0JBOFhFaDNaWGdFWkpHLzAwSmVCN0Fkb0MyYS9UVjdZU25BSXdHZFIxNUZ6MjlKWnRkOE96eVhyZVh6ZDRoamJ6RnkzVC9mY3dPcWhBWmN5T3BKWEo0ajZEQnZPYzl6R0t4WDFJR3hpeEFFQ3hKUXZNZGtmL0ZUSGJEVnBQU2Ztc1BxbmxlNXpTbi9tWGVhZHZaampQTzRpMTAvT25jcjNCeThxVytteVRkMHN3MmxiUUFJRWczNGZzaGlzcGJ3V0V0UUZjRDZDVzVWMkx0c3dDT21ZK3hTR0lTMlpPYzNDbjkvV1lkQUU4bW9mMEdnQU9TTUN3QU9Ba0E0dEI4bHVDWmNXaDNsblRBbUtCeXJYWU9pZGNDL0FoTHBmN1lqZzNjNWt0OUt6UW5rZVFsb2RsV3dNT0VIZ2I0eWRqYUlRQWZaNmJqYXE5Vys5K2V2UDkwRkpXM3BNTTZFSzRFbDVrQ0ZYei9wT1oxdkRJZzRLYXlxbXZ6Y2tOUzUyd1NKdVRjU1NJM0JyRENRVjFKWG1MdGZTRGVubGk3Yzk3Mzc1bkw4VWxvcnhHMDNVQVlicmM4UWVISit3ejNkTktDU1hkNjdtOUE5ckdNdE81cytuS2U5Ni94Y2kvelBWZHU5SmxOckxsVDFaRi9BdGhxL1A1K1k5YVc1eFZuNmlUbis3OW9lVG1yOTBOdGFHaDlRdGZXaUdNQnJIQlFON2JscStINDRUZ3NIMVFvOVgxclJmdHJrb1RtT0pLbnhXR1lBL0MxK2VxM1RaczJiZHJVYVFkMVh5RTBKaFY3Z29oeXhXQkcvYjg1OUp1SnJibXBIdEJGRmVDSEltTisxT3FnUFZlaXFMeWxHOEgzQVBVaXd6M3pOZjF5MnFCcEVMaldETkZLcGJ4V3JlcCtuWVRtY3JSb0RqWVpIQnhjWldUcDBoK09wSWdrYlZSZkZlWm1BR3E1WXZHQldRd3hSMkExYnppVEJScjNOclJ6TWx4UmFINEVZT2RseDVzK0FCOU1yRmwvaWJYdlhlajd6OGJHbkN2bzQzUHB0NG5uNFdPdG1ScVZ5THlQWUE3Q2I2Yk1sSlgyQk5ubHZNeTBXZEdOOTlJRElCTkpXNDNQVnFnL1hOdnJBVzBWUmRIYXhXTHhHWXFiQVFBNWM5REQ4N3h1SjdlYWdFWE5iYkUxZDlIak8yWTZkaFJyaGpFTDkvbzJiVjVPMU1qZFdhK0llRWNjbW1QeURsZkE5d2VUMEZ4R2NCM1EyMzFDb0pidWFUUWNyVVQ4Y2JibmNuQnZJNGlzNXoxU2MyNVRBR2t4Nkp2eWN6Z3k1bllRYjJ6ZFZpd1dLd0IrTTRkTG5FQWpzMmxpZHBNWUUzaWpoUFVJL0NualpVNklwZmNQaE9HamxTaGFUeDV2Um1MZTRzSDdpb01lUUZvOUg0MUZ2VXFsVXF4Vmg4OW5xck9uT3E4QTEzQURueFdKTVV1bk13NWJIbHJsQXdodm9TQTROOG1pWDhyRFFZRE1YSjlMMHdkaVR3K1NQRHF5OXFtaTcxKzZnc1BJeGRiK0Q0bjNBTG9yVGJQbHlKWS9oN294M2M4THZuOTZzMkdoRkZ5WVdMTVh5ZjBTYTU4RGNPeG9MeDZla2RQL2p0ZjduUy9pMkd4QnNFVGlvbnd4T0NNSjdZWWtEbzFzT2M3bjg1OUY0ejBVMmZLWEFRaFpYWU9VRTV6ZVkyT3U4TWpMYzc3L3k1VXh6alp0NWtvY2xnOUtyUGxjRkVYYkZvdkZhWFdnQlhuQS9HUTZrblJKV0w1YTRsYUNibGtTaGhzdUxKWCtNZnZqOFg4QTk2KzU5TjRCYTdmcDhmMG5LdFp1bHNyZE8vUFJ5K2dDMTI0bUVNaWxsd0RvSlRHdUtvdzVPTnptVWQ5d2NuZE8wczFFVWwwQVlJemU5bnpPbFZ2Ni9BaklOMUM0Tkk2WGFjdm5xM2lLZlgyREtmRVZ5TzA2YlNmUzZKeTJ2Ny9mVDBKN1J4eWFIeFpLd1Jkbk9IMVR2bWhlM2hNWlppNUw1VDRFaHk4blNYTHJiRE9QWTJQZUJUSTM1U0NsUDZmUVVoSm5KR0ZZbGpTbHRFK245UERMTGZ1N1RaczJiVjVzMmtIZGxVUml6TWN4cW5FNEVTZHRUQUpJcTBjbXhreFo0dU15K3NYNE1wZzRORWRUTEkwNW43V3JnbHdGMG1PVk1QeGNZdTNVZzVNcStTQTRaNlpya05RVlczc1Z5WGNMK25FSE04ZlVYSG9QeWF0aVl3WUxRZkNEbWZvWVR4eWFvK0J3RGxoLzc5SGg5bVNHQ2tLRjlsa0FveTdtdVZ6Zms1RXhWNUU4SXJiMmtZTHZqeHJ3U01vazF0NEVxSkNCdHh0SlY5OW10Z0Q0NEFwbWQ5NEQ4TnN6TlJKMGV1dHJralZKZXlmVy9nUGswVVBRUS8zR2JKOVNYUVFYRVR3VDR3VHNKZmRla0crR2NDWEo1eWFjdzh2OFlXeDdIQUpBV2M4N2I3SXg5ZmYzKytuSThJNlEvbCt4V0h4c3V2R1RyRVhHbkVMZ3VpUTBsNkVSS0dsU0NjUFRBR3dQNGxPakR5RFNWaEtHZWt2RjVTNUxGdkFzd1MvTW91VUJBTFpjM3ZPOG5LaEZFVE05UFFzaGdmVkpmNXRYTUVYZlAzc2dESDlRZGU0VUFPY2t4RWtJN2FNQXR3VnhjcUhrMzliYVBvN0xiM0VwcnlSUUErREI0WVlrTWR2azg4R2prNTloR1JUMkVqR3d1RkI0SWdublExWjMvaWtFd2FiTjMyVk1Ud3o5dXdwYzRESHpxK2Iybk84L0hGdDdNWUJQVlNybDA5TTB1OUNyMVdvcG1BZDBjeFJGYjUwcFVQSVNvUmNBV00rUUhpV0t5bHZSWVc4SWY4cVZpdmVRVEN1Vjh1NXBGYjhpZEVFU2hrL0NOWjducVFOalk3YVpwTzhKdXNVREF3TkJiWGlvQzhBMkpFVHdqRnpKUDdrU21UMEZuZzdwcVd4WDk2NnRra1lrbjQraWFGZW10WWRCSGhPSDV1OU5JNzlzWi9kbDFXcjE2dGxlcklTRnNUR25qdDllb1NiTnJxYXJCMmN5NGswa2F3TURBM3RWaDRjZUlYaENISmIvV0NqMWZTc3g1ak1DdG9Cd0pkRHhXUDJmeGZpT2NGQXE5eG9BNzU3dFdOdTBXYWs0RmtDc3liUjI3eEpyMzduUTk2ZXVmQ0E4emlHQUY5dnkxV2haUUIrUEJFaGFDbkRwTU5MengyZll0K0oxZEIyYXkrV2k1dXQ4S2JnaXRuWjFFRitveXYwa2p1UE40VlZqalBEMjJZeU53Q1lnMWlLOU1aOVBIcjMvenZ2K1dQTk9ZKzREZ1Y3bmZwNWs5WmJtOW96TExFamxIZ0IwRlRLNG9QV1lycFFUdnRqbWM2NWM3MC9aeEpyUG82NVg5RldreTU1bktoNTNBSEIzMXN0OG9aYW01NVBjUWREbkJCNUJxVFd6K1lzZ054aTlMNlFIcVFUdzFNaVdSNHArMzFsVERxRGVGcERtSmFqYld5bzlHQm56SFpKN3FWYmJGY0RrQnFjVDBIa0EzanpWWGtlZ1lkYTZRSEszVE5VT0FLcWU5MEVBMDdacE13c29FUys4M0dDYk5tMWVITnBCM1pXRUkwNmFUck52bVJNNVQ1czIrOGZoeXdER2FoczVIU0ZpckZITWFIZmNTTkFraGpYTEVQRXNnR21EdXBWS3BaaFlleXVKclNBOFdoRDJaRjlwTUlxaUhlblMvd1B4L2NpV1R5NlVnak5ubytzWFJkSHFjTFVySU93STRkY0VwczMwRmZBcVFFZUE3Q0l3WWRXLzRQdEhKZFp1VXZkTVdjWkFHSzRGYUgyQUIrZDgvMkVBU0JLN0pVaWYwUDJEZytWVko1eExDOUxGaXhjL255UkpId0FvcmVVQW9BcThKbzdqTEtLb01ZblZId3ArTU9NRUo3SVRuY2diOStpWTJKZ0JRTnYyQ004bWpiOVpybFE2Wlh6MlhXeksrd3A0dk9EN2gweDFmd2VzWGJjbUhRdVNnTFlYTUZCejdwallMSnZIWnJ1N1QrenA2VEhwOFBCSFFIUUNXQnpiOHVTVEpmR1NwcU40TVFpdWoyMTVKd0Q5a2pKeEkrZ2pxVE94ZG1jQlZ4U0R2b3NhMnhiRTF1eEU4QmZQUDI5NkJnZkxFeFl6RmkwS2JKSWtyd0VBbDZhcjFPK0ovRGlPMS9BOHJ6OGRHUWFBcERWQVB4V3hMVytLLzVDZ2JvTU1BR2llSnUxdFh0bzB5bGozanF3OWt0Q0ZBTFlGQURtOHRsSXByNVhMOVQwSkFFbGlObEZOUHlhd3lQT3d2M1BxSTNpQnFycXpFb2E3NWtxbGg2WTZ4MEFZcmwrVDI1akF0U1RUNlI3a1h5b2tuajVBY1FFeXVnbHViTVl3czlrdnVtcjE3bHl1NzZuWW1GTnJ4TWxlRnB1NktuNkt0SGFkcEcybU50V2FIMGpzSEpueW1NeGY1OUlNWjFraEw3aFhOMllHbzFxUGtoWWwxbndMQkQzZzFPWTE1SEo5VDhYV2ZoVFFkNTF6QjN0QUkrdVVIOEVzczRuVG9hRURHMjFqZWZoUW9lamZFVnU3QjhEcklSbXZFN3YwOXZhRzQ0OHJGb3ZQOUlmaDdxbEw3d1Y0YmhTWko0dkY0STZlbnA0NXJReVFYQURnbEluM1llSUZKRW15cG1yVjNRRGMxK3Y3ZndEcXVzUnhYTjROTlo2UFRNZjNJMlBlSitJc1NPVk1WL2RuMDNUaW56dEprb0pxVlkvZ3JMTVJYNEk0Z01NQUZzQnpiZm1GVndDRklEZzNOdVkxSUk4YWd1N3U3Ky9mc3JlM042eEVaaCtYWXAzV3RnSmVLNmw3c2dVUlpQV1RRcUh2cDJQYmMxY0NQZlhBN1pRNFFMMVN2YnBzUENTN0FHUTdhcldqQUVTdCsvS2wwc214dFc4a2tjM244ODgyNXJLVG0yS09JN2JsaXdHdU5YNjdnRmNseG13NmJsc1BBTXNnR0VCTGRVZ2N4MjlHNmdCNDl4VUsvcVJWSXl0enJweFlleExJTlR4UHV5Q0RKemxDTHdYK0IwU1E3WGEvQTRDZVl2RjNBQkJadXprQndQTnVMN1FzTkVhMnZMVDFjNytucDZkY3FaUjNkaU42Z09TWmtiV1ZvdTlmT2poWVhyVzZsR1BNT0NXM1p2My8yRGsyWnF6RWd3ZFhLQVZmYXI2c2hPSG16cm1ESjcybTFqNmhuSUJmVU5neU5tYmF1Yll5dXFwcEhDcmdqOTMwdGgvZlpvanV6Vm5IUDJmSmFTdGpocVh0QU0weWlOeG1KaWpVNmwrbjFVempNYUpObXphdllOcEIzWlZFb2VTdkRXTTgxSFVERmkrVXhwVHZ4K1M1SkE3dEFsK3p3TGxLNjc0QmNyVWVxYjVTSHdTVGF5cEpmOGxyNmxYUnFZZzlQb3daWEwvanVQeE9Oekw4TFpCdkFQQVRaTE43c2xBWUJJQmlzZmhZRkVYdlpGcTdqZVRwaWJXYngzSDh5VUtoOE5mSmg2bU9KTEpIeUtWZkl0Z0Q2S0s4SDN4bUtrTXpTYXhFOW1BSW54YzRRdXJ3UXFudm02MXRFbVBlMmg5RkhSblArNlFBVmNKd2N5ZEhDWUU4NXNuTS9oN1FQeENHNi9XVVNvOGoxUWRRZDVnNXNUcUVFeWVjRTBQUEpzUERSd0w2UHJBc1B1N2tIa1RxME85aFg4elRXbWNoQ0U2UmREcko2bFNCbElxMW16bm9EUkFPbUM1Z25nS3IxVFVENjAwSTlMWnFDQUtBYzB2UGxoUWwxbndDb0JPd0tzWk4zRWwyQU9nVWVTdFFsN2RBTFZNaWNKa0E5VWZSWmdCeWtycjZvMmdUQU1jaG8xb2xERGZQbFVvUFZhSm9GNUlMQVd4ZEhlSy9KaHRyVWpXYklPWFk3RUhoUEtTMTgxeXFTMmE0YlczYS9FZWdjbmx4SlpQWnlTazlodEFXa3A0RHZkTWc5ejZTaDdncUQweVM1RTJxMVRaMlZYY3R5VVVrRHMwVmd4c0JJTEptTlpMSE83bWZ4YUU1UFYvMFQyOEdBcDNVQndBZU9WUjE3aXNrUUhxdEJtV1oySlNuTm9ZaE9nUTh1VEt2ZnlvYUZSaWZCZkJvb2REM205aVkxVUhBYzVsdVlGVEM0WFlBRUxBdWdIOFc4c0dqa2JVblVPNlV3U2hhQjhEdlcvc2tzTm40SU94ME9NampOQkZUU1liRXo4ZHNxeS9zYnQ2NkxRbkRIVDFnb05VY05FbVNncXVPN0V4Q09lbVBqZjRXSktIOUFjZzFVUTltanRIUUxQais5MkpyZHl2NHBkc3IxaDROQUo2blhYcHJtR0J3azNpY29OdnZNcG5MNldvN1pMM3NNVDNGNHU5aWEzY0hkQ09BZm1XeTIrZHl4U24vMXIybDBvT3h0WWNDdWhvT04wUlI5STVpc2ZqYktXL09wQ2pNdTdwR2V5dlBMMXk0cURxMGRFeDFpcXVPWEVReVEvQ00xdTJGUXQrdkFXd2RXN3NiaVpza1ZUTmVadGZlM2w0cmFWRVNXbkJNbG1MMTlRQUFhb3pPNXN1S05CV3lYajB6SDVucE5LUGJ2SXpJKy82eHNiVnJrWGhQT2pMOFEwbnZTRUs3RDRneFpmdDE3MFlDa3l5SUlFVU53RVFKTE9GbnhhQnZzZ3orV1JHRjVqSUtvMUpoZzRQbFZhdERmQWpDMVNSUGtYUWc2a2JGODdSd3BvTkVIRFRKanFjQllDQ0tOcWc2VjVjNXFOVTJBUUZJYjRpc1BhRFpNQ3M5M0JzRWZ3SlczbHc1anN2dlJJclBTL2hHcnRoM0oxQ3ZwSVN3dG9RRG1wNGNvOGRETzBFcUZ3cUZNWXRLRkZZQk9DWlluc3YxUFJWRjVUM284Qk5DRjhYV1BsdXR1citCay96ZDYyTjdOOFpYSHdncGdOR2diaXE5a2VPdWU5SyttdDl6SFB2ZE5SbWUrQkNBK3dVTUFGb3lYcjZqRW9hYjArSFdWTzUzUGFWZ3MrbDAvaXRoK0Z3cVZlRGN2Smh4LzZjajFqUDZtWHBkd1JPUHR4Y0EyN1I1aGRNTzZxNGtTQzZSeE5qYUcwRzlacUVmYk5lcVRScmJjaFVnaGpPWjV4ZjYvdWlEWldUTWZvQXVUenp2d3dYZi85NDBwOUJjOUFCSCs3ZG15bXcvbGN1TEV3OW5JZVVSOVc5MWZqTmZLaDAyWG5lcVdDeit0cisvZjdOMFpQaG1FTzlGcmJwREZKb0xNOW5PczF0THN3YWlhSVBFMnUrQ1dKdlMwMTRHKy9RV2doOGwxbjQ1c1hab2ZIbFZZc3hiRTJ2UEJiRzFvQWU4Yk9lSDh2bjhYeVpldUg0a3VkTDQ3U1IyY1hLN0FQV3BteFArVDJINC9sanVJNVIrQTNyTFNyT2sxNE00R2NCdEhuV2R2T3l2NldxSEFJQnoyb1BrdXlrY0R3OHhNbm9FamdCNGFHVEtCNDQvNzRSeEFBc0VqRTVzbG9UaGE2dlNxNXFadzVQcGVFVlJ0RHJTMnVNQTRPU3k5VW03TG85TWVZeEpBNG1oZ3Qvbmp6MGZUOGlWU3YvZHVxMFNtZ3NFSGc0QXNiVjdrMXdUNEFYRklCaWpMd1lBa1MxL2p1QVpIdXNUS1ZmRldZRGJjOXc1NnI0c2NnK0NBQjNoR3ZNRk9mY3BRVXZvNFVqSWF3bEM2K3NDbmlaNGR0N3IvRnZGalJ3Q0FISllIOFJSRUs2a2g0YzhaSDVmVTdveGdYVm5GMlJoSjlET1dtM3p5aUdPNDd4cTFSc1M0RjJRNnlJWWdUZ1ZYdmI4aG03dHBZbTEyNHJheU5WR1BrN3dCQUJMQVg0NFgvSkhBN05GUHpnaHNUWVNkQWFFVXhKcmZ4cWI4aFVnUThtdFQxSjByb1BFTHBBZXk1V0tyY1k0RGg0L085VVlHMldyTDBxNngyQWNyd3VxUk5hTnJqTEFIMU1BVHU2TXlOcGJQRW1PSktXMVFPd0I4Qm9BS0pSS2wvYjM5OS9RMC9LOTFFUlNtZlJtYlRha2VsQjgzNmxiOEZjRlAvaEE4M00ya0FBQUlBQkpSRUZVNjVZa0REOGd1WnZIOXBPK0tRVXZqS3g1bHNBZkFFV3VXdDJTNUtvUWJtOStyeWZXZmdmRXRnQ1NMbm9mbnN3eHZPRFg1VGlTUnNhWlM3bVVmY0dFejlEWVRreWliYnl2ZG14YzI2STR0QmNCV09vSk94Vm1FYUF0K1A0MWtUWHJFemhlcnZaK0FITU02Z0tUeldGVUxxTlZrcWxpekw2T2VMZWdIeFg4NE83eDdldVNDem9iZ1BPOHpIN05ESFdTejBmVy9JTnduNGhzdVlQaWlLcDZIMGpJdzMxekhldExDbEtBaU9sV0dkcThyQ0Rwb2lqYVh5NzlCY0JyR3JKZCs4Q1lNYzlwQ2ZFemtYN0JMVE1MRzhoa05xeExFTHd3MVAwbTNPdEFsUnBqbjE5cEtPRy9NMTFkWXlRSGFpTkR0elhmN0RWWDI0M2dhUUJhcWhSeGNtdmhYbzM4SklBL3RmWXhuM1BsS0lweVN0UHJDR1E4OHM5SmFBNkdROVk1blFieUg1NkhCVWxvRHM3QWU2Q25WSG84Q2NNZEpiYzE2RjI0TkF4ZmxTUkpONERJYzI2OTFLWHJTeFBsQm9yRnZ2c2phejhOdUU5MGRIVS91SGp4WWd0anhsVENWVEo0dDhUdkNEeTg0TnpvWENBaGJ3REhCbmtMcGRMMW1FVFdJQW50blFDMnlRaHY2dkg5dVVvVlZaZUU0V3Vxd0JuMSt4a3VDNFF6cFhQcHBRQXpJTDdaSDBYYlY4SUp4UjlqeU5EYlI5RGtXc2R0bG91VUpMYmUrc1VlUnBzMmJWWXk3YUR1U29Ta0lsdCttdUJlc2JWWFNkcDN1c3pMZ1RCY3YrclNyd1B3UFBJRkU0bVh0Q0NKN0NjU3ArTUJyZ0lvOUR3ZW1TdjZOMDUxVEc5dmJ5aHAremdNRHdOeEpvWFB1SkhoVDBYRzNKYko2S3Bjc2UvT3hZWENINVBRUGdIaHByd2ZuRWx5U0JKRkxBUjBiR1RMMmFMZjk5bUt0WnM1NldRUjc0VlVGcndqQ2lYLzYxT3QrbWU5N0RZMTFySUE0TG5NS3FuY04xalgzUDMvN04xNWZGeFYzVC93eitmTVpHbmFKTFBjQ1NDckNzaStnNDhLS0tBSUNMSkpRVVRVQjFsRVVGbVVYU0tMZ3VnREFpS0wyNE1pV0tDSUNJaUM2RThSaExLcWlBc1A0SWJNdlhmdVRacTJTV2J1K2Z6K21FbWF2VW1iZEpweTNxOVhvWjI3ekhkdUpzbVo3ejNuKzcwSEtYd1ZVQmNBR0lPZXJySk9JdEFLNG05RGwvYVhmUDhnQXFCd2Y4YnJHUGpRL1UwQUtBWEZUUUhzMzJqTXJTMzUvRDlyamRJZ2FCRm9WbHhIV1BZelF6OXE5U3BaUUhEbktQUS9OMUIvY0NTU0J1UmNBRDhXK0dqdHdSRjcyZmREMkduMDg4bU9LdDhRRkFVQXBwSnF0TEFYU2xyV0JGdyt6bk9uSVVBeTFZRjVxdUZNb0h3SkFKakVORmpwcXlEMmtQQXEwL2pnd1BVRmdLNGcyTTFDZTFJSWhuYktsZSszeHNSM0lEeWRMUXhlOTI4QzFVR2ZsZjJNeUY5bTg5NzNBYURrRndISkI4MlkxMmZZeTRWOVB6SEdkWENjV1NxYnpjWWwzN2NnSHBEd3c2em5MUnpab0REamViOEE4SXM0RFBlMXN1OUhLbjFVZG95YWZ4blB1enp5L2NkaHNIdldLenhjQ3Z3K1NodUQvQ2VJRzlxOXdxMVJVUHdBd0d0R0pBbzEzczhuQUNqNS9ydEhOa3BiWFZwenVUL0k5OStJdkxjVUFOb0toVDlIb2Q4SnExTkl2Rk9zcnNVUXRBekFRNDNOYzg0RkJzdmVqRXJvb3JyeGxhem5qZnJnUHA3WTkzZlJoRW5keVpINE1xdjN5TllIc0Q1QWtDZ0QrRkhESEgxaWNFZWpCMld4TjFJNHFDV1gvOGVxUHU5RVNDNko0M2hQVmlxRjlvSzNhTExIWmZQZU9YSHMzNXNic2VSN09vbjBBY1ZNTll4cUtockg4WnR0cFh3K3BLVXBrenFpUFovLzZkRHRLYU1UcmNYWENYNnVkbWV5Qk9HaWdlWENqck1teWVWeVhaSjJIdWo5TVBKM0FBQkVmcEdVK29mZUVJbWk0cktodFZ5SEluVWF4SWt6YVN0QWk5dEUvbUZPTGpkdTA2dzRqck1xbDgrYjZEeWl5am12WTlScXVUSDI2Mjl0YlIxMnd5Y08rcEtoNVVFRmRHV3ROZ0NBN3FhbVJrbHE3Kzh2QTBCc09IWmo0MmtjSzJkejJjVng2RDhtY0Z0QWw4QXFGTmxDY0M2a0hnbVhnRnluREowYUJjRVcxaWIvQy9LZjZjYkdTL3JMZlllb1VyNEpBR29mY2hJQ040NzFuRG5QKzRha200ZjBBeGwyWGFJZ0tOZUsxdlFNZTA4RS9xalBUN1hmOTZQZVU2V2cyRXdRYkc2T3huclByVWdjK3Z0SnVHblVobUcxQlhtMW5lUmNEQUZkQURKVGpjTnhIT2YxekNWMVoxZzJYemczQ3YwZFNCN1pGZnIvQitEY3NmYnI2ZWxacDl5NzdON3FNblllUGxFOVJBQUFtWTJDNGlTYVNvMGdGVFJrcG1oMU5xMy9JTWgxYXJORGIwK0o1eWRVeStMRml6dGFXMXZIckJFUWhjVlBSMkdZNUR6djJwNmU0c0wrWmZ3Q2dHTkp6RThTSmdEdXI4MUlQV1I0MkJTQWsrT2dLSUJubFlMaUFSYmFWdEJTQTNOcE8zQTVQVy9zQVZuTlFIMnFPUFozU21Sdm90UVBNaEd3RXhQY0JmR2oyVUxoeHowOVBldjBsNWVkV3gxV2NQZ3lUM0pEUUtBeFk1YU5HQXVCcDdLZU42eWJlc24zandaeFhRUDR0bGJQK3hNQUxBN0RlMnc2R1Z3K3hCUStvUVQzVUxpeUZQaTdadlBleDhreE9wd0RFUGp6bk9kZE85YTJLQ2h1Z0NrbU14UHBJQkNiayt5Y215K01XUm9CRmlrUU1LWTZVM2VnbEVaM2Q3ZVhWUHJ1RUxRendIK0JhRU9DdTBCZW1jbDVsd0pRRlBxUFZEOHIwMU94T0c5Z1VObGp6SWFRQmFoSlgxK1JRVzdrOVMyVk5vSk5ualBFWnpQNXdrMjF4MzVBazNoam44VnhacWRjb2ZDK3lleVh5ZWQvSm1tYnNXWnVEcWpWKzZ2V3gvWUtXNDgrUitIb29iT3JzbDdIS1FCT1dVRjhCMDRtdnFGcVB3K21QSnN3NnhWR0xjdXYxVkpjdmsrMUsvaUtPb09QZmY2OHR6bEdOS2Rja1V5aHNBaGp2QmFTbGU0ZzJESnRSdGNMek9UemQ0dzhKbGNvM0NNcEJXRE80c1dMbTQzcGJaZzd0K0NQdkltWnlSV3U2UXFDUnpLNXdncVRySmxDNFNzQXZqTGU5cXhYV09GWXI3WXFadFRLbUluVTNvTmpKblFuZWs5bEN4MDdqUFU0TVBvOWsvRzhCN3U2aXJ1MnQyZEhsVXpJWkRJdlJsSHhJSkk5N1puOHFPYUE3Ym1PK3dDOGNjV3Z4SEhXREN0cTVpdXlHY0NrbHFlWGd1QnNXZTBBREt3Q1hEa0NBQWxSNkxlak5pTnoxRDVTTzRnekpqb1BoVDVnZEFtMFVmdUJaOGRoY1BhSUJ3SGd6bUVQMWNhYjFTWnFDdGpSOFFGZzdKVUpLekxWc1hLdENmUDhPQWh1QXRDVExYVHNVZ3FDVXdCZGxTMTByRnVOcTloTFlIc1FYeVB3U2tyWXI2MnRMWWlpNkVFa3lTV2ltaUdWWU5MM1R0U1ViYUwzaERGcXRoWWdWNlZrQVZzQllONjhlUk4rOWhwUE84eUM3b1prMk9vSFcrYi9BRGdBNE1kTWczMTA1REZKa3A3REpMa1RoR2ZBOTZMQkR0NHdrQnBudFA2OTR6ak8yc2dsZFdjWVNkdmQzWDFNcGIvdkdRajdTN3A0cklSZXViZjNIQUFiQy94a3p2TitOSWxUNXpDdy9HaEtBUUVBQmp2cnpzdG1uNC9ENEJVSUx4anlySGF2OExzb0NBNURnanNydHZkMEFHTjJpSlY0Sm1CakFOZlc2a2FkdUhqeDRnc3EvYjJmYUdocXZtNjhwNCtpYUJQWXlyR3kycTlhQnd0dkV2RU5HdjdOeWg0UkUyMlNUcCtvN3BLa2RGY1FuR2JMK2dMQjV4dm10THl2dkd6cEt3U2ZCdEVDNHU1U1VMeTh2M2ZwWW9MdGtQNG1ZRXRKcWVVZm5MVXRBQ2lWV3FVYWtTUWJBYlhEbU1GbHlhMzUvTERhamRsc3h6TkxmSCszZnVoK2trZkhvVjhDY09yUWx6UjRQdGgzUmFFLzV2ZWxyTGFmYW5hRURmWk9sczB2clVuOUp3NktYMjhYeng2WkhDSFZJQkN5WmpESlUvTDlneXI5ZmRjUmFrNloxRDZKa2s2QVcwTzRIY0JGVWVpL0kyVndOY0czUWZncmlNMjZqZGthd084QUlFR3liVzBHMnFwZVh3T2czWXBOQTQvVk90blBobTcyampNakprcm9Udkw0NlYwdU84dFVTOTFQbjRIbVhWTjRmZ3RnU2UzUFJQdE1ldGJzMnF5OXZlTnY0MjBiMlJqS2NkWnlMUlFtbGJVazlGWkI3MW5oZnRXZUNKQTA0YzlGaW5NbjJsNTcwak15aVViTk9vM0lyeEw0eUlvT0Z4bUMrQkV0UnE0VS9BSzR2Sm5ZZEZ1WnNUSkpEVzIyTmhhUnp4cHlmcXFwOGY5VmVudFBMWlZLdDJlejJkK1hndUp1RkxxelhzZG5WeVZ1SzdVQWhMV3I5RHN0QXdCeEdIeHpNZ2x4MHR5VnllY0hFK3pNNTdzeHBORmJLU2llUitBZ1NDK0tiRGRKdW5sZU52dkhnWldxWFYxZE9TUjkzNi9XaStmaDdaNzN4Q3JFN294SEVBbTVSSS9qdkQ2NDcvVnBKb253L2VFRG45N2Uzc1hwOUpHbXNmSWlmRCtsWW5GZUpEYVFRRk9TekZXeFdPbHVhTGhJbGY0L1pCSjdtNHJGZWNPT0x4VEtvejZFVDFPak5KSld2di91b1lNWEl6WFo2bkxXY1FkUWxCcEZEbnYvMUdiMWpwbzVGY2Z4RzFYcFB4RGdZVWdxNzBRMXRmd2lpRFBTamMwM0ozMTk1d0w0S3NUN01wNTN6a1FKM1c3ZjN6d08vQVVndDRkNGEwWTZnZlBtOVVSK0VhRENUTDV3YUJRRzF4QThTK0RKQkM2MTVIOElYUlBIL25ZQW5rWTFnSjBoK1dQVjdCM1FxK1REcGFENHpqaU96NnE5NnRFMWRXdjFiOHRKNWZHU1h4eVdhQ0h3V3JiUThXWUFtRnNvdktvdzNET0MvYkpKTlg0ZUFFU21LWWhrRWtVRE42bDVrS3pHNjBEY0NFMjlsbXk3NS8wdTl2MFRSSjRjRSt0TE9uUm9HUkJialFQR21ENUpMWEhvM3d6Z2NBaFBtVVljMWQ2ZS8yc3BLSUpBa2kwVVRvK0M0RGtDTjFxcmZ3Tzh4QmplYTJVZnRkVGJVVXZxV25CbkFrZ2o5YnR4QTZOMmp3TC92UUIvTGxnelZrMWRWY29rQ1VKZkxmbkZ5MGFlSWczdU5OQU13M0VjeDNIV2FvMndFTVlkSXptelY2bFUyczZvc2tVbTM3RmdndDNhVVdzWXRpSlpyM0RvcEo0MzhQOUpLWjJyelRCZEZSTDd4NjdyWFN4UFptM0VXQ3RMYWlZcUNscWRJcktLcGpKV0hucWNpSTRvOUQ4RDJkMEJNZ3I5YWxrZlZXdlFaL0w1T3lQZmZ4ZUlDNmpLeXdCK0QzQjlTU3RNa3BlQzRKUW02YzY1aFhGbUQ0UHRBTUFSWlJtbWdwSlhLL2QyMUlwMkJXQWdUVmcvM2FRYmY0Q2svSm9WOTZIcytSV3JhK0xBOTZPZytDdUl6OXYrdnBNQk5FczRKRmZ3N2xuWnVKMkpFWU8vSityU0M4RnhuTlhMSlhXbjJlSXdmRXRpK0tkUkcyeUNwSmVJVGZXZkF6TXUrNkIvOWhrQzVlckttZGh3VkYwaUJjRVBNZnFYN2JRMVNodDVOOW9DYndBQXlRUmpuVU9TaWNNZ1I2RFEzZDJkYjJ0ckcxV3ZTeEs3d3ZBU0N4MnFTbmxMZ0pDMGhNU2RFdjgzNnhYdVd4d0VtMVg2ZTM5TThtMjFvOTRWQmY1ckpYK01pZzlrSmVjVk1xM0cvQ2VTN1RVMFIyUzkvQjN5L2RZb0NENE00SG9BdjZ3bGhEOFJCY0ZQYzdVbU1sMUJzS3NGd01Uc0MrRHBPSTZ6cXBSM0JIbi8wS2VvZHRTdEhFemhpR3BmTUg0UlFEOHFsU3dJQ0hyQzBEdzg3SFZDMndFNENPRDNERG55RnZmd3UvelZ1OWtuRGY1YmFvS0dMNk1UZUVhdVVCaXYvTUsxQUQ0KzZsb1RsNWI4WXVlSUN6YXNLM2FtVUxneENvcnZBZmlCT0F3dkFxb05oNnB4c0JFUWJKTDBrVnhhOHYxK0FoZGxQTzlpa3BXUzd4OU40VEVZL0JRQXNwNzMzY2ozWDFZcS9YU3RCbHdxQ29OdVdPMkwyc3h1V3V3am9udGVMamY0dmJERTk5OVFCZzVLYkhJTVNReDBVNmIwR3hHdEFsNDFOTjhkR3JkZzJ3R2NJdWhoUXpONjFscGo0OWoxTWgzSGNSeG5sdE1KSnpRZ244OEF5TU0wdFNIQjVnQXFNT2lGMWRZNnUvUGRZTElFU0hXQkRTSCsra3pFMjI5MzNlTm5JVnA3aE1EejQ5QnZFN0NlcW5XM2grOGp0SWw0WXluMHJ4OThNRkd0Y1REZlh3cjlEUUFnbS9OT0c3b3FjSW52cjFlbXpoZk16N09UV3cyNFd0V1NuZyt2YUQ4Sjl3SWFXWjV1TGlhUjFKek9zZktJb0FvQ1Q2S1FBV0drNmppZlE1TnA1S0dBSUhHWE9BamVKTmtPa1cxeEVGd3llSnBxaWJlRnkwK3Jsamp3djlKSG5oWEgvc0Uyd1FtalhwVEZMcWcyQ0RtMUZQcEhEb2xwZTRCbTRIMWlvSWN5K1k3YlJ4NitlUEhpUXFXdnR3bkFvcXhYMkhXaTZ4ZjcvcGtpcm9DVzk5VVlTeWFUZVFuQU55WDlvTHRVMnM1S3g0TTRGc0FIcWg5K0NRS3hoQTlHWWJFZ3BoK3NyY0J6cHBGUWEvRk5Odm0rYitvZGorTTRNOHNsZGFlWkdocUs3TytmY0RtTnFMY0JQS3oyejFjb2pKbkVHOXdmbU5MU3psVkY2azBDa1pKR0o2Y0JMQTJDZGNIcWUwZDlmZnNDdUhYME9hZ29DQ3lCZFFGOEQrRENyT2M5UUhLWnBGUlhFSnhob1lzZ1dCSFhFK3pqcU1aZ2dHRDNJYmdOcENJd21CajlyNEh0TVhBUm9NOUEyQ3RiS0F6V2RCcm9DZzRBYmZuOGszSGdCd0xtQTdoY2xjcUJBTklDQjV1cVJMN2ZXYkhKaGRYNnNMWFhJSHlXalkzZnR0YTJJYW5Bd055ZDhid3ZENDB2Q29LUEFqcW9JWlc2WnFEVzczaWlxTGhqSmxQNDgvS2x2OHdOYlRwV3ZXNXFIRFZUZStCNHNZRmpURVlROUJRTW54MzJtTEE3Z1dFekhqSk1IUmZiWkdjUTUzV0Y0U01EVFdVRU5SS0FUYVg2QUNCWEtBeldYb3VDNEdCQXQ0RG9ITnBFYWVpMUpwbEVRZkZCa0FkMWRYWGxHaXFWdVgyeU94RzZmV0NaZU9UN2UvVVREd0hna0liZDMyTzY0UXVaVE9iRktQRFBrZlJjcGxBWVZpYzZpcUpOa0ZST0FjeFBNdVBVR2w2cmRYUUFTNWVtUVVvck1VdmJjUnpIbVQzMHJzNDBka0VPVGRnVXNudkFtSDBCYlFvd0JjQ0FNRkR0RDNnYzB2Z1lrQklBQzVRcjJHenJWM1grMXIrQXRRK2hZdjZNbDFEazdaMHV5VHNiU0FlQWtFejY1MGdxdDBQYWFzUWVxZG9JYWtOWkhUTjRXUFcvU3dCc0JXRXJBSWlpNkN3QWcwbmRpakhiU2Zaa1ZHZnZyWEZKM1ViZ0wyWGhFME1mczhDN1NCekpJWStibEY2eEZqc1AzVS9FT2hSWFdJWmx1c2ZLQXdqK01lc1ZkaWtGd1NtRXJzcDVoUzJBYWsxZGtKRFVHQWYrVVNETGtJNjFFRWpPSVFBcnU3eFpwK0gzQVF3bWRhTWcySWRrRThHZnFZS05JSHNNUmlMbjFQNXlJS3dHdjg5cjc0bWxFSTRCQUV0MkFSaVYxRlc1dkhudGJ5dWMvUzJndGZwNk1TcXBXeW9WOTZERkRoQTNBYkE1b0MzaU1IZ1RBQ05wR2NsZmdib0hwdUZ1V3J1NWxCeEk0SDBRUDBnbEtBWCtud2srMENoZE52NnNaTWR4SEdjOExxazd6ZHJiMjB1WW9HRko1UHZ2bDNBUmlRaEFWdEk2SURiS2VoMmZtdUpUY2J6azMwUWlZSVYzNnlTOEhZUk5pQzlIb2Y5MHJTSE5vRXBLMjFmdi93R1dPQkpqSkhVQklKUFBmd0hBRjRhV1V5ajUvb0ZSR0Z4T1lpdUNpMUxDTVcxZTRjOWp4aHI2cDFIY0NsS2dWUG85UUxYOFFnVmEzaENGcU5ZQ2czNHljb1p2QTgydXJaNzNKNUsyRlBoM0VEaXBLd2plbXNpZVNESnBhR3E2WTNCbm93aVdmd1YxTTRETkFCN2JhTXh0TGUzdHBTaUtOZ1FBMFU2OSs4SVFxdkRpS0F4MmxMUkJiVW5YdWhvNXUxZjRhbXo0MWJHT1ozWDdxRnFZUnJ3ejR4V0d2ZWVxczNvNWJLREtmTDQ3OHYzakFEeGtiWEx6RXQvZllXNmg4RzhLalNDUXJzMCtpUHppaXdMV3FRWFVCQUN5T3F2a0Y0ZmRyRERnNlpsQzRVWUFJTEZBd21FcWw0L3ZydzM4QUxPOEpsbzZYVUpTTGdHNGpURC9FSFNad0o5bE01a1hhM3UwazVPckUvZDZra1FSVFhQekhBQXd4cmdQNXE4amtwb0JtUEhxdjhaeG5HMVBrcVIybzh0eG5GbEtnTUdaNTIrTVJuTUlnSU5oOENZQURRRG5RR2dCbU1hUXU2RURzOTNHT0pGZzhBWUlXOEdZLzBZRCtyRzVYdFc1blE4Z1NXN0g1YWsvRXAzdTV1QWFxTllVZGlkSmorU3kyVmNBN0RaeW45ajNUMVIxVlJvQW5wQXJGSDR3MmZOYkpXK3A5amtZZSttOGdQWW9LSDUzckcwQWdCUytQWlAxcStjV0N2OEdjSDBVRkU4RmdLelhjVTBwQ05LQWpzd1VDdGNQM1RjS2lvTkozZHBNMHcxbzlFZXN3SFNQbFNjckNvSVBrT3dBZUhpdVVGZ0lBS1hBL3dPa09GZm8ySDI4NDBnZUFnZ0ViczE0M29NQVJuM21LL24rdjBtc0orQnZXYSt3N2NpR215dVNKTWwvVlZjaVZrdlRUWWpNQUFKU2lrZHRzOWdENEtXQUFoRi9wZmhMZ1ZlbHlhZGE4N2tuU2ZhWC9PSnZvS1NTOWJ5dkEvZ1pnRTh0RHNPdEV1bEFTQWVLT3FURjh6NDNsZmdkeDNHY0twZlVYWTJpMEQ4TndoVUFid1JrQVg3U0dCd3I4WllvOExPWnZIZmlwQnU0a0crS2lTbDNLcTBWbnZyWGVOdVgrUDU2L2NSMmtuNUxjQ01BQjBkQk1jcDZIVmNQN0pOWTdGazlqeDRnK0w2bFliaEJTejcvejlFaExrL214a0d3ajZRTFFMeFRVZzhNejhqa3ZLOEJhQnA1bktSVVYraGZMZUZrQWY5b1NLVVBHSmdGcThiR0FPWHlKZFhYb3M4SnFBQzhERU5tK1ZLYUQySzcxSkRDL1NhTm0xVEJTUW4wYlpKYkFmaHhyUVl3QUNDVEs5eEU4bXNBVUFxS2x3Mzl1RVJiM2tJZ0RQRmFIQmFQc3pLRjVWdnR6Z0JSU1pMalNrSHcyc0NqS2ZMcDlueitnZUhYWG0rRitQeVFHbDJiUW5nVUFKcXNyZlFCcndpNGorRGpvRzJIZUpXRUg1SURNNHJ0QVFDblhFZDVxR3loOEhBcDhHOGcwZEtpMnZ1SGFBYUFTaXJWQ3dDaXVSTEFQRXBIQU5oSnhGY0FNMWhpZzdDN0FEeWNadm4xYmM4VmZsU2REYTNUUURaQWVpM2plZmNOYk05a01uOEVzQjdKY2xjWTdpY3RuM0hjMDlPelRybDNXVWJrYTNFWXZzZEtnd04ySlpVc3E5ZnVQYVVnR0J6UW1tcjk1RkdsU2h4bmJSR0ZmaWZBWStJNGZtZG0rYzJQUWFxVW40NmdGd0NNV1lQYmNadzFuODQ3YjMybzhWaFFId05SZ0RBWFFBTUFZSXpWU3hPcUpuN1RJRnBSdmJrcWtPdUIyQUpNSFl0ejdVOWxPNytNeXpwZjRqVFVJSFdtRDVWVVYrL1JqRGxKQWdCRUhDbXBoMlJJNkNKSnQ1TXNUL0lwZGdRQVl6Rm1ZcFprTTZUeGE2b201cGZBMk1jT093OTBTT1Q3bTR3T1h1K1lWSlRpUjBDOURPQ2FnWWVpSURoazRPK213ZjdSbHMzZklmc29BSlQ3K3VZVGdJUWRKYVZKVmlROVF2TGZrM3ErY1V4bXJMdzhaS3dYQmNYekliMFZCS09nV0Z0eHhoUUFHSEpyeWY1ZlpzZ0t3aFdSbElwRC8yQUlyN1Y3M3BobEthS291Q2NTckNmZ2p3UzJqa3YrUndCOGV5cXZVOUFoQkFHRFg2OTRiOXNPRUZScVdGSzMxa3ZtNnNYTlRUZTB0cmFPV1pwQlVqb09nM2RBK3AwMHJIZlhYd0Q4VCsxUEdrQXk4SFdjeXV0d0hNZDV2WE5KM2RXZ1ZDcTEwMWErQStGUUNUZG1QZStUY2VoZkF3QXlEVDgzcWh4ckxiNFhoY0hPaTB1bCtTdGF4ajl3V2tCWFRqa1k0ZFNKUGlpVXlXTUJHUnA4cHdubTUzMDJXUVR5cWpnTS81WEo1KytVWktJd09GckE4ekRwejhFbXovWkpad0w0ekZqbjZ5b1ZEN0FKTGhXMEE0Z0UwSGVhYVM1b3lYdi9pa0wvZEFsbnhIRzhlNjBHRStMWTN5a09nMjhBM0UzUW80M05MWWZPbXpkdk1GbGFtd2w5V2JYc0FiSkdPQ2xUOEc0WWZMNnU0cVpKUHk0azhQMFdyekNZdk01a0NrK1YvT0w5SlBjSEFLYUhOM1NiS0prdW1XMEF3YkxoZWRuS2x3bHRJYW1hQUszdXNRVEE4YWdsS2tuT1RhQWJBQXdtZGJ1NmlwdlpNajFDandDRHN6SnlCUDRNQUMzNS9EOGx2VEdLb20yenVkeHpQVDNGZGN1OXVNb0FpektlOTkzRnBkSTJpVW4vdjRrYXUwMVdOdStkTXZ4dXZ1WUFSRU5Ed3pJQXlIbmV0ZDIrLzVZRTZwUjRXODRyRE03UWxkUVloY0V6bEY1c3l4WUdaenFUN0l1RDRBcEJsd01BRE04ZzJUdGsrN2dEdEVwdjd6WUFRUEY1SVRtWTRDY2xEWGFGVjdWRC9ENkE5cW1kcTlrS2Z3UGdrcnJPV2ltS2lqc2c0ZWtRZnR2ZTNyN0szL09PNDZ4WmRHWm5CNXB3REtEalliUXVxZzFzelZnVGNGZmFRSkszZXU1V2tNY2dwWDF3M29YM3FiZnlQL3pxcGE5TTQ3TTVxMERTZklKSlExUFRxQ1h5d0dBQ2J5OFNOd044Q01UL3hrRndBWURQVCtMY3FUandEd1JoMWRnNFpxOE1TSzlscDZGUkdvQjlRT3d6K21FQzBvcG51Rko1Z1krUENPNnVnYjhsWlhOT3p2TXVBM0J6VDAvUE92M0xscDR2OGw4RVQ0ckNZSmNvaW83S1pyUGp6bjZkaWhXTmxRRkFRQXVCT1FKMkI3RVJBUXJZSFVBMVZRb2cxZFIwVlpJazMxcXl4Qy8wOUZUbmt2VDNJazJ5b2Flbk9PeWF6NTFiOEVrbVhhWFNQZ0R6b0s0WmQvWnR3czhEc0dud0E0bDB0OFJMbGdiQkF5MmVOKzdFbmFHNmZmOHRDZkVPU2YvSlpndS9YZkVSekFFQXJCM1d5eUl1QlorRzRaWG83ME1jcnVCTFRKd2VoOEhwSzNxbXBXRzQ0VmlUaFp6SnE5MjRFMmtKVGVjdkZzZHgxa1F1cVR2RFNyNS9JR3p5RFlEckN6d25WL0F1QTRBb1dGNHFvRDFYdUMwT0FoL1FIUldiUEJuNS9qVktwUzdPNVhMakY2T1hvbXloNDVKeHQ0OFhUK0FmQlNBejVpbDl2eldXUFVOQUQwejZ6cFpjcnF1N1ZEb3NzY2t2ckUxdWpuMy9sVGdNdHlhd0VZZ0xzN25jYzFIZ1B3N281TVZoZUZOclBqOXErUk9SN2hJcVd4RDRmaHI4WXF0WEdLelRhMkIrbXlpNVNPWHlUK000M2wrVi9zK29ncE9yeCtsTG1YeWhrK1NZUzg0bE81OGtSQndYaDJIWW5zc3RqT080emZhWGJ5ZTVES24waFNPUE1jUkxBaUNncTdHTS8wejJtZ2wyTndwQk5wdDl1UlQ0QVBETFhLSGozZVB0WC9LTFBTTVQ1N1pzL2dzUXJPRWoxUWZzbmdCQW84SEJheFNHSnhHNkpvcUtlNk42OXhvQTBOM2Q3Wlg3ZWg5bGdoY2x2WDNTczduSE1YS0FLS0dGQk9ZdFc3YTgvaHA1S0t1emhkNFJoZjdwR1l1YjRIazljZWhmVDNBTDBCdzZLbEZMKzlMQXdFSEVtQ1UxeG1KaGR5T0l0REdMS3RidUFpREpGVHJHTFMxUzh2MmZnTmgwMkdzSXc3Wll1aEt5N3dQNFo5T29qN2UzZC94MXNqRTR6cHBDdnQ4YVY3QkF4RkxUMFBEZkpCV0YvbWRnZGRtSVhac0liaGo1eGQ2UjU4aDRoYmxUWFlicE9NN01FMkJ3N3VmM0FmVjVnRnVEYklmQVllVVZaZ0pCaUMwZzNnVGhZNWpUc0xQTytmd05hREszc05PVlpLaW5ycTdpcHJiTXR3RjRjT2dLc2dGUkZHVlFxWHdUaEUyYjlCWHpzdG5uNHlENE5JZ0xvaUI0TWV0NS96dlIrZU1nMkFPa0J3QXE5NTBKNE55WmVTVUFpRE15aVc0Y2MxdWhNT0hzY0VuTmNSaHNTR2gvK1g1clZIczgxZGcwdURxdXRiVjFDVkM5WnYyOVMrOEMwQTZUZWl1bGRhSGtWaVNWcDZNZytHaDJDck5peDMwcGt4Z3JvM3JENU5jNXIrUGdVaENjQXVpcW5OZXhIN0M4cG02bGQ5bnZRYTVUcm95b29BS2czTXRoOVdPN0UzOHpBSCtUN0xFQWtETHBINDRWV3lrSVBnbG9Id2tMMmdyZUMxRVFuRVhvcmo3WmUrWDdlNHhzZ0QyV2hEb1hJQTN4bllIK0Z4TVJsQ2NJTkRVTmI0NXQwZzhyU1U0ZDZ4akNVdUNIQ0x4MXlNUDlBSzhYTU80WWZVNHVGd0dEVGJjL0orZ1RBcGJCNE14Y3JuRHZpbUo5dmVuczdFeHZ0ZFZXRGYzOS9RMk5qWTNwT1pXS0tSTVZTTDFsMlV5bG91emRkOSs5dEsrdnIvTDg4OC8zZGJxZitZNnoxbkZKM1JteU5BdzM3TFgyQ2hKSEFnb2xIcHdyZVBlTXQzL0c4eDdxOXYyM0pzVDNRWnpCcFBLUk9BaXVZRVBETjJ1elUyZGNSSHlaWUlIVmhHMFhBTFRsY28vRVlmRmtnQ2NhbW9iRUpsY0E4R1hTWHdPQUZNMXBpZXh2eWtwdWsvUmZKSmNNUFdkYkx2ZElxVlJhTnp0R2dybzluMzhzRHYzUFNMaEpsZkxmQUJMQzA4YVlrOXZ6K1pIZGJZZkpGVG9PNkNvVjkwOHNMNFRzN1hIZ3Z3aWdCK1RXQk4rYnFkWWtHeFNIeGVNa25neWduMEI3SC9WQUhNZDdaaktaYU94bnFPcnU3dmFTL3I2OVZhMy90UEtrZDRKUUt0WDRLQUFROWxDQVNqZmhWMEMxN0VVZjlDVUl6Mll5aGQ4dVdlSjdBNGUydGJVRmtlOTNndmhLSEFZM0FoamRMR0ZWRUcwQWdFSmhNRm1jODd6TEZvZmhqOHZXWGdqZ2lwaTRBR0h3Rk1DOVFYdytteDgrWUk2aTRvNDI0YmRZYmNKaFlIRnJIUHZ2eW1RS1QyRUZLTXdYc1hoZU52dW5PRnk1c3JxUnRUZVNPQUxrVHdTOE15bnp4NUsybThMU1JNZXBPMG5wS0FodUk3RVp3Y01IWithYjlNTzBsV0dySVFSY0t1QS9CaHhjcGlyaUNBQjdZOHlDbTQ0VzA5UXVBQUFnQUVsRVFWVGoxSlBPUGp1TFZQTUhBWjBCY0VOVXgrQXpuYzVkcnZwTUJEQVB3bTVJbVkxUnhuWTY5OXovNFJlLzZKb1QxWWt0bTQ4QUFvVTdSbTZyM3VTci9CakVaaEN1SEZqSkYwWFI0VWpLaXdEY1ZBcUMxdHpFaldUUEFBQUpyd3I0VktsVXVqV1h5NDFaVzNkbFpUS1oxN3BMcGYwVDhubDI1SHBXNWh6ZFliZ3RnQlRBOVdQZ0IwYjZsVmdkQXcvc0UwWFJKcVhRLzJUU3IxTkFsbzB4QjJlcXIrWDNVUlR0akVyNXh5RHVpb1BnaSszNS9BVkR5cDJ0dWpIR3lnUTJrL0RMY1k4QlFJTlBTd01OemFvRVhVSmhLY2d2RG4yOHJSK3ZLUXpiSXBzY0N2TGZyZG5zcUJtMGNSaCtRTEpYQ2VodU51Wk1BTWg2M284aTMvOGZrS2RId005THBkTDhYQzczOS9GaUtwV0t1OFB5dzVLV3BKdm5YRFhlZnNOZWg5QUJRcTJ0cmNNK04yV3oyV2NCakdoQXAxUWNoZ2REUEEvUVZpTE9KM2dKb0lVQU53QjBFb1ZybTR5NXFpV2YvOGQ0ejlrVkJDZUt1QXpDcndtOUFRbnU3T29xYnRQZTN2RzN5Y1M4dGxxd1lFR3F0N2UzZWU3Y3VXMG1TZGF4d1BvQWN2T2FtbG90TmJjdm5aNWpyQUREbDlKSTc1bHVzQnZhdnI3dU5ObTl6WlpiQm5mZmNjZXJmZFlXZTN0N0Z6YzNOL2ZPbnovZlRRSnduRm5PSlhXbldSUkZHU1dWYzNwdDhpbVN6UUFlYWhTUHJUVUJtRkJib2ZBWFNXL3JDc016TGRRSjZITGIzM2RoS2ZTdnkrVUxueDI1LzRpNlJKT0xMeHg3NVZYcyt5Y0lPQW5BSzVtY042eFJWeWJmOGEwbHZuOS9IK3pQU0JaSUhEK1k5TTNuZjF2eS9XK1NQRDRPZ25zVmh1OGYyYmhuNUl4alNYUGlNTndYc0IrVzhQN2FvNjhBcGpQajVXK2U3Q0NzUGRkeHY2UUhveUQ0WDVJZkJBQUJpd0g3OWppT254NUkyRVpoOFdNU2I0UVVwRlBwdlNxMjBrbndjRnZwdjIrSjd4OCswZGVtMHQ5L0pJRTBqZTZjVEV6ajA5NENYMmh2Ynk4dERZTDErNkNESkQweWIxN0hmNnFEbitCN0JPWWlyWStUckF3czBScVFMUlMrR2dYKzdnQStGSVhGWDJUekhZTjFzMFJjV3ZLTG5jT2ZqNDJUall6QUcycDEyb2JkdVczTjU1OEhjR1N0bysvVnFDYUxJSXNOdTdxS213M01oSTFqZnlkVjlETUNjNDNCaDZ4VkI4R3ZxYXo3dThMdzRJa1M5SXZEY091SzdBNEV2a2N5R1RxRGZiSWtOY1JoY0ppSW0zTDV3a2tsM3orYXhDM2RZYmdEZ0NlbWZFTEhxWU5hUXZkbUVnZEF1Q2hiOEFhN1lJLzFvU2tLL0xNQi9TTlQ2TGgrK1dQQkZvRDJYbzFoTzQ0ekNUcW5jd3VrOENsQVI5U1dNYSt3YWUyTXFTWjNHd0M4QWNUSGdjWTM2N3pPcTNocDU0dzF3bkxHSnFraEN2eVBrMHhTemMxM0RkM1cxVlhjTk83WEhTQzNoL0QvTXA1MzlzQzJiRGI3Y2hUNWg2dWllMGxjRXdYRnZkTk5jMDRhT2RPM1ZyYmhRRUdQR2ZCVWtZL0NWbjRjUmRGZTJXejI1ZWw2SFNTWEFmanBsSTZwbGlvQWFrMFdySFFnaUg2Qysxdllld1RzTmZTT2h5UkdRZkIxRWdlQXZJZnBoazhQbEc0RGdHdzIrNHJDY0k5WXlSMVdlQk9xMzJPRHlhcnBIaXVYU3FWMjJHUlRvTnFQWXp5WmZNZW8yYmFsd0Q5VFVKenpDcU9hMDVXQzRCU1NMWUMrTmZUejBPQ3NWZGxMQVFBR1I3ZmtsaWRFTTU3M3VUZ01OaVh3ZnRqa21UZ3NucGpKZDR3cTU3RjQ4ZUpDdWEvM0J3Qm93TTZ4Wm9lUHBHSnhYa3krRVpJLzBTcWdycTdpWnJiQ0Q4YWgvekdBbTRDNks5V0FvOXJiTy80YUJmNGxFRi9LZU42UlhXRjRocVhPNlpQOVZCUVU3eWJ4dy9ZRTk3T2pZOWdOQVFGSENYZ2g2M252WEJvRTYvVVQvMUkvRGdWd3hZcGlYdHRJNGwxM2ZhOWdiY3Y2S1duZGRFdkxlclNWclVTK2g4QTJKSTFRL2ZHZU1zRGd2WDFpTzhCVXYrRUFHRU9ieUQ2ZEpoOXNiVzUrUWNCL0ZpNjg3ZFhlWHZ1dm80OCtPb1NydCs0NHM1Skw2azR6U1J0Qk9wVkFENmlUTTduQ2Q2ZHlwN2oyeS9MeXBVSHcvVjdvUEpMSEdlTEpNWFo4Y3h3R1U1NkZPTEpSbWlSMkJjRVpJcjRzYVNuVE9HVGtiTnM0OW5mcXIyQWhnWTBGWEovTkY3NDVkSHZXODA2SncrQk5JUGFKYmZKVUhJYWZ5T1R6UHgveUhFM2RZYmk5cFhhSDhLNG84UGVwRGxnSVFZOFo0cXIyWE9HT3FTd1hYdUw3Ni9XUmg4ZWhmd2JKVFNBOFJlQUdFWjhCZUxISzVROUwyaVlPdzg5RE9sOUF0d0gzYTgzbC9pRHBRM0VRRkVqdTJVODlGd1hCQ1ZsdmVRS0ZRQWNBOUtkU1RTajNueStnTjh2VTBCa1VlNDIxNUhuNVJXYlQwQzk0RkVVYkk2bThrY0szQUtCUDZnVFJBUEI2QUlpRDRNc2c5aEYwWGk3YjhUUUFtRjZUQWdTWjVRUFNWR1BUOFVsZjc5c2tYTjNWVmZ5MWFsOTlRWDhtbDVkcnFGMzBIVUMrZWVoRFVSQjhtT24wYjRjMlhlb093N2Nsc3B1UXc1T2ZLaGJuZGFWUzc3VktUaWYwZGtuL0FjM0ZrRDJJNVBHMnpJL0djZndXVlNvNzJMTDlIc201SkU1b3p4VnVBNEJTNEs5UDhuTlc5dGRSNkYrU3lYbVhESHg5cmRRQkFJYnNMVnY3WlJJZ3pmZUdQSDFxNHV1TGhoSEx0Z3dBUTFXdlNMV1dyNnA3T3M0c1VQdXcraU1TN3dQMG5XeWg0OEp1Mzk4Y3BMRnB0ZGdLM3o3R1VhMEFONm91K1J4OGJIc0FpRVAvNUZJUTJHdysvNTJSUDg4ZHgxbTk5TG56dDRUUm1SQ09CTml5R3VmbXJvaUIwSTVxczhWR25YTkJtVis2K05GNkIvVjZzalFJUElML0F2RDhRSEpOVWtOY0NrNU4rblVSeWJrUWZwMEJEaHhaaml5Ykxmd3FqdjA5YlFYM0VEeTAzTHRzdnlnb2ZsTW0vWlZjTHZmM1VxblVyaVM1bmdBTVV4ZG12UHlpVWhCOGlzQjFTaXJQbG9MZ3ZGUkR3dytTOHBoVnptYWNGYllqb1RuNWZDaXBNUTc5WXlFK2xpbDR2K2dPdy9jazFuNFh3R1pSNEQ5QjZPZGRRZkFLeUZ0QlBTaHFVU3BKMXUwT3czVUJNREZKbW9scDdHYlNTT0JiQUp2amtuOHNnTzhNUE45MGo1VnA3Y0VBREl5cE5oa3plZ2tXOTFaUEs4WmhZTEFTQ1RMQ0dnbkxrTUpnUW5aeEdHNGRCOEYxSVBZRTBFL3F3OWxjeDdBeUJDUVRTWWZGb2Y4MWdKK1V1Q0R5aTgvUTRFdTF6MWkyVkNxMVYvcDY3eVd3SVlCZnRIdmVzTjRza3BxSDlzTVkwR1Z3TG9DVU1QcnphS2xVM0FNVzc2T3dueTF6ZTFRVDZYZFJPQ0pUNkZnMDZ2VlZTN2RkM3QzZC9VM2IzMys2cEJNRUhoNVRmWkh2LzA3RVkybmgyMjJGd3A4RnBRQ1VTYXE3dTdzUC9YMENwOXBCY3ZaYnVIQmgva2QzM0xhdHpKeTlVN0NIZ3R5R1VEVXRQOFZ6a1RRQWRnYXdNMGdRU0dCVHo3VTBwdTljc09BSHZ3SFN6OHlmUDMvODhvK080NnlSWEZKM211Vnl1ZWVpeU4vZm1NYmZyMHJaaEZxaCs1TVhMMTU4WVd0cjYxaHIwbVBVa29SVFFuMTBhSzRyQ29MM2tiaENVazhxaFNQYnN4M1BETjI5RkFSbnE2S0xBYVFCZlNlYkwzeHkxQ25KZmhXTGgwVGtiU1RmSjV0OFE4WGlEdDNHYkpsQU44ZGhzQm1BMUVCWE1RTFBRZmlSYWRRdFU2MTcyaFVFYjdYUXRmM0F6b1FJOFM4Z1A1cng4dCt2RFdpKzFWVUsvbHRnR0lmQnp3QzhDOEFySm8zREJrb0JrT3lUZEVBVUJOOGllU1Jrcit1T0FsVVNYVUpnS1lDZEpieUtwSHd3eVhVQlhUdHM5ckh3TnhoK1k5d2doY3VIL2R1Vzk2NjJUTkFqY1JqdUs5bmpCUDBoNnhWdXEzYUU5YmNWOEVBMlgvaFNGQVFmRnREV0I3MjFkclVHWnlHMHRiVUZKZDgvbnNRRkRSV3pyTDkyUVkxNGM2WlErTXJRcDR5QzRyVUFSbnl0N0NHcWxHOHVCZjRMRUY0a1VhbllaRitTZ1BCRG9EYlR2RksrTlFiMmdtd1R3UktJVHBqMFZiVVoxOWZGUWJDM3FPMXNwZjlFZ21jQldBYncyRXplRzB6TTVyekNXWEVRbEFSZEN1SENPQWorWCtRWGJ3SVpTblpya3FLMURkVlppWHF1UFo5N2FHaWdNRHdiNDVCd1BJRFV3TDlKOWtXQmZ4L0FFNlBBejBqMjNTRC8zcGJQUHpmdTE4aHgxaUFrVmZMOWJnQzNaUEtGNHdFZ0lhNEh0Q01TWEFuWno0MXhVQXVCZHNsZU51U3hSZ0NROEVYQVlta1FMRVMxMGFEak9IV2dzenZmaERRK0FlbElrSFBySGM4b0JDRTBBOWdiSnRXcnN5NjRrSmRmUEtvL2dqTXo1aFlLcjByYWRWbXB0RDVRVGFwRllmQVVnUzFKZ3RCMTdWN2h0UEg2UzJReWhhZVdCc0Z1ZmREWFNSNE00R1FnZVVEU3EzRVkzQWxnUzBFL3krYnpQd09Bbk9kOW8rVDczU0MrVHVnYVcrNi9rZ0JCSmlXL2VCOUFTOElDc05WdzBFaWlFVUtqcUxSSk54NklaT29ydFV0QjhWd0llNUJZQ25BcGdNMEI3Q2JvTVpLOUpkOC9pT1FtQks0RHFxc0FKVzNYRlFRZkZYR2t3RE5BTkJJQ0JGQkVnaUdMeXhKQ0VHUUhQdDhJRWg3RGtLVHVkSTZWSlprNDhFOFg4ZnVCVWhhNVhPSGVVaEJzV3dxQ1Q4WkJzQ21JQmtyamxoWVlUOWJydUhwcEVOdzVKNXQvRmFpdU5xeklmaE9FQWZCS2l1YURiZm44bURkZmFwTW5Ub21DWUJGa3J3QzVneXcrQ2VCSFM4TnduYjRrdVJ2RWpnTCtsRzVzbWo5eU1rMFUrcDJsd0Q4WndEOHArSUtXZ054SXdOWUFrREtwVWJPU0tXd0c4Q3dSZnpmZ0Y1VkszWmdkVVFKdkxHMXRiU0dBOHlSZEhJZmhmRkVmWW5WRllFZXJkREVBMFBBdUNGOHQrY1g3azc2K2RVQllhOHo5VTd1aXM5Y3R0OXlTblRPbllXdVRKSHVLNmJPTjBEb0Q4MVZTQUhZVXRHTUQwMHNBbnJOd3dZS25sL2IzUDNmTU1jZDByL0JveDNIV0NDNnBPd095MmNLdnB1dGM0eVIwQVNuTUZqck9uT3I1U29HL0g0WTBTc3NWQ2orSmd1S25rRXIvcWoyWEc1MEVNK1krSk1uSGFIUkJKdCt4WUx6ejFwYk1IRmdLZ2xPWVR2K2EyV3lQcEVWUjRMOE04ajhRbmpZcFBHNGFtaDhhOXpWTlFtTE1DMHlTTnBEZmdmVDlqT2Y5Y3VoTTZOb0E1U1lBaUh4L2UxRjlxWWFtbzBjbTJHdXoxNDZLUXY4eHdMekVCSCtCbEFPUUIvaVVJYyt5Tkl1bzVJT21vV2w0MHpYaUg5bDhZZHdhVkNXL2VNbXdSbW1HLzZlS2ZwcHF3Ry9JaGlqcDYvMTlpdWFFZ2NHVXBBT2lLSnBMVWxGUTNJZmdSeUQxZ2JnamsvZCtNdlRjdVVMaEhrbjNrVXppSU5oaVNoZFBmTG0yL0dZTEVBUEg5b2k0SXB2M3ZnWUEyV3cyTHZtK0JmR0FoQjltUFcvaHlMdjJHYy83QllCZnhHRzRyNVY5UDFMcG83Smp2SGN5bm5kNTVQdVB3MkQzckZkNHVCVDRmWlEyQnZsUEVEZTBlNFZibzZENEFZRFhqQ2o5b0ltdnIvL3VrWTNTMGszTngxWDZsdDBnOEdDU0x5Q2xFOGVhYlRBYldhbkJrSkJyZkxWV1N6VTJudExXMXRaRk1xblZ6TnRMNERtNXZIY1pnSXRHN2g4Ri9zdUNYc2dWcWsxWnFvOEZWd0g2ZE5ZclpFWTFNblFjWjdYU3VlZXVBK0VZU01jQ2JLbDNQT05hbnRnOUFBMW1tYzQ2Nnp4ZWZ2bTQ5VGlkNlZVYncvNno5dmZlT1BTdnRNSnBCdnhVeGlzOHVLTGphNU5BRHVrcUZRK3cxbmk1bkhldnBEbVFOaEg1ajRhbU9jUDZNT1FLaFZ1NnVycnVWMy8vY1NMZXEycUN0UTNBWGlRYU1hUTB5T0JRdHZyL3h6S1pUTFEwREtkOGM4TEFKS0wyRy9KUXY2UkgwalFmQjRDczUvMGlDb04vcDVxYUJrdUwxY1p3MXdPNFhoS1hCc0c2ZlNsdFNuRlhXV3dCYUVPU0hxU015QlpLalNBTklFR29nR2JsbXFWTllxd01ZQTdJbHdpT0tKOWdEeWE0bTZCZWlMZGxQZSsrbFFtaDlqVUZBR1FTM0I0Wm5FSHdvWXgwUHIzOENwdWdaVDN2dTNFYzM0MUs1UXcwcEw5S3NqL3kvZE5BN0FqcDJjWTVMZStkTjI5ZU9QSzRsT0V6U2FJVXlTMUJiRG00cUVCNkNUUVh0dWZ6RDR4NnJuekh0Nk1vZWpLYnlUeTNNaldNYTEvbm13SGMzTjNkblUvMzl6ZXpvOUFEQUptY2QzVlVDdGFsOERGUVBSS1BuZTU2MEdzaVNWejR3eC91eUxSNUZ5d3ZFTkdPMWJINnNIcmo4V3NrbzdtTmplY3ZXTERnVi9QbnovOFRYRWtHeDFuanZlNldNRGhUSjRuVDJteGdOWkprSnRQVmRZTGptMGoyVFhOTURSTTE4SkpFWUhDZ1A5RjVXaGFINFVacWFDaE9kbGE0cEFZRVFYTlBjM016TU1GTmcwbGFFNi92MnVRdEw3elFPbmZ4NGo4UUtGank5S2QzMmVYNkZSL2x6R1p4SEdkdHVmOTVBajBacjdBMXlmNVNxYlFSV2NrTjNVOFYzZ2ZxSmFhV3p6SlN3czhTT0RxVDl4cGNVdGR4Nmtjbm56d1A3ZDZIWU16RkFMdzFxT1RDeEtRbEFHNkI3VCtYWC9yU3FLU1BzM3BJU2sybEpObFk0aURZbThEaWRzK2JjbThCU1Nrc1QrNEtnRlkxbnRwNURhb1RpaW9qeDQ1UlZOd2hPMksxNEhSWUU4YktxMm82M2crUzBsRVlucG5ONTY4bXVYUUYreHI0Zmt0M1UxTmpXMTlmLzhoYXQ4N011ZnZ1dTF1VEpOa0pOcm1Pd0phb1U2NUdVa0xnVjhha1B0KzhaTWt6N3ozMldMZnF5M0hXWUc2bXJyTkNzeldoQ3dDcmtuQ3NIVC90Q2NlSkVycTE3Wk82M3JWQjJRc3I4ZHhsQUN1ODB6L0o4NjF4MTlkeFpqTmJLVjlMY2wwUXB3OHN1YVd0WEFUd0kwUDNxODZnNG5wSThQVGdZNnMzVk1keHhwUHIyQjNDYVpoTkNWMEExWnEvZWc5U3pjOEl1SjV1aGxaZFRFY0N0YmFxYWxXZWY5cFhCOVhHakdPV2twaUpoRzd0T2VzK1ZsNVYwL0YrcU4zb3ZXeUZPMkx3NitRU3VhdlpnZ1VMTnJLVnluNlF2WnhEVnRYV0E4a1VnTDBUbTJ5N3BLWGxzM2ZlZWVkRGh4OSsrRC9yR1pQak9PT3JYL2RkeDNFY3gzRUd4YjUvQW9HakFVQWFjdk1uMWRCSllkZWhmeVM4S3VqUm9ZOEJ1QVhWRCtJdUVlTTRkYUt6T3plRmREaUFUV2RYUWhmVlVnemdob0FPeExtZDI5WTdITWR4bk5lRE8rKzhaZU0wZFFGa3I2MTNRbmNva2dWQzM2QzFaOTk5OTYxdnFIYzhqdU9NemMzVWRSekhXVU9zOCt5emMvUGxjcDdHWkZOU20zcDY4Z0xtQUVoWmFhc2RIMzk4VHdIZFZ1cXF6SnZuUDcvMTFrdmdFbmhyaFZLcHVJY1NYUTBnQkpnZnVpMmJ6YjRNNE9XaGowV0IzeStnTzFNb0RPMHVmVXp0aitNNDlVTHNBUElRREdub09jdWtJYjBEd29kMHhCRi81TzIzdTNydWp1TTRNK1R1VzI5OVEyTE41MG56My9XT1pSeHpBSjJrY3JwLzRjS0ZseDUyMkdHdU5JL2pyR0ZjVXRkeEhLZE8xbm5nZ2JtRmZIN2ROTEFUcFAxTnVid3JnWXlzTlFTTUFGTmJaOStWQW80a01GK2tUUUZKZXRteW5oMFdMWG9TU1hKZmtpUlBjZTdjZnp5My9mYXU1dFVzSktrNURvTWZpZWduZUFLZ080ZHNhNG5DY0l5QnZsb0JibFFLZ2xOR2Jra1orMy90dVk2VmF0RGlPTTdLMDdtZDI0RDRBS1Rjc0lhcHN3N2JZUEIyYkxyRjdnQ21yZm12NHppT3M5eUNCUXR5U2JVUjNzZnFIY3RFU0tZRWZBcVZTbmozM1hkZmZmREJCNjhScFVrY3g2bHlTVjNIY1p6VjZZOS9iTngrOGVKM21IVDZRd2I0TDFXWFdUV1JiQkhRRE1BTWJ6ZzlCSWV0NWJVcFlHTVlzNTlKcDN0UnFTemQ2Y2tuSDVPMU43OUcvdmJmdSt3eVlTTU1aODFCc3Jma0YzK1hTdUVhZzlRL0tuYjV4TGllbnA1NWtCMWRCNDlzSWRDdU1iWWxDZThCNEpLNmpyTWE2VjN2U2dQWUJkQkJtTjBaM1ZvWkJtd0RZL2FGUytvNmp1Tk11d1VMRnN4SlVSOGp6S2N3TzlvaXBHaDRTVkx1RFI5KytPSHY3clhYWHIzMURzaHhuQ3FYMUhVY3gxa2RGaXhJYmZmbU43ODl2WFRwcDVsSzdRNmdWVUF6aDlRMm44cUlybmJjSEpCektFR0FDR3hBY3Q5MXBjY0xpeFpkVzU0ejU1ZlBiNzMxbUUxSm5EVkwxaXNjUVhMSjRsSnBtNkdQdDdhMkZnSE1HN2wvRlBndkMzb2hWK2pZYjdVRjZUak8rTjcrOWdLSUxRSE9tWFcxZE1mV0JuSVhuWFhCOXJ6ODRtZnJIWXpqT003YWhMVDdHNll1eG16THg0alh4a0h3Q29ENzZ4Mks0emhWcyt1SGlPTTR6aXkwL1JOUDdKWUNUb1cwRjhrOHFqTnlwL1ZUUDZ1bm00TnFvbmZmRkxDTFdicjAwVzBmZi94cnY5OTExMStEZExWMzEyQWtSNVhPNk9ucFdhZS9mK2xtWSsydlJFMGdNNlZTY2ZleHRqY2dIYmZtY244QUFJVmhXeXhkQ2RuM0FmeXphZFRIMjlzNy9qcTlyOEJ4WHVmVXVET0l3OWVTaEM0QUdFaWJJNTE2QndDWDFIVWN4NWttZDM3Lyt4dVE1aXBVeCsyekNza1VwSXNmV0hqemsrODk3TmhpdmVOeEhNY2xkUjNIY1diTXBvODkxamF2b2VGRUkvMDNnSTFRSGJ6TitBZCtBazBDMWpYa0FZM2tqanNzV3ZTdHZrV0x2djJuWFhaNWRhYWYyNWsrbGI1bEIxRzhhY3lOMVhmUnVyRDg5WmpISW5rSXdMc0JJTEwyUmhKSGdQeUpnSGNtWmY1WTBuWWt5ek1VdXVPOHJ1ak1NK2ZDWUZNQW05UTdsbWxGcmd0Z0szVjJHbloyMm5xSDR6aU9zell3alkxbkF0eXczbkdzTkhMbnBjbWM0eVJkUmpkcHhISHF6cXg0RjhkeEhHZXF0bjNzc1oxYlU2bHJqUFE1QXBzQm1NUFZXRE9yOWx6TkFqWTI1Qmx6Z090MmVPS0pkNnl1NTNkV25XWHE5aFM0NVZoL0JQeGIwbS9HMjk1RTh6RUFrTlJBNGpBUk4yVzl3c0VRVGlhd1JYY1k3bER2MStjNGE0M0d4allBNjRGSTFUdVVhU1UwUVhvemxsYmVVdTlRSE1keDFnWjMzbkxMbTJCNFhMM2pXRldDenZyQkQzN3d4bnJINFRpT202bnJPSTR6N1haWXRPaDlCamdkd0ZzQnRLQ09YWE1JR0FFWkF2c1pjcjBkRmkyNjdCbmdYdXl5aTV1bHVZYkw1WEpkQUxyRzJoWUZmbG5Fa2piUGUyRUZwekVBREtVeVVHM0tCZ2lZSFUwNUhHZDJZT1BHQUhhdGR4alRqaURBTjZQUi9CZUFQOVU3SE1keG5ObHN3WUlGS1dOd01ZQzU5WTVsVlpGc2IyNU1ud3JndEhySDRqaXZkMjZtcnVNNHpqVGE2Y2tuRHpQQUJRQjJCOUN5T21mbmptZGcxaTZCbll6MHhSMk5lVCtrdXNmbHpEeVNmUUR1QTNoaUZQamZrK3pYQmZ5OUxaOS9ydDZ4T2M3YXcyNElZRzJkL1o1RnRYeVE0emlPc3dwU3FkUjZBRCtJTmVDendYUWcrS0dGQ3hkMjFEc094M205YzBsZHgzR2NhYkxUazAvdUIycy9EV0JIQW8xclFrSjNoQVlDbTlQYXorKzRhTkZCOVE3R1dUM1NUYzNIQWZxSmdJTkovb01wSFZLZHNlczR6cXBTWjJjYUZqa1E3ZldPWllZMEE2YTEza0U0anVQTWRpbnBNS3g1bncxV0dza0NyRDJxM25FNHp1dWRLNy9nT0k0ekRiWi80b2tkWmUzeEpOOEtvS0hlOFl5TFRCSFlDdVJudGwrMGFQR3pPKy84UzdnbUIydU0xbHp1RDVqRWdEL3JGU2Jka0ttMXRkVUhjTmlxeE9VNHpqaVdMcDJEZEhNYjF0YUpFa0lUaEhuMURzTnhIR2MydStHR0cxcXM5Tm02MVdPYklaU09CSEFOYXJXOUhNZFovZGJPQWFqak9NNXF0UGt6ejZ5ZklqOWh5UDJ4WnM3UUhTa044dTBwNmNRZG5uaGkrM29INHppT00ydWxVbzB3WnRiWFI1eEFHdEJjZmZTanpmVU94SEVjWjdiS3Q3YStrY1FHOVk1anVvblk4YjRGQzd4NngrRTRyMmN1cWVzNGpyTXFIbjQ0UGJlLy95UUNSd0dZTXdzU3VnQUFTazBrRDRJeCs3L2xONzl4UzJzZHgzRldCcGtHMEZqdk1HYVVZVFB5bTdqWnVvN2pPQ3ZKTkRUc1hPOFlaZ0tCT2IyU0srbm1PSFhra3JxTzR6aXJZUHVXbG4xSTdpUE15dVdwTFFZNFllNmNPUWZVT3hESGNaeFp5bUJ0TG1kR0VFSVRtc3RyODJ4a3gzR2NHVVhxeUhySE1GT1k0aUgxanNGeFhzOWNVdGR4SEdjbGJmdnJYMmRUeGh3RWNxZlpNa04zSkFJYnd0bzl0bHEweUhVM2R4ekhtU295RGFtcDNtSE1zRGxRdzlyYUNNNXhIR2RHTFZpd0lBVndqM3JITVhQNDVucEg0RGl2Wnk2cDZ6aU9zNUxTemMxN2c5d2RzM3ZwYlFya29VM1NPeUhOeXNTMDR6aE8zWlFiQkRHcGR4Z3pMSUZRcVhjUWp1TTRzOUdjU2lVTFlLMHRkVVlnVis4WUhPZjF6Q1YxSGNkeFZzSW1UeitkSWJrM2dDMW42eXpkSWRhRk1idHQ4OFFUYTEwREI4ZHhuQm1WN2s5QWxlc2R4Z3pyUllMdWVnZmhPSTR6R3lYcGRFZTlZNWhKVnNwV1p5TTdqbE1QTHFuck9JNnpFckxTbHBEZUFxQ2gzckdzS2dMR1NPOUlrOXZXT3hiSGNaeFp4a0phdTJmcVVuM29SMCs5dzNBY3g1bU5MTEJXbDY4aDJWaXB6a1oySEtjT1hGTFhjUnhucWlUQzJuY1MyR0V0bUtVTEFCQ3dsUUYyM09yaGgyZGp3emZIY1p6NnNMWWZORXZySGNZTXNoQ1g0S3BPTjFQWGNSeG5KU2lsNW5ySE1NUFlDSGoxRHNKeFhxOWNVdGR4SEdlS3RubmlpUTBJYkNOeWJib3IzUWh5KzFScjZ4dnJIWWpqT002czBkZlhDOXJGOVE1akJ2VURXa0xBMWpzUXgzR2MyWWprMnQ1TUUycG9jSFYxSGFkT1hGTFhjUnhuaWxMR2JBemdEVnlMZm9ZU0lJRk5VOUtHOVk3RmNSeG4xcmp5eW1xOVdXa3RUWHFxSCtTU2VrZmhPSTR6V3lXSlhldVR1a1phbXlhNk9NNnNzdFlrSkJ6SGNWWVhJNzJGd0ViMWptTzZDWGl6cEEyd2xwU1VjQnpIbVdrRUJLYitBL0xGZXNjeUk4UmxnTzJxZHhpTzR6aXpsY3Eycjk0eHpMUUVjTDhuSEtkT1hGTFhjUnhuaWdpOEVkSWI2aDNIdENQbnBZRU5kMTYwcUszZW9UaU80OHdhcHZ4L0FCNnRkeGd6Z3ZvN0xKNnFkeGlPNHppelZVTkRRMis5WTVocHhwalg2aDJENDd4ZXVhU3U0empPRkt6ejdMTnpTZVpGcm5WTkR5Z1pHYk5PT1VsY1hTekhjWnpKV3BMMmtXQnRuS2xyQWY0TlM3dC9WKzlBSE1keFppdHJ6TnFlMUpXMU5xeDNFSTd6ZXVXU3VvN2pPRlB3aGlUeEpHVzV0cFlva05aSnA5TXVxZXM0ampOWjdlZ0c3TDhBckYwZjNJVXVVQy9pcXF2Y3NsckhjWnlWeEhLNVZPOFlabGp2L1BuejEvYlg2RGhyTEpmVWRSekhtUUpWS2xtUTgrb2R4NHdoczliYTFucUg0VGlPTTF1d3M3TUNtcWNoL0x6ZXNVd3I0dSt3ZW9xQTZoMks0empPYkxVc1NYeXN4VDlIQ2JpRXJ1UFVrVXZxT283alRJRkpwWnBCcnIxZGJLVm1rWTMxRHNOeEhHZFdpZkVYL1AvMjd2N0gwck91NC9qbk9tZDJaN2Z0UWg5b2FhV1JMVFJCcUJpMTBDcHBTS29tSm9xZ3RreEJES1ExQWRFRVU1V2dDY2dCREpRQ3VyUUdkS2twRUxYcEZGRWtpS2xJcVVVc1dFVGFzbTFwZ1cxTFM5bnRkcmZNUHN6VHViLytVSUpCcURLN00zdnZ6TDVlZjhDNTN2Y3ZNem5mYzkzWDFkcU5mV2NzbThvNFhYMHA0L2xQOVowQ3NKcTk3R1V2MjExVnUvdnVXQ2xkbGFFdTlNaFFGMkFKYWp4ZTM2b20rdTVZS1MxWnQ1YWZEMkFsdFBlTTltWmNYMG5sL3I1YmxrWEw5clIyWXk2N2JFL2ZLUUNyWFd1RGYrcTdZUVhkMlhjQUhNME1kUUdXb0JzTU5sVFZtdDJwVzYxTnhrNWRnS1hibGV0VDdWMnBqUHRPT1dTVjIzTmc0ZU9PWGdCWUZ0ZjFIYkJDcWdhNXB1OElPSm9aNmdJc3dhRHJ4bWx0OVg5aGZ4d3Q2VnBWMTNjSHdHclR0bzcycDZzN3N0cDNMVlcySmQxMWVjSzZCL3BPQVZnTHVybTVXNU1zOXQyeEFoN2R0Mi8yK3I0ajRHaG1xQXV3Qk4xZ01KZGtvZStPRmJUV253OWc1V3pJcDFQZGUxTzFyKytVZzFLWlMrcm03UHZXeDlwbzVBYytnR1V3WHJmdTYwbnU2THRqdVZWWE43Lzg1UzlmbmYvdllJMHcxQVZZZ2tvVzJ0cjhwVDNKWTgrWDRkQlFGK0FndE5Gb2Z3YmRKOVBhMy9YZGNuRHFzK202cTlxV0xjN1NCVmdtVTFOVDg0TzB5L3Z1V0diamx2eE4zeEZ3dERQVUJWaUNyclZ2VmJLV2Y1SGUxM1hkYk44UkFLdld4TVRkU1Q2UTVOLzdUbG1TeXUzSjRNK3o2NXUzOUowQ3NOYk1kYnMrbW1TbTc0NWxVN2x2Wm5iMnczMW53TkhPVUJkZ0tSWVdIbW5KdC9yT1dER3Q3Y2pFeE82K013QldxellhTGViUlhUZWx5NVpVdnR4M3p3K2s4bzFVTjUzZDMveG8yN3JWMnhvQXkyeHE2bFdQZHQzNG1pUnI1V2liOXpsNkFmcG5xQXV3QkxlZmUrN0RYYktuMXVpTjRGVzFZOUIxaHJvQWg2QmRlZVZjRnZkL1BLMjdQS243K3U1NVhKVksxWTZrcnM3K3daWHRQZS9aMjNjU3dGcDEyN1k3WDExVk8vdnVPSFMxZldIdjNxdjdyZ0FNZFFHV3ByVnhraU5jekFzQUFBbWdTVVJCVkFkYjFTTjlweXkzZW16bndJTmZtSng4dU84V2dOV3VYWDc1VE9abnAxUDFSNm51SzMzM2ZJOUtKWGtvcmIwM2k3T1h0eTBqNStnQ3JLRFJhTlNsNWVxcVdzMXZSTXhYNmkxVEYxLzhVTjhoZ0tFdXdKTFZjSGhudFhadjN4M0xyVlU5a0tyN2N0Wlo4MzIzQUt3RjdmTExaN0x6b2V2U2RhOUpjbU9xam96WGJpdmpKTnVTalBKby9xUzkvZTJQOXAwRWNEUzQ5Zlp0YjB6bDgzMTNIS3hLM2Z6b3pINFhwTUVSd2xBWFlJa1d1KzVyU1I3c3UyTzVWV3YzdE1IZzYzMTNBS3dsYmV2Vy9abWMrRVRHYzcrWlpFdXE1cis5UzdZZmxibFVmU3pKSlZtWHYycFhqdGJ1T2ZFQVI1alJhRFJmVlc5STFXcjhMdkhWV3V4Ky8rS0xMM2FwTWh3aERIVUJsbWpod0lHdnBlcmVTbGJ6cTFQZnp4M3o0L0gydmlNQTFwbzJHczFuY3ZMTDJkZmVrbkZka2xaMzloSlN1U2ZWWHBmMTdUZnliL25QTmhydDc2VUQ0Q2gyd1VVWGZhSU5CKzlNMWFxNXg2S1NYVWw3NHdVdmVjbC85TjBDL0E5RFhZQWx1dXU4OC9aMnJYMG15ZDE5dHl5WFNoN3VraS9jdm4zN2F0dzFBSERFYTZOUjE3YU05bVRENEc4ek8vR0xXY3lyVTRkcHVGdTVQMVYvbkRaOFFlWm5ybXFqMGNQdFU2UEZ3N0kyQU4valJiOXl3WmFrZlNCVlIvcmJFcFdXM2VuRzcxdm91bXY2amdHK1crczdBR0ExK3RGYmJubjZaTlZsYWUzQ3ZsdVdRN1gyRHd2Sm0yODcrK3hWZThZWHdHcFJTY3NyUnh0elVrNVB5M2xwK2ZVa3owL0xjQm1YNlZMWmx0YTlQOTNnbnpPVDdibHlOTlBTNDlFUEFIekg5UFQweG1HeVpUQm9VMG1PNzd2bis2aEtIa255d1d1dW5YN3RkZGRkTis0N0NQaHVocm9BQjJONmV2ampaNXp4K2tGcmw3YmtpWDNuSEpLcWNkZmFtL2ZQenY3cFhlZWROOU4zRHNEUm9wS1dTeS9ka0dOT09qRmQ5N1MweFo5S2F5OUkyblBUc3ZFZ1BuSTJ5UjJwK2xpcS9qWGQ0TzRzN3QyWjQ0NDcwRWFqSStPU05nQys0eCt2dUdKeTdyVFRMcXVXQzF2eWxCd2hNNXFxNnRwZ2NGL1hqYWN2ZVBGRnIrdTdCL2oram9nL0dBQ3IwYk0rOTdtekpsdDc2NkMxRi9iZGNpZ3ErV1IxM1p1K2NNNDVOOFVPTG9CZTFHZzBrUjNaa09Qbmo4M2k0TVFNSjg3SUlKdFQzY2xwN1pTa25aYmt5VW1la0tvRGFlMmhKTi9Jb0haa1hEdFNnL3ZUOHRWa2ZtZG0xdS9MM0lNSHNuWHJvcDI1QUVlK0QzL28ydDlPMml0YTJrL21zV015ZTV2VlZOVkNXajVmWGE2K1lHcHFhMThkd1AvUFVCZmdZTjF3dzhSUGJOcjBCNE9xUzlQYWlYM25IS3lxZXRQc01jZThjOXRaWiszdHV3V0FiKy9nZmZGb1hjN0tSUGJ2SCthWVk0YVp5VVFtNTRkSkJsbFlYemsyaTVtZEhXZmZobkVtOTQ1ejNIRUxTUmJ0eUFWWW5UN3lrWTg4b3hZVzNsM1ZuWjNXbnRSSFExVTlrT1NXWWVWMUw1cWF1cXVQQnVBSFo2Z0xjQWgrN09hYlR4OE9CbThmREFhLzFuZkxRZnJnL1B6ODIyNTczdlA2dVlrZEFBRDRqci8vMFBUYnF0cnowL0tNSkNjZGpqVXIyZEdTZTJyY1hmdXJGMTEweGVGWUV6aDBnNzREQUZhelc4ODk5NEcwZG0xVjNkSjN5MUpWY205WDlTKzN6YzNkMDNjTEFBQ1EvUEtGVTMrNGJuNytCVlc1S3Nsbms3by9LM09VVGxmSnZhbDh0cXI3czRXdWZzbEFGMVlYTzNVQkR0SHBuL25NeGxNbUozODN5V3RhMVNsOTkvd2dLcG1yNUsyN1oyYXUySDcrK1h2NjdnRUFBTDdiOVBUMFU5YWxlMkcxd1VXdHRTZW02cFRIemxuUHhFRis1SHlTSFVsMlZtcFBkZm5yaWZINDR5OTY2VXNmWEw1cTRIQXgxQVZZQnB0dnVPSDRFelp0ZWtOcjdaV3Q2cmkrZS81UFZlT3V0UzJ6eWJ2dWVNNXp2dEYzRGdBQThQaW1wNmVQVzdkdTNabTFzUEF6cmJYenE5V1RXdVhZdExZK1ZldVRUS2ExeVNUcmt5UXRjNjB5VjFYelNlWXJiYTRsK3lyMVVLdDhjaUc1TWNrOVUxTlRCM3A4TE9BUUdlb0NMSk5uM25MTGFSdVQxeWQ1UlV1Tzdidm5jU3gyeWZ1NzhmZ2RYenpubkx2VG1sdlJBUUJnRlptKyt1cFRjK3prR2NQaHhJbURxaE9xYTZja09UbURkbEpMVmJYMjhMRGFqaTdqWFMxNVpMeFlPemNPQnR0L1lXcHFaOS90d1BJeDFBVllMbFh0V2R1MlBYbnl3SUhYdHVTU2xoemZkOUwvY3FDNjd1cHgxYnUvZU8rOVg4blUxTGp2SUFBQUFHRHBESFVCbGxkNzlrMDNIVCt4Y2VPcld0VnZwYlhUMjVIeHQvYmhhbTNMN0hqOGw5dWUrOXdkYWEzck93Z0FBQUE0T0VmQ29BRmd6WG5HcHorOWFlT0dEVDg3U0g2dkpUK2RaTmhIUjdYV3RhcGJrN3hqNyt6c1IrODY3N3k5V1puYmN3RUFBSUREeEZBWFlJV2NlZmZka3h0Mjd6NWxYZkk3YlRDNHBDVW5ITTcxcTdXNWROMTdGeFlXL21MbXROTzJiei9qak5uRHVUNEFBQUN3TWd4MUFWYllzMis2NllSdWN2TE15ZFplM1pJTDA5cW1sVnl2a29WVVhWdFZWODB2THQ3MnBldXYzNVBSeUhFTEFBQUFzRVlZNmdJY0R0UFR3eDk1NmxPUFh6OGNuam1zbW1xdHZUakpzcDYzVzhuT1ZFMVgxZlI0WWVIT1crZm5IOG41NXk4dTErY0RBQUFBUndaRFhZRERhWHA2ZVBiVG5uYmM3T0xpVTlhdlgvL01kTjNQcGVybkI4a1BwN1VsbmJ0YlNiWGtnV3J0K3VxNlQ0eVQyd1lURTEvL3J6MTc5aHJtQWdBQXdOcGxxQXZRaDlGb2NPWTU1NnpidUduVE1lT05HemROSktjTmtxZW42MzVvME5vcFNVNnQxazV0VmFlbXRTVFpXVjMzVUZwN0tLM3Q2S29lYk1sWE16SHh3SGc0ZkhSbTE2NEQyMis4Y2Q0eEN3QUFBTEQyR2VvQ0hBbW1wNGViVHo1NTNUSEp4T3ltVGNPTjgvUERZZFhFdXNuSllaSXN6TTJONXljbXhzY09oNHNIWm1iRyt6ZHZYdHkrZWZOQ1dodjNuUTR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aDlkL0F5dEpSZHA4bGVpWUFBQUFBRWxGVGtTdVFtQ0MiLAoJIlRoZW1lIiA6ICIiLAoJIlR5cGUiIDogImZsb3ciLAoJIlZlcnNpb24iIDogIjE2Igp9Cg=="/>
    </extobj>
  </extobjs>
</s:customData>
</file>

<file path=customXml/itemProps634.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7842</Words>
  <Application>WPS 演示</Application>
  <PresentationFormat>宽屏</PresentationFormat>
  <Paragraphs>397</Paragraphs>
  <Slides>28</Slides>
  <Notes>48</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28</vt:i4>
      </vt:variant>
    </vt:vector>
  </HeadingPairs>
  <TitlesOfParts>
    <vt:vector size="41" baseType="lpstr">
      <vt:lpstr>Arial</vt:lpstr>
      <vt:lpstr>宋体</vt:lpstr>
      <vt:lpstr>Wingdings</vt:lpstr>
      <vt:lpstr>微软雅黑</vt:lpstr>
      <vt:lpstr>等线</vt:lpstr>
      <vt:lpstr>Segoe UI</vt:lpstr>
      <vt:lpstr>黑体</vt:lpstr>
      <vt:lpstr>Arial Unicode MS</vt:lpstr>
      <vt:lpstr>Wingdings</vt:lpstr>
      <vt:lpstr>Calibri</vt:lpstr>
      <vt:lpstr>Office 主题​​</vt:lpstr>
      <vt:lpstr>2_Office 主题​​</vt:lpstr>
      <vt:lpstr>1_Office 主题​​</vt:lpstr>
      <vt:lpstr>《数据清洗与治理》 教学课件</vt:lpstr>
      <vt:lpstr>第1章 数据清洗概述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聆 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陆梓里</cp:lastModifiedBy>
  <cp:revision>791</cp:revision>
  <dcterms:created xsi:type="dcterms:W3CDTF">2017-08-03T09:01:00Z</dcterms:created>
  <dcterms:modified xsi:type="dcterms:W3CDTF">2024-02-29T06:32:09Z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2052-12.1.0.15946</vt:lpwstr>
  </property>
  <property fmtid="{D5CDD505-2E9C-101B-9397-08002B2CF9AE}" pid="3" name="KSORubyTemplateID">
    <vt:lpwstr>13</vt:lpwstr>
  </property>
  <property fmtid="{D5CDD505-2E9C-101B-9397-08002B2CF9AE}" pid="4" name="ICV">
    <vt:lpwstr>75AE38E5F39D47BD99FD512B858E8D5C_12</vt:lpwstr>
  </property>
</Properties>
</file>