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3"/>
    <p:sldMasterId id="2147483726" r:id="rId4"/>
  </p:sldMasterIdLst>
  <p:notesMasterIdLst>
    <p:notesMasterId r:id="rId7"/>
  </p:notesMasterIdLst>
  <p:handoutMasterIdLst>
    <p:handoutMasterId r:id="rId28"/>
  </p:handoutMasterIdLst>
  <p:sldIdLst>
    <p:sldId id="1288" r:id="rId5"/>
    <p:sldId id="1384" r:id="rId6"/>
    <p:sldId id="1393" r:id="rId8"/>
    <p:sldId id="2046" r:id="rId9"/>
    <p:sldId id="1428" r:id="rId10"/>
    <p:sldId id="1581" r:id="rId11"/>
    <p:sldId id="1582" r:id="rId12"/>
    <p:sldId id="1583" r:id="rId13"/>
    <p:sldId id="2062" r:id="rId14"/>
    <p:sldId id="1429" r:id="rId15"/>
    <p:sldId id="1584" r:id="rId16"/>
    <p:sldId id="1585" r:id="rId17"/>
    <p:sldId id="1586" r:id="rId18"/>
    <p:sldId id="1430" r:id="rId19"/>
    <p:sldId id="1587" r:id="rId20"/>
    <p:sldId id="2063" r:id="rId21"/>
    <p:sldId id="2064" r:id="rId22"/>
    <p:sldId id="1588" r:id="rId23"/>
    <p:sldId id="1589" r:id="rId24"/>
    <p:sldId id="1431" r:id="rId25"/>
    <p:sldId id="1590" r:id="rId26"/>
    <p:sldId id="1358" r:id="rId27"/>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4" userDrawn="1">
          <p15:clr>
            <a:srgbClr val="A4A3A4"/>
          </p15:clr>
        </p15:guide>
        <p15:guide id="2" pos="380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AB8FF"/>
    <a:srgbClr val="404040"/>
    <a:srgbClr val="4ABAAB"/>
    <a:srgbClr val="E9ECFB"/>
    <a:srgbClr val="DAE5FB"/>
    <a:srgbClr val="7F7F7F"/>
    <a:srgbClr val="F1F1F1"/>
    <a:srgbClr val="02609E"/>
    <a:srgbClr val="179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8" autoAdjust="0"/>
    <p:restoredTop sz="94660"/>
  </p:normalViewPr>
  <p:slideViewPr>
    <p:cSldViewPr snapToGrid="0" showGuides="1">
      <p:cViewPr varScale="1">
        <p:scale>
          <a:sx n="68" d="100"/>
          <a:sy n="68" d="100"/>
        </p:scale>
        <p:origin x="660" y="68"/>
      </p:cViewPr>
      <p:guideLst>
        <p:guide orient="horz" pos="1914"/>
        <p:guide pos="3805"/>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588.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r>
              <a:rPr lang="zh-CN" altLang="en-US"/>
              <a:t>01</a:t>
            </a:r>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r>
              <a:rPr lang="zh-CN" altLang="en-US"/>
              <a:t>/4</a:t>
            </a:r>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r>
              <a:rPr lang="zh-CN" altLang="en-US"/>
              <a:t>01</a:t>
            </a: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ym typeface="+mn-ea"/>
              </a:rPr>
              <a:t>在 Kettle 中可以使用两种方式读取和解析 XML 文件，分别是 Get data from XML 和XML Input Stream（StAX）</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随着时间的推移，企业在数据库的使用方面会遇到扩展和迁移的问题。备份、更换、</a:t>
            </a:r>
            <a:endParaRPr lang="zh-CN" altLang="en-US"/>
          </a:p>
          <a:p>
            <a:r>
              <a:rPr lang="zh-CN" altLang="en-US"/>
              <a:t>扩展关系型数据库，或者从关系型数据库导出数据到非关系型数据库的需求越来越普遍。</a:t>
            </a:r>
            <a:endParaRPr lang="zh-CN" altLang="en-US"/>
          </a:p>
          <a:p>
            <a:r>
              <a:rPr lang="zh-CN" altLang="en-US"/>
              <a:t>数据库中的数据本身存在重要性、安全性、完整性等要素的需求，如何稳定、高效地进行</a:t>
            </a:r>
            <a:endParaRPr lang="zh-CN" altLang="en-US"/>
          </a:p>
          <a:p>
            <a:r>
              <a:rPr lang="zh-CN" altLang="en-US"/>
              <a:t>数据的抽取变得非常关键。数据库抽取涉及增量抽取和全量抽取，本节针对关系型数据库</a:t>
            </a:r>
            <a:endParaRPr lang="zh-CN" altLang="en-US"/>
          </a:p>
          <a:p>
            <a:r>
              <a:rPr lang="zh-CN" altLang="en-US"/>
              <a:t>的全量抽取进行详细介绍。</a:t>
            </a:r>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indent="609600" fontAlgn="auto"/>
            <a:r>
              <a:rPr lang="zh-CN" altLang="en-US">
                <a:solidFill>
                  <a:schemeClr val="bg1"/>
                </a:solidFill>
                <a:latin typeface="黑体" panose="02010609060101010101" charset="-122"/>
                <a:ea typeface="黑体" panose="02010609060101010101" charset="-122"/>
                <a:cs typeface="黑体" panose="02010609060101010101" charset="-122"/>
                <a:sym typeface="+mn-ea"/>
              </a:rPr>
              <a:t>在实际应用中，对数据的增量抽取使用得更加高效和普遍。增量抽取有四种方式：基于全量对比得出增量数据、基于日志文件读取增量数据、基于触发器生成增量数据、基于时间字段切分增量数据。</a:t>
            </a:r>
            <a:endParaRPr lang="zh-CN" altLang="en-US">
              <a:solidFill>
                <a:schemeClr val="bg1"/>
              </a:solidFill>
              <a:latin typeface="黑体" panose="02010609060101010101" charset="-122"/>
              <a:ea typeface="黑体" panose="02010609060101010101" charset="-122"/>
              <a:cs typeface="黑体" panose="02010609060101010101" charset="-122"/>
            </a:endParaRPr>
          </a:p>
          <a:p>
            <a:pPr indent="304800" fontAlgn="auto">
              <a:extLst>
                <a:ext uri="{35155182-B16C-46BC-9424-99874614C6A1}">
                  <wpsdc:indentchars xmlns:wpsdc="http://www.wps.cn/officeDocument/2017/drawingmlCustomData" val="200" checksum="1077528236"/>
                </a:ext>
              </a:extLst>
            </a:pPr>
            <a:r>
              <a:rPr lang="zh-CN" altLang="en-US">
                <a:solidFill>
                  <a:schemeClr val="bg1"/>
                </a:solidFill>
                <a:latin typeface="黑体" panose="02010609060101010101" charset="-122"/>
                <a:ea typeface="黑体" panose="02010609060101010101" charset="-122"/>
                <a:cs typeface="黑体" panose="02010609060101010101" charset="-122"/>
                <a:sym typeface="+mn-ea"/>
              </a:rPr>
              <a:t>一般来讲，对于大型数据库，数据变更频率快，表数量多，对数据传输要求有备份、安全、零差数据的采用基于数据库日志的方式。对于小型数据库，且没开归档，但数据变更频率快的采用基于全量对比的方式。对于含有标准时间戳字段，且应用环境适合，表数量较少的采用基于时间字段的方式。至于触发器，由于需要源端运维成本较高，且对源端存储有压力，故很少有客户选择这种方式。</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5"/>
          </p:nvPr>
        </p:nvSpPr>
        <p:spPr/>
        <p:txBody>
          <a:bodyPr/>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CSV 文件以纯文本形式存储表格数据（数字和文本），文件的每一行都是一个数据记录。每个记录由一个或多个字段组成，用逗号分隔。使用逗号作为字段分隔符是此文件格式名称的来源，因为分隔字符也可以不是逗号，有时也称为字符分隔值。</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CSV 文件由任意数目的记录组成，记录间以某种换行符分隔；每条记录由字段组成，字段间的分隔符是其他字符或字符串，最常见的是逗号或制表符。通常，所有记录都有完全相同的字段序列，通常都是纯文本文件。可以使用记事本开启，也可以使用 Excel 打开浏览。</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CSV 广泛用于不同体系结构的应用程序之间交换数据表格信息，解决不兼容数据格式的互通问题，一般按照传输双方既定标准进行格式定义，而其本身无明确格式标准。</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CSV 文件以纯文本形式存储表格数据（数字和文本），文件的每一行都是一个数据记录。每个记录由一个或多个字段组成，用逗号分隔。使用逗号作为字段分隔符是此文件格式名称的来源，因为分隔字符也可以不是逗号，有时也称为字符分隔值。</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CSV 文件由任意数目的记录组成，记录间以某种换行符分隔；每条记录由字段组成，字段间的分隔符是其他字符或字符串，最常见的是逗号或制表符。通常，所有记录都有完全相同的字段序列，通常都是纯文本文件。可以使用记事本开启，也可以使用 Excel 打开浏览。</a:t>
            </a:r>
            <a:endParaRPr lang="zh-CN" altLang="en-US">
              <a:solidFill>
                <a:schemeClr val="bg1"/>
              </a:solidFill>
              <a:latin typeface="黑体" panose="02010609060101010101" charset="-122"/>
              <a:ea typeface="黑体" panose="02010609060101010101" charset="-122"/>
              <a:cs typeface="黑体" panose="02010609060101010101" charset="-122"/>
            </a:endParaRPr>
          </a:p>
          <a:p>
            <a:r>
              <a:rPr lang="zh-CN" altLang="en-US">
                <a:solidFill>
                  <a:schemeClr val="bg1"/>
                </a:solidFill>
                <a:latin typeface="黑体" panose="02010609060101010101" charset="-122"/>
                <a:ea typeface="黑体" panose="02010609060101010101" charset="-122"/>
                <a:cs typeface="黑体" panose="02010609060101010101" charset="-122"/>
                <a:sym typeface="+mn-ea"/>
              </a:rPr>
              <a:t>CSV 广泛用于不同体系结构的应用程序之间交换数据表格信息，解决不兼容数据格式的互通问题，一般按照传输双方既定标准进行格式定义，而其本身无明确格式标准。</a:t>
            </a:r>
            <a:endParaRPr lang="zh-CN" altLang="en-US">
              <a:solidFill>
                <a:schemeClr val="bg1"/>
              </a:solidFill>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r>
              <a:rPr lang="zh-CN" altLang="en-US">
                <a:solidFill>
                  <a:schemeClr val="bg1"/>
                </a:solidFill>
                <a:latin typeface="黑体" panose="02010609060101010101" charset="-122"/>
                <a:ea typeface="黑体" panose="02010609060101010101" charset="-122"/>
                <a:cs typeface="黑体" panose="02010609060101010101" charset="-122"/>
                <a:sym typeface="+mn-ea"/>
              </a:rPr>
              <a:t>JSON 对象在大括号（{}）中书写。对象可以包含多个 key/value（键 / 值）对。key 必须是字符串，value 可以是合法的 JSON 数据类型（如字符串、数字、对象、数组、布尔值或 null）。key 和 value 中使用冒号（：）分隔。每个 key/value 对使用逗号（，）分隔。</a:t>
            </a:r>
            <a:endParaRPr lang="zh-CN" altLang="en-US">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a:p>
          <a:p>
            <a:r>
              <a:rPr lang="zh-CN" altLang="en-US">
                <a:sym typeface="+mn-ea"/>
              </a:rPr>
              <a:t>JSON 数组在中括号中书写。JSON 中的数组值必须是合法的 JSON 数据类型（如字符串、数字、对象、数组、布尔值或 null）。</a:t>
            </a:r>
            <a:endParaRPr lang="zh-CN" altLang="en-US"/>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jpeg"/><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3.jpe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4"/>
            <a:ext cx="9144000" cy="2187001"/>
          </a:xfrm>
        </p:spPr>
        <p:txBody>
          <a:bodyPr anchor="b">
            <a:normAutofit/>
          </a:bodyPr>
          <a:lstStyle>
            <a:lvl1pPr algn="ctr">
              <a:defRPr sz="4050">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65000"/>
                    <a:lumOff val="3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5"/>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solidFill>
                  <a:schemeClr val="tx1">
                    <a:lumMod val="65000"/>
                    <a:lumOff val="35000"/>
                  </a:schemeClr>
                </a:solidFill>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800">
                <a:solidFill>
                  <a:schemeClr val="tx1">
                    <a:lumMod val="65000"/>
                    <a:lumOff val="35000"/>
                  </a:schemeClr>
                </a:solidFill>
              </a:defRPr>
            </a:lvl1pPr>
            <a:lvl2pPr>
              <a:defRPr sz="1350">
                <a:solidFill>
                  <a:schemeClr val="tx1">
                    <a:lumMod val="65000"/>
                    <a:lumOff val="35000"/>
                  </a:schemeClr>
                </a:solidFill>
              </a:defRPr>
            </a:lvl2pPr>
            <a:lvl3pPr>
              <a:defRPr sz="12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37040" y="6440172"/>
            <a:ext cx="2743200" cy="365125"/>
          </a:xfrm>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文本框 6"/>
          <p:cNvSpPr txBox="1"/>
          <p:nvPr userDrawn="1"/>
        </p:nvSpPr>
        <p:spPr>
          <a:xfrm>
            <a:off x="427989" y="126365"/>
            <a:ext cx="3493771" cy="369332"/>
          </a:xfrm>
          <a:prstGeom prst="rect">
            <a:avLst/>
          </a:prstGeom>
          <a:noFill/>
        </p:spPr>
        <p:txBody>
          <a:bodyPr wrap="square" rtlCol="0">
            <a:spAutoFit/>
          </a:bodyPr>
          <a:lstStyle/>
          <a:p>
            <a:pPr algn="l"/>
            <a:r>
              <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rPr>
              <a:t>一、信息技术基础</a:t>
            </a:r>
            <a:endParaRPr lang="zh-CN" altLang="zh-CN" sz="1800" b="1" dirty="0">
              <a:solidFill>
                <a:schemeClr val="tx1">
                  <a:lumMod val="65000"/>
                  <a:lumOff val="35000"/>
                </a:schemeClr>
              </a:solidFill>
              <a:effectLst/>
              <a:latin typeface="微软雅黑" panose="020B0503020204020204" charset="-122"/>
              <a:ea typeface="微软雅黑" panose="020B0503020204020204" charset="-122"/>
              <a:sym typeface="+mn-ea"/>
            </a:endParaRPr>
          </a:p>
        </p:txBody>
      </p:sp>
      <p:cxnSp>
        <p:nvCxnSpPr>
          <p:cNvPr id="26" name="直接连接符 25"/>
          <p:cNvCxnSpPr/>
          <p:nvPr userDrawn="1"/>
        </p:nvCxnSpPr>
        <p:spPr>
          <a:xfrm flipH="1">
            <a:off x="3947161" y="369570"/>
            <a:ext cx="6132195" cy="0"/>
          </a:xfrm>
          <a:prstGeom prst="line">
            <a:avLst/>
          </a:prstGeom>
          <a:ln>
            <a:solidFill>
              <a:srgbClr val="0070C0"/>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5079" y="126365"/>
            <a:ext cx="241300" cy="40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信息学院"/>
          <p:cNvPicPr>
            <a:picLocks noChangeAspect="1"/>
          </p:cNvPicPr>
          <p:nvPr userDrawn="1"/>
        </p:nvPicPr>
        <p:blipFill>
          <a:blip r:embed="rId2"/>
          <a:stretch>
            <a:fillRect/>
          </a:stretch>
        </p:blipFill>
        <p:spPr>
          <a:xfrm>
            <a:off x="10227945" y="224157"/>
            <a:ext cx="1798955" cy="291465"/>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lvl1pPr>
              <a:defRPr sz="3300">
                <a:solidFill>
                  <a:schemeClr val="tx1">
                    <a:lumMod val="65000"/>
                    <a:lumOff val="35000"/>
                  </a:schemeClr>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744961"/>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9"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1" y="1744961"/>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1"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r>
              <a:rPr lang="zh-CN" altLang="en-US"/>
              <a:t>  </a:t>
            </a:r>
            <a:r>
              <a:rPr lang="en-US" altLang="zh-CN"/>
              <a:t>/4</a:t>
            </a:r>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9822" y="1"/>
            <a:ext cx="6887015" cy="5740855"/>
            <a:chOff x="-59822" y="1"/>
            <a:chExt cx="6887015" cy="5740855"/>
          </a:xfrm>
        </p:grpSpPr>
        <p:sp>
          <p:nvSpPr>
            <p:cNvPr id="12"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2"/>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21"/>
            <a:ext cx="10515600" cy="1325563"/>
          </a:xfrm>
        </p:spPr>
        <p:txBody>
          <a:bodyPr>
            <a:normAutofit/>
          </a:bodyPr>
          <a:lstStyle>
            <a:lvl1pPr algn="ctr">
              <a:defRPr sz="4050" b="1">
                <a:solidFill>
                  <a:srgbClr val="0070C0"/>
                </a:solidFill>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9822" y="1"/>
            <a:ext cx="6887015" cy="5740855"/>
            <a:chOff x="-59822" y="1"/>
            <a:chExt cx="6887015" cy="5740855"/>
          </a:xfrm>
        </p:grpSpPr>
        <p:sp>
          <p:nvSpPr>
            <p:cNvPr id="8" name="任意多边形 106"/>
            <p:cNvSpPr/>
            <p:nvPr>
              <p:custDataLst>
                <p:tags r:id="rId3"/>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4"/>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5"/>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6"/>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7"/>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8"/>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9"/>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0"/>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1"/>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2"/>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7"/>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59822" y="1"/>
            <a:ext cx="6887015" cy="5740855"/>
            <a:chOff x="-59822" y="1"/>
            <a:chExt cx="6887015" cy="5740855"/>
          </a:xfrm>
        </p:grpSpPr>
        <p:sp>
          <p:nvSpPr>
            <p:cNvPr id="12"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custDataLst>
              <p:tags r:id="rId13"/>
            </p:custDataLst>
          </p:nvPr>
        </p:nvCxnSpPr>
        <p:spPr>
          <a:xfrm>
            <a:off x="4162786" y="37477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4136568" y="2723313"/>
            <a:ext cx="7574233" cy="952823"/>
          </a:xfrm>
        </p:spPr>
        <p:txBody>
          <a:bodyPr lIns="91440" tIns="45720" rIns="91440" bIns="45720" anchor="b" anchorCtr="0">
            <a:normAutofit/>
          </a:bodyPr>
          <a:lstStyle>
            <a:lvl1pPr algn="ctr">
              <a:defRPr sz="5400" spc="60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5"/>
            </p:custDataLst>
          </p:nvPr>
        </p:nvSpPr>
        <p:spPr>
          <a:xfrm>
            <a:off x="4136568" y="3783876"/>
            <a:ext cx="7574233" cy="950984"/>
          </a:xfrm>
        </p:spPr>
        <p:txBody>
          <a:bodyPr lIns="91440" tIns="45720" rIns="91440" bIns="45720">
            <a:normAutofit/>
          </a:bodyPr>
          <a:lstStyle>
            <a:lvl1pPr marL="0" indent="0" algn="ctr" eaLnBrk="1" fontAlgn="auto" latinLnBrk="0" hangingPunct="1">
              <a:lnSpc>
                <a:spcPct val="100000"/>
              </a:lnSpc>
              <a:buNone/>
              <a:defRPr sz="22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6"/>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7"/>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8"/>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138058" y="3090635"/>
            <a:ext cx="6923314" cy="1004575"/>
          </a:xfrm>
        </p:spPr>
        <p:txBody>
          <a:bodyPr lIns="91440" tIns="45720" rIns="91440" bIns="45720" anchor="b" anchorCtr="0">
            <a:normAutofit/>
          </a:bodyPr>
          <a:lstStyle>
            <a:lvl1pPr>
              <a:defRPr sz="5400" u="none" strike="noStrike" kern="1200" cap="none" spc="30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3"/>
            </p:custDataLst>
          </p:nvPr>
        </p:nvSpPr>
        <p:spPr>
          <a:xfrm>
            <a:off x="5138053" y="4231366"/>
            <a:ext cx="6923314" cy="1294041"/>
          </a:xfrm>
        </p:spPr>
        <p:txBody>
          <a:bodyPr lIns="91440" tIns="45720" rIns="91440" bIns="45720">
            <a:normAutofit/>
          </a:bodyPr>
          <a:lstStyle>
            <a:lvl1pPr marL="0" indent="0" eaLnBrk="1" fontAlgn="auto" latinLnBrk="0" hangingPunct="1">
              <a:lnSpc>
                <a:spcPct val="100000"/>
              </a:lnSpc>
              <a:spcAft>
                <a:spcPts val="0"/>
              </a:spcAft>
              <a:buNone/>
              <a:defRPr kumimoji="0" lang="zh-CN" altLang="en-US" sz="22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1800" b="1">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2" y="766354"/>
            <a:ext cx="5817375"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1" y="434342"/>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7015" y="1"/>
            <a:ext cx="1660214" cy="1617784"/>
            <a:chOff x="-17015" y="1"/>
            <a:chExt cx="1660214" cy="1617784"/>
          </a:xfrm>
        </p:grpSpPr>
        <p:sp>
          <p:nvSpPr>
            <p:cNvPr id="7"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3"/>
            </p:custDataLst>
          </p:nvPr>
        </p:nvGrpSpPr>
        <p:grpSpPr>
          <a:xfrm>
            <a:off x="-59822" y="1"/>
            <a:ext cx="6887015" cy="5740855"/>
            <a:chOff x="-59822" y="1"/>
            <a:chExt cx="6887015" cy="5740855"/>
          </a:xfrm>
        </p:grpSpPr>
        <p:sp>
          <p:nvSpPr>
            <p:cNvPr id="8" name="任意多边形 106"/>
            <p:cNvSpPr/>
            <p:nvPr>
              <p:custDataLst>
                <p:tags r:id="rId4"/>
              </p:custDataLst>
            </p:nvPr>
          </p:nvSpPr>
          <p:spPr>
            <a:xfrm rot="5400000">
              <a:off x="266132" y="-293933"/>
              <a:ext cx="2835135" cy="3432192"/>
            </a:xfrm>
            <a:custGeom>
              <a:avLst/>
              <a:gdLst>
                <a:gd name="connsiteX0" fmla="*/ 0 w 2922419"/>
                <a:gd name="connsiteY0" fmla="*/ 1086556 h 3537857"/>
                <a:gd name="connsiteX1" fmla="*/ 0 w 2922419"/>
                <a:gd name="connsiteY1" fmla="*/ 0 h 3537857"/>
                <a:gd name="connsiteX2" fmla="*/ 2922419 w 2922419"/>
                <a:gd name="connsiteY2" fmla="*/ 3537857 h 3537857"/>
                <a:gd name="connsiteX3" fmla="*/ 2034657 w 2922419"/>
                <a:gd name="connsiteY3" fmla="*/ 3537857 h 3537857"/>
                <a:gd name="connsiteX4" fmla="*/ 0 w 2922419"/>
                <a:gd name="connsiteY4" fmla="*/ 1086556 h 3537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419" h="3537857">
                  <a:moveTo>
                    <a:pt x="0" y="1086556"/>
                  </a:moveTo>
                  <a:lnTo>
                    <a:pt x="0" y="0"/>
                  </a:lnTo>
                  <a:lnTo>
                    <a:pt x="2922419" y="3537857"/>
                  </a:lnTo>
                  <a:lnTo>
                    <a:pt x="2034657" y="3537857"/>
                  </a:lnTo>
                  <a:lnTo>
                    <a:pt x="0" y="108655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13"/>
            <p:cNvSpPr/>
            <p:nvPr>
              <p:custDataLst>
                <p:tags r:id="rId5"/>
              </p:custDataLst>
            </p:nvPr>
          </p:nvSpPr>
          <p:spPr>
            <a:xfrm rot="16200000" flipH="1">
              <a:off x="-316637" y="261409"/>
              <a:ext cx="3243671" cy="2730042"/>
            </a:xfrm>
            <a:custGeom>
              <a:avLst/>
              <a:gdLst>
                <a:gd name="connsiteX0" fmla="*/ 0 w 2945074"/>
                <a:gd name="connsiteY0" fmla="*/ 1837104 h 2478727"/>
                <a:gd name="connsiteX1" fmla="*/ 0 w 2945074"/>
                <a:gd name="connsiteY1" fmla="*/ 2478727 h 2478727"/>
                <a:gd name="connsiteX2" fmla="*/ 2034657 w 2945074"/>
                <a:gd name="connsiteY2" fmla="*/ 27426 h 2478727"/>
                <a:gd name="connsiteX3" fmla="*/ 2922419 w 2945074"/>
                <a:gd name="connsiteY3" fmla="*/ 27426 h 2478727"/>
                <a:gd name="connsiteX4" fmla="*/ 2945074 w 2945074"/>
                <a:gd name="connsiteY4" fmla="*/ 0 h 2478727"/>
                <a:gd name="connsiteX5" fmla="*/ 2057421 w 2945074"/>
                <a:gd name="connsiteY5" fmla="*/ 0 h 2478727"/>
                <a:gd name="connsiteX6" fmla="*/ 2034657 w 2945074"/>
                <a:gd name="connsiteY6" fmla="*/ 27425 h 2478727"/>
                <a:gd name="connsiteX7" fmla="*/ 1494870 w 2945074"/>
                <a:gd name="connsiteY7" fmla="*/ 27425 h 2478727"/>
                <a:gd name="connsiteX8" fmla="*/ 0 w 2945074"/>
                <a:gd name="connsiteY8" fmla="*/ 1837104 h 24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5074" h="2478727">
                  <a:moveTo>
                    <a:pt x="0" y="1837104"/>
                  </a:moveTo>
                  <a:lnTo>
                    <a:pt x="0" y="2478727"/>
                  </a:lnTo>
                  <a:lnTo>
                    <a:pt x="2034657" y="27426"/>
                  </a:lnTo>
                  <a:lnTo>
                    <a:pt x="2922419" y="27426"/>
                  </a:lnTo>
                  <a:lnTo>
                    <a:pt x="2945074" y="0"/>
                  </a:lnTo>
                  <a:lnTo>
                    <a:pt x="2057421" y="0"/>
                  </a:lnTo>
                  <a:lnTo>
                    <a:pt x="2034657" y="27425"/>
                  </a:lnTo>
                  <a:lnTo>
                    <a:pt x="1494870" y="27425"/>
                  </a:lnTo>
                  <a:lnTo>
                    <a:pt x="0" y="1837104"/>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10"/>
            <p:cNvSpPr/>
            <p:nvPr>
              <p:custDataLst>
                <p:tags r:id="rId6"/>
              </p:custDataLst>
            </p:nvPr>
          </p:nvSpPr>
          <p:spPr>
            <a:xfrm rot="5400000">
              <a:off x="220606" y="1758728"/>
              <a:ext cx="2568589" cy="3043831"/>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4"/>
            <p:cNvSpPr/>
            <p:nvPr>
              <p:custDataLst>
                <p:tags r:id="rId7"/>
              </p:custDataLst>
            </p:nvPr>
          </p:nvSpPr>
          <p:spPr>
            <a:xfrm rot="5400000">
              <a:off x="468282" y="-500676"/>
              <a:ext cx="4890069" cy="5891425"/>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6"/>
            <p:cNvSpPr/>
            <p:nvPr>
              <p:custDataLst>
                <p:tags r:id="rId8"/>
              </p:custDataLst>
            </p:nvPr>
          </p:nvSpPr>
          <p:spPr>
            <a:xfrm rot="5400000">
              <a:off x="101907" y="3030559"/>
              <a:ext cx="2575993" cy="2844602"/>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86"/>
            <p:cNvSpPr/>
            <p:nvPr>
              <p:custDataLst>
                <p:tags r:id="rId9"/>
              </p:custDataLst>
            </p:nvPr>
          </p:nvSpPr>
          <p:spPr>
            <a:xfrm rot="5400000">
              <a:off x="115394" y="-147791"/>
              <a:ext cx="1443470" cy="1739055"/>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5"/>
            <p:cNvSpPr/>
            <p:nvPr>
              <p:custDataLst>
                <p:tags r:id="rId10"/>
              </p:custDataLst>
            </p:nvPr>
          </p:nvSpPr>
          <p:spPr>
            <a:xfrm rot="10800000">
              <a:off x="2670218" y="4593"/>
              <a:ext cx="2131180" cy="125895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1"/>
              </p:custDataLst>
            </p:nvPr>
          </p:nvSpPr>
          <p:spPr>
            <a:xfrm rot="254873">
              <a:off x="4444898" y="551681"/>
              <a:ext cx="691341" cy="691341"/>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68"/>
            <p:cNvSpPr/>
            <p:nvPr>
              <p:custDataLst>
                <p:tags r:id="rId12"/>
              </p:custDataLst>
            </p:nvPr>
          </p:nvSpPr>
          <p:spPr>
            <a:xfrm>
              <a:off x="5826315" y="1"/>
              <a:ext cx="1000878" cy="798311"/>
            </a:xfrm>
            <a:custGeom>
              <a:avLst/>
              <a:gdLst>
                <a:gd name="connsiteX0" fmla="*/ 302587 w 1000878"/>
                <a:gd name="connsiteY0" fmla="*/ 0 h 798311"/>
                <a:gd name="connsiteX1" fmla="*/ 712450 w 1000878"/>
                <a:gd name="connsiteY1" fmla="*/ 0 h 798311"/>
                <a:gd name="connsiteX2" fmla="*/ 1000878 w 1000878"/>
                <a:gd name="connsiteY2" fmla="*/ 335992 h 798311"/>
                <a:gd name="connsiteX3" fmla="*/ 462319 w 1000878"/>
                <a:gd name="connsiteY3" fmla="*/ 798311 h 798311"/>
                <a:gd name="connsiteX4" fmla="*/ 0 w 1000878"/>
                <a:gd name="connsiteY4" fmla="*/ 259752 h 798311"/>
                <a:gd name="connsiteX5" fmla="*/ 302587 w 1000878"/>
                <a:gd name="connsiteY5" fmla="*/ 0 h 79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878" h="798311">
                  <a:moveTo>
                    <a:pt x="302587" y="0"/>
                  </a:moveTo>
                  <a:lnTo>
                    <a:pt x="712450" y="0"/>
                  </a:lnTo>
                  <a:lnTo>
                    <a:pt x="1000878" y="335992"/>
                  </a:lnTo>
                  <a:lnTo>
                    <a:pt x="462319" y="798311"/>
                  </a:lnTo>
                  <a:lnTo>
                    <a:pt x="0" y="259752"/>
                  </a:lnTo>
                  <a:lnTo>
                    <a:pt x="302587"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userDrawn="1">
            <p:custDataLst>
              <p:tags r:id="rId13"/>
            </p:custDataLst>
          </p:nvPr>
        </p:nvCxnSpPr>
        <p:spPr>
          <a:xfrm>
            <a:off x="4010386" y="3595323"/>
            <a:ext cx="741045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3889828" y="2481959"/>
            <a:ext cx="7646805" cy="1005490"/>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1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8" name="文本占位符 17"/>
          <p:cNvSpPr>
            <a:spLocks noGrp="1"/>
          </p:cNvSpPr>
          <p:nvPr>
            <p:ph type="body" sz="quarter" idx="13" hasCustomPrompt="1"/>
            <p:custDataLst>
              <p:tags r:id="rId18"/>
            </p:custDataLst>
          </p:nvPr>
        </p:nvSpPr>
        <p:spPr>
          <a:xfrm>
            <a:off x="3889375" y="3672718"/>
            <a:ext cx="7646988" cy="1382366"/>
          </a:xfrm>
        </p:spPr>
        <p:txBody>
          <a:bodyPr lIns="91440" tIns="45720" rIns="91440" bIns="45720">
            <a:normAutofit/>
          </a:bodyPr>
          <a:lstStyle>
            <a:lvl1pPr marL="0" indent="0" algn="ctr">
              <a:buNone/>
              <a:defRPr sz="2200">
                <a:solidFill>
                  <a:schemeClr val="bg1"/>
                </a:solidFill>
              </a:defRPr>
            </a:lvl1pPr>
          </a:lstStyle>
          <a:p>
            <a:pPr lvl="0"/>
            <a:r>
              <a:rPr lang="zh-CN" altLang="en-US" dirty="0"/>
              <a:t>单击此处编辑文本</a:t>
            </a:r>
            <a:endParaRPr lang="en-US" altLang="zh-CN"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7015" y="-1269"/>
            <a:ext cx="1660214" cy="1617784"/>
            <a:chOff x="-17015" y="1"/>
            <a:chExt cx="1660214" cy="1617784"/>
          </a:xfrm>
        </p:grpSpPr>
        <p:sp>
          <p:nvSpPr>
            <p:cNvPr id="8"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8"/>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3"/>
            </p:custDataLst>
          </p:nvPr>
        </p:nvGrpSpPr>
        <p:grpSpPr>
          <a:xfrm rot="10800000">
            <a:off x="10989945" y="5589270"/>
            <a:ext cx="1188085" cy="1250315"/>
            <a:chOff x="-17015" y="1"/>
            <a:chExt cx="1660214" cy="1617784"/>
          </a:xfrm>
        </p:grpSpPr>
        <p:sp>
          <p:nvSpPr>
            <p:cNvPr id="10" name="任意多边形 4"/>
            <p:cNvSpPr/>
            <p:nvPr>
              <p:custDataLst>
                <p:tags r:id="rId4"/>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5"/>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6"/>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7"/>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8"/>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custDataLst>
              <p:tags r:id="rId9"/>
            </p:custDataLst>
          </p:nvPr>
        </p:nvGrpSpPr>
        <p:grpSpPr>
          <a:xfrm>
            <a:off x="-17015" y="-1269"/>
            <a:ext cx="1660214" cy="1617784"/>
            <a:chOff x="-17015" y="1"/>
            <a:chExt cx="1660214" cy="1617784"/>
          </a:xfrm>
        </p:grpSpPr>
        <p:sp>
          <p:nvSpPr>
            <p:cNvPr id="16"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dirty="0"/>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5"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8879959"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rot="10800000">
            <a:off x="10989945" y="5589270"/>
            <a:ext cx="1188085" cy="1250315"/>
            <a:chOff x="-17015" y="1"/>
            <a:chExt cx="1660214" cy="1617784"/>
          </a:xfrm>
        </p:grpSpPr>
        <p:sp>
          <p:nvSpPr>
            <p:cNvPr id="16"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6985" y="-2032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2" name="组合 21"/>
          <p:cNvGrpSpPr/>
          <p:nvPr userDrawn="1">
            <p:custDataLst>
              <p:tags r:id="rId9"/>
            </p:custDataLst>
          </p:nvPr>
        </p:nvGrpSpPr>
        <p:grpSpPr>
          <a:xfrm>
            <a:off x="1515" y="5360"/>
            <a:ext cx="1660214" cy="1617784"/>
            <a:chOff x="-17015" y="1"/>
            <a:chExt cx="1660214" cy="1617784"/>
          </a:xfrm>
        </p:grpSpPr>
        <p:sp>
          <p:nvSpPr>
            <p:cNvPr id="23" name="任意多边形 4"/>
            <p:cNvSpPr/>
            <p:nvPr>
              <p:custDataLst>
                <p:tags r:id="rId10"/>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5"/>
            <p:cNvSpPr/>
            <p:nvPr>
              <p:custDataLst>
                <p:tags r:id="rId11"/>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6"/>
            <p:cNvSpPr/>
            <p:nvPr>
              <p:custDataLst>
                <p:tags r:id="rId12"/>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7"/>
            <p:cNvSpPr/>
            <p:nvPr>
              <p:custDataLst>
                <p:tags r:id="rId13"/>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8"/>
            <p:cNvSpPr/>
            <p:nvPr>
              <p:custDataLst>
                <p:tags r:id="rId14"/>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dirty="0"/>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2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7015" y="-1269"/>
            <a:ext cx="1660214" cy="1617784"/>
            <a:chOff x="-17015" y="1"/>
            <a:chExt cx="1660214" cy="1617784"/>
          </a:xfrm>
        </p:grpSpPr>
        <p:sp>
          <p:nvSpPr>
            <p:cNvPr id="11"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rot="10800000">
            <a:off x="10989945" y="5589270"/>
            <a:ext cx="1188085" cy="1250315"/>
            <a:chOff x="-17015" y="1"/>
            <a:chExt cx="1660214" cy="1617784"/>
          </a:xfrm>
        </p:grpSpPr>
        <p:sp>
          <p:nvSpPr>
            <p:cNvPr id="12"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940" y="-1269"/>
            <a:ext cx="1660214" cy="1617784"/>
            <a:chOff x="-17015" y="1"/>
            <a:chExt cx="1660214" cy="1617784"/>
          </a:xfrm>
        </p:grpSpPr>
        <p:sp>
          <p:nvSpPr>
            <p:cNvPr id="9" name="任意多边形 4"/>
            <p:cNvSpPr/>
            <p:nvPr>
              <p:custDataLst>
                <p:tags r:id="rId3"/>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5"/>
            <p:cNvSpPr/>
            <p:nvPr>
              <p:custDataLst>
                <p:tags r:id="rId4"/>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6"/>
            <p:cNvSpPr/>
            <p:nvPr>
              <p:custDataLst>
                <p:tags r:id="rId5"/>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7"/>
            <p:cNvSpPr/>
            <p:nvPr>
              <p:custDataLst>
                <p:tags r:id="rId6"/>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8"/>
            <p:cNvSpPr/>
            <p:nvPr>
              <p:custDataLst>
                <p:tags r:id="rId7"/>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userDrawn="1">
            <p:custDataLst>
              <p:tags r:id="rId8"/>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2" Type="http://schemas.openxmlformats.org/officeDocument/2006/relationships/theme" Target="../theme/theme1.xml"/><Relationship Id="rId61" Type="http://schemas.openxmlformats.org/officeDocument/2006/relationships/tags" Target="../tags/tag3.xml"/><Relationship Id="rId60" Type="http://schemas.openxmlformats.org/officeDocument/2006/relationships/tags" Target="../tags/tag2.xml"/><Relationship Id="rId6" Type="http://schemas.openxmlformats.org/officeDocument/2006/relationships/slideLayout" Target="../slideLayouts/slideLayout6.xml"/><Relationship Id="rId59" Type="http://schemas.openxmlformats.org/officeDocument/2006/relationships/tags" Target="../tags/tag1.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5" Type="http://schemas.openxmlformats.org/officeDocument/2006/relationships/theme" Target="../theme/theme2.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slideLayout" Target="../slideLayouts/slideLayout60.xml"/><Relationship Id="rId19" Type="http://schemas.openxmlformats.org/officeDocument/2006/relationships/tags" Target="../tags/tag188.xml"/><Relationship Id="rId18" Type="http://schemas.openxmlformats.org/officeDocument/2006/relationships/slideLayout" Target="../slideLayouts/slideLayout76.xml"/><Relationship Id="rId17" Type="http://schemas.openxmlformats.org/officeDocument/2006/relationships/slideLayout" Target="../slideLayouts/slideLayout75.xml"/><Relationship Id="rId16" Type="http://schemas.openxmlformats.org/officeDocument/2006/relationships/slideLayout" Target="../slideLayouts/slideLayout74.xml"/><Relationship Id="rId15" Type="http://schemas.openxmlformats.org/officeDocument/2006/relationships/slideLayout" Target="../slideLayouts/slideLayout73.xml"/><Relationship Id="rId14" Type="http://schemas.openxmlformats.org/officeDocument/2006/relationships/slideLayout" Target="../slideLayouts/slideLayout72.xml"/><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5" Type="http://schemas.openxmlformats.org/officeDocument/2006/relationships/theme" Target="../theme/theme3.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slideLayout" Target="../slideLayouts/slideLayout78.xml"/><Relationship Id="rId19" Type="http://schemas.openxmlformats.org/officeDocument/2006/relationships/tags" Target="../tags/tag378.xml"/><Relationship Id="rId18" Type="http://schemas.openxmlformats.org/officeDocument/2006/relationships/slideLayout" Target="../slideLayouts/slideLayout94.xml"/><Relationship Id="rId17" Type="http://schemas.openxmlformats.org/officeDocument/2006/relationships/slideLayout" Target="../slideLayouts/slideLayout93.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9"/>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50045" y="6384292"/>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r>
              <a:rPr lang="zh-CN" altLang="en-US"/>
              <a:t>  </a:t>
            </a:r>
            <a:r>
              <a:rPr lang="en-US" altLang="zh-CN"/>
              <a:t>/4</a:t>
            </a:r>
            <a:endParaRPr lang="en-US" altLang="zh-CN"/>
          </a:p>
        </p:txBody>
      </p:sp>
      <p:sp>
        <p:nvSpPr>
          <p:cNvPr id="7"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hf hdr="0" ftr="0" dt="0"/>
  <p:txStyles>
    <p:titleStyle>
      <a:lvl1pPr algn="l" defTabSz="685800" rtl="0" eaLnBrk="1" latinLnBrk="0" hangingPunct="1">
        <a:lnSpc>
          <a:spcPct val="90000"/>
        </a:lnSpc>
        <a:spcBef>
          <a:spcPct val="0"/>
        </a:spcBef>
        <a:buNone/>
        <a:defRPr sz="4050" b="1" kern="1200">
          <a:solidFill>
            <a:schemeClr val="tx1">
              <a:lumMod val="65000"/>
              <a:lumOff val="35000"/>
            </a:schemeClr>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385.xml"/><Relationship Id="rId1" Type="http://schemas.openxmlformats.org/officeDocument/2006/relationships/tags" Target="../tags/tag384.xml"/></Relationships>
</file>

<file path=ppt/slides/_rels/slide10.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4" Type="http://schemas.openxmlformats.org/officeDocument/2006/relationships/slideLayout" Target="../slideLayouts/slideLayout83.xml"/><Relationship Id="rId13" Type="http://schemas.openxmlformats.org/officeDocument/2006/relationships/tags" Target="../tags/tag473.xml"/><Relationship Id="rId12" Type="http://schemas.openxmlformats.org/officeDocument/2006/relationships/tags" Target="../tags/tag472.xml"/><Relationship Id="rId11" Type="http://schemas.openxmlformats.org/officeDocument/2006/relationships/tags" Target="../tags/tag471.xml"/><Relationship Id="rId10" Type="http://schemas.openxmlformats.org/officeDocument/2006/relationships/image" Target="../media/image6.jpeg"/><Relationship Id="rId1" Type="http://schemas.openxmlformats.org/officeDocument/2006/relationships/tags" Target="../tags/tag462.xml"/></Relationships>
</file>

<file path=ppt/slides/_rels/slide11.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1" Type="http://schemas.openxmlformats.org/officeDocument/2006/relationships/notesSlide" Target="../notesSlides/notesSlide8.xml"/><Relationship Id="rId10" Type="http://schemas.openxmlformats.org/officeDocument/2006/relationships/slideLayout" Target="../slideLayouts/slideLayout65.xml"/><Relationship Id="rId1" Type="http://schemas.openxmlformats.org/officeDocument/2006/relationships/tags" Target="../tags/tag474.xml"/></Relationships>
</file>

<file path=ppt/slides/_rels/slide1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3" Type="http://schemas.openxmlformats.org/officeDocument/2006/relationships/notesSlide" Target="../notesSlides/notesSlide9.xml"/><Relationship Id="rId12" Type="http://schemas.openxmlformats.org/officeDocument/2006/relationships/slideLayout" Target="../slideLayouts/slideLayout65.xml"/><Relationship Id="rId11" Type="http://schemas.openxmlformats.org/officeDocument/2006/relationships/tags" Target="../tags/tag491.xml"/><Relationship Id="rId10" Type="http://schemas.openxmlformats.org/officeDocument/2006/relationships/image" Target="../media/image16.png"/><Relationship Id="rId1" Type="http://schemas.openxmlformats.org/officeDocument/2006/relationships/tags" Target="../tags/tag483.xml"/></Relationships>
</file>

<file path=ppt/slides/_rels/slide13.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2" Type="http://schemas.openxmlformats.org/officeDocument/2006/relationships/notesSlide" Target="../notesSlides/notesSlide10.xml"/><Relationship Id="rId11" Type="http://schemas.openxmlformats.org/officeDocument/2006/relationships/slideLayout" Target="../slideLayouts/slideLayout65.xml"/><Relationship Id="rId10" Type="http://schemas.openxmlformats.org/officeDocument/2006/relationships/tags" Target="../tags/tag500.xml"/><Relationship Id="rId1" Type="http://schemas.openxmlformats.org/officeDocument/2006/relationships/tags" Target="../tags/tag492.xml"/></Relationships>
</file>

<file path=ppt/slides/_rels/slide14.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5" Type="http://schemas.openxmlformats.org/officeDocument/2006/relationships/notesSlide" Target="../notesSlides/notesSlide11.xml"/><Relationship Id="rId14" Type="http://schemas.openxmlformats.org/officeDocument/2006/relationships/slideLayout" Target="../slideLayouts/slideLayout8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image" Target="../media/image6.jpeg"/><Relationship Id="rId1" Type="http://schemas.openxmlformats.org/officeDocument/2006/relationships/tags" Target="../tags/tag501.xml"/></Relationships>
</file>

<file path=ppt/slides/_rels/slide15.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1" Type="http://schemas.openxmlformats.org/officeDocument/2006/relationships/notesSlide" Target="../notesSlides/notesSlide12.xml"/><Relationship Id="rId10" Type="http://schemas.openxmlformats.org/officeDocument/2006/relationships/slideLayout" Target="../slideLayouts/slideLayout65.xml"/><Relationship Id="rId1" Type="http://schemas.openxmlformats.org/officeDocument/2006/relationships/tags" Target="../tags/tag513.xml"/></Relationships>
</file>

<file path=ppt/slides/_rels/slide1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7" Type="http://schemas.openxmlformats.org/officeDocument/2006/relationships/notesSlide" Target="../notesSlides/notesSlide13.xml"/><Relationship Id="rId16" Type="http://schemas.openxmlformats.org/officeDocument/2006/relationships/slideLayout" Target="../slideLayouts/slideLayout65.xml"/><Relationship Id="rId15" Type="http://schemas.openxmlformats.org/officeDocument/2006/relationships/tags" Target="../tags/tag532.xml"/><Relationship Id="rId14" Type="http://schemas.openxmlformats.org/officeDocument/2006/relationships/image" Target="../media/image21.png"/><Relationship Id="rId13" Type="http://schemas.openxmlformats.org/officeDocument/2006/relationships/tags" Target="../tags/tag531.xml"/><Relationship Id="rId12" Type="http://schemas.openxmlformats.org/officeDocument/2006/relationships/image" Target="../media/image20.png"/><Relationship Id="rId11" Type="http://schemas.openxmlformats.org/officeDocument/2006/relationships/tags" Target="../tags/tag530.xml"/><Relationship Id="rId10" Type="http://schemas.openxmlformats.org/officeDocument/2006/relationships/image" Target="../media/image19.png"/><Relationship Id="rId1" Type="http://schemas.openxmlformats.org/officeDocument/2006/relationships/tags" Target="../tags/tag522.xml"/></Relationships>
</file>

<file path=ppt/slides/_rels/slide17.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5" Type="http://schemas.openxmlformats.org/officeDocument/2006/relationships/notesSlide" Target="../notesSlides/notesSlide14.xml"/><Relationship Id="rId14" Type="http://schemas.openxmlformats.org/officeDocument/2006/relationships/slideLayout" Target="../slideLayouts/slideLayout65.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tags" Target="../tags/tag533.xml"/></Relationships>
</file>

<file path=ppt/slides/_rels/slide18.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2" Type="http://schemas.openxmlformats.org/officeDocument/2006/relationships/notesSlide" Target="../notesSlides/notesSlide15.xml"/><Relationship Id="rId11" Type="http://schemas.openxmlformats.org/officeDocument/2006/relationships/slideLayout" Target="../slideLayouts/slideLayout65.xml"/><Relationship Id="rId10" Type="http://schemas.openxmlformats.org/officeDocument/2006/relationships/tags" Target="../tags/tag553.xml"/><Relationship Id="rId1" Type="http://schemas.openxmlformats.org/officeDocument/2006/relationships/tags" Target="../tags/tag544.xml"/></Relationships>
</file>

<file path=ppt/slides/_rels/slide19.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3" Type="http://schemas.openxmlformats.org/officeDocument/2006/relationships/notesSlide" Target="../notesSlides/notesSlide16.xml"/><Relationship Id="rId12" Type="http://schemas.openxmlformats.org/officeDocument/2006/relationships/slideLayout" Target="../slideLayouts/slideLayout65.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tags" Target="../tags/tag554.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1.xml"/><Relationship Id="rId5" Type="http://schemas.openxmlformats.org/officeDocument/2006/relationships/tags" Target="../tags/tag389.xml"/><Relationship Id="rId4" Type="http://schemas.openxmlformats.org/officeDocument/2006/relationships/image" Target="../media/image4.png"/><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0.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5" Type="http://schemas.openxmlformats.org/officeDocument/2006/relationships/notesSlide" Target="../notesSlides/notesSlide17.xml"/><Relationship Id="rId14" Type="http://schemas.openxmlformats.org/officeDocument/2006/relationships/slideLayout" Target="../slideLayouts/slideLayout83.xml"/><Relationship Id="rId13" Type="http://schemas.openxmlformats.org/officeDocument/2006/relationships/tags" Target="../tags/tag575.xml"/><Relationship Id="rId12" Type="http://schemas.openxmlformats.org/officeDocument/2006/relationships/tags" Target="../tags/tag574.xml"/><Relationship Id="rId11" Type="http://schemas.openxmlformats.org/officeDocument/2006/relationships/tags" Target="../tags/tag573.xml"/><Relationship Id="rId10" Type="http://schemas.openxmlformats.org/officeDocument/2006/relationships/image" Target="../media/image6.jpeg"/><Relationship Id="rId1" Type="http://schemas.openxmlformats.org/officeDocument/2006/relationships/tags" Target="../tags/tag564.xml"/></Relationships>
</file>

<file path=ppt/slides/_rels/slide21.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1" Type="http://schemas.openxmlformats.org/officeDocument/2006/relationships/notesSlide" Target="../notesSlides/notesSlide18.xml"/><Relationship Id="rId10" Type="http://schemas.openxmlformats.org/officeDocument/2006/relationships/slideLayout" Target="../slideLayouts/slideLayout65.xml"/><Relationship Id="rId1" Type="http://schemas.openxmlformats.org/officeDocument/2006/relationships/tags" Target="../tags/tag57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xml"/><Relationship Id="rId10" Type="http://schemas.openxmlformats.org/officeDocument/2006/relationships/slideLayout" Target="../slideLayouts/slideLayout65.xml"/><Relationship Id="rId1" Type="http://schemas.openxmlformats.org/officeDocument/2006/relationships/tags" Target="../tags/tag390.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2" Type="http://schemas.openxmlformats.org/officeDocument/2006/relationships/notesSlide" Target="../notesSlides/notesSlide3.xml"/><Relationship Id="rId11" Type="http://schemas.openxmlformats.org/officeDocument/2006/relationships/slideLayout" Target="../slideLayouts/slideLayout65.xml"/><Relationship Id="rId10" Type="http://schemas.openxmlformats.org/officeDocument/2006/relationships/tags" Target="../tags/tag407.xml"/><Relationship Id="rId1" Type="http://schemas.openxmlformats.org/officeDocument/2006/relationships/tags" Target="../tags/tag399.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slideLayout" Target="../slideLayouts/slideLayout83.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6.jpeg"/><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notesSlide" Target="../notesSlides/notesSlide4.xml"/><Relationship Id="rId10" Type="http://schemas.openxmlformats.org/officeDocument/2006/relationships/slideLayout" Target="../slideLayouts/slideLayout65.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3" Type="http://schemas.openxmlformats.org/officeDocument/2006/relationships/notesSlide" Target="../notesSlides/notesSlide5.xml"/><Relationship Id="rId12" Type="http://schemas.openxmlformats.org/officeDocument/2006/relationships/slideLayout" Target="../slideLayouts/slideLayout65.xml"/><Relationship Id="rId11" Type="http://schemas.openxmlformats.org/officeDocument/2006/relationships/tags" Target="../tags/tag438.xml"/><Relationship Id="rId10" Type="http://schemas.openxmlformats.org/officeDocument/2006/relationships/image" Target="../media/image7.png"/><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6" Type="http://schemas.openxmlformats.org/officeDocument/2006/relationships/notesSlide" Target="../notesSlides/notesSlide6.xml"/><Relationship Id="rId15" Type="http://schemas.openxmlformats.org/officeDocument/2006/relationships/slideLayout" Target="../slideLayouts/slideLayout65.xml"/><Relationship Id="rId14" Type="http://schemas.openxmlformats.org/officeDocument/2006/relationships/tags" Target="../tags/tag449.xml"/><Relationship Id="rId13" Type="http://schemas.openxmlformats.org/officeDocument/2006/relationships/image" Target="../media/image10.png"/><Relationship Id="rId12" Type="http://schemas.openxmlformats.org/officeDocument/2006/relationships/tags" Target="../tags/tag448.xml"/><Relationship Id="rId11" Type="http://schemas.openxmlformats.org/officeDocument/2006/relationships/image" Target="../media/image9.png"/><Relationship Id="rId10" Type="http://schemas.openxmlformats.org/officeDocument/2006/relationships/tags" Target="../tags/tag447.xml"/><Relationship Id="rId1" Type="http://schemas.openxmlformats.org/officeDocument/2006/relationships/tags" Target="../tags/tag439.xml"/></Relationships>
</file>

<file path=ppt/slides/_rels/slide9.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8" Type="http://schemas.openxmlformats.org/officeDocument/2006/relationships/notesSlide" Target="../notesSlides/notesSlide7.xml"/><Relationship Id="rId17" Type="http://schemas.openxmlformats.org/officeDocument/2006/relationships/slideLayout" Target="../slideLayouts/slideLayout65.xml"/><Relationship Id="rId16" Type="http://schemas.openxmlformats.org/officeDocument/2006/relationships/tags" Target="../tags/tag461.xml"/><Relationship Id="rId15" Type="http://schemas.openxmlformats.org/officeDocument/2006/relationships/image" Target="../media/image14.png"/><Relationship Id="rId14" Type="http://schemas.openxmlformats.org/officeDocument/2006/relationships/tags" Target="../tags/tag460.xml"/><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tags" Target="../tags/tag459.xml"/><Relationship Id="rId1" Type="http://schemas.openxmlformats.org/officeDocument/2006/relationships/tags" Target="../tags/tag4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dirty="0">
                <a:solidFill>
                  <a:schemeClr val="lt1"/>
                </a:solidFill>
                <a:sym typeface="+mn-ea"/>
              </a:rPr>
              <a:t>《数据清洗与治理》</a:t>
            </a:r>
            <a:br>
              <a:rPr lang="zh-CN" dirty="0">
                <a:solidFill>
                  <a:schemeClr val="lt1"/>
                </a:solidFill>
                <a:sym typeface="+mn-ea"/>
              </a:rPr>
            </a:br>
            <a:r>
              <a:rPr lang="zh-CN" dirty="0">
                <a:solidFill>
                  <a:schemeClr val="lt1"/>
                </a:solidFill>
                <a:sym typeface="+mn-ea"/>
              </a:rPr>
              <a:t>教学课件</a:t>
            </a:r>
            <a:endParaRPr lang="zh-CN" altLang="en-US" sz="5400" strike="noStrike" baseline="0" dirty="0">
              <a:solidFill>
                <a:schemeClr val="l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5.2 </a:t>
            </a:r>
            <a:r>
              <a:rPr lang="zh-CN" altLang="en-US" sz="3600">
                <a:sym typeface="+mn-ea"/>
              </a:rPr>
              <a:t>Web数据抽取</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a:t>
            </a:r>
            <a:r>
              <a:rPr altLang="zh-CN" sz="3000">
                <a:solidFill>
                  <a:schemeClr val="tx1"/>
                </a:solidFill>
                <a:sym typeface="+mn-ea"/>
              </a:rPr>
              <a:t>Web</a:t>
            </a:r>
            <a:r>
              <a:rPr lang="zh-CN" altLang="en-US" sz="3000">
                <a:solidFill>
                  <a:schemeClr val="tx1"/>
                </a:solidFill>
                <a:sym typeface="+mn-ea"/>
              </a:rPr>
              <a:t>数据抽取方式。</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难点：掌握</a:t>
            </a:r>
            <a:r>
              <a:rPr altLang="zh-CN" sz="3000">
                <a:solidFill>
                  <a:schemeClr val="tx1"/>
                </a:solidFill>
                <a:sym typeface="+mn-ea"/>
              </a:rPr>
              <a:t>Web</a:t>
            </a:r>
            <a:r>
              <a:rPr lang="zh-CN" altLang="en-US" sz="3000">
                <a:solidFill>
                  <a:schemeClr val="tx1"/>
                </a:solidFill>
                <a:sym typeface="+mn-ea"/>
              </a:rPr>
              <a:t>数据抽取不同方式的具体操作。</a:t>
            </a:r>
            <a:endParaRPr lang="zh-CN" altLang="en-US" sz="3000">
              <a:solidFill>
                <a:schemeClr val="tx1"/>
              </a:solidFill>
              <a:sym typeface="+mn-ea"/>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5.2.1 HTML文件抽取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535" y="2644775"/>
            <a:ext cx="12012930" cy="1568450"/>
          </a:xfrm>
          <a:prstGeom prst="rect">
            <a:avLst/>
          </a:prstGeom>
          <a:noFill/>
        </p:spPr>
        <p:txBody>
          <a:bodyPr wrap="square" rtlCol="0">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BeautifulSoup 提供一些简单的、Python 式的函数用来完成导航、搜索、修改分析树等功能。它是一个工具箱，通过解析文档为用户提供需要抓取的数据。因为简单，所以不需要多少代码就可以写出一个完整的 HTML 内容抽取程序。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【例 5-4】从 HTML 中抽取菜单标题及链接。</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5.2.2 JSON数据抽取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9550" y="981075"/>
            <a:ext cx="11823065" cy="1938020"/>
          </a:xfrm>
          <a:prstGeom prst="rect">
            <a:avLst/>
          </a:prstGeom>
          <a:noFill/>
        </p:spPr>
        <p:txBody>
          <a:bodyPr wrap="square" rtlCol="0" anchor="t">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JSON（JavaScript object notation）是一个用于数据交换的文本格式。虽然 JSON 源自JavaScript 语言，但它只是一种数据格式，可用于任何编程语言。具有类似功能的格式有XML、YAML，其中 JSON 的语法最简单。JSON 采用一种“键：值”对的文本格式存储和表示数据，负责不同编程语言中的数据传递和交互。</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首先看一个简单的 JSON 对象，观察它的数据形式：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9"/>
          <a:stretch>
            <a:fillRect/>
          </a:stretch>
        </p:blipFill>
        <p:spPr>
          <a:xfrm>
            <a:off x="209550" y="3034030"/>
            <a:ext cx="11823065" cy="598805"/>
          </a:xfrm>
          <a:prstGeom prst="rect">
            <a:avLst/>
          </a:prstGeom>
        </p:spPr>
      </p:pic>
      <p:sp>
        <p:nvSpPr>
          <p:cNvPr id="5" name="文本框 4"/>
          <p:cNvSpPr txBox="1"/>
          <p:nvPr/>
        </p:nvSpPr>
        <p:spPr>
          <a:xfrm>
            <a:off x="210185" y="3625850"/>
            <a:ext cx="11821795" cy="460375"/>
          </a:xfrm>
          <a:prstGeom prst="rect">
            <a:avLst/>
          </a:prstGeom>
          <a:noFill/>
        </p:spPr>
        <p:txBody>
          <a:bodyPr wrap="square" rtlCol="0" anchor="t">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接下来看一下 JSON 对象数组，观察它的数据形式：</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211455" y="4735830"/>
            <a:ext cx="11821160" cy="1198880"/>
          </a:xfrm>
          <a:prstGeom prst="rect">
            <a:avLst/>
          </a:prstGeom>
          <a:noFill/>
        </p:spPr>
        <p:txBody>
          <a:bodyPr wrap="square" rtlCol="0" anchor="t">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总之，JSON 可以简单地分为 JSON 对象、JSON 对象数组。两种基本形式组合可变形出其他形式，但本质还是JSON 对象或者 JSON 对象数组中的一种。JSON 对象或 JSON 对象数组可以转化为 JSON 字符串，使用于不同的场合。</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11" name="图片 10"/>
          <p:cNvPicPr>
            <a:picLocks noChangeAspect="1"/>
          </p:cNvPicPr>
          <p:nvPr/>
        </p:nvPicPr>
        <p:blipFill>
          <a:blip r:embed="rId10"/>
          <a:stretch>
            <a:fillRect/>
          </a:stretch>
        </p:blipFill>
        <p:spPr>
          <a:xfrm>
            <a:off x="210185" y="4147185"/>
            <a:ext cx="11822430" cy="634365"/>
          </a:xfrm>
          <a:prstGeom prst="rect">
            <a:avLst/>
          </a:prstGeom>
        </p:spPr>
      </p:pic>
      <p:sp>
        <p:nvSpPr>
          <p:cNvPr id="12" name="文本框 11"/>
          <p:cNvSpPr txBox="1"/>
          <p:nvPr/>
        </p:nvSpPr>
        <p:spPr>
          <a:xfrm>
            <a:off x="211455" y="5878195"/>
            <a:ext cx="11970385" cy="420370"/>
          </a:xfrm>
          <a:prstGeom prst="rect">
            <a:avLst/>
          </a:prstGeom>
          <a:noFill/>
        </p:spPr>
        <p:txBody>
          <a:bodyPr wrap="square" rtlCol="0" anchor="t">
            <a:no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【例 5-5】使用 Kettle 从 JSON 文件中抽取数据。</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1"/>
    </p:custData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5.2.3 XML数据抽取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862965"/>
            <a:ext cx="11617325" cy="829945"/>
          </a:xfrm>
          <a:prstGeom prst="rect">
            <a:avLst/>
          </a:prstGeom>
          <a:noFill/>
        </p:spPr>
        <p:txBody>
          <a:bodyPr wrap="square" rtlCol="0" anchor="t">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XML 指可扩展标记语言（eXtensible Markup Language）。它被设计用来传输和存储数据。XML 标签没有被预定义，需要使用者自行定义标签。</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340360" y="1610995"/>
            <a:ext cx="11616690" cy="829945"/>
          </a:xfrm>
          <a:prstGeom prst="rect">
            <a:avLst/>
          </a:prstGeom>
          <a:noFill/>
        </p:spPr>
        <p:txBody>
          <a:bodyPr wrap="square" rtlCol="0" anchor="t">
            <a:sp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对于 XML 文件的解析，通常有 DOM 和 SAX 两种方式。这两种方式的特点和适用场景不同，见</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下</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表。</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5" name="图片 4"/>
          <p:cNvPicPr>
            <a:picLocks noChangeAspect="1"/>
          </p:cNvPicPr>
          <p:nvPr/>
        </p:nvPicPr>
        <p:blipFill>
          <a:blip r:embed="rId9"/>
          <a:stretch>
            <a:fillRect/>
          </a:stretch>
        </p:blipFill>
        <p:spPr>
          <a:xfrm>
            <a:off x="1283970" y="2372360"/>
            <a:ext cx="9624060" cy="2665730"/>
          </a:xfrm>
          <a:prstGeom prst="rect">
            <a:avLst/>
          </a:prstGeom>
        </p:spPr>
      </p:pic>
      <p:sp>
        <p:nvSpPr>
          <p:cNvPr id="8" name="文本框 7"/>
          <p:cNvSpPr txBox="1"/>
          <p:nvPr/>
        </p:nvSpPr>
        <p:spPr>
          <a:xfrm>
            <a:off x="339725" y="4989830"/>
            <a:ext cx="11617960" cy="762635"/>
          </a:xfrm>
          <a:prstGeom prst="rect">
            <a:avLst/>
          </a:prstGeom>
          <a:noFill/>
        </p:spPr>
        <p:txBody>
          <a:bodyPr wrap="square" rtlCol="0" anchor="t">
            <a:no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已经在 DOM 基础之上建立了文件树 可以用 SAX 建立所需的 XML 对象模型。下面通过两个例子分别对名为 student.xml 的文件进行抽取。</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1" name="文本框 10"/>
          <p:cNvSpPr txBox="1"/>
          <p:nvPr/>
        </p:nvSpPr>
        <p:spPr>
          <a:xfrm>
            <a:off x="339725" y="5722620"/>
            <a:ext cx="8679815" cy="706755"/>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【例 5-6】使用 DOM 方式抽取 XML 文件。</a:t>
            </a:r>
            <a:endParaRPr lang="zh-CN" altLang="en-US" sz="2000">
              <a:solidFill>
                <a:schemeClr val="bg1"/>
              </a:solidFill>
              <a:latin typeface="黑体" panose="02010609060101010101" charset="-122"/>
              <a:ea typeface="黑体" panose="02010609060101010101" charset="-122"/>
              <a:cs typeface="黑体" panose="02010609060101010101" charset="-122"/>
            </a:endParaRPr>
          </a:p>
          <a:p>
            <a:r>
              <a:rPr lang="zh-CN" altLang="en-US" sz="2000">
                <a:solidFill>
                  <a:schemeClr val="bg1"/>
                </a:solidFill>
                <a:latin typeface="黑体" panose="02010609060101010101" charset="-122"/>
                <a:ea typeface="黑体" panose="02010609060101010101" charset="-122"/>
                <a:cs typeface="黑体" panose="02010609060101010101" charset="-122"/>
              </a:rPr>
              <a:t>【例 5-7】使用 SAX 方式抽取 XML 文件。</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5.3 </a:t>
            </a:r>
            <a:r>
              <a:rPr lang="zh-CN" altLang="en-US" sz="3600">
                <a:sym typeface="+mn-ea"/>
              </a:rPr>
              <a:t>数据库数据抽取</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重点：掌握数据库数据抽取的方式。</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难点：了解不同系统进行数据库抽取的方法。</a:t>
            </a:r>
            <a:endParaRPr lang="zh-CN" altLang="en-US" sz="3000">
              <a:solidFill>
                <a:schemeClr val="tx1"/>
              </a:solidFill>
              <a:sym typeface="+mn-ea"/>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5.3.1 数据的导入与导出</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48920" y="2313305"/>
            <a:ext cx="11533505" cy="2232025"/>
          </a:xfrm>
          <a:prstGeom prst="rect">
            <a:avLst/>
          </a:prstGeom>
          <a:noFill/>
        </p:spPr>
        <p:txBody>
          <a:bodyPr wrap="square" rtlCol="0" anchor="t">
            <a:noAutofit/>
          </a:bodyPr>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数据的导入与导出通常被应用在备份和还原的场景中，一般是在相同类型的数据库之间，内容包含数据表、视图、触发器等结构化成分。为了避免数据库异常、恶意攻击、管理员误操作等破坏数据库的情况发生，定期进行数据库备份作为最基本的数据库抽取工作变得非常重要。</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这里以使用最普遍的 MySQL 为例，分别介绍在 Windows 和 Linux 系统中进行数据导入与导出的过程。</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5.3.1 数据的导入与导出</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2105" y="909320"/>
            <a:ext cx="11723370" cy="843915"/>
          </a:xfrm>
          <a:prstGeom prst="rect">
            <a:avLst/>
          </a:prstGeom>
          <a:noFill/>
        </p:spPr>
        <p:txBody>
          <a:bodyPr wrap="square" rtlCol="0" anchor="t">
            <a:noAutofit/>
          </a:bodyPr>
          <a:p>
            <a:pPr lvl="0" indent="0" algn="l" fontAlgn="auto">
              <a:buClrTx/>
              <a:buSzTx/>
              <a:buFontTx/>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1</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 Linux 系统中的 MySQL 数据导入与导出</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fontAlgn="auto">
              <a:buClrTx/>
              <a:buSzTx/>
              <a:buFontTx/>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（1）将数据库全部导出，包括数据表及表结构。语句格式为：</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5" name="图片 4"/>
          <p:cNvPicPr>
            <a:picLocks noChangeAspect="1"/>
          </p:cNvPicPr>
          <p:nvPr/>
        </p:nvPicPr>
        <p:blipFill>
          <a:blip r:embed="rId9"/>
          <a:stretch>
            <a:fillRect/>
          </a:stretch>
        </p:blipFill>
        <p:spPr>
          <a:xfrm>
            <a:off x="332105" y="1732280"/>
            <a:ext cx="11748135" cy="586105"/>
          </a:xfrm>
          <a:prstGeom prst="rect">
            <a:avLst/>
          </a:prstGeom>
        </p:spPr>
      </p:pic>
      <p:sp>
        <p:nvSpPr>
          <p:cNvPr id="8" name="文本框 7"/>
          <p:cNvSpPr txBox="1"/>
          <p:nvPr/>
        </p:nvSpPr>
        <p:spPr>
          <a:xfrm>
            <a:off x="332105" y="2345055"/>
            <a:ext cx="11723370" cy="848995"/>
          </a:xfrm>
          <a:prstGeom prst="rect">
            <a:avLst/>
          </a:prstGeom>
          <a:noFill/>
        </p:spPr>
        <p:txBody>
          <a:bodyPr wrap="square" rtlCol="0" anchor="t">
            <a:noAutofit/>
          </a:bodyPr>
          <a:p>
            <a:pPr lvl="0" indent="609600" algn="l" fontAlgn="auto">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其中 mysqldump 是数据库导出指令。如果用户名为 root，数据库名为 mydb，导出 sql文件名称为 dump20200220，则语句为：</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11" name="图片 10"/>
          <p:cNvPicPr>
            <a:picLocks noChangeAspect="1"/>
          </p:cNvPicPr>
          <p:nvPr/>
        </p:nvPicPr>
        <p:blipFill>
          <a:blip r:embed="rId10"/>
          <a:stretch>
            <a:fillRect/>
          </a:stretch>
        </p:blipFill>
        <p:spPr>
          <a:xfrm>
            <a:off x="332105" y="3150870"/>
            <a:ext cx="11722735" cy="598170"/>
          </a:xfrm>
          <a:prstGeom prst="rect">
            <a:avLst/>
          </a:prstGeom>
        </p:spPr>
      </p:pic>
      <p:sp>
        <p:nvSpPr>
          <p:cNvPr id="12" name="文本框 11"/>
          <p:cNvSpPr txBox="1"/>
          <p:nvPr>
            <p:custDataLst>
              <p:tags r:id="rId11"/>
            </p:custDataLst>
          </p:nvPr>
        </p:nvSpPr>
        <p:spPr>
          <a:xfrm>
            <a:off x="333375" y="3771265"/>
            <a:ext cx="11723370" cy="438150"/>
          </a:xfrm>
          <a:prstGeom prst="rect">
            <a:avLst/>
          </a:prstGeom>
          <a:noFill/>
        </p:spPr>
        <p:txBody>
          <a:bodyPr wrap="square" rtlCol="0" anchor="t">
            <a:noAutofit/>
          </a:bodyPr>
          <a:p>
            <a:pPr lvl="0" indent="609600" algn="l" fontAlgn="auto">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（2）导出某个表的数据的语句格式为：</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13" name="图片 12"/>
          <p:cNvPicPr>
            <a:picLocks noChangeAspect="1"/>
          </p:cNvPicPr>
          <p:nvPr/>
        </p:nvPicPr>
        <p:blipFill>
          <a:blip r:embed="rId12"/>
          <a:stretch>
            <a:fillRect/>
          </a:stretch>
        </p:blipFill>
        <p:spPr>
          <a:xfrm>
            <a:off x="333375" y="4247515"/>
            <a:ext cx="11722100" cy="585470"/>
          </a:xfrm>
          <a:prstGeom prst="rect">
            <a:avLst/>
          </a:prstGeom>
        </p:spPr>
      </p:pic>
      <p:sp>
        <p:nvSpPr>
          <p:cNvPr id="15" name="文本框 14"/>
          <p:cNvSpPr txBox="1"/>
          <p:nvPr>
            <p:custDataLst>
              <p:tags r:id="rId13"/>
            </p:custDataLst>
          </p:nvPr>
        </p:nvSpPr>
        <p:spPr>
          <a:xfrm>
            <a:off x="328295" y="4842510"/>
            <a:ext cx="11723370" cy="438150"/>
          </a:xfrm>
          <a:prstGeom prst="rect">
            <a:avLst/>
          </a:prstGeom>
          <a:noFill/>
        </p:spPr>
        <p:txBody>
          <a:bodyPr wrap="square" rtlCol="0" anchor="t">
            <a:noAutofit/>
          </a:bodyPr>
          <a:p>
            <a:pPr lvl="0" indent="609600" algn="l" fontAlgn="auto">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回车后输入数据库密码。如果用户名为 root，表名为 mytable，文件名为 mytable_bak20200220，则语句为：</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16" name="图片 15"/>
          <p:cNvPicPr>
            <a:picLocks noChangeAspect="1"/>
          </p:cNvPicPr>
          <p:nvPr/>
        </p:nvPicPr>
        <p:blipFill>
          <a:blip r:embed="rId14"/>
          <a:stretch>
            <a:fillRect/>
          </a:stretch>
        </p:blipFill>
        <p:spPr>
          <a:xfrm>
            <a:off x="328295" y="5661025"/>
            <a:ext cx="11724005" cy="591820"/>
          </a:xfrm>
          <a:prstGeom prst="rect">
            <a:avLst/>
          </a:prstGeom>
        </p:spPr>
      </p:pic>
    </p:spTree>
    <p:custDataLst>
      <p:tags r:id="rId15"/>
    </p:custDataLst>
  </p:cSld>
  <p:clrMapOvr>
    <a:masterClrMapping/>
  </p:clrMapOvr>
  <p:transition>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5.3.1 数据的导入与导出</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32105" y="899160"/>
            <a:ext cx="11723370" cy="848995"/>
          </a:xfrm>
          <a:prstGeom prst="rect">
            <a:avLst/>
          </a:prstGeom>
          <a:noFill/>
        </p:spPr>
        <p:txBody>
          <a:bodyPr wrap="square" rtlCol="0" anchor="t">
            <a:noAutofit/>
          </a:bodyPr>
          <a:p>
            <a:pPr lvl="0" indent="609600" algn="l" fontAlgn="auto">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（3）将导出的数据导入目标 MySQL 数据库，需要在目标 MySQL 服务器建立数据库，假如名称为 mydb_bak，则语句为：：</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2" name="文本框 11"/>
          <p:cNvSpPr txBox="1"/>
          <p:nvPr>
            <p:custDataLst>
              <p:tags r:id="rId9"/>
            </p:custDataLst>
          </p:nvPr>
        </p:nvSpPr>
        <p:spPr>
          <a:xfrm>
            <a:off x="333375" y="2283460"/>
            <a:ext cx="11723370" cy="438150"/>
          </a:xfrm>
          <a:prstGeom prst="rect">
            <a:avLst/>
          </a:prstGeom>
          <a:noFill/>
        </p:spPr>
        <p:txBody>
          <a:bodyPr wrap="square" rtlCol="0" anchor="t">
            <a:noAutofit/>
          </a:bodyPr>
          <a:p>
            <a:pPr lvl="0" indent="609600" algn="l" fontAlgn="auto">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假如用户名为 root，上述导出的 sql 文件导入目标数据库的指令为：</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10"/>
          <a:stretch>
            <a:fillRect/>
          </a:stretch>
        </p:blipFill>
        <p:spPr>
          <a:xfrm>
            <a:off x="328295" y="1701165"/>
            <a:ext cx="11701145" cy="579120"/>
          </a:xfrm>
          <a:prstGeom prst="rect">
            <a:avLst/>
          </a:prstGeom>
        </p:spPr>
      </p:pic>
      <p:pic>
        <p:nvPicPr>
          <p:cNvPr id="14" name="图片 13"/>
          <p:cNvPicPr>
            <a:picLocks noChangeAspect="1"/>
          </p:cNvPicPr>
          <p:nvPr/>
        </p:nvPicPr>
        <p:blipFill>
          <a:blip r:embed="rId11"/>
          <a:stretch>
            <a:fillRect/>
          </a:stretch>
        </p:blipFill>
        <p:spPr>
          <a:xfrm>
            <a:off x="328295" y="2784475"/>
            <a:ext cx="11700510" cy="594360"/>
          </a:xfrm>
          <a:prstGeom prst="rect">
            <a:avLst/>
          </a:prstGeom>
        </p:spPr>
      </p:pic>
      <p:sp>
        <p:nvSpPr>
          <p:cNvPr id="17" name="文本框 16"/>
          <p:cNvSpPr txBox="1"/>
          <p:nvPr>
            <p:custDataLst>
              <p:tags r:id="rId12"/>
            </p:custDataLst>
          </p:nvPr>
        </p:nvSpPr>
        <p:spPr>
          <a:xfrm>
            <a:off x="375920" y="4660265"/>
            <a:ext cx="11723370" cy="843915"/>
          </a:xfrm>
          <a:prstGeom prst="rect">
            <a:avLst/>
          </a:prstGeom>
          <a:noFill/>
        </p:spPr>
        <p:txBody>
          <a:bodyPr wrap="square" rtlCol="0" anchor="t">
            <a:noAutofit/>
          </a:bodyPr>
          <a:p>
            <a:pPr lvl="0" indent="0" algn="l" fontAlgn="auto">
              <a:buClrTx/>
              <a:buSzTx/>
              <a:buFontTx/>
            </a:pPr>
            <a:r>
              <a:rPr sz="2400">
                <a:solidFill>
                  <a:schemeClr val="bg1"/>
                </a:solidFill>
                <a:latin typeface="黑体" panose="02010609060101010101" charset="-122"/>
                <a:ea typeface="黑体" panose="02010609060101010101" charset="-122"/>
                <a:cs typeface="黑体" panose="02010609060101010101" charset="-122"/>
                <a:sym typeface="+mn-ea"/>
              </a:rPr>
              <a:t>2. Windows 系统中的 MySQL 数据导入与导出</a:t>
            </a:r>
            <a:endParaRPr sz="2400">
              <a:solidFill>
                <a:schemeClr val="bg1"/>
              </a:solidFill>
              <a:latin typeface="黑体" panose="02010609060101010101" charset="-122"/>
              <a:ea typeface="黑体" panose="02010609060101010101" charset="-122"/>
              <a:cs typeface="黑体" panose="02010609060101010101" charset="-122"/>
              <a:sym typeface="+mn-ea"/>
            </a:endParaRPr>
          </a:p>
          <a:p>
            <a:pPr lvl="0" indent="609600" algn="l" fontAlgn="auto">
              <a:buClrTx/>
              <a:buSzTx/>
              <a:buFontTx/>
              <a:extLst>
                <a:ext uri="{35155182-B16C-46BC-9424-99874614C6A1}">
                  <wpsdc:indentchars xmlns:wpsdc="http://www.wps.cn/officeDocument/2017/drawingmlCustomData" val="200" checksum="4158780845"/>
                </a:ext>
              </a:extLst>
            </a:pPr>
            <a:r>
              <a:rPr lang="zh-CN" sz="2400">
                <a:solidFill>
                  <a:schemeClr val="bg1"/>
                </a:solidFill>
                <a:latin typeface="黑体" panose="02010609060101010101" charset="-122"/>
                <a:ea typeface="黑体" panose="02010609060101010101" charset="-122"/>
                <a:cs typeface="黑体" panose="02010609060101010101" charset="-122"/>
                <a:sym typeface="+mn-ea"/>
              </a:rPr>
              <a:t>实操详见本书</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112</a:t>
            </a:r>
            <a:r>
              <a:rPr lang="zh-CN" altLang="en-US" sz="2400">
                <a:solidFill>
                  <a:schemeClr val="bg1"/>
                </a:solidFill>
                <a:latin typeface="黑体" panose="02010609060101010101" charset="-122"/>
                <a:ea typeface="黑体" panose="02010609060101010101" charset="-122"/>
                <a:cs typeface="黑体" panose="02010609060101010101" charset="-122"/>
                <a:sym typeface="+mn-ea"/>
              </a:rPr>
              <a:t>页</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3"/>
    </p:custDataLst>
  </p:cSld>
  <p:clrMapOvr>
    <a:masterClrMapping/>
  </p:clrMapOvr>
  <p:transition>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5.3.2 ETL工具抽取</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6685" y="896620"/>
            <a:ext cx="11787505" cy="1713230"/>
          </a:xfrm>
          <a:prstGeom prst="rect">
            <a:avLst/>
          </a:prstGeom>
          <a:noFill/>
        </p:spPr>
        <p:txBody>
          <a:bodyPr wrap="square" rtlCol="0" anchor="t">
            <a:noAutofit/>
          </a:bodyPr>
          <a:p>
            <a:pPr lvl="0" indent="609600" algn="l">
              <a:buClrTx/>
              <a:buSzTx/>
              <a:buFontTx/>
              <a:extLst>
                <a:ext uri="{35155182-B16C-46BC-9424-99874614C6A1}">
                  <wpsdc:indentchars xmlns:wpsdc="http://www.wps.cn/officeDocument/2017/drawingmlCustomData" val="200" checksum="4158780845"/>
                </a:ext>
              </a:extLst>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不同的数据库差异较大，可以从数据库的体系结构、数据存储规模、安全性、效率等方面进行区分。即使都是关系型数据库，也会存在 SQL 语法和变量类型的差异。所以，每种关系型数据库的脚本都是专用的，不同的数据库间无法直接进行数据导出和导入。</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1" name="文本框 10"/>
          <p:cNvSpPr txBox="1"/>
          <p:nvPr>
            <p:custDataLst>
              <p:tags r:id="rId9"/>
            </p:custDataLst>
          </p:nvPr>
        </p:nvSpPr>
        <p:spPr>
          <a:xfrm>
            <a:off x="146685" y="2685415"/>
            <a:ext cx="8679815" cy="39878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solidFill>
                  <a:schemeClr val="bg1"/>
                </a:solidFill>
                <a:latin typeface="黑体" panose="02010609060101010101" charset="-122"/>
                <a:ea typeface="黑体" panose="02010609060101010101" charset="-122"/>
                <a:cs typeface="黑体" panose="02010609060101010101" charset="-122"/>
              </a:rPr>
              <a:t>【例 5-8】从 MySQL 把数据库迁移到 MS SQL Server。</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5.3.3 SQL到NoSQL抽取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1130" y="795655"/>
            <a:ext cx="11868785" cy="341503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NoSQL（NoSQL = not only SQL ），即“不仅仅是 SQL”，泛指非关系型的数据库。NoSQL 是一项全新的数据库革命性运动。今天我们通过第三方平台（如 Google、Facebook 等）可以很容易地访问和抓取数据。同时生成的数据和用户操作日志已经成倍增加。要对这些用户数据进行挖掘， SQL 数据库已经不适合了，但 NoSQL 数据库却能很好地处理这些大的数据。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MongoDB 是由 C++ 语言编写的，是一个基于分布式文件存储的开源数据库系统。在高负载的情况下添加更多的节点，可以保证服务器的性能。</a:t>
            </a:r>
            <a:endParaRPr lang="zh-CN" altLang="en-US" sz="2400">
              <a:solidFill>
                <a:schemeClr val="bg1"/>
              </a:solidFill>
              <a:latin typeface="黑体" panose="02010609060101010101" charset="-122"/>
              <a:ea typeface="黑体" panose="02010609060101010101" charset="-122"/>
              <a:cs typeface="黑体" panose="02010609060101010101" charset="-122"/>
            </a:endParaRPr>
          </a:p>
          <a:p>
            <a:r>
              <a:rPr lang="zh-CN" altLang="en-US" sz="2400">
                <a:solidFill>
                  <a:schemeClr val="bg1"/>
                </a:solidFill>
                <a:latin typeface="黑体" panose="02010609060101010101" charset="-122"/>
                <a:ea typeface="黑体" panose="02010609060101010101" charset="-122"/>
                <a:cs typeface="黑体" panose="02010609060101010101" charset="-122"/>
              </a:rPr>
              <a:t>MongoDB 将数据存储为一个文档，数据结构由键值（key/value）对组成。MongoDB 文档类似于 JSON 对象。字段值可以包含其他文档、数组及文档数组，如下图所示。</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9"/>
          <a:stretch>
            <a:fillRect/>
          </a:stretch>
        </p:blipFill>
        <p:spPr>
          <a:xfrm>
            <a:off x="2902268" y="4112260"/>
            <a:ext cx="6387465" cy="1852295"/>
          </a:xfrm>
          <a:prstGeom prst="rect">
            <a:avLst/>
          </a:prstGeom>
        </p:spPr>
      </p:pic>
      <p:sp>
        <p:nvSpPr>
          <p:cNvPr id="21" name="文本框 20"/>
          <p:cNvSpPr txBox="1"/>
          <p:nvPr>
            <p:custDataLst>
              <p:tags r:id="rId10"/>
            </p:custDataLst>
          </p:nvPr>
        </p:nvSpPr>
        <p:spPr>
          <a:xfrm>
            <a:off x="151130" y="5918835"/>
            <a:ext cx="11798935" cy="398780"/>
          </a:xfrm>
          <a:prstGeom prst="rect">
            <a:avLst/>
          </a:prstGeom>
          <a:noFill/>
        </p:spPr>
        <p:txBody>
          <a:bodyPr wrap="square" rtlCol="0">
            <a:spAutoFit/>
          </a:bodyPr>
          <a:p>
            <a:pPr lvl="0" algn="l">
              <a:buClrTx/>
              <a:buSzTx/>
              <a:buFontTx/>
            </a:pPr>
            <a:r>
              <a:rPr lang="zh-CN" altLang="en-US" sz="2000">
                <a:solidFill>
                  <a:schemeClr val="bg1"/>
                </a:solidFill>
                <a:latin typeface="黑体" panose="02010609060101010101" charset="-122"/>
                <a:ea typeface="黑体" panose="02010609060101010101" charset="-122"/>
                <a:cs typeface="黑体" panose="02010609060101010101" charset="-122"/>
                <a:sym typeface="+mn-ea"/>
              </a:rPr>
              <a:t>【例 5-9】将 MySQL 数据库迁移到 MongoDB 中，实现 SQL 到 NoSQL 的数据抽取</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1"/>
    </p:custDataLst>
  </p:cSld>
  <p:clrMapOvr>
    <a:masterClrMapping/>
  </p:clrMapOvr>
  <p:transition>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5138058" y="2926805"/>
            <a:ext cx="6923314" cy="1004575"/>
          </a:xfrm>
        </p:spPr>
        <p:txBody>
          <a:bodyPr>
            <a:noAutofit/>
          </a:bodyPr>
          <a:p>
            <a:pPr marL="0" indent="0" algn="l">
              <a:lnSpc>
                <a:spcPct val="100000"/>
              </a:lnSpc>
              <a:spcBef>
                <a:spcPts val="0"/>
              </a:spcBef>
              <a:spcAft>
                <a:spcPts val="0"/>
              </a:spcAft>
              <a:buSzPct val="100000"/>
              <a:buNone/>
            </a:pPr>
            <a:r>
              <a:rPr lang="zh-CN" altLang="en-US" sz="4000" dirty="0">
                <a:solidFill>
                  <a:schemeClr val="lt1"/>
                </a:solidFill>
                <a:sym typeface="+mn-ea"/>
              </a:rPr>
              <a:t>第</a:t>
            </a:r>
            <a:r>
              <a:rPr lang="en-US" altLang="zh-CN" sz="4000" dirty="0">
                <a:solidFill>
                  <a:schemeClr val="lt1"/>
                </a:solidFill>
                <a:sym typeface="+mn-ea"/>
              </a:rPr>
              <a:t>5</a:t>
            </a:r>
            <a:r>
              <a:rPr lang="zh-CN" altLang="en-US" sz="4000" dirty="0">
                <a:solidFill>
                  <a:schemeClr val="lt1"/>
                </a:solidFill>
                <a:sym typeface="+mn-ea"/>
              </a:rPr>
              <a:t>章 数据抽取</a:t>
            </a:r>
            <a:endParaRPr lang="en-US" altLang="zh-CN" sz="4000" dirty="0">
              <a:solidFill>
                <a:schemeClr val="lt1"/>
              </a:solidFill>
              <a:sym typeface="+mn-ea"/>
            </a:endParaRPr>
          </a:p>
        </p:txBody>
      </p:sp>
      <p:sp>
        <p:nvSpPr>
          <p:cNvPr id="14" name="文本占位符 13"/>
          <p:cNvSpPr>
            <a:spLocks noGrp="1"/>
          </p:cNvSpPr>
          <p:nvPr>
            <p:ph type="body" idx="1"/>
            <p:custDataLst>
              <p:tags r:id="rId2"/>
            </p:custDataLst>
          </p:nvPr>
        </p:nvSpPr>
        <p:spPr>
          <a:xfrm>
            <a:off x="5137785" y="4231640"/>
            <a:ext cx="6923405" cy="2025650"/>
          </a:xfrm>
        </p:spPr>
        <p:txBody>
          <a:bodyPr>
            <a:noAutofit/>
          </a:bodyPr>
          <a:p>
            <a:pPr marL="0" lvl="0" indent="0" algn="l">
              <a:lnSpc>
                <a:spcPct val="100000"/>
              </a:lnSpc>
              <a:spcBef>
                <a:spcPts val="0"/>
              </a:spcBef>
              <a:spcAft>
                <a:spcPts val="0"/>
              </a:spcAft>
              <a:buSzPct val="100000"/>
              <a:buNone/>
            </a:pPr>
            <a:r>
              <a:rPr lang="zh-CN" altLang="en-US" sz="2000" dirty="0">
                <a:solidFill>
                  <a:schemeClr val="lt1"/>
                </a:solidFill>
                <a:sym typeface="+mn-ea"/>
              </a:rPr>
              <a:t>5.1文件数据抽取</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5.2Web数据抽取</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5.3数据库数据抽取</a:t>
            </a:r>
            <a:endParaRPr lang="zh-CN" altLang="en-US" sz="2000" dirty="0">
              <a:solidFill>
                <a:schemeClr val="lt1"/>
              </a:solidFill>
              <a:sym typeface="+mn-ea"/>
            </a:endParaRPr>
          </a:p>
          <a:p>
            <a:pPr marL="0" lvl="0" indent="0" algn="l">
              <a:lnSpc>
                <a:spcPct val="100000"/>
              </a:lnSpc>
              <a:spcBef>
                <a:spcPts val="0"/>
              </a:spcBef>
              <a:spcAft>
                <a:spcPts val="0"/>
              </a:spcAft>
              <a:buSzPct val="100000"/>
              <a:buNone/>
            </a:pPr>
            <a:r>
              <a:rPr lang="zh-CN" altLang="en-US" sz="2000" dirty="0">
                <a:solidFill>
                  <a:schemeClr val="lt1"/>
                </a:solidFill>
                <a:sym typeface="+mn-ea"/>
              </a:rPr>
              <a:t>5.4增量数据抽取实训</a:t>
            </a:r>
            <a:endParaRPr lang="zh-CN" altLang="en-US" sz="2000" dirty="0">
              <a:solidFill>
                <a:schemeClr val="lt1"/>
              </a:solidFill>
              <a:sym typeface="+mn-ea"/>
            </a:endParaRPr>
          </a:p>
        </p:txBody>
      </p:sp>
      <p:pic>
        <p:nvPicPr>
          <p:cNvPr id="2" name="图片 1" descr="图片1"/>
          <p:cNvPicPr>
            <a:picLocks noChangeAspect="1"/>
          </p:cNvPicPr>
          <p:nvPr>
            <p:custDataLst>
              <p:tags r:id="rId3"/>
            </p:custDataLst>
          </p:nvPr>
        </p:nvPicPr>
        <p:blipFill>
          <a:blip r:embed="rId4"/>
          <a:stretch>
            <a:fillRect/>
          </a:stretch>
        </p:blipFill>
        <p:spPr>
          <a:xfrm>
            <a:off x="6985" y="-3175"/>
            <a:ext cx="5669280" cy="6864350"/>
          </a:xfrm>
          <a:prstGeom prst="rect">
            <a:avLst/>
          </a:prstGeom>
        </p:spPr>
      </p:pic>
    </p:spTree>
    <p:custDataLst>
      <p:tags r:id="rId5"/>
    </p:custDataLst>
  </p:cSld>
  <p:clrMapOvr>
    <a:masterClrMapping/>
  </p:clrMapOvr>
  <p:transition>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5.4 </a:t>
            </a:r>
            <a:r>
              <a:rPr lang="zh-CN" altLang="en-US" sz="3600">
                <a:sym typeface="+mn-ea"/>
              </a:rPr>
              <a:t>增量数据抽取实训</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重点：跟随实训指导完成增量数据抽取实训。</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难点：注意解决操作过程中遇到的难题。</a:t>
            </a:r>
            <a:endParaRPr lang="zh-CN" altLang="en-US" sz="3000">
              <a:solidFill>
                <a:schemeClr val="tx1"/>
              </a:solidFill>
              <a:sym typeface="+mn-ea"/>
            </a:endParaRPr>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5.4</a:t>
              </a:r>
              <a:r>
                <a:rPr lang="en-US" altLang="zh-CN" sz="4400" b="1" dirty="0">
                  <a:solidFill>
                    <a:schemeClr val="lt1"/>
                  </a:solidFill>
                  <a:latin typeface="微软雅黑" panose="020B0503020204020204" charset="-122"/>
                  <a:ea typeface="微软雅黑" panose="020B0503020204020204" charset="-122"/>
                  <a:sym typeface="+mn-ea"/>
                </a:rPr>
                <a:t> </a:t>
              </a:r>
              <a:r>
                <a:rPr lang="zh-CN" altLang="en-US" sz="4400" b="1" dirty="0">
                  <a:solidFill>
                    <a:schemeClr val="lt1"/>
                  </a:solidFill>
                  <a:latin typeface="微软雅黑" panose="020B0503020204020204" charset="-122"/>
                  <a:ea typeface="微软雅黑" panose="020B0503020204020204" charset="-122"/>
                  <a:sym typeface="+mn-ea"/>
                </a:rPr>
                <a:t>增量数据抽取实训</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1750" y="1022985"/>
            <a:ext cx="12160250" cy="267652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1. 实训原理</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这里采用基于时间戳的方式帮助大家理解增量抽取的思路与方法。时间戳就是在数据表里增加一个时间戳字段，以时间戳的值作为依据，判断表中是否存在最新数据，然后把新增或更新的数据抽取出来。</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2. 实训内容</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通过时间戳方式将 MySQL 数据库中的 time_job 表中新增数据抽取到 time_job_bak表中。</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5400" strike="noStrike" baseline="0" dirty="0">
                <a:solidFill>
                  <a:schemeClr val="lt1"/>
                </a:solidFill>
              </a:rPr>
              <a:t>谢 谢 聆 听</a:t>
            </a:r>
            <a:endParaRPr lang="zh-CN" altLang="en-US" sz="5400" strike="noStrike" baseline="0" dirty="0">
              <a:solidFill>
                <a:schemeClr val="lt1"/>
              </a:solidFill>
            </a:endParaRPr>
          </a:p>
        </p:txBody>
      </p:sp>
      <p:sp>
        <p:nvSpPr>
          <p:cNvPr id="5" name="文本占位符 4"/>
          <p:cNvSpPr>
            <a:spLocks noGrp="1"/>
          </p:cNvSpPr>
          <p:nvPr>
            <p:ph type="body" sz="quarter" idx="13"/>
            <p:custDataLst>
              <p:tags r:id="rId2"/>
            </p:custDataLst>
          </p:nvPr>
        </p:nvSpPr>
        <p:spPr/>
        <p:txBody>
          <a:bodyPr/>
          <a:p>
            <a:pPr marL="0" lvl="0" indent="0" algn="ctr">
              <a:lnSpc>
                <a:spcPct val="130000"/>
              </a:lnSpc>
              <a:spcBef>
                <a:spcPts val="0"/>
              </a:spcBef>
              <a:spcAft>
                <a:spcPts val="1000"/>
              </a:spcAft>
              <a:buSzPct val="100000"/>
              <a:buNone/>
            </a:pPr>
            <a:r>
              <a:rPr lang="zh-CN" dirty="0">
                <a:solidFill>
                  <a:schemeClr val="lt1"/>
                </a:solidFill>
                <a:sym typeface="+mn-ea"/>
              </a:rPr>
              <a:t>《数据清洗与治理》教学课件</a:t>
            </a:r>
            <a:endParaRPr lang="zh-CN" altLang="en-US" sz="2200" dirty="0">
              <a:solidFill>
                <a:schemeClr val="lt1"/>
              </a:solidFill>
            </a:endParaRPr>
          </a:p>
        </p:txBody>
      </p:sp>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文本框 1"/>
          <p:cNvSpPr txBox="1"/>
          <p:nvPr/>
        </p:nvSpPr>
        <p:spPr>
          <a:xfrm>
            <a:off x="408940" y="906145"/>
            <a:ext cx="10968990" cy="5400040"/>
          </a:xfrm>
          <a:prstGeom prst="rect">
            <a:avLst/>
          </a:prstGeom>
          <a:noFill/>
        </p:spPr>
        <p:txBody>
          <a:bodyPr wrap="square" rtlCol="0">
            <a:normAutofit fontScale="80000"/>
          </a:bodyPr>
          <a:lstStyle/>
          <a:p>
            <a:pPr indent="504190" defTabSz="514350" fontAlgn="auto">
              <a:lnSpc>
                <a:spcPct val="150000"/>
              </a:lnSpc>
            </a:pPr>
            <a:r>
              <a:rPr sz="2800" b="1" dirty="0">
                <a:solidFill>
                  <a:srgbClr val="FFFFFF"/>
                </a:solidFill>
                <a:latin typeface="微软雅黑" panose="020B0503020204020204" charset="-122"/>
                <a:ea typeface="微软雅黑" panose="020B0503020204020204" charset="-122"/>
                <a:cs typeface="微软雅黑" panose="020B0503020204020204" charset="-122"/>
              </a:rPr>
              <a:t>数据抽取是指从源数据源系统抽取目的数据源系统需要的数据。实际应用中，数据源较多采用的是关系数据库。</a:t>
            </a:r>
            <a:endParaRPr sz="2800" b="1" dirty="0">
              <a:solidFill>
                <a:srgbClr val="FFFFFF"/>
              </a:solidFill>
              <a:latin typeface="微软雅黑" panose="020B0503020204020204" charset="-122"/>
              <a:ea typeface="微软雅黑" panose="020B0503020204020204" charset="-122"/>
              <a:cs typeface="微软雅黑" panose="020B0503020204020204" charset="-122"/>
            </a:endParaRPr>
          </a:p>
          <a:p>
            <a:pPr indent="504190" defTabSz="514350" fontAlgn="auto">
              <a:lnSpc>
                <a:spcPct val="150000"/>
              </a:lnSpc>
            </a:pPr>
            <a:r>
              <a:rPr sz="2800" b="1" dirty="0">
                <a:solidFill>
                  <a:srgbClr val="FFFFFF"/>
                </a:solidFill>
                <a:latin typeface="微软雅黑" panose="020B0503020204020204" charset="-122"/>
                <a:ea typeface="微软雅黑" panose="020B0503020204020204" charset="-122"/>
                <a:cs typeface="微软雅黑" panose="020B0503020204020204" charset="-122"/>
              </a:rPr>
              <a:t>数据抽取分为全量抽取和增量抽取。全量抽取类似于数据迁移或数据复制，它将数据源中的表或视图的数据原封不动地从数据库中抽取出来，并转换成自己的 ETL 工具可以识别的格式。增量抽取只抽取自上次抽取以来数据库中要抽取的表中新增或修改的数据。在 ETL 使用过程中，增量抽取较全面，抽取应用更广。如何捕获变化的数据</a:t>
            </a:r>
            <a:r>
              <a:rPr lang="zh-CN" sz="2800" b="1" dirty="0">
                <a:solidFill>
                  <a:srgbClr val="FFFFFF"/>
                </a:solidFill>
                <a:latin typeface="微软雅黑" panose="020B0503020204020204" charset="-122"/>
                <a:ea typeface="微软雅黑" panose="020B0503020204020204" charset="-122"/>
                <a:cs typeface="微软雅黑" panose="020B0503020204020204" charset="-122"/>
              </a:rPr>
              <a:t>是</a:t>
            </a:r>
            <a:r>
              <a:rPr sz="2800" b="1" dirty="0">
                <a:solidFill>
                  <a:srgbClr val="FFFFFF"/>
                </a:solidFill>
                <a:latin typeface="微软雅黑" panose="020B0503020204020204" charset="-122"/>
                <a:ea typeface="微软雅黑" panose="020B0503020204020204" charset="-122"/>
                <a:cs typeface="微软雅黑" panose="020B0503020204020204" charset="-122"/>
              </a:rPr>
              <a:t>增量抽取的关键。对捕获方法一般有两点要求：准确性，能够将业务系统中的变化数据按一定的频率准确地捕获到；性能，不能对业务系统造成太大的压力，不能影响现有业务。</a:t>
            </a:r>
            <a:endParaRPr sz="2800" b="1" dirty="0">
              <a:solidFill>
                <a:srgbClr val="FFFFFF"/>
              </a:solidFill>
              <a:latin typeface="微软雅黑" panose="020B0503020204020204" charset="-122"/>
              <a:ea typeface="微软雅黑" panose="020B0503020204020204" charset="-122"/>
              <a:cs typeface="微软雅黑" panose="020B0503020204020204" charset="-122"/>
            </a:endParaRPr>
          </a:p>
          <a:p>
            <a:pPr indent="504190" defTabSz="514350" fontAlgn="auto">
              <a:lnSpc>
                <a:spcPct val="150000"/>
              </a:lnSpc>
            </a:pPr>
            <a:r>
              <a:rPr sz="2800" b="1" dirty="0">
                <a:solidFill>
                  <a:srgbClr val="FFFFFF"/>
                </a:solidFill>
                <a:latin typeface="微软雅黑" panose="020B0503020204020204" charset="-122"/>
                <a:ea typeface="微软雅黑" panose="020B0503020204020204" charset="-122"/>
                <a:cs typeface="微软雅黑" panose="020B0503020204020204" charset="-122"/>
              </a:rPr>
              <a:t>本章通过对文本、Web 数据、数据库等不同数据源进行数据提取，帮助大家了解数据抽取的思路与方法。</a:t>
            </a:r>
            <a:endParaRPr sz="28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前言</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rPr>
                <a:t>知识导图</a:t>
              </a:r>
              <a:endParaRPr lang="zh-CN" altLang="en-US" sz="4400" b="1" dirty="0">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9"/>
          <a:stretch>
            <a:fillRect/>
          </a:stretch>
        </p:blipFill>
        <p:spPr>
          <a:xfrm>
            <a:off x="1254760" y="1101090"/>
            <a:ext cx="9302750" cy="4655820"/>
          </a:xfrm>
          <a:prstGeom prst="rect">
            <a:avLst/>
          </a:prstGeom>
        </p:spPr>
      </p:pic>
    </p:spTree>
    <p:custDataLst>
      <p:tags r:id="rId10"/>
    </p:custDataLst>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17015" y="-1269"/>
            <a:ext cx="1660214" cy="1617784"/>
            <a:chOff x="-17015" y="1"/>
            <a:chExt cx="1660214" cy="1617784"/>
          </a:xfrm>
        </p:grpSpPr>
        <p:sp>
          <p:nvSpPr>
            <p:cNvPr id="8"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8"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a:off x="3505130" y="1670685"/>
            <a:ext cx="8686870" cy="3657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4419600" y="3629660"/>
            <a:ext cx="1397000"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9"/>
            </p:custDataLst>
          </p:nvPr>
        </p:nvPicPr>
        <p:blipFill rotWithShape="1">
          <a:blip r:embed="rId10"/>
          <a:srcRect l="35529" r="35529"/>
          <a:stretch>
            <a:fillRect/>
          </a:stretch>
        </p:blipFill>
        <p:spPr>
          <a:xfrm>
            <a:off x="-19076" y="0"/>
            <a:ext cx="3530372" cy="6858000"/>
          </a:xfrm>
          <a:custGeom>
            <a:avLst/>
            <a:gdLst/>
            <a:ahLst/>
            <a:cxnLst>
              <a:cxn ang="3">
                <a:pos x="hc" y="t"/>
              </a:cxn>
              <a:cxn ang="cd2">
                <a:pos x="l" y="vc"/>
              </a:cxn>
              <a:cxn ang="cd4">
                <a:pos x="hc" y="b"/>
              </a:cxn>
              <a:cxn ang="0">
                <a:pos x="r" y="vc"/>
              </a:cxn>
            </a:cxnLst>
            <a:rect l="l" t="t" r="r" b="b"/>
            <a:pathLst>
              <a:path w="4560" h="6480">
                <a:moveTo>
                  <a:pt x="0" y="0"/>
                </a:moveTo>
                <a:lnTo>
                  <a:pt x="4560" y="3240"/>
                </a:lnTo>
                <a:lnTo>
                  <a:pt x="4560" y="3240"/>
                </a:lnTo>
                <a:lnTo>
                  <a:pt x="0" y="6480"/>
                </a:lnTo>
                <a:lnTo>
                  <a:pt x="0" y="6480"/>
                </a:lnTo>
                <a:lnTo>
                  <a:pt x="0" y="0"/>
                </a:lnTo>
                <a:lnTo>
                  <a:pt x="0" y="0"/>
                </a:lnTo>
                <a:close/>
              </a:path>
            </a:pathLst>
          </a:custGeom>
        </p:spPr>
      </p:pic>
      <p:sp>
        <p:nvSpPr>
          <p:cNvPr id="4" name="文本框 3"/>
          <p:cNvSpPr txBox="1"/>
          <p:nvPr>
            <p:custDataLst>
              <p:tags r:id="rId11"/>
            </p:custDataLst>
          </p:nvPr>
        </p:nvSpPr>
        <p:spPr>
          <a:xfrm>
            <a:off x="4419600" y="2133600"/>
            <a:ext cx="6553251" cy="1127760"/>
          </a:xfrm>
          <a:prstGeom prst="rect">
            <a:avLst/>
          </a:prstGeom>
          <a:noFill/>
        </p:spPr>
        <p:txBody>
          <a:bodyPr wrap="square" lIns="63500" tIns="25400" rIns="63500" bIns="25400" rtlCol="0" anchor="b" anchorCtr="0">
            <a:normAutofit/>
          </a:bodyPr>
          <a:p>
            <a:pPr marL="0" lvl="0" indent="0" algn="l" fontAlgn="auto">
              <a:lnSpc>
                <a:spcPct val="100000"/>
              </a:lnSpc>
              <a:spcBef>
                <a:spcPts val="0"/>
              </a:spcBef>
              <a:spcAft>
                <a:spcPts val="800"/>
              </a:spcAft>
              <a:buSzPct val="100000"/>
              <a:buNone/>
            </a:pPr>
            <a:r>
              <a:rPr altLang="zh-CN" sz="3600">
                <a:sym typeface="+mn-ea"/>
              </a:rPr>
              <a:t>5.1 </a:t>
            </a:r>
            <a:r>
              <a:rPr lang="zh-CN" altLang="en-US" sz="3600">
                <a:sym typeface="+mn-ea"/>
              </a:rPr>
              <a:t>文件数据抽取</a:t>
            </a:r>
            <a:endParaRPr lang="zh-CN" altLang="en-US" sz="3600" b="1" spc="200" dirty="0">
              <a:solidFill>
                <a:schemeClr val="tx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4419600" y="4023360"/>
            <a:ext cx="6553251" cy="85344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000">
                <a:solidFill>
                  <a:schemeClr val="tx1"/>
                </a:solidFill>
                <a:sym typeface="+mn-ea"/>
              </a:rPr>
              <a:t>重点：掌握文本文件抽取的方式。</a:t>
            </a:r>
            <a:endParaRPr lang="zh-CN" altLang="en-US" sz="3000">
              <a:solidFill>
                <a:schemeClr val="tx1"/>
              </a:solidFill>
              <a:sym typeface="+mn-ea"/>
            </a:endParaRPr>
          </a:p>
          <a:p>
            <a:pPr marL="0" lvl="0" indent="0" algn="l" fontAlgn="auto">
              <a:lnSpc>
                <a:spcPct val="100000"/>
              </a:lnSpc>
              <a:spcBef>
                <a:spcPts val="0"/>
              </a:spcBef>
              <a:spcAft>
                <a:spcPts val="800"/>
              </a:spcAft>
              <a:buSzPct val="100000"/>
              <a:buNone/>
            </a:pPr>
            <a:r>
              <a:rPr lang="zh-CN" altLang="en-US" sz="3000">
                <a:solidFill>
                  <a:schemeClr val="tx1"/>
                </a:solidFill>
                <a:sym typeface="+mn-ea"/>
              </a:rPr>
              <a:t>难点：文本文件抽取的具体操作。</a:t>
            </a:r>
            <a:endParaRPr lang="zh-CN" altLang="en-US" sz="3000">
              <a:solidFill>
                <a:schemeClr val="tx1"/>
              </a:solidFill>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5.1.1 文本文件抽取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73050" y="1609725"/>
            <a:ext cx="11718290"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一般通过人工识别文本规律，通过指定分隔符应用 ETL 工具进行文本文件抽取。本章以 Kettle 为例。</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文本文件抽取的基本流程是：①人工识别分隔符；②在 Kettle 中设定需要抽取的数据源、分隔符，以及输出数据源的列名和格式。</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73050" y="3482975"/>
            <a:ext cx="5302250" cy="460375"/>
          </a:xfrm>
          <a:prstGeom prst="rect">
            <a:avLst/>
          </a:prstGeom>
          <a:noFill/>
        </p:spPr>
        <p:txBody>
          <a:bodyPr wrap="square" rtlCol="0">
            <a:spAutoFit/>
          </a:bodyPr>
          <a:p>
            <a:r>
              <a:rPr lang="zh-CN" altLang="en-US" sz="2400">
                <a:solidFill>
                  <a:schemeClr val="bg1"/>
                </a:solidFill>
                <a:latin typeface="黑体" panose="02010609060101010101" charset="-122"/>
                <a:ea typeface="黑体" panose="02010609060101010101" charset="-122"/>
                <a:cs typeface="黑体" panose="02010609060101010101" charset="-122"/>
              </a:rPr>
              <a:t>【例 5-1】文本文件数据抽取。</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5.1.2 制表符文本抽取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36220" y="981075"/>
            <a:ext cx="11696700" cy="1225550"/>
          </a:xfrm>
          <a:prstGeom prst="rect">
            <a:avLst/>
          </a:prstGeom>
          <a:noFill/>
        </p:spPr>
        <p:txBody>
          <a:bodyPr wrap="square" rtlCol="0">
            <a:noAutofit/>
          </a:bodyPr>
          <a:p>
            <a:r>
              <a:rPr lang="zh-CN" altLang="en-US">
                <a:solidFill>
                  <a:schemeClr val="bg1"/>
                </a:solidFill>
                <a:sym typeface="+mn-ea"/>
              </a:rPr>
              <a:t>制表符（也叫制表位）的功能是在不使用表格的情况下在垂直方向按列对齐文本。比较常见的应用有名单、简单列表等。</a:t>
            </a:r>
            <a:endParaRPr lang="zh-CN" altLang="en-US">
              <a:solidFill>
                <a:schemeClr val="bg1"/>
              </a:solidFill>
            </a:endParaRPr>
          </a:p>
          <a:p>
            <a:r>
              <a:rPr lang="zh-CN" altLang="en-US">
                <a:solidFill>
                  <a:schemeClr val="bg1"/>
                </a:solidFill>
                <a:sym typeface="+mn-ea"/>
              </a:rPr>
              <a:t>制表符是设置在页面上的，用于放置和对齐文字的位置，每按一次 Tab 键，就插入一个制表符，其宽度是系统默认的 0.75cm，该值可由用户设置，如下图所示：</a:t>
            </a:r>
            <a:endParaRPr lang="zh-CN" altLang="en-US">
              <a:solidFill>
                <a:schemeClr val="bg1"/>
              </a:solidFill>
            </a:endParaRPr>
          </a:p>
        </p:txBody>
      </p:sp>
      <p:pic>
        <p:nvPicPr>
          <p:cNvPr id="5" name="图片 4"/>
          <p:cNvPicPr>
            <a:picLocks noChangeAspect="1"/>
          </p:cNvPicPr>
          <p:nvPr>
            <p:custDataLst>
              <p:tags r:id="rId9"/>
            </p:custDataLst>
          </p:nvPr>
        </p:nvPicPr>
        <p:blipFill>
          <a:blip r:embed="rId10"/>
          <a:stretch>
            <a:fillRect/>
          </a:stretch>
        </p:blipFill>
        <p:spPr>
          <a:xfrm>
            <a:off x="236220" y="2321560"/>
            <a:ext cx="6993255" cy="3703320"/>
          </a:xfrm>
          <a:prstGeom prst="rect">
            <a:avLst/>
          </a:prstGeom>
        </p:spPr>
      </p:pic>
      <p:sp>
        <p:nvSpPr>
          <p:cNvPr id="8" name="文本框 7"/>
          <p:cNvSpPr txBox="1"/>
          <p:nvPr/>
        </p:nvSpPr>
        <p:spPr>
          <a:xfrm>
            <a:off x="8128635" y="3817620"/>
            <a:ext cx="3301365" cy="829945"/>
          </a:xfrm>
          <a:prstGeom prst="rect">
            <a:avLst/>
          </a:prstGeom>
          <a:noFill/>
        </p:spPr>
        <p:txBody>
          <a:bodyPr wrap="square" rtlCol="0">
            <a:spAutoFit/>
          </a:bodyPr>
          <a:p>
            <a:pPr lvl="0" algn="l">
              <a:buClrTx/>
              <a:buSzTx/>
              <a:buFontTx/>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【例 5-2】抽取制表符文本，并存入数据表。</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1"/>
    </p:custDataLst>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5.1.3 CSV文件抽取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955" y="855345"/>
            <a:ext cx="12181205" cy="111696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altLang="en-US" sz="2400">
                <a:solidFill>
                  <a:schemeClr val="bg1"/>
                </a:solidFill>
                <a:latin typeface="黑体" panose="02010609060101010101" charset="-122"/>
                <a:ea typeface="黑体" panose="02010609060101010101" charset="-122"/>
                <a:cs typeface="黑体" panose="02010609060101010101" charset="-122"/>
              </a:rPr>
              <a:t>逗号分隔值（comma-separated values，CSV），其文件以纯文本形式存储表格数据（数字和文本）。纯文本意味着该文件是一个字符序列，不含必须像二进制数字那样被解读的数据。</a:t>
            </a:r>
            <a:endParaRPr lang="zh-CN" altLang="en-US" sz="2400">
              <a:solidFill>
                <a:schemeClr val="bg1"/>
              </a:solidFill>
              <a:latin typeface="黑体" panose="02010609060101010101" charset="-122"/>
              <a:ea typeface="黑体" panose="02010609060101010101" charset="-122"/>
              <a:cs typeface="黑体" panose="02010609060101010101" charset="-122"/>
            </a:endParaRPr>
          </a:p>
          <a:p>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125730" y="1946275"/>
            <a:ext cx="4064000" cy="398780"/>
          </a:xfrm>
          <a:prstGeom prst="rect">
            <a:avLst/>
          </a:prstGeom>
          <a:noFill/>
        </p:spPr>
        <p:txBody>
          <a:bodyPr wrap="squar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CSV 的格式规范如下：</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635000" y="2284095"/>
            <a:ext cx="10925175" cy="398780"/>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（1）每行记录位于一个单独的行上，用回车换行符 CRLF（也就是 \r\n）分隔。</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p:cNvPicPr>
            <a:picLocks noChangeAspect="1"/>
          </p:cNvPicPr>
          <p:nvPr/>
        </p:nvPicPr>
        <p:blipFill>
          <a:blip r:embed="rId9"/>
          <a:stretch>
            <a:fillRect/>
          </a:stretch>
        </p:blipFill>
        <p:spPr>
          <a:xfrm>
            <a:off x="888365" y="2724150"/>
            <a:ext cx="8592820" cy="699770"/>
          </a:xfrm>
          <a:prstGeom prst="rect">
            <a:avLst/>
          </a:prstGeom>
        </p:spPr>
      </p:pic>
      <p:sp>
        <p:nvSpPr>
          <p:cNvPr id="14" name="文本框 13"/>
          <p:cNvSpPr txBox="1"/>
          <p:nvPr>
            <p:custDataLst>
              <p:tags r:id="rId10"/>
            </p:custDataLst>
          </p:nvPr>
        </p:nvSpPr>
        <p:spPr>
          <a:xfrm>
            <a:off x="635000" y="3441700"/>
            <a:ext cx="10925175" cy="398780"/>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（2）文件的最后一行记录可以有结尾回车换行符，也可以没有。</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a:picLocks noChangeAspect="1"/>
          </p:cNvPicPr>
          <p:nvPr/>
        </p:nvPicPr>
        <p:blipFill>
          <a:blip r:embed="rId11"/>
          <a:stretch>
            <a:fillRect/>
          </a:stretch>
        </p:blipFill>
        <p:spPr>
          <a:xfrm>
            <a:off x="888365" y="3861435"/>
            <a:ext cx="8684260" cy="706755"/>
          </a:xfrm>
          <a:prstGeom prst="rect">
            <a:avLst/>
          </a:prstGeom>
        </p:spPr>
      </p:pic>
      <p:sp>
        <p:nvSpPr>
          <p:cNvPr id="16" name="文本框 15"/>
          <p:cNvSpPr txBox="1"/>
          <p:nvPr>
            <p:custDataLst>
              <p:tags r:id="rId12"/>
            </p:custDataLst>
          </p:nvPr>
        </p:nvSpPr>
        <p:spPr>
          <a:xfrm>
            <a:off x="635000" y="4573905"/>
            <a:ext cx="10925175" cy="706755"/>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（3）第一行可以存在一个可选的标题头，格式和普通记录行的格式一样。标题头要包含文件记录字段对应的名称，应该有和记录字段一样的数量。</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p:cNvPicPr>
            <a:picLocks noChangeAspect="1"/>
          </p:cNvPicPr>
          <p:nvPr/>
        </p:nvPicPr>
        <p:blipFill>
          <a:blip r:embed="rId13"/>
          <a:stretch>
            <a:fillRect/>
          </a:stretch>
        </p:blipFill>
        <p:spPr>
          <a:xfrm>
            <a:off x="888365" y="5260975"/>
            <a:ext cx="8592820" cy="968375"/>
          </a:xfrm>
          <a:prstGeom prst="rect">
            <a:avLst/>
          </a:prstGeom>
        </p:spPr>
      </p:pic>
    </p:spTree>
    <p:custDataLst>
      <p:tags r:id="rId14"/>
    </p:custDataLst>
  </p:cSld>
  <p:clrMapOvr>
    <a:masterClrMapping/>
  </p:clrMapOvr>
  <p:transition>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7015" y="-1269"/>
            <a:ext cx="1660214" cy="1617784"/>
            <a:chOff x="-17015" y="1"/>
            <a:chExt cx="1660214" cy="1617784"/>
          </a:xfrm>
        </p:grpSpPr>
        <p:sp>
          <p:nvSpPr>
            <p:cNvPr id="33" name="任意多边形 4"/>
            <p:cNvSpPr/>
            <p:nvPr>
              <p:custDataLst>
                <p:tags r:id="rId2"/>
              </p:custDataLst>
            </p:nvPr>
          </p:nvSpPr>
          <p:spPr>
            <a:xfrm rot="5400000">
              <a:off x="132583" y="-132583"/>
              <a:ext cx="1378031" cy="1643200"/>
            </a:xfrm>
            <a:custGeom>
              <a:avLst/>
              <a:gdLst>
                <a:gd name="connsiteX0" fmla="*/ 0 w 4890069"/>
                <a:gd name="connsiteY0" fmla="*/ 3434591 h 5891425"/>
                <a:gd name="connsiteX1" fmla="*/ 0 w 4890069"/>
                <a:gd name="connsiteY1" fmla="*/ 0 h 5891425"/>
                <a:gd name="connsiteX2" fmla="*/ 4890069 w 4890069"/>
                <a:gd name="connsiteY2" fmla="*/ 5891425 h 5891425"/>
                <a:gd name="connsiteX3" fmla="*/ 2927012 w 4890069"/>
                <a:gd name="connsiteY3" fmla="*/ 5891425 h 5891425"/>
                <a:gd name="connsiteX4" fmla="*/ 4593 w 4890069"/>
                <a:gd name="connsiteY4" fmla="*/ 2353568 h 5891425"/>
                <a:gd name="connsiteX5" fmla="*/ 4593 w 4890069"/>
                <a:gd name="connsiteY5" fmla="*/ 3440124 h 5891425"/>
                <a:gd name="connsiteX6" fmla="*/ 0 w 4890069"/>
                <a:gd name="connsiteY6" fmla="*/ 3434591 h 58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0069" h="5891425">
                  <a:moveTo>
                    <a:pt x="0" y="3434591"/>
                  </a:moveTo>
                  <a:lnTo>
                    <a:pt x="0" y="0"/>
                  </a:lnTo>
                  <a:lnTo>
                    <a:pt x="4890069" y="5891425"/>
                  </a:lnTo>
                  <a:lnTo>
                    <a:pt x="2927012" y="5891425"/>
                  </a:lnTo>
                  <a:lnTo>
                    <a:pt x="4593" y="2353568"/>
                  </a:lnTo>
                  <a:lnTo>
                    <a:pt x="4593" y="3440124"/>
                  </a:lnTo>
                  <a:lnTo>
                    <a:pt x="0" y="3434591"/>
                  </a:lnTo>
                  <a:close/>
                </a:path>
              </a:pathLst>
            </a:cu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4" name="任意多边形 5"/>
            <p:cNvSpPr/>
            <p:nvPr>
              <p:custDataLst>
                <p:tags r:id="rId3"/>
              </p:custDataLst>
            </p:nvPr>
          </p:nvSpPr>
          <p:spPr>
            <a:xfrm rot="5400000">
              <a:off x="63055" y="323413"/>
              <a:ext cx="773574" cy="899689"/>
            </a:xfrm>
            <a:custGeom>
              <a:avLst/>
              <a:gdLst>
                <a:gd name="connsiteX0" fmla="*/ 0 w 2568589"/>
                <a:gd name="connsiteY0" fmla="*/ 34956 h 3043831"/>
                <a:gd name="connsiteX1" fmla="*/ 42112 w 2568589"/>
                <a:gd name="connsiteY1" fmla="*/ 0 h 3043831"/>
                <a:gd name="connsiteX2" fmla="*/ 2568589 w 2568589"/>
                <a:gd name="connsiteY2" fmla="*/ 3043831 h 3043831"/>
                <a:gd name="connsiteX3" fmla="*/ 2497463 w 2568589"/>
                <a:gd name="connsiteY3" fmla="*/ 3043831 h 3043831"/>
                <a:gd name="connsiteX4" fmla="*/ 0 w 2568589"/>
                <a:gd name="connsiteY4" fmla="*/ 34956 h 3043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8589" h="3043831">
                  <a:moveTo>
                    <a:pt x="0" y="34956"/>
                  </a:moveTo>
                  <a:lnTo>
                    <a:pt x="42112" y="0"/>
                  </a:lnTo>
                  <a:lnTo>
                    <a:pt x="2568589" y="3043831"/>
                  </a:lnTo>
                  <a:lnTo>
                    <a:pt x="2497463" y="3043831"/>
                  </a:lnTo>
                  <a:lnTo>
                    <a:pt x="0" y="3495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6"/>
            <p:cNvSpPr/>
            <p:nvPr>
              <p:custDataLst>
                <p:tags r:id="rId4"/>
              </p:custDataLst>
            </p:nvPr>
          </p:nvSpPr>
          <p:spPr>
            <a:xfrm rot="5400000">
              <a:off x="59952" y="-69357"/>
              <a:ext cx="677414" cy="816130"/>
            </a:xfrm>
            <a:custGeom>
              <a:avLst/>
              <a:gdLst>
                <a:gd name="connsiteX0" fmla="*/ 0 w 1443470"/>
                <a:gd name="connsiteY0" fmla="*/ 353826 h 1739055"/>
                <a:gd name="connsiteX1" fmla="*/ 0 w 1443470"/>
                <a:gd name="connsiteY1" fmla="*/ 0 h 1739055"/>
                <a:gd name="connsiteX2" fmla="*/ 1443470 w 1443470"/>
                <a:gd name="connsiteY2" fmla="*/ 1739055 h 1739055"/>
                <a:gd name="connsiteX3" fmla="*/ 1149783 w 1443470"/>
                <a:gd name="connsiteY3" fmla="*/ 1739055 h 1739055"/>
                <a:gd name="connsiteX4" fmla="*/ 0 w 1443470"/>
                <a:gd name="connsiteY4" fmla="*/ 353826 h 173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470" h="1739055">
                  <a:moveTo>
                    <a:pt x="0" y="353826"/>
                  </a:moveTo>
                  <a:lnTo>
                    <a:pt x="0" y="0"/>
                  </a:lnTo>
                  <a:lnTo>
                    <a:pt x="1443470" y="1739055"/>
                  </a:lnTo>
                  <a:lnTo>
                    <a:pt x="1149783" y="1739055"/>
                  </a:lnTo>
                  <a:lnTo>
                    <a:pt x="0" y="353826"/>
                  </a:lnTo>
                  <a:close/>
                </a:path>
              </a:pathLst>
            </a:custGeom>
            <a:solidFill>
              <a:schemeClr val="accen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任意多边形 7"/>
            <p:cNvSpPr/>
            <p:nvPr>
              <p:custDataLst>
                <p:tags r:id="rId5"/>
              </p:custDataLst>
            </p:nvPr>
          </p:nvSpPr>
          <p:spPr>
            <a:xfrm rot="5400000">
              <a:off x="20832" y="854018"/>
              <a:ext cx="725920" cy="801614"/>
            </a:xfrm>
            <a:custGeom>
              <a:avLst/>
              <a:gdLst>
                <a:gd name="connsiteX0" fmla="*/ 0 w 2575993"/>
                <a:gd name="connsiteY0" fmla="*/ 562449 h 2844602"/>
                <a:gd name="connsiteX1" fmla="*/ 158363 w 2575993"/>
                <a:gd name="connsiteY1" fmla="*/ 0 h 2844602"/>
                <a:gd name="connsiteX2" fmla="*/ 2575993 w 2575993"/>
                <a:gd name="connsiteY2" fmla="*/ 2844602 h 2844602"/>
                <a:gd name="connsiteX3" fmla="*/ 1939604 w 2575993"/>
                <a:gd name="connsiteY3" fmla="*/ 2844602 h 2844602"/>
                <a:gd name="connsiteX4" fmla="*/ 0 w 2575993"/>
                <a:gd name="connsiteY4" fmla="*/ 562449 h 2844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993" h="2844602">
                  <a:moveTo>
                    <a:pt x="0" y="562449"/>
                  </a:moveTo>
                  <a:lnTo>
                    <a:pt x="158363" y="0"/>
                  </a:lnTo>
                  <a:lnTo>
                    <a:pt x="2575993" y="2844602"/>
                  </a:lnTo>
                  <a:lnTo>
                    <a:pt x="1939604" y="2844602"/>
                  </a:lnTo>
                  <a:lnTo>
                    <a:pt x="0" y="5624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7" name="任意多边形 8"/>
            <p:cNvSpPr/>
            <p:nvPr>
              <p:custDataLst>
                <p:tags r:id="rId6"/>
              </p:custDataLst>
            </p:nvPr>
          </p:nvSpPr>
          <p:spPr>
            <a:xfrm rot="10800000">
              <a:off x="744587" y="1295"/>
              <a:ext cx="600570" cy="354777"/>
            </a:xfrm>
            <a:custGeom>
              <a:avLst/>
              <a:gdLst>
                <a:gd name="connsiteX0" fmla="*/ 776237 w 2131180"/>
                <a:gd name="connsiteY0" fmla="*/ 1258957 h 1258957"/>
                <a:gd name="connsiteX1" fmla="*/ 0 w 2131180"/>
                <a:gd name="connsiteY1" fmla="*/ 1258957 h 1258957"/>
                <a:gd name="connsiteX2" fmla="*/ 1573679 w 2131180"/>
                <a:gd name="connsiteY2" fmla="*/ 0 h 1258957"/>
                <a:gd name="connsiteX3" fmla="*/ 2131180 w 2131180"/>
                <a:gd name="connsiteY3" fmla="*/ 174991 h 1258957"/>
                <a:gd name="connsiteX4" fmla="*/ 776237 w 2131180"/>
                <a:gd name="connsiteY4" fmla="*/ 1258957 h 125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180" h="1258957">
                  <a:moveTo>
                    <a:pt x="776237" y="1258957"/>
                  </a:moveTo>
                  <a:lnTo>
                    <a:pt x="0" y="1258957"/>
                  </a:lnTo>
                  <a:lnTo>
                    <a:pt x="1573679" y="0"/>
                  </a:lnTo>
                  <a:lnTo>
                    <a:pt x="2131180" y="174991"/>
                  </a:lnTo>
                  <a:lnTo>
                    <a:pt x="776237" y="12589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6" name="组合 5"/>
          <p:cNvGrpSpPr/>
          <p:nvPr/>
        </p:nvGrpSpPr>
        <p:grpSpPr>
          <a:xfrm>
            <a:off x="7726" y="-216374"/>
            <a:ext cx="12184274" cy="6594013"/>
            <a:chOff x="7726" y="-216374"/>
            <a:chExt cx="12184274" cy="6594013"/>
          </a:xfrm>
        </p:grpSpPr>
        <p:sp>
          <p:nvSpPr>
            <p:cNvPr id="7" name="Text Box 7"/>
            <p:cNvSpPr txBox="1">
              <a:spLocks noChangeArrowheads="1"/>
            </p:cNvSpPr>
            <p:nvPr>
              <p:custDataLst>
                <p:tags r:id="rId7"/>
              </p:custDataLst>
            </p:nvPr>
          </p:nvSpPr>
          <p:spPr bwMode="auto">
            <a:xfrm>
              <a:off x="21021" y="-216374"/>
              <a:ext cx="9143999" cy="1082675"/>
            </a:xfrm>
            <a:prstGeom prst="rect">
              <a:avLst/>
            </a:prstGeom>
            <a:noFill/>
            <a:ln w="9525" algn="ctr">
              <a:noFill/>
              <a:miter lim="800000"/>
            </a:ln>
          </p:spPr>
          <p:txBody>
            <a:bodyPr wrap="square" lIns="68544" tIns="34272" rIns="68544" bIns="34272" anchor="ctr">
              <a:spAutoFit/>
            </a:bodyPr>
            <a:lstStyle/>
            <a:p>
              <a:pPr fontAlgn="base">
                <a:lnSpc>
                  <a:spcPct val="150000"/>
                </a:lnSpc>
                <a:spcBef>
                  <a:spcPct val="0"/>
                </a:spcBef>
                <a:spcAft>
                  <a:spcPct val="0"/>
                </a:spcAft>
              </a:pPr>
              <a:r>
                <a:rPr lang="zh-CN" altLang="en-US" sz="4400" b="1" dirty="0">
                  <a:solidFill>
                    <a:schemeClr val="lt1"/>
                  </a:solidFill>
                  <a:latin typeface="微软雅黑" panose="020B0503020204020204" charset="-122"/>
                  <a:ea typeface="微软雅黑" panose="020B0503020204020204" charset="-122"/>
                  <a:sym typeface="+mn-ea"/>
                </a:rPr>
                <a:t>5.1.3 CSV文件抽取</a:t>
              </a:r>
              <a:endParaRPr lang="zh-CN" altLang="en-US" sz="4400" b="1" dirty="0">
                <a:solidFill>
                  <a:schemeClr val="lt1"/>
                </a:solidFill>
                <a:latin typeface="微软雅黑" panose="020B0503020204020204" charset="-122"/>
                <a:ea typeface="微软雅黑" panose="020B0503020204020204" charset="-122"/>
                <a:sym typeface="+mn-ea"/>
              </a:endParaRPr>
            </a:p>
          </p:txBody>
        </p:sp>
        <p:cxnSp>
          <p:nvCxnSpPr>
            <p:cNvPr id="9" name="直接连接符 8"/>
            <p:cNvCxnSpPr/>
            <p:nvPr/>
          </p:nvCxnSpPr>
          <p:spPr>
            <a:xfrm>
              <a:off x="10510" y="828598"/>
              <a:ext cx="12170979"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6" y="6377639"/>
              <a:ext cx="12184274"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custDataLst>
              <p:tags r:id="rId8"/>
            </p:custDataLst>
          </p:nvPr>
        </p:nvSpPr>
        <p:spPr>
          <a:xfrm>
            <a:off x="0" y="6438514"/>
            <a:ext cx="5228589" cy="368300"/>
          </a:xfrm>
          <a:prstGeom prst="rect">
            <a:avLst/>
          </a:prstGeom>
          <a:noFill/>
        </p:spPr>
        <p:txBody>
          <a:bodyPr wrap="square" rtlCol="0">
            <a:spAutoFit/>
          </a:bodyPr>
          <a:lstStyle/>
          <a:p>
            <a:r>
              <a:rPr lang="zh-CN" altLang="en-US" b="1" dirty="0">
                <a:solidFill>
                  <a:schemeClr val="lt1"/>
                </a:solidFill>
                <a:sym typeface="+mn-ea"/>
              </a:rPr>
              <a:t>第</a:t>
            </a:r>
            <a:r>
              <a:rPr lang="en-US" altLang="zh-CN" b="1" dirty="0">
                <a:solidFill>
                  <a:schemeClr val="lt1"/>
                </a:solidFill>
                <a:sym typeface="+mn-ea"/>
              </a:rPr>
              <a:t>5</a:t>
            </a:r>
            <a:r>
              <a:rPr lang="zh-CN" altLang="en-US" b="1" dirty="0">
                <a:solidFill>
                  <a:schemeClr val="lt1"/>
                </a:solidFill>
                <a:sym typeface="+mn-ea"/>
              </a:rPr>
              <a:t>章 数据抽取</a:t>
            </a:r>
            <a:endParaRPr kumimoji="0" lang="zh-CN" altLang="en-US"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47065" y="859155"/>
            <a:ext cx="10925175" cy="1014730"/>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（4）在标题头行和普通行的每行记录中会存在一个或多个由半角逗号（，）分隔的字段。整个文件中每行应包含相同数量的字段，空格也是字段的一部分，不应忽略。每行记录最后一个字段后不能跟逗号。</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9"/>
            </p:custDataLst>
          </p:nvPr>
        </p:nvSpPr>
        <p:spPr>
          <a:xfrm>
            <a:off x="647065" y="3995420"/>
            <a:ext cx="10925175" cy="398780"/>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（6）字段中若包含回车换行符、双引号或者逗号，则该字段需要用双引号括起来。</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10"/>
            </p:custDataLst>
          </p:nvPr>
        </p:nvSpPr>
        <p:spPr>
          <a:xfrm>
            <a:off x="647065" y="2625090"/>
            <a:ext cx="10925175" cy="706755"/>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（5）每个字段可用，也可不用半角双引号（"）括起来（有些程序，如 Microsoft 的Excel 根本不用双引号）。如果字段没有用引号括起来，那么该字段内部不能出现双引号字符。</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1"/>
          <a:stretch>
            <a:fillRect/>
          </a:stretch>
        </p:blipFill>
        <p:spPr>
          <a:xfrm>
            <a:off x="900430" y="1880235"/>
            <a:ext cx="8592820" cy="760730"/>
          </a:xfrm>
          <a:prstGeom prst="rect">
            <a:avLst/>
          </a:prstGeom>
        </p:spPr>
      </p:pic>
      <p:pic>
        <p:nvPicPr>
          <p:cNvPr id="5" name="图片 4"/>
          <p:cNvPicPr>
            <a:picLocks noChangeAspect="1"/>
          </p:cNvPicPr>
          <p:nvPr/>
        </p:nvPicPr>
        <p:blipFill>
          <a:blip r:embed="rId12"/>
          <a:stretch>
            <a:fillRect/>
          </a:stretch>
        </p:blipFill>
        <p:spPr>
          <a:xfrm>
            <a:off x="900430" y="3324860"/>
            <a:ext cx="8592820" cy="688975"/>
          </a:xfrm>
          <a:prstGeom prst="rect">
            <a:avLst/>
          </a:prstGeom>
        </p:spPr>
      </p:pic>
      <p:pic>
        <p:nvPicPr>
          <p:cNvPr id="13" name="图片 12"/>
          <p:cNvPicPr>
            <a:picLocks noChangeAspect="1"/>
          </p:cNvPicPr>
          <p:nvPr/>
        </p:nvPicPr>
        <p:blipFill>
          <a:blip r:embed="rId13"/>
          <a:stretch>
            <a:fillRect/>
          </a:stretch>
        </p:blipFill>
        <p:spPr>
          <a:xfrm>
            <a:off x="900430" y="4384040"/>
            <a:ext cx="8592185" cy="1052195"/>
          </a:xfrm>
          <a:prstGeom prst="rect">
            <a:avLst/>
          </a:prstGeom>
        </p:spPr>
      </p:pic>
      <p:sp>
        <p:nvSpPr>
          <p:cNvPr id="18" name="文本框 17"/>
          <p:cNvSpPr txBox="1"/>
          <p:nvPr>
            <p:custDataLst>
              <p:tags r:id="rId14"/>
            </p:custDataLst>
          </p:nvPr>
        </p:nvSpPr>
        <p:spPr>
          <a:xfrm>
            <a:off x="644525" y="5400675"/>
            <a:ext cx="10925175" cy="398780"/>
          </a:xfrm>
          <a:prstGeom prst="rect">
            <a:avLst/>
          </a:prstGeom>
          <a:noFill/>
        </p:spPr>
        <p:txBody>
          <a:bodyPr wrap="square" rtlCol="0">
            <a:spAutoFit/>
          </a:bodyPr>
          <a:p>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rPr>
              <a:t>（7）如果用双引号括字段，那么出现在字段内的双引号前必须加一个双引号进行转义。</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pic>
        <p:nvPicPr>
          <p:cNvPr id="19" name="图片 18"/>
          <p:cNvPicPr>
            <a:picLocks noChangeAspect="1"/>
          </p:cNvPicPr>
          <p:nvPr/>
        </p:nvPicPr>
        <p:blipFill>
          <a:blip r:embed="rId15"/>
          <a:stretch>
            <a:fillRect/>
          </a:stretch>
        </p:blipFill>
        <p:spPr>
          <a:xfrm>
            <a:off x="900430" y="5798185"/>
            <a:ext cx="8592820" cy="424180"/>
          </a:xfrm>
          <a:prstGeom prst="rect">
            <a:avLst/>
          </a:prstGeom>
        </p:spPr>
      </p:pic>
      <p:sp>
        <p:nvSpPr>
          <p:cNvPr id="21" name="文本框 20"/>
          <p:cNvSpPr txBox="1"/>
          <p:nvPr/>
        </p:nvSpPr>
        <p:spPr>
          <a:xfrm>
            <a:off x="10550525" y="4426585"/>
            <a:ext cx="1630680" cy="1568450"/>
          </a:xfrm>
          <a:prstGeom prst="rect">
            <a:avLst/>
          </a:prstGeom>
          <a:noFill/>
        </p:spPr>
        <p:txBody>
          <a:bodyPr wrap="square" rtlCol="0">
            <a:spAutoFit/>
          </a:bodyPr>
          <a:p>
            <a:pPr lvl="0" algn="l">
              <a:buClrTx/>
              <a:buSzTx/>
              <a:buFontTx/>
            </a:pPr>
            <a:r>
              <a:rPr lang="zh-CN" altLang="en-US" sz="2400">
                <a:solidFill>
                  <a:schemeClr val="bg1"/>
                </a:solidFill>
                <a:latin typeface="黑体" panose="02010609060101010101" charset="-122"/>
                <a:ea typeface="黑体" panose="02010609060101010101" charset="-122"/>
                <a:cs typeface="黑体" panose="02010609060101010101" charset="-122"/>
                <a:sym typeface="+mn-ea"/>
              </a:rPr>
              <a:t>【例 5-3】提取 CSV 文件内容到数据表</a:t>
            </a:r>
            <a:endParaRPr lang="zh-CN" altLang="en-US" sz="24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16"/>
    </p:custDataLst>
  </p:cSld>
  <p:clrMapOvr>
    <a:masterClrMapping/>
  </p:clrMapOvr>
  <p:transition>
    <p:cover/>
  </p:transition>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12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14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1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1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Lst>
</file>

<file path=ppt/tags/tag31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1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Lst>
</file>

<file path=ppt/tags/tag33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Lst>
</file>

<file path=ppt/tags/tag34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Lst>
</file>

<file path=ppt/tags/tag3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Lst>
</file>

<file path=ppt/tags/tag37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609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TEMPLATE_CATEGORY" val="custom"/>
  <p:tag name="KSO_WM_TEMPLATE_INDEX" val="20160923"/>
  <p:tag name="KSO_WM_TAG_VERSION" val="1.0"/>
  <p:tag name="KSO_WM_BEAUTIFY_FLAG" val="#wm#"/>
  <p:tag name="KSO_WM_TEMPLATE_SUBCATEGORY" val="0"/>
  <p:tag name="KSO_WM_TEMPLATE_MASTER_TYPE" val="1"/>
  <p:tag name="KSO_WM_TEMPLATE_COLOR_TYPE" val="1"/>
  <p:tag name="KSO_WM_TEMPLATE_THUMBS_INDEX" val="1、4、7、10、11、12、16、22、25、29、35、41、45、48、50、54、57、61、66"/>
</p:tagLst>
</file>

<file path=ppt/tags/tag384.xml><?xml version="1.0" encoding="utf-8"?>
<p:tagLst xmlns:p="http://schemas.openxmlformats.org/presentationml/2006/main">
  <p:tag name="KSO_WM_TAG_VERSION" val="1.0"/>
  <p:tag name="KSO_WM_BEAUTIFY_FLAG" val="#wm#"/>
  <p:tag name="KSO_WM_TEMPLATE_CATEGORY" val="custom"/>
  <p:tag name="KSO_WM_TEMPLATE_INDEX" val="20160923"/>
  <p:tag name="KSO_WM_UNIT_TYPE" val="a"/>
  <p:tag name="KSO_WM_UNIT_INDEX" val="1"/>
  <p:tag name="KSO_WM_UNIT_ID" val="custom20160923_1*a*1"/>
  <p:tag name="KSO_WM_UNIT_LAYERLEVEL" val="1"/>
  <p:tag name="KSO_WM_UNIT_VALUE" val="20"/>
  <p:tag name="KSO_WM_UNIT_ISCONTENTSTITLE" val="0"/>
  <p:tag name="KSO_WM_UNIT_HIGHLIGHT" val="0"/>
  <p:tag name="KSO_WM_UNIT_COMPATIBLE" val="0"/>
  <p:tag name="KSO_WM_UNIT_PRESET_TEXT" val="极简通用工作汇报"/>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TEMPLATE_CATEGORY" val="custom"/>
  <p:tag name="KSO_WM_TEMPLATE_INDEX" val="20160923"/>
  <p:tag name="KSO_WM_TAG_VERSION" val="1.0"/>
  <p:tag name="KSO_WM_SLIDE_ID" val="custom20160923_1"/>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1"/>
  <p:tag name="KSO_WM_SLIDE_SUBTYPE" val="pureTxt"/>
  <p:tag name="KSO_WM_TEMPLATE_THUMBS_INDEX" val="1、4、7、10、11、12、16、22、25、29、35、41、45、48、50、54、57、61、6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a*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单击此处添加标题"/>
  <p:tag name="KSO_WM_UNIT_TEXT_FILL_FORE_SCHEMECOLOR_INDEX_BRIGHTNESS" val="0"/>
  <p:tag name="KSO_WM_UNIT_TEXT_FILL_FORE_SCHEMECOLOR_INDEX" val="14"/>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7*b*1"/>
  <p:tag name="KSO_WM_TEMPLATE_CATEGORY" val="custom"/>
  <p:tag name="KSO_WM_TEMPLATE_INDEX" val="20160923"/>
  <p:tag name="KSO_WM_UNIT_LAYERLEVEL" val="1"/>
  <p:tag name="KSO_WM_TAG_VERSION" val="1.0"/>
  <p:tag name="KSO_WM_BEAUTIFY_FLAG" val="#wm#"/>
  <p:tag name="KSO_WM_UNIT_ISCONTENTSTITLE" val="0"/>
  <p:tag name="KSO_WM_UNIT_ISNUMDGMTITLE" val="0"/>
  <p:tag name="KSO_WM_UNIT_NOCLEAR" val="0"/>
  <p:tag name="KSO_WM_UNIT_VALUE" val="78"/>
  <p:tag name="KSO_WM_UNIT_TYPE" val="b"/>
  <p:tag name="KSO_WM_UNIT_INDEX" val="1"/>
  <p:tag name="KSO_WM_UNIT_PRESET_TEXT" val="点击此处添加正文，文字是您思想的提炼，为了演示发布的良好效果，请言简意赅的阐述您的观点。"/>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905*1574"/>
  <p:tag name="KSO_WM_UNIT_HIGHLIGHT" val="0"/>
  <p:tag name="KSO_WM_UNIT_COMPATIBLE" val="0"/>
  <p:tag name="KSO_WM_UNIT_DIAGRAM_ISNUMVISUAL" val="0"/>
  <p:tag name="KSO_WM_UNIT_DIAGRAM_ISREFERUNIT" val="0"/>
  <p:tag name="KSO_WM_UNIT_TYPE" val="d"/>
  <p:tag name="KSO_WM_UNIT_INDEX" val="1"/>
  <p:tag name="KSO_WM_UNIT_ID" val="custom20160923_7*d*1"/>
  <p:tag name="KSO_WM_TEMPLATE_CATEGORY" val="custom"/>
  <p:tag name="KSO_WM_TEMPLATE_INDEX" val="20160923"/>
  <p:tag name="KSO_WM_UNIT_SUPPORT_UNIT_TYPE" val="[&quot;d&quot;]"/>
  <p:tag name="KSO_WM_UNIT_LAYERLEVEL" val="1"/>
  <p:tag name="KSO_WM_TAG_VERSION" val="1.0"/>
  <p:tag name="KSO_WM_BEAUTIFY_FLAG" val="#wm#"/>
</p:tagLst>
</file>

<file path=ppt/tags/tag389.xml><?xml version="1.0" encoding="utf-8"?>
<p:tagLst xmlns:p="http://schemas.openxmlformats.org/presentationml/2006/main">
  <p:tag name="KSO_WM_TEMPLATE_CATEGORY" val="custom"/>
  <p:tag name="KSO_WM_TEMPLATE_INDEX" val="20160923"/>
  <p:tag name="KSO_WM_TAG_VERSION" val="1.0"/>
  <p:tag name="KSO_WM_SLIDE_ID" val="custom20160923_7"/>
  <p:tag name="KSO_WM_SLIDE_INDEX" val="7"/>
  <p:tag name="KSO_WM_SLIDE_ITEM_CNT" val="0"/>
  <p:tag name="KSO_WM_SLIDE_LAYOUT" val="a_b_d_e"/>
  <p:tag name="KSO_WM_SLIDE_LAYOUT_CNT" val="1_1_1_1"/>
  <p:tag name="KSO_WM_SLIDE_TYPE" val="sectionTitle"/>
  <p:tag name="KSO_WM_BEAUTIFY_FLAG" val="#wm#"/>
  <p:tag name="KSO_WM_TEMPLATE_SUBCATEGORY" val="0"/>
  <p:tag name="KSO_WM_TEMPLATE_MASTER_TYPE" val="1"/>
  <p:tag name="KSO_WM_TEMPLATE_COLOR_TYPE" val="1"/>
  <p:tag name="KSO_WM_SLIDE_SUBTYPE" val="picTx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ACKGROUND_TYPE" val="genera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genera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15.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16.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1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19.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SLIDE_BACKGROUND_TYPE" val="general"/>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SLIDE_BACKGROUND_TYPE" val="gener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SLIDE_BACKGROUND_TYPE" val="general"/>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469.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47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473.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general"/>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general"/>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SLIDE_BACKGROUND_TYPE" val="general"/>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08.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09.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12.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SLIDE_BACKGROUND_TYPE" val="general"/>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SLIDE_BACKGROUND_TYPE" val="general"/>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SLIDE_BACKGROUND_TYPE" val="general"/>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SLIDE_BACKGROUND_TYPE" val="general"/>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SLIDE_BACKGROUND_TYPE" val="genera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BLOCK" val="0"/>
  <p:tag name="KSO_WM_UNIT_SM_LIMIT_TYPE" val="1"/>
  <p:tag name="KSO_WM_UNIT_DEC_AREA_ID" val="ec3a99ea1187444cb007415f0c1f338f"/>
  <p:tag name="KSO_WM_UNIT_HIGHLIGHT" val="0"/>
  <p:tag name="KSO_WM_UNIT_COMPATIBLE" val="0"/>
  <p:tag name="KSO_WM_UNIT_DIAGRAM_ISNUMVISUAL" val="0"/>
  <p:tag name="KSO_WM_UNIT_DIAGRAM_ISREFERUNIT" val="0"/>
  <p:tag name="KSO_WM_UNIT_TYPE" val="i"/>
  <p:tag name="KSO_WM_UNIT_INDEX" val="1"/>
  <p:tag name="KSO_WM_UNIT_ID" val="diagram20229653_1*i*1"/>
  <p:tag name="KSO_WM_TEMPLATE_CATEGORY" val="diagram"/>
  <p:tag name="KSO_WM_TEMPLATE_INDEX" val="2022965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31fc609c36e2348c3efa9f"/>
  <p:tag name="KSO_WM_CHIP_XID" val="5f31fc609c36e2348c3efaa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494"/>
  <p:tag name="KSO_WM_TEMPLATE_ASSEMBLE_XID" val="639ae3a80c9383becde5f4f2"/>
  <p:tag name="KSO_WM_TEMPLATE_ASSEMBLE_GROUPID" val="639ae3a80c9383becde5f4f2"/>
</p:tagLst>
</file>

<file path=ppt/tags/tag571.xml><?xml version="1.0" encoding="utf-8"?>
<p:tagLst xmlns:p="http://schemas.openxmlformats.org/presentationml/2006/main">
  <p:tag name="KSO_WM_UNIT_BLOCK" val="0"/>
  <p:tag name="KSO_WM_UNIT_DEC_AREA_ID" val="45e28677fcfc4f55aefa73d98e080ec1"/>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29653_1*i*2"/>
  <p:tag name="KSO_WM_TEMPLATE_CATEGORY" val="diagram"/>
  <p:tag name="KSO_WM_TEMPLATE_INDEX" val="2022965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89a887483b2645178c927309af18c2e2&quot;,&quot;X&quot;:{&quot;Pos&quot;:0},&quot;Y&quot;:{&quot;Pos&quot;:2}},&quot;whChangeMode&quot;:0}"/>
  <p:tag name="KSO_WM_CHIP_GROUPID" val="5f31fc609c36e2348c3efa9f"/>
  <p:tag name="KSO_WM_CHIP_XID" val="5f31fc609c36e2348c3efaa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39ae3a80c9383becde5f4f2"/>
  <p:tag name="KSO_WM_TEMPLATE_ASSEMBLE_GROUPID" val="639ae3a80c9383becde5f4f2"/>
</p:tagLst>
</file>

<file path=ppt/tags/tag572.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1"/>
  <p:tag name="KSO_WM_UNIT_ID" val="diagram20229653_1*d*1"/>
  <p:tag name="KSO_WM_TEMPLATE_CATEGORY" val="diagram"/>
  <p:tag name="KSO_WM_TEMPLATE_INDEX" val="20229653"/>
  <p:tag name="KSO_WM_UNIT_LAYERLEVEL" val="1"/>
  <p:tag name="KSO_WM_TAG_VERSION" val="1.0"/>
  <p:tag name="KSO_WM_BEAUTIFY_FLAG" val="#wm#"/>
  <p:tag name="KSO_WM_CHIP_GROUPID" val="5e7310da9a230a26b9e88a19"/>
  <p:tag name="KSO_WM_CHIP_XID" val="5e7310da9a230a26b9e88a1a"/>
  <p:tag name="KSO_WM_UNIT_DEC_AREA_ID" val="f45fbcf45e444aec8f668f4def72f056"/>
  <p:tag name="KSO_WM_CHIP_FILLAREA_FILL_RULE" val="{&quot;fill_align&quot;:&quot;cm&quot;,&quot;fill_mode&quot;:&quot;full&quot;,&quot;sacle_strategy&quot;:&quot;smart&quot;}"/>
  <p:tag name="KSO_WM_ASSEMBLE_CHIP_INDEX" val="a01c8da5c47e4bf3a76067ff8db173d5"/>
  <p:tag name="KSO_WM_TEMPLATE_ASSEMBLE_XID" val="639ae3a80c9383becde5f4f2"/>
  <p:tag name="KSO_WM_TEMPLATE_ASSEMBLE_GROUPID" val="639ae3a80c9383becde5f4f2"/>
</p:tagLst>
</file>

<file path=ppt/tags/tag57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29653_1*a*1"/>
  <p:tag name="KSO_WM_TEMPLATE_CATEGORY" val="diagram"/>
  <p:tag name="KSO_WM_TEMPLATE_INDEX" val="202296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a887483b2645178c927309af18c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2f79e5818824e468f4404dd4ba99975"/>
  <p:tag name="KSO_WM_UNIT_TEXT_FILL_FORE_SCHEMECOLOR_INDEX_BRIGHTNESS" val="0"/>
  <p:tag name="KSO_WM_UNIT_TEXT_FILL_FORE_SCHEMECOLOR_INDEX" val="13"/>
  <p:tag name="KSO_WM_UNIT_TEXT_FILL_TYPE" val="1"/>
  <p:tag name="KSO_WM_TEMPLATE_ASSEMBLE_XID" val="639ae3a80c9383becde5f4f2"/>
  <p:tag name="KSO_WM_TEMPLATE_ASSEMBLE_GROUPID" val="639ae3a80c9383becde5f4f2"/>
</p:tagLst>
</file>

<file path=ppt/tags/tag5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3_1*f*1"/>
  <p:tag name="KSO_WM_TEMPLATE_CATEGORY" val="diagram"/>
  <p:tag name="KSO_WM_TEMPLATE_INDEX" val="20229653"/>
  <p:tag name="KSO_WM_UNIT_LAYERLEVEL" val="1"/>
  <p:tag name="KSO_WM_TAG_VERSION" val="1.0"/>
  <p:tag name="KSO_WM_BEAUTIFY_FLAG" val="#wm#"/>
  <p:tag name="KSO_WM_UNIT_DEFAULT_FONT" val="14;20;2"/>
  <p:tag name="KSO_WM_UNIT_BLOCK" val="0"/>
  <p:tag name="KSO_WM_UNIT_VALUE" val="75"/>
  <p:tag name="KSO_WM_UNIT_SHOW_EDIT_AREA_INDICATION" val="1"/>
  <p:tag name="KSO_WM_CHIP_GROUPID" val="5e6b05596848fb12bee65ac8"/>
  <p:tag name="KSO_WM_CHIP_XID" val="5e6b05596848fb12bee65aca"/>
  <p:tag name="KSO_WM_UNIT_DEC_AREA_ID" val="bf93eb7f090745a5adc90526a0556c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febfeaa9b0d467d99852bd67d35f913"/>
  <p:tag name="KSO_WM_UNIT_TEXT_FILL_FORE_SCHEMECOLOR_INDEX_BRIGHTNESS" val="0.25"/>
  <p:tag name="KSO_WM_UNIT_TEXT_FILL_FORE_SCHEMECOLOR_INDEX" val="13"/>
  <p:tag name="KSO_WM_UNIT_TEXT_FILL_TYPE" val="1"/>
  <p:tag name="KSO_WM_TEMPLATE_ASSEMBLE_XID" val="639ae3a80c9383becde5f4f2"/>
  <p:tag name="KSO_WM_TEMPLATE_ASSEMBLE_GROUPID" val="639ae3a80c9383becde5f4f2"/>
</p:tagLst>
</file>

<file path=ppt/tags/tag575.xml><?xml version="1.0" encoding="utf-8"?>
<p:tagLst xmlns:p="http://schemas.openxmlformats.org/presentationml/2006/main">
  <p:tag name="KSO_WM_SLIDE_BACKGROUND_TYPE" val="general"/>
  <p:tag name="KSO_WM_BEAUTIFY_FLAG" val="#wm#"/>
  <p:tag name="KSO_WM_TEMPLATE_CATEGORY" val="diagram"/>
  <p:tag name="KSO_WM_TEMPLATE_INDEX" val="2022965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29653_1"/>
  <p:tag name="KSO_WM_TEMPLATE_SUBCATEGORY" val="21"/>
  <p:tag name="KSO_WM_TEMPLATE_MASTER_TYPE" val="0"/>
  <p:tag name="KSO_WM_TEMPLATE_COLOR_TYPE" val="1"/>
  <p:tag name="KSO_WM_SLIDE_ITEM_CNT" val="0"/>
  <p:tag name="KSO_WM_SLIDE_INDEX" val="1"/>
  <p:tag name="KSO_WM_TAG_VERSION" val="1.0"/>
  <p:tag name="KSO_WM_SLIDE_BACKGROUND" val="[&quot;general&quot;]"/>
  <p:tag name="KSO_WM_SLIDE_RATIO" val="1.777778"/>
  <p:tag name="KSO_WM_CHIP_FILLPROP" val="[[{&quot;text_align&quot;:&quot;cm&quot;,&quot;text_direction&quot;:&quot;horizontal&quot;,&quot;support_big_font&quot;:false,&quot;picture_toward&quot;:0,&quot;picture_dockside&quot;:[],&quot;fill_id&quot;:&quot;7382f83756ae4e5a86c190913b1fad1a&quot;,&quot;fill_align&quot;:&quot;cm&quot;,&quot;chip_types&quot;:[&quot;picture&quot;]},{&quot;text_align&quot;:&quot;lb&quot;,&quot;text_direction&quot;:&quot;horizontal&quot;,&quot;support_big_font&quot;:false,&quot;picture_toward&quot;:0,&quot;picture_dockside&quot;:[],&quot;fill_id&quot;:&quot;4d0593709b134363835e61085568516b&quot;,&quot;fill_align&quot;:&quot;lb&quot;,&quot;chip_types&quot;:[&quot;header&quot;]},{&quot;text_align&quot;:&quot;lt&quot;,&quot;text_direction&quot;:&quot;horizontal&quot;,&quot;support_big_font&quot;:false,&quot;picture_toward&quot;:0,&quot;picture_dockside&quot;:[],&quot;fill_id&quot;:&quot;772b409b27df48b09076f820121a2cc6&quot;,&quot;fill_align&quot;:&quot;lt&quot;,&quot;chip_types&quot;:[&quot;text&quot;]}]]"/>
  <p:tag name="KSO_WM_SLIDE_TYPE" val="text"/>
  <p:tag name="KSO_WM_SLIDE_SUBTYPE" val="picTxt"/>
  <p:tag name="KSO_WM_SLIDE_SIZE" val="1008*288"/>
  <p:tag name="KSO_WM_SLIDE_POSITION" val="-49*131"/>
  <p:tag name="KSO_WM_SLIDE_LAYOUT" val="a_d_f"/>
  <p:tag name="KSO_WM_SLIDE_LAYOUT_CNT" val="1_1_1"/>
  <p:tag name="KSO_WM_CHIP_XID" val="5f31fc609c36e2348c3efaa0"/>
  <p:tag name="KSO_WM_CHIP_DECFILLPROP" val="[]"/>
  <p:tag name="KSO_WM_SLIDE_CAN_ADD_NAVIGATION" val="1"/>
  <p:tag name="KSO_WM_CHIP_GROUPID" val="5f31fc609c36e2348c3efa9f"/>
  <p:tag name="KSO_WM_SLIDE_SUPPORT_FEATURE_TYPE" val="0"/>
  <p:tag name="KSO_WM_TEMPLATE_ASSEMBLE_XID" val="639ae3a80c9383becde5f4f2"/>
  <p:tag name="KSO_WM_TEMPLATE_ASSEMBLE_GROUPID" val="639ae3a80c9383becde5f4f2"/>
  <p:tag name="KSO_WM_SLIDE_LAYOUT_INFO" val="{&quot;backgroundInfo&quot;:[{&quot;bottom&quot;:0,&quot;bottomAbs&quot;:false,&quot;left&quot;:0,&quot;leftAbs&quot;:false,&quot;right&quot;:0,&quot;rightAbs&quot;:false,&quot;top&quot;:0,&quot;topAbs&quot;:false,&quot;type&quot;:&quot;general&quot;}],&quot;direction&quot;:1,&quot;id&quot;:&quot;2022-12-15T17:06:49&quot;,&quot;maxSize&quot;:{&quot;size1&quot;:28.8},&quot;minSize&quot;:{&quot;size1&quot;:28.8},&quot;normalSize&quot;:{&quot;size1&quot;:28.8},&quot;subLayout&quot;:[{&quot;id&quot;:&quot;2022-12-15T17:06:49&quot;,&quot;type&quot;:0},{&quot;id&quot;:&quot;2022-12-15T17:06:49&quot;,&quot;maxSize&quot;:{&quot;size1&quot;:55.6},&quot;minSize&quot;:{&quot;size1&quot;:46.7},&quot;normalSize&quot;:{&quot;size1&quot;:52.03333333333333},&quot;subLayout&quot;:[{&quot;id&quot;:&quot;2022-12-15T17:06:49&quot;,&quot;margin&quot;:{&quot;bottom&quot;:0.847000002861023,&quot;left&quot;:2.5139999389648438,&quot;right&quot;:3.38700008392334,&quot;top&quot;:5.927000999450684},&quot;type&quot;:0},{&quot;id&quot;:&quot;2022-12-15T17:06:49&quot;,&quot;margin&quot;:{&quot;bottom&quot;:5.502999782562256,&quot;left&quot;:2.5139999389648438,&quot;right&quot;:3.38700008392334,&quot;top&quot;:1.2699999809265137},&quot;type&quot;:0}],&quot;type&quot;:0}],&quot;type&quot;:0}"/>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SLIDE_BACKGROUND_TYPE" val="general"/>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a*1"/>
  <p:tag name="KSO_WM_TEMPLATE_CATEGORY" val="custom"/>
  <p:tag name="KSO_WM_TEMPLATE_INDEX" val="20160923"/>
  <p:tag name="KSO_WM_UNIT_LAYERLEVEL" val="1"/>
  <p:tag name="KSO_WM_TAG_VERSION" val="1.0"/>
  <p:tag name="KSO_WM_BEAUTIFY_FLAG" val="#wm#"/>
  <p:tag name="KSO_WM_UNIT_PRESET_TEXT" val="感谢您的耐心观看"/>
  <p:tag name="KSO_WM_UNIT_ISCONTENTSTITLE" val="0"/>
  <p:tag name="KSO_WM_UNIT_ISNUMDGMTITLE" val="0"/>
  <p:tag name="KSO_WM_UNIT_NOCLEAR" val="1"/>
  <p:tag name="KSO_WM_UNIT_TYPE" val="a"/>
  <p:tag name="KSO_WM_UNIT_INDEX" val="1"/>
  <p:tag name="KSO_WM_UNIT_TEXT_FILL_FORE_SCHEMECOLOR_INDEX_BRIGHTNESS" val="0"/>
  <p:tag name="KSO_WM_UNIT_TEXT_FILL_FORE_SCHEMECOLOR_INDEX" val="14"/>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60923_66*b*1"/>
  <p:tag name="KSO_WM_TEMPLATE_CATEGORY" val="custom"/>
  <p:tag name="KSO_WM_TEMPLATE_INDEX" val="20160923"/>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ISCONTENTSTITLE" val="0"/>
  <p:tag name="KSO_WM_UNIT_ISNUMDGMTITLE" val="0"/>
  <p:tag name="KSO_WM_UNIT_NOCLEAR" val="0"/>
  <p:tag name="KSO_WM_UNIT_VALUE" val="87"/>
  <p:tag name="KSO_WM_UNIT_TYPE" val="b"/>
  <p:tag name="KSO_WM_UNIT_INDEX" val="1"/>
  <p:tag name="KSO_WM_UNIT_TEXT_FILL_FORE_SCHEMECOLOR_INDEX_BRIGHTNESS" val="0"/>
  <p:tag name="KSO_WM_UNIT_TEXT_FILL_FORE_SCHEMECOLOR_INDEX" val="14"/>
  <p:tag name="KSO_WM_UNIT_TEXT_FILL_TYPE" val="1"/>
</p:tagLst>
</file>

<file path=ppt/tags/tag587.xml><?xml version="1.0" encoding="utf-8"?>
<p:tagLst xmlns:p="http://schemas.openxmlformats.org/presentationml/2006/main">
  <p:tag name="KSO_WM_TEMPLATE_CATEGORY" val="custom"/>
  <p:tag name="KSO_WM_TEMPLATE_INDEX" val="20160923"/>
  <p:tag name="KSO_WM_TAG_VERSION" val="1.0"/>
  <p:tag name="KSO_WM_SLIDE_ID" val="custom20160923_66"/>
  <p:tag name="KSO_WM_SLIDE_INDEX" val="66"/>
  <p:tag name="KSO_WM_SLIDE_ITEM_CNT" val="0"/>
  <p:tag name="KSO_WM_SLIDE_LAYOUT" val="a_b"/>
  <p:tag name="KSO_WM_SLIDE_LAYOUT_CNT" val="1_1"/>
  <p:tag name="KSO_WM_SLIDE_TYPE" val="endPage"/>
  <p:tag name="KSO_WM_BEAUTIFY_FLAG" val="#wm#"/>
  <p:tag name="KSO_WM_TEMPLATE_SUBCATEGORY" val="0"/>
  <p:tag name="KSO_WM_TEMPLATE_MASTER_TYPE" val="1"/>
  <p:tag name="KSO_WM_TEMPLATE_COLOR_TYPE" val="1"/>
  <p:tag name="KSO_WM_SLIDE_SUBTYPE" val="pureTxt"/>
</p:tagLst>
</file>

<file path=ppt/tags/tag588.xml><?xml version="1.0" encoding="utf-8"?>
<p:tagLst xmlns:p="http://schemas.openxmlformats.org/presentationml/2006/main">
  <p:tag name="commondata" val="eyJoZGlkIjoiOGM1ZTA3ZTkzNmMyYjQ5ODg3ODE3MjdlODllODc2Y2EifQ=="/>
  <p:tag name="resource_record_key" val="{&quot;13&quot;:[4563120],&quot;65&quot;:[2016092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4579A4"/>
      </a:dk2>
      <a:lt2>
        <a:srgbClr val="6994B7"/>
      </a:lt2>
      <a:accent1>
        <a:srgbClr val="0061AD"/>
      </a:accent1>
      <a:accent2>
        <a:srgbClr val="13708A"/>
      </a:accent2>
      <a:accent3>
        <a:srgbClr val="277F68"/>
      </a:accent3>
      <a:accent4>
        <a:srgbClr val="3A8F45"/>
      </a:accent4>
      <a:accent5>
        <a:srgbClr val="4E9E23"/>
      </a:accent5>
      <a:accent6>
        <a:srgbClr val="5A976B"/>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3724</Words>
  <Application>WPS 演示</Application>
  <PresentationFormat>宽屏</PresentationFormat>
  <Paragraphs>183</Paragraphs>
  <Slides>22</Slides>
  <Notes>48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22</vt:i4>
      </vt:variant>
    </vt:vector>
  </HeadingPairs>
  <TitlesOfParts>
    <vt:vector size="34" baseType="lpstr">
      <vt:lpstr>Arial</vt:lpstr>
      <vt:lpstr>宋体</vt:lpstr>
      <vt:lpstr>Wingdings</vt:lpstr>
      <vt:lpstr>微软雅黑</vt:lpstr>
      <vt:lpstr>等线</vt:lpstr>
      <vt:lpstr>Segoe UI</vt:lpstr>
      <vt:lpstr>黑体</vt:lpstr>
      <vt:lpstr>Arial Unicode MS</vt:lpstr>
      <vt:lpstr>Calibri</vt:lpstr>
      <vt:lpstr>Office 主题​​</vt:lpstr>
      <vt:lpstr>2_Office 主题​​</vt:lpstr>
      <vt:lpstr>1_Office 主题​​</vt:lpstr>
      <vt:lpstr>《数据清洗与治理》 教学课件</vt:lpstr>
      <vt:lpstr>第5章 数据抽取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聆 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陆梓里</cp:lastModifiedBy>
  <cp:revision>789</cp:revision>
  <dcterms:created xsi:type="dcterms:W3CDTF">2017-08-03T09:01:00Z</dcterms:created>
  <dcterms:modified xsi:type="dcterms:W3CDTF">2024-02-29T07:01:46Z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2052-12.1.0.15946</vt:lpwstr>
  </property>
  <property fmtid="{D5CDD505-2E9C-101B-9397-08002B2CF9AE}" pid="3" name="KSORubyTemplateID">
    <vt:lpwstr>13</vt:lpwstr>
  </property>
  <property fmtid="{D5CDD505-2E9C-101B-9397-08002B2CF9AE}" pid="4" name="ICV">
    <vt:lpwstr>75AE38E5F39D47BD99FD512B858E8D5C_12</vt:lpwstr>
  </property>
</Properties>
</file>