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handoutMasterIdLst>
    <p:handoutMasterId r:id="rId125"/>
  </p:handoutMasterIdLst>
  <p:sldIdLst>
    <p:sldId id="1889" r:id="rId4"/>
    <p:sldId id="1801" r:id="rId6"/>
    <p:sldId id="1965" r:id="rId7"/>
    <p:sldId id="2192" r:id="rId8"/>
    <p:sldId id="1966" r:id="rId9"/>
    <p:sldId id="2299" r:id="rId10"/>
    <p:sldId id="1934" r:id="rId11"/>
    <p:sldId id="1297" r:id="rId12"/>
    <p:sldId id="1936" r:id="rId13"/>
    <p:sldId id="2305" r:id="rId14"/>
    <p:sldId id="2300" r:id="rId15"/>
    <p:sldId id="2301" r:id="rId16"/>
    <p:sldId id="2302" r:id="rId17"/>
    <p:sldId id="2588" r:id="rId18"/>
    <p:sldId id="1940" r:id="rId19"/>
    <p:sldId id="2306" r:id="rId20"/>
    <p:sldId id="1937" r:id="rId21"/>
    <p:sldId id="1938" r:id="rId22"/>
    <p:sldId id="1939" r:id="rId23"/>
    <p:sldId id="1941" r:id="rId24"/>
    <p:sldId id="1942" r:id="rId25"/>
    <p:sldId id="1943" r:id="rId26"/>
    <p:sldId id="1944" r:id="rId27"/>
    <p:sldId id="1946" r:id="rId28"/>
    <p:sldId id="2495" r:id="rId29"/>
    <p:sldId id="1947" r:id="rId30"/>
    <p:sldId id="1948" r:id="rId31"/>
    <p:sldId id="1950" r:id="rId32"/>
    <p:sldId id="1951" r:id="rId33"/>
    <p:sldId id="2308" r:id="rId34"/>
    <p:sldId id="1953" r:id="rId35"/>
    <p:sldId id="1955" r:id="rId36"/>
    <p:sldId id="2496" r:id="rId37"/>
    <p:sldId id="1958" r:id="rId38"/>
    <p:sldId id="1956" r:id="rId39"/>
    <p:sldId id="1959" r:id="rId40"/>
    <p:sldId id="1968" r:id="rId41"/>
    <p:sldId id="1969" r:id="rId42"/>
    <p:sldId id="2413" r:id="rId43"/>
    <p:sldId id="1963" r:id="rId44"/>
    <p:sldId id="1964" r:id="rId45"/>
    <p:sldId id="1979" r:id="rId46"/>
    <p:sldId id="1975" r:id="rId47"/>
    <p:sldId id="1976" r:id="rId48"/>
    <p:sldId id="2416" r:id="rId49"/>
    <p:sldId id="1981" r:id="rId50"/>
    <p:sldId id="2589" r:id="rId51"/>
    <p:sldId id="1982" r:id="rId52"/>
    <p:sldId id="2590" r:id="rId53"/>
    <p:sldId id="1990" r:id="rId54"/>
    <p:sldId id="2591" r:id="rId55"/>
    <p:sldId id="1992" r:id="rId56"/>
    <p:sldId id="1991" r:id="rId57"/>
    <p:sldId id="2426" r:id="rId58"/>
    <p:sldId id="1983" r:id="rId59"/>
    <p:sldId id="1993" r:id="rId60"/>
    <p:sldId id="1995" r:id="rId61"/>
    <p:sldId id="1984" r:id="rId62"/>
    <p:sldId id="1985" r:id="rId63"/>
    <p:sldId id="1986" r:id="rId64"/>
    <p:sldId id="1987" r:id="rId65"/>
    <p:sldId id="1989" r:id="rId66"/>
    <p:sldId id="1971" r:id="rId67"/>
    <p:sldId id="1972" r:id="rId68"/>
    <p:sldId id="1973" r:id="rId69"/>
    <p:sldId id="2497" r:id="rId70"/>
    <p:sldId id="2498" r:id="rId71"/>
    <p:sldId id="2499" r:id="rId72"/>
    <p:sldId id="2500" r:id="rId73"/>
    <p:sldId id="2422" r:id="rId74"/>
    <p:sldId id="1974" r:id="rId75"/>
    <p:sldId id="2052" r:id="rId76"/>
    <p:sldId id="2053" r:id="rId77"/>
    <p:sldId id="2501" r:id="rId78"/>
    <p:sldId id="2061" r:id="rId79"/>
    <p:sldId id="2054" r:id="rId80"/>
    <p:sldId id="2055" r:id="rId81"/>
    <p:sldId id="2057" r:id="rId82"/>
    <p:sldId id="2058" r:id="rId83"/>
    <p:sldId id="2059" r:id="rId84"/>
    <p:sldId id="2062" r:id="rId85"/>
    <p:sldId id="2063" r:id="rId86"/>
    <p:sldId id="2060" r:id="rId87"/>
    <p:sldId id="2064" r:id="rId88"/>
    <p:sldId id="2050" r:id="rId89"/>
    <p:sldId id="2066" r:id="rId90"/>
    <p:sldId id="2067" r:id="rId91"/>
    <p:sldId id="2167" r:id="rId92"/>
    <p:sldId id="2073" r:id="rId93"/>
    <p:sldId id="2076" r:id="rId94"/>
    <p:sldId id="2074" r:id="rId95"/>
    <p:sldId id="2425" r:id="rId96"/>
    <p:sldId id="2075" r:id="rId97"/>
    <p:sldId id="2502" r:id="rId98"/>
    <p:sldId id="2077" r:id="rId99"/>
    <p:sldId id="2069" r:id="rId100"/>
    <p:sldId id="2070" r:id="rId101"/>
    <p:sldId id="2078" r:id="rId102"/>
    <p:sldId id="2080" r:id="rId103"/>
    <p:sldId id="2081" r:id="rId104"/>
    <p:sldId id="2082" r:id="rId105"/>
    <p:sldId id="2083" r:id="rId106"/>
    <p:sldId id="2427" r:id="rId107"/>
    <p:sldId id="2428" r:id="rId108"/>
    <p:sldId id="2423" r:id="rId109"/>
    <p:sldId id="2084" r:id="rId110"/>
    <p:sldId id="2085" r:id="rId111"/>
    <p:sldId id="2421" r:id="rId112"/>
    <p:sldId id="2168" r:id="rId113"/>
    <p:sldId id="2086" r:id="rId114"/>
    <p:sldId id="2420" r:id="rId115"/>
    <p:sldId id="2431" r:id="rId116"/>
    <p:sldId id="2432" r:id="rId117"/>
    <p:sldId id="2433" r:id="rId118"/>
    <p:sldId id="2128" r:id="rId119"/>
    <p:sldId id="2503" r:id="rId120"/>
    <p:sldId id="2132" r:id="rId121"/>
    <p:sldId id="2089" r:id="rId122"/>
    <p:sldId id="2169" r:id="rId123"/>
    <p:sldId id="2170" r:id="rId124"/>
  </p:sldIdLst>
  <p:sldSz cx="12198350" cy="6858000"/>
  <p:notesSz cx="6858000" cy="9144000"/>
  <p:custDataLst>
    <p:tags r:id="rId129"/>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07" userDrawn="1">
          <p15:clr>
            <a:srgbClr val="A4A3A4"/>
          </p15:clr>
        </p15:guide>
        <p15:guide id="2" pos="38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50021"/>
    <a:srgbClr val="D1243C"/>
    <a:srgbClr val="FF6600"/>
    <a:srgbClr val="FF5050"/>
    <a:srgbClr val="425268"/>
    <a:srgbClr val="313D4D"/>
    <a:srgbClr val="CB233A"/>
    <a:srgbClr val="FFFFFF"/>
    <a:srgbClr val="B81D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63" autoAdjust="0"/>
    <p:restoredTop sz="96314" autoAdjust="0"/>
  </p:normalViewPr>
  <p:slideViewPr>
    <p:cSldViewPr snapToObjects="1" showGuides="1">
      <p:cViewPr varScale="1">
        <p:scale>
          <a:sx n="47" d="100"/>
          <a:sy n="47" d="100"/>
        </p:scale>
        <p:origin x="-106" y="-1162"/>
      </p:cViewPr>
      <p:guideLst>
        <p:guide orient="horz" pos="2107"/>
        <p:guide pos="380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990"/>
    </p:cViewPr>
  </p:sorterViewPr>
  <p:notesViewPr>
    <p:cSldViewPr snapToObjects="1">
      <p:cViewPr varScale="1">
        <p:scale>
          <a:sx n="81" d="100"/>
          <a:sy n="81" d="100"/>
        </p:scale>
        <p:origin x="-2088" y="-102"/>
      </p:cViewPr>
      <p:guideLst>
        <p:guide orient="horz" pos="2642"/>
        <p:guide pos="2201"/>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9" Type="http://schemas.openxmlformats.org/officeDocument/2006/relationships/tags" Target="tags/tag29.xml"/><Relationship Id="rId128" Type="http://schemas.openxmlformats.org/officeDocument/2006/relationships/tableStyles" Target="tableStyles.xml"/><Relationship Id="rId127" Type="http://schemas.openxmlformats.org/officeDocument/2006/relationships/viewProps" Target="viewProps.xml"/><Relationship Id="rId126" Type="http://schemas.openxmlformats.org/officeDocument/2006/relationships/presProps" Target="presProps.xml"/><Relationship Id="rId125" Type="http://schemas.openxmlformats.org/officeDocument/2006/relationships/handoutMaster" Target="handoutMasters/handoutMaster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4" Type="http://schemas.openxmlformats.org/officeDocument/2006/relationships/image" Target="../media/image13.png"/><Relationship Id="rId13" Type="http://schemas.openxmlformats.org/officeDocument/2006/relationships/image" Target="../media/image20.png"/><Relationship Id="rId12" Type="http://schemas.openxmlformats.org/officeDocument/2006/relationships/image" Target="../media/image11.png"/><Relationship Id="rId11" Type="http://schemas.openxmlformats.org/officeDocument/2006/relationships/image" Target="../media/image19.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TextBox 3"/>
          <p:cNvSpPr txBox="1"/>
          <p:nvPr userDrawn="1"/>
        </p:nvSpPr>
        <p:spPr>
          <a:xfrm>
            <a:off x="1907704" y="6453336"/>
            <a:ext cx="1224136" cy="118430"/>
          </a:xfrm>
          <a:prstGeom prst="rect">
            <a:avLst/>
          </a:prstGeom>
          <a:noFill/>
        </p:spPr>
        <p:txBody>
          <a:bodyPr wrap="square" rtlCol="0">
            <a:spAutoFit/>
          </a:bodyPr>
          <a:lstStyle/>
          <a:p>
            <a:pPr fontAlgn="auto">
              <a:lnSpc>
                <a:spcPct val="200000"/>
              </a:lnSpc>
              <a:spcBef>
                <a:spcPts val="0"/>
              </a:spcBef>
              <a:spcAft>
                <a:spcPts val="0"/>
              </a:spcAft>
              <a:buFontTx/>
              <a:buNone/>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a:solidFill>
                <a:prstClr val="black"/>
              </a:solidFill>
              <a:latin typeface="微软雅黑" panose="020B0503020204020204" pitchFamily="34" charset="-122"/>
              <a:ea typeface="微软雅黑" panose="020B0503020204020204" pitchFamily="34" charset="-122"/>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6" name="组合 5"/>
          <p:cNvGrpSpPr/>
          <p:nvPr userDrawn="1"/>
        </p:nvGrpSpPr>
        <p:grpSpPr>
          <a:xfrm>
            <a:off x="547862" y="384930"/>
            <a:ext cx="406642" cy="406640"/>
            <a:chOff x="2715905" y="-1569492"/>
            <a:chExt cx="504967" cy="504965"/>
          </a:xfrm>
        </p:grpSpPr>
        <p:sp>
          <p:nvSpPr>
            <p:cNvPr id="7" name="椭圆 6"/>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7453" y="2886610"/>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1559" y="2758266"/>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0"/>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7300" y="2904247"/>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8504" y="2574150"/>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2367" y="3206628"/>
            <a:ext cx="1477828"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3100" y="3446015"/>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7389" y="2725339"/>
            <a:ext cx="1116939"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3833"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6344" y="2365001"/>
            <a:ext cx="522178"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5"/>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4145"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20448" y="3325062"/>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40211" y="2909286"/>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6258" y="3446014"/>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795" y="6715126"/>
            <a:ext cx="12196763" cy="142875"/>
          </a:xfrm>
          <a:prstGeom prst="rect">
            <a:avLst/>
          </a:prstGeom>
          <a:solidFill>
            <a:schemeClr val="accent2"/>
          </a:solidFill>
          <a:ln>
            <a:noFill/>
          </a:ln>
        </p:spPr>
        <p:txBody>
          <a:bodyPr vert="horz" wrap="square" lIns="91440" tIns="45720" rIns="91440" bIns="45720" numCol="1" anchor="t" anchorCtr="0" compatLnSpc="1"/>
          <a:lstStyle/>
          <a:p>
            <a:pPr>
              <a:defRPr/>
            </a:pPr>
            <a:endParaRPr lang="zh-CN" altLang="en-US">
              <a:solidFill>
                <a:srgbClr val="3D3D3D"/>
              </a:solidFill>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email"/>
          <a:srcRect/>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email"/>
          <a:srcRect/>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email"/>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email"/>
          <a:srcRect/>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email"/>
          <a:srcRect/>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email"/>
          <a:srcRect/>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email"/>
          <a:srcRect/>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email"/>
          <a:srcRect/>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email"/>
          <a:srcRect/>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email"/>
          <a:srcRect/>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email"/>
          <a:srcRect/>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email"/>
          <a:srcRect/>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5" cstate="email"/>
          <a:srcRect/>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6" cstate="email"/>
          <a:srcRect/>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 name="组合 1"/>
          <p:cNvGrpSpPr/>
          <p:nvPr userDrawn="1"/>
        </p:nvGrpSpPr>
        <p:grpSpPr>
          <a:xfrm>
            <a:off x="547862" y="384930"/>
            <a:ext cx="406642" cy="406640"/>
            <a:chOff x="2715905" y="-1569492"/>
            <a:chExt cx="504967" cy="504965"/>
          </a:xfrm>
        </p:grpSpPr>
        <p:sp>
          <p:nvSpPr>
            <p:cNvPr id="20" name="椭圆 19"/>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6"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7" name="矩形 6"/>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8" name="组合 7"/>
          <p:cNvGrpSpPr/>
          <p:nvPr userDrawn="1"/>
        </p:nvGrpSpPr>
        <p:grpSpPr>
          <a:xfrm>
            <a:off x="547862" y="384930"/>
            <a:ext cx="406642" cy="406640"/>
            <a:chOff x="2715905" y="-1569492"/>
            <a:chExt cx="504967" cy="504965"/>
          </a:xfrm>
        </p:grpSpPr>
        <p:sp>
          <p:nvSpPr>
            <p:cNvPr id="9" name="椭圆 8"/>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rtl="0" eaLnBrk="1" fontAlgn="base" hangingPunct="1">
        <a:spcBef>
          <a:spcPct val="0"/>
        </a:spcBef>
        <a:spcAft>
          <a:spcPct val="0"/>
        </a:spcAft>
        <a:defRPr sz="2400">
          <a:solidFill>
            <a:schemeClr val="accent3"/>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3"/>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3"/>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3"/>
          <p:cNvSpPr txBox="1">
            <a:spLocks noChangeArrowheads="1"/>
          </p:cNvSpPr>
          <p:nvPr userDrawn="1"/>
        </p:nvSpPr>
        <p:spPr bwMode="auto">
          <a:xfrm>
            <a:off x="11685855" y="6437965"/>
            <a:ext cx="511729" cy="276999"/>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userDrawn="1"/>
        </p:nvSpPr>
        <p:spPr bwMode="auto">
          <a:xfrm>
            <a:off x="410544" y="0"/>
            <a:ext cx="681278" cy="895681"/>
          </a:xfrm>
          <a:prstGeom prst="rect">
            <a:avLst/>
          </a:prstGeom>
          <a:solidFill>
            <a:srgbClr val="C00000"/>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13" name="组合 12"/>
          <p:cNvGrpSpPr/>
          <p:nvPr userDrawn="1"/>
        </p:nvGrpSpPr>
        <p:grpSpPr>
          <a:xfrm>
            <a:off x="547862" y="384930"/>
            <a:ext cx="406642" cy="406640"/>
            <a:chOff x="2715905" y="-1569492"/>
            <a:chExt cx="504967" cy="504965"/>
          </a:xfrm>
        </p:grpSpPr>
        <p:sp>
          <p:nvSpPr>
            <p:cNvPr id="14" name="椭圆 13"/>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tags" Target="../tags/tag2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tiff"/><Relationship Id="rId1" Type="http://schemas.openxmlformats.org/officeDocument/2006/relationships/tags" Target="../tags/tag1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5.xml"/><Relationship Id="rId6" Type="http://schemas.openxmlformats.org/officeDocument/2006/relationships/themeOverride" Target="../theme/themeOverride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1.jpeg"/><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tags" Target="../tags/tag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tif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7.jpeg"/><Relationship Id="rId2" Type="http://schemas.openxmlformats.org/officeDocument/2006/relationships/tags" Target="../tags/tag22.xml"/><Relationship Id="rId1" Type="http://schemas.openxmlformats.org/officeDocument/2006/relationships/tags" Target="../tags/tag2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2.jpeg"/><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solidFill>
            <a:srgbClr val="42526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bwMode="auto">
          <a:xfrm>
            <a:off x="381834" y="-11557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726975" y="764704"/>
            <a:ext cx="1398270" cy="6604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00" i="0" u="none" strike="noStrike" kern="1200" cap="none" spc="0" normalizeH="0" baseline="0" noProof="0" dirty="0">
                <a:ln>
                  <a:noFill/>
                </a:ln>
                <a:solidFill>
                  <a:srgbClr val="FFFFFF"/>
                </a:solidFill>
                <a:effectLst/>
                <a:uLnTx/>
                <a:uFillTx/>
                <a:latin typeface="+mn-ea"/>
                <a:ea typeface="+mn-ea"/>
                <a:cs typeface="+mn-cs"/>
              </a:rPr>
              <a:t>第</a:t>
            </a:r>
            <a:r>
              <a:rPr kumimoji="0" lang="en-US" altLang="zh-CN" sz="3700" i="0" u="none" strike="noStrike" kern="1200" cap="none" spc="0" normalizeH="0" baseline="0" noProof="0" dirty="0">
                <a:ln>
                  <a:noFill/>
                </a:ln>
                <a:solidFill>
                  <a:srgbClr val="FFFFFF"/>
                </a:solidFill>
                <a:effectLst/>
                <a:uLnTx/>
                <a:uFillTx/>
                <a:latin typeface="+mn-ea"/>
                <a:ea typeface="+mn-ea"/>
                <a:cs typeface="+mn-cs"/>
              </a:rPr>
              <a:t>2</a:t>
            </a:r>
            <a:r>
              <a:rPr kumimoji="0" lang="zh-CN" altLang="en-US" sz="3700" i="0" u="none" strike="noStrike" kern="1200" cap="none" spc="0" normalizeH="0" baseline="0" noProof="0" dirty="0">
                <a:ln>
                  <a:noFill/>
                </a:ln>
                <a:solidFill>
                  <a:srgbClr val="FFFFFF"/>
                </a:solidFill>
                <a:effectLst/>
                <a:uLnTx/>
                <a:uFillTx/>
                <a:latin typeface="+mn-ea"/>
                <a:ea typeface="+mn-ea"/>
                <a:cs typeface="+mn-cs"/>
              </a:rPr>
              <a:t>章</a:t>
            </a:r>
            <a:endParaRPr kumimoji="0" lang="zh-CN" altLang="en-US" sz="37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1509395" y="2883535"/>
            <a:ext cx="9667875" cy="175323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品牌策划与推广：</a:t>
            </a:r>
            <a:endPar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品牌定位与</a:t>
            </a:r>
            <a:r>
              <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品牌个性</a:t>
            </a:r>
            <a:endPar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0705" y="1721485"/>
            <a:ext cx="10933430" cy="378460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定位是主体对客体进行有目的性的塑造，但这种塑造又是有客观依据的。依据之一是定位客体的属性、特征等；依据之二是接受者对这一被塑造的客体具有认知、认同、理解、接受的条件或需求；依据之三是被塑造的客体具有鲜明的可识别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（2）定位是指主体将客体塑造成差异化个性形象，然后将其传播给受众，使客体差异化形象在受众大脑中占据特殊位置的行为过程。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（3）定位的实质是把差异化的个性形象“烙印”在目标群体心智中的行为过程，主要反映定位主体、定位客体、定位客体形象与印象之间的关系，从市场细分角度表达了定位的内涵，具体如图2-2所示。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3870" y="1397635"/>
            <a:ext cx="10924540"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（3）上市时间</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上市时间的长短在客观上会给顾客留下不同的印象，这种印象实际上会在很大程度上影响顾客对品牌个性的基本判断。比如，历史悠久的品牌从积极的方面而言，往往给人以成熟、稳重、老练、友善、值得信赖的整体感觉，但是从消极的方面来说，又有可能在顾客的心中形成老迈、守旧、无趣、缺乏活力等负面印象。对于上市时间较短的品牌而言，既有可能在顾客心中产生年轻、新颖、时尚、活力的整体感觉，也有可能产生华而不实、哗众取宠的感觉。因此，策划人员应根据品牌上市时间的具体情况，有意识地扬长避短，努力提炼出更具竞争性的品牌个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12875"/>
            <a:ext cx="11030585"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3.与目标顾客相关的要素</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由于品牌的价值在于品牌与目标顾客之间所形成的互动关系，因此企业在提炼品牌个性的过程中，就必须对目标顾客的价值取向、审美情趣和品位以及个性特征进行深入细致的研究与分析，以便根据目标顾客的上述特征提炼出能够得到他们认可的品牌个性。事实上，成功的品牌个性大都可以体现出该品牌目标顾客的个性特征。</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85265"/>
            <a:ext cx="11068050"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（1）价值取向</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所谓价值取向是指一个在社会中具有特定文化背景的人所信奉的道德和行为规范的理念。在人际交往中，价值观往往是区别一个人与另一个人的标准。从宏观层面而言，价值取向大致可以分为三种形式：以他人为导向的价值取向、以自我为导向的价值取向和以环境为导向的价值取向。在品牌的传播过程中，策划人员也可以将顾客的价值取向植入品牌，通过长期不间断的广告活动，就可以逐渐形成独特的品牌个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85265"/>
            <a:ext cx="11068050"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（2）审美情趣</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审美情趣是指顾客在认识和接受事物的过程中判断事物美丑的兴趣与爱好。显然，不同的顾客由于价值取向不同，其审美情趣也会大相径庭。对于相同的品牌，不同的顾客会有不同的判断和选择，一个重要的原因就是顾客大都有不尽相同的审美情趣。策划人员在为企业提炼品牌个性的过程中，还应对目标顾客的审美情趣进行深入分析，努力根据目标顾客的审美情趣提炼出能被目标顾客接受、认同甚至喜爱的品牌个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2690" y="384810"/>
            <a:ext cx="8563610" cy="42989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案例      柒牌男装将中华传统美学刻进品牌基因</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98500" y="1700530"/>
            <a:ext cx="1093851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2022年12月22日上午，【爱国潮 穿国色】中国柒牌国色发布会/柒先生3.0发布会在厦门国际会展中心召开。从1979年创立至今，柒牌始终坚持“中国心”“中国创”“中国造”，把服饰与人、服饰与传统文化、服饰与民族气质做到极致的融合。在发布会现场，柒牌董事长洪肇设身着一套黑色柒牌中华立领汉服系列男装，神采奕奕。该服饰采用现代物料，融合中式裁剪法，深刻地诠释了新制汉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en-US" sz="2000" kern="100" dirty="0">
                <a:solidFill>
                  <a:srgbClr val="FF0000"/>
                </a:solidFill>
                <a:latin typeface="+mn-ea"/>
                <a:ea typeface="+mn-ea"/>
                <a:cs typeface="+mn-ea"/>
                <a:sym typeface="+mn-ea"/>
              </a:rPr>
              <a:t>具体内容请看教材第</a:t>
            </a:r>
            <a:r>
              <a:rPr lang="en-US" altLang="zh-CN" sz="2000" kern="100" dirty="0">
                <a:solidFill>
                  <a:srgbClr val="FF0000"/>
                </a:solidFill>
                <a:latin typeface="+mn-ea"/>
                <a:ea typeface="+mn-ea"/>
                <a:cs typeface="+mn-ea"/>
                <a:sym typeface="+mn-ea"/>
              </a:rPr>
              <a:t>XX</a:t>
            </a:r>
            <a:r>
              <a:rPr lang="zh-CN" altLang="en-US" sz="2000" kern="100" dirty="0">
                <a:solidFill>
                  <a:srgbClr val="FF0000"/>
                </a:solidFill>
                <a:latin typeface="+mn-ea"/>
                <a:ea typeface="+mn-ea"/>
                <a:cs typeface="+mn-ea"/>
                <a:sym typeface="+mn-ea"/>
              </a:rPr>
              <a:t>页！</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 name="图片 19" descr="https://pic.rmb.bdstatic.com/bjh/down/3e335f743b9d9e41fc1a7e27d18414af.png"/>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722120" y="509270"/>
            <a:ext cx="8638540" cy="4799330"/>
          </a:xfrm>
          <a:prstGeom prst="rect">
            <a:avLst/>
          </a:prstGeom>
          <a:noFill/>
          <a:ln>
            <a:noFill/>
          </a:ln>
        </p:spPr>
      </p:pic>
      <p:sp>
        <p:nvSpPr>
          <p:cNvPr id="2" name="文本框 1"/>
          <p:cNvSpPr txBox="1"/>
          <p:nvPr/>
        </p:nvSpPr>
        <p:spPr>
          <a:xfrm>
            <a:off x="1132205" y="5445760"/>
            <a:ext cx="6096000" cy="1036955"/>
          </a:xfrm>
          <a:prstGeom prst="rect">
            <a:avLst/>
          </a:prstGeom>
          <a:noFill/>
        </p:spPr>
        <p:txBody>
          <a:bodyPr wrap="square" rtlCol="0" anchor="t">
            <a:noAutofit/>
          </a:bodyPr>
          <a:lstStyle/>
          <a:p>
            <a:pPr lvl="0" indent="457200" algn="just">
              <a:lnSpc>
                <a:spcPct val="150000"/>
              </a:lnSpc>
              <a:spcBef>
                <a:spcPts val="0"/>
              </a:spcBef>
              <a:spcAft>
                <a:spcPts val="0"/>
              </a:spcAft>
              <a:buClrTx/>
              <a:buSzTx/>
            </a:pPr>
            <a:r>
              <a:rPr lang="zh-CN" altLang="zh-CN" sz="2000" b="1" kern="100" dirty="0">
                <a:effectLst/>
                <a:latin typeface="+mn-ea"/>
                <a:ea typeface="+mn-ea"/>
                <a:cs typeface="+mn-ea"/>
                <a:sym typeface="+mn-ea"/>
              </a:rPr>
              <a:t>探讨：</a:t>
            </a:r>
            <a:endParaRPr lang="zh-CN" altLang="zh-CN" sz="2000" b="1"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柒牌男装是如何成功塑造品牌个性的？</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7865" y="1556385"/>
            <a:ext cx="10841990" cy="34150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企业在提炼品牌个性的过程中，首先必须对构成品牌个性的特质有所认知和了解，也就是要寻找和辨别出构成品牌个性的核心要素。实际上，品牌个性的特质大都源自人的个性特质，因此，许多品牌学者往往直接将心理学的个性特质理论运用到品牌个性的评估中。</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1.奥波特的个性特质论</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人的个性特质理论最早是由奥波特提出的。奥波特在全面深入地分析人们所撰写的大量书信、日记、自传等的基础上，提出人的个性特质主要由三个不同层次的内容构成：首要特质、中心特质和次要特质。</a:t>
            </a:r>
            <a:endParaRPr lang="zh-CN" altLang="zh-CN" sz="2000" kern="100" dirty="0">
              <a:effectLst/>
              <a:latin typeface="+mn-ea"/>
              <a:ea typeface="+mn-ea"/>
              <a:cs typeface="+mn-ea"/>
              <a:sym typeface="+mn-ea"/>
            </a:endParaRPr>
          </a:p>
        </p:txBody>
      </p:sp>
      <p:sp>
        <p:nvSpPr>
          <p:cNvPr id="3" name="文本框 2"/>
          <p:cNvSpPr txBox="1"/>
          <p:nvPr/>
        </p:nvSpPr>
        <p:spPr>
          <a:xfrm>
            <a:off x="1202055" y="26035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2.4.3 品牌个性的测量</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0865" y="1988820"/>
            <a:ext cx="1077595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latin typeface="+mn-ea"/>
                <a:ea typeface="+mn-ea"/>
                <a:cs typeface="+mn-ea"/>
                <a:sym typeface="+mn-ea"/>
              </a:rPr>
              <a:t>首要特质是指能够代表某人的最具代表性的个性特征。比如，19世纪法国著名文学家巴尔扎克在他创作的小说《欧也妮·葛朗台》中仅仅用“吝啬”一词就将葛朗台的个性特征准确概括。不过在生活中，拥有这种极端个性特征的人并不多见。</a:t>
            </a:r>
            <a:endParaRPr lang="zh-CN" altLang="zh-CN" sz="2000" kern="100" dirty="0">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中心特质是指构成某人性格特征的若干核心要素。一般而言，一个人的性格特征往往由3～7个特质要素构成。比如，人们评价某位同事“诚实”“勤奋”“乐观”，实际上就是指该同事的个性当中的中心特质。</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4400" y="2061210"/>
            <a:ext cx="10560685"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次要特质是指某人在某些特殊情境下才会表现出来的个性特征。比如，有些人在熟人面前常常高谈阔论，在陌生人面前往往沉默寡言，这种个性特征即次要特质。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上述关于奥波特的个性特质理论，对于提炼品牌个性无疑具有相当重要的作用，即企业品牌管理人员应该努力辨析和提炼本品牌的目标顾客或忠诚顾客的首要特质，并将首要特质植入品牌之中，通过持之以恒的广告宣传，使该品牌的个性得以彰显，并为目标顾客所接受和认可。</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698500" y="1341120"/>
            <a:ext cx="10777220" cy="4338320"/>
          </a:xfrm>
          <a:prstGeom prst="rect">
            <a:avLst/>
          </a:prstGeom>
          <a:noFill/>
        </p:spPr>
        <p:txBody>
          <a:bodyPr wrap="square">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2.品牌个性评估方法</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从理论上说，人的个性既有相似之处，也有相异之处。企业在将人的个性特征植入品牌的过程中，一方面要使品牌的个性特征与目标顾客的个性特征尽可能保持一致，另一方面要尽可能使品牌的个性特征与竞争品牌的个性特征形成差异。要想提炼出既能够得到目标顾客认可和喜爱，又与竞争品牌形成差异的品牌个性，就必须对目标顾客所认同或崇尚的个性特质进行测度和评估，因为顾客大都倾向于认可甚至喜爱与自己有相同或相似个性特征的品牌，从而通过该品牌来界定或彰显自我存在的意义。毕竟，当今顾客的消费观念大都已经从“别人有的东西我也要有”向“我希望有比别人更好的东西”转变，并开始向“我希望拥有别人没有的东西”这一理念演进，这种所谓“别人没有的东西”只能通过品牌与众不同的个性予以体现。</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146425" y="5589270"/>
            <a:ext cx="5080000" cy="398780"/>
          </a:xfrm>
          <a:prstGeom prst="rect">
            <a:avLst/>
          </a:prstGeom>
          <a:noFill/>
          <a:ln w="9525">
            <a:noFill/>
          </a:ln>
        </p:spPr>
        <p:txBody>
          <a:bodyPr>
            <a:spAutoFit/>
          </a:bodyPr>
          <a:p>
            <a:pPr marL="0" indent="0" algn="ctr"/>
            <a:r>
              <a:rPr lang="zh-CN" sz="2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图2-2定位的含义及路径</a:t>
            </a:r>
            <a:endParaRPr lang="zh-CN" sz="2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2" descr="绘图2-2"/>
          <p:cNvPicPr>
            <a:picLocks noChangeAspect="1"/>
          </p:cNvPicPr>
          <p:nvPr>
            <p:custDataLst>
              <p:tags r:id="rId1"/>
            </p:custDataLst>
          </p:nvPr>
        </p:nvPicPr>
        <p:blipFill>
          <a:blip r:embed="rId2"/>
          <a:stretch>
            <a:fillRect/>
          </a:stretch>
        </p:blipFill>
        <p:spPr>
          <a:xfrm>
            <a:off x="1275080" y="116205"/>
            <a:ext cx="10330180" cy="50653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412875"/>
            <a:ext cx="1114107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目前业界采用较多的品牌个性测度的工具是著名品牌学者大卫·艾克（后文简称：艾克）提出的《品牌个性维度量表》（Brand Dimensions Scales，BDS）模型。中国千家品牌实验室在戴维·艾克的《品牌个性维度量表》模型基础上，针对中国市场进行了优化，推出更符合中国市场的《品牌个性五维度量体系》，如表2-1所示。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4217035" y="44450"/>
          <a:ext cx="7300595" cy="6710045"/>
        </p:xfrm>
        <a:graphic>
          <a:graphicData uri="http://schemas.openxmlformats.org/drawingml/2006/table">
            <a:tbl>
              <a:tblPr/>
              <a:tblGrid>
                <a:gridCol w="1257300"/>
                <a:gridCol w="2258060"/>
                <a:gridCol w="3785235"/>
              </a:tblGrid>
              <a:tr h="497205">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5大维度</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92CDDC"/>
                    </a:solidFill>
                  </a:tcPr>
                </a:tc>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18个层面</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92CDDC"/>
                    </a:solidFill>
                  </a:tcPr>
                </a:tc>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51种个性</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92CDDC"/>
                    </a:solidFill>
                  </a:tcPr>
                </a:tc>
              </a:tr>
              <a:tr h="306705">
                <a:tc rowSpan="4">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纯真</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99"/>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务实</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99"/>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务实，顾家，传统</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99"/>
                    </a:solidFill>
                  </a:tcPr>
                </a:tc>
              </a:tr>
              <a:tr h="33147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诚实</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99"/>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诚实，直率，真实</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99"/>
                    </a:solidFill>
                  </a:tcPr>
                </a:tc>
              </a:tr>
              <a:tr h="3327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健康</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99"/>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健康，原生态</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99"/>
                    </a:solidFill>
                  </a:tcPr>
                </a:tc>
              </a:tr>
              <a:tr h="3327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快乐</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99"/>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快乐，感性，友好</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99"/>
                    </a:solidFill>
                  </a:tcPr>
                </a:tc>
              </a:tr>
              <a:tr h="332105">
                <a:tc rowSpan="4">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刺激</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AF1DD"/>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大胆</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AF1DD"/>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大胆，时尚，兴奋</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AF1DD"/>
                    </a:solidFill>
                  </a:tcPr>
                </a:tc>
              </a:tr>
              <a:tr h="3333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活泼</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AF1DD"/>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活力，酷，年轻</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AF1DD"/>
                    </a:solidFill>
                  </a:tcPr>
                </a:tc>
              </a:tr>
              <a:tr h="33210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想象</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AF1DD"/>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富有想象力，独特</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AF1DD"/>
                    </a:solidFill>
                  </a:tcPr>
                </a:tc>
              </a:tr>
              <a:tr h="36957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现代</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AF1DD"/>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追求最新，独立，当代</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AF1DD"/>
                    </a:solidFill>
                  </a:tcPr>
                </a:tc>
              </a:tr>
              <a:tr h="332740">
                <a:tc rowSpan="4">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称职</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9D9"/>
                    </a:solid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可靠</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9D9"/>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可靠，勤奋，安全</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9D9"/>
                    </a:solidFill>
                  </a:tcPr>
                </a:tc>
              </a:tr>
              <a:tr h="48450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智能</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9D9"/>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智能，富有技术，团队协作</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9D9"/>
                    </a:solidFill>
                  </a:tcPr>
                </a:tc>
              </a:tr>
              <a:tr h="3333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成功</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9D9"/>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成功，领导，自信</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9D9"/>
                    </a:solidFill>
                  </a:tcPr>
                </a:tc>
              </a:tr>
              <a:tr h="42354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责任</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9D9"/>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责任，绿色，充满爱心</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DE9D9"/>
                    </a:solidFill>
                  </a:tcPr>
                </a:tc>
              </a:tr>
              <a:tr h="332740">
                <a:tc rowSpan="4">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教养</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CEADC"/>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高贵</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CEADC"/>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高贵，魅力，漂亮</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CEADC"/>
                    </a:solidFill>
                  </a:tcPr>
                </a:tc>
              </a:tr>
              <a:tr h="3327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迷人</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CEADC"/>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迷人，女性，柔滑</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CEADC"/>
                    </a:solidFill>
                  </a:tcPr>
                </a:tc>
              </a:tr>
              <a:tr h="3327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精致</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CEADC"/>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精致，含蓄，南方</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CEADC"/>
                    </a:solidFill>
                  </a:tcPr>
                </a:tc>
              </a:tr>
              <a:tr h="3333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平和</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CEADC"/>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平和，有礼貌，天真</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CEADC"/>
                    </a:solidFill>
                  </a:tcPr>
                </a:tc>
              </a:tr>
              <a:tr h="331470">
                <a:tc rowSpan="2">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强壮</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EC9B"/>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户外</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EC9B"/>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户外，男性，北方</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EC9B"/>
                    </a:solidFill>
                  </a:tcPr>
                </a:tc>
              </a:tr>
              <a:tr h="2692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强壮</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EC9B"/>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强壮，粗犷</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EC9B"/>
                    </a:solidFill>
                  </a:tcPr>
                </a:tc>
              </a:tr>
            </a:tbl>
          </a:graphicData>
        </a:graphic>
      </p:graphicFrame>
      <p:sp>
        <p:nvSpPr>
          <p:cNvPr id="100" name="文本框 99"/>
          <p:cNvSpPr txBox="1"/>
          <p:nvPr/>
        </p:nvSpPr>
        <p:spPr>
          <a:xfrm>
            <a:off x="266065" y="1124585"/>
            <a:ext cx="5080000" cy="368300"/>
          </a:xfrm>
          <a:prstGeom prst="rect">
            <a:avLst/>
          </a:prstGeom>
          <a:noFill/>
          <a:ln w="9525">
            <a:noFill/>
          </a:ln>
        </p:spPr>
        <p:txBody>
          <a:bodyPr>
            <a:spAutoFit/>
          </a:bodyPr>
          <a:p>
            <a:pPr marL="0"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表</a:t>
            </a:r>
            <a:r>
              <a:rPr lang="en-US" sz="1800" b="0">
                <a:latin typeface="微软雅黑" panose="020B0503020204020204" pitchFamily="34" charset="-122"/>
                <a:ea typeface="微软雅黑" panose="020B0503020204020204" pitchFamily="34" charset="-122"/>
                <a:cs typeface="微软雅黑" panose="020B0503020204020204" pitchFamily="34" charset="-122"/>
              </a:rPr>
              <a:t>2-1</a:t>
            </a:r>
            <a:r>
              <a:rPr lang="zh-CN" sz="1800" b="0">
                <a:latin typeface="微软雅黑" panose="020B0503020204020204" pitchFamily="34" charset="-122"/>
                <a:ea typeface="微软雅黑" panose="020B0503020204020204" pitchFamily="34" charset="-122"/>
                <a:cs typeface="微软雅黑" panose="020B0503020204020204" pitchFamily="34" charset="-122"/>
              </a:rPr>
              <a:t>《品牌个性五维度量体系》</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7865" y="1556385"/>
            <a:ext cx="10841990" cy="34150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在了解常见的品牌个性元素和符合中国市场的品牌个性体系后，品牌策划人员可以按照以下四步提炼出属于自身品牌的独特个性。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1.分析品牌核心价值</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（1）你的品牌为什么会存在(一两句话)?</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（2）市场对你的品牌感觉如何？</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（3）你的品牌能够利用哪些文化趋势?</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（4）你的品牌核心信息是什么？</a:t>
            </a:r>
            <a:endParaRPr lang="zh-CN" altLang="zh-CN" sz="2000" kern="100" dirty="0">
              <a:effectLst/>
              <a:latin typeface="+mn-ea"/>
              <a:ea typeface="+mn-ea"/>
              <a:cs typeface="+mn-ea"/>
              <a:sym typeface="+mn-ea"/>
            </a:endParaRPr>
          </a:p>
        </p:txBody>
      </p:sp>
      <p:sp>
        <p:nvSpPr>
          <p:cNvPr id="3" name="文本框 2"/>
          <p:cNvSpPr txBox="1"/>
          <p:nvPr/>
        </p:nvSpPr>
        <p:spPr>
          <a:xfrm>
            <a:off x="1202055" y="26035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2.4.4 品牌个性提炼步骤</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412875"/>
            <a:ext cx="11141075" cy="3507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2.界定品牌个性范围</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（1）你的品牌是：口男性品牌、口女性品牌、口中性品牌；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（2）你的品牌属于：口年轻人、口中年人、口老年人；</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（3）你的品牌属于：口高雅型、口主流型、口世俗型；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（4）你的品牌是：口地方性的、口区域性的、口全国性的、口全球性的。</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3.分析品牌个性特征</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参照表2-1，列出8~10个描述品牌个性特征的词汇。</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412875"/>
            <a:ext cx="11141075"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4.确定品牌个性特征</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根据第三步列出的品牌个性特征回答以下问题，筛选出4～5个能够代表企业品牌的个性特征。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（1）这些个性特征能够实事求是地代表你的公司吗？（如：它们是否代表了目标顾客的个性特征？是否代表了产品的个性特征？）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（2）这些个性特征适合你的各种营销活动吗？</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（3）这些个性特征会吸引你的目标顾客吗？</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（4）这些个性特征能将你的品牌与同行业其他品牌区分开吗？</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（5）是否至少有一个个性特征有助于与外界沟通？（如：所选的描述品牌个性特征的词汇能用来描述一个人的个性特征吗？）</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通过以上步骤逐步提炼出，既与竞争对手有差异，又能与目标顾客产生情感共鸣的品牌个性。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02690" y="4768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项目小结</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82600" y="1484630"/>
            <a:ext cx="11114405" cy="4246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品牌定位是在综合分析目标市场与竞争情况的前提下，对品牌产品属性、品牌个性、品质和核心价值等给予明确界定，塑造设计独特的品牌形象，并对目标市场进行沟通传播，从而在目标顾客心智中占据一个具有独特价值地位的过程或行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2.品牌定位作用：将自己的品牌与其他品牌区别开来，建立独特的品牌形象，有利于塑造品牌的个性，方便与顾客沟通，利于品牌整合传播，对企业占领市场、开发市场具有很大的引导作用。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3.品牌定位的基本原则：差异化原则、个性化原则、锚定顾客心智原则、动态调整原则、</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4.品牌定位误区：定位不到位、定位太多、定位混乱、定位过分、定位错位。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5.常用的品牌定位工具是“三轴定位”。“三轴”指：消费需求、自身特质和竞争环境。</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6.品牌定位战略：抢先占位战略、关联强势品牌战略、攻击强势品牌战略。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1215" y="1305560"/>
            <a:ext cx="10495915" cy="4246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7.品牌定位流程：分析企业优势、市场细分与目标市场选择、分析目标顾客的价值观、提炼品牌核心价值、建立优秀的品牌联想、有效传播品牌定位理念、强化定位理念、随市场变化再定位。8.品牌再定位，就是对品牌重新进行定位，旨在摆脱困境、使品牌获得新的成长与活力。9.品牌个性，是指品牌创建者和维护者根据品牌标定产品、所属组织的特点及目标顾客个性需求为品牌所设计构造的具有鲜明识别性和认同性、人性化的鲜明特性。10.品牌个性塑造原则：.持续一致原则、新颖独特原则、人文关怀原则。11.品牌个性提炼步骤：分析品牌核心价值、界定品牌个性范围、分析品牌个性特征、确定品牌个性特征。</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5080" y="5486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复习思考题</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6110" y="1484630"/>
            <a:ext cx="7552055" cy="4246245"/>
          </a:xfrm>
          <a:prstGeom prst="rect">
            <a:avLst/>
          </a:prstGeom>
          <a:noFill/>
        </p:spPr>
        <p:txBody>
          <a:bodyPr wrap="square" rtlCol="0" anchor="t">
            <a:spAutoFit/>
          </a:bodyPr>
          <a:lstStyle/>
          <a:p>
            <a:pPr lvl="0" indent="457200" algn="just">
              <a:lnSpc>
                <a:spcPct val="150000"/>
              </a:lnSpc>
              <a:spcBef>
                <a:spcPts val="0"/>
              </a:spcBef>
              <a:spcAft>
                <a:spcPts val="0"/>
              </a:spcAft>
            </a:pPr>
            <a:r>
              <a:rPr altLang="zh-CN" sz="2000" kern="100" dirty="0">
                <a:effectLst/>
                <a:latin typeface="+mn-ea"/>
                <a:ea typeface="+mn-ea"/>
                <a:cs typeface="+mn-ea"/>
                <a:sym typeface="+mn-ea"/>
              </a:rPr>
              <a:t>1.什么是品牌定位？</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2.品牌定位的原则和作用是什么？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3.简述品牌定位的流程，并举例说明？</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4.什么是品牌个性？</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5.品牌个性的构成要素有哪些？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6.国产品牌如何塑造品牌个性？</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7.塑造品牌个性应该遵循的原则有哪些？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8.谈谈品牌定位与品牌个性之间的关系？</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9.企业应该如何提炼品牌个性？</a:t>
            </a:r>
            <a:endParaRPr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0300" y="188595"/>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项目实训</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7380" y="1772920"/>
            <a:ext cx="10224770"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选择身边熟悉的某个企业或组织，对其品牌定位和品牌个性进行分析，并根据分析结果，对该企业开展品牌再定位策划，并提炼新的品牌个性，最终提交品牌定位策划方案开展汇报。</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1.实训目的</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（1）通过分析熟悉企业的品牌定位，进一步理解品牌定位的含义。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（2）通过分析熟悉企业的品牌个性，增强对品牌个性的理解。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（3）通过对熟悉企业开展品牌再定位和品牌个性提炼，掌握品牌定位方法和品牌个性提炼方法。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8545" y="980440"/>
            <a:ext cx="9782175" cy="498475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2.实训内容与要求</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（1）自愿组成学习小组，每组4～5人，各组自主收集资料。</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（2）学习小组组长组织本组同学讨论，并分配工作。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（3）各小组撰写一份企业品牌定位策划方案。</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（4）各小组制作PPT，并在班级内讲解展示。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 3.成果与检测</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（1）每个小组提交品牌定位方案一份。</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（2）PPT汇报展示。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（3）其他小组同学提出问题，汇报人解答。</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4.教师现场点评与总结。</a:t>
            </a:r>
            <a:endParaRPr lang="zh-CN" altLang="zh-CN" sz="2400" kern="100" dirty="0">
              <a:solidFill>
                <a:srgbClr val="FF0000"/>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5195" y="980440"/>
            <a:ext cx="10608310" cy="424624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根据上述内容，可以从以下几个方面来理解定位的内涵：</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（1）定位是一种主体有目的的行为过程，主要包括塑造客体形象和传播形象这两个行为过程。自然形成的结果不是定位。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（2）定位的客体非常广泛，凡是可塑造的事物都是定位客体。例如，国家、城市、企业、商品、个人等。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（3）客体形象通过传播与场所（人的心智）发生关系，在传播过程中容易受到噪音的干扰。为了克服噪音干扰，定位要尽量“锚定”受众心智意识。</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（4）传播之后，客体形象在场所（人的心智）中占据特殊的位置，在人的大脑中形成客体形象的“痕迹”，通常称“印象”。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3" name="文本框 52"/>
          <p:cNvSpPr txBox="1"/>
          <p:nvPr/>
        </p:nvSpPr>
        <p:spPr>
          <a:xfrm>
            <a:off x="717727" y="2354505"/>
            <a:ext cx="6712965" cy="221599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rPr>
              <a:t>THANKS</a:t>
            </a:r>
            <a:endParaRPr kumimoji="0" lang="zh-CN" altLang="en-US"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endParaRPr>
          </a:p>
        </p:txBody>
      </p:sp>
      <p:sp>
        <p:nvSpPr>
          <p:cNvPr id="3" name="矩形 2"/>
          <p:cNvSpPr/>
          <p:nvPr/>
        </p:nvSpPr>
        <p:spPr bwMode="auto">
          <a:xfrm>
            <a:off x="412314" y="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469221" y="981204"/>
            <a:ext cx="2011680" cy="64516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i="0" u="none" strike="noStrike" kern="1200" cap="none" spc="0" normalizeH="0" baseline="0" noProof="0" dirty="0">
                <a:ln>
                  <a:noFill/>
                </a:ln>
                <a:solidFill>
                  <a:srgbClr val="FFFFFF"/>
                </a:solidFill>
                <a:effectLst/>
                <a:uLnTx/>
                <a:uFillTx/>
                <a:latin typeface="+mn-ea"/>
                <a:ea typeface="+mn-ea"/>
                <a:cs typeface="+mn-cs"/>
              </a:rPr>
              <a:t>品牌定位</a:t>
            </a:r>
            <a:endParaRPr kumimoji="0" lang="zh-CN" altLang="en-US" sz="36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681393" y="3505668"/>
            <a:ext cx="6417141" cy="92333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讲课完毕，感谢聆听</a:t>
            </a:r>
            <a:endPar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
        <p:nvSpPr>
          <p:cNvPr id="7" name="矩形 6"/>
          <p:cNvSpPr/>
          <p:nvPr/>
        </p:nvSpPr>
        <p:spPr bwMode="auto">
          <a:xfrm>
            <a:off x="1043143" y="4605699"/>
            <a:ext cx="934513" cy="71092"/>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6745" y="1412875"/>
            <a:ext cx="11047730"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2.品牌定位的定义</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依据定位理论我们认为，品牌定位是在综合分析目标市场与竞争情况的前提下，对品牌产品属性、品牌个性、品质和核心价值等给予明确界定，设计独特的品牌形象，并对目标市场进行有效传播，从而在目标顾客心智中占据一个具有独特价值地位的过程或行动。品牌定位的着眼点是目标顾客的心理感受，途径是对品牌整体形象进行设计，实质是依据品牌产品的属性、目标市场消费主体的特征，设计品牌识别并传播品牌价值，从而在目标顾客心智中占据独特位置。</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66165" y="2228850"/>
            <a:ext cx="9860915" cy="147637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定位使品牌产品在顾客心智中占领一个有利的位置，当对应需要一旦产生，人们会首先想到该品牌。品牌定位正确，才会形成稳定的消费群体。成功的品牌定位能够使企业建立声誉，培育品牌竞争力，赢得顾客的青睐。</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6235" y="1628775"/>
            <a:ext cx="11264265" cy="34150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品牌定位对企业来说是至关重要的，品牌定位的作用包括以下几个方面：</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1.形成市场区隔</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准确的品牌定位能将自己的品牌与其他品牌区别开来，从众多同类或同行业的品牌中脱颖而出，从而在顾客心目中占据一定的地位。例如，五谷道场方便面把自己定位为“非油炸”方便面，把自己与传统的油炸方便面区分开，迅速占据顾客的心智，从而很快成为非油炸类方便面的第一品牌。试想，如果五谷道场将自己定位为传统的方便面，那么它无论怎么做都很难改变已有的传统油炸方便面在顾客心目中的地位，更不能占据顾客的心智。</a:t>
            </a:r>
            <a:endParaRPr lang="zh-CN" altLang="zh-CN" sz="2000" kern="100" dirty="0">
              <a:effectLst/>
              <a:latin typeface="+mn-ea"/>
              <a:ea typeface="+mn-ea"/>
              <a:cs typeface="+mn-ea"/>
              <a:sym typeface="+mn-ea"/>
            </a:endParaRPr>
          </a:p>
        </p:txBody>
      </p:sp>
      <p:sp>
        <p:nvSpPr>
          <p:cNvPr id="2" name="文本框 1"/>
          <p:cNvSpPr txBox="1"/>
          <p:nvPr/>
        </p:nvSpPr>
        <p:spPr>
          <a:xfrm>
            <a:off x="1130300" y="11684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2.1.2品牌定位作用</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1284605" y="908685"/>
            <a:ext cx="10256520" cy="4938395"/>
          </a:xfrm>
          <a:prstGeom prst="rect">
            <a:avLst/>
          </a:prstGeom>
        </p:spPr>
      </p:pic>
      <p:sp>
        <p:nvSpPr>
          <p:cNvPr id="100" name="文本框 99"/>
          <p:cNvSpPr txBox="1"/>
          <p:nvPr/>
        </p:nvSpPr>
        <p:spPr>
          <a:xfrm>
            <a:off x="1346200" y="6093460"/>
            <a:ext cx="5080000" cy="398780"/>
          </a:xfrm>
          <a:prstGeom prst="rect">
            <a:avLst/>
          </a:prstGeom>
          <a:noFill/>
          <a:ln w="9525">
            <a:noFill/>
          </a:ln>
        </p:spPr>
        <p:txBody>
          <a:bodyPr>
            <a:spAutoFit/>
          </a:bodyPr>
          <a:p>
            <a:pPr marL="0" indent="0"/>
            <a:r>
              <a:rPr lang="zh-CN" sz="2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图2-3五谷道场方便面</a:t>
            </a:r>
            <a:endParaRPr lang="zh-CN" altLang="en-US" sz="20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0050" y="1268730"/>
            <a:ext cx="1109091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2.树立品牌形象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rgbClr val="002060"/>
                </a:solidFill>
                <a:effectLst>
                  <a:outerShdw blurRad="38100" dist="25400" dir="5400000" algn="ctr" rotWithShape="0">
                    <a:srgbClr val="6E747A">
                      <a:alpha val="43000"/>
                    </a:srgbClr>
                  </a:outerShdw>
                </a:effectLst>
                <a:latin typeface="+mn-ea"/>
                <a:ea typeface="+mn-ea"/>
                <a:cs typeface="+mn-ea"/>
                <a:sym typeface="+mn-ea"/>
              </a:rPr>
              <a:t>品牌定位是针对目标顾客确定和建立独特品牌形象的结果，它是人们在看到、听到某一品牌后产生的印象，是顾客通过对品牌的感觉、认知、理解，从而在脑海中储存起来与品牌相关的信息。因此，品牌定位是指对企业的品牌形象进行整体设计，从而在目标顾客的心中占据一个独特的、有价值的地位。如孔府家酒的定位为“叫人想家的酒”，那么它在顾客心目中就会留下一个“顾家、爱家、保守”的品牌形象。</a:t>
            </a:r>
            <a:endParaRPr altLang="zh-CN" sz="2000" kern="100" dirty="0">
              <a:solidFill>
                <a:srgbClr val="002060"/>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745" y="1412875"/>
            <a:ext cx="1107821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3.塑造品牌个性</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rgbClr val="002060"/>
                </a:solidFill>
                <a:effectLst>
                  <a:outerShdw blurRad="38100" dist="25400" dir="5400000" algn="ctr" rotWithShape="0">
                    <a:srgbClr val="6E747A">
                      <a:alpha val="43000"/>
                    </a:srgbClr>
                  </a:outerShdw>
                </a:effectLst>
                <a:latin typeface="+mn-ea"/>
                <a:ea typeface="+mn-ea"/>
                <a:cs typeface="+mn-ea"/>
                <a:sym typeface="+mn-ea"/>
              </a:rPr>
              <a:t>品牌定位不但有利于向顾客提供个性化的服务，而且有利于塑造品牌的个性。品牌和人一样都是有个性的，品牌个性的形成与其定位息息相关的，也可以说品牌定位是品牌个性形成的前提和条件。品牌的定位不同，体现的个性就不同。如：于1979年在中国福建创立的柒牌男装，旗下的产品以款式时尚、风格经典、做工精湛著称，成为中国领先的西洋装品牌，其中的中华立领系列产品更是成为柒牌男装的代表，不仅在品牌形象上展现了中国特色的西装风格，在设计款式上也有自己的品牌特色， 具有浓厚的中华传统美学。</a:t>
            </a:r>
            <a:endParaRPr altLang="zh-CN" sz="2000" kern="100" dirty="0">
              <a:solidFill>
                <a:srgbClr val="002060"/>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2620" y="1557020"/>
            <a:ext cx="10975975"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4.方便与顾客沟通</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说得通俗一点，品牌定位就是企业弄明白“我是谁、我该怎么做、我要做什么”的过程。要想与顾客沟通，得到顾客的认可，首先要告诉顾客“我是谁”“我能为你做什么”---品牌定位。只有说清楚你是谁，顾客才能根据自己的情况，看看是不是需要你，要不要接触你、了解你。例如，霸王洗发水告诉顾客自己是中药防脱发洗发液，又通过做实验的广告画面传播和证明自己能做什么，从而与顾客进行有效的沟通。品牌定位回答的是顾客内心深处一个根本性的问题：“我为什么要选择这个品牌？”，好的品牌定位可以很好地回答这个问题，给顾客一个选择企业品牌的充分理由。</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pattFill prst="ltUpDiag">
          <a:fgClr>
            <a:schemeClr val="accent3"/>
          </a:fgClr>
          <a:bgClr>
            <a:schemeClr val="accent2"/>
          </a:bgClr>
        </a:pattFill>
        <a:effectLst/>
      </p:bgPr>
    </p:bg>
    <p:spTree>
      <p:nvGrpSpPr>
        <p:cNvPr id="1" name=""/>
        <p:cNvGrpSpPr/>
        <p:nvPr/>
      </p:nvGrpSpPr>
      <p:grpSpPr>
        <a:xfrm>
          <a:off x="0" y="0"/>
          <a:ext cx="0" cy="0"/>
          <a:chOff x="0" y="0"/>
          <a:chExt cx="0" cy="0"/>
        </a:xfrm>
      </p:grpSpPr>
      <p:sp>
        <p:nvSpPr>
          <p:cNvPr id="34" name="TextBox 20"/>
          <p:cNvSpPr txBox="1"/>
          <p:nvPr/>
        </p:nvSpPr>
        <p:spPr>
          <a:xfrm>
            <a:off x="5671789" y="1669486"/>
            <a:ext cx="4099794"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品牌定位内涵</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5" name="TextBox 21"/>
          <p:cNvSpPr txBox="1"/>
          <p:nvPr/>
        </p:nvSpPr>
        <p:spPr>
          <a:xfrm>
            <a:off x="5671789" y="3856539"/>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品牌个性内涵</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6" name="TextBox 20"/>
          <p:cNvSpPr txBox="1"/>
          <p:nvPr/>
        </p:nvSpPr>
        <p:spPr>
          <a:xfrm>
            <a:off x="5639508" y="2713143"/>
            <a:ext cx="3991500"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品牌定位方法</a:t>
            </a:r>
            <a:endParaRPr lang="en-US" altLang="zh-CN" sz="2300" dirty="0">
              <a:solidFill>
                <a:srgbClr val="FFFFFF"/>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986607" y="393204"/>
            <a:ext cx="3105148" cy="587524"/>
            <a:chOff x="4330909" y="1055717"/>
            <a:chExt cx="3105148" cy="587524"/>
          </a:xfrm>
        </p:grpSpPr>
        <p:sp>
          <p:nvSpPr>
            <p:cNvPr id="40" name="TextBox 58"/>
            <p:cNvSpPr txBox="1"/>
            <p:nvPr/>
          </p:nvSpPr>
          <p:spPr>
            <a:xfrm>
              <a:off x="4433500" y="1055717"/>
              <a:ext cx="1005403" cy="584775"/>
            </a:xfrm>
            <a:prstGeom prst="rect">
              <a:avLst/>
            </a:prstGeom>
            <a:noFill/>
            <a:ln>
              <a:noFill/>
            </a:ln>
          </p:spPr>
          <p:txBody>
            <a:bodyPr wrap="none" rtlCol="0">
              <a:spAutoFit/>
            </a:bodyPr>
            <a:lstStyle/>
            <a:p>
              <a:pPr algn="ctr">
                <a:defRPr/>
              </a:pPr>
              <a:r>
                <a:rPr lang="zh-CN" altLang="en-US" sz="3200" dirty="0">
                  <a:solidFill>
                    <a:srgbClr val="FFFFFF"/>
                  </a:solidFill>
                  <a:latin typeface="Lifeline JL" panose="00000400000000000000" pitchFamily="2" charset="0"/>
                  <a:ea typeface="微软雅黑" panose="020B0503020204020204" pitchFamily="34" charset="-122"/>
                </a:rPr>
                <a:t>目录</a:t>
              </a:r>
              <a:endParaRPr lang="zh-CN" altLang="en-US" sz="3200" dirty="0">
                <a:solidFill>
                  <a:srgbClr val="FFFFFF"/>
                </a:solidFill>
                <a:latin typeface="Lifeline JL" panose="00000400000000000000" pitchFamily="2" charset="0"/>
                <a:ea typeface="微软雅黑" panose="020B0503020204020204" pitchFamily="34" charset="-122"/>
              </a:endParaRPr>
            </a:p>
          </p:txBody>
        </p:sp>
        <p:sp>
          <p:nvSpPr>
            <p:cNvPr id="41" name="TextBox 58"/>
            <p:cNvSpPr txBox="1"/>
            <p:nvPr/>
          </p:nvSpPr>
          <p:spPr>
            <a:xfrm>
              <a:off x="5245463" y="1120021"/>
              <a:ext cx="2111219" cy="523220"/>
            </a:xfrm>
            <a:prstGeom prst="rect">
              <a:avLst/>
            </a:prstGeom>
            <a:noFill/>
            <a:ln>
              <a:noFill/>
            </a:ln>
          </p:spPr>
          <p:txBody>
            <a:bodyPr wrap="none" rtlCol="0">
              <a:spAutoFit/>
            </a:bodyPr>
            <a:lstStyle/>
            <a:p>
              <a:pPr algn="ctr">
                <a:defRPr/>
              </a:pPr>
              <a:r>
                <a:rPr lang="en-US" altLang="zh-CN" sz="2800" dirty="0">
                  <a:solidFill>
                    <a:srgbClr val="FFFFFF"/>
                  </a:solidFill>
                  <a:latin typeface="微软雅黑" panose="020B0503020204020204" pitchFamily="34" charset="-122"/>
                  <a:ea typeface="微软雅黑" panose="020B0503020204020204" pitchFamily="34" charset="-122"/>
                </a:rPr>
                <a:t>CONTENTS</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42" name="矩形 41"/>
            <p:cNvSpPr/>
            <p:nvPr/>
          </p:nvSpPr>
          <p:spPr bwMode="auto">
            <a:xfrm>
              <a:off x="4330909" y="1055718"/>
              <a:ext cx="3105148" cy="587242"/>
            </a:xfrm>
            <a:prstGeom prst="rect">
              <a:avLst/>
            </a:prstGeom>
            <a:no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defRPr/>
              </a:pPr>
              <a:endParaRPr lang="zh-CN" altLang="en-US" sz="1400">
                <a:solidFill>
                  <a:srgbClr val="FFFFFF"/>
                </a:solidFill>
              </a:endParaRPr>
            </a:p>
          </p:txBody>
        </p:sp>
      </p:grpSp>
      <p:sp>
        <p:nvSpPr>
          <p:cNvPr id="17" name="MH_Number_1"/>
          <p:cNvSpPr>
            <a:spLocks noChangeArrowheads="1"/>
          </p:cNvSpPr>
          <p:nvPr>
            <p:custDataLst>
              <p:tags r:id="rId1"/>
            </p:custDataLst>
          </p:nvPr>
        </p:nvSpPr>
        <p:spPr bwMode="auto">
          <a:xfrm>
            <a:off x="3988971" y="1685777"/>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01</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0" name="MH_Number_2"/>
          <p:cNvSpPr>
            <a:spLocks noChangeArrowheads="1"/>
          </p:cNvSpPr>
          <p:nvPr>
            <p:custDataLst>
              <p:tags r:id="rId2"/>
            </p:custDataLst>
          </p:nvPr>
        </p:nvSpPr>
        <p:spPr bwMode="auto">
          <a:xfrm>
            <a:off x="3999443" y="2754999"/>
            <a:ext cx="1308968" cy="687933"/>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02</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3" name="MH_Number_3"/>
          <p:cNvSpPr>
            <a:spLocks noChangeArrowheads="1"/>
          </p:cNvSpPr>
          <p:nvPr>
            <p:custDataLst>
              <p:tags r:id="rId3"/>
            </p:custDataLst>
          </p:nvPr>
        </p:nvSpPr>
        <p:spPr bwMode="auto">
          <a:xfrm>
            <a:off x="3999443" y="3895979"/>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03</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 name="TextBox 21"/>
          <p:cNvSpPr txBox="1"/>
          <p:nvPr>
            <p:custDataLst>
              <p:tags r:id="rId4"/>
            </p:custDataLst>
          </p:nvPr>
        </p:nvSpPr>
        <p:spPr>
          <a:xfrm>
            <a:off x="5727034" y="4988109"/>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提炼品牌个性</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 name="MH_Number_3"/>
          <p:cNvSpPr>
            <a:spLocks noChangeArrowheads="1"/>
          </p:cNvSpPr>
          <p:nvPr>
            <p:custDataLst>
              <p:tags r:id="rId5"/>
            </p:custDataLst>
          </p:nvPr>
        </p:nvSpPr>
        <p:spPr bwMode="auto">
          <a:xfrm>
            <a:off x="3982933" y="5027549"/>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04</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linds(horizontal)">
                                      <p:cBhvr>
                                        <p:cTn id="11" dur="500"/>
                                        <p:tgtEl>
                                          <p:spTgt spid="34"/>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blinds(horizontal)">
                                      <p:cBhvr>
                                        <p:cTn id="14" dur="500"/>
                                        <p:tgtEl>
                                          <p:spTgt spid="3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linds(horizontal)">
                                      <p:cBhvr>
                                        <p:cTn id="17" dur="500"/>
                                        <p:tgtEl>
                                          <p:spTgt spid="3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linds(horizontal)">
                                      <p:cBhvr>
                                        <p:cTn id="20" dur="500"/>
                                        <p:tgtEl>
                                          <p:spTgt spid="1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linds(horizontal)">
                                      <p:cBhvr>
                                        <p:cTn id="29" dur="500"/>
                                        <p:tgtEl>
                                          <p:spTgt spid="2"/>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p:bldP spid="35" grpId="1"/>
      <p:bldP spid="36" grpId="0"/>
      <p:bldP spid="36" grpId="1"/>
      <p:bldP spid="17" grpId="0" bldLvl="0" animBg="1"/>
      <p:bldP spid="17" grpId="1" animBg="1"/>
      <p:bldP spid="20" grpId="0" bldLvl="0" animBg="1"/>
      <p:bldP spid="20" grpId="1" animBg="1"/>
      <p:bldP spid="23" grpId="0" bldLvl="0" animBg="1"/>
      <p:bldP spid="23" grpId="1" animBg="1"/>
      <p:bldP spid="2" grpId="0"/>
      <p:bldP spid="2" grpId="1"/>
      <p:bldP spid="3" grpId="0" bldLvl="0" animBg="1"/>
      <p:bldP spid="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210" y="1124585"/>
            <a:ext cx="11057890" cy="4799965"/>
          </a:xfrm>
          <a:prstGeom prst="rect">
            <a:avLst/>
          </a:prstGeom>
          <a:noFill/>
        </p:spPr>
        <p:txBody>
          <a:bodyPr wrap="square">
            <a:spAutoFit/>
          </a:bodyPr>
          <a:lstStyle/>
          <a:p>
            <a:pPr lvl="0" indent="457200" algn="just">
              <a:lnSpc>
                <a:spcPct val="150000"/>
              </a:lnSpc>
              <a:spcBef>
                <a:spcPts val="0"/>
              </a:spcBef>
              <a:spcAft>
                <a:spcPts val="0"/>
              </a:spcAft>
            </a:pPr>
            <a:r>
              <a:rPr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5.利于品牌整合传播</a:t>
            </a:r>
            <a:endParaRPr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不仅要进行品牌定位，还必须进行有效的传播。所谓品牌传播，就是通过广告、公关等手段，向顾客宣传企业设计的品牌形象，以获得顾客的认同，并在顾客心目中确立一个企业刻意营造的形象的过程。品牌定位与品牌传播在时间上存在先后的问题，正是这种先后次序决定了二者之间相互依赖、相互制约的关系。只有通过品牌传播，才能实现品牌定位的目的，即在顾客心中占据一个独特的、有价值的位置。如果不能及时准确地将企业设计的品牌形象传递给顾客并求得认同的话，那么该定位就是无效的。相反，如果品牌定位不准，那么再好的传播也很难达到预期的效果。传播依赖品牌定位，也是为品牌定位服务的。没有品牌定位，传播就会缺少针对性，更难以拥有系统性和一致性，会导致品牌在顾客心目中留下不统一或不好的品牌形象，因此品牌定位是品牌传播的基础。</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412875"/>
            <a:ext cx="11090275" cy="3415030"/>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6.利于市场开拓</a:t>
            </a:r>
            <a:r>
              <a:rPr altLang="zh-CN" sz="2000" kern="100" dirty="0">
                <a:latin typeface="+mn-ea"/>
                <a:ea typeface="+mn-ea"/>
                <a:cs typeface="+mn-ea"/>
                <a:sym typeface="+mn-ea"/>
              </a:rPr>
              <a:t> </a:t>
            </a:r>
            <a:endParaRPr altLang="zh-CN" sz="2000" kern="100" dirty="0">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拥有成功的定位，对企业占领市场、开发市场具有很大的引导作用。品牌定位已远远超出了产品本身的功能，产品只是品牌定位的物质载体，人们使用某种产品在很大程度上是因为受到品牌定位所表达的情感诉求影响。例如：2008年在定位理论的帮助下，长城汽车通过研究各个品类的未来趋势与机会，确定了聚焦SUV的战略，该战略帮助长城汽车获得巨大竞争优势，先后在中国市场战胜日韩品牌，2011年夺得中国市场SUV冠军宝座，同时销售增速和利润高居自主车企之首。</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4355" y="1484630"/>
            <a:ext cx="11159490" cy="396938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品牌定位是企业品牌战略的一个重要环节，品牌管理人员开展品牌定位活动时应遵循以下原则。</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1.差异化原则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品牌定位必须与竞争品牌形成显著差异。以差异形成首选、唯一特征，通过向顾客传达差异性信息而使品牌引起顾客的注意和认知，并在顾客心智中占据独特的价值位置。</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2.个性化原则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赋予品牌独特的个性，以迎合相应的顾客需求。同类产品实体功能、外观之间的差别，可以被缩小、同化或替代，但品牌个性会被理解为产品的某一属性，形成产品竞争力。同时，品牌个性要与目标群体的价值观相吻合，才能得到顾客的认同和接受，品牌定位才会成功。</a:t>
            </a:r>
            <a:endParaRPr lang="zh-CN" altLang="zh-CN" sz="2000" kern="100" dirty="0">
              <a:effectLst/>
              <a:latin typeface="+mn-ea"/>
              <a:ea typeface="+mn-ea"/>
              <a:cs typeface="+mn-ea"/>
              <a:sym typeface="+mn-ea"/>
            </a:endParaRPr>
          </a:p>
        </p:txBody>
      </p:sp>
      <p:sp>
        <p:nvSpPr>
          <p:cNvPr id="2" name="文本框 1"/>
          <p:cNvSpPr txBox="1"/>
          <p:nvPr/>
        </p:nvSpPr>
        <p:spPr>
          <a:xfrm>
            <a:off x="1130935" y="188595"/>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2.1.3品牌定位原则</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735" y="1630045"/>
            <a:ext cx="10974070" cy="3046095"/>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3.锚定顾客心智原则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rgbClr val="002060"/>
                </a:solidFill>
                <a:effectLst>
                  <a:outerShdw blurRad="38100" dist="25400" dir="5400000" algn="ctr" rotWithShape="0">
                    <a:srgbClr val="6E747A">
                      <a:alpha val="43000"/>
                    </a:srgbClr>
                  </a:outerShdw>
                </a:effectLst>
                <a:latin typeface="+mn-ea"/>
                <a:ea typeface="+mn-ea"/>
                <a:cs typeface="+mn-ea"/>
                <a:sym typeface="+mn-ea"/>
              </a:rPr>
              <a:t>品牌定位是企业通过市场活动将品牌导入顾客心智，因此企业必须从顾客的角度去分析和策划品牌定位，要以恰当的方式引导顾客对品牌的理解与阐释。</a:t>
            </a:r>
            <a:endParaRPr lang="zh-CN" altLang="zh-CN" sz="2000" kern="100" dirty="0">
              <a:solidFill>
                <a:srgbClr val="00206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4.动态调整原则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rgbClr val="002060"/>
                </a:solidFill>
                <a:effectLst>
                  <a:outerShdw blurRad="38100" dist="25400" dir="5400000" algn="ctr" rotWithShape="0">
                    <a:srgbClr val="6E747A">
                      <a:alpha val="43000"/>
                    </a:srgbClr>
                  </a:outerShdw>
                </a:effectLst>
                <a:latin typeface="+mn-ea"/>
                <a:ea typeface="+mn-ea"/>
                <a:cs typeface="+mn-ea"/>
                <a:sym typeface="+mn-ea"/>
              </a:rPr>
              <a:t>市场要素及结构不会一成不变，品牌定位也不会一劳永逸，品牌定位要根据市场的变化，进行适度调整、更新，以保持品牌的市场活力。</a:t>
            </a:r>
            <a:endParaRPr lang="zh-CN" altLang="zh-CN" sz="2000" kern="100" dirty="0">
              <a:solidFill>
                <a:srgbClr val="002060"/>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02690" y="2609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2.1.4品牌定位误区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554990" y="1485265"/>
            <a:ext cx="11041380" cy="38766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很多企业在品牌策划过程中由于对品牌定位内涵把握不准，经常出现将品牌定位工作与品牌的其他工作混淆，甚至出现品牌定位操作失误的情况，以下为常见的几种品牌定位误区。</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1.定位不到位</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由于定位不到位，无法发掘出企业最具价值的核心优势，因此利益诉求显得无力，以致在接下来的品牌营销过程中，无法对产品和品牌起到支撑作用，释放品牌的价值。比如，有的企业其产品在本行业中明明很有优势，虽然在所有方面不是都第一，可综合起来却能称雄于本行业。这时，该企业明明可以制定抢先占位策略，占据行业第一的位置，却谦虚地把自己摆在老二的位置，结果导致品牌个性不突出，无法引起顾客的关注，也就无法把品牌支撑起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61415" y="2275840"/>
            <a:ext cx="9661525" cy="23996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定位不到位还有一种表现，即对产品核心价值的提炼不到位。虽然某企业的产品确实很好，但好在哪里，企业没有将其提炼出来，形成价值点；或者是提炼了错误的价值点，比如某企业的运动鞋拥有很高的舒适度，却把自己定位成最轻的运动鞋。当定位与企业或产品的战略优势有差距时，利益诉求自然无力，因此很容易被对手超越。定位要提炼出核心价值。</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4200" y="1691005"/>
            <a:ext cx="1106487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2.定位太多</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定位一定要单一、明确，也就是说，一个产品或品牌只能有一个定位，定位太多只会导致品牌形象混乱。因为顾客不能同时接收很多声音，所以品牌的诉求一定要单一，形成一个声音，这样顾客才能听得清楚，对品牌形成明确的认知。比如一家酒店，它可以根据实际情况定位成最像家的酒店或者最奢华的酒店，而不能既是最奢华的，又是亲切温馨、能给人家一般感觉的，因为这两者的概念并非完全相同，所以只能选其一。但很多企业往往就是这样，既要这个，又要那个，希望把所有优点都贴到企业品牌上，结果顾客一个也记不住。诉求单一，形象才会清晰。</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6560" y="1301750"/>
            <a:ext cx="11099800"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3.定位混乱</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定位需要企业的长期坚持。企业做好定位策划工作后，一切活动都要围绕定位设计进行，根据定位制定策略、确立目标等，而策略的执行、目标的实现都不是一朝一夕能完成的。在这个过程中，如果企业轻易更改定位，就会打乱整个品牌营销的进程。企业需要根据市场的变化而变化，一方面，企业在制定品牌定位战略时需要对未来变化进行预测；另一方面如果早期的品牌定位出现了一定程度的偏差，首先开展局部调整，而不是整个推翻重来。根据顾客的认知规律，企业也需要坚持一个明确持久的品牌形象。如果一个企业今天这样，明天又那样，顾客就不可能对该企业的品牌形成有效认知。没有立场的变化，会让企业疲于奔命。</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4665" y="1162685"/>
            <a:ext cx="1107249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4.定位过分</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的定位不能脱离实际情况，一定要与事实相符，否则这个定位就不具备说服力，会导致顾客产生疑惑，从而失去顾客对企业的信任。比如说，有的企业知道“第一”对定位的重要性，于是不管自己年销售额只有几个亿的实际情况，就把自己定位为行业领导者，完全不符合实际情况；还有一种情况是，企业对产品所做的定位没有相应的东西支撑，比如环保节能型冰箱，却没有节能的技术做功能支撑，怎么可能说服得了顾客呢？名副其实、有依据的定位才有说服力。</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429385"/>
            <a:ext cx="1092073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5.定位错位</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虽然企业的定位需要结合自身的情况，但不能以自我为中心，而是要以顾客为中心，关注顾客的需求，否则就有可能出现企业自己一厢情愿的局面。比如说，有的企业因为不愿直接和行业巨头竞争，所以别出心裁地为自己量身打造了一个定位，开发出一个新的市场类别，想在小河里捉大鱼。这本来也没错，可是企业事先没有对顾客进行研究，不知道顾客的需求到底是怎样的，导致自己创造出来的市场类别根本就没有顾客买账。当企业的定位与顾客完全脱节、不被顾客所需要时，只好推倒重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7" name="图片 1" descr="图2-1品牌定位思维导图"/>
          <p:cNvPicPr>
            <a:picLocks noChangeAspect="1"/>
          </p:cNvPicPr>
          <p:nvPr>
            <p:custDataLst>
              <p:tags r:id="rId1"/>
            </p:custDataLst>
          </p:nvPr>
        </p:nvPicPr>
        <p:blipFill>
          <a:blip r:embed="rId2"/>
          <a:stretch>
            <a:fillRect/>
          </a:stretch>
        </p:blipFill>
        <p:spPr>
          <a:xfrm>
            <a:off x="1995170" y="260350"/>
            <a:ext cx="7550150" cy="6447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2</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290863" y="3070067"/>
            <a:ext cx="6060967"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2.2品牌定位方法</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772920"/>
            <a:ext cx="11024870" cy="10147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品牌定位是一个过程，是由一系列的品牌建设活动组成。要做好品牌定位，首先要进行品牌定位战略决策，然后才能通过各种营销活动最终在目标顾客心理占据一个有利的位置。</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30935" y="1885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2.2.1定位战略选择</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626110" y="1628775"/>
            <a:ext cx="10860405" cy="3415030"/>
          </a:xfrm>
          <a:prstGeom prst="rect">
            <a:avLst/>
          </a:prstGeom>
          <a:noFill/>
        </p:spPr>
        <p:txBody>
          <a:bodyPr wrap="square" rtlCol="0">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企业在认真分析自身条件、目标顾客和竞争对手的基础上，开展品牌定位战略抉择。</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1.抢先占位战略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抢先占位战略指企业发现顾客心智中一个富有价值的位置（认知或观念）无人占据，就第一个全力去占据它。该战略的前提是顾客有新品类或新特性的需求。</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如王老吉发现在饮料行业里面有一个空白点，没有一个品牌能够代表祛火饮料。于是它最先提出，“怕上火就喝王老吉”。现在王老吉已成为了该细分市场的领导品牌，即当王老吉成为祛火凉茶的代名词时，我们可以说王老吉品牌占据了顾客心智中祛火饮料的位置。</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90980" y="1196340"/>
            <a:ext cx="9589770" cy="2861310"/>
          </a:xfrm>
          <a:prstGeom prst="rect">
            <a:avLst/>
          </a:prstGeom>
          <a:noFill/>
        </p:spPr>
        <p:txBody>
          <a:bodyPr wrap="square" rtlCol="0">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早在1987年的时候，冷酸灵公司发现中国市场的众多牙膏品牌都在宣传清新口气、洁白牙齿等等，而对牙膏类别中最大的顾客心智资源：“缓解牙齿敏感”，却没有一个品牌全神贯注去抢占。冷酸灵牙膏通过对中国市场调查，开始了几十年来单一且集中的诉求：缓解牙齿敏感。“冷热酸甜，想吃就吃”——这句经典的广告语，通俗易懂地强化了冷酸灵在抗牙齿敏感领域的功能诉求。今天，我们一想到缓解牙齿敏感牙膏就能迅速想到冷酸灵。</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5055" y="1273810"/>
            <a:ext cx="1050036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2.关联强势品牌战略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发现某个极具有价值的顾客心智位置已经被其他强势品牌占据，那就让企业品牌与该强势品牌产生关联，使顾客在首选强势品牌时联想到企业品牌，并将企业品牌作为补充选择。该战略的前提是顾客对某类产品的选择，心目中已有明确的首选品牌。比如：国内的会计软件市场一直被用友财务软件占据，后来者的金蝶财务软件为了打开市场局面，曾经通过“北用友，南金蝶”的公关宣传，借用友之势迅速获得发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7070" y="1436370"/>
            <a:ext cx="10831195"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3.攻击强势品牌战略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如果顾客心智中的品类代表品牌存在弱点，新品牌可以由此突破，重新定义一个新品类，并说服顾客原来的品牌选择是非明智之选，从而实现取而代之的效果。该战略的前提是顾客对某类产品的选择，心目中已有明确的首选，而且非常关心新品牌提供的利益，并易于认可原首选品牌的弱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如五谷道场方便面进入方便面市场的时候，康师傅已经占据了方便面市场的首要位置。于是五谷道场攻击康师傅油炸会导致肥胖、损坏心血管、诱发疾病，不利于人体健康。就从这一点攻入，五谷道场提出非油炸更健康的品牌诉求快速打开市场，成为非油炸方面的代表品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4950" y="1485900"/>
            <a:ext cx="11332845"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品牌定位是一个系统工程，必须按科学流程细致地开展这项工作，具体流程包括以下几个步骤。</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1.分析企业优势</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分析企业优势是品牌定位的第一步。分析企业自身优势的目的是挖掘企业自身的显在或潜在优势，并将其有效融入品牌定位过程，从而塑造出个性化的品牌。企业必须将产品、价格、渠道和促销等与竞争对手相比较，通过比较找出自己的竞争优势和不足之处，从而选择可以在顾客心智中占据优势地位的元素。如伊利集团通过与其他同类产品的比较，发现自己的产品具有“奶香浓郁，口感纯正”的独特优势，这一优势来自良好的奶源，来自大草原，它是伊利品牌真正吸引人的精髓。于是，“伊利，都市中的自然感受”就成了伊利品牌的定位，其广告语“心灵的天然牧场”突出了现代都市人对健康绿色生活方式的向往，营造了自己的品牌优势，找到了独特的市场定位。</a:t>
            </a:r>
            <a:endParaRPr lang="zh-CN" altLang="zh-CN" sz="2000" kern="100" dirty="0">
              <a:effectLst/>
              <a:latin typeface="+mn-ea"/>
              <a:ea typeface="+mn-ea"/>
              <a:cs typeface="+mn-ea"/>
              <a:sym typeface="+mn-ea"/>
            </a:endParaRPr>
          </a:p>
        </p:txBody>
      </p:sp>
      <p:sp>
        <p:nvSpPr>
          <p:cNvPr id="5" name="文本框 4"/>
          <p:cNvSpPr txBox="1"/>
          <p:nvPr/>
        </p:nvSpPr>
        <p:spPr>
          <a:xfrm>
            <a:off x="1275080" y="1885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2.2.2品牌定位流程</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0075" y="909320"/>
            <a:ext cx="11097260"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2.市场细分与目标市场选择</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市场细分的理论基础来自波特教授的差异化和集中化战略，通过寻找差异并把企业有限的资源集中用在最需要的地方。一个企业不论它的规模有多大，它所拥有的资源相对于消费需求的多样性和可变性总是有限的，因此它不可能满足市场上的所有需求，它必须针对某些自身拥有竞争优势的目标市场开展营销活动，目标市场的顾客群是企业资源的重点投入对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6560" y="1207135"/>
            <a:ext cx="1108646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市场细分的目的是根据企业自身的实力，确定企业满足的目标群体，两者存在先后顺序，同时又相互区别，市场细分是分析的过程，而确定目标市场是决策的过程。面对中国竞争激烈的白酒市场，江小白酒业发现中国市场高档酒做的是文化，低档酒做的是口感和习惯。这些对于江小白酒业而言都没有机会，而且低端白酒市场消费群体流失严重，不可能有什么好的机会。业内人士都认为：年轻人不喝白酒。江小白酒业却偏偏选择了这个群体作为自己的目标人群。通过扎心的文案触动到了90后和95后的内心，为他们营造了一种聚会时宣泄和释放心情的场景。以青春小酒的品牌形象在个性化和年轻人的群体中撕开了一个白酒市场的口子。</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624" descr="下载"/>
          <p:cNvPicPr>
            <a:picLocks noChangeAspect="1"/>
          </p:cNvPicPr>
          <p:nvPr>
            <p:custDataLst>
              <p:tags r:id="rId1"/>
            </p:custDataLst>
          </p:nvPr>
        </p:nvPicPr>
        <p:blipFill>
          <a:blip r:embed="rId2"/>
          <a:stretch>
            <a:fillRect/>
          </a:stretch>
        </p:blipFill>
        <p:spPr>
          <a:xfrm>
            <a:off x="1202690" y="793750"/>
            <a:ext cx="10200005" cy="57550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30300" y="1700530"/>
            <a:ext cx="4170045" cy="2861310"/>
          </a:xfrm>
          <a:prstGeom prst="rect">
            <a:avLst/>
          </a:prstGeom>
          <a:noFill/>
        </p:spPr>
        <p:txBody>
          <a:bodyPr wrap="square" rtlCol="0" anchor="t">
            <a:spAutoFit/>
          </a:bodyPr>
          <a:p>
            <a:pPr>
              <a:lnSpc>
                <a:spcPct val="150000"/>
              </a:lnSpc>
            </a:pP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（一）知识目标</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1.了解品牌定位的内涵；</a:t>
            </a:r>
            <a:endPar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2.掌握品牌定位的方法；</a:t>
            </a:r>
            <a:endPar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3.理解品牌个性的概念；</a:t>
            </a:r>
            <a:endPar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4.掌握提炼品牌个性的方法。</a:t>
            </a:r>
            <a:endPar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02690" y="189230"/>
            <a:ext cx="6096000" cy="737235"/>
          </a:xfrm>
          <a:prstGeom prst="rect">
            <a:avLst/>
          </a:prstGeom>
          <a:noFill/>
        </p:spPr>
        <p:txBody>
          <a:bodyPr wrap="square" rtlCol="0" anchor="t">
            <a:spAutoFit/>
            <a:scene3d>
              <a:camera prst="orthographicFront"/>
              <a:lightRig rig="threePt" dir="t"/>
            </a:scene3d>
          </a:bodyPr>
          <a:p>
            <a:pPr>
              <a:lnSpc>
                <a:spcPct val="150000"/>
              </a:lnSpc>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学习目标</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5450840" y="1556385"/>
            <a:ext cx="6096000" cy="4246245"/>
          </a:xfrm>
          <a:prstGeom prst="rect">
            <a:avLst/>
          </a:prstGeom>
          <a:noFill/>
        </p:spPr>
        <p:txBody>
          <a:bodyPr wrap="square" rtlCol="0" anchor="t">
            <a:spAutoFit/>
          </a:bodyPr>
          <a:p>
            <a:pPr algn="l">
              <a:lnSpc>
                <a:spcPct val="150000"/>
              </a:lnSpc>
              <a:buClrTx/>
              <a:buSzTx/>
            </a:pP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（二）能力目标</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1.能够使用自己的语言清晰地表达品牌定位概念，并解释其内涵；</a:t>
            </a:r>
            <a:endPar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2.能够根据企业实际情况制定品牌定位策略；</a:t>
            </a:r>
            <a:endPar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3.能够根据市场情况提炼出企业品牌的独特个性。</a:t>
            </a:r>
            <a:endPar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pP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（三）素质目标</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1.具备品牌定位意识，增强品牌策划职业素养；</a:t>
            </a:r>
            <a:endPar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2.增强爱国热情，提高爱国意识；</a:t>
            </a:r>
            <a:endPar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3.增强民族自豪感和文化自信心。</a:t>
            </a:r>
            <a:endParaRPr lang="zh-CN" altLang="en-US" sz="20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980440"/>
            <a:ext cx="11179810"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3.分析目标顾客的价值观</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目标市场确定后，必须透过顾客表层、多变的行为和需求，寻找到其内心根深蒂固的价值需求。艾·里斯和杰克·特劳特在1996年所著的《新定位》一书中，一再强调定位的重心在于顾客心灵，对顾客心灵把握得越准，定位策略就越有效。“定位不在产品本身，而在顾客心理。”无论企业定位技巧多高明，其成功的关键还是迎合顾客的心理。由于顾客的心理需求特征纷繁复杂，纯粹地分析顾客心理需求是比较困难的，对此进行量化也不是容易的事，而分析顾客价值观是一种可行的方式，这是因为无论顾客购买什么样的产品，其购买决策往往源于共同的内在驱动因素---顾客自身的价值观，这使同一类型的顾客在购买不同类别的商品时体现出很高的相似性。例如，一个充满活力、追求新潮的高中生可能会选择李宁的运动鞋、小米的MP播放器和华为的智能手表，而一位精力充沛、事业有成的企业家可能会选择红旗汽车、海鸥手表和柒牌立领套装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8945" y="1593215"/>
            <a:ext cx="1121029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价值观是人们对事物一致且稳定的看法，是人和社会精神文化系统中深层的、相对稳定并起主导作用的成分，是人心理活动的中枢系统。分析顾客价值观是为了发现目标顾客群对事物的判断标准，解读他们的主要需求，为定位提供足够的心理依据。分析目标消费群的价值观，就是要分析哪些因素会影响顾客的选择行为，弄清楚顾客对所购商品的期待，从而为品牌定位找到有价值的营销点。</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052830"/>
            <a:ext cx="11169015"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4.提炼品牌核心价值</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目标顾客群的价值观不是一模一样的，不同个体的顾客即使面对统一的需求，也会存在着需求心理上的差异。对品牌定位工作而言，重要的是从这些不是很一致的价值观中归纳出目标顾客群普遍接受的、相对稳定的核心价值观。在此基础上，再依据企业的财力、技术和销售等情况提炼品牌的核心价值，即：找到顾客核心价值观与企业优势之间的交集，顾客在乎的，又是企业有优势的方面，最后凝聚为企业品牌对顾客最有吸引力的价值点。核心价值是品牌资产的主体部分，它让顾客明确、清晰地识别并记住品牌的利益点与个性，是驱动顾客认同、喜欢乃至爱上一个品牌的主要力量。核心价值也是品牌的终极追求，是一个品牌营销传播活动的原点，企业的一切营销活动都是对品牌核心价值的体现与演绎，并丰满和强化品牌核心价值。</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8330" y="1553845"/>
            <a:ext cx="1106170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的核心价值一旦提炼成功，在以后的十年、二十年，乃至上百年的品牌建设过程都将始终不渝地坚持。只有这样，核心价值才会在顾客大脑中烙下深深的印记，并成为品牌最有感染力的内涵。在家电领域，格力空调的核心价值是“掌握核心科技”；美的的核心价值是“更省电，更静音”；海尔则定位于“创艺家电、格调生活”。这三大家电品牌的所有营销策略都是围绕着其品牌的核心价值展开的，尽管它们的广告语不停地换，但换的只是表现形式，其核心价值始终如一。</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1475" y="1988820"/>
            <a:ext cx="1154112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企业可以根据美国罗瑟·里夫斯的独特销售主张理论（USP理论）提炼品牌核心价值，主要把握以下三点，具体如图2-3所示。</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（1）提炼的品牌核心价值是其他企业都没有涉及的，至少是本行业的企业还没有涉及。</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（2）提炼的品牌核心价值虽然其他同行企业有涉及，但是宣传没有做好，还没有深入顾客的心理。</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（3）提炼的品牌核心价值对目标顾客而言是有价值和意义的，能够引发目标顾客的差异化反应，具有强劲的销售力。</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7" descr="绘图2-8"/>
          <p:cNvPicPr>
            <a:picLocks noChangeAspect="1"/>
          </p:cNvPicPr>
          <p:nvPr/>
        </p:nvPicPr>
        <p:blipFill>
          <a:blip r:embed="rId1"/>
          <a:stretch>
            <a:fillRect/>
          </a:stretch>
        </p:blipFill>
        <p:spPr>
          <a:xfrm>
            <a:off x="2642870" y="260350"/>
            <a:ext cx="4898390" cy="5262245"/>
          </a:xfrm>
          <a:prstGeom prst="rect">
            <a:avLst/>
          </a:prstGeom>
        </p:spPr>
      </p:pic>
      <p:sp>
        <p:nvSpPr>
          <p:cNvPr id="100" name="文本框 99"/>
          <p:cNvSpPr txBox="1"/>
          <p:nvPr/>
        </p:nvSpPr>
        <p:spPr>
          <a:xfrm>
            <a:off x="2282825" y="5949315"/>
            <a:ext cx="5080000" cy="368300"/>
          </a:xfrm>
          <a:prstGeom prst="rect">
            <a:avLst/>
          </a:prstGeom>
          <a:noFill/>
          <a:ln w="9525">
            <a:noFill/>
          </a:ln>
        </p:spPr>
        <p:txBody>
          <a:bodyPr>
            <a:spAutoFit/>
          </a:bodyPr>
          <a:p>
            <a:pPr marL="0" indent="266700" algn="ctr"/>
            <a:r>
              <a:rPr lang="zh-CN" sz="1800" b="0">
                <a:highlight>
                  <a:srgbClr val="00FFFF"/>
                </a:highlight>
                <a:ea typeface="宋体" panose="02010600030101010101" pitchFamily="2" charset="-122"/>
              </a:rPr>
              <a:t>图</a:t>
            </a:r>
            <a:r>
              <a:rPr lang="en-US" sz="1800" b="0">
                <a:highlight>
                  <a:srgbClr val="00FFFF"/>
                </a:highlight>
                <a:latin typeface="宋体" panose="02010600030101010101" pitchFamily="2" charset="-122"/>
                <a:ea typeface="宋体" panose="02010600030101010101" pitchFamily="2" charset="-122"/>
              </a:rPr>
              <a:t>2-3</a:t>
            </a:r>
            <a:r>
              <a:rPr lang="zh-CN" sz="1800" b="0">
                <a:highlight>
                  <a:srgbClr val="00FFFF"/>
                </a:highlight>
                <a:ea typeface="宋体" panose="02010600030101010101" pitchFamily="2" charset="-122"/>
              </a:rPr>
              <a:t>品牌核心价值的提炼逻辑</a:t>
            </a:r>
            <a:endParaRPr lang="zh-CN" altLang="en-US" sz="1800" b="0">
              <a:highlight>
                <a:srgbClr val="00FFFF"/>
              </a:highlight>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1195070"/>
            <a:ext cx="1122108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5.建立优秀的品牌联想</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提炼了品牌核心价值之后，企业要做的工作是把自己的品牌核心价值传达给顾客。核心价值往往过于抽象，想要直接进入顾客的心理，占据顾客心智较为困难。因此，必须依据品牌核心价值对品牌进行设计与包装，创建其识别特征，以塑造品牌形象。品牌定位的一个重要任务就是把品牌核心价值和品牌识别特征有机地结合起来，然后主动地与目标顾客进行沟通。如果说品牌核心价值是品牌和顾客交流的内核，那么品牌识别就是品牌和顾客交流的语言。</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6640" y="1536700"/>
            <a:ext cx="9798685" cy="239966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effectLst/>
                <a:latin typeface="+mn-ea"/>
                <a:ea typeface="+mn-ea"/>
                <a:cs typeface="+mn-ea"/>
                <a:sym typeface="+mn-ea"/>
              </a:rPr>
              <a:t>这种识别特征有效传达给顾客后就可以形成品牌联想。优秀的品牌联想可能会成为关键的竞争优势，它为竞争者制造了一道无法逾越的障碍，为顾客提供了购买理由，为品牌打下了延伸基础，使品牌具有了鲜活生动的情感和生命，使顾客产生亲近感，从而有利于实现双向交流。如王老吉通过广告宣传将品牌与加班、熬夜、吃火锅等生活场景产生了联想，因为这些生活场景是顾客最容易上火的场景。</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70890" y="764540"/>
            <a:ext cx="1112837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6.有效传播品牌核心价值</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虽然品牌具有核心价值，并依此建立了自己的识别特征，但顾客不一定知道，企业必须通过一定的方式及时准确地将核心价值“告诉”目标顾客并取得认同。这就是说，企业不仅要设计一个明确的核心价值，还必须有效地传播这一核心价值，品牌传播的过程就是品牌展现的过程。品牌展现就是将品牌的核心价值，以品牌名称为聚焦点，系统地展示给社会公众。这实际上是一个将品牌核心价值与顾客心理进行联结的过程，因此是品牌定位必不可少的重要环节。</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8710" y="1536700"/>
            <a:ext cx="10476865" cy="224536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虽然品牌展现包括广告展现、公共关系展现、人员推广展现和促销展现等方式，但无论采用哪种展现方式，品牌展现的各种方式都应密切配合、协调一致，传达给社会公众的都应是相同的品牌核心价值，只有这样才能保证品牌形象的一致性。另外，品牌核心价值确定以后，一旦得到市场认同，就应保持其相对稳定性。也许在此期间市场竞争和顾客需求会发生某些变化，企业可以据此做出调整，但切忌不要轻易否定自己的核心价值，否则会前功尽弃。例如王老吉的广告场景虽然发生变化，但是这些广告场景变化的只是品牌的外在形象：口号、音乐、广告、代言人，不变的是王老吉的核心价值：防上火功能。</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0595" y="115961"/>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233170"/>
            <a:ext cx="7592060" cy="553085"/>
          </a:xfrm>
          <a:prstGeom prst="rect">
            <a:avLst/>
          </a:prstGeom>
          <a:noFill/>
        </p:spPr>
        <p:txBody>
          <a:bodyPr wrap="square">
            <a:spAutoFit/>
          </a:bodyPr>
          <a:lstStyle/>
          <a:p>
            <a:pPr indent="457200" algn="ctr">
              <a:lnSpc>
                <a:spcPct val="150000"/>
              </a:lnSpc>
              <a:spcBef>
                <a:spcPts val="0"/>
              </a:spcBef>
              <a:spcAft>
                <a:spcPts val="0"/>
              </a:spcAft>
            </a:pPr>
            <a:r>
              <a:rPr lang="zh-CN" altLang="en-US" sz="2000" b="1" kern="100" dirty="0">
                <a:latin typeface="+mn-ea"/>
                <a:ea typeface="+mn-ea"/>
                <a:cs typeface="+mn-ea"/>
              </a:rPr>
              <a:t>方太究竟有何利器让企业持续增长？</a:t>
            </a:r>
            <a:endParaRPr lang="zh-CN" altLang="en-US" sz="2000" b="1" kern="100" dirty="0">
              <a:latin typeface="+mn-ea"/>
              <a:ea typeface="+mn-ea"/>
              <a:cs typeface="+mn-ea"/>
            </a:endParaRPr>
          </a:p>
        </p:txBody>
      </p:sp>
      <p:sp>
        <p:nvSpPr>
          <p:cNvPr id="10" name="文本框 9"/>
          <p:cNvSpPr txBox="1"/>
          <p:nvPr/>
        </p:nvSpPr>
        <p:spPr>
          <a:xfrm>
            <a:off x="472440" y="1998345"/>
            <a:ext cx="11157585" cy="286131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受到市场、消费需求等诸多不确定性因素的影响，中国厨电行业遭遇挑战，市场“寒气”袭人，连行业“亮点”集成厨电也在2022年第一季度整体增速放缓。这个时候，最考验企业的产品及整体实力，其中，作为中国专业的高端厨电领导品牌，方太表现令行业瞩目。数据显示，方太集团2022年上半年营收74.2亿元，实现两位数增长，在整体放缓的集成厨电领域，方太集成烹饪中心今年一季度更取得248.2%的超高速增长。。</a:t>
            </a:r>
            <a:r>
              <a:rPr lang="zh-CN" altLang="zh-CN" sz="2000" kern="100" dirty="0">
                <a:effectLst/>
                <a:latin typeface="+mn-ea"/>
                <a:ea typeface="+mn-ea"/>
                <a:cs typeface="+mn-ea"/>
              </a:rPr>
              <a:t> </a:t>
            </a:r>
            <a:endParaRPr lang="en-US"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effectLst/>
              <a:latin typeface="+mn-ea"/>
              <a:ea typeface="+mn-ea"/>
              <a:cs typeface="+mn-ea"/>
            </a:endParaRPr>
          </a:p>
        </p:txBody>
      </p:sp>
      <p:sp>
        <p:nvSpPr>
          <p:cNvPr id="12" name="文本框 11"/>
          <p:cNvSpPr txBox="1"/>
          <p:nvPr/>
        </p:nvSpPr>
        <p:spPr>
          <a:xfrm>
            <a:off x="472440" y="4869815"/>
            <a:ext cx="11126470" cy="10147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b="1" kern="100" dirty="0">
                <a:effectLst/>
                <a:latin typeface="+mn-ea"/>
                <a:ea typeface="+mn-ea"/>
                <a:cs typeface="+mn-ea"/>
                <a:sym typeface="+mn-ea"/>
              </a:rPr>
              <a:t>探讨：</a:t>
            </a:r>
            <a:endParaRPr lang="zh-CN" altLang="zh-CN" sz="2000" b="1"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根据案例材料你认为是品牌定位对方太品牌的成功起到什么作用？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1412240"/>
            <a:ext cx="11200765"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7.强化品牌定位</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定位一旦确定，就需要坚持不懈地向目标顾客反复传播，目的是让顾客形成特定的心理烙印。比如，提到格力就想到“掌握核心科技”。可以把这种反复强化定位过程比喻为“心理注册”。在工商管理机构注册只是获得商标的法律保护权利，在顾客心理完成注册才是真正占领了细分市场，这就是品牌定位的最终目的。其直接的效果就是，细分市场中的顾客一旦产生购买欲望，第一个想到的就是你的品牌。强化品牌定位有两个关键：一是不断重复；二是一致性。企业的营销活动都要体现、演绎出品牌的核心价值，即从原料采购、产品研发、包装设计，到各类广告宣传、促销活动、售后服务，甚至每次接受媒体采访、与客户沟通等场合都要与品牌核心价值保持一致。</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9135" y="1485265"/>
            <a:ext cx="10466070" cy="332295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effectLst/>
                <a:latin typeface="+mn-ea"/>
                <a:ea typeface="+mn-ea"/>
                <a:cs typeface="+mn-ea"/>
                <a:sym typeface="+mn-ea"/>
              </a:rPr>
              <a:t>这就意味着每一分钱的品牌广告费都在加深顾客对品牌核心价值的记忆与认同，都在为品牌做加法。如果问格力空调为什么卖的贵，很多人都会说，因为格力掌握了核心科技，一句“格力掌握核心科技”让很多人了解到了格力，也成为了格力空调的核心竞争力。既然格力通过广告宣传告诉顾客自己掌握了核心科技，那么肯定就有拿得出手的东西吧，如果仅仅是为了宣传，相信顾客也不会买账，格力空调肯定无法得到大家的认可。事实上格力空调掌握核心科技绝不是一句空话，而是实实在在的实力，因为格力在空调压缩机、芯片、智能化霜等核心技术问题上都有着全球领先的解决方案。</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38150" y="1371600"/>
            <a:ext cx="1116965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8.随市场变化再定位</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的需求是不断变化的，市场形势也变幻莫测。虽然品牌最初的定位是正确的，但随着市场需求的变化，原来的品牌定位可能无法再适应新的市场形势。因此，企业需要根据市场情况（环境）的变化不断调整其原来的定位，使品牌永远具有市场活力。任何以不变应万变的静态定位思想都将使品牌失去活力，最终被市场淘汰。任何企业的品牌都不可能通过一次定位过程就能够一劳永逸，成功的品牌定位往往是经历反复调整后才最终确定的。因此，品牌管理人员需要根据市场变化在品牌核心价值的坚守与调整之间进行谨慎权衡与选择。</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02690" y="188595"/>
            <a:ext cx="7970520" cy="73723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案例         “王老吉”凉茶品牌的再定位</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5" name="文本框 4"/>
          <p:cNvSpPr txBox="1"/>
          <p:nvPr/>
        </p:nvSpPr>
        <p:spPr>
          <a:xfrm>
            <a:off x="472440" y="1734820"/>
            <a:ext cx="11116945" cy="378460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我国饮料市场竞争异常激烈，号称是没有硝烟的战争。除了各种各样的矿泉水大打概念牌以外，农夫果园混合果汁以及儿童们喜欢的酷儿，娃哈哈AD钙奶都占有稳定的市场分额。而2006年的饮料货架上，却异军突起了一个王老吉凉茶，并在全国呈现出一片火热的销售场面。2002年以前王老吉在全国不温不火的销售表现，不禁让人反思：一个地域性很强的产品，默默无闻的销售了7年，却在1年的时间内，迅速成长为一个全国性的强势饮料品牌。是什么原因使王老吉能够如此迅速地红遍大江南北呢？当我们进一步追溯其中原因时，发现导致王老吉成功的原因有很多，但至关重要的，是王老吉凉茶的重新定位。</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en-US" sz="2000" kern="100" dirty="0">
                <a:solidFill>
                  <a:srgbClr val="FF0000"/>
                </a:solidFill>
                <a:latin typeface="+mn-ea"/>
                <a:ea typeface="+mn-ea"/>
                <a:cs typeface="+mn-ea"/>
                <a:sym typeface="+mn-ea"/>
              </a:rPr>
              <a:t>具体内容请看教材第</a:t>
            </a:r>
            <a:r>
              <a:rPr lang="en-US" altLang="zh-CN" sz="2000" kern="100" dirty="0">
                <a:solidFill>
                  <a:srgbClr val="FF0000"/>
                </a:solidFill>
                <a:latin typeface="+mn-ea"/>
                <a:ea typeface="+mn-ea"/>
                <a:cs typeface="+mn-ea"/>
                <a:sym typeface="+mn-ea"/>
              </a:rPr>
              <a:t>XX</a:t>
            </a:r>
            <a:r>
              <a:rPr lang="zh-CN" altLang="en-US" sz="2000" kern="100" dirty="0">
                <a:solidFill>
                  <a:srgbClr val="FF0000"/>
                </a:solidFill>
                <a:latin typeface="+mn-ea"/>
                <a:ea typeface="+mn-ea"/>
                <a:cs typeface="+mn-ea"/>
                <a:sym typeface="+mn-ea"/>
              </a:rPr>
              <a:t>页！</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634490" y="5373370"/>
            <a:ext cx="7822565" cy="1269365"/>
          </a:xfrm>
          <a:prstGeom prst="rect">
            <a:avLst/>
          </a:prstGeom>
          <a:noFill/>
        </p:spPr>
        <p:txBody>
          <a:bodyPr wrap="square">
            <a:noAutofit/>
          </a:bodyPr>
          <a:p>
            <a:pPr lvl="0" indent="457200" algn="just">
              <a:lnSpc>
                <a:spcPct val="150000"/>
              </a:lnSpc>
              <a:spcBef>
                <a:spcPts val="0"/>
              </a:spcBef>
              <a:spcAft>
                <a:spcPts val="0"/>
              </a:spcAft>
              <a:buClrTx/>
              <a:buSzTx/>
            </a:pPr>
            <a:r>
              <a:rPr lang="zh-CN" altLang="zh-CN" sz="2000" b="1" kern="100" dirty="0">
                <a:latin typeface="+mn-ea"/>
                <a:ea typeface="+mn-ea"/>
                <a:cs typeface="+mn-ea"/>
                <a:sym typeface="+mn-ea"/>
              </a:rPr>
              <a:t>探讨：</a:t>
            </a:r>
            <a:r>
              <a:rPr lang="zh-CN" altLang="zh-CN" sz="2000" kern="100" dirty="0">
                <a:latin typeface="+mn-ea"/>
                <a:ea typeface="+mn-ea"/>
                <a:cs typeface="+mn-ea"/>
                <a:sym typeface="+mn-ea"/>
              </a:rPr>
              <a:t>是</a:t>
            </a:r>
            <a:r>
              <a:rPr lang="zh-CN" altLang="zh-CN" sz="2000" kern="100" dirty="0">
                <a:latin typeface="+mn-ea"/>
                <a:ea typeface="+mn-ea"/>
                <a:cs typeface="+mn-ea"/>
                <a:sym typeface="+mn-ea"/>
              </a:rPr>
              <a:t>什么</a:t>
            </a:r>
            <a:r>
              <a:rPr lang="zh-CN" altLang="zh-CN" sz="2000" kern="100" dirty="0">
                <a:latin typeface="+mn-ea"/>
                <a:ea typeface="+mn-ea"/>
                <a:cs typeface="+mn-ea"/>
                <a:sym typeface="+mn-ea"/>
              </a:rPr>
              <a:t>让“王老吉”凉茶品牌获得巨大成功？</a:t>
            </a:r>
            <a:endParaRPr lang="zh-CN" altLang="zh-CN" sz="2000" kern="100" dirty="0">
              <a:latin typeface="+mn-ea"/>
              <a:ea typeface="+mn-ea"/>
              <a:cs typeface="+mn-ea"/>
              <a:sym typeface="+mn-ea"/>
            </a:endParaRPr>
          </a:p>
        </p:txBody>
      </p:sp>
      <p:pic>
        <p:nvPicPr>
          <p:cNvPr id="6" name="图片 6" descr="图2-4王老吉宣传海报"/>
          <p:cNvPicPr>
            <a:picLocks noChangeAspect="1"/>
          </p:cNvPicPr>
          <p:nvPr>
            <p:custDataLst>
              <p:tags r:id="rId2"/>
            </p:custDataLst>
          </p:nvPr>
        </p:nvPicPr>
        <p:blipFill>
          <a:blip r:embed="rId3"/>
          <a:stretch>
            <a:fillRect/>
          </a:stretch>
        </p:blipFill>
        <p:spPr>
          <a:xfrm>
            <a:off x="1851025" y="548640"/>
            <a:ext cx="7917815" cy="4807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00785" y="1885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2.2.4品牌再定位</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688340" y="1687195"/>
            <a:ext cx="1069213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再定位是“定位之父”特劳特和里斯提出来的。所谓品牌再定位，就是对品牌重新进行定位，旨在摆脱困境、使品牌获得新的成长与活力。它不是对原有定位的一概否定，而是企业经过市场的磨炼之后，对原有品牌定位的调整。</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6755" y="1772920"/>
            <a:ext cx="10840720" cy="3415030"/>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1.品牌再定位的原因</a:t>
            </a:r>
            <a:r>
              <a:rPr lang="zh-CN" altLang="zh-CN" sz="2000" kern="100" dirty="0">
                <a:effectLst/>
                <a:latin typeface="+mn-ea"/>
                <a:ea typeface="+mn-ea"/>
                <a:cs typeface="+mn-ea"/>
                <a:sym typeface="+mn-ea"/>
              </a:rPr>
              <a:t>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引发企业品牌再定位的原因很多，概括起来主要有以下几种。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（1）品牌形象已经衰老 </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形象衰老，即产品的品牌形象多年不变，品牌的老形象、老广告语、老诉求方式等已经不能对顾客心理产生刺激，顾客感觉品牌没有新鲜感，品牌在市场上缺乏生命力。这时如果不对品牌形象进行再定位，品牌就极有可能被市场淘汰；如果抓住时机对品牌进行再定位，为企业注入新活力，就有可能让品牌重获顾客的喜爱。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655320" y="1700530"/>
            <a:ext cx="1099185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（2）品牌遭遇市场变故 </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市场变故可能是政策的改变、经济环境的突变，或者产品的不利因素被发现，同时遭遇竞争者的诋毁导致的，这时品牌的原定位会受到损害。企业如果不立刻对品牌进行再定位，品牌就很有可能成为市场变故的牺牲品，被市场扼杀。因此，只有消除顾客心中的疑虑或误会，才能让顾客重新信任品牌；通过品牌再定位，让顾客重新接受品牌，可以挽救品牌。</a:t>
            </a:r>
            <a:endParaRPr lang="zh-CN" altLang="zh-CN" sz="2000" kern="100" dirty="0">
              <a:effectLst/>
              <a:latin typeface="+mn-ea"/>
              <a:ea typeface="+mn-ea"/>
              <a:cs typeface="+mn-ea"/>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170" y="1700530"/>
            <a:ext cx="1093343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（3）品牌本身定位有误 </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虽然某些品牌定位从理论上确实找到了市场空隙或是发现了一块空白领地，但定位仍不能像预期的那样被顾客接受，无法实现营销目标。定位失误成为市场失败的原因。此时，对品牌进行再定位可能会别有洞天。</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6110" y="1628775"/>
            <a:ext cx="10752455"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（4）顾客观念变化 </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消费观念会随着经济的发展和市场环境的变化而变化，如果顾客的兴趣点发生了转移，品牌原有定位就不能再为顾客提供其渴望获得的利益。这时，就需要对品牌的利益点进行再定位。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1" descr="https://file2.rrxh5.cc/g2/c1/2019/04/15/1555333800905.jpg"/>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466215" y="476250"/>
            <a:ext cx="8676640" cy="44704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2780" y="1340485"/>
            <a:ext cx="1090993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（5）企业的发展战略有变 </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由于企业在制定发展战略时，重点考虑的是企业内部条件和外部环境，而这两个因素都不是静止不变的，再加上战略本身是有风险的，所以企业不可能固守一种战略。企业发展战略的调整必然带来品牌定位的调整。</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85265"/>
            <a:ext cx="1110361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2.品牌再定位的实施 </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品牌再定位，不能想当然地盲目进行，再定位的时机要合适，调整的地方要有依据。因此品牌管理人员可以依据以下步骤对品牌开展再定位工作。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（1）确定品牌需要再定位的原因 </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品牌再定位有多方面的原因，企业应重新认识市场，从产品的销售现状、行业的竞争状况、顾客的消费观念变化、企业的发展目标等方面分析市场。是什么原因要求企业对品牌进行再定位，企业应有明确的认识。</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3235" y="1772285"/>
            <a:ext cx="1095692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（2）调查分析与形势评估 </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确定了品牌再定位的必要性以后，必须对品牌目前的状况进行形势评估。评估的依据来源于对顾客的调查，调查内容主要包括顾客对品牌的认知和评价、顾客选择产品时的影响元素及其序列、顾客对品牌产品的心理价位、顾客认知产品的渠道及其重要性排序、顾客对同类产品的认知和评价等，并根据调研的结果对现有形势做出总体评估。</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075" y="1772285"/>
            <a:ext cx="1086485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（3）锁定和研究目标顾客群</a:t>
            </a:r>
            <a:r>
              <a:rPr lang="zh-CN" altLang="zh-CN" sz="2000" kern="100" dirty="0">
                <a:effectLst/>
                <a:latin typeface="+mn-ea"/>
                <a:ea typeface="+mn-ea"/>
                <a:cs typeface="+mn-ea"/>
                <a:sym typeface="+mn-ea"/>
              </a:rPr>
              <a:t>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虽然有各种不同的市场细分方法和细分标准，但不管什么品牌，都有自己的目标顾客群。企业应根据顾客的特点，划分不同类型的消费群体，每个消费群体即为一个细分市场。重新定位的品牌应该针对哪个细分市场？企业应根据调研得来的数据和产品的特点及优势，确定自己的目标顾客群。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12875"/>
            <a:ext cx="1107694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（4）制定品牌定位策略 </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确定自己的目标顾客群以后，还必须对目标顾客群进一步分析，对目标顾客群的生活方式、价值观、消费观念、审美观念进行广泛的定性调查，以确定新的定位策略。最好制定几个不同的品牌定位方案，对每个方案都进行测试，根据目标顾客的反应，来确定最好的方案。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5950" y="1412875"/>
            <a:ext cx="1083627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（5）传播新的品牌定位</a:t>
            </a:r>
            <a:r>
              <a:rPr lang="zh-CN" altLang="zh-CN" sz="2000" kern="100" dirty="0">
                <a:effectLst/>
                <a:latin typeface="+mn-ea"/>
                <a:ea typeface="+mn-ea"/>
                <a:cs typeface="+mn-ea"/>
                <a:sym typeface="+mn-ea"/>
              </a:rPr>
              <a:t>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定位策略确定以后，要制定新的营销方案，将品牌信息传递给顾客，并不断强化，使它深入人心，最终完全取代原有定位。企业制定营销方案应以新的品牌定位为核心，防止新定位与传播脱节甚至背离。在现在的市场环境下，企业最好实施整合营销传播，让顾客能够通过更多的渠道了解品牌的信息，以强化顾客对品牌的印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95170" y="1485265"/>
            <a:ext cx="7499985" cy="737235"/>
          </a:xfrm>
          <a:prstGeom prst="rect">
            <a:avLst/>
          </a:prstGeom>
          <a:noFill/>
        </p:spPr>
        <p:txBody>
          <a:bodyPr wrap="square" rtlCol="0" anchor="t">
            <a:spAutoFit/>
            <a:scene3d>
              <a:camera prst="orthographicFront"/>
              <a:lightRig rig="threePt" dir="t"/>
            </a:scene3d>
          </a:bodyPr>
          <a:p>
            <a:pPr lvl="0" algn="ctr">
              <a:lnSpc>
                <a:spcPct val="150000"/>
              </a:lnSpc>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如何运用定位理论做好自我定位</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554990" y="2204720"/>
            <a:ext cx="10869295" cy="424624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定位理论不只可以运用于企业品牌的建设，对于国家、地区、组织，甚至个人也同样适用。我们每个人都将走向社会，踏入职场，我们可以使用定位理论做好职业规划。在职场中，自我定位非常关键。确定自己的定位能够帮助个人更好地了解自己的目标和职业发展方向，也能有助于公司更好地利用人才。本文将详细介绍如何在职业生涯中做好自我定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（1）找到自己的兴趣</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职业生涯中最重要的是追求自己的兴趣。因为只有做自己喜欢的事情，才能够激发个人的潜力并且保持动力。考虑自己最擅长和有兴趣的领域，能够让自己在职场中有所作为，同时也会有更好的职业满足感。此外，寻找与自己兴趣相关的工作，会更容易投入其中，并有更高的成功概率。</a:t>
            </a:r>
            <a:endParaRPr lang="zh-CN" altLang="zh-CN" sz="2000" kern="100" dirty="0">
              <a:effectLst/>
              <a:latin typeface="+mn-ea"/>
              <a:ea typeface="+mn-ea"/>
              <a:cs typeface="+mn-ea"/>
              <a:sym typeface="+mn-ea"/>
            </a:endParaRPr>
          </a:p>
        </p:txBody>
      </p:sp>
      <p:sp>
        <p:nvSpPr>
          <p:cNvPr id="3" name="文本框 2"/>
          <p:cNvSpPr txBox="1"/>
          <p:nvPr/>
        </p:nvSpPr>
        <p:spPr>
          <a:xfrm>
            <a:off x="1130935" y="260985"/>
            <a:ext cx="6096000" cy="953135"/>
          </a:xfrm>
          <a:prstGeom prst="rect">
            <a:avLst/>
          </a:prstGeom>
          <a:noFill/>
        </p:spPr>
        <p:txBody>
          <a:bodyPr wrap="square" rtlCol="0" anchor="t">
            <a:spAutoFit/>
          </a:bodyPr>
          <a:p>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学习园地</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47115" y="1583055"/>
            <a:ext cx="10343515"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（2）明确自己的优势</a:t>
            </a:r>
            <a:r>
              <a:rPr lang="zh-CN" altLang="zh-CN" sz="2000" kern="100" dirty="0">
                <a:effectLst/>
                <a:latin typeface="+mn-ea"/>
                <a:ea typeface="+mn-ea"/>
                <a:cs typeface="+mn-ea"/>
                <a:sym typeface="+mn-ea"/>
              </a:rPr>
              <a:t>明确自己的优势是自我定位的关键之一。首先，要对自己进行深刻的自我反省，找到自己最擅长的事情，并且把它运用到工作中。然后，学会用简短的话语介绍自己的优势。这让其他人更容易了解你的能力，也能在工作面试或职业展示中发挥重要作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（3）建立良好的自我形象</a:t>
            </a:r>
            <a:r>
              <a:rPr lang="zh-CN" altLang="zh-CN" sz="2000" kern="100" dirty="0">
                <a:effectLst/>
                <a:latin typeface="+mn-ea"/>
                <a:ea typeface="+mn-ea"/>
                <a:cs typeface="+mn-ea"/>
                <a:sym typeface="+mn-ea"/>
              </a:rPr>
              <a:t>自我形象是个人和职业生涯成功的关键之一。一个良好的形象对于职场中的个人发展和职业机会的得到都有着重要的作用。要以积极、有信心、自信和专业的形象呈现自己，包括书面和口头表达、仪表和穿着等方面的表现。</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5035" y="1721485"/>
            <a:ext cx="10597515"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（4）学习自我推销</a:t>
            </a:r>
            <a:r>
              <a:rPr lang="zh-CN" altLang="zh-CN" sz="2000" kern="100" dirty="0">
                <a:effectLst/>
                <a:latin typeface="+mn-ea"/>
                <a:ea typeface="+mn-ea"/>
                <a:cs typeface="+mn-ea"/>
                <a:sym typeface="+mn-ea"/>
              </a:rPr>
              <a:t>自我推销是自我定位的关键之一。要善于推销自己的能力和经验，但同时也要避免自吹自擂。重点突出自己的专业技能、工作经验和成就，并且将之呈现为个人品牌。这能够让自己在职场中更有影响力，并且为个人职业发展打下坚实的基础。</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（5）掌握市场需求</a:t>
            </a:r>
            <a:r>
              <a:rPr lang="zh-CN" altLang="zh-CN" sz="2000" kern="100" dirty="0">
                <a:effectLst/>
                <a:latin typeface="+mn-ea"/>
                <a:ea typeface="+mn-ea"/>
                <a:cs typeface="+mn-ea"/>
                <a:sym typeface="+mn-ea"/>
              </a:rPr>
              <a:t>职场和市场需求息息相关。要了解行业和市场的变化和趋势，以便能够使自己在市场上有竞争力。知道自己的定位，并且能够掌握个人专业领域的需求和趋势，可以让公司更好地运用个人能力，并有利于职场上的成功。</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7705" y="1721485"/>
            <a:ext cx="10927080"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（6）不断学习和进步</a:t>
            </a:r>
            <a:r>
              <a:rPr lang="zh-CN" altLang="zh-CN" sz="2000" kern="100" dirty="0">
                <a:effectLst/>
                <a:latin typeface="+mn-ea"/>
                <a:ea typeface="+mn-ea"/>
                <a:cs typeface="+mn-ea"/>
                <a:sym typeface="+mn-ea"/>
              </a:rPr>
              <a:t>成功的关键之一是不断学习和进步。要不断学习新知识和技能，以便能够适应不断变化的职场环境。同时，也要不断寻找新的机会和挑战，以便能够为自己的职业生涯做好准备，也能够增强自己的自我定位和职业发展。</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总结：</a:t>
            </a:r>
            <a:r>
              <a:rPr lang="zh-CN" altLang="zh-CN" sz="2000" kern="100" dirty="0">
                <a:effectLst/>
                <a:latin typeface="+mn-ea"/>
                <a:ea typeface="+mn-ea"/>
                <a:cs typeface="+mn-ea"/>
                <a:sym typeface="+mn-ea"/>
              </a:rPr>
              <a:t>个人成功的关键之一就是做好自我定位。对于扩展自己的职业和优化自己的职业生涯来说，要清楚自己的优势和兴趣，建立良好的形象，学会自我推销，并掌握市场需求。只有不断地学习和进步，才能够在职场中发挥自己的能力，也能够确保职业成功。</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202985" y="188351"/>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引言</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 name="文本框 2"/>
          <p:cNvSpPr txBox="1"/>
          <p:nvPr/>
        </p:nvSpPr>
        <p:spPr>
          <a:xfrm>
            <a:off x="626745" y="1628140"/>
            <a:ext cx="11015980" cy="1938020"/>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策划能否成功在很大程度上取决于品牌策划人员是否能够成功做好品牌定位工作。准确的品牌定位能够很好地指导品牌传播与推广活动，使品牌核心信息成功地植入顾客心智中。品牌定位是一个品牌建设的活动过程，通过一系列的活动可以在目标顾客心智中树立个性鲜明的品牌形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3</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2.3品牌个性内涵</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8340" y="1844675"/>
            <a:ext cx="1072896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定位是一个品牌建设的过程，建设的结果是使企业品牌拥有一个鲜明的个性特征，以及独特的品牌形象。因此，品牌定位过程包括了品牌个性塑造环节，其中提炼的品牌核心价值就是塑造品牌个性的重要基础。品牌个性的塑造过程是一个将品牌拟人化的过程，因此借鉴心理学中有关人的个性理论来指导品牌个性的塑造活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9180" y="188595"/>
            <a:ext cx="353949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2.3.1品牌个性内涵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554355" y="1700530"/>
            <a:ext cx="11110595"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 个性的含义</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个性一词，是从英文“Personality”翻译过来的，亦可译为人格。个性最初来源于拉丁语“Person”，开始是指希腊罗马时代戏剧演员在舞台上所戴的面具，它代表剧中人的身份，后来指演员，一个具有特殊性格的人。一般来说，个性不仅指一个人的外在表现，而且指一个人真实的自我。</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3235" y="1484630"/>
            <a:ext cx="1096200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我国第一部大型心理学词典，《心理学大词典》中的个性定义反映了多数学者的看法，即：“个性，也可称人格，指一个人的整个精神面貌，即具有一定倾向性的心理特征的总和。个性结构是多层次、多侧面的，是由复杂的心理特征的独特结合构成的整体。这些层次有以下几个方面。</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（1）完成某种活动的潜在可能性的特征，即能力；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（2）心理活动的动力特征，即气质；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（3）完成活动任务的态度和行为方式的特征，即性格；</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1570" y="2275840"/>
            <a:ext cx="9825990" cy="23996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a:t>
            </a:r>
            <a:r>
              <a:rPr lang="zh-CN" altLang="zh-CN" sz="2000" kern="100" dirty="0">
                <a:effectLst/>
                <a:latin typeface="+mn-ea"/>
                <a:ea typeface="+mn-ea"/>
                <a:cs typeface="+mn-ea"/>
                <a:sym typeface="+mn-ea"/>
              </a:rPr>
              <a:t>4</a:t>
            </a:r>
            <a:r>
              <a:rPr lang="zh-CN" altLang="zh-CN" sz="2000" kern="100" dirty="0">
                <a:effectLst/>
                <a:latin typeface="+mn-ea"/>
                <a:ea typeface="+mn-ea"/>
                <a:cs typeface="+mn-ea"/>
                <a:sym typeface="+mn-ea"/>
              </a:rPr>
              <a:t>）活动倾向方面的特征，如动机、兴趣、理想、信念等。这些特征不是孤立存在的，是错综复杂、相互联系、有机结合的一个整体，是对人们的行为进行调节和控制的。</a:t>
            </a:r>
            <a:r>
              <a:rPr lang="zh-CN" altLang="zh-CN" sz="2000" kern="100" dirty="0">
                <a:effectLst/>
                <a:latin typeface="+mn-ea"/>
                <a:ea typeface="+mn-ea"/>
                <a:cs typeface="+mn-ea"/>
                <a:sym typeface="+mn-ea"/>
              </a:rPr>
              <a:t>”</a:t>
            </a:r>
            <a:r>
              <a:rPr lang="zh-CN" altLang="zh-CN" sz="2000" kern="100" dirty="0">
                <a:effectLst/>
                <a:latin typeface="+mn-ea"/>
                <a:ea typeface="+mn-ea"/>
                <a:cs typeface="+mn-ea"/>
                <a:sym typeface="+mn-ea"/>
              </a:rPr>
              <a:t>因此，个性就是一个人的整体精神面貌，即具有一定倾向性的心理特征的总和。人的个性部分来自被动的先天禀赋，部分来自后天主动的历练造就。品牌如人，也有自己独特的个性，这种特征被称为品牌个性。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26110" y="1628775"/>
            <a:ext cx="1076642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2.品牌个性概念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个性可以在创建品牌之初进行设计，成为品牌识别的构成要素，使其在目标市场上担负起活化、立体化塑造品牌形象的功能。当今的多元时代，个性化消费日趋明显，相应地也就出现了不同个性的品牌来满足个性化的消费需求。正如大卫·奥格威所说，产品同质化的时代，最终决定品牌市场地位的是品牌总体上的性格，而不是产品间微不足道的差异。由此，品牌个性成为品牌管理者不容小觑的问题，也成为品牌创建伊始就必须面对的问题。</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1484630"/>
            <a:ext cx="1095438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个性理论认为，为了实现更好的传播沟通效果，品牌所有者应该将品牌人格化，应该思考：如果这个品牌是一个人，他应该是什么样子？其最突出的个性是什么？研究结论证实，如果品牌能够具备鲜明的个性特征并且这些个性特征能够与目标群体的某些个性吻合，或是受到他们的认同、欢迎，那么，品牌传播沟通的效果会事半功倍，市场表现会更好。</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1844675"/>
            <a:ext cx="1092581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不同学者从不同的角度对品牌个性加以界定和解释，试图将品牌个性这个相对抽象的概念形象、具体地表现出来。学者何佳讯从品牌个性的来源对品牌个性进行解释，认为品牌个性来自两大类因素：一是如产品类别、包装、价格和产品属性等与产品相关的因素；二是如用户形象、公共关系、象征符号、上市时间长短、广告风格、生产国、公司形象、总裁特质和名人背书等与产品无关的因素。并且他认为，品牌的“包装”、“广告”和“公共关系”相当于品牌的“穿着打扮”、“言”和“行”三个方面。这一看法指出了品牌个性的表现形式与产品的基本属性之间的关联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2493010"/>
            <a:ext cx="1089152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latin typeface="+mn-ea"/>
                <a:ea typeface="+mn-ea"/>
                <a:cs typeface="+mn-ea"/>
                <a:sym typeface="+mn-ea"/>
              </a:rPr>
              <a:t>本书认为，品牌个性是指品牌管理人员根据品牌标定产品、所属组织的特点及目标顾客个性需求为品牌所设计构造的具有鲜明识别性、认同性和人性化的鲜明特性。品牌个性通过各种有效的沟通手段被植入目标顾客的心智中，可以达到塑造期望的品牌形象的目的。</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8975" y="1772285"/>
            <a:ext cx="10741025" cy="147637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品牌个性塑造的客观依据之一是目标顾客的生活方式、性格特征、精神信念等，因此，与人的个性相比照，品牌个性也可以相应分为品牌能力、品牌气质、品牌性格和品牌品格四个方面。</a:t>
            </a:r>
            <a:endParaRPr lang="zh-CN" altLang="zh-CN" sz="2000" kern="100" dirty="0">
              <a:latin typeface="+mn-ea"/>
              <a:ea typeface="+mn-ea"/>
              <a:cs typeface="+mn-ea"/>
              <a:sym typeface="+mn-ea"/>
            </a:endParaRPr>
          </a:p>
        </p:txBody>
      </p:sp>
      <p:sp>
        <p:nvSpPr>
          <p:cNvPr id="100" name="文本框 99"/>
          <p:cNvSpPr txBox="1"/>
          <p:nvPr/>
        </p:nvSpPr>
        <p:spPr>
          <a:xfrm>
            <a:off x="1130935" y="1885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2.3.2 </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品牌个性的构成</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1</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en-US" altLang="zh-CN" sz="4800" b="1" dirty="0">
                <a:solidFill>
                  <a:srgbClr val="FFFFFF"/>
                </a:solidFill>
                <a:latin typeface="+mn-ea"/>
                <a:ea typeface="+mn-ea"/>
              </a:rPr>
              <a:t>2.1</a:t>
            </a:r>
            <a:r>
              <a:rPr lang="zh-CN" altLang="en-US" sz="4800" b="1" dirty="0">
                <a:solidFill>
                  <a:srgbClr val="FFFFFF"/>
                </a:solidFill>
                <a:latin typeface="+mn-ea"/>
                <a:ea typeface="+mn-ea"/>
              </a:rPr>
              <a:t>品牌定位内涵</a:t>
            </a:r>
            <a:endParaRPr lang="zh-CN" altLang="en-US"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97865" y="1767205"/>
            <a:ext cx="1109154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1.品牌能力</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品牌能力是指品牌获得顾客认同和接纳的能力，这些能力包括：</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（1）品牌产品必须具备某些满足顾客需求的功能属性。</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（2）能够提供给顾客某些经济利益、情感利益或精神满足。</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（3）良好的沟通交际能力。</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（4）保持和促进品牌标定产品的销售能力。</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（5）在市场上发展和成长的能力。</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6245" y="980440"/>
            <a:ext cx="11136630"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 品牌气质</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心理学讨论的个人气质指人心理活动的动力特征，大致分为胆汁质、多血质、黏液质、抑郁质四类，是先天由神经的生理特点所决定的，这些气质特点影响人处事的态度以及行事的质量、速度，虽然无所谓优劣，但各自都有局限性。品牌气质与人的气质不同，主要表现在以下几个方面。</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（1）品牌气质是品牌管理者有意识设计的，可以根据需要进行改进、修正。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（2）品牌气质中的气质，指品牌基于其产品属性、品牌文化而凝练，并表现出来相对稳定的品牌品位。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（3）品牌气质中的气质是品牌的美学属性，即品牌特有的审美意蕴，比如雅致、精巧、精致、天真、浪漫、和谐、粗狂、豪放等。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（4）品牌气质与目标顾客的审美倾向应保持一致或者成为顾客所向往的、渴望拥有的。</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71195" y="2132330"/>
            <a:ext cx="10699115"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 品牌性格</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性格是一个心理学概念，来自《辞海》的解释是：人对现实的态度和比较稳定的行为方式，但有可塑性的心理特征。性格是个性的核心部分，最能表现个体差异。性格具有复杂的结构，包括态度特征、意志特征、情绪特征、理智特征。与人的性格结构相比较，品牌性格是品牌管理者有意识地设计、塑造并可根据需要进行修正、改进的。品牌性格包括以下几方面。</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340485"/>
            <a:ext cx="1101534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（1）品牌如何处理市场竞争中出现的外部问题，以及如何对待和评价自己的品牌行为。</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品牌管理人员在市场竞争和企业发展过程自觉确定品牌发展目标，并市场情况调节自身的行动，克服困难，实现预定品牌目标的决策过程。它集中表现了品牌管理人员的能动性和自觉性，对品牌行为有发动、坚持和制止、改变等方面的控制调节作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（3）品牌与目标市场沟通时的情绪表现，比如，对待市场反馈的热情或冷漠、迅速或迟钝等。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（4）品牌是否能够合乎理性、合乎实际地洞悉、适应市场的变化并采取有效措施。</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10" y="1196340"/>
            <a:ext cx="11082020"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 品牌品格</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品牌如人，也要有品行与品德。品牌品格是指，品牌的道德水平和道德表现。人无德无品，行之不远，品牌也是如此。品牌品格包括以下几方面：</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（1）品牌核心价值的道德取向，这是影响品牌外部表现的内在动力。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（2）品牌在处理与利益相关者的经济关系时的道德站位。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（3）品牌履行社会责任和义务的善行意识和善行表现。</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（4）品牌行为对社会道德进步的贡献程度。</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较为完整的品牌个性由上述几部分构成。但是对于具体的品牌而言，可以根据市场环境分析、目标顾客洞察、品牌优劣势分析及品牌发展目标，重点选择其中的一个或几个方面进行塑造，从而形成区别于其他同类品牌的鲜明特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355" y="1628775"/>
            <a:ext cx="10958830" cy="286131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品牌个性是企业经营理念、顾客消费理念与社会价值文化理念的辩证统一，深刻表达了品牌真正人性化、哲理化的理念。品牌个性可以超越品牌的物理性能和使用价值而存在，不仅能够创造丰富的品牌意象，促使顾客产生恰当的品牌感知和品牌联想，还可以通过品牌的感性诉求，唤起顾客内心深处的认同感，从而强化顾客的购买动机，促进产品销售。对企业而言，突出和发展品牌个性是创造产品差异化、增强企业竞争优势的基本途径；对顾客而言，品牌个性是其对品牌产品进行有效识别和选择的重要依据。</a:t>
            </a:r>
            <a:endParaRPr lang="zh-CN" altLang="zh-CN" sz="2000" kern="100" dirty="0">
              <a:latin typeface="+mn-ea"/>
              <a:ea typeface="+mn-ea"/>
              <a:cs typeface="+mn-ea"/>
              <a:sym typeface="+mn-ea"/>
            </a:endParaRPr>
          </a:p>
        </p:txBody>
      </p:sp>
      <p:sp>
        <p:nvSpPr>
          <p:cNvPr id="100" name="文本框 99"/>
          <p:cNvSpPr txBox="1"/>
          <p:nvPr/>
        </p:nvSpPr>
        <p:spPr>
          <a:xfrm>
            <a:off x="1059180" y="1885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2.3.3</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品牌个性的价值</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9290" y="1844675"/>
            <a:ext cx="10807700" cy="3507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1.产品差异化的源泉</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随着产品同质化现象越发明显，企业必须使自己的产品表现出差异，针对目标顾客，塑造有吸引力的品牌个性，是表现产品和品牌差异性的最佳手段。</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2.使顾客印象深刻</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个性具有较强的沟通能力，其特有的价值取向、气质风貌具有强烈的情感和精神感染力，能够占据目标顾客的心智，使品牌成为顾客生活或工作中的良师益友。品牌人性化的个性特征使品牌变得有生命，让顾客更有欲望去接近它、喜欢它，进而想要得到它。</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87705" y="1484630"/>
            <a:ext cx="11002645" cy="4431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3.利于提高顾客忠诚度</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不仅要能满足顾客的实际功用和基本利益要求，还要能使顾客获得品牌附加的服务价值和形象价值，满足顾客的心理需求。如果说具有鲜明个性的产品能够吸引顾客的注意，那么契合顾客心理要求和个性特征的品牌产品，可以与顾客建立起亲密的关系，使顾客形成指名购买及重复购买，也就形成和提高了顾客忠诚度。</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4.创造品牌竞争优势</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个性往往表达了某些受人欢迎或令人向往的品位和气质，顾客愿意为此个性付出更多的金钱，从而形成品牌溢价，这就是品牌个性的价值所在。例如，谭木匠、柒牌等品牌都具有持续一致，且鲜明的个性，因此其品牌的价值高出竞争品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554355" y="1701165"/>
            <a:ext cx="10931525" cy="2953385"/>
          </a:xfrm>
          <a:prstGeom prst="rect">
            <a:avLst/>
          </a:prstGeom>
          <a:noFill/>
        </p:spPr>
        <p:txBody>
          <a:bodyPr wrap="square">
            <a:spAutoFit/>
          </a:bodyPr>
          <a:p>
            <a:pPr indent="457200" algn="just">
              <a:lnSpc>
                <a:spcPct val="150000"/>
              </a:lnSpc>
              <a:spcBef>
                <a:spcPts val="0"/>
              </a:spcBef>
              <a:spcAft>
                <a:spcPts val="0"/>
              </a:spcAft>
            </a:pPr>
            <a:r>
              <a:rPr lang="zh-CN" altLang="zh-CN" sz="2000" kern="100" dirty="0">
                <a:latin typeface="+mn-ea"/>
                <a:ea typeface="+mn-ea"/>
                <a:cs typeface="+mn-ea"/>
                <a:sym typeface="+mn-ea"/>
              </a:rPr>
              <a:t>由于对品牌个性的内涵缺乏全面的理解，在进行品牌个性塑造时，极易陷入一些误区，总结起来，包括以下几个方面的问题。</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1.品牌个性就是品牌形象</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个性就像人的个性一样，它是通过品牌设计、品牌传播赋予品牌的一种精神特征，是品牌形象的内核，它是品牌使用者个性的类化，反映利益相关者心中的情感、情绪、意志取向和特定的生活价值观。因此，品牌个性只是品牌形象中的一部分。</a:t>
            </a:r>
            <a:endParaRPr lang="zh-CN" altLang="zh-CN" sz="2000" kern="100" dirty="0">
              <a:latin typeface="+mn-ea"/>
              <a:ea typeface="+mn-ea"/>
              <a:cs typeface="+mn-ea"/>
              <a:sym typeface="+mn-ea"/>
            </a:endParaRPr>
          </a:p>
        </p:txBody>
      </p:sp>
      <p:sp>
        <p:nvSpPr>
          <p:cNvPr id="100" name="文本框 99"/>
          <p:cNvSpPr txBox="1"/>
          <p:nvPr/>
        </p:nvSpPr>
        <p:spPr>
          <a:xfrm>
            <a:off x="1130935" y="2609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2.3.4 </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品牌个性塑造误区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10" y="1555750"/>
            <a:ext cx="1107884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形象是人们对品牌由外而内的整体印象和评价，而品牌个性则是品牌存于内而形于外的独特精神气质，是品牌人性化的集中表现。品牌个性具有独特性，使品牌的形象识别更加鲜明生动和丰满，更加具有“人性”，使顾客可以把品牌当作人来看待并建立密切关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品牌个性是品牌形象的核心，是品牌形象中最能体现差异、最生动活泼、最具生命力的部分。强势品牌的品牌力形成大都得益于它有鲜明的个性。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外表形象可以模仿，可以改变，个性却无法模仿，难以改变。具有个性的品牌形象无法模仿，只有具有个性的品牌形象才是立体的、生动的、有生命力的品牌形象。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30595" y="115961"/>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2.1.1品牌定位概念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411480" y="1701165"/>
            <a:ext cx="11264900"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1.定位的概念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定位”的概念发端于广告、营销领域，由美国营销学者阿尔·里斯和杰克·特劳特（1969）提出，他们在美国营销杂志《广告时代》和《工业营销》上发表系列文章，将定位解释为“确定商品在市场中的位置”。之后，由于发现现实中顾客对过多品牌的信息倾向于排斥，在购买某类商品时，大多优先选择该类商品的代表品牌，因此，在他们后来出版的《定位》（1981）一书中，将定位的场所由市场转为“顾客心智”。同时，阿尔·里斯和杰克·特劳特也逐步将定位的客体：商品、企业、服务等，扩大到各类组织、机构、个人、城市甚至国家等，同时加入了“区别于竞争对手”这个要素。因此，定位是指任何一个品牌都必须在目标受众的心智中占据一个特定的位置，提供有别于竞争者的利益，并维持好自己的经营焦点。对于定位概念，需要把握以下几个方面。</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6585" y="1772285"/>
            <a:ext cx="10790555"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2.品牌个性就是品牌定位</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个性是品牌的人格化，人格化的品牌通过品牌定位这一动作过程与目标顾客进行沟通交流，以至得到顾客的认可、喜爱，可以使品牌定位更加稳固，使目标顾客产生品牌忠诚，形成品牌溢价。品牌个性的建设离不开品牌定位的场所：人的心智，作为对目标顾客心智的反映，品牌个性的凸显和成功必须接受顾客的认知、检验和认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5950" y="1700530"/>
            <a:ext cx="1094613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对于初建品牌，就功能来说，品牌个性是品牌识别的重要构成部分，而品牌定位是品牌启动运营的第一步；就时间先后来说，品牌个性的设计和塑造在目标市场确定之后，在品牌定位之前，品牌个性得以确立的必要条件是准确的品牌定位。品牌个性必须以品牌定位为前提，品牌个性反过来又可以对品牌定位予以深化和体现。</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定位并不能决定品牌个性，两个品牌可能存在同样的定位，但却可以拥有不同的个性。不同的个性导致不同的定位结果，或者定位成功，或者被排除于目标顾客心智的边缘或之外。其实，决定品牌个性是否成功的是，品牌管理者能否准确地把握、提炼细分市场目标顾客的类化人格，并将其融入品牌识别框架中，然后再将其集中地诉求于目标顾客的心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4</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2.4品牌个性塑造</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2690" y="405130"/>
            <a:ext cx="413258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2.4.1品牌个性塑造的原则</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6" name="文本框 5"/>
          <p:cNvSpPr txBox="1"/>
          <p:nvPr/>
        </p:nvSpPr>
        <p:spPr>
          <a:xfrm>
            <a:off x="626110" y="1124585"/>
            <a:ext cx="11141710" cy="38766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品牌个性塑造的过程是一个长期的漫长过程，是一个在顾客心智中形成品牌个性特征的过程。这个过程企业需要小心谨慎，逐步获取顾客的接受和认可。</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在品牌个性的塑造过程中，须遵循一定的原则，才能保障整个行动达到目标。</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1.持续一致原则</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个性应该保持稳定的内在特性和外部行为特征，这样就会建立顾客对品牌个性清晰的感觉和认知。品牌传播的语句、风格、图文、音色等涉及品牌个性信息时要具有一定的持续性，并且各种信息传播手段所传递的信息要一致。品牌个性的创新传播要力求做到“形变而神不变”。</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2950" y="1075055"/>
            <a:ext cx="10200640" cy="3507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2.新颖独特原则</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所谓新颖独特，是指品牌个性不同于其他品牌的风格和气质，具有明显差异性和识别性，使顾客产生深刻的印象和感受。</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3.人文关怀原则</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个性塑造是品牌的人格化，目的是使品牌与顾客建立深层次的联系，人文关怀原则不仅要求品牌个性具有人性化的情感诉求，而且要求品牌产品应体现对人们生活细节的关怀与呵护。具有人文关怀的品牌个性会唤起人们对品牌的偏好。</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2690" y="188595"/>
            <a:ext cx="5566410" cy="73723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2.4.2 品牌个性元素</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4" name="文本框 3"/>
          <p:cNvSpPr txBox="1"/>
          <p:nvPr/>
        </p:nvSpPr>
        <p:spPr>
          <a:xfrm>
            <a:off x="483235" y="1917700"/>
            <a:ext cx="1097407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个性的提炼过程犹如胚胎移植一样，是一个高度精细的创意传播工程。品牌策划人员必须从整体上把握并深入分析构成品牌个性的各种要素，以便能够为品牌提炼出既有别于同类竞争品牌又符合目标顾客个性特征的品牌个性。总体而言，构成品牌个性的要素主要有三大类，即与产品直接相关的要素、与产品间接相关的要素，以及与目标顾客直接相关的要素。</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485265"/>
            <a:ext cx="1093597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1．与品牌商品直接相关的要素</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米开朗基罗之所以能够在没有生命的大理石上雕刻出栩栩如生的伟大艺术作品，就在于他能够将存在于大理石当中的天然特质传神地展现出来。对于商品而言，我们也可以认为，品牌个性大都源自商品本身。品牌策划人员就是要善于挖掘并提炼出商品与生俱来的个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（1）产品特征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在品牌个性的塑造过程中，一些企业针对产品自身的内在属性进行品牌个性的挖掘和提炼，取得了理想的效果。</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355" y="1700530"/>
            <a:ext cx="1103630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（2）产品价格</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对于顾客而言，产品的价格是其判断、选择的重要依据，同时顾客也会根据产品的价格形成对品牌的印象。如果一个品牌持之以恒地以高价作为其品牌个性加以传播，就有可能在顾客心目中形成两种相反的品牌印象：高品质的、尊贵的、富有的、豪华的、精致的、奢侈的，或者是势利的、庸俗的、高高在上的、为富不仁的。相反，如果一个品牌长期以低价作为其品牌个性加以传播，也有可能在顾客心目中形成截然相反的品牌印象：物有所值的、亲民的、节俭的、朴实的，或者是廉价的、落后的、粗糙的、不上档次的。因此，在品牌个性的提炼过程中，长时间地强调品牌价格似乎并不是明智的选择。</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1195" y="1700530"/>
            <a:ext cx="1083056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2.与产品间接相关的要素</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在提炼品牌个性的过程中，虽然从与产品直接相关的要素中去寻找和挖掘品牌个性是一种较为便捷的方法，但是无论何种的产品，其内在属性总是有限的。在大多数情况下，许多产品的内在属性早已被同类品牌予以突出或强调，并成为其品牌个性加以传播和诉求，此时，对品牌个性的提炼就只能另辟蹊径。从与产品有间接关系的若干要素中去提炼品牌个性，不失为提炼品牌个性的又一种方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845" y="1196340"/>
            <a:ext cx="11626850"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（1）使用者形象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企业在塑造品牌个性的过程中，将产品目标顾客的共性特征加以提炼和整合，塑造出该顾客群体广为认同和喜爱的典型人物，并将该典型人物的个性特征融入品牌个性之中，逐步形成独特的品牌个性。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（2）广告风格</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所谓广告风格是指企业在长期的广告诉求活动中，持之以恒地采用相同的表现方式，使其广告作品逐渐形成一种有别于同类产品的独特表现方式，当顾客将这种广告诉求的表现方式与品牌形成一对一的联想时，品牌个性就在顾客的心智中牢牢确立了。</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利用独特的广告风格并使其转化为品牌个性，必须满足两个基本条件：一是该品牌每年保持较高的广告曝光率；二是该品牌的广告表现方法始终如一，否则就不可能形成鲜明的广告风格。</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ags/tag1.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MH" val="20170109233147"/>
  <p:tag name="MH_LIBRARY" val="GRAPHIC"/>
  <p:tag name="MH_ORDER" val="文本框 19"/>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MH" val="20170109233147"/>
  <p:tag name="MH_LIBRARY" val="GRAPHIC"/>
  <p:tag name="MH_ORDER" val="文本框 19"/>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2"/>
  <p:tag name="KSO_WM_UNIT_ID" val="custom160336_9*l_i*1_2"/>
  <p:tag name="KSO_WM_UNIT_CLEAR" val="1"/>
  <p:tag name="KSO_WM_UNIT_LAYERLEVEL" val="1_1"/>
  <p:tag name="KSO_WM_DIAGRAM_GROUP_CODE" val="l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MH" val="20170109233147"/>
  <p:tag name="MH_LIBRARY" val="GRAPHIC"/>
  <p:tag name="MH_ORDER" val="文本框 19"/>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MH" val="20170109233147"/>
  <p:tag name="MH_LIBRARY" val="GRAPHIC"/>
  <p:tag name="MH_ORDER" val="文本框 19"/>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UNIT_TABLE_BEAUTIFY" val="smartTable{ccc9b27f-ed6f-4d19-80e8-b9080e560952}"/>
  <p:tag name="TABLE_ENDDRAG_ORIGIN_RECT" val="524*587"/>
  <p:tag name="TABLE_ENDDRAG_RECT" val="174*20*524*587"/>
</p:tagLst>
</file>

<file path=ppt/tags/tag29.xml><?xml version="1.0" encoding="utf-8"?>
<p:tagLst xmlns:p="http://schemas.openxmlformats.org/presentationml/2006/main">
  <p:tag name="KSO_WPP_MARK_KEY" val="d6dd60dc-9106-4903-aa90-ddcb36095ec1"/>
  <p:tag name="COMMONDATA" val="eyJoZGlkIjoiYjk5ODM0YmMxOWJiYWQyNDU4MGIzYWRmYTA0ZmI5NDcifQ=="/>
  <p:tag name="commondata" val="eyJoZGlkIjoiOWMzZDcxZjNhY2FiMzczNDQ3NjI1MTFhY2UwMjA4OTAifQ=="/>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TAG_VERSION" val="1.0"/>
  <p:tag name="KSO_WM_BEAUTIFY_FLAG" val=""/>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ppt/theme/themeOverride2.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22851</Words>
  <Application>WPS 演示</Application>
  <PresentationFormat>自定义</PresentationFormat>
  <Paragraphs>642</Paragraphs>
  <Slides>120</Slides>
  <Notes>8</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120</vt:i4>
      </vt:variant>
    </vt:vector>
  </HeadingPairs>
  <TitlesOfParts>
    <vt:vector size="137" baseType="lpstr">
      <vt:lpstr>Arial</vt:lpstr>
      <vt:lpstr>宋体</vt:lpstr>
      <vt:lpstr>Wingdings</vt:lpstr>
      <vt:lpstr>微软雅黑</vt:lpstr>
      <vt:lpstr>仿宋_GB2312</vt:lpstr>
      <vt:lpstr>仿宋</vt:lpstr>
      <vt:lpstr>Calibri</vt:lpstr>
      <vt:lpstr>Calibri</vt:lpstr>
      <vt:lpstr>微软雅黑 Light</vt:lpstr>
      <vt:lpstr>Lifeline JL</vt:lpstr>
      <vt:lpstr>Segoe Print</vt:lpstr>
      <vt:lpstr>Arial</vt:lpstr>
      <vt:lpstr>黑体</vt:lpstr>
      <vt:lpstr>Arial Unicode MS</vt:lpstr>
      <vt:lpstr>Impact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红蓝工作总结</dc:title>
  <dc:creator>第一PPT</dc:creator>
  <cp:keywords>www.1ppt.com</cp:keywords>
  <dc:description>www.1ppt.com</dc:description>
  <cp:lastModifiedBy>C</cp:lastModifiedBy>
  <cp:revision>300</cp:revision>
  <dcterms:created xsi:type="dcterms:W3CDTF">2019-10-22T07:13:00Z</dcterms:created>
  <dcterms:modified xsi:type="dcterms:W3CDTF">2023-10-30T06:59:17Z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DF2749AC7D834D0C98D53FF33E53C099</vt:lpwstr>
  </property>
</Properties>
</file>