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82"/>
  </p:handoutMasterIdLst>
  <p:sldIdLst>
    <p:sldId id="1889" r:id="rId4"/>
    <p:sldId id="1801" r:id="rId6"/>
    <p:sldId id="1965" r:id="rId7"/>
    <p:sldId id="2192" r:id="rId8"/>
    <p:sldId id="1966" r:id="rId9"/>
    <p:sldId id="2709" r:id="rId10"/>
    <p:sldId id="1934" r:id="rId11"/>
    <p:sldId id="1297" r:id="rId12"/>
    <p:sldId id="1936" r:id="rId13"/>
    <p:sldId id="2301" r:id="rId14"/>
    <p:sldId id="3050" r:id="rId15"/>
    <p:sldId id="2305" r:id="rId16"/>
    <p:sldId id="1940" r:id="rId17"/>
    <p:sldId id="2302" r:id="rId18"/>
    <p:sldId id="1943" r:id="rId19"/>
    <p:sldId id="1938" r:id="rId20"/>
    <p:sldId id="3051" r:id="rId21"/>
    <p:sldId id="1939" r:id="rId22"/>
    <p:sldId id="1941" r:id="rId23"/>
    <p:sldId id="1942" r:id="rId24"/>
    <p:sldId id="2997" r:id="rId25"/>
    <p:sldId id="1944" r:id="rId26"/>
    <p:sldId id="1947" r:id="rId27"/>
    <p:sldId id="1948" r:id="rId28"/>
    <p:sldId id="2998" r:id="rId29"/>
    <p:sldId id="1945" r:id="rId30"/>
    <p:sldId id="2495" r:id="rId31"/>
    <p:sldId id="1951" r:id="rId32"/>
    <p:sldId id="1950" r:id="rId33"/>
    <p:sldId id="1952" r:id="rId34"/>
    <p:sldId id="3052" r:id="rId35"/>
    <p:sldId id="1953" r:id="rId36"/>
    <p:sldId id="1958" r:id="rId37"/>
    <p:sldId id="1956" r:id="rId38"/>
    <p:sldId id="1959" r:id="rId39"/>
    <p:sldId id="1955" r:id="rId40"/>
    <p:sldId id="1960" r:id="rId41"/>
    <p:sldId id="2999" r:id="rId42"/>
    <p:sldId id="3053" r:id="rId43"/>
    <p:sldId id="2597" r:id="rId44"/>
    <p:sldId id="1961" r:id="rId45"/>
    <p:sldId id="1962" r:id="rId46"/>
    <p:sldId id="2600" r:id="rId47"/>
    <p:sldId id="1969" r:id="rId48"/>
    <p:sldId id="1968" r:id="rId49"/>
    <p:sldId id="1963" r:id="rId50"/>
    <p:sldId id="3054" r:id="rId51"/>
    <p:sldId id="1964" r:id="rId52"/>
    <p:sldId id="3000" r:id="rId53"/>
    <p:sldId id="3001" r:id="rId54"/>
    <p:sldId id="3002" r:id="rId55"/>
    <p:sldId id="1975" r:id="rId56"/>
    <p:sldId id="3055" r:id="rId57"/>
    <p:sldId id="3003" r:id="rId58"/>
    <p:sldId id="3004" r:id="rId59"/>
    <p:sldId id="3005" r:id="rId60"/>
    <p:sldId id="1979" r:id="rId61"/>
    <p:sldId id="1976" r:id="rId62"/>
    <p:sldId id="1977" r:id="rId63"/>
    <p:sldId id="1980" r:id="rId64"/>
    <p:sldId id="3006" r:id="rId65"/>
    <p:sldId id="3056" r:id="rId66"/>
    <p:sldId id="1981" r:id="rId67"/>
    <p:sldId id="2418" r:id="rId68"/>
    <p:sldId id="3008" r:id="rId69"/>
    <p:sldId id="3007" r:id="rId70"/>
    <p:sldId id="1982" r:id="rId71"/>
    <p:sldId id="1990" r:id="rId72"/>
    <p:sldId id="2419" r:id="rId73"/>
    <p:sldId id="1985" r:id="rId74"/>
    <p:sldId id="2993" r:id="rId75"/>
    <p:sldId id="2128" r:id="rId76"/>
    <p:sldId id="2884" r:id="rId77"/>
    <p:sldId id="2132" r:id="rId78"/>
    <p:sldId id="2089" r:id="rId79"/>
    <p:sldId id="2169" r:id="rId80"/>
    <p:sldId id="2170" r:id="rId81"/>
  </p:sldIdLst>
  <p:sldSz cx="12198350" cy="6858000"/>
  <p:notesSz cx="6858000" cy="9144000"/>
  <p:custDataLst>
    <p:tags r:id="rId8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1" userDrawn="1">
          <p15:clr>
            <a:srgbClr val="A4A3A4"/>
          </p15:clr>
        </p15:guide>
        <p15:guide id="2" pos="38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11"/>
        <p:guide pos="381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55"/>
        <p:guide pos="222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6" Type="http://schemas.openxmlformats.org/officeDocument/2006/relationships/tags" Target="tags/tag20.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hemeOverride" Target="../theme/themeOverride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tags" Target="../tags/tag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4.jpeg"/><Relationship Id="rId1" Type="http://schemas.openxmlformats.org/officeDocument/2006/relationships/tags" Target="../tags/tag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5.jpeg"/><Relationship Id="rId1" Type="http://schemas.openxmlformats.org/officeDocument/2006/relationships/tags" Target="../tags/tag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jpeg"/><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6</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品牌策划与推广：品牌延伸</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414145"/>
            <a:ext cx="10608310"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（1）企业单独为新产品开发一个新的品牌名称，新品牌和已有品牌相互独立；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（2）新产品直接使用已有的品牌名称；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（3）新产品具有自己相对独立的品牌名称，但新的品牌名称和企业已有品牌名称具有某种关联，比如：已有的品牌名称作为家族品牌（或公司品牌）为新产品的品牌提供品牌背书。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9735" y="890270"/>
            <a:ext cx="11245850" cy="516953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通过上述第（2）种策略或第（3）种策略推出新产品时，都不同程度地利用了企业的已有品牌，这些活动都可以属于品牌延伸。例如，海尔公司当初推出高端品牌卡萨帝时，为了避免卡萨帝受已有海尔品牌的影响，在卡萨帝品牌的建设过程中，尽可能地减少卡萨帝与海尔之间的联系，避免顾客对两者产生关联性联想，此过程就属于是第（1）种策略，这不是品牌延伸。美的企业利用美的品牌推出厨房家电新产品的过程属于第（2）种策略。五菱汽车推出纯电汽车缤果品牌，并在缤果汽车上继续使用五菱品牌标志，并且以“五菱缤果”的形式出现在汽车上，该过程属于第（3）种策略。从这三个例子可以看出，海尔公司希望卡萨帝品牌完全独立于已有的海尔品牌，而美的与五菱公司则不同程度地利用了已有品牌的影响力。企业采取第（2）、（3）种延伸策略时，企业原有的品牌又称为母品牌，而企业为新产品设计的新品牌也称为子品牌，此时推出的新产品也称为延伸产品。因为在品牌延伸过程中，新产品的品牌不是完全独立的，与企业原有品牌之间存在着一定的联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355" y="2348865"/>
            <a:ext cx="10933430" cy="3876675"/>
          </a:xfrm>
          <a:prstGeom prst="rect">
            <a:avLst/>
          </a:prstGeom>
          <a:noFill/>
        </p:spPr>
        <p:txBody>
          <a:bodyPr wrap="square" rtlCol="0" anchor="t">
            <a:spAutoFit/>
          </a:bodyPr>
          <a:lstStyle/>
          <a:p>
            <a:pPr indent="457200" algn="just">
              <a:lnSpc>
                <a:spcPct val="150000"/>
              </a:lnSpc>
              <a:spcBef>
                <a:spcPts val="0"/>
              </a:spcBef>
              <a:spcAft>
                <a:spcPts val="0"/>
              </a:spcAft>
              <a:buClrTx/>
              <a:buSzTx/>
            </a:pPr>
            <a:r>
              <a:rPr lang="zh-CN" altLang="zh-CN" sz="2000" kern="100" dirty="0">
                <a:latin typeface="+mn-ea"/>
                <a:ea typeface="+mn-ea"/>
                <a:cs typeface="+mn-ea"/>
                <a:sym typeface="+mn-ea"/>
              </a:rPr>
              <a:t>品牌延伸可以对企业的品牌经营管理工作产生以下积极作用。</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1.对顾客的作用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（1）降低顾客对新产品的感知风险</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latin typeface="+mn-ea"/>
                <a:ea typeface="+mn-ea"/>
                <a:cs typeface="+mn-ea"/>
                <a:sym typeface="+mn-ea"/>
              </a:rPr>
              <a:t>企业使用新的品牌名称推出新产品往往会让顾客感到风险和不确定感。相反，采用一个知名的，且形象正面的已有品牌推出新产品时则不会出现这样的问题。采用品牌延伸时，顾客会根据自己对已有品牌的了解和信任，快速形成对新产品的判断，从而接纳企业的新产品。此时，顾客对新产品的风险感知低。</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6.1.2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品牌延伸积极作用</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2132965"/>
            <a:ext cx="1096645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（2）提高新产品的感知质量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知名品牌的明显优势是顾客对其品质有一个较高预期。对于新产品而言，顾客会根据自己对于母品牌的认知，以及新产品与母品牌的关联程度，形成对新产品质量的预期。例如，安踏推出一款新的徒步鞋，顾客就会根据自己对安踏的了解，以及徒步鞋与安踏的相关程度，推断安踏徒步鞋的质量。显然，这款徒步鞋沿用安踏的品牌名称比使用一个新品牌名称，顾客反映会更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196975"/>
            <a:ext cx="10661650"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（3）满足顾客的多样化需求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顾客对已有品牌的产品系列感到厌倦时，往往希望更换它们。如果企业能够通过同一品牌提供多种具有差异化的产品供顾客选择，就可以使顾客不用寻求其他品牌也能解决购买问题。品牌延伸能够丰富品牌名称下的产品线。例如，元气森林公司在饮料产品领域，就有元气森林气泡水、元气森林外星人电解质水、元气森林纤茶、元气森林燃茶、元气满满乳茶、元气森林冰茶、元气森林可乐等系列产品，它们共同丰富了元气森林品牌旗下的产品线，使元气森林品牌可以满足顾客的不同需求，以及不同顾客的需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685" y="1844675"/>
            <a:ext cx="1162875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 对企业的作用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品牌延伸可以为品牌及其所有者带来战略层面的积极结果，主要表现在以下几方面。</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（1）拓宽市场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延伸使企业接触到新顾客，增加品牌的市场覆盖，从而使企业的收入增加。例如，达利园品牌通过产品线延伸，不断推出各种款式、口味的面包，提高了品牌的市场份额。又如，自然堂是一家护肤品公司，但通过品类延伸，快速扩大了企业的产品品类，先后推出皮肤护理、面膜、彩妆和洗发露等产品，极大地提高了企业的销售额。</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483995"/>
            <a:ext cx="11232515" cy="3784600"/>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（2）深化市场 </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通过品牌延伸还可以将市场做深、做透，提高客户份额。也就是说，品牌延伸能够让同一个顾客购买相同品牌名称下更多的不同产品，从而占据该顾客更大的购物支出份额。例如，商业银行通过品牌延伸从传统的零售银行业务，拓展到个人理财、信用卡、住房信贷等业务，那么，商业银行通过交叉销售（向同一顾客销售多种业务），就能够提高品牌的客户份额。同样，互联网企业腾讯通过微信品牌粘住了用户，产生了巨大的用户流量，然后通过品牌延伸，向相同顾客群推出了腾讯的门户、搜索、电子商务等服务项目，同样的，腾讯的品牌延伸起到了很好的深化市场作用，大大提高自己的客户份额。</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2450" y="1305560"/>
            <a:ext cx="11041380" cy="470789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（3）提高企业营销效率</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采用相同的品牌名称、包装、标签，在分销渠道和终端营销、各种传播媒体、事件营销、赞助或联合营销等活动中，企业可以更有效率地促进新产品推广。不仅如此，以相同的品牌名称推出系列延伸产品，也更容易说服渠道零售商接受延伸产品，知名品牌旗下的系列产品是公司增加与零售商议价能力的重要筹码。从营销传播的角度看，品牌延伸具有明显的优势。产品生命周期有导入期、成长期、成熟期、衰退期等。在导入阶段，如果新产品以知名品牌冠名推出，营销传播只需帮助顾客建立延伸产品与母品牌之间的联系就可以了。企业仅需要通过较少的广告支持就可以达到相同的效果。由于延伸产品与母品牌旗下的其他产品是一个整体，其广告传播效率会得到提高。如果企业选择创建新品牌名的方式来推出新产品，仅在市场调研和品牌名称、标识、包装等设计方面，就需要投入巨额费用。</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3370" y="1124585"/>
            <a:ext cx="1130871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 对母品牌的作用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品牌延伸的最佳效果是能够为母品牌带来反哺利益，包括：丰富母品牌含义、提升母品牌形象、拓宽母品牌的宽度等。</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（1）丰富母品牌含义</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延伸得当，可以丰富母品牌含义，进而强化了母品牌的鲜明特色，强化母品牌的定位。例如，云南白药是著名的中成药，由云南民间医生曲焕章于清光绪二十八年（1902年）研制成功。云南白药由名贵药材制成，具有化瘀止血、活血止痛、解毒消肿之功效。问世百多年来，云南白药以其独特、神奇的功效被誉为“中华瑰宝，伤科圣药”。2004年云南白药进入牙膏市场，推出云南白药牙膏时就明确了核心卖点：预防牙龈出血或止血，让云南白药品牌的核心价值转移到新产品上，而且云南白药牙膏的成功进一步强化了云南白药化瘀止血、活血止痛、解毒消肿的中草药定位。 </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1965" y="1557020"/>
            <a:ext cx="11057890" cy="2399665"/>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（2）提升母品牌形象</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延伸产品具备高品质，还能提升母品牌的形象，因此成功的品牌延伸有助于提升顾客对母品牌的信誉感知，包括品牌的专业程度、可信度、吸引力等。例如，安踏从跑步鞋延伸到专业的篮球鞋、运动服、运动器材，由于这些延伸产品具有卓越的产品品质，因而强化了其“永不止步”与“运动时尚”的品牌形象。</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1812996"/>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品牌延伸概述</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392829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品牌延伸评价</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2856653"/>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品牌延伸策略</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182928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289850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03948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412875"/>
            <a:ext cx="11090275" cy="3784600"/>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（3）拓宽母品牌消费情境</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企业成立之初往往聚焦于某个细分市场，顾客容易将品牌与该细分市场画等号。随着企业的扩张，狭窄的品牌定位使已有品牌的使用范围受到限制，企业需要更为宽泛的品牌定位，因而需要拓宽品牌的消费情景。如果企业能够选择合适的品牌延伸策略，就能够拓宽品牌的应用边界。</a:t>
            </a:r>
            <a:endParaRPr altLang="zh-CN" sz="2000" kern="100" dirty="0">
              <a:latin typeface="+mn-ea"/>
              <a:ea typeface="+mn-ea"/>
              <a:cs typeface="+mn-ea"/>
              <a:sym typeface="+mn-ea"/>
            </a:endParaRPr>
          </a:p>
          <a:p>
            <a:pPr lvl="0" indent="457200" algn="just">
              <a:lnSpc>
                <a:spcPct val="150000"/>
              </a:lnSpc>
              <a:spcBef>
                <a:spcPts val="0"/>
              </a:spcBef>
              <a:spcAft>
                <a:spcPts val="0"/>
              </a:spcAft>
            </a:pPr>
            <a:r>
              <a:rPr altLang="zh-CN" sz="2000" kern="100" dirty="0">
                <a:latin typeface="+mn-ea"/>
                <a:ea typeface="+mn-ea"/>
                <a:cs typeface="+mn-ea"/>
                <a:sym typeface="+mn-ea"/>
              </a:rPr>
              <a:t>美的品牌最初专注于电扇、冰箱、空调等白色家电产品系列，然而白色家电产品的消费情境开始限制企业的发展。因此，美的从科技尽善，生活尽美出发，向厨房家电、卫浴电器等细分市场延伸，不断推出油烟机、灶具、洗碗机、消毒柜等厨房家电，以及燃气热水器、电热水器等卫浴电器。美的品牌延伸到厨房家电、卫浴电器等细分市场，拓宽了品牌的消费情境。</a:t>
            </a:r>
            <a:endParaRPr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355" y="1916430"/>
            <a:ext cx="10933430" cy="3876675"/>
          </a:xfrm>
          <a:prstGeom prst="rect">
            <a:avLst/>
          </a:prstGeom>
          <a:noFill/>
        </p:spPr>
        <p:txBody>
          <a:bodyPr wrap="square" rtlCol="0" anchor="t">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延伸的新产品不成功</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（1）母品牌的资产不能转移给新产品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latin typeface="+mn-ea"/>
                <a:ea typeface="+mn-ea"/>
                <a:cs typeface="+mn-ea"/>
                <a:sym typeface="+mn-ea"/>
              </a:rPr>
              <a:t>如果新产品与母品牌的核心价值、个性特征之间存在较大的差异，顾客就难以将母品牌积极正面的联想转移给新产品。企业进行品牌延伸的目的是希望借助母品牌的知名度与美誉度，但能否使新产品受益，还取决于新产品与母品牌的匹配性。例如，奇瑞企业早期的QQ汽车让顾客对奇瑞品牌产生了强烈的高性价比、低档汽车的品牌联想，当奇瑞试图进入高档汽车领域推出中高档品牌瑞麒时，已有的品牌联想成为品牌延伸的巨大障碍，因为新产品与母品牌已建立的联想格格不入。</a:t>
            </a:r>
            <a:endParaRPr lang="zh-CN" altLang="zh-CN" sz="2000" kern="100" dirty="0">
              <a:latin typeface="+mn-ea"/>
              <a:ea typeface="+mn-ea"/>
              <a:cs typeface="+mn-ea"/>
              <a:sym typeface="+mn-ea"/>
            </a:endParaRPr>
          </a:p>
        </p:txBody>
      </p:sp>
      <p:sp>
        <p:nvSpPr>
          <p:cNvPr id="100" name="文本框 99"/>
          <p:cNvSpPr txBox="1"/>
          <p:nvPr/>
        </p:nvSpPr>
        <p:spPr>
          <a:xfrm>
            <a:off x="1130300" y="4044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6.1.3不当延伸负面作用</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124585"/>
            <a:ext cx="1121981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（2）新产品产生不合时宜的联想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母品牌的品牌联想根深蒂固，而新产品的特点与母品牌又截然不同时，顾客可能对新产品产生怪异的性能联想。例如，999品牌本是胃药领域的知名品牌，在胃药领域建立起很强的品牌知名度和美誉度，以至于999品牌成为胃药的代名词。但当三九集团收购石家庄市一家啤酒企业之后，就将原来的啤酒品牌名称更换为999啤酒，并投放广告词“九九九冰啤酒，四季伴君好享受”。这让顾客产生很怪异的感觉。顾客在饮用999啤酒时会联想到胃药，999胃药的功效在于治疗胃病，而饮酒过量却伤胃。因此，顾客对999啤酒和999胃药产生认知冲突。直到2004年三九集团资产重组时，啤酒业务彻底“国退民进”，石家庄三九啤酒有限责任公司更名为“石家庄市嘉禾啤酒有限责任公司”，后来更换名称为嘉禾牌啤酒。</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200" y="1341120"/>
            <a:ext cx="1132649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2.延伸活动伤害母品牌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当品牌延伸活动不成功时，该活动不仅没有为新产品带来效益，还会对母品牌造成伤害，这将是错误品牌延伸导致的最糟糕结果。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（1）模糊母品牌定位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新产品与母品牌之间没有共同点，将会使母品牌的定位变得模糊。新产品与母品牌之间的差异不仅仅体现在产品类别与用途方面，同样可能表现为核心价值、个性特征方面的差异。如果新产品与母品牌的差异体现在品牌形象方面，与产品类别和用途方面的差异相比，更有可能模糊母品牌的定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301750"/>
            <a:ext cx="1080198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（2）损害母品牌形象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失败的品牌延伸会损害母品牌的形象。研究表明，如果母品牌旗下的原有产品与新产品越相似，母品牌就越有可能受到新产品的伤害。例如，奥迪5000是20世纪80年代企业为完善奥迪品牌产品线开发的一款新车型。然而，从1986年开始，奥迪5000在美国市场屡次被指责存在“突然加速”的安全隐患。面对指控，奥迪公司将由此引发的交通事故归咎于美国人糟糕的驾驶技术，但是公关危机事件放大了其质量事故造成的影响。奥迪5000的失败随即波及奥迪品牌的所有产品线。奥迪汽车在美国的销量从1985年的74000辆锐减至1989年的21000辆。其中，销量下滑最大的是奥迪5000，第二位是奥迪4000。相反，奥迪公司采取单独品牌命名的Quattro系列车型受到的影响相对较小。由此可见，受品牌延伸失败波及最大的是相似程度高的产品，相对于Quattro，奥迪4000与奥迪5000具有相似的品牌名和广告策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355" y="2348865"/>
            <a:ext cx="10933430" cy="1476375"/>
          </a:xfrm>
          <a:prstGeom prst="rect">
            <a:avLst/>
          </a:prstGeom>
          <a:noFill/>
        </p:spPr>
        <p:txBody>
          <a:bodyPr wrap="square" rtlCol="0" anchor="t">
            <a:spAutoFit/>
          </a:bodyPr>
          <a:lstStyle/>
          <a:p>
            <a:pPr indent="457200" algn="just">
              <a:lnSpc>
                <a:spcPct val="150000"/>
              </a:lnSpc>
              <a:spcBef>
                <a:spcPts val="0"/>
              </a:spcBef>
              <a:spcAft>
                <a:spcPts val="0"/>
              </a:spcAft>
              <a:buClrTx/>
              <a:buSzTx/>
            </a:pPr>
            <a:r>
              <a:rPr lang="zh-CN" altLang="zh-CN" sz="2000" kern="100" dirty="0">
                <a:latin typeface="+mn-ea"/>
                <a:ea typeface="+mn-ea"/>
                <a:cs typeface="+mn-ea"/>
                <a:sym typeface="+mn-ea"/>
              </a:rPr>
              <a:t>成功品牌延伸的前提是，母品牌先要具备较高的知名度，以及丰富的品牌联想。如果顾客心中还没对母品牌形成好印象，那么顾客就不可能对延伸的新产品形成好的预期。因此，母品牌具有优质的品牌资产是品牌延伸的前提。</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6.1.4品牌延伸原则</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2061210"/>
            <a:ext cx="11439525" cy="203009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1.匹配性是基础</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延伸的匹配性是指新产品与母品牌的核心价值、个性特征之间的匹配程度。匹配性被认为是决定品牌延伸成败的最重要因素。新产品与母品牌的匹配性越高，顾客越有可能将母品牌的资产转移给延伸的新产品。同时，新产品与母品牌越匹配，顾客越相信企业具有生产新产品的能力。</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484630"/>
            <a:ext cx="10608945" cy="378460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latin typeface="+mn-ea"/>
                <a:ea typeface="+mn-ea"/>
                <a:cs typeface="+mn-ea"/>
                <a:sym typeface="+mn-ea"/>
              </a:rPr>
              <a:t>由于顾客对于产品的认识是以相互联系的知识节点存储在大脑中，如果顾客大脑中的知识节点是紧密相连的，激活其中一个节点就会波及另一个节点。如果新产品与母品牌是匹配的，那么延伸的新产品与母品牌之间就具有紧密的联系，顾客对于母品牌的认知与联想就可以转移给新产品。然而，如果新产品与母品牌之间不具备匹配性，那么母品牌的品牌联想将难以转移给新产品。</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匹配性是一个复杂的概念，它包含多个维度。总体来看，匹配性可以区分为“抽象”和“具体”两个维度。以品牌形象、使用情境、目标客户为基础的匹配性被认为是抽象的匹配性，以产品功能属性、技术工艺为基础的匹配性被认为是具体的匹配性。</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1429385"/>
            <a:ext cx="10734675"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（1）品牌形象相匹配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品牌形象反映一种较为抽象的品牌联想。例如，小米公司通过生产高性价比的手机获得巨大成功后，在顾客心中形成了强烈的高性价比品牌联想。随着这一抽象品牌联想的形成，小米公司陆续推出小米电视、小米耳机、小米儿童手表、小米音箱、小米空调、小米冰箱等等，从而建立了一个跨越多个产品品类的小米帝国。小米的延伸，是典型的以形象匹配性为原则的延伸。所有冠以小米品牌名称的新产品都将具有高性价比的形象。同时，小米也秉着这样的经营原则，无论延伸产品的销量有多大，但都只是小米手机的附属产业，小米手机作为高性价比产品，永远处于小米帝国的中心地位，让小米作为一个高性价比的品牌，永远引领着这些延伸产品的发展。</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1557020"/>
            <a:ext cx="11372850"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（2）使用情境相匹配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产品使用场合的一致性也可以作为品牌延伸的依据。顾客对于使用情境一致的品牌延伸一般会给予较高的评价。例如，大连万达集团将自己定位于“城市综合体，现已形成商业地产、高级酒店、旅游投资、文化产业、连锁百货五大产业。在全国范围内拥有55座万达广场、34家五星级酒店、814块电影银幕、46家百货店、51家量贩式KTV。你会发现，万达自己的百货、影院、KTV、酒店，以及入住万达广场的餐厅等，它们具有使用情境的匹配性，共同构成一个城市顾客的生活链。难怪有媒体把万达集团形容为“消费王国”而不仅仅是“地产公司”，万达建立起了以顾客需求为中心，以需求层次（生活必须、社交等）为半径的大型企业集团。</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5" descr="图6-1品牌延伸"/>
          <p:cNvPicPr>
            <a:picLocks noChangeAspect="1"/>
          </p:cNvPicPr>
          <p:nvPr>
            <p:custDataLst>
              <p:tags r:id="rId1"/>
            </p:custDataLst>
          </p:nvPr>
        </p:nvPicPr>
        <p:blipFill>
          <a:blip r:embed="rId2"/>
          <a:stretch>
            <a:fillRect/>
          </a:stretch>
        </p:blipFill>
        <p:spPr>
          <a:xfrm>
            <a:off x="1994535" y="188595"/>
            <a:ext cx="8164195" cy="6636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255" y="764540"/>
            <a:ext cx="11140440" cy="609282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（3）特殊品牌联想相匹配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即使延伸的新产品与母品牌的产品类别并不相同，只要母品牌具有特殊的品牌联想，同样可以成功地延伸到功能或物理属性相似程度低的产品类别。2019年，火爆大江南北并充斥在每位孩子童年记忆中的大白兔奶糖频频跨界。先后推出了护肤品、冰淇淋等诸多产品，其中热度最强的当属大白兔与气味图书馆推出的香氛产品。大白兔联名气味图书馆推出了快乐童年香氛系列产品。快乐童年香氛系列共包含四款产品：香氛、沐浴露、护手霜、身体乳。该系列产品与大白兔奶糖不是一个产品类别，但是包装都印上了大白兔奶糖的品牌标志。除发布这四款产品外，联名双方还推出了“一包大白兔”套装，套装内除配有四款产品外，还增加了大白兔奶糖形状帆布包。该套装上线气味图书馆天猫店铺后瞬间达到将近七千销量的好成绩，随后售罄。不仅在线上售卖，气味图书馆在线下推出的联名抓娃娃机，放置的也是该系列产品。也许是大白兔奶糖在童年给我们留下了太多美好的联想，因此这次跨界在社交媒体上得到了迅速传播。当时的微博热搜榜中也立刻出现了“大白兔奶糖出香水”的相关热搜。不少公众号也纷纷种草了该系列产品。甜美的童年联想就是大白兔奶糖延伸到香氛系列产品的关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3" descr="a9d3fd1f4134970a19a2b18b8fde0fcca6865d5d.webp"/>
          <p:cNvPicPr>
            <a:picLocks noChangeAspect="1"/>
          </p:cNvPicPr>
          <p:nvPr>
            <p:custDataLst>
              <p:tags r:id="rId1"/>
            </p:custDataLst>
          </p:nvPr>
        </p:nvPicPr>
        <p:blipFill>
          <a:blip r:embed="rId2"/>
          <a:stretch>
            <a:fillRect/>
          </a:stretch>
        </p:blipFill>
        <p:spPr>
          <a:xfrm>
            <a:off x="1778635" y="476885"/>
            <a:ext cx="8108950" cy="4923790"/>
          </a:xfrm>
          <a:prstGeom prst="rect">
            <a:avLst/>
          </a:prstGeom>
        </p:spPr>
      </p:pic>
      <p:sp>
        <p:nvSpPr>
          <p:cNvPr id="100" name="文本框 99"/>
          <p:cNvSpPr txBox="1"/>
          <p:nvPr/>
        </p:nvSpPr>
        <p:spPr>
          <a:xfrm>
            <a:off x="2138680" y="5589270"/>
            <a:ext cx="5080000" cy="368300"/>
          </a:xfrm>
          <a:prstGeom prst="rect">
            <a:avLst/>
          </a:prstGeom>
          <a:noFill/>
          <a:ln w="9525">
            <a:noFill/>
          </a:ln>
        </p:spPr>
        <p:txBody>
          <a:bodyPr>
            <a:spAutoFit/>
          </a:bodyPr>
          <a:p>
            <a:pPr marL="0" indent="0"/>
            <a:r>
              <a:rPr lang="zh-CN" sz="1800" b="0">
                <a:solidFill>
                  <a:srgbClr val="FF0000"/>
                </a:solidFill>
                <a:ea typeface="宋体" panose="02010600030101010101" pitchFamily="2" charset="-122"/>
              </a:rPr>
              <a:t>图</a:t>
            </a:r>
            <a:r>
              <a:rPr lang="en-US" sz="1800" b="0">
                <a:solidFill>
                  <a:srgbClr val="FF0000"/>
                </a:solidFill>
                <a:latin typeface="宋体" panose="02010600030101010101" pitchFamily="2" charset="-122"/>
                <a:ea typeface="宋体" panose="02010600030101010101" pitchFamily="2" charset="-122"/>
              </a:rPr>
              <a:t>6-2</a:t>
            </a:r>
            <a:r>
              <a:rPr lang="zh-CN" sz="1800" b="0">
                <a:solidFill>
                  <a:srgbClr val="FF0000"/>
                </a:solidFill>
                <a:ea typeface="宋体" panose="02010600030101010101" pitchFamily="2" charset="-122"/>
              </a:rPr>
              <a:t>大白兔奶糖香氛产品</a:t>
            </a:r>
            <a:endParaRPr lang="zh-CN" altLang="en-US" sz="18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3295" y="1198880"/>
            <a:ext cx="10553700" cy="516953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（4）生产工艺相匹配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生产工艺的可转移性可以作为品牌延伸的基础。与产品在功能属性方面的匹配性相类似，许多企业将技术的可转移性看作是进行品牌延伸的重要依据。例如，苏宁进入电商领域，高调推广苏宁易购，究竟苏宁有哪些专有技术可供其延伸至电商呢？苏宁在电器零售领域积累的线下业务、连锁网络、物流仓储系统等是可以转移给电商的技术与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大量案例与研究表明，抽象的匹配性比具体的匹配性对于品牌延伸更为重要。虽然大白兔奶糖与护手霜，小米手机与冰箱，这些母品牌与延伸的新产品之间在生产工艺上完全没有联系，它们之间似乎难以建立具体的物理属性联系，但顾客能够在抽象的层面上建立母品牌与新产品之间的关系。不仅如此，这些品牌延伸不仅使新产品在市场份额和销售上取得了成功，还进一步丰富了母品牌的联想，使母品牌的形象更加突出和显著，一句话，品牌延伸提升了母品牌的资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425" y="1273810"/>
            <a:ext cx="10714990"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（5）匹配性的例外情形</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匹配性这一原则并非适用于任何情形。对于体验品牌而言，人们更倾向于发现与原有品牌不一样的基因，新产品如果没有足够的差异点就会让人觉得枯燥乏味。例如，电影的续集并不是品牌延伸在电影产业里的简单应用，它是品牌延伸匹配性的例外。电影企业一般采用两种延伸策略为其续集命名：一种延伸策略为采用序数的方式，如《无间道》在2002贺岁档取得了巨大成功之后，又拍摄了《无间道II》和《无间道III》。另一种延伸策略是采取母子品牌命名的方式，如《陆小凤传奇之铁鞋大盗》、《陆小凤传奇之大金鹏王》、《陆小凤传奇之绣花大盗》等。如果电影企业采用第一种延伸策略，电影观众更容易去比较续集与首部之间的异同，更多的差异点会使续集获得更高评价；如果电影公司采用第二种延伸策略，续集中差异点的多寡对影片评价不起显著作用。可见，第二种延伸策略，续集具有更大的独立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3765" y="1624965"/>
            <a:ext cx="1074039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2.母品牌优质</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优质的品牌形象是品牌延伸的前提。母品牌越具有优质形象，顾客对于新产品的评价就会越高。小米公司生产的小米盒子获得了不错的市场反应，原因之一是小米生产的手机质量是优质的，将性价比做到了极致，这使小米品牌在开展品牌延伸时，具有很宽的产品线，而且新产品容易获得市场的高度认可。</a:t>
            </a:r>
            <a:endParaRPr lang="zh-CN" altLang="zh-CN" sz="2000" kern="100" dirty="0">
              <a:solidFill>
                <a:schemeClr val="tx1"/>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0255" y="844550"/>
            <a:ext cx="11097895" cy="5262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3.母品牌定位抽象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如果母品牌定位形成的核心价值是一个较为抽象、宽泛的概念，则更有利于进行品牌延伸。一般来说，从个性、生活方式、用户形象进行定位的母品牌具有更抽象的核心价值，形成的品牌形象也是抽象的，这更有利于品牌延伸。与此对应，如果母品牌的核心价值是较为具体的物理性质概念，如技术工艺、功能等方面，则会减弱母品牌的延伸能力。小米品牌最初应用于手机，虽然是功能性很强的产品，但是小米品牌通过品牌定位活动，最终提炼的品牌核心价值是高性价比，为品牌延伸扫清了障碍，所以，今天小米的各种延伸产品都取得了不错的市场业绩。</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这一原则同样可以解释为何与功能品牌相比，奢侈品牌更容易进行品牌延伸。由于奢侈品并不定位于具体的功能属性，而定位于某种生活方式。因此，这种宽泛的品牌定位有助于其进行品牌延伸。如果延伸的新产品同样具有与母品牌相同的核心价值，比如某种的生活方式，就能够与母品牌建立起联系。</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628775"/>
            <a:ext cx="10860405" cy="341503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4.母品牌产品线宽</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如果母品牌具备较为宽广的产品线，顾客就会相信该企业具备进行品牌延伸的能力。同样，新产品所覆盖的领域越宽，母品牌的内涵越是能够得以丰富和拓宽。美的品牌起源于小家电业务，后来进入空调，较长时间内美的品牌只覆盖这两个产品领域；后来，美的品牌相继推出了冰箱、洗衣机；这样，人们就不再将美的品牌仅仅与小家电、空调画等号了，而是将其与更为宽广的白色家电概念等同起来。当然，这一原则需要以新产品的高品质作为基础，如果延伸的新产品与母品牌原有产品的品质存在较大差距，顾客就难以相信母品牌具备品牌延伸的能力。</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895" y="1267460"/>
            <a:ext cx="1082738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5.品类竞争不激烈</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仅仅考虑新产品与母品牌的匹配度是不够的，品牌延伸还需要考虑新产品所在市场的竞争强度。如果新产品所在市场竞争恶劣，进行品牌延伸显然是不明智的。有这一原则比匹配性更为重要，轻视这一因素，企业可能会制定错误的品牌管理决策。顾客在对产品进行评价时也会考虑竞争因素，如果新产品所在市场存在强有力竞争对手，顾客会将新产品与竞争产品相比较，从而弱化了匹配性的重要程度。</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6.2品牌延伸策略</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9025" y="2829560"/>
            <a:ext cx="9948545" cy="14763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具体操作品牌延伸时，既可以选择垂直方向的上下延伸，也可以选择横向的品类扩展延伸。但是不同方向的延伸会给企业带来不同的影响，需要企业根据母品牌情况、顾客需求，以及市场竞争情况合理策划。</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42645" y="1412240"/>
            <a:ext cx="8428990" cy="4892675"/>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1.理解品牌延伸的内涵；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2.理解品牌延伸评价概念；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3.掌握垂直品牌延伸策略；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4.理解横向品牌延伸策略；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5.掌握品牌延伸评价方法。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（二）能力目标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1.能够根据品牌发展状态制定垂直品牌延伸策略；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2.能够根据品牌发展状态制定横向品牌延伸策略；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3.能够根据品牌延伸评价反馈改进品牌建设策略。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17475"/>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522595" y="1485265"/>
            <a:ext cx="6096000" cy="2030095"/>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1.通过学习品牌延伸，提高品牌策划职业素养；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2.通过本项目的学习，增强生民族自豪感；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3.通过本项目的学习，增强精益求精的精神。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2440" y="1734820"/>
            <a:ext cx="11116945"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 垂直品牌延伸策略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垂直延伸是指向上延伸至高端市场，或向下延伸至低端市场。因此，垂直延伸分为向上延伸和向下延伸两类。垂直延伸的主要目的在于通过延伸新产品扩大市场覆盖面。通过垂直延伸，品牌可以进入更低端或更高端的市场。无论是向上延伸还是向下延伸，新产品要取得成功，同时又不对母品牌构成负面影响，此时往往需要启用一个新的品牌名称。因此，一般意义上讲，垂直延伸的母品牌通常是公司品牌或家族品牌，为新产品提供背书作用。</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6.2.1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垂直品牌延伸</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7060" y="1700530"/>
            <a:ext cx="1083310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1）向上延伸</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向上延伸是指企业推出新的、更高端的品牌，以此提升企业原有的形象。如果企业推出高端品牌的做法是为了提升原有品牌形象，此时的向上延伸策略属于品牌升级活动。品牌向上延伸时，需要启用一个新的品牌名称才有助于延伸取得成功。福田汽车最早生产农用车，使用福田品牌。后来，福田生产轻客，继续沿用“福田”，但销售业绩不理想。原因在于市场对福田品牌的认识与“农业”有关。因此，2003年福田实施不同品类产品采取不同品牌名称的区隔战略，对重卡采用欧曼品牌，极大削弱了福田品牌的不利影响。 </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0" y="1746885"/>
            <a:ext cx="10782300"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采取向上延伸策略，为新产品设计的品牌，又称之为声望品牌。声望品牌更关注自我概念和形象表达；而功能品牌更关注与产品功能相关的方面。声望品牌往往担负带领母品牌升级的重任。例如，领克就是吉利汽车的声望品牌，它带动了整个吉利汽车的形象。声望品牌因此也要与母品牌之间在定位、品质、定价、形象等方面保持距离，在视觉识别系统上也要保持区隔。同时，声望品牌还可以在营销、销售、研发、生产、物流等营运上保持相对独立。</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4830" y="1557020"/>
            <a:ext cx="11409045" cy="479996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2）向下延伸 </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向下延伸是指企业在原来高知名度、高价格品牌的基础上，转而增加生产价格更低的新产品。向下延伸时，企业往往也会启用一个新品牌名称。今天，从日用品、服装到家用电器、计算机等，顾客倾向于购买低价格产品的趋势越来越普遍。企业采取向下延伸的原因有以下几个。</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（1）竞争者竞相投放低价产品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这些竞争者有可能是商店品牌，也有可能是制造商品牌，还有可能是来自成本更低的国家或地区的外国品牌。在这种背景下，制造商投放开发新的低价产品就很有必要。</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（2）新型零售环境迫使制造商品牌向下延伸</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大型连锁零售商、直销等零售变革推动了产品价格的下降；今天，电子商务和网上销售再次把目标瞄准在降低价格上。因此，制造商需要推出低价格的产品以应对零售环境带来的挑战。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2132330"/>
            <a:ext cx="1108646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（3）技术演变导致成本降低</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新技术变得成熟之后，产品的成本自然会降低，产品也变得更简单和更容易。因此，推出价格更低的产品成为可能。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向下延伸时，企业推出的的低价格品牌，属于侧翼品牌。拥有侧翼品牌，企业原有的高知名度和美誉度的高端品牌就不会受到伤害。和处理声望品牌的方式一样，企业对侧翼品牌一般采取独立的品牌名称和视觉识别系统，以便企业原有的品牌资产不受侵蚀。很多企业通过成立一家新企业的方式经营侧翼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7820" y="1699260"/>
            <a:ext cx="1169225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2.品牌垂直延伸影响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latin typeface="+mn-ea"/>
                <a:ea typeface="+mn-ea"/>
                <a:cs typeface="+mn-ea"/>
                <a:sym typeface="+mn-ea"/>
              </a:rPr>
              <a:t>采取垂直延伸策略会对企业产生以下影响。</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（1）向上延伸与提升母品牌形象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latin typeface="+mn-ea"/>
                <a:ea typeface="+mn-ea"/>
                <a:cs typeface="+mn-ea"/>
                <a:sym typeface="+mn-ea"/>
              </a:rPr>
              <a:t>高端品牌通常能给顾客带来积极的品牌联想。例如：长城汽车通过推出长城H9高端车型，以此提高目标顾客对母品牌的评价。但是，这样的品牌延伸也可能会模糊顾客对母品牌定位的认知，从而带来负面效应。如果高端定位与原有品牌定位相冲突，沿用现有品牌名称向高端延伸往往难以成功，这也正是长城H9高端车型没能获得积极市场反应的原因。</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412875"/>
            <a:ext cx="1117981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（2）垂直延伸可能模糊母品牌定位</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无论是品牌向上或向下延伸都可能给顾客带来困惑，从而模糊母品牌定位。由于顾客对母品牌存在一定范围的价格预期，品牌的高端版本因为超出了顾客的价格预期而被拒绝，而品牌的低端版本则因为劣质的联想而损害母品牌的形象。因此，品牌在进行垂直延伸时，一般会给新产品设计新的品牌名称和形象，而母品牌只是起到背书的作用。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3930" y="1075055"/>
            <a:ext cx="10873105"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（3）向下延伸不当会损害母品牌形象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高端顾客希望品牌是独享的，他们一旦认可了某个高端品牌，就不希望其他消费层次较低的顾客也使用该品牌。因为这样会破坏品牌使用者的群体形象，这对高端奢侈品牌的顾客很重要。例如，五粮液本来是浓香型白酒的代表，是高档酒的代名词，而目前五粮液的品牌延伸却是采取一味向下的低档化策略，从一百多元的五粮春，到几十元的五粮醇，再到几元钱的东方龙，让顾客已经弄不清楚，五粮液究竟是高档酒的代表，还是低档酒的象征。</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8945" y="1593215"/>
            <a:ext cx="116700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（4）抢占母品牌的市场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虽然垂直延伸可以吸引新顾客，但也许会从母品牌的顾客群体中抢走很大部分。品牌向下延伸时，这个问题尤为突出。五粮液公司推出低端产品五粮醇、五粮春，并以此与其他低档白酒竞争，结果却导致旗舰品牌五粮液的顾客大量流失，转而购买其低端品牌，营业利润直线下滑。</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为了有效应对垂直延伸可能带来的负面影响，企业往往将延伸的新产品与母品牌的定位有效地区分开来，采取不同的品牌名称与营销渠道是较为普遍的策略。不论是向上延伸，还是向下延伸，开发一个新品牌名称，撇开新产品与现有品牌之间的联系，对现有品牌和新品牌而言，都是更为合适的。例如，上海家化的高端品牌双妹，不仅具有独立的品牌名称，其营销渠道也是相互独立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23317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latin typeface="+mn-ea"/>
                <a:ea typeface="+mn-ea"/>
                <a:cs typeface="+mn-ea"/>
              </a:rPr>
              <a:t>长城汽车的进阶之路</a:t>
            </a:r>
            <a:endParaRPr lang="zh-CN" altLang="en-US" sz="2200" b="1" kern="100" dirty="0">
              <a:latin typeface="+mn-ea"/>
              <a:ea typeface="+mn-ea"/>
              <a:cs typeface="+mn-ea"/>
            </a:endParaRPr>
          </a:p>
        </p:txBody>
      </p:sp>
      <p:sp>
        <p:nvSpPr>
          <p:cNvPr id="10" name="文本框 9"/>
          <p:cNvSpPr txBox="1"/>
          <p:nvPr/>
        </p:nvSpPr>
        <p:spPr>
          <a:xfrm>
            <a:off x="615950" y="2070100"/>
            <a:ext cx="11157585" cy="2399665"/>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经济全球化不可逆转的时代潮流给中国汽车行业带来了前所未有的挑战，但同时也带来了全新的机遇。2021年汽车产品和技术在变，市场结构在变，顾客需求也在变，在汽车市场的嬗变中，我们欣喜地看到一些新生品牌抓住机遇，正在势如破竹地成长起来。作为长城汽车基于全球视野、产业格局和用户洞察的一次全维度创新，坦克品牌即是这样一个生而逢时的品牌。</a:t>
            </a:r>
            <a:r>
              <a:rPr lang="zh-CN" altLang="zh-CN" sz="2000" kern="100" dirty="0">
                <a:effectLst/>
                <a:latin typeface="+mn-ea"/>
                <a:ea typeface="+mn-ea"/>
                <a:cs typeface="+mn-ea"/>
              </a:rPr>
              <a:t>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23317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latin typeface="+mn-ea"/>
                <a:ea typeface="+mn-ea"/>
                <a:cs typeface="+mn-ea"/>
              </a:rPr>
              <a:t>娃哈哈品牌延伸之路</a:t>
            </a:r>
            <a:endParaRPr lang="zh-CN" altLang="en-US" sz="2200" b="1" kern="100" dirty="0">
              <a:latin typeface="+mn-ea"/>
              <a:ea typeface="+mn-ea"/>
              <a:cs typeface="+mn-ea"/>
            </a:endParaRPr>
          </a:p>
        </p:txBody>
      </p:sp>
      <p:sp>
        <p:nvSpPr>
          <p:cNvPr id="10" name="文本框 9"/>
          <p:cNvSpPr txBox="1"/>
          <p:nvPr/>
        </p:nvSpPr>
        <p:spPr>
          <a:xfrm>
            <a:off x="410845" y="2070100"/>
            <a:ext cx="11362690"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娃哈哈企业的成长之路，就是一条不断产品扩展和品牌延伸之路。</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（1）从营养液到果奶</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娃哈哈品牌诞生于1989年。宗庆后在当时发展迅速的营养液市场上发现了一个市场空白：儿童市场，遂开发出“给小孩子开胃”为诉求的儿童营养液产品，并起名为娃哈哈，同时企业也更名为杭州娃哈哈营养食品厂”。得益于那首“喝了娃哈哈，吃饭就是香”的著名的儿歌以及娃哈哈品牌天然的亲和力，在强力的广告宣传下，娃哈哈儿童营养液的销量急速增长，1990年销售额便突破亿元，1991年更是增长到4亿。娃哈哈在两年之内也成功成长为一个有极大影响力的儿童营养液品牌。</a:t>
            </a:r>
            <a:r>
              <a:rPr lang="zh-CN" altLang="zh-CN" sz="2000" kern="100" dirty="0">
                <a:effectLst/>
                <a:latin typeface="+mn-ea"/>
                <a:ea typeface="+mn-ea"/>
                <a:cs typeface="+mn-ea"/>
              </a:rPr>
              <a:t> </a:t>
            </a:r>
            <a:endParaRPr lang="en-US"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50390" y="537337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r>
              <a:rPr altLang="zh-CN" sz="2000" kern="100" dirty="0">
                <a:effectLst/>
                <a:latin typeface="+mn-ea"/>
                <a:ea typeface="+mn-ea"/>
                <a:cs typeface="+mn-ea"/>
                <a:sym typeface="+mn-ea"/>
              </a:rPr>
              <a:t>长城公司开发坦克品牌的意义何在？</a:t>
            </a:r>
            <a:endParaRPr altLang="zh-CN" sz="2000" kern="100" dirty="0">
              <a:effectLst/>
              <a:latin typeface="+mn-ea"/>
              <a:ea typeface="+mn-ea"/>
              <a:cs typeface="+mn-ea"/>
              <a:sym typeface="+mn-ea"/>
            </a:endParaRPr>
          </a:p>
        </p:txBody>
      </p:sp>
      <p:pic>
        <p:nvPicPr>
          <p:cNvPr id="2" name="图片 1" descr="https://res.gwm.com.cn/tank/tanksite/assets/images/tank300/zxyy01-pc.jpg"/>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1490345" y="548640"/>
            <a:ext cx="8877935" cy="499554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2440" y="1734820"/>
            <a:ext cx="11116945" cy="147637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横向延伸是指企业使用已有品牌在原有业务领域推出新产品或服务。例如：一家手机企业使用已有品牌向市场推出新的平板电脑、耳机等产品。按照延伸产品与企业已有产品是否属于同一产品类别，横向品牌延伸可以分为两大类。</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6.2.2横向品牌延伸</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1553845"/>
            <a:ext cx="1121600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产品线延伸</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它是指企业利用母品牌，在原有产品类别中，生产不同的产品。延伸产品与已有产品的不同之处体现在成分、口味、形式、大小或用途等方面。产品线延伸是品牌延伸的主要形式，每年80％～90％的品牌延伸都属于产品线延伸。像冰泉品牌牙膏又推出的奶茶口味的牙膏就是冰泉品牌的产品线延伸。</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4650" y="1767205"/>
            <a:ext cx="10931525" cy="203009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2.品类延伸</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它是指企业将已有品牌延伸到不同的产品品类。如云南白药品牌推出牙膏产品，创伤药与牙膏属于不同的产品类别。品类延伸虽然没有产品线延伸那么常见，但有时却能达到很好的效果。小米正是通过推出不同品类的产品：冰箱、儿童手表、电视机等，来诠释其高性价比理念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233170"/>
            <a:ext cx="7592060" cy="598805"/>
          </a:xfrm>
          <a:prstGeom prst="rect">
            <a:avLst/>
          </a:prstGeom>
          <a:noFill/>
        </p:spPr>
        <p:txBody>
          <a:bodyPr wrap="square">
            <a:spAutoFit/>
            <a:scene3d>
              <a:camera prst="orthographicFront"/>
              <a:lightRig rig="threePt" dir="t"/>
            </a:scene3d>
          </a:bodyPr>
          <a:lstStyle/>
          <a:p>
            <a:pPr indent="457200" algn="ctr">
              <a:lnSpc>
                <a:spcPct val="150000"/>
              </a:lnSpc>
              <a:spcBef>
                <a:spcPts val="0"/>
              </a:spcBef>
              <a:spcAft>
                <a:spcPts val="0"/>
              </a:spcAft>
            </a:pPr>
            <a:r>
              <a:rPr lang="zh-CN" altLang="en-US" sz="2200" b="1" kern="100" dirty="0">
                <a:solidFill>
                  <a:schemeClr val="accent1"/>
                </a:solidFill>
                <a:effectLst>
                  <a:outerShdw blurRad="38100" dist="25400" dir="5400000" algn="ctr" rotWithShape="0">
                    <a:srgbClr val="6E747A">
                      <a:alpha val="43000"/>
                    </a:srgbClr>
                  </a:outerShdw>
                </a:effectLst>
                <a:latin typeface="+mn-ea"/>
                <a:ea typeface="+mn-ea"/>
                <a:cs typeface="+mn-ea"/>
              </a:rPr>
              <a:t>海尔延伸电脑产品的失败</a:t>
            </a:r>
            <a:endParaRPr lang="zh-CN" altLang="en-US" sz="2200" b="1" kern="100" dirty="0">
              <a:solidFill>
                <a:schemeClr val="accent1"/>
              </a:solidFill>
              <a:effectLst>
                <a:outerShdw blurRad="38100" dist="25400" dir="5400000" algn="ctr" rotWithShape="0">
                  <a:srgbClr val="6E747A">
                    <a:alpha val="43000"/>
                  </a:srgbClr>
                </a:outerShdw>
              </a:effectLst>
              <a:latin typeface="+mn-ea"/>
              <a:ea typeface="+mn-ea"/>
              <a:cs typeface="+mn-ea"/>
            </a:endParaRPr>
          </a:p>
        </p:txBody>
      </p:sp>
      <p:sp>
        <p:nvSpPr>
          <p:cNvPr id="10" name="文本框 9"/>
          <p:cNvSpPr txBox="1"/>
          <p:nvPr/>
        </p:nvSpPr>
        <p:spPr>
          <a:xfrm>
            <a:off x="615950" y="207010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1998年海尔公司通过品牌延伸策略进入个人电脑业务，使用海尔品牌先后推出了台式电脑、笔记本电脑。此后3年，海尔电脑虽然销售有所上升，但是总体上仍然是亏损的。最终海尔公司对电脑业务进行了冷处理，此后基本上在电脑业务上没有什么大动作。</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2001年底，海尔集团放弃自己生产电脑，改为邀请台湾的厂商代工生产。几乎同时，北京、成都等地的海尔电脑代理商开始停止销售。2002年上半年，海尔电脑各地办事处先后关闭，海尔电脑的接单、销售管理和综合服务改由海尔计算机工程有限公司接管。2002年3月，海尔3C连锁有限公司被注销。海尔品牌延伸电脑产品失败的原因有以下几点。</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8545" y="5390515"/>
            <a:ext cx="1030287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r>
              <a:rPr altLang="zh-CN" sz="2000" kern="100" dirty="0">
                <a:effectLst/>
                <a:latin typeface="+mn-ea"/>
                <a:ea typeface="+mn-ea"/>
                <a:cs typeface="+mn-ea"/>
                <a:sym typeface="+mn-ea"/>
              </a:rPr>
              <a:t>除了上述原因之外，你认为海尔品牌在电脑产品上开展品牌延伸失败的原因还有什么？</a:t>
            </a:r>
            <a:endParaRPr altLang="zh-CN" sz="2000" kern="100" dirty="0">
              <a:effectLst/>
              <a:latin typeface="+mn-ea"/>
              <a:ea typeface="+mn-ea"/>
              <a:cs typeface="+mn-ea"/>
              <a:sym typeface="+mn-ea"/>
            </a:endParaRPr>
          </a:p>
        </p:txBody>
      </p:sp>
      <p:pic>
        <p:nvPicPr>
          <p:cNvPr id="6" name="图片 6" descr="https://img2.baidu.com/it/u=256203566,1384087313&amp;fm=253&amp;fmt=auto&amp;app=138&amp;f=JPEG?w=834&amp;h=500"/>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b="10559"/>
          <a:stretch>
            <a:fillRect/>
          </a:stretch>
        </p:blipFill>
        <p:spPr>
          <a:xfrm>
            <a:off x="1562735" y="347980"/>
            <a:ext cx="9415145" cy="504253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2440" y="1734820"/>
            <a:ext cx="11116945" cy="341503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品牌延伸是一个风险和收益并存的品牌管理活动，企业需要通过分析内部情况后进行科学规划，方能扬长避短。企业可以遵循以下步骤开展品牌延伸活动。</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1.分析品牌定位</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定位指明了品牌与其他竞争对手之间的差异点与共同点，企业进行品牌延伸同样需要明确延伸产品与母品牌之间的差异点与共同点。延伸产品与母品牌之间的差异点能使顾客建立对延伸产品独立的品牌联想，而延伸产品与母品牌之间的共同点则有助于反映延伸产品与母品牌相同的渊源和联系。</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6.2.3品牌延伸步骤</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2600" y="1484630"/>
            <a:ext cx="1116901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2.评估延伸机会</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需要根据市场环境的竞争激烈程度和自身竞争优势，选择合适的产品品类进行品类延伸，或是选择原有产品品类的某一子类进行产品线延伸。这需要品牌管理人员具备足够的市场经验，以及开展充分的市场调研。如果母品牌具有清晰的品牌定位，那么接下来，企业要做的就是挑选与该品牌定位相联系的产品品类。对于家电零售商苏宁来说，它聪明地预见到电子商务将给传统的家电零售带来的冲击，因而在家电零售业中最早成立了苏宁易购以争夺电子商务市场。当时专业的家电电子商务企业只有京东商城，苏宁易购进入家电电商存在着许多商业机会。</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5465" y="1767205"/>
            <a:ext cx="11137900" cy="332295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有时候，母品牌的定位即使与某一产品品类之间不具备匹配性，但有可能与该品类中的某一子类具备某种匹配性，此时照样存在延伸机会。例如，大白兔奶糖与普通顾客使用的书籍之间缺少匹配性，没有延伸机会；但大白兔品牌形象与儿童书籍之间具有童年美好回忆的联结，因而也存在延伸机会。</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评估品牌延伸机会时，既要考虑母品牌能力、品牌延伸匹配性，又要考虑目标品类、目标子类的竞争环境。评估备选方案时，需要进行顾客调研。对于市场因素，企业则需要充分考虑目标品类的竞争环境，以及行业内的现行竞争对手可能采取的反应等。</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9620" y="1556385"/>
            <a:ext cx="1098740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3.宣传延伸产品</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许多企业将品牌延伸看作是推出新产品的捷径，而对新产品的营销支持却不够，这往往会使品牌延伸不成功。企业需要对延伸产品设计合适的品牌元素，既体现延伸产品的自身特色，又反映出与母品牌的渊源。还要制订营销计划，延伸产品的定价策略、渠道策略应以顾客感知为指导原则。延伸产品的整合营销传播方面，如果是品类延伸，营销传播方面则要突出延伸产品与母品牌之间共同点；如果是产品线延伸，则要强调延伸产品与母品牌之间的差异点。</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50390" y="537337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r>
              <a:rPr altLang="zh-CN" sz="2000" kern="100" dirty="0">
                <a:effectLst/>
                <a:latin typeface="+mn-ea"/>
                <a:ea typeface="+mn-ea"/>
                <a:cs typeface="+mn-ea"/>
                <a:sym typeface="+mn-ea"/>
              </a:rPr>
              <a:t>品牌延伸策略对娃哈哈品牌成长的影响？</a:t>
            </a:r>
            <a:endParaRPr altLang="zh-CN" sz="2000" kern="100" dirty="0">
              <a:effectLst/>
              <a:latin typeface="+mn-ea"/>
              <a:ea typeface="+mn-ea"/>
              <a:cs typeface="+mn-ea"/>
              <a:sym typeface="+mn-ea"/>
            </a:endParaRPr>
          </a:p>
        </p:txBody>
      </p:sp>
      <p:pic>
        <p:nvPicPr>
          <p:cNvPr id="3" name="图片 3" descr="https://5b0988e595225.cdn.sohucs.com/images/20190602/3b461acd48cb400891abcfead00db888.jpe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922780" y="332740"/>
            <a:ext cx="8072755" cy="504063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97815" y="1053465"/>
            <a:ext cx="11579860"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4.动态改进延伸策略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品牌延伸活动开展之后要及时对延伸效果进行评估，并以此为依据不断改进品牌延伸策略。企业可以采取以下方法对品牌延伸效果进行评估。</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（1）顾客评价</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可以通过调查顾客对品牌延伸的评价情况，判断品牌延伸的效果。企业通过分析顾客对品牌延伸的评价，不但可以判断延伸的效果，而且可以帮助企业找到品牌延伸的不足之处，更有利于企业对品牌延伸活动制定有效的改进策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（2）企业绩效</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企业可以通过分析与品牌延伸相关的绩效情况，判断品牌延伸的效果。与品牌延伸相关的绩效数据主要有：延伸产品的销售额、延伸产品的利润，以及延伸产品给企业带来的现金流等财务数据。</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6.3 品牌延伸评价</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3125" y="2459990"/>
            <a:ext cx="10419715" cy="2305050"/>
          </a:xfrm>
          <a:prstGeom prst="rect">
            <a:avLst/>
          </a:prstGeom>
          <a:noFill/>
        </p:spPr>
        <p:txBody>
          <a:bodyPr wrap="square" rtlCol="0" anchor="t">
            <a:noAutofit/>
          </a:bodyPr>
          <a:lstStyle/>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的品牌延伸策略是否成功虽然可以从延伸产品的销售情况进行观察，但是延伸产品为什么成功，或为什么失败却无法直接从销售数据得出。此时，企业需要从顾客的角度对品牌延伸活动进行分析，才能找出其中的根源。因此，顾客品牌延伸评价是企业解决品牌延伸问题的关键突破口。</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700530"/>
            <a:ext cx="11221085"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品牌延伸评价概念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延伸评价是近年来营销理论和品牌研究的前沿性问题和热点议题。品牌延伸作为最受欢迎的品牌策略之一，其成功与否很大程度上取决于顾客对延伸产品的评价。对于接触到的延伸产品，顾客一般会有自己的观点，该产品与原品牌有没有关系，关系是否密切，质量好不好，制造是否有难度，该产品是高档产品还是低档产品等等，进而对该延伸产品形成一种或偏好、或排斥的态度，这种态度便是顾客对延伸产品的评价。</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6.3.1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品牌延伸评价概述</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1149965" cy="239966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effectLst/>
                <a:latin typeface="+mn-ea"/>
                <a:ea typeface="+mn-ea"/>
                <a:cs typeface="+mn-ea"/>
                <a:sym typeface="+mn-ea"/>
              </a:rPr>
              <a:t>艾克和凯勒(1990)提出品牌延伸评价是顾客基于对品牌及其延伸产品有了解或认知的情况下，对延伸产品的态度评价。Boush &amp; Loken (1991)通过实证研究，提出顾客对延伸产品的评价包括顾客对企业延伸策略的看法、对母品牌的态度，以及对延伸产品的接纳程度。综合以上观点，本书认为品牌延伸评价是顾客对延伸产品的一种主观判断和整体感受，本质上是对母品牌及延伸产品的一种态度。</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700530"/>
            <a:ext cx="11221085" cy="341503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20世纪90年代以后，学者们开始探讨品牌延伸评价的相关问题，并广泛探讨了影响品牌延伸评价的因素，学者们发现影响顾客品牌延伸评价的因素主要有以下几个方面。</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1.感知契合度</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影响顾客对延伸产品评价的首要因素是顾客对延伸产品的感知契合度。Tauber(1981)首次提出契合度的概念，认为契合度是延伸产品在顾客心智中的认知与原品牌的一致性或相似性程度。因此，感知契合度是延伸产品与母品牌之间在顾客心智中的匹配程度。感知契合度主要分为产品层面和品牌层面的契合度。</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6.3.2影响评价的因素</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1149965" cy="332295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（1）产品契合度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产品层面的契合包括延伸产品与母品牌原有产品的特征、功能、类别等方面的相似性。当延伸产品的设计、制造难度较原产品小时，顾客则会对延伸产品作出较好的评价。</a:t>
            </a:r>
            <a:endParaRPr lang="zh-CN" altLang="zh-CN" sz="2000" kern="100" dirty="0">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（2）品牌契合度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品牌层面的契合包括延伸产品与母品牌的品牌形象、品牌文化等方面的相似性。延伸产品与母品牌的文化契合程度越高，顾客的评价更积极正面。因此，顾客感知到延伸产品与母品牌在产品层面或品牌层面的契合度越高，顾客对品牌延伸的评价也越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20065" y="1052830"/>
            <a:ext cx="1121410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2.顾客自身因素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品牌延伸策略的核心作用是通过引导顾客心智产生品牌联想转移，进而提高顾客对延伸产品的评价。但是顾客的心智是变化的，受到顾客自身因素的影响。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（1）顾客年龄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学者们研究发现年龄会影响顾客对延伸产品的评价过程，相对于儿童，成年人更倾向于将契合度作为评价的主要依据。</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（2）顾客的风险感知</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对风险承受能力较高的顾客可能更容易接受低契合度延伸，而创新性较低的顾客由于对风险敏感，则更容易对品牌延伸产生抵触心理。</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7875" y="1772285"/>
            <a:ext cx="1097724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（3）顾客的品牌知识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顾客的品牌知识和产品知识也对品牌延伸评价存在影响。当延伸产品需要顾客深入了解才能正常使用时，比如功能相机，顾客会对延伸产品进行质量评估，将此作为品牌延伸评价的依据。反之，当延伸产品不需要顾客进行深入了解就可以使用时，比如餐巾纸，顾客则更加倾向于根据契合度和个体情绪进行判断。顾客为了正常使用产品，而对产品进行了解的程度，称之为卷入度。</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学者们在探讨顾客自身特质对品牌延伸评价的影响时，还提出了顾客的创新性、品牌知识、自我建构（独立我、依存我）、思维方式（整体性思维、分析性思维）对品牌延伸评价的影响。具体来说，创新性低、品牌知识多、整体性思维的顾客对契合度高的品牌延伸评价更高。</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9755" y="1484630"/>
            <a:ext cx="11038840" cy="295338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3.传播因素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研究发现，在广告中展示延伸产品与母品牌原有产品的互补性，或者出自同一厂家，可以提高顾客对品牌延伸的评价。此外，广告类型也会对品牌延伸评价产生影响，对于声望品牌的延伸，情感诉求类广告效果更佳；而功能性品牌的延伸，信息诉求类广告的效果则更好。比如，如果延伸产品是电子产品、果茶饮料，其产品信息对顾客后续反应的影响会被弱化，顾客主要根据母品牌的原有信息和品牌形象进行决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669290" y="1628140"/>
            <a:ext cx="10973435" cy="3322955"/>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与娃哈哈公司相似，许多企业凭借已有的知名品牌，在其他市场开拓新业务，取得巨大经济效益。然而，并非所有的企业都拥有娃哈哈公司一样的优势，可以帮助其进行战略性产业延伸。在企业决定是否进行品牌延伸之前，需要仔细评估自身优势是否能够在新的产品或业务领域发挥作用，以及品牌延伸是否会伤害已经建立起来的品牌资产。盲目的品牌延伸不仅难以使品牌在新产品领域获得成功，还可能使已有的品牌定位越来越模糊。本项目将学习企业进行品牌延伸的正确路线，规避可能遇到的陷阱，帮助企业识别正确的品牌延伸机会，制订可行的延伸策略，利用好品牌延伸这把双刃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628775"/>
            <a:ext cx="10752455" cy="193802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企业为了更好地了解顾客对品牌延伸的评价，就需要对品牌延伸评价进行测量。由于品牌延伸评价是属于顾客的心智活动，因此评价测量就变得非常困难。因此，学者们开展了广泛的研究和探索，认为品牌延伸评价本质是顾客对延伸产品的购买决策和接受程度。因此，学者们认为企业可以从以下几个方面测量品牌延伸评价。</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6.3.3品牌延伸评价的测量</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5655" y="1649095"/>
            <a:ext cx="10944225" cy="4523105"/>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1.延伸产品质量感知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通过测量顾客对延伸产品的质量感知来判断顾客对品牌延伸的评价。当顾客对延伸产品的质量感知高时，品牌延伸评价也就高。</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2.购买延伸产品意愿</a:t>
            </a:r>
            <a:endParaRPr lang="zh-CN" altLang="zh-CN" sz="2000" b="1" kern="100" dirty="0">
              <a:solidFill>
                <a:schemeClr val="accent1"/>
              </a:solidFill>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通过测量顾客对延伸产品的购买意愿来判断顾客对品牌延伸的评价。当顾客对延伸产品具有强烈的购买意愿时，顾客对品牌延伸的评价高。</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3.母品牌的质量感知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通过测量顾客对母品牌的质量感知来判断顾客对品牌延伸的评价。当顾客对母品牌具有很高的质量感知时，顾客对品牌延伸的评价高。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1.品牌延伸是指企业借助已有品牌的影响力将新产品推向市场的品牌活动。品牌延伸是企业从品牌资产创建中享受到的回报；也是企业寻求业务成长的战略之一。</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延伸最基本的正面作用表现在顾客层面和企业层面。在顾客层面，品牌延伸的基本功能包括：降低顾客对新产品的感知风险；提高市场对新产品的感知质量；满足顾客多样化需求。在企业层面，品牌延伸能提高企业的营销效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3.品牌延伸是企业拓展市场、推动业务成长和增收的主要战略之一。</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4.品牌延伸的更大意义表现在能为母品牌提供反哺作用。品牌延伸能够丰富母品牌的含义、提升母品牌的形象、拓宽母品牌的宽度等。</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5.若品牌延伸不遵循科学规律，就会带来系列负面效果。表现在：母品牌正面联想不能转嫁给延伸产品，甚至对延伸产品产生负面联想；对母品牌已建立起的资产构成伤害。</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355" y="764540"/>
            <a:ext cx="11114405" cy="563118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母品牌的优质是延伸取得成功的前提。在此前提之下，品牌延伸还应遵循系列原则，如要以匹配性作为延伸基础；越优质的品牌，越能够进行品牌延伸；象征性的、抽象的品牌定位，更有利于品牌延伸；产品线越宽，越有利于品牌延伸；拟延伸的品类竞争环境越恶劣，越不利于品牌延伸。</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7.品牌垂直延伸是品牌延伸的特例，是品牌延伸领域的新课题，它包括向上延伸和向下延伸。品牌垂直延伸一般属于企业层次的品牌战略，往往采取启用新品牌名的方法。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8.品牌横向延伸是指企业使用已有品牌在原有业务领域推出新产品或服务，主要包括产品线延伸、品类延伸。</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9.品牌延伸要遵循科学的实施步骤。主要包括：分析品牌定位、识别延伸机会、宣传延伸产品、动态改进延伸策略。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10.从顾客视角开展品牌延伸评价有利于企业发现现有品牌延伸策略的不足之处，从而改善已有的品牌延伸策略。企业主要从顾客的延伸产感知质量、购买意愿、母品牌感知量等几个维度对品牌延伸评价进行测量。</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3784600"/>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1.品牌延伸是什么？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2.品牌延伸的积极作用有哪些？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3.不当延伸会给母品牌带来什么样的负面影响？</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4.如何才能开展好品牌延伸？</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5.垂直品牌延伸有哪些具体的方法？</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6.横向品牌延伸有哪些具体的方法？</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7.品牌延伸评价是什么？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8.品牌延伸评价如何帮助企业完善品牌建设策略？</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承袭上一个项目的策划方案，选择身边熟悉的某个企业或组织，对其品牌延伸策略进行分析，并根据分析结果，对该企业开展品牌延伸策划，重点思考现有品牌延伸策略是否合理，并在现有基础上进行品牌延伸策略调整，最终提交品牌延伸策划方案开展汇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1．实训目的</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（1）通过分析熟悉企业的品牌延伸策略，增进对品牌延伸概念的理解。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（3）通过撰写品牌延伸策略优化方案，掌握品牌延伸策略的策划方法。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2.实训内容与要求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（3）各小组撰写一份企业品牌延伸策划方案。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 3.成果与检测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（1）每个小组提交品牌识别策划方案一份。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a:t>
            </a:r>
            <a:r>
              <a:rPr lang="en-US"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a:t>
            </a: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教师现场点评与总结。</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品牌延伸</a:t>
            </a:r>
            <a:endParaRPr kumimoji="0" lang="en-US" altLang="zh-CN"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6.1品牌延伸概述</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6.1.1品牌延伸概念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482600" y="2632075"/>
            <a:ext cx="1148905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延伸是指企业借助已有品牌的影响力将新产品推向市场的品牌活动。品牌延伸能够让企业以较低的成本推出新产品，因而它成为企业推出新产品的主要手段。在市场上，每年通过品牌延伸推出的新产品占市场上新产品总量的90％左右。越强势的品牌，越能够利用品牌延伸推出新产品。根据企业新产品的品牌名称和已有品牌名称的关系，企业一般采用三种策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MH" val="20170109233147"/>
  <p:tag name="MH_LIBRARY" val="GRAPHIC"/>
  <p:tag name="MH_ORDER" val="文本框 19"/>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MH" val="20170109233147"/>
  <p:tag name="MH_LIBRARY" val="GRAPHIC"/>
  <p:tag name="MH_ORDER" val="文本框 19"/>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MH" val="20170109233147"/>
  <p:tag name="MH_LIBRARY" val="GRAPHIC"/>
  <p:tag name="MH_ORDER" val="文本框 19"/>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PP_MARK_KEY" val="d6dd60dc-9106-4903-aa90-ddcb36095ec1"/>
  <p:tag name="COMMONDATA" val="eyJoZGlkIjoiYjk5ODM0YmMxOWJiYWQyNDU4MGIzYWRmYTA0ZmI5NDc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16044</Words>
  <Application>WPS 演示</Application>
  <PresentationFormat>自定义</PresentationFormat>
  <Paragraphs>364</Paragraphs>
  <Slides>77</Slides>
  <Notes>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77</vt:i4>
      </vt:variant>
    </vt:vector>
  </HeadingPairs>
  <TitlesOfParts>
    <vt:vector size="94"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469</cp:revision>
  <dcterms:created xsi:type="dcterms:W3CDTF">2019-10-22T07:13:00Z</dcterms:created>
  <dcterms:modified xsi:type="dcterms:W3CDTF">2023-09-10T05:39:16Z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