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168"/>
  </p:handoutMasterIdLst>
  <p:sldIdLst>
    <p:sldId id="1889" r:id="rId4"/>
    <p:sldId id="1801" r:id="rId6"/>
    <p:sldId id="1965" r:id="rId7"/>
    <p:sldId id="2192" r:id="rId8"/>
    <p:sldId id="1966" r:id="rId9"/>
    <p:sldId id="2709" r:id="rId10"/>
    <p:sldId id="1934" r:id="rId11"/>
    <p:sldId id="1297" r:id="rId12"/>
    <p:sldId id="1936" r:id="rId13"/>
    <p:sldId id="2301" r:id="rId14"/>
    <p:sldId id="3269" r:id="rId15"/>
    <p:sldId id="2305" r:id="rId16"/>
    <p:sldId id="3128" r:id="rId17"/>
    <p:sldId id="1940" r:id="rId18"/>
    <p:sldId id="2302" r:id="rId19"/>
    <p:sldId id="3270" r:id="rId20"/>
    <p:sldId id="2995" r:id="rId21"/>
    <p:sldId id="2996" r:id="rId22"/>
    <p:sldId id="3129" r:id="rId23"/>
    <p:sldId id="3271" r:id="rId24"/>
    <p:sldId id="3130" r:id="rId25"/>
    <p:sldId id="2997" r:id="rId26"/>
    <p:sldId id="1937" r:id="rId27"/>
    <p:sldId id="1943" r:id="rId28"/>
    <p:sldId id="1938" r:id="rId29"/>
    <p:sldId id="1939" r:id="rId30"/>
    <p:sldId id="1941" r:id="rId31"/>
    <p:sldId id="1942" r:id="rId32"/>
    <p:sldId id="1944" r:id="rId33"/>
    <p:sldId id="1948" r:id="rId34"/>
    <p:sldId id="3272" r:id="rId35"/>
    <p:sldId id="3131" r:id="rId36"/>
    <p:sldId id="1945" r:id="rId37"/>
    <p:sldId id="2495" r:id="rId38"/>
    <p:sldId id="1951" r:id="rId39"/>
    <p:sldId id="1950" r:id="rId40"/>
    <p:sldId id="1952" r:id="rId41"/>
    <p:sldId id="1953" r:id="rId42"/>
    <p:sldId id="1958" r:id="rId43"/>
    <p:sldId id="1956" r:id="rId44"/>
    <p:sldId id="3002" r:id="rId45"/>
    <p:sldId id="1959" r:id="rId46"/>
    <p:sldId id="1955" r:id="rId47"/>
    <p:sldId id="3132" r:id="rId48"/>
    <p:sldId id="1960" r:id="rId49"/>
    <p:sldId id="2597" r:id="rId50"/>
    <p:sldId id="3003" r:id="rId51"/>
    <p:sldId id="1961" r:id="rId52"/>
    <p:sldId id="2600" r:id="rId53"/>
    <p:sldId id="1969" r:id="rId54"/>
    <p:sldId id="3004" r:id="rId55"/>
    <p:sldId id="1968" r:id="rId56"/>
    <p:sldId id="1963" r:id="rId57"/>
    <p:sldId id="1964" r:id="rId58"/>
    <p:sldId id="1979" r:id="rId59"/>
    <p:sldId id="3273" r:id="rId60"/>
    <p:sldId id="1976" r:id="rId61"/>
    <p:sldId id="1980" r:id="rId62"/>
    <p:sldId id="1981" r:id="rId63"/>
    <p:sldId id="2418" r:id="rId64"/>
    <p:sldId id="1982" r:id="rId65"/>
    <p:sldId id="2417" r:id="rId66"/>
    <p:sldId id="1990" r:id="rId67"/>
    <p:sldId id="3133" r:id="rId68"/>
    <p:sldId id="2419" r:id="rId69"/>
    <p:sldId id="1992" r:id="rId70"/>
    <p:sldId id="3005" r:id="rId71"/>
    <p:sldId id="2496" r:id="rId72"/>
    <p:sldId id="1985" r:id="rId73"/>
    <p:sldId id="1983" r:id="rId74"/>
    <p:sldId id="1993" r:id="rId75"/>
    <p:sldId id="2710" r:id="rId76"/>
    <p:sldId id="1994" r:id="rId77"/>
    <p:sldId id="1995" r:id="rId78"/>
    <p:sldId id="1984" r:id="rId79"/>
    <p:sldId id="3134" r:id="rId80"/>
    <p:sldId id="1986" r:id="rId81"/>
    <p:sldId id="1987" r:id="rId82"/>
    <p:sldId id="1988" r:id="rId83"/>
    <p:sldId id="1989" r:id="rId84"/>
    <p:sldId id="1971" r:id="rId85"/>
    <p:sldId id="3135" r:id="rId86"/>
    <p:sldId id="1972" r:id="rId87"/>
    <p:sldId id="1973" r:id="rId88"/>
    <p:sldId id="2052" r:id="rId89"/>
    <p:sldId id="3274" r:id="rId90"/>
    <p:sldId id="2053" r:id="rId91"/>
    <p:sldId id="3136" r:id="rId92"/>
    <p:sldId id="3275" r:id="rId93"/>
    <p:sldId id="3137" r:id="rId94"/>
    <p:sldId id="2061" r:id="rId95"/>
    <p:sldId id="2055" r:id="rId96"/>
    <p:sldId id="2056" r:id="rId97"/>
    <p:sldId id="2872" r:id="rId98"/>
    <p:sldId id="3138" r:id="rId99"/>
    <p:sldId id="2058" r:id="rId100"/>
    <p:sldId id="2059" r:id="rId101"/>
    <p:sldId id="3007" r:id="rId102"/>
    <p:sldId id="3008" r:id="rId103"/>
    <p:sldId id="3009" r:id="rId104"/>
    <p:sldId id="2063" r:id="rId105"/>
    <p:sldId id="2062" r:id="rId106"/>
    <p:sldId id="2599" r:id="rId107"/>
    <p:sldId id="2060" r:id="rId108"/>
    <p:sldId id="2064" r:id="rId109"/>
    <p:sldId id="2050" r:id="rId110"/>
    <p:sldId id="3139" r:id="rId111"/>
    <p:sldId id="3276" r:id="rId112"/>
    <p:sldId id="2066" r:id="rId113"/>
    <p:sldId id="2067" r:id="rId114"/>
    <p:sldId id="2994" r:id="rId115"/>
    <p:sldId id="2603" r:id="rId116"/>
    <p:sldId id="2601" r:id="rId117"/>
    <p:sldId id="3140" r:id="rId118"/>
    <p:sldId id="3010" r:id="rId119"/>
    <p:sldId id="3006" r:id="rId120"/>
    <p:sldId id="3011" r:id="rId121"/>
    <p:sldId id="2073" r:id="rId122"/>
    <p:sldId id="2076" r:id="rId123"/>
    <p:sldId id="3141" r:id="rId124"/>
    <p:sldId id="3144" r:id="rId125"/>
    <p:sldId id="3142" r:id="rId126"/>
    <p:sldId id="3143" r:id="rId127"/>
    <p:sldId id="2074" r:id="rId128"/>
    <p:sldId id="2069" r:id="rId129"/>
    <p:sldId id="3277" r:id="rId130"/>
    <p:sldId id="2077" r:id="rId131"/>
    <p:sldId id="2070" r:id="rId132"/>
    <p:sldId id="3278" r:id="rId133"/>
    <p:sldId id="2072" r:id="rId134"/>
    <p:sldId id="2075" r:id="rId135"/>
    <p:sldId id="2876" r:id="rId136"/>
    <p:sldId id="3145" r:id="rId137"/>
    <p:sldId id="3146" r:id="rId138"/>
    <p:sldId id="2607" r:id="rId139"/>
    <p:sldId id="2878" r:id="rId140"/>
    <p:sldId id="2078" r:id="rId141"/>
    <p:sldId id="2167" r:id="rId142"/>
    <p:sldId id="2081" r:id="rId143"/>
    <p:sldId id="2082" r:id="rId144"/>
    <p:sldId id="3279" r:id="rId145"/>
    <p:sldId id="2083" r:id="rId146"/>
    <p:sldId id="2427" r:id="rId147"/>
    <p:sldId id="2084" r:id="rId148"/>
    <p:sldId id="2085" r:id="rId149"/>
    <p:sldId id="3280" r:id="rId150"/>
    <p:sldId id="2421" r:id="rId151"/>
    <p:sldId id="2880" r:id="rId152"/>
    <p:sldId id="2168" r:id="rId153"/>
    <p:sldId id="2086" r:id="rId154"/>
    <p:sldId id="2881" r:id="rId155"/>
    <p:sldId id="2432" r:id="rId156"/>
    <p:sldId id="2609" r:id="rId157"/>
    <p:sldId id="3147" r:id="rId158"/>
    <p:sldId id="3148" r:id="rId159"/>
    <p:sldId id="3149" r:id="rId160"/>
    <p:sldId id="2128" r:id="rId161"/>
    <p:sldId id="2884" r:id="rId162"/>
    <p:sldId id="3017" r:id="rId163"/>
    <p:sldId id="2132" r:id="rId164"/>
    <p:sldId id="2089" r:id="rId165"/>
    <p:sldId id="2169" r:id="rId166"/>
    <p:sldId id="2170" r:id="rId167"/>
  </p:sldIdLst>
  <p:sldSz cx="12198350" cy="6858000"/>
  <p:notesSz cx="6858000" cy="9144000"/>
  <p:custDataLst>
    <p:tags r:id="rId172"/>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D1243C"/>
    <a:srgbClr val="FF6600"/>
    <a:srgbClr val="FF5050"/>
    <a:srgbClr val="425268"/>
    <a:srgbClr val="313D4D"/>
    <a:srgbClr val="CB233A"/>
    <a:srgbClr val="FFFFFF"/>
    <a:srgbClr val="B81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3" autoAdjust="0"/>
    <p:restoredTop sz="96314" autoAdjust="0"/>
  </p:normalViewPr>
  <p:slideViewPr>
    <p:cSldViewPr snapToObjects="1" showGuides="1">
      <p:cViewPr varScale="1">
        <p:scale>
          <a:sx n="47" d="100"/>
          <a:sy n="47" d="100"/>
        </p:scale>
        <p:origin x="-106" y="-1162"/>
      </p:cViewPr>
      <p:guideLst>
        <p:guide orient="horz" pos="2111"/>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81" d="100"/>
          <a:sy n="81" d="100"/>
        </p:scale>
        <p:origin x="-2088" y="-102"/>
      </p:cViewPr>
      <p:guideLst>
        <p:guide orient="horz" pos="2702"/>
        <p:guide pos="2213"/>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2" Type="http://schemas.openxmlformats.org/officeDocument/2006/relationships/tags" Target="tags/tag27.xml"/><Relationship Id="rId171" Type="http://schemas.openxmlformats.org/officeDocument/2006/relationships/tableStyles" Target="tableStyles.xml"/><Relationship Id="rId170" Type="http://schemas.openxmlformats.org/officeDocument/2006/relationships/viewProps" Target="viewProps.xml"/><Relationship Id="rId17" Type="http://schemas.openxmlformats.org/officeDocument/2006/relationships/slide" Target="slides/slide13.xml"/><Relationship Id="rId169" Type="http://schemas.openxmlformats.org/officeDocument/2006/relationships/presProps" Target="presProps.xml"/><Relationship Id="rId168" Type="http://schemas.openxmlformats.org/officeDocument/2006/relationships/handoutMaster" Target="handoutMasters/handoutMaster1.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20.png"/><Relationship Id="rId12" Type="http://schemas.openxmlformats.org/officeDocument/2006/relationships/image" Target="../media/image11.png"/><Relationship Id="rId11" Type="http://schemas.openxmlformats.org/officeDocument/2006/relationships/image" Target="../media/image19.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TextBox 3"/>
          <p:cNvSpPr txBox="1"/>
          <p:nvPr userDrawn="1"/>
        </p:nvSpPr>
        <p:spPr>
          <a:xfrm>
            <a:off x="1907704" y="6453336"/>
            <a:ext cx="1224136" cy="118430"/>
          </a:xfrm>
          <a:prstGeom prst="rect">
            <a:avLst/>
          </a:prstGeom>
          <a:noFill/>
        </p:spPr>
        <p:txBody>
          <a:bodyPr wrap="square" rtlCol="0">
            <a:spAutoFit/>
          </a:bodyPr>
          <a:lstStyle/>
          <a:p>
            <a:pPr fontAlgn="auto">
              <a:lnSpc>
                <a:spcPct val="200000"/>
              </a:lnSpc>
              <a:spcBef>
                <a:spcPts val="0"/>
              </a:spcBef>
              <a:spcAft>
                <a:spcPts val="0"/>
              </a:spcAft>
              <a:buFontTx/>
              <a:buNone/>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6" name="组合 5"/>
          <p:cNvGrpSpPr/>
          <p:nvPr userDrawn="1"/>
        </p:nvGrpSpPr>
        <p:grpSpPr>
          <a:xfrm>
            <a:off x="547862" y="384930"/>
            <a:ext cx="406642" cy="406640"/>
            <a:chOff x="2715905" y="-1569492"/>
            <a:chExt cx="504967" cy="504965"/>
          </a:xfrm>
        </p:grpSpPr>
        <p:sp>
          <p:nvSpPr>
            <p:cNvPr id="7" name="椭圆 6"/>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3" y="2886610"/>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6"/>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0"/>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7"/>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0"/>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8"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0" y="3446015"/>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9" y="2725339"/>
            <a:ext cx="1116939"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3"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1"/>
            <a:ext cx="52217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5"/>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5"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8" y="3325062"/>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1" y="2909286"/>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8" y="3446014"/>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795" y="6715126"/>
            <a:ext cx="12196763" cy="142875"/>
          </a:xfrm>
          <a:prstGeom prst="rect">
            <a:avLst/>
          </a:prstGeom>
          <a:solidFill>
            <a:schemeClr val="accent2"/>
          </a:solidFill>
          <a:ln>
            <a:noFill/>
          </a:ln>
        </p:spPr>
        <p:txBody>
          <a:bodyPr vert="horz" wrap="square" lIns="91440" tIns="45720" rIns="91440" bIns="45720" numCol="1" anchor="t" anchorCtr="0" compatLnSpc="1"/>
          <a:lstStyle/>
          <a:p>
            <a:pPr>
              <a:defRPr/>
            </a:pPr>
            <a:endParaRPr lang="zh-CN" altLang="en-US">
              <a:solidFill>
                <a:srgbClr val="3D3D3D"/>
              </a:solidFill>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email"/>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email"/>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email"/>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email"/>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email"/>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email"/>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email"/>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email"/>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email"/>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email"/>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email"/>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email"/>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5" cstate="email"/>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6" cstate="email"/>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 name="组合 1"/>
          <p:cNvGrpSpPr/>
          <p:nvPr userDrawn="1"/>
        </p:nvGrpSpPr>
        <p:grpSpPr>
          <a:xfrm>
            <a:off x="547862" y="384930"/>
            <a:ext cx="406642" cy="406640"/>
            <a:chOff x="2715905" y="-1569492"/>
            <a:chExt cx="504967" cy="504965"/>
          </a:xfrm>
        </p:grpSpPr>
        <p:sp>
          <p:nvSpPr>
            <p:cNvPr id="20" name="椭圆 19"/>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8" name="组合 7"/>
          <p:cNvGrpSpPr/>
          <p:nvPr userDrawn="1"/>
        </p:nvGrpSpPr>
        <p:grpSpPr>
          <a:xfrm>
            <a:off x="547862" y="384930"/>
            <a:ext cx="406642" cy="406640"/>
            <a:chOff x="2715905" y="-1569492"/>
            <a:chExt cx="504967" cy="504965"/>
          </a:xfrm>
        </p:grpSpPr>
        <p:sp>
          <p:nvSpPr>
            <p:cNvPr id="9" name="椭圆 8"/>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fontAlgn="base" hangingPunct="1">
        <a:spcBef>
          <a:spcPct val="0"/>
        </a:spcBef>
        <a:spcAft>
          <a:spcPct val="0"/>
        </a:spcAft>
        <a:defRPr sz="2400">
          <a:solidFill>
            <a:schemeClr val="accent3"/>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3"/>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3"/>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3"/>
          <p:cNvSpPr txBox="1">
            <a:spLocks noChangeArrowheads="1"/>
          </p:cNvSpPr>
          <p:nvPr userDrawn="1"/>
        </p:nvSpPr>
        <p:spPr bwMode="auto">
          <a:xfrm>
            <a:off x="11685855" y="6437965"/>
            <a:ext cx="511729" cy="276999"/>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bwMode="auto">
          <a:xfrm>
            <a:off x="410544" y="0"/>
            <a:ext cx="681278" cy="895681"/>
          </a:xfrm>
          <a:prstGeom prst="rect">
            <a:avLst/>
          </a:prstGeom>
          <a:solidFill>
            <a:srgbClr val="C00000"/>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13" name="组合 12"/>
          <p:cNvGrpSpPr/>
          <p:nvPr userDrawn="1"/>
        </p:nvGrpSpPr>
        <p:grpSpPr>
          <a:xfrm>
            <a:off x="547862" y="384930"/>
            <a:ext cx="406642" cy="406640"/>
            <a:chOff x="2715905" y="-1569492"/>
            <a:chExt cx="504967" cy="504965"/>
          </a:xfrm>
        </p:grpSpPr>
        <p:sp>
          <p:nvSpPr>
            <p:cNvPr id="14" name="椭圆 1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jpeg"/><Relationship Id="rId1" Type="http://schemas.openxmlformats.org/officeDocument/2006/relationships/tags" Target="../tags/tag2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themeOverride" Target="../theme/themeOverride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1.jpeg"/><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tags" Target="../tags/tag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tags" Target="../tags/tag1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2.jpeg"/><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tags" Target="../tags/tag1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6.jpeg"/><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solidFill>
            <a:srgbClr val="42526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381834" y="-11557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726975" y="764704"/>
            <a:ext cx="1398270" cy="6604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00" i="0" u="none" strike="noStrike" kern="1200" cap="none" spc="0" normalizeH="0" baseline="0" noProof="0" dirty="0">
                <a:ln>
                  <a:noFill/>
                </a:ln>
                <a:solidFill>
                  <a:srgbClr val="FFFFFF"/>
                </a:solidFill>
                <a:effectLst/>
                <a:uLnTx/>
                <a:uFillTx/>
                <a:latin typeface="+mn-ea"/>
                <a:ea typeface="+mn-ea"/>
                <a:cs typeface="+mn-cs"/>
              </a:rPr>
              <a:t>第</a:t>
            </a:r>
            <a:r>
              <a:rPr kumimoji="0" lang="en-US" altLang="zh-CN" sz="3700" i="0" u="none" strike="noStrike" kern="1200" cap="none" spc="0" normalizeH="0" baseline="0" noProof="0" dirty="0">
                <a:ln>
                  <a:noFill/>
                </a:ln>
                <a:solidFill>
                  <a:srgbClr val="FFFFFF"/>
                </a:solidFill>
                <a:effectLst/>
                <a:uLnTx/>
                <a:uFillTx/>
                <a:latin typeface="+mn-ea"/>
                <a:ea typeface="+mn-ea"/>
                <a:cs typeface="+mn-cs"/>
              </a:rPr>
              <a:t>7</a:t>
            </a:r>
            <a:r>
              <a:rPr kumimoji="0" lang="zh-CN" altLang="en-US" sz="3700" i="0" u="none" strike="noStrike" kern="1200" cap="none" spc="0" normalizeH="0" baseline="0" noProof="0" dirty="0">
                <a:ln>
                  <a:noFill/>
                </a:ln>
                <a:solidFill>
                  <a:srgbClr val="FFFFFF"/>
                </a:solidFill>
                <a:effectLst/>
                <a:uLnTx/>
                <a:uFillTx/>
                <a:latin typeface="+mn-ea"/>
                <a:ea typeface="+mn-ea"/>
                <a:cs typeface="+mn-cs"/>
              </a:rPr>
              <a:t>章</a:t>
            </a:r>
            <a:endParaRPr kumimoji="0" lang="zh-CN" altLang="en-US" sz="37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1509219" y="2883779"/>
            <a:ext cx="8412480" cy="92202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品牌策划与推广：品牌传播</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890" y="1075055"/>
            <a:ext cx="10608310"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2．品牌传播内容</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企业传播的品牌内容主要包括静态信息和动态信息两大类。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（1）品牌静态信息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传播的品牌静态信息主要包括品牌识别元素，比如：品牌名称、品牌标志、品牌口号语、品牌包装、品牌标准色等，以及品牌内涵方面的品牌核心价值、品牌个性等。企业根据品牌建设需要，从这些信息中选择传播内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7.3媒体传播</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2645" y="2348865"/>
            <a:ext cx="1069911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借助媒体开展品牌传播可以极大提高品牌传播效果，尤其是随着社会化媒体的出现，媒体传播的方式变得更为灵活多样。因此，企业需要根据自身情况科学制定品牌传播策略。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通过各种广告开展品牌传播，尤其是利用各种大众媒体宣传品牌，一直以来是品牌传播的主要方式，也是最为高效的传播方式。虽然随着社会化媒体的出现，传统大众媒体对顾客的影响力在下降，但是通过大众媒体开展品牌传播活动，依然无法完全替代。</a:t>
            </a:r>
            <a:endParaRPr lang="zh-CN" altLang="zh-CN" sz="2000" kern="100" dirty="0">
              <a:effectLst/>
              <a:latin typeface="+mn-ea"/>
              <a:ea typeface="+mn-ea"/>
              <a:cs typeface="+mn-ea"/>
              <a:sym typeface="+mn-ea"/>
            </a:endParaRPr>
          </a:p>
        </p:txBody>
      </p:sp>
      <p:sp>
        <p:nvSpPr>
          <p:cNvPr id="2" name="文本框 1"/>
          <p:cNvSpPr txBox="1"/>
          <p:nvPr/>
        </p:nvSpPr>
        <p:spPr>
          <a:xfrm>
            <a:off x="1130300" y="26035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7.3.</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1</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广告传播品牌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7095" y="1844675"/>
            <a:ext cx="10803890" cy="258445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1.广告传播内涵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1）广告传播的概念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广告传播是指企业以付费方式委托广告经营者通过各种广告媒介向目标顾客传播品牌信息的宣传活动。由于广告传播借助媒体可以将品牌信息快速传播给大量的目标人群，因此广告传播一直是品牌传播的重要方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7530" y="908685"/>
            <a:ext cx="11278870" cy="526224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2）广告传播的积极作用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（1）提升品牌知名度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可以通过合理设计广告的发布排期、发布频次和广告媒介的组合，可以实现快速覆盖目标市场，在较短时间内快速提升品牌知名度。品牌知名度在一定程度上象征着企业的实力、产品的品质、服务的质量，这些都可以有效提升顾客和经销商对企业品牌的评价。</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（2）塑造品牌美誉度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广告通过讲解或演示产品的性能，可以塑造产品品质，帮助顾客对企业品牌形成良好的品牌认知。企业还可以通过公益广告树立具有社会责任感的品牌形象，提升品牌美誉度。</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（3）传播品牌核心价值</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企业可以通过组合各种媒体实现高频度地展示品牌核心价值，演绎品牌个性，在顾客心智固化品牌定位。当因为品牌成长需要改变定位时，广告将是宣传品牌新定位的强效手段。</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340485"/>
            <a:ext cx="11015345"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（4）培育顾客品牌忠诚度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消费心理学认为，顾客为了寻求购后的心理平衡，往往会关心他们使用过或正在使用的产品广告，并将他们的产品使用体验与广告中的产品宣传进行对比，如果相互吻合，则会加深原有的品牌好感度和信任度，增加重复购买和使用的可能性，并最终形成品牌忠诚。</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值得注意的是，如果非目标顾客能够接受企业的品牌广告，也有助于品牌价值的提高。非目标顾客，即：不是企业品牌致力于满足的顾客群体。这是因为非目标顾客对品牌的熟悉，可以使企业品牌的受众更为广泛，而广泛的群众基础有助于提升品牌知名度，进而提高品牌价值。更重要的是，非目标顾客对品牌的认同和赞扬，往往能提高目标顾客对品牌的感知价值。例如，大多数顾客都不是红旗L系列的目标顾客，但是大众在接触红旗L系列轿车的广告后往往对其品牌赞誉有加，这样就提高了目标顾客对红旗L系列的感知价值。</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196340"/>
            <a:ext cx="1108202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（5）塑造鲜明的品牌形象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广告具有较强的表现性，形式多样，既可以借助视觉、听觉，又可以借助味觉、触觉等感官体验进行品牌信息传播；而且广告既能使用文字、图片，又能使用视频、声音等元素进行品牌信息表现。因此，企业可以根据目标顾客的信息接收习惯采取形式多样的广告进行品牌传播，从而在顾客心中塑造个性鲜明、形象立体的品牌形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844675"/>
            <a:ext cx="11076940" cy="341503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3）广告传播的负面影响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广告传播也不是十全十美的品牌传播方式，存在以下几个不足。</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（1）增加企业成本</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大规模的广告传播从来不是小企业能够玩的，因为广告传播需要企业投入大量的资金，高昂的成本不是一般企业所能承受的。广告传的成本主要包括：前期的市场调查费用、广告创意及制作费用、媒体购买费用、明星的代言费用等，尤其是其中媒体费用和明星代言费占据广告费用的大部分比例。</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9440" y="1721485"/>
            <a:ext cx="10251440"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（2）传播效果有限</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大规模的广告传播，由于受众很多时候是不确定人群，导致很多广告传播是无效的。广告传播受外界因素干扰大，受众往往对广告信息视而不见，极大的降低了广告传播的效果。广告给受众传播的信息量很大，但是大量广告信息是多余的，受众只会关注与其有关的信息，可是企业为了影响不同的受众又不得不通过广告传播大量冗余的信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8675" y="1998345"/>
            <a:ext cx="10613390"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（3）顾客有抵触情绪</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广告往往试图说服受众接受企业的产品，但是这种强迫的方式很容易激发受众的抵触情绪。市场上还充斥着大量的虚假宣传广告，导致受众对广告的可信度、格调等产生消极情绪，甚至会有意对广告进行回避、过滤。</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1196340"/>
            <a:ext cx="1080770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2.广告传播类型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根据广告产生的目的，可以将广告传播分为以下三种。</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（1）告知型广告</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告知型广告是企业采取俗易懂、简单明了的方式向目标顾客介绍品牌信息。该类广告可以帮助顾客快速地了解品牌，掌握产品的特点。因此，一些知名度不高的品牌，刚进入市场的新产品常用此类广告。这类广告也是市场上常见的广告类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32460" y="2228850"/>
            <a:ext cx="10717530"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（2）品牌动态信息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品牌动态信息主要是指企业在开展品牌建设过程中各类经营管理活动所传达出来的品牌信息。比如：企业在开展品牌定位、品牌战略决策、品牌传播、品牌营销、品牌保护与维护等活动时传递出的品牌信息。</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8785" y="2132330"/>
            <a:ext cx="11254740" cy="332295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（2）情感型广告</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情感型广告是指通过精心设计的广告情节以触发受众某种情感为目的的广告。该类广告通过精心设计的场景让受众因景生情，从而让受众产生企业期望的联想。因此，该类广告以传播品牌的个性特征、品牌文化为主要目的。比如南方黑芝麻糊的电视广告，在古色古香的小路，一位挑担的大嫂，飘着浓浓的芝麻糊香气，一句“一股浓香，一缕温暖”广告语打动了千万观众。该广告用唯美、怀旧的场景，平易近人的表现手法刺激观众对传统食品的回忆，将美好记忆和故乡情转移到品牌上，把人情味留在了观众的心中。</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1" descr="https://bkimg.cdn.bcebos.com/pic/bba1cd11728b47105d6014b0c4cec3fdfc03237b"/>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418590" y="332740"/>
            <a:ext cx="9826625" cy="5359400"/>
          </a:xfrm>
          <a:prstGeom prst="rect">
            <a:avLst/>
          </a:prstGeom>
          <a:noFill/>
          <a:ln>
            <a:noFill/>
          </a:ln>
        </p:spPr>
      </p:pic>
      <p:sp>
        <p:nvSpPr>
          <p:cNvPr id="100" name="文本框 99"/>
          <p:cNvSpPr txBox="1"/>
          <p:nvPr/>
        </p:nvSpPr>
        <p:spPr>
          <a:xfrm>
            <a:off x="1490345" y="5949315"/>
            <a:ext cx="5080000" cy="368300"/>
          </a:xfrm>
          <a:prstGeom prst="rect">
            <a:avLst/>
          </a:prstGeom>
          <a:noFill/>
          <a:ln w="9525">
            <a:noFill/>
          </a:ln>
        </p:spPr>
        <p:txBody>
          <a:bodyPr>
            <a:spAutoFit/>
          </a:bodyPr>
          <a:p>
            <a:pPr marL="0" indent="0"/>
            <a:r>
              <a:rPr lang="zh-CN" sz="1800" b="0">
                <a:latin typeface="Times New Roman" panose="02020603050405020304" charset="0"/>
                <a:ea typeface="宋体" panose="02010600030101010101" pitchFamily="2" charset="-122"/>
              </a:rPr>
              <a:t>图</a:t>
            </a:r>
            <a:r>
              <a:rPr lang="en-US" sz="1800" b="0">
                <a:latin typeface="Times New Roman" panose="02020603050405020304" charset="0"/>
                <a:ea typeface="宋体" panose="02010600030101010101" pitchFamily="2" charset="-122"/>
              </a:rPr>
              <a:t>7-7</a:t>
            </a:r>
            <a:r>
              <a:rPr lang="zh-CN" sz="1800" b="0">
                <a:latin typeface="Times New Roman" panose="02020603050405020304" charset="0"/>
                <a:ea typeface="宋体" panose="02010600030101010101" pitchFamily="2" charset="-122"/>
              </a:rPr>
              <a:t>南方黑芝麻电视广告</a:t>
            </a:r>
            <a:endParaRPr lang="zh-CN" altLang="en-US" sz="1800" b="0">
              <a:latin typeface="Times New Roman" panose="0202060305040502030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4200" y="1269365"/>
            <a:ext cx="10963275" cy="3322955"/>
          </a:xfrm>
          <a:prstGeom prst="rect">
            <a:avLst/>
          </a:prstGeom>
          <a:noFill/>
        </p:spPr>
        <p:txBody>
          <a:bodyPr wrap="square" rtlCol="0" anchor="t">
            <a:spAutoFit/>
          </a:bodyPr>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（3）体验型广告</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体验型广告是指通过让顾客亲身参与实践的方式感受产品的特征。此类广告通过设计互动活动使顾客参与其中，在互动交流中体验产品的特征，并对品牌产生好感。比如，在商场或超市中，许多品牌为顾客提供免费试吃、试用活动，让顾客在体验中产生品牌形象。2023年奇瑞公司旗下的捷途品牌举办318探索之旅，自驾体验历时5个月的活动，顾客能亲自体验了捷途汽车的性能、个性和魅力。该活动共有2800名车友参与，活动网页达到3000万次的访问量，提高了顾客对捷途汽车的好感和忠诚度。</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4870" y="1536065"/>
            <a:ext cx="10558780" cy="445516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 广告媒体选择</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广告媒体是决定广告传播效果的重要因素，也是广告传播的重要成本构成。随着社会的发展广告媒体的类型越来越多，不同类型的广告媒体可以呈现不同形式的广告。因此，企业需要综合权衡以下几个方面来选择不同的广告媒体组合。</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（1）顾客的信息接收习惯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企业要调查目标顾客平时观看什么媒体，顾客的产品信息主要来源于哪些媒体，以及顾客的日常生活能够接触到哪些媒体。因此，企业的广告传播遵循目标顾客喜欢看什么媒体，企业就在什么媒体上投放广告。</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8210" y="1582420"/>
            <a:ext cx="10643235" cy="429387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（2）企业的广告经费预算</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购买媒体版面需要支付高昂的成本，而且影响力越大，影响范围越广的媒体成本越高。因此，企业要根据经费预算量力而行，有多少经费就办多大的事。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（3）广告传播的目标</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每次广告传播策划都会有一个明确的目标，根据目标需要选择合适的媒体组合。比如：当广告传播的目标是提高品牌在广东省内的知名度时，企业只需选择能够覆盖广东省的媒体即可，当广告传播的目标是提高品牌在全国的知名度时，企业就需要选择能够覆盖全国市场的媒体。</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因为不同媒体就有覆盖范围、信息呈现形式、影响力等方面的不同，因此企业采用广告传播品牌时，往往需要同时选择多种媒体进行组合。表7-1归纳了不同广告媒体的特点。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18590" y="548640"/>
            <a:ext cx="6118860" cy="398780"/>
          </a:xfrm>
          <a:prstGeom prst="rect">
            <a:avLst/>
          </a:prstGeom>
          <a:noFill/>
          <a:ln w="9525">
            <a:noFill/>
          </a:ln>
        </p:spPr>
        <p:txBody>
          <a:bodyPr wrap="square">
            <a:spAutoFit/>
          </a:bodyPr>
          <a:p>
            <a:pPr marL="0"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表</a:t>
            </a:r>
            <a:r>
              <a:rPr lang="en-US" sz="2000" b="0">
                <a:latin typeface="微软雅黑" panose="020B0503020204020204" pitchFamily="34" charset="-122"/>
                <a:ea typeface="微软雅黑" panose="020B0503020204020204" pitchFamily="34" charset="-122"/>
                <a:cs typeface="微软雅黑" panose="020B0503020204020204" pitchFamily="34" charset="-122"/>
              </a:rPr>
              <a:t>7</a:t>
            </a:r>
            <a:r>
              <a:rPr lang="zh-CN" sz="2000" b="0">
                <a:latin typeface="微软雅黑" panose="020B0503020204020204" pitchFamily="34" charset="-122"/>
                <a:ea typeface="微软雅黑" panose="020B0503020204020204" pitchFamily="34" charset="-122"/>
                <a:cs typeface="微软雅黑" panose="020B0503020204020204" pitchFamily="34" charset="-122"/>
              </a:rPr>
              <a:t>-1不同媒体的特点</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 name="表格 1"/>
          <p:cNvGraphicFramePr/>
          <p:nvPr>
            <p:custDataLst>
              <p:tags r:id="rId1"/>
            </p:custDataLst>
          </p:nvPr>
        </p:nvGraphicFramePr>
        <p:xfrm>
          <a:off x="608965" y="1208405"/>
          <a:ext cx="10974705" cy="5532120"/>
        </p:xfrm>
        <a:graphic>
          <a:graphicData uri="http://schemas.openxmlformats.org/drawingml/2006/table">
            <a:tbl>
              <a:tblPr/>
              <a:tblGrid>
                <a:gridCol w="766445"/>
                <a:gridCol w="1169035"/>
                <a:gridCol w="2609215"/>
                <a:gridCol w="2548890"/>
                <a:gridCol w="3881120"/>
              </a:tblGrid>
              <a:tr h="713105">
                <a:tc>
                  <a:txBody>
                    <a:bodyPr/>
                    <a:p>
                      <a:pPr indent="0">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序号</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F81BD"/>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indent="0">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媒体类型</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indent="0">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媒体优势</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indent="0">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媒体劣势</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indent="0">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品牌传播匹配性</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r>
              <a:tr h="11664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广播</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成本低；较强的灵活性；时效性强。</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缺乏视觉元素；听众分散，覆盖率低；信息短暂；收听率低。</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具有较强的即时劝服效应，承载的品牌信息往往针对当地市场，可与司机、乘客等人群互动。</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r>
              <a:tr h="124523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报纸</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灵活；及时；权威性强；当地市场的覆盖率高；被广泛接受；可信度高。</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表现性、传真性较差；保存性差、传阅者少。</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适用于解释说明，通常作为电视广告的补充。</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r>
              <a:tr h="114744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杂志</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有一定的权威性；印刷质量高；保存期长；有固定读者群。</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广告截止日期长；无法保证版面</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杂志色彩丰富、质地精美，利于展示品牌形象，且适合与杂志内容进行深度融合，进行植入式品牌传播。</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r>
              <a:tr h="125984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4</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电视</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综合视觉、听觉进行表达；富于感染力，在同一媒体内没有广告竞争；个性化强。</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成本高；干扰度高；品牌信息曝光时间短；受众选择性差。</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适用于展示、告知，可在较大范围、较短时间内提升品牌知名度或塑造品牌形象。</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18590" y="476885"/>
            <a:ext cx="5772150" cy="368300"/>
          </a:xfrm>
          <a:prstGeom prst="rect">
            <a:avLst/>
          </a:prstGeom>
          <a:noFill/>
          <a:ln w="9525">
            <a:noFill/>
          </a:ln>
        </p:spPr>
        <p:txBody>
          <a:bodyPr wrap="square">
            <a:spAutoFit/>
          </a:bodyPr>
          <a:p>
            <a:pPr marL="0" indent="266700"/>
            <a:r>
              <a:rPr lang="zh-CN" sz="1800" b="0">
                <a:ea typeface="宋体" panose="02010600030101010101" pitchFamily="2" charset="-122"/>
              </a:rPr>
              <a:t>表</a:t>
            </a:r>
            <a:r>
              <a:rPr lang="en-US" sz="1800" b="0">
                <a:latin typeface="宋体" panose="02010600030101010101" pitchFamily="2" charset="-122"/>
                <a:ea typeface="宋体" panose="02010600030101010101" pitchFamily="2" charset="-122"/>
              </a:rPr>
              <a:t>7</a:t>
            </a:r>
            <a:r>
              <a:rPr lang="zh-CN" sz="1800" b="0">
                <a:ea typeface="宋体" panose="02010600030101010101" pitchFamily="2" charset="-122"/>
              </a:rPr>
              <a:t>-1不同媒体的优势和劣势及品牌传播匹配性</a:t>
            </a:r>
            <a:endParaRPr lang="zh-CN" altLang="en-US" sz="1800" b="0">
              <a:ea typeface="宋体" panose="02010600030101010101" pitchFamily="2" charset="-122"/>
            </a:endParaRPr>
          </a:p>
        </p:txBody>
      </p:sp>
      <p:graphicFrame>
        <p:nvGraphicFramePr>
          <p:cNvPr id="2" name="表格 1"/>
          <p:cNvGraphicFramePr/>
          <p:nvPr>
            <p:custDataLst>
              <p:tags r:id="rId1"/>
            </p:custDataLst>
          </p:nvPr>
        </p:nvGraphicFramePr>
        <p:xfrm>
          <a:off x="626745" y="1338580"/>
          <a:ext cx="10916920" cy="5240020"/>
        </p:xfrm>
        <a:graphic>
          <a:graphicData uri="http://schemas.openxmlformats.org/drawingml/2006/table">
            <a:tbl>
              <a:tblPr/>
              <a:tblGrid>
                <a:gridCol w="724535"/>
                <a:gridCol w="1570990"/>
                <a:gridCol w="3442970"/>
                <a:gridCol w="1927860"/>
                <a:gridCol w="3250565"/>
              </a:tblGrid>
              <a:tr h="778510">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序号</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F81BD"/>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媒体类型</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媒体优势</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媒体劣势</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品牌传播匹配性</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r>
              <a:tr h="1226185">
                <a:tc>
                  <a:txBody>
                    <a:bodyPr/>
                    <a:p>
                      <a:pPr marL="36195" indent="0" algn="ctr" fontAlgn="auto">
                        <a:buNone/>
                      </a:pPr>
                      <a:r>
                        <a:rPr lang="en-US" sz="1800" b="0">
                          <a:latin typeface="宋体" panose="02010600030101010101" pitchFamily="2" charset="-122"/>
                          <a:ea typeface="宋体" panose="02010600030101010101" pitchFamily="2" charset="-122"/>
                          <a:cs typeface="宋体" panose="02010600030101010101" pitchFamily="2" charset="-122"/>
                        </a:rPr>
                        <a:t>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直邮</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受众指向性强；灵活；在同一媒体内没有广告竞争；个性化强。</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相对成本高；有垃圾邮件形象。</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适合针对性传播，最大限度地利用数据库，根据目标受众的不同需求采取不同的传播策略和服务方式。</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r>
              <a:tr h="1619885">
                <a:tc>
                  <a:txBody>
                    <a:bodyPr/>
                    <a:p>
                      <a:pPr marL="36195" indent="0" algn="ctr" fontAlgn="auto">
                        <a:buNone/>
                      </a:pPr>
                      <a:r>
                        <a:rPr lang="en-US" sz="1800" b="0">
                          <a:latin typeface="宋体" panose="02010600030101010101" pitchFamily="2" charset="-122"/>
                          <a:ea typeface="宋体" panose="02010600030101010101" pitchFamily="2" charset="-122"/>
                          <a:cs typeface="宋体" panose="02010600030101010101" pitchFamily="2" charset="-122"/>
                        </a:rPr>
                        <a:t>6</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路牌、灯箱、交通工具等户外媒体</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灵活；成本低；容易形成视觉冲击；信息存在时间长、便于反复记忆；承载信息量、信息表现方式都受到严格限制；受众选择性低。</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受众难以细分；随机性强。</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适用于展示品牌形象以及中短期品牌信息。</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r>
              <a:tr h="1615440">
                <a:tc>
                  <a:txBody>
                    <a:bodyPr/>
                    <a:p>
                      <a:pPr marL="36195" indent="0" algn="ctr" fontAlgn="auto">
                        <a:buNone/>
                      </a:pPr>
                      <a:r>
                        <a:rPr lang="en-US" sz="1800" b="0">
                          <a:latin typeface="宋体" panose="02010600030101010101" pitchFamily="2" charset="-122"/>
                          <a:ea typeface="宋体" panose="02010600030101010101" pitchFamily="2" charset="-122"/>
                          <a:cs typeface="宋体" panose="02010600030101010101" pitchFamily="2" charset="-122"/>
                        </a:rPr>
                        <a:t>7</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电子杂志、网络视频、博客、各种网络媒体等终端</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高选择性；集文字、图片、视频、音频于一身；受众主动接触信息，互动性极强；成本较低。</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信息接触存在一定门槛，信息庞杂；广告信息容易被忽略。</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适合受众参与、互动，易引发品牌口碑传播。</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18590" y="476885"/>
            <a:ext cx="5637530" cy="368300"/>
          </a:xfrm>
          <a:prstGeom prst="rect">
            <a:avLst/>
          </a:prstGeom>
          <a:noFill/>
          <a:ln w="9525">
            <a:noFill/>
          </a:ln>
        </p:spPr>
        <p:txBody>
          <a:bodyPr wrap="square">
            <a:spAutoFit/>
          </a:bodyPr>
          <a:p>
            <a:pPr marL="0" indent="266700"/>
            <a:r>
              <a:rPr lang="zh-CN" sz="1800" b="0">
                <a:ea typeface="宋体" panose="02010600030101010101" pitchFamily="2" charset="-122"/>
              </a:rPr>
              <a:t>表</a:t>
            </a:r>
            <a:r>
              <a:rPr lang="en-US" sz="1800" b="0">
                <a:latin typeface="宋体" panose="02010600030101010101" pitchFamily="2" charset="-122"/>
                <a:ea typeface="宋体" panose="02010600030101010101" pitchFamily="2" charset="-122"/>
              </a:rPr>
              <a:t>7</a:t>
            </a:r>
            <a:r>
              <a:rPr lang="zh-CN" sz="1800" b="0">
                <a:ea typeface="宋体" panose="02010600030101010101" pitchFamily="2" charset="-122"/>
              </a:rPr>
              <a:t>-1不同媒体的优势和劣势及品牌传播匹配性</a:t>
            </a:r>
            <a:endParaRPr lang="zh-CN" altLang="en-US" sz="1800" b="0">
              <a:ea typeface="宋体" panose="02010600030101010101" pitchFamily="2" charset="-122"/>
            </a:endParaRPr>
          </a:p>
        </p:txBody>
      </p:sp>
      <p:graphicFrame>
        <p:nvGraphicFramePr>
          <p:cNvPr id="2" name="表格 1"/>
          <p:cNvGraphicFramePr/>
          <p:nvPr>
            <p:custDataLst>
              <p:tags r:id="rId1"/>
            </p:custDataLst>
          </p:nvPr>
        </p:nvGraphicFramePr>
        <p:xfrm>
          <a:off x="645160" y="1136650"/>
          <a:ext cx="10896600" cy="5153025"/>
        </p:xfrm>
        <a:graphic>
          <a:graphicData uri="http://schemas.openxmlformats.org/drawingml/2006/table">
            <a:tbl>
              <a:tblPr/>
              <a:tblGrid>
                <a:gridCol w="863600"/>
                <a:gridCol w="1483360"/>
                <a:gridCol w="3346450"/>
                <a:gridCol w="2292985"/>
                <a:gridCol w="2910205"/>
              </a:tblGrid>
              <a:tr h="1000125">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序号</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F81BD"/>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媒体类型</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媒体优势</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媒体劣势</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c>
                  <a:txBody>
                    <a:bodyPr/>
                    <a:p>
                      <a:pPr marL="36195" indent="0" fontAlgn="auto">
                        <a:buNone/>
                      </a:pPr>
                      <a:r>
                        <a:rPr lang="en-US" sz="1800" b="1">
                          <a:solidFill>
                            <a:srgbClr val="FFFF00"/>
                          </a:solidFill>
                          <a:latin typeface="宋体" panose="02010600030101010101" pitchFamily="2" charset="-122"/>
                          <a:ea typeface="宋体" panose="02010600030101010101" pitchFamily="2" charset="-122"/>
                          <a:cs typeface="宋体" panose="02010600030101010101" pitchFamily="2" charset="-122"/>
                        </a:rPr>
                        <a:t>品牌传播匹配性</a:t>
                      </a:r>
                      <a:endParaRPr lang="en-US" altLang="en-US" sz="1800" b="1">
                        <a:solidFill>
                          <a:srgbClr val="FFFF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lnTlToBr>
                      <a:noFill/>
                    </a:lnTlToBr>
                    <a:lnBlToTr>
                      <a:noFill/>
                    </a:lnBlToTr>
                    <a:solidFill>
                      <a:srgbClr val="4F81BD"/>
                    </a:solidFill>
                  </a:tcPr>
                </a:tc>
              </a:tr>
              <a:tr h="1050290">
                <a:tc>
                  <a:txBody>
                    <a:bodyPr/>
                    <a:p>
                      <a:pPr marL="36195" indent="0" algn="ctr" fontAlgn="auto">
                        <a:buNone/>
                      </a:pPr>
                      <a:r>
                        <a:rPr lang="en-US" sz="1800" b="0">
                          <a:latin typeface="宋体" panose="02010600030101010101" pitchFamily="2" charset="-122"/>
                          <a:ea typeface="宋体" panose="02010600030101010101" pitchFamily="2" charset="-122"/>
                          <a:cs typeface="宋体" panose="02010600030101010101" pitchFamily="2" charset="-122"/>
                        </a:rPr>
                        <a:t>8</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数字电视、数字广播</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受众定制信息；互动性强；精准到达目标人群。</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传播内容受到付费定制的限制。</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需要创新广告形式，可以通过植入方式融入品牌信息。</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r>
              <a:tr h="1003935">
                <a:tc>
                  <a:txBody>
                    <a:bodyPr/>
                    <a:p>
                      <a:pPr marL="36195" indent="0" algn="ctr" fontAlgn="auto">
                        <a:buNone/>
                      </a:pPr>
                      <a:r>
                        <a:rPr lang="en-US" sz="1800" b="0">
                          <a:latin typeface="宋体" panose="02010600030101010101" pitchFamily="2" charset="-122"/>
                          <a:ea typeface="宋体" panose="02010600030101010101" pitchFamily="2" charset="-122"/>
                          <a:cs typeface="宋体" panose="02010600030101010101" pitchFamily="2" charset="-122"/>
                        </a:rPr>
                        <a:t>9</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手机等自媒体</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互动性强；信息承载方式多样，有利于个性化信息的传达。</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传播效果受到信号质量、屏幕大小及分辨率的限制。</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可制作具有娱乐性的资讯进行内容营销。</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r>
              <a:tr h="977900">
                <a:tc>
                  <a:txBody>
                    <a:bodyPr/>
                    <a:p>
                      <a:pPr marL="36195" indent="0" algn="ctr" fontAlgn="auto">
                        <a:buNone/>
                      </a:pPr>
                      <a:r>
                        <a:rPr lang="en-US" sz="1800" b="0">
                          <a:latin typeface="宋体" panose="02010600030101010101" pitchFamily="2" charset="-122"/>
                          <a:ea typeface="宋体" panose="02010600030101010101" pitchFamily="2" charset="-122"/>
                          <a:cs typeface="宋体" panose="02010600030101010101" pitchFamily="2" charset="-122"/>
                        </a:rPr>
                        <a:t>10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车载电视等移动媒体</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吸引乘车人群的注意，是封闭的环境中最便利的消遣节目。</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传播环境嘈杂、传播效果难以保证。</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常作为电视广告的补充，以此增加品牌信息曝光次数。</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noFill/>
                  </a:tcPr>
                </a:tc>
              </a:tr>
              <a:tr h="1120775">
                <a:tc>
                  <a:txBody>
                    <a:bodyPr/>
                    <a:p>
                      <a:pPr marL="36195" indent="0" algn="ctr" fontAlgn="auto">
                        <a:buNone/>
                      </a:pPr>
                      <a:r>
                        <a:rPr lang="en-US" sz="1800" b="0">
                          <a:latin typeface="宋体" panose="02010600030101010101" pitchFamily="2" charset="-122"/>
                          <a:ea typeface="宋体" panose="02010600030101010101" pitchFamily="2" charset="-122"/>
                          <a:cs typeface="宋体" panose="02010600030101010101" pitchFamily="2" charset="-122"/>
                        </a:rPr>
                        <a:t>11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indent="0" fontAlgn="auto">
                        <a:buNone/>
                      </a:pPr>
                      <a:r>
                        <a:rPr lang="en-US" sz="1800" b="0">
                          <a:latin typeface="宋体" panose="02010600030101010101" pitchFamily="2" charset="-122"/>
                          <a:ea typeface="宋体" panose="02010600030101010101" pitchFamily="2" charset="-122"/>
                          <a:cs typeface="宋体" panose="02010600030101010101" pitchFamily="2" charset="-122"/>
                        </a:rPr>
                        <a:t>楼宇媒体</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噪声干扰小，准确覆盖目标人群。</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信息整体性因受众行程而受到影响；扰民。</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c>
                  <a:txBody>
                    <a:bodyPr/>
                    <a:p>
                      <a:pPr marL="36195" algn="l">
                        <a:buClrTx/>
                        <a:buSzTx/>
                        <a:buFontTx/>
                        <a:buNone/>
                      </a:pPr>
                      <a:r>
                        <a:rPr lang="en-US" sz="1800" b="0">
                          <a:latin typeface="宋体" panose="02010600030101010101" pitchFamily="2" charset="-122"/>
                          <a:ea typeface="宋体" panose="02010600030101010101" pitchFamily="2" charset="-122"/>
                          <a:cs typeface="宋体" panose="02010600030101010101" pitchFamily="2" charset="-122"/>
                        </a:rPr>
                        <a:t>传达品牌最新资讯，配合其他媒体广告，增加顾客对品牌的接触次数。</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95B3D7"/>
                      </a:solidFill>
                      <a:prstDash val="solid"/>
                      <a:headEnd type="none" w="med" len="med"/>
                      <a:tailEnd type="none" w="med" len="med"/>
                    </a:lnL>
                    <a:lnR w="12700" cap="flat" cmpd="sng">
                      <a:solidFill>
                        <a:srgbClr val="95B3D7"/>
                      </a:solidFill>
                      <a:prstDash val="solid"/>
                      <a:headEnd type="none" w="med" len="med"/>
                      <a:tailEnd type="none" w="med" len="med"/>
                    </a:lnR>
                    <a:lnT w="12700" cap="flat" cmpd="sng">
                      <a:solidFill>
                        <a:srgbClr val="95B3D7"/>
                      </a:solidFill>
                      <a:prstDash val="solid"/>
                      <a:headEnd type="none" w="med" len="med"/>
                      <a:tailEnd type="none" w="med" len="med"/>
                    </a:lnT>
                    <a:lnB w="12700" cap="flat" cmpd="sng">
                      <a:solidFill>
                        <a:srgbClr val="95B3D7"/>
                      </a:solidFill>
                      <a:prstDash val="solid"/>
                      <a:headEnd type="none" w="med" len="med"/>
                      <a:tailEnd type="none" w="med" len="med"/>
                    </a:lnB>
                    <a:lnTlToBr>
                      <a:noFill/>
                    </a:lnTlToBr>
                    <a:lnBlToTr>
                      <a:noFill/>
                    </a:lnBlToTr>
                    <a:solidFill>
                      <a:srgbClr val="DBE5F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1635" y="1340485"/>
            <a:ext cx="11323320"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 广告传播建议</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（1）以品牌核心价值为中心</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广告就是说故事，如果品牌管理人员能在广告情境中，将品牌核心价值与目标顾客联系起来创作故事，将会使目标顾客对品牌产生积极的印象。因此，广告应该围绕品牌核心价值进行创作。农夫山泉在广告中不厌其烦地强调其矿泉水的天然性：“我们不生产水，我们只是大自然的搬运工”；五谷道场品牌强调其方便面的健康性，广告围绕“非油炸，更健康”，在顾客心中独树一帜。</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（2）与顾客进行互动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品牌开展广告传播时，若能激发顾客参与互动的热情，则能更快地与其建立良好关系，而顾客会把参与过程中产生的愉悦感转移到品牌上，从而对品牌产生好感。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8340" y="1268730"/>
            <a:ext cx="10790555"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（3）强化品牌记忆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通过增加广告的重复率，反复多次传播同一广告内容，能够强化顾客对品牌信息的记忆。在多媒体融合背景下，品牌管理人员可以通过多种媒体同时发布广告，有效强化顾客对品牌记忆的同时，也避免了同一媒体重复播放的视觉疲劳和厌烦情绪。雪花啤酒自从进入市场以来，始终坚持通过体育营销传播品牌“勇闯天涯”的拼搏精神。在欧洲杯期间，雪花啤酒首先与电视台体育频道联合推出《阿尔卑斯行动》，从参与答题的观众中选出幸运者，免费提供其亲临欧洲杯赛场给最佳球员颁奖的机会；其次，雪花啤酒与新浪合作，在新浪欧洲杯专题首屏通栏加入了网友竞猜活动；再次，雪花啤酒还借助论坛、博客等网络媒体与顾客进行互动，有效增加了顾客的互动体验。通过不同媒体组合的广告传播加深了顾客对雪花品牌的认知度，其开心文化也被顾客所接受。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0705" y="1721485"/>
            <a:ext cx="1093343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3．品牌传播类型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依据品牌信息传递的对象可以将品牌传播分为内部传播和外部传播两类。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（1）品牌内部传播</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内部传播是指企业把品牌的核心价值、个性特征、战略规划、建设策略等信息在内部进行传递，使员工感受、理解品牌对企业发展，以及员工职业生涯的意义和重要性，形成一致的品牌态度和品牌纪律。有效的品牌内部传播可以使全体员工能够理解和认同企业品牌，凝聚品牌的正能量，实现全体员工自觉参与品牌建设，并维护品牌形象的效果。</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2155" y="1028700"/>
            <a:ext cx="11044555" cy="563118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学习园地</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ctr">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广告的社会责任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广告已成为一种独特的社会文化，而且这种社会文化正以其强大的冲击力影响着大众的心态和日常生活。毫无疑问，不健康、不道德、不文明的广告倾向势必会给社会造成很大的危害。广告的社会责任就显得尤为重要。</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（1）承担传递优良民族传统文化的责任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一些品牌的宣传，超越民族文化的背景，脱离普通大众的生活，一味地求洋求怪， 除了助长崇洋媚外，还自贬民族文化。纵观世界各国的现代化，没有一个是在完全排斥和放弃自己传统文化的条件下实现的。现代广告越来越注重从整体文化的视角寻找广告的功利性与文化性的契合点。不少立足于传统文化的广告, 不仅宣传了民族文化, 而且借助优秀的传统文化取得了巨大成功。比如：以孔府家酒为代表的“亲情式”的广告，宣传了孝敬父母，爱护子女，夫妻恩爱，家庭和睦的传统观念。对人间真情的歌颂，为传统美德的延续产生了无形的教育作用。</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2690" y="1196340"/>
            <a:ext cx="10159365"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（2）承担培养健康社会风气的责任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广告做为一种独特的社会文化，在产品的宣传中不可避免地附着特定的价值观、道德观和审美观，在诱导人们消费的同时, 也在诱导人们倾向某种的生活理念和生活方式。广告人不能迎合消极腐败，低级庸俗的趣味，要承担社会精神文明的建设，消除那些不健康的低级庸俗丑恶的思想倾向。</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0935" y="1268730"/>
            <a:ext cx="9604375" cy="378460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（3）承担培育现代观念意识的责任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现代观念是指与社会主义市场经济发展的要求相适应的观念意识，比如: 诚实守信、公平竞争、拼搏进取、正确的审美取向、艰苦奋斗，以及社会主义核心价值观等。广告中意气风发、热爱生活、追求美好、勤奋工作的形象无不给人以健康向上的熏陶。尤为可喜的是，这其中一些制作优秀的广告将企业精神置于波澜壮阔的民族精神、时代精神的背景之中，将民族的振兴，国家的强盛与广告的艺术美有机地揉合在一起，不仅宣传了企业，而且给民众以强烈的精神鼓舞。</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0445" y="1998345"/>
            <a:ext cx="9994900"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（4）承担引领现代社会步伐的责任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广告作为一种宣传的方式，要想吸引广大消费者，就要展示出一种最先进、最进步、最科学的技术和观念。引领人们一种积极高尚的生活态度和生活方式！ 一个优秀广告能提高人们生活质量，培养积极生活态度和方式，优化社会秩序，提高社会文明的水平。</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1215" y="1844675"/>
            <a:ext cx="10946130"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1.社会化媒体传播概念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随着互联网技术的发展，社会化媒体获得了快速发展，并剧烈地改变着现代企业的营销规则。社会化媒体凭借其独特的传播属性、低廉的构建成本、快速的反馈模式为广大企业所青睐。越来越多的企业开始利用社会化媒体推广自己的品牌，并将传播重点从产品功能、品牌文化介绍转变为如今的情感渲染、互动沟通。</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社会化媒体，又称社群媒体、自媒体，是指人们可以分享生活、个人观点的各类网络工具和平台。社会化媒体和传统大众媒体最显著的不同是：普通民众享有信息的选择和编辑权利，并可以自行集结成网络信息的阅听社群。随着技术的进步，社会化媒体能够以不同的形式呈现信息，包括文本、图像、音乐和视频。</a:t>
            </a:r>
            <a:endParaRPr lang="zh-CN" altLang="zh-CN" sz="2000" kern="100" dirty="0">
              <a:effectLst/>
              <a:latin typeface="+mn-ea"/>
              <a:ea typeface="+mn-ea"/>
              <a:cs typeface="+mn-ea"/>
              <a:sym typeface="+mn-ea"/>
            </a:endParaRPr>
          </a:p>
        </p:txBody>
      </p:sp>
      <p:sp>
        <p:nvSpPr>
          <p:cNvPr id="2" name="文本框 1"/>
          <p:cNvSpPr txBox="1"/>
          <p:nvPr/>
        </p:nvSpPr>
        <p:spPr>
          <a:xfrm>
            <a:off x="1130300" y="26035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7.3.2社会化媒体传播品牌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85265"/>
            <a:ext cx="1093597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2.社会化媒体传播特征</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社会化媒体作为信息技术的新产物，在传播信息方面与传统媒体相比具有以下特点。</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（1）参与性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社会化媒体允许感兴趣的人主动贡献和反馈信息，它模糊了信息传播者和受众之间的界限，受众可以方便地参与信息传播过程。</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5165" y="1998345"/>
            <a:ext cx="11035665" cy="378460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（2）公开性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大部分社会化媒体允许人们免费参与信息传播，并鼓励人们评论、反馈和分享信息。在法律允许的范围内，一方面人们阅读和使用社会化媒体上的信息几乎没有障碍；另一方面任何人使用社会化媒体发表观点基本都是完全免费公开的。</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（3）交流性</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传统媒体采取的是单向信息传播方式，信息只能从媒体向用户单向流动。而社会化媒体的优势在于，内容在媒体和用户之间双向传播，使得媒体和用户之间可以形成对话，加强了媒体和用户、用户与用户之间的互动和反馈。与传统媒体相比，社会化媒体具有双向对话的特质。</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0210" y="1290320"/>
            <a:ext cx="1127633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（4）社区化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在社会化媒体中，有共同兴趣的人们可以自由组建各种讨论区，进行充分的交流，并逐渐形成相对稳定的线上虚拟社区。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（5）连通性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大部分的社会化媒体都具有强大的连通功能，不仅体现在不同社会化媒体之间，也体现在社会化媒体与传统的网络媒体之间。因此，人们可以将信息在不同社会媒体上同时分享。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355" y="1196340"/>
            <a:ext cx="1103630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 社会化媒体类型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随着互联网技术的快速发展，社会化媒体的形式日新月异，而且很多大型网络平台往往同时融合多种社会化媒体。随着技术的发展，社会化媒体形式还在不断更新中，本书介绍以下几类常用的社会化媒体。</a:t>
            </a:r>
            <a:endParaRPr lang="zh-CN" altLang="zh-CN" sz="2000" kern="100" dirty="0">
              <a:latin typeface="+mn-ea"/>
              <a:ea typeface="+mn-ea"/>
              <a:cs typeface="+mn-ea"/>
              <a:sym typeface="+mn-ea"/>
            </a:endParaRPr>
          </a:p>
          <a:p>
            <a:pPr lvl="0" indent="457200" algn="just">
              <a:lnSpc>
                <a:spcPct val="150000"/>
              </a:lnSpc>
              <a:spcBef>
                <a:spcPts val="0"/>
              </a:spcBef>
              <a:spcAft>
                <a:spcPts val="0"/>
              </a:spcAft>
            </a:pP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5640" y="1305560"/>
            <a:ext cx="10963910" cy="286131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（1）网络百科</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网络百科是一种内容开放、自由编写的网络百科全书。其旨在创造一个涵盖所有领域知识、服务所有互联网用户的知识性百科全书。网络百科以平等、协作、分享、自由的互联网精神，提倡网络面前人人平等，所有人共同协作编写百科全书，让知识在一定的技术规则和文化脉络下得以不断组合和拓展。网络百科以维基百科、百度百科为代表，它是顾客获取品牌信息，形成品牌认知的重要渠道。</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3430" y="1767205"/>
            <a:ext cx="10488295" cy="239966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（2）品牌外部传播</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外部传播是指品牌管理人员通过各类品牌传播活动将品牌的识别元素、个性特征、核心价值等内容传达给目标顾客、渠道商，以及企业外部的其他利益相关者，让他们有效接受品牌信息，并收集这些受众信息反馈的过程。品牌外部传播是企业建设品牌的重要途径，因此本项目主要讲述品牌外部传播。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6755" y="1268730"/>
            <a:ext cx="10938510" cy="424624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（2）博客</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博客，是英文单词Blogger的音译，又称为网络日记，是以网络作为载体，可以自由发布博主的心得，具备互动交流功能，且允许信息个性化展示的综合性网络平台。企业既可以注册自己的博客账号策划品牌营销活动，也可以借助其他知名博客发布品牌信息。比如：2023年江西省旅游局启动“博动江西一风景独好”活动，从腾讯、新浪、搜狐网站中选出拥有上百万粉丝的作家、摄影家、旅行家奔赴赣东北、赣西、赣中南，对当地旅游景点进行实地体验，将其见闻以图片和文字的形式上传各自的博客。借助意见领袖的影响力，极大提升了江西旅游品牌知名度。以腾讯博客数据为例，在活动发起的一个月内，相关博客文图总访问近千万，“博动江西-风景独好”话题共162676条。</a:t>
            </a:r>
            <a:endParaRPr lang="zh-CN" altLang="zh-CN" sz="2000" kern="100" dirty="0">
              <a:latin typeface="+mn-ea"/>
              <a:ea typeface="+mn-ea"/>
              <a:cs typeface="+mn-ea"/>
              <a:sym typeface="+mn-ea"/>
            </a:endParaRPr>
          </a:p>
        </p:txBody>
      </p:sp>
      <p:sp>
        <p:nvSpPr>
          <p:cNvPr id="2" name="文本框 1"/>
          <p:cNvSpPr txBox="1"/>
          <p:nvPr/>
        </p:nvSpPr>
        <p:spPr>
          <a:xfrm>
            <a:off x="1202690" y="260350"/>
            <a:ext cx="6096000" cy="553085"/>
          </a:xfrm>
          <a:prstGeom prst="rect">
            <a:avLst/>
          </a:prstGeom>
          <a:noFill/>
        </p:spPr>
        <p:txBody>
          <a:bodyPr wrap="square" rtlCol="0" anchor="t">
            <a:no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26110" y="1124585"/>
            <a:ext cx="11141710" cy="378460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（3）内容社区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内容社区是指以差异化内容为特色，用户可以自由分享信息的各类网络平台。内容社区根据用户分享内容的不同可以分成不同的类别，分享的内容可以是兴趣、专业、特定区域、时间、具体需求等等。现有内容社区以豆瓣网、小红书、今日头条、土豆、优酷为代表，是品牌开展社会化媒体传播的重要媒介。比如：成都政府为宣传城市品牌，以“快城市慢生活”为特色拍摄旅游宣传片“闲不下来的休闲成都”，并投放到优酷、土豆、抖音等视频网站。该片从第三者视角集中展示了武侯祠、都江堰、大熊猫、川菜美食、成都老茶馆等一系列具有成都韵味的景点，使成都成为许多人向往的旅游目的地。</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8500" y="844550"/>
            <a:ext cx="10938510" cy="332295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（4）社交网络</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社交网络是指以各种形式为在线聚合的用户提供沟通、交互服务的互联网应用。用户常以一定社会关系或共同兴趣为纽带，在线聚合，分享生活体验，以人人网为代表。在社交网络中，品牌借助顾客的社交圈扩大信息传播的范围。比如，云南的一家花店，开发了一款小红书的应用“Gimme Love”，为用户提供向朋友发送虚拟花束的功能，也可以直接连接到公司网站给朋友送上真正的鲜花。</a:t>
            </a:r>
            <a:endParaRPr lang="zh-CN" altLang="zh-CN" sz="2000" kern="100" dirty="0">
              <a:latin typeface="+mn-ea"/>
              <a:ea typeface="+mn-ea"/>
              <a:cs typeface="+mn-ea"/>
              <a:sym typeface="+mn-ea"/>
            </a:endParaRPr>
          </a:p>
          <a:p>
            <a:pPr indent="457200" algn="just">
              <a:lnSpc>
                <a:spcPct val="150000"/>
              </a:lnSpc>
              <a:spcBef>
                <a:spcPts val="0"/>
              </a:spcBef>
              <a:spcAft>
                <a:spcPts val="0"/>
              </a:spcAft>
            </a:pP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2310" y="1305560"/>
            <a:ext cx="10529570" cy="2861310"/>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（5）虚拟游戏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虚拟游戏是让用户在虚拟环境下体验真实生活场景的互联网应用。品牌可以通过开发专属的虚拟游戏让用户进行品牌体验，传播品牌信息。例如，奶制品品牌伊利2019年携手腾讯打造“体验好奶源，玩转内蒙古”品牌订制化的社交游戏。用户可以在虚拟的伊利内蒙古牧场亲自体验种植无污染牧草、饲养健康奶牛和进行奶制品加工的过程，从而感受内蒙古出品的奶制品具有的严格而高品质的生产工艺。</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31240" y="2136775"/>
            <a:ext cx="10118725"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（6）网络直播</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网络直播是指在现场随着事件的发生、发展进程同步制作和发布信息，且具有双向信息沟通的网络发布方式。其形式也可分为现场直播、演播室访谈式直播、文字图片直播、视频直播或由电视（第三方）提供信源的直播，而且具备海量信息存储，查寻便捷的功能。网络直播是近年来发展速度最快的一种网络传播方式，该方式充分发挥了互联网双向信息沟通的优势，并且具有音频、视频的特点，与顾客的沟通过程可以打破过去的时空距离。</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2060575"/>
            <a:ext cx="1067752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 社会化媒体传播建议</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应通过策划与品牌相关的热点事件接触目标受众，与他们进行持续的互动。品牌管理人员在激发一个语境后，要整合和发布具有关联性、吸引人们关注和讨论的内容，鼓励用户通过阅读、评论和分享内容与品牌建立联系，并进而形成围绕着品牌的网络社群。因此，企业使用社会化媒体传播品牌时可以采取以下策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1196340"/>
            <a:ext cx="1097407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（1）巧用免费模式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喜欢获得赠品，品牌的社会化媒体传播策略可以利用这一点来鼓励顾客的关注、参与和转发，在扩大品牌知名度方面具有非常好的效果。比如，蜜雪冰城通过即时通信软件开展免费获赠10万杯饮料的品牌传播活动，得到用户的积极参与，给顾客提供了良好品牌体验。在社会化媒体上，这样的免费模式比比皆是，当顾客的兴趣被调动起来后，品牌管理人员也需要把握好活动的推广范围，礼品的数量。否则有可能无法控制用户情绪，带来许多负面的口碑传播。譬如：华莱士快餐连锁公司，利用其小红书账号发布一些促销活动，用户疯狂转发活动的优惠卷，最终主办方不得不增加活动的优惠量，延长活动时间。</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1195" y="1700530"/>
            <a:ext cx="10830560"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（2）抓住意见领袖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网络没有绝对的权威，但是有意见领袖，他们在自己的社交圈中具有较高的人气和话语权，其观点对特定消费群体有重要影响。因此，品牌若能让意见领袖们为自己说话，则更容易获取顾客的关注、信任甚至共鸣。譬如，2023年吉利汽车希望提高它在年轻顾客心中的品牌形象，发起了一项全国竞赛，并从中选择100名司机获得试驾新车6个月的机会，这些司机被要求每月都参加品牌活动，并在抖音之中分享他们的驾驶体验。吉利汽车借助100名司机与顾客互动，对品牌信息进行二次传播，收效甚佳。</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699135" y="1268730"/>
            <a:ext cx="10671810" cy="4246245"/>
          </a:xfrm>
          <a:prstGeom prst="rect">
            <a:avLst/>
          </a:prstGeom>
          <a:noFill/>
        </p:spPr>
        <p:txBody>
          <a:bodyPr wrap="square">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（3）创造优秀内容</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面对互联网的海量信息，品牌必须言之有物，要通过优秀的内容让顾客感觉企业品牌是一个善意有趣、能够提供有用信息的朋友。在社会化媒体中，品牌要针对目标顾客，创造符合他们需求、与其生活或精神状态相匹配的内容，使他们能够产生情感共鸣，自发地对品牌信息进行二次传播，通过转帖在其社交圈内对品牌进行分享或推荐。譬如，贝壳房产中介公司的微电影《家的告别式》通过讲述男主出售自己房子时，回想起自己以前与女主生活在一起的点点滴滴，当初一起讨论怎么装修房子，男主为女主第一次做饭烧了自己的头发，第一次为了琐事而吵架，等等情节。该微电影广告表达出了家的温馨，也表达出了生活中的无奈与割舍。该广告片引起了很多中年人的情感共鸣，不少观众自发的转发该微电影广告，成为品牌传播者。</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3870" y="1397635"/>
            <a:ext cx="11405870" cy="14763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（4）鼓励顾客参与</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进行社会化媒体传播时，品牌必须想方设法激发顾客参与的积极性，帮助顾客组织网络社群，并协助加强社群成员之间、社群与品牌之间的联系和归属感。</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341120"/>
            <a:ext cx="10966450" cy="387667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有效的品牌传播可以使品牌被目标顾客和社会公众认知，使品牌创建工作得以落实。品牌传播是宣传品牌个性,建立品牌形象,形成品牌资产的重要手段。品牌传播的作用具体包括以下几个方面。</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1.建立顾客的品牌认知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传播是目标顾客了解品牌的重要信息来源。顾客对某一品牌的认知，主要是企业通过实施各类营销活动的结果。整合营销传播可以使目标顾客在不同的接触点与品牌进行多次的接触和沟通，从而帮助目标顾客建立品牌认知，了解品牌的核心价值和个性特征，减少其搜寻产品信息的成本。</a:t>
            </a:r>
            <a:endParaRPr lang="zh-CN" altLang="zh-CN" sz="2000" kern="100" dirty="0">
              <a:latin typeface="+mn-ea"/>
              <a:ea typeface="+mn-ea"/>
              <a:cs typeface="+mn-ea"/>
              <a:sym typeface="+mn-ea"/>
            </a:endParaRPr>
          </a:p>
        </p:txBody>
      </p:sp>
      <p:sp>
        <p:nvSpPr>
          <p:cNvPr id="2" name="文本框 1"/>
          <p:cNvSpPr txBox="1"/>
          <p:nvPr/>
        </p:nvSpPr>
        <p:spPr>
          <a:xfrm>
            <a:off x="1130300" y="4552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7.1.2 </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品牌传播作用</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965" y="1052830"/>
            <a:ext cx="11030585" cy="193802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在信息严重过剩、干扰度极高的媒体环境中，如何有效传播品牌信息，是所有企业必须面对的问题。在进行品牌传播的过程中，如果只关注某一种传播形式，会导致传播影响力疲软，品牌形象零散的后果，针对这些不足，整合营销传播具有较强的操作性和思想指导性。</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100" name="文本框 99"/>
          <p:cNvSpPr txBox="1"/>
          <p:nvPr/>
        </p:nvSpPr>
        <p:spPr>
          <a:xfrm>
            <a:off x="1202690" y="3327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7.3.3 整合营销传播品牌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2645" y="1124585"/>
            <a:ext cx="10737850" cy="3415030"/>
          </a:xfrm>
          <a:prstGeom prst="rect">
            <a:avLst/>
          </a:prstGeom>
          <a:noFill/>
        </p:spPr>
        <p:txBody>
          <a:bodyPr wrap="square" rtlCol="0" anchor="t">
            <a:spAutoFit/>
          </a:bodyPr>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1.品牌整合传播概念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整合营销传播是以目标顾客为核心，重组企业的市场行为，协调使用各种传播方式，以统一的品牌形象与顾客开展双向沟通的品牌传播方式。整合营销传播过程将围绕一个中心主题将各种传播技能和方式，如媒体广告、直接营销、销售促进、公共关系、店内商品陈列、店头促销、POP广告、包装等进行最佳组合，使之相互配合，产生一种协调作战的综合作用，从而提供清晰一致的产品信息，建立统一的品牌形象，最终达到品牌与顾客维持长期稳定的关系，发挥最大的传播效果。</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124585"/>
            <a:ext cx="10843260"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2.整合的内容</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整合营销传播重点在“整合”，企业使用整合营销传播品牌时需要整合以下内容。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（1）功能整合</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功能整合是指通过整合不同传播方式的优势功能，从而实现传播效果最大化的目的。每种传播方式（广告、公关、、促销等）都有其优点和缺点，企业需要通过整合方案将不同的传播方式的优势功能相互补充，从而实现传播效果提升的目的。例如，通常公认的是，广告传播在建立品牌知名度方面非常有效，而在将知名度转化为实际销售方面效果不佳。当顾客接近实际购买时，可能会受其他促销活动的影响。因此，企业通过精心策划整合各种传播方式向顾客传播品牌信息，这些信息将在顾客在购买决策的各个阶段（从需求识别到购买和购买后阶段）及时产生影响。</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9090" y="1124585"/>
            <a:ext cx="11496675"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（2）信息整合</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整合营销传播的一项关键任务是确保不同类型的传播方式之间能够传播一致性的品牌信息。品牌传播时不论采取何种传播方式，与品牌相关的所有事物都应具有相似的“外观”。信息整合并不意味着品牌信息在不同传播方式之间必须完全相同。相反，它意味着从广告到直接邮件，从附属材料到包装，从海报到公司车辆，名片和办公文具等每一个品牌信息载体，都应该被顾客识别为企业品牌的一部分。不同传播方式呈现的品牌信息会有很大不同，但是不同传播方式应该包含相似的语气和至少一些共同的品牌元素，从而使这些信息看起来是一个连贯的、相互配合的整体。</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4515" y="1556385"/>
            <a:ext cx="1097534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（3）媒体整合</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整合营销传播需要协调不同传播媒体，从而提高品牌传播的有效性。因为不同的传播媒体在呈现品牌信息时会有不同的效果，而且当顾客通过不同的媒体接触到品牌信息时，他们会更快地学习品牌知识。一些品牌信息在某种传播媒体上可能无法完美呈现，但是换一种媒体可能效果会更佳。比如：“运动青春”的品牌文化在电视上可能会有很好的呈现效果，并使顾客很容易产生相应的情感影响，但在诸如报纸、杂志之类的静态媒体上可能会变得平淡，没有渲染力。在这种情况下，企业应注意辅助媒体要支持主要媒体的品牌信息传播，确保品牌信息的协调一致。</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0865" y="1340485"/>
            <a:ext cx="1077595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（4）时间整合</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时间整合是指企业需要整合品牌信息在不同传播方式上出现的时间顺序，以便它们能够相互支持，并在不同的时机到达目标顾客。不同传播方式呈现品牌信息的时间安排取决于目标顾客何时最能接受哪种传播方式的信息。企业通过时间整合实现品牌与顾客建立关系的各个不同时期、不同阶段，传播的信息达到协调一致，并且品牌信息以最佳的方式出现在最佳的时间段。</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5370" y="2228850"/>
            <a:ext cx="10348595"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（5）目标整合</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企业为了能够有效实施整合营销传播需要对各方面的关系、目标进行协调整合。企业需要协调内部和外部机构之间的关系，以及不同工作人员之间的关系，使他们能够相互配合为品牌传播目标共同努力。</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4400" y="1196975"/>
            <a:ext cx="10560685" cy="4431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 整合营销传播实施步骤</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整合营销传播到底怎么开展？菲利普·科特勒提出的八个步骤的方法，值得企业借鉴。</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1)识别传播受众</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无论是什么传播方案，首先要确认企业的传播对象，了解传播对象的特点，这才能为后续的传播创意及策略提供依据。在信息爆炸时代，人们生活中被各式各样的信息包围，如何才能引起目标受众的注意，并感知品牌，这就需要企业去识别受众，搞清楚受众在哪，有哪些需求，他们对什么感兴趣，如何才能接触他门。理解目标顾客的特征，可以帮助企业决策在什么地方面对什么人群采取哪些传播策略。企业可以通过以下方面识别受众。</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4400" y="1412875"/>
            <a:ext cx="10560685"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（1）了解他们</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通过人口统计学特征分析，了解受众的基本情况，例如：年龄、性别、收入、职业、生活方式、个性化、价值观等。</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（2）理解他们</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企业可以根据马斯洛需求理论分析他们的需求和购买行为、购买态度等。</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（3）描绘画像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依据上述分析，描绘出目标受众的行为和画面，预判他们会对些内容感兴趣，哪些人会对哪些内容作出回应和反馈，面向对的人传播，才能获得正向的作用。</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1130300" y="1917065"/>
            <a:ext cx="10777220" cy="3876675"/>
          </a:xfrm>
          <a:prstGeom prst="rect">
            <a:avLst/>
          </a:prstGeom>
          <a:noFill/>
        </p:spPr>
        <p:txBody>
          <a:bodyPr wrap="square">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2）确定传播目标</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在开展传播前，应当要确定传播的目标。无论是做任何事前，我们都要弄清楚到底为什么要这么做，目的是什么，确保所有内容开展都要服务于整体的传播目标。这也是为什么要求从事品牌传播的工作人员要有底层逻辑思维，不要想一出是一出。常见的企业品牌传播目标有以下四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（1）创造产品需求</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当有新产品上市或是要推动销售增长时，通常会基于某些产品进行传播，这种传播会非常集中。企业要把卖点说清楚，直接指向产品销售。</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5035" y="908685"/>
            <a:ext cx="10661650"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2.建立共同的价值取向</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传播可以使品牌诉求转化为顾客需求。品牌传播是演示品牌的识别符号，传播品牌内涵的过程，该过程有助于品牌与目标顾客进行沟通互动，使企业的品牌诉求与顾客的价值取向逐渐趋于一致，从而建立起共同的价值取向。</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15265" y="1269365"/>
            <a:ext cx="11724005"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（2）建立品牌资产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从企业产品的卖点开始，再逐步扩展到品牌核心价值和个性特征的传递，包括建立顾客的品牌认知、扩大品牌知名度等，但不一定会紧密对接产品销量的增长。</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（3）深化品牌关系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我们称顾客对品牌的情感态度为好感度和忠诚度，因此企业需要不断地强化品牌的影响力，深化品牌与顾客之间的关系。</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（4）影响购买决策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品牌传播可以通过特征比较、产品知识、应用案例、应用场景等内容帮助顾客掌握关于选择产品和评判产品优劣的知识。这个过程叫作“树立新购买标准”，从而影响顾客的购买行为。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412875"/>
            <a:ext cx="1114107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3）设计传播策略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企业在确定传播目标之后，就需要制定具体的传播策略。传播策略的核心为：2W1H，即是Who、What、How，也就是决定由谁来说、说什么和怎么说。</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（1）谁来说</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企业需要给顾客提供可信的品牌信息来源，可以借助品牌背书，例如明星代言、意见领袖、典型顾客体验口碑、专家、专业机构或媒体等，提高产品及品牌信息的可信任度。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268730"/>
            <a:ext cx="11141075" cy="516953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（2）说什么</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制定传播内容的策略时，可以从两个角度：产品使用体验和顾客满足感，进行思考。产品的使用体验包括：使用中体验、使用后体验和使用附加体验。顾客的满足感包括：顾客对自我的定义（自我满足）、对社会角色期待的满足（社会满足）以及对生活中任何困境的解决（理性与感性满足）。</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传播内容策略需要紧扣品牌个性，品牌要以怎样的风格和人设去与顾客沟通。另外在内容传播过程还要保持调性一致，调性指的是品牌的个性和传达的视觉特性，如果是调性多次变化不一，不仅不利于品牌形象的长期积累，也无法在顾客心中构建连贯的认知。</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（3）怎么说</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企业需要决定传播内容的呈现方式，比如：文字、图片、音频、视频。如果采用广告传播，还需要选择广告的类型，比如：告知型、情感型、体验型。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9755" y="1268730"/>
            <a:ext cx="1082992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4）选择传播方式</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传播方式涉及面非常广，常见的是广告、公关、促销，事件、新媒体营销、社交营销、人员营销等。企业在选择传播方式时需从行业特性（大众市场、垂直细分市场）、传播目标、传播预算（高、中、低）、传播方式特性（覆盖度、与顾客的契合度、稳定性、风险性）、目标顾客（人群数量、信息接收习惯）、竞品传播方式等维度综合考量和组合传播方式，并根据传播方式特征匹配合适的传播内容。</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4345" y="1859915"/>
            <a:ext cx="11282045"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5）制定传播预算</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根据传播目标，既要制定总体的传播预算，还要制定出详细的支出计划，以便企业更好地监控传播费用的使用过程。制定传播预算有四种常见的方法。</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（1）量力而行法：预设获利空间，将传播预算作为成本投放；</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（2）销售比例法：以销售收入作为准测算传播投入比例；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（3）竞争等价法：对标竞争对手的传播投入和传播效果为参考；</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（4）目标任务法：将竞争目标分解为认知率、曝光率、到达率等具体指标，计算得出传播预算。</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84275" y="2552065"/>
            <a:ext cx="9326880" cy="203009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6）确定媒体组合</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根据传播目标、传播预算和传播内容的特点选择不同传播媒体组合，而且主要媒体和辅助媒体搭配使用。不过媒体组合并非一成不变，需要按照顾客在不同购物阶段的信息需求，调整品牌传播的内容，以及传播方式、传播媒体的组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6460" y="1998345"/>
            <a:ext cx="9748520" cy="3969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7）测量传播效果</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企业需要对品牌传播活动执行完后的效果进行评估及总结，为了使每个传播效果都能得到测量和评估，需制定可视化的传播数据跟踪，例如：品牌曝光率、传播转化率、品牌好感度调研等等。</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8）后续管理</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整合营销传播策略也是需要不断的调整与变化。通过市场反馈，当顾客感知效果不对或者品牌传播效果不佳时，应该及时进行策略调整和升级，总结哪里做得不好，继续对后续的传播活动进行矫正。</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项目小结</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1484630"/>
            <a:ext cx="11114405"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1.品牌传播是指企业在品牌管理的过程中，将品牌信息通过传播载体、营销活动、品牌体验活动等式，让各方组织和人员认识、认可、认同品牌的过程。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2.品牌传播原则:.一致性原则、信守承诺原则、一个中心原则、勇于创新原则、沟通互动原则、社会化传播原则。</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3.品牌接触点是指能够将企业品牌信息传递给顾客的一切载体，包括有形的实物和无形的活动过程。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企业家的仪容仪表、言行举止、个性、道德水平等个人特征都会通过各种社会活动表现出来，形成企业家的个人形象。对于企业品牌而言，企业家也是品牌传播媒体，顾客会不自觉地对企业家个人形象与品牌形象进行关联。</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4.员工在与顾客的交往过程中表现出来的个人形象会影响企业品牌。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2600" y="1484630"/>
            <a:ext cx="11114405"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5.在顾客与品牌互动的过程中顾客有机会接触到企业的办公设备，这时办公设备就可以成为承载品牌信息的载体，发挥传播品牌的作用。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企业内刊是企业自办，供内部员工和外部特定群体阅读的刊物。它能为企业内部员工的相互沟通提供平台，增进企业凝聚力，还能加强品牌与外部受众的沟通，从而增加品牌的知名度和美誉度，有助于树立良好企业形象。</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7.顾客浏览品牌网站时将接触到各种信息，这些信息可能会激发浏览者积极或消极的情绪，并将其附加在品牌上。</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8.对品牌而言，包装是品牌提供给顾客的视觉体验，能让顾客对品牌“一见钟情”，产生良好的第一印象，能帮助顾客建立品牌联想，是一种不可忽视的品牌传播载体。</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2600" y="1484630"/>
            <a:ext cx="11114405"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9.企业借助第三方的知名度、美誉度、专业度或权威度给品牌提供信用保证的活动，称之为品牌背书。</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10.口碑传播是指一个具备感知信息（或使用经验）的非商业传播者与接收者关于一个产品、品牌、组织或服务的非正式人际传播。</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11.广告传播是指企业以付费方式委托广告经营者通过各种广告媒介向目标顾客传播品牌信息的宣传活动。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12.社会化媒体，又称社群媒体、自媒体，是指人们可以分享生活、个人观点的各类网络工具和平台。</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13.整合营销传播是以目标顾客为核心，重组企业的市场行为，协调使用各种传播方式，以统一的品牌形象与顾客开展双向沟通的品牌传播方式。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982345"/>
            <a:ext cx="10971530" cy="3507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3.有助于改进品牌策略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品牌传播有利于品牌经营策略的改进。通过与目标顾客的沟通互动，品牌管理人员可以及时搜集顾客的反馈，从而检验品牌战略、策略的效果，为调整、修正、改进品牌经营策略提供市场依据。</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4.有助于塑造品牌形象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品牌传播是企业塑造品牌形象的重要手段。科学有效传播策略可以增加顾客对品牌的价值感知，强化品牌个性，凸显品牌气质，提高顾客购买、使用产品的满意度和美誉度。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5080" y="5486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复习思考题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6110" y="1484630"/>
            <a:ext cx="7552055" cy="4246245"/>
          </a:xfrm>
          <a:prstGeom prst="rect">
            <a:avLst/>
          </a:prstGeom>
          <a:noFill/>
        </p:spPr>
        <p:txBody>
          <a:bodyPr wrap="square" rtlCol="0" anchor="t">
            <a:spAutoFit/>
          </a:bodyPr>
          <a:lstStyle/>
          <a:p>
            <a:pPr lvl="0" indent="457200" algn="just">
              <a:lnSpc>
                <a:spcPct val="150000"/>
              </a:lnSpc>
              <a:spcBef>
                <a:spcPts val="0"/>
              </a:spcBef>
              <a:spcAft>
                <a:spcPts val="0"/>
              </a:spcAft>
            </a:pPr>
            <a:r>
              <a:rPr altLang="zh-CN" sz="2000" kern="100" dirty="0">
                <a:effectLst/>
                <a:latin typeface="+mn-ea"/>
                <a:ea typeface="+mn-ea"/>
                <a:cs typeface="+mn-ea"/>
                <a:sym typeface="+mn-ea"/>
              </a:rPr>
              <a:t>1.品牌传播是什么？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2.品牌传播的积极作用有哪些？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3.品牌接触点是什么？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4.品牌背书是什么？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5.企业品牌如何开展口碑传播？</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6.企业家个人活动如何促进品牌传播？</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7.企业如何开展品牌广告传播？</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8.企业如何借助社会化媒体开展品牌传播？</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9.企业如何开展品牌整合传播？</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33274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项目实训</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7380" y="1772920"/>
            <a:ext cx="10821035"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承袭上一个项目的策划方案，选择身边熟悉的某个企业或组织，对其品牌传播策略进行分析，并根据分析结果，对该企业开展品牌传播策划，重点思考现有数字媒体快速发展的背景下，如何更有效地开展品牌传播，最终提交品牌传播策划方案开展汇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1.实训目的</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（1）通过分析熟悉企业的品牌传播策略，增进对品牌传播概念的理解。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（2）通过搜集材料、整理材料、分析材料，提高发现问题、分析问题的能力。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（3）通过撰写品牌传播策划方案，掌握品牌传播的策划方法。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980440"/>
            <a:ext cx="9782175" cy="498475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2.实训内容与要求</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（1）自愿组成学习小组，每组4～5人，各组自主收集资料。</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（2）学习小组组长组织本组同学讨论，并分配工作。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（3）各小组撰写一份企业品牌传播策划方案。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（4）各小组制作PPT，并在班级内讲解展示。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 3.成果与检测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（1）每个小组提交品牌识别策划方案一份。</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（2）PPT汇报展示。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（3）其他小组同学提出问题，汇报人解答。</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4.教师现场点评与总结。</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3" name="文本框 52"/>
          <p:cNvSpPr txBox="1"/>
          <p:nvPr/>
        </p:nvSpPr>
        <p:spPr>
          <a:xfrm>
            <a:off x="717727" y="2354505"/>
            <a:ext cx="6712965" cy="22159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rPr>
              <a:t>THANKS</a:t>
            </a:r>
            <a:endParaRPr kumimoji="0" lang="zh-CN" altLang="en-US"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endParaRPr>
          </a:p>
        </p:txBody>
      </p:sp>
      <p:sp>
        <p:nvSpPr>
          <p:cNvPr id="3" name="矩形 2"/>
          <p:cNvSpPr/>
          <p:nvPr/>
        </p:nvSpPr>
        <p:spPr bwMode="auto">
          <a:xfrm>
            <a:off x="412314" y="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69221" y="981204"/>
            <a:ext cx="2011680" cy="6451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i="0" u="none" strike="noStrike" kern="1200" cap="none" spc="0" normalizeH="0" baseline="0" noProof="0" dirty="0">
                <a:ln>
                  <a:noFill/>
                </a:ln>
                <a:solidFill>
                  <a:srgbClr val="FFFFFF"/>
                </a:solidFill>
                <a:effectLst/>
                <a:uLnTx/>
                <a:uFillTx/>
                <a:latin typeface="+mn-ea"/>
                <a:ea typeface="+mn-ea"/>
                <a:cs typeface="+mn-cs"/>
              </a:rPr>
              <a:t>品牌传播</a:t>
            </a:r>
            <a:endParaRPr kumimoji="0" lang="en-US" altLang="zh-CN" sz="36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681393" y="3505668"/>
            <a:ext cx="6417141"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讲课完毕，感谢聆听</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7" name="矩形 6"/>
          <p:cNvSpPr/>
          <p:nvPr/>
        </p:nvSpPr>
        <p:spPr bwMode="auto">
          <a:xfrm>
            <a:off x="1043143" y="4605699"/>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341120"/>
            <a:ext cx="11265535" cy="341503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品牌传播是一项具有战略价值的活动，对建立品牌资产具有驱动意义。为了保证品牌传播活动目标的实现，品牌传播应遵循以下的原则。</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1.一致性原则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企业需要保持营销战略与品牌战略的一致性。品牌从创建到被市场接受、认可，乃至发展壮大，需要较长的时间。但是在这个漫长的过程中品牌建设关注的是长期收益，而营销活动更多关注的是短期收益。有时，企业营销部门为了实现短期销量目标，而采取的一些策略和方法可能会伤及品牌的核心价值和个性特征，导致品牌定位模糊，阻碍品牌战略的实施。</a:t>
            </a:r>
            <a:endParaRPr lang="zh-CN" altLang="zh-CN" sz="2000" kern="100" dirty="0">
              <a:latin typeface="+mn-ea"/>
              <a:ea typeface="+mn-ea"/>
              <a:cs typeface="+mn-ea"/>
              <a:sym typeface="+mn-ea"/>
            </a:endParaRPr>
          </a:p>
        </p:txBody>
      </p:sp>
      <p:sp>
        <p:nvSpPr>
          <p:cNvPr id="2" name="文本框 1"/>
          <p:cNvSpPr txBox="1"/>
          <p:nvPr/>
        </p:nvSpPr>
        <p:spPr>
          <a:xfrm>
            <a:off x="1130300" y="4552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7.1.3 品牌传播的原则</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2645" y="1196975"/>
            <a:ext cx="10661650" cy="4892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2.信守承诺原则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品牌传播过程就是向目标顾客承诺的过程。因此，品牌传播的内容应该是企业有能力向目标顾客兑现的事情。如果品牌传播的内容超出了企业的兑现能力，最直接的后果将是丧失顾客的信任。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3.一个中心原则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的品牌传播活动必须围绕一个中心开展，该中心是品牌核心价值。这就要求品牌传播活动向顾客传递的内容首先不违背品牌核心价值，其次始终将品牌核心价值作为最重要的宣传内容，不能分散品牌的亮点。因为品牌核心价值是积淀品牌资产的源泉，通过品牌传播使品牌核心价值深植于目标顾客心智中，才能形成品牌忠诚，品牌才能具备延伸和发展的空间。如果品牌传播内容过于分散，将无法使顾客将注意力集中到品牌核心价值上。</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0285" y="1443990"/>
            <a:ext cx="1034478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4.勇于创新原则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提炼出的品牌核心价值、个性特征往往是简单、抽象的，只有通过形式多样的品牌传播活动演绎，才能让目标顾客认知和认可。这就需要品牌传播活动敢于打破常规，勇于创新，形式和内容不呆板、乏味。否则企业的品牌传播活动在如今的信息时代很难吸引顾客的注意，得不到顾客的关注也就无法创建品牌资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accent3"/>
          </a:fgClr>
          <a:bgClr>
            <a:schemeClr val="accent2"/>
          </a:bgClr>
        </a:pattFill>
        <a:effectLst/>
      </p:bgPr>
    </p:bg>
    <p:spTree>
      <p:nvGrpSpPr>
        <p:cNvPr id="1" name=""/>
        <p:cNvGrpSpPr/>
        <p:nvPr/>
      </p:nvGrpSpPr>
      <p:grpSpPr>
        <a:xfrm>
          <a:off x="0" y="0"/>
          <a:ext cx="0" cy="0"/>
          <a:chOff x="0" y="0"/>
          <a:chExt cx="0" cy="0"/>
        </a:xfrm>
      </p:grpSpPr>
      <p:sp>
        <p:nvSpPr>
          <p:cNvPr id="34" name="TextBox 20"/>
          <p:cNvSpPr txBox="1"/>
          <p:nvPr/>
        </p:nvSpPr>
        <p:spPr>
          <a:xfrm>
            <a:off x="5671789" y="2243526"/>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品牌传播概述</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5" name="TextBox 21"/>
          <p:cNvSpPr txBox="1"/>
          <p:nvPr/>
        </p:nvSpPr>
        <p:spPr>
          <a:xfrm>
            <a:off x="5671789" y="4430579"/>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媒体传播</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6" name="TextBox 20"/>
          <p:cNvSpPr txBox="1"/>
          <p:nvPr/>
        </p:nvSpPr>
        <p:spPr>
          <a:xfrm>
            <a:off x="5639508" y="3287183"/>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非媒体品牌传播</a:t>
            </a:r>
            <a:endParaRPr lang="en-US" altLang="zh-CN" sz="2300" dirty="0">
              <a:solidFill>
                <a:srgbClr val="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86607" y="393204"/>
            <a:ext cx="3105148" cy="587524"/>
            <a:chOff x="4330909" y="1055717"/>
            <a:chExt cx="3105148" cy="587524"/>
          </a:xfrm>
        </p:grpSpPr>
        <p:sp>
          <p:nvSpPr>
            <p:cNvPr id="40" name="TextBox 58"/>
            <p:cNvSpPr txBox="1"/>
            <p:nvPr/>
          </p:nvSpPr>
          <p:spPr>
            <a:xfrm>
              <a:off x="4433500" y="1055717"/>
              <a:ext cx="1005403" cy="584775"/>
            </a:xfrm>
            <a:prstGeom prst="rect">
              <a:avLst/>
            </a:prstGeom>
            <a:noFill/>
            <a:ln>
              <a:noFill/>
            </a:ln>
          </p:spPr>
          <p:txBody>
            <a:bodyPr wrap="none" rtlCol="0">
              <a:spAutoFit/>
            </a:bodyPr>
            <a:lstStyle/>
            <a:p>
              <a:pPr algn="ctr">
                <a:defRPr/>
              </a:pPr>
              <a:r>
                <a:rPr lang="zh-CN" altLang="en-US" sz="3200" dirty="0">
                  <a:solidFill>
                    <a:srgbClr val="FFFFFF"/>
                  </a:solidFill>
                  <a:latin typeface="Lifeline JL" panose="00000400000000000000" pitchFamily="2" charset="0"/>
                  <a:ea typeface="微软雅黑" panose="020B0503020204020204" pitchFamily="34" charset="-122"/>
                </a:rPr>
                <a:t>目录</a:t>
              </a:r>
              <a:endParaRPr lang="zh-CN" altLang="en-US" sz="3200" dirty="0">
                <a:solidFill>
                  <a:srgbClr val="FFFFFF"/>
                </a:solidFill>
                <a:latin typeface="Lifeline JL" panose="00000400000000000000" pitchFamily="2" charset="0"/>
                <a:ea typeface="微软雅黑" panose="020B0503020204020204" pitchFamily="34" charset="-122"/>
              </a:endParaRPr>
            </a:p>
          </p:txBody>
        </p:sp>
        <p:sp>
          <p:nvSpPr>
            <p:cNvPr id="41" name="TextBox 58"/>
            <p:cNvSpPr txBox="1"/>
            <p:nvPr/>
          </p:nvSpPr>
          <p:spPr>
            <a:xfrm>
              <a:off x="5245463" y="1120021"/>
              <a:ext cx="2111219" cy="523220"/>
            </a:xfrm>
            <a:prstGeom prst="rect">
              <a:avLst/>
            </a:prstGeom>
            <a:noFill/>
            <a:ln>
              <a:noFill/>
            </a:ln>
          </p:spPr>
          <p:txBody>
            <a:bodyPr wrap="none" rtlCol="0">
              <a:spAutoFit/>
            </a:bodyPr>
            <a:lstStyle/>
            <a:p>
              <a:pPr algn="ctr">
                <a:defRPr/>
              </a:pPr>
              <a:r>
                <a:rPr lang="en-US" altLang="zh-CN" sz="2800" dirty="0">
                  <a:solidFill>
                    <a:srgbClr val="FFFFFF"/>
                  </a:solidFill>
                  <a:latin typeface="微软雅黑" panose="020B0503020204020204" pitchFamily="34" charset="-122"/>
                  <a:ea typeface="微软雅黑" panose="020B0503020204020204" pitchFamily="34" charset="-122"/>
                </a:rPr>
                <a:t>CONTENTS</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4330909" y="1055718"/>
              <a:ext cx="3105148" cy="587242"/>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defRPr/>
              </a:pPr>
              <a:endParaRPr lang="zh-CN" altLang="en-US" sz="1400">
                <a:solidFill>
                  <a:srgbClr val="FFFFFF"/>
                </a:solidFill>
              </a:endParaRPr>
            </a:p>
          </p:txBody>
        </p:sp>
      </p:grpSp>
      <p:sp>
        <p:nvSpPr>
          <p:cNvPr id="17" name="MH_Number_1"/>
          <p:cNvSpPr>
            <a:spLocks noChangeArrowheads="1"/>
          </p:cNvSpPr>
          <p:nvPr>
            <p:custDataLst>
              <p:tags r:id="rId1"/>
            </p:custDataLst>
          </p:nvPr>
        </p:nvSpPr>
        <p:spPr bwMode="auto">
          <a:xfrm>
            <a:off x="3988971" y="2259817"/>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01</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0" name="MH_Number_2"/>
          <p:cNvSpPr>
            <a:spLocks noChangeArrowheads="1"/>
          </p:cNvSpPr>
          <p:nvPr>
            <p:custDataLst>
              <p:tags r:id="rId2"/>
            </p:custDataLst>
          </p:nvPr>
        </p:nvSpPr>
        <p:spPr bwMode="auto">
          <a:xfrm>
            <a:off x="3999443" y="3329039"/>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02</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3" name="MH_Number_3"/>
          <p:cNvSpPr>
            <a:spLocks noChangeArrowheads="1"/>
          </p:cNvSpPr>
          <p:nvPr>
            <p:custDataLst>
              <p:tags r:id="rId3"/>
            </p:custDataLst>
          </p:nvPr>
        </p:nvSpPr>
        <p:spPr bwMode="auto">
          <a:xfrm>
            <a:off x="3999443" y="4470019"/>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linds(horizontal)">
                                      <p:cBhvr>
                                        <p:cTn id="14" dur="500"/>
                                        <p:tgtEl>
                                          <p:spTgt spid="3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6" grpId="0"/>
      <p:bldP spid="36" grpId="1"/>
      <p:bldP spid="17" grpId="0" bldLvl="0" animBg="1"/>
      <p:bldP spid="17" grpId="1" animBg="1"/>
      <p:bldP spid="20" grpId="0" bldLvl="0" animBg="1"/>
      <p:bldP spid="20" grpId="1" animBg="1"/>
      <p:bldP spid="23" grpId="0" bldLvl="0" animBg="1"/>
      <p:bldP spid="2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2925" y="1490345"/>
            <a:ext cx="11320145"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5.沟通互动原则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传播的过程就是品牌与顾客之间相互沟通的过程，企业要以积极的态度回应顾客的反馈。无论顾客反馈信息好坏，只要有反馈信息就意味着顾客对品牌有关注。企业要做的就是积极搜集和回应顾客的各种质疑性、否定性意见，并通过及时地沟通互动帮助顾客解决问题，此过程对顾客接纳品牌具有非常重要的作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65505" y="1998345"/>
            <a:ext cx="10252075"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6.社会化传播原则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品牌传播要积极适应社会化媒体带来的变化，在品牌传播过程积极推进品牌传播社会化。随着全媒体时代的到来，企业要积极、主动地邀请目标顾客协同传播，并做好品牌信息传播过程的引导。全媒体是整合营销观念的延伸，这种延伸主要体现在顾客拥有了发表自己观点和信息的自媒体。传播信息的渠道已经不再局限于过去的主流媒体渠道，自媒体的影响力和影响范围甚至已经超越了过去的主流媒体。因此，品牌传播的社会化程度，将是决定品牌生命力的关键指标。</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2</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208020" y="3070225"/>
            <a:ext cx="588391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7.2 非媒体品牌传播</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2277110"/>
            <a:ext cx="11297285" cy="2399665"/>
          </a:xfrm>
          <a:prstGeom prst="rect">
            <a:avLst/>
          </a:prstGeom>
          <a:noFill/>
        </p:spPr>
        <p:txBody>
          <a:bodyPr wrap="square">
            <a:spAutoFit/>
          </a:bodyPr>
          <a:lstStyle/>
          <a:p>
            <a:pPr indent="457200" algn="just">
              <a:lnSpc>
                <a:spcPct val="150000"/>
              </a:lnSpc>
              <a:spcBef>
                <a:spcPts val="0"/>
              </a:spcBef>
              <a:spcAft>
                <a:spcPts val="0"/>
              </a:spcAft>
            </a:pPr>
            <a:r>
              <a:rPr altLang="zh-CN" sz="2000" kern="100" dirty="0">
                <a:effectLst>
                  <a:outerShdw blurRad="38100" dist="25400" dir="5400000" algn="ctr" rotWithShape="0">
                    <a:srgbClr val="6E747A">
                      <a:alpha val="43000"/>
                    </a:srgbClr>
                  </a:outerShdw>
                </a:effectLst>
                <a:latin typeface="+mn-ea"/>
                <a:ea typeface="+mn-ea"/>
                <a:cs typeface="+mn-ea"/>
                <a:sym typeface="+mn-ea"/>
              </a:rPr>
              <a:t>企业要利用一切可能接触目标顾客的载体传播品牌信息，因为目标顾客接触到的一切载体都代表着品牌。因此，企业既要主动利用各种接触点开展品牌传播活动，也要重视品牌在各种接触点被动传播带来的影响。</a:t>
            </a:r>
            <a:endParaRPr altLang="zh-CN" sz="2000" kern="100" dirty="0">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altLang="zh-CN" sz="2000" kern="100" dirty="0">
                <a:effectLst>
                  <a:outerShdw blurRad="38100" dist="25400" dir="5400000" algn="ctr" rotWithShape="0">
                    <a:srgbClr val="6E747A">
                      <a:alpha val="43000"/>
                    </a:srgbClr>
                  </a:outerShdw>
                </a:effectLst>
                <a:latin typeface="+mn-ea"/>
                <a:ea typeface="+mn-ea"/>
                <a:cs typeface="+mn-ea"/>
                <a:sym typeface="+mn-ea"/>
              </a:rPr>
              <a:t>随着企业和顾客之间的频繁互动，品牌接触点管理应运而生。企业要主动管理各类品牌接触点，将其作为品牌传播的重要场景。</a:t>
            </a:r>
            <a:endParaRPr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202690" y="4044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7.2.1</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品牌接触点</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0685" y="1844675"/>
            <a:ext cx="11628755" cy="3046095"/>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1.接触点传播品牌内涵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1）品牌接触点概念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接触点是指能够将企业品牌信息传递给顾客的一切载体，包括有形的实物和无形的活动过程。因此，品牌接触点包含了顾客能够接触到品牌信息的任何情境。顾客对品牌的各种感知正是顾客在接触品牌时产生的。顾客的品牌感知可以是理性的，也可以是感性的；可以是正面的，也可以是负面的。成功的品牌传播可以通过经营品牌接触点实现顾客正面品牌感知的累积，负面品牌感知的减少。</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1483995"/>
            <a:ext cx="11232515" cy="3876675"/>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2）品牌接触点类型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依据顾客与品牌的接触的方式，可以将品牌接触点分为间接接触点和直接接触点两类。</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（1）间接接触点</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间接接触点是指顾客通过企业的单向信息传播渠道获得有关品牌信息的方式。这种接触点包括两类，其一是企业有计划性地在各类媒体投放的品牌宣传广告，从而让顾客获得品牌感知；其二是社会上有关品牌的口碑传播、媒体报道，以及其他利益相关方对品牌的评价和意见，这类接触点的信息往往不在企业的品牌宣传计划内。</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2620" y="1557020"/>
            <a:ext cx="10975975" cy="1938020"/>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（2）直接接触点</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直接接触点是指顾客直接接触品牌旗下的产品或服务，从而获得有关产品、购物环境和服务人员直观信息的方式。该接触点往往伴随着品牌与顾客之间的沟通互动，顾客对品牌的感知最为直观，因此这种接触点可以帮助顾客对间接获得的信息进行真伪辨别。</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1965" y="1124585"/>
            <a:ext cx="11057890" cy="4892675"/>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2.接触点传播品牌策略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1）品牌接触点辨别</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顾客生活中的每一次消费体验都包含了一个或者一系列品牌接触点，而每一个品牌接触点都在传播着品牌信息，同时都会或多或少地影响着顾客的购买决策。</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一般而言，对于复杂程度比较高的品牌产品，顾客在购买过程中接触到的品牌接触点就会比较多。因此，这类品牌的传播难度就相应增大；而复杂程度比较低的品牌，品牌接触点就会相对比较少，但在有限的接触点上影响顾客的购买决策，其难度也较大。这就要求品牌传播者必须找到关键的品牌接触点，然后释放品牌识别等方面的信息，以达到树立品牌形象和提升销售的目的。因此，针对不同的接触点要有目的地释放能够影响顾客品牌认知和购买行为的品牌信息，并做好品牌接触点的管理工作。因此，品牌管理人员可以做好以下工作。</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412875"/>
            <a:ext cx="11090275" cy="2399665"/>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latin typeface="+mn-ea"/>
                <a:ea typeface="+mn-ea"/>
                <a:cs typeface="+mn-ea"/>
                <a:sym typeface="+mn-ea"/>
              </a:rPr>
              <a:t>（1）确认品牌接触点。</a:t>
            </a:r>
            <a:endParaRPr altLang="zh-CN" sz="2000" kern="100" dirty="0">
              <a:latin typeface="+mn-ea"/>
              <a:ea typeface="+mn-ea"/>
              <a:cs typeface="+mn-ea"/>
              <a:sym typeface="+mn-ea"/>
            </a:endParaRPr>
          </a:p>
          <a:p>
            <a:pPr lvl="0" indent="457200" algn="just">
              <a:lnSpc>
                <a:spcPct val="150000"/>
              </a:lnSpc>
              <a:spcBef>
                <a:spcPts val="0"/>
              </a:spcBef>
              <a:spcAft>
                <a:spcPts val="0"/>
              </a:spcAft>
            </a:pPr>
            <a:r>
              <a:rPr altLang="zh-CN" sz="2000" kern="100" dirty="0">
                <a:latin typeface="+mn-ea"/>
                <a:ea typeface="+mn-ea"/>
                <a:cs typeface="+mn-ea"/>
                <a:sym typeface="+mn-ea"/>
              </a:rPr>
              <a:t>（2）根据各品牌接触点的潜在影响力决定其优先顺序。</a:t>
            </a:r>
            <a:endParaRPr altLang="zh-CN" sz="2000" kern="100" dirty="0">
              <a:latin typeface="+mn-ea"/>
              <a:ea typeface="+mn-ea"/>
              <a:cs typeface="+mn-ea"/>
              <a:sym typeface="+mn-ea"/>
            </a:endParaRPr>
          </a:p>
          <a:p>
            <a:pPr lvl="0" indent="457200" algn="just">
              <a:lnSpc>
                <a:spcPct val="150000"/>
              </a:lnSpc>
              <a:spcBef>
                <a:spcPts val="0"/>
              </a:spcBef>
              <a:spcAft>
                <a:spcPts val="0"/>
              </a:spcAft>
            </a:pPr>
            <a:r>
              <a:rPr altLang="zh-CN" sz="2000" kern="100" dirty="0">
                <a:latin typeface="+mn-ea"/>
                <a:ea typeface="+mn-ea"/>
                <a:cs typeface="+mn-ea"/>
                <a:sym typeface="+mn-ea"/>
              </a:rPr>
              <a:t>（3）判断哪些品牌接触点最能得到顾客的反馈。</a:t>
            </a:r>
            <a:endParaRPr altLang="zh-CN" sz="2000" kern="100" dirty="0">
              <a:latin typeface="+mn-ea"/>
              <a:ea typeface="+mn-ea"/>
              <a:cs typeface="+mn-ea"/>
              <a:sym typeface="+mn-ea"/>
            </a:endParaRPr>
          </a:p>
          <a:p>
            <a:pPr lvl="0" indent="457200" algn="just">
              <a:lnSpc>
                <a:spcPct val="150000"/>
              </a:lnSpc>
              <a:spcBef>
                <a:spcPts val="0"/>
              </a:spcBef>
              <a:spcAft>
                <a:spcPts val="0"/>
              </a:spcAft>
            </a:pPr>
            <a:r>
              <a:rPr altLang="zh-CN" sz="2000" kern="100" dirty="0">
                <a:latin typeface="+mn-ea"/>
                <a:ea typeface="+mn-ea"/>
                <a:cs typeface="+mn-ea"/>
                <a:sym typeface="+mn-ea"/>
              </a:rPr>
              <a:t>（4）计算信息控制的成本，以及每一个品牌接触点搜集顾客资料的成本。</a:t>
            </a:r>
            <a:endParaRPr altLang="zh-CN" sz="2000" kern="100" dirty="0">
              <a:latin typeface="+mn-ea"/>
              <a:ea typeface="+mn-ea"/>
              <a:cs typeface="+mn-ea"/>
              <a:sym typeface="+mn-ea"/>
            </a:endParaRPr>
          </a:p>
          <a:p>
            <a:pPr lvl="0" indent="457200" algn="just">
              <a:lnSpc>
                <a:spcPct val="150000"/>
              </a:lnSpc>
              <a:spcBef>
                <a:spcPts val="0"/>
              </a:spcBef>
              <a:spcAft>
                <a:spcPts val="0"/>
              </a:spcAft>
            </a:pPr>
            <a:r>
              <a:rPr altLang="zh-CN" sz="2000" kern="100" dirty="0">
                <a:latin typeface="+mn-ea"/>
                <a:ea typeface="+mn-ea"/>
                <a:cs typeface="+mn-ea"/>
                <a:sym typeface="+mn-ea"/>
              </a:rPr>
              <a:t>（5）决定哪些品牌接触点可以传达额外的品牌信息，或加强有意义的沟通互动。</a:t>
            </a:r>
            <a:endParaRPr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124585"/>
            <a:ext cx="11219815"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2）品牌接触点的设计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品牌要想在顾客心中获得清晰、深刻的品牌形象，必须把品牌的个性特征和核心价值贯彻在每一个品牌接触点上，在设计品牌接触点时可以采用以下步骤。</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（1）搜集所有接触点</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任何品牌接触点都会对顾客的购买决策产生影响，因此企业需要尽可能地分析、搜集所有可能的品牌接触点。企业可以沿着物流线和人流线搜集可能的品牌接触点。物流线主要是指从原料准备、产品加工生产、产品物流配送、产品销售给顾客，以及顾客使用产品的全过程。在该过程中所有能够接触到顾客的点，都可以做为品牌接触点进行分析。人流线是指全方位分析目标顾客的工作、生活、娱乐等活动场景，研究这些场景中所有可能接触到产品和品牌信息的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2" name="图片 7" descr="图7-1品牌传播"/>
          <p:cNvPicPr>
            <a:picLocks noChangeAspect="1"/>
          </p:cNvPicPr>
          <p:nvPr>
            <p:custDataLst>
              <p:tags r:id="rId1"/>
            </p:custDataLst>
          </p:nvPr>
        </p:nvPicPr>
        <p:blipFill>
          <a:blip r:embed="rId2"/>
          <a:stretch>
            <a:fillRect/>
          </a:stretch>
        </p:blipFill>
        <p:spPr>
          <a:xfrm>
            <a:off x="1562735" y="116205"/>
            <a:ext cx="9781540" cy="6474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4375" y="1301750"/>
            <a:ext cx="10801985"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（2）找出关键接触点</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分析每个可能的品牌接触点对品牌传播的作用，找出其中的关键接触点。因为不是所有的品牌接触点都具有相同的影响力，企业需要优先关注与品牌定位相关的接触点。顾客与品牌的接触过程归根结底是对品牌信息的接触和反应过程。找出关键接触点实际上就是要寻找更为有效的信息传播媒体，并适时地将品牌核心价值传达给顾客。只有能与品牌的核心价值，及顾客的主要利益诉求点相匹配的品牌接触点，才是最佳的品牌信息载体。</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8675" y="1998345"/>
            <a:ext cx="10551160" cy="193802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（3）监控品牌接触点</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在顾客可能接触品牌的地方投放品牌信息后，需要动态监控这些接触点，尤其是关键接触点，是否按照品牌传播设计的要求呈现品牌信息。通过动态监控品牌接触点，根据反馈信息企业不断纠正偏离品牌承诺的事件和行为，避免顾客产生负面的品牌联想。</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2645" y="1484630"/>
            <a:ext cx="10569575"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（4）完善售后接触</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en-US" altLang="zh-CN" sz="2000" kern="100" dirty="0">
                <a:effectLst>
                  <a:outerShdw blurRad="38100" dist="25400" dir="5400000" algn="ctr" rotWithShape="0">
                    <a:srgbClr val="6E747A">
                      <a:alpha val="43000"/>
                    </a:srgbClr>
                  </a:outerShdw>
                </a:effectLst>
                <a:latin typeface="+mn-ea"/>
                <a:ea typeface="+mn-ea"/>
                <a:cs typeface="+mn-ea"/>
                <a:sym typeface="+mn-ea"/>
              </a:rPr>
              <a:t>       </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设计品牌接触点的目的是与顾客建立长期关系，凝聚品牌忠诚。因此，企业还需要完善售后服务，设计售后接触点。通过品牌与顾客的持续接触，不断强化顾客心智中的品牌联想，提升顾客对品牌的满意度，最终实现顾客对品牌的忠诚。</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en-US" altLang="zh-CN" sz="2000" kern="100" dirty="0">
                <a:effectLst>
                  <a:outerShdw blurRad="38100" dist="25400" dir="5400000" algn="ctr" rotWithShape="0">
                    <a:srgbClr val="6E747A">
                      <a:alpha val="43000"/>
                    </a:srgbClr>
                  </a:outerShdw>
                </a:effectLst>
                <a:latin typeface="+mn-ea"/>
                <a:ea typeface="+mn-ea"/>
                <a:cs typeface="+mn-ea"/>
                <a:sym typeface="+mn-ea"/>
              </a:rPr>
              <a:t>        </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品牌接触点管理的关键在于将品牌信息有意识地落实到相应的品牌接触点上，让顾客在接触和体验品牌活到时，能够清晰、一致地感受到品牌的核心价值和个性特征，并且使品牌信息持续不断地在各类品牌接触点上反复出现，从而提高顾客对品牌的认知。</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355" y="2061210"/>
            <a:ext cx="11439525" cy="3415030"/>
          </a:xfrm>
          <a:prstGeom prst="rect">
            <a:avLst/>
          </a:prstGeom>
          <a:noFill/>
        </p:spPr>
        <p:txBody>
          <a:bodyPr wrap="square">
            <a:spAutoFit/>
          </a:bodyPr>
          <a:lstStyle/>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1．企业家品牌传播的内涵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企业家是在企业内居于某一领导职位，拥有一定领导职权，并承担领导责任与实施领导职能的人。企业家的仪容仪表、言行举止、个性、道德水平等个人特征都会通过各种社会活动表现出来，形成企业家的个人形象。对于企业品牌而言，企业家也是品牌传播媒体，顾客会不自觉地对企业家个人形象与品牌形象进行关联。因此，良好的企业家形象将提高公众对企业品牌的认知和积极态度。比如，俞敏洪是语言培训中心新东方的品牌创始人，他时常以新东方创始人的名义出现在各大媒体的镜头中。他发表演说过程的既塑造了个人品牌，也将新东方的品牌形象带入公众视野。</a:t>
            </a:r>
            <a:endParaRPr lang="zh-CN" altLang="zh-CN" sz="2000" kern="100" dirty="0">
              <a:latin typeface="+mn-ea"/>
              <a:ea typeface="+mn-ea"/>
              <a:cs typeface="+mn-ea"/>
              <a:sym typeface="+mn-ea"/>
            </a:endParaRPr>
          </a:p>
        </p:txBody>
      </p:sp>
      <p:sp>
        <p:nvSpPr>
          <p:cNvPr id="3" name="文本框 2"/>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7.2.2企业家传播品牌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484630"/>
            <a:ext cx="10608945" cy="3876675"/>
          </a:xfrm>
          <a:prstGeom prst="rect">
            <a:avLst/>
          </a:prstGeom>
          <a:noFill/>
        </p:spPr>
        <p:txBody>
          <a:bodyPr wrap="square" rtlCol="0" anchor="t">
            <a:spAutoFit/>
          </a:bodyPr>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2．企业家品牌传播的方式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（1）新闻报道</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电视、报纸杂志、网络关于企业家的新闻或专题报道有助于企业家提高个人知名度，传播企业品牌。当企业家参加各类访谈、论坛、颁奖典礼或企业年会等社会活动时就会成为镁光灯的焦点，成为传播品牌信息的机会。其中，企业家的访谈类节目或刊登在报纸杂志上的专刊是企业家塑造个人品牌的有效平台。如高端人物脱口秀节目：波士堂、赢在中国商战真人秀等，将企业界重量级的商界精英作为主角，展现他们的个人性情、商业传奇和精彩人生都是塑造企业家形象，进行品牌传播的有效途径。</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165" y="1429385"/>
            <a:ext cx="1073467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（2）广告代言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企业家参加广告代言、拍摄杂志封面等活动也是宣传个人和企业品牌的一种方式。2012年，聚美优品CEO陈欧所代言的广告火遍全国，其中充满正能量的广告语：“我是陈欧，我为自己代言”在网络上迅速蹿红，网民将其称为“陈欧体”并据此改编出“行业体”、“高校体”、“城市体”等。该广告发布以来，陈欧的名气不断上升，而与他关系密切的聚美优品在品牌知名度和影响力上也有了很大的提高。</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557020"/>
            <a:ext cx="11372850" cy="23996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（3）事件营销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家可以通过自己制造一些热点事件来获取市场和媒体的关注，建立个人形象，传播企业品牌。比如华为的老总任正非出版《华为的冬天》、《我的父亲母亲》等著作来吸引舆论关注，成为瞩目的焦点。万科董事长王石与万科在媒体焦点中总是同时出现，主动创造攀登珠峰，倡导健康生活方式等新闻来传播个人品牌，增加万科的品牌魅力。</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484630"/>
            <a:ext cx="11140440" cy="470789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（4）社会化媒体</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家可以通过开通微博、博客等社会化媒体账号，以此为平台发布个人观点，塑造个人形象。潘石屹是使用社会化媒体较为成功的企业家之一，他在新浪、搜狐、网易、搜房网等网站都注册自己的微博。他的博客内容琳琅满目，除对房地产行业的预测之外，还有出席各种活动的照片、自己的摄影作品、对舆论热点问题的评论。因其独到、幽默的见解，他的微博关注率非常高，其所发布的内容经常登上排行榜，成为热点内容。这不仅让潘石屹成为商界明星，而且提升SOHO的品牌知名度和关注度。</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（5）公共活动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企业家在公共场合强调诚信、社会责任等行为道德规范，进行关爱弱势群体、捐款救灾等公益活动也是用来建立个人品牌与宣传企业品牌的一种方式。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9090" y="1052195"/>
            <a:ext cx="11318240" cy="4799965"/>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3．企业家品牌传播的建议</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品牌通过企业家进行传播是企业家在塑造个人品牌的基础上，在顾客心中建立个人与企业品牌的联系，从而扩大品牌知名度、美誉度的过程。因此，企业家传播品牌时需要注意以下事项。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（1）以企业的品牌形象为准则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家个人品牌的塑造要能与品牌形象形成合力，塑造积极的品牌资产。企业家面对社会公众时，应该以企业的品牌形象为准则，思考自己的言行举止对塑造企业品牌的影响。2011年1月15日，李国庆发布微博，指责摩根斯坦利、瑞信这两家负责当当网赴美上市的投行曾经存在压低估值等不规范行为，导致当当上市后收益不理想，并自创一段“摇滚歌词”大骂投行。因此，对方企业的两名女员工进行回击。双方隔空大战50回合，唇枪舌剑、言辞激烈，令网友叹为观止。这场网络口水战引起多家知名媒体的广泛关注，李国庆的行为伤害了当当网的品牌形象，导致股价大跌，市值缩水。</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425" y="1273810"/>
            <a:ext cx="10714990"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（2）为个人品牌定位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家需要通过定位塑造差异化的个人形象，其中要兼顾个人特质和企业品牌形象。为了与企业的品牌理念“创造健康丰盛的人生”相契合，万科公司的董事长王石借助媒体塑造出自己崇尚健康的生活理念。他一直通过登山、代言、慈善、新书出版等活动创造热点事件，突出自己健康生活、挑战无限、慈善的形象，从2005年年底开始，王石开始进行环保探险考察行动，希望通过自己的亲身体验，与社会各界分享全球气候发生的变化。2010年5月，王石带着世博旗帜再次登上珠峰，倡导绿色环保的生活方式。</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15035" y="1557020"/>
            <a:ext cx="8428990" cy="3876675"/>
          </a:xfrm>
          <a:prstGeom prst="rect">
            <a:avLst/>
          </a:prstGeom>
          <a:noFill/>
        </p:spPr>
        <p:txBody>
          <a:bodyPr wrap="square" rtlCol="0" anchor="t">
            <a:spAutoFit/>
          </a:bodyPr>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（一）知识目标</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1.理解品牌传播的内涵；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2.理解品牌传播点概念；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3.掌握非媒体品牌传播策略；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4.掌握品牌广告传播策略；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5.掌握品牌社会化媒体传播策略；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6.掌握品牌整合传播策略。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2690" y="189230"/>
            <a:ext cx="6096000" cy="737235"/>
          </a:xfrm>
          <a:prstGeom prst="rect">
            <a:avLst/>
          </a:prstGeom>
          <a:noFill/>
        </p:spPr>
        <p:txBody>
          <a:bodyPr wrap="square" rtlCol="0" anchor="t">
            <a:spAutoFit/>
            <a:scene3d>
              <a:camera prst="orthographicFront"/>
              <a:lightRig rig="threePt" dir="t"/>
            </a:scene3d>
          </a:bodyPr>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学习目标</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379085" y="1484630"/>
            <a:ext cx="6096000" cy="4431030"/>
          </a:xfrm>
          <a:prstGeom prst="rect">
            <a:avLst/>
          </a:prstGeom>
          <a:noFill/>
        </p:spPr>
        <p:txBody>
          <a:bodyPr wrap="square" rtlCol="0" anchor="t">
            <a:spAutoFit/>
          </a:bodyPr>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（二）能力目标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1.能够根据实际情况制定企业的非媒体品牌传播策略；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2.能够根据实际情况制定企业的品牌广告传播策略；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3.能够根据实际情况制定企业的社会化媒体传播策略；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4.能够根据实际情况制定企业的品牌整合传播策略。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（三）素质目标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1.通过学习品牌传播，提高品牌策划的职业素养；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2.通过本项目学习，增强创新精神；</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3.通过本项目学习，增强精益求精的精神。</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42645" y="1844675"/>
            <a:ext cx="10740390"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（3）提高公众曝光率</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企业家的个人品牌传播也需要经常通过媒体、公众传播自己的声音，要关注业界热点事件并做出自己的评论，要积极参与社会活动并表现出强烈的社会责任感。1999年搜狐面临新浪、人人等新生代网站的巨大冲击，由于融资不利，营运遇上困难，为了使搜狐不被公众遗忘，张朝阳选择以树立个人品牌激活企业品牌的传播方式。他像其他所有CEO一样大谈行业走向，为杂志拍摄封面照、表演摩托飞车、在公众场合频频亮相，展现他特立独行的思维、时尚潮流的衣着，以及厉害的滑板技术。他以非典型的成功人士形象获取了公众的认可和好感，让搜狐重新被公众接受。</a:t>
            </a:r>
            <a:endParaRPr lang="zh-CN" altLang="zh-CN" sz="2000" kern="100" dirty="0">
              <a:solidFill>
                <a:schemeClr val="tx1"/>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557020"/>
            <a:ext cx="11297285" cy="4431030"/>
          </a:xfrm>
          <a:prstGeom prst="rect">
            <a:avLst/>
          </a:prstGeom>
          <a:noFill/>
        </p:spPr>
        <p:txBody>
          <a:bodyPr wrap="square">
            <a:spAutoFit/>
          </a:bodyPr>
          <a:lstStyle/>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1.员工品牌传播的内涵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altLang="zh-CN" sz="2000" kern="100" dirty="0">
                <a:effectLst>
                  <a:outerShdw blurRad="38100" dist="25400" dir="5400000" algn="ctr" rotWithShape="0">
                    <a:srgbClr val="6E747A">
                      <a:alpha val="43000"/>
                    </a:srgbClr>
                  </a:outerShdw>
                </a:effectLst>
                <a:latin typeface="+mn-ea"/>
                <a:ea typeface="+mn-ea"/>
                <a:cs typeface="+mn-ea"/>
                <a:sym typeface="+mn-ea"/>
              </a:rPr>
              <a:t>此处所指员工是包括所有与企业存在劳动关系的各种工作人员。员工在与顾客的交往过程中表现出来的个人形象会影响企业品牌。</a:t>
            </a:r>
            <a:endParaRPr altLang="zh-CN" sz="2000" kern="100" dirty="0">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2．员工品牌传播的方式</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（1）企业门卫形象</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altLang="zh-CN" sz="2000" kern="100" dirty="0">
                <a:effectLst>
                  <a:outerShdw blurRad="38100" dist="25400" dir="5400000" algn="ctr" rotWithShape="0">
                    <a:srgbClr val="6E747A">
                      <a:alpha val="43000"/>
                    </a:srgbClr>
                  </a:outerShdw>
                </a:effectLst>
                <a:latin typeface="+mn-ea"/>
                <a:ea typeface="+mn-ea"/>
                <a:cs typeface="+mn-ea"/>
                <a:sym typeface="+mn-ea"/>
              </a:rPr>
              <a:t>门卫主要从视觉上影响品牌形象，其精神状态、仪表衣着、言行举止能够被顾客直接感知。顾客会对服装统一、站姿规范、举止有礼、态度亲切的门卫产生良好的印象，并联想到企业具有较高的管理水平，若门卫服装散乱，举止无礼、态度恶劣则会给顾客留下不好的印象，对品牌形象造成负面影响。</a:t>
            </a:r>
            <a:endParaRPr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202690" y="4044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7.2.3员工传播品牌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6305" y="1485900"/>
            <a:ext cx="10651490"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（2）接话员形象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接话员在与顾客的对话中传播品牌形象。接话员亲切礼貌、悦耳动听的表达能够令顾客感到舒服、愉悦，促使他们对品牌产生好感。反之，生硬呆板、无礼冷淡的语言则会使顾客生厌、生气，并将这种负面情绪转移到企业品牌上。</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（3）前沿员工形象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前沿员工指的是直接面对顾客的一线员工，比如推销员、服务员、营业员等。他们的精神状态、言行举止等个人特质对顾客形成的品牌形象有重要作用，他们能够帮助品牌引起顾客的关注，博取他们的好感。在卖场中，身着特色服装的前沿员工能够吸引顾客在货架前驻足，当前沿员工能够提供高质量的服务时，顾客会把对员工产生的好感转移到企业品牌上。</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628775"/>
            <a:ext cx="10860405" cy="4799965"/>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3．员工品牌传播的建议</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（1）给员工培训品牌知识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品牌传播的初始受众应该是员工。一个连自己员工都不了解和认可的品牌，是无法被顾客所接受的。品牌形象塑造需要全体员工同心协力，将品牌的核心理念、价值观和远景在日常工作中践行。因此，企业需要定时向员工进行品牌化教育，帮助员工将个人价值观和品牌价值观联系起来，要为员工制订行为标准，保持统一的着装和服务行为。新加坡航空为确保品牌体验能够得到充分及持续的贯彻，始终对其机组及空乘人员进行全面而严格的培训，还聘请法国高级时装设计师为空姐们设计制服。让空姐们身着具有南洋特色的马来沙笼可芭雅服装为乘客提供服务，希望以此方式传播品牌形象。久而久之，“新加坡空姐”成为新加坡航空的品牌标杆，她们的形象甚至被陈列在伦敦杜莎夫人蜡像馆之中。</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7" descr="IMG_256"/>
          <p:cNvPicPr>
            <a:picLocks noChangeAspect="1"/>
          </p:cNvPicPr>
          <p:nvPr>
            <p:custDataLst>
              <p:tags r:id="rId1"/>
            </p:custDataLst>
          </p:nvPr>
        </p:nvPicPr>
        <p:blipFill>
          <a:blip r:embed="rId2"/>
          <a:stretch>
            <a:fillRect/>
          </a:stretch>
        </p:blipFill>
        <p:spPr>
          <a:xfrm>
            <a:off x="1706880" y="404495"/>
            <a:ext cx="9649460" cy="4951095"/>
          </a:xfrm>
          <a:prstGeom prst="rect">
            <a:avLst/>
          </a:prstGeom>
          <a:noFill/>
          <a:ln w="9525">
            <a:noFill/>
          </a:ln>
        </p:spPr>
      </p:pic>
      <p:sp>
        <p:nvSpPr>
          <p:cNvPr id="100" name="文本框 99"/>
          <p:cNvSpPr txBox="1"/>
          <p:nvPr/>
        </p:nvSpPr>
        <p:spPr>
          <a:xfrm>
            <a:off x="1779270" y="5588635"/>
            <a:ext cx="5080000" cy="3683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7-3</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新加坡航空公司空姐</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6895" y="1267460"/>
            <a:ext cx="1082738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（2）建立员工个人品牌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latin typeface="+mn-ea"/>
                <a:ea typeface="+mn-ea"/>
                <a:cs typeface="+mn-ea"/>
                <a:sym typeface="+mn-ea"/>
              </a:rPr>
              <a:t>品牌管理人员除了要重视员工的素质和行为的修养，还要运用各种传播手段帮助员工塑造个人品牌，以建立起企业品牌与顾客之间的信任关系。传播员工个人品牌的具体方式有制作反映员工精神面貌的广告，发布展现员工风采的新闻报道、专题报道、文章和著作，在网站或内刊中树立和推广一批先进员工的典型。通过榜样的力量，引起全体员工的情感共鸣，走进员工的内心世界。比如，因为海底捞注重员工培训和员工形象展示，顾客总会将热情周到、笑容满面的店员形象与海底捞的品牌形象相结合。</a:t>
            </a:r>
            <a:endParaRPr lang="zh-CN" altLang="zh-CN" sz="2000" kern="100" dirty="0">
              <a:solidFill>
                <a:schemeClr val="tx1"/>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2440" y="1734820"/>
            <a:ext cx="11116945" cy="239966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（3）员工个人品牌和企业品牌互动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在品牌传播活动中实现员工个人品牌和企业品牌的互动能够让员工更好地发挥品牌传播的作用，品牌管理人员应该促使每个员工都参与到品牌传播过程，自觉维护品牌形象。譬如，腾讯公司对员工在虚拟社交游戏“第二人生”里的行为守则规定，在对企业做出评价时，每个员工都要强调自己的真实身份，防止顾客认为企业借助匿名账号进行不实的品牌宣传，以此获取顾客的信任和认同感。</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2600" y="1557020"/>
            <a:ext cx="11297285" cy="3415030"/>
          </a:xfrm>
          <a:prstGeom prst="rect">
            <a:avLst/>
          </a:prstGeom>
          <a:noFill/>
        </p:spPr>
        <p:txBody>
          <a:bodyPr wrap="square">
            <a:spAutoFit/>
          </a:bodyPr>
          <a:lstStyle/>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1.办公设备品牌传播的内涵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altLang="zh-CN" sz="2000" kern="100" dirty="0">
                <a:effectLst>
                  <a:outerShdw blurRad="38100" dist="25400" dir="5400000" algn="ctr" rotWithShape="0">
                    <a:srgbClr val="6E747A">
                      <a:alpha val="43000"/>
                    </a:srgbClr>
                  </a:outerShdw>
                </a:effectLst>
                <a:latin typeface="+mn-ea"/>
                <a:ea typeface="+mn-ea"/>
                <a:cs typeface="+mn-ea"/>
                <a:sym typeface="+mn-ea"/>
              </a:rPr>
              <a:t>办公设备涉及企业的办公场所和办公用品，其中办公场所指的是企业的办公环境，主要包括生产厂房、办公室、销售门店、会议室、休息室等；办公用品指的是企业在日常营运过程中所用到的各种用品，包括信封、信纸、便笺、名片、徽章、工作证、请束、文件夹、介绍信、账票、备忘录、资料袋、公文表格、公务礼品、交通工具等。在顾客与品牌互动的过程中顾客有机会接触到企业的办公设备，比如许多超市安排免费大巴为购物者提供接送服务，顾客到快递公司门店投递邮件，到饭店用餐等，这时办公设备就可以成为承载品牌信息的载体，发挥品牌传播的作用。</a:t>
            </a:r>
            <a:endParaRPr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202690" y="4044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7.2.4办公设备传播品牌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7060" y="1700530"/>
            <a:ext cx="10833100" cy="4338320"/>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2.办公设备品牌传播的方式</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（1）品牌识别元素融入办公环境</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办公环境是品牌形象在公共场合的视觉再现，品牌管理人员可以将品牌识别元素，比如品牌名称、品牌标志、品牌口号等，融入企业的办公环境。比如，安踏将品牌标志的设计理念融入到办公楼的装修设计中，巧妙地展示了品牌形象。</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（2）办公用品展示品牌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办公用品可以通过统一规范的视觉符号，展现品牌形象，传递品牌理念。在顾客接触或使用办公用品的过程能够接收到品牌信息并由此形成品牌印象。企业办公用品应该有统一的规格和强烈的品牌特色。</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4830" y="1557020"/>
            <a:ext cx="11409045" cy="3876675"/>
          </a:xfrm>
          <a:prstGeom prst="rect">
            <a:avLst/>
          </a:prstGeom>
          <a:noFill/>
        </p:spPr>
        <p:txBody>
          <a:bodyPr wrap="square">
            <a:spAutoFit/>
          </a:bodyPr>
          <a:lstStyle/>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3．办公设备品牌传播的建议</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（1）办公设备设计与品牌定位一致</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办公设备的设计应从品牌定位出发，不仅要符合目标顾客的审美标准，还要展示品牌形象，应强调和突出品牌识别元素，方便顾客的识别和记忆。与品牌口号：“开着卡车去长跑”相契合，德邦物流位在上海的办公场所的设计主题为“奔驰的货车”，希望打造一个高效舒适的现代化办公环境，体现物流企业便捷、快速、准时的递送服务。办公空间统一选用企业品牌的标准色：蓝色和橙色，寓意员工怀抱激情的工作态度和高效的办公效率，地面和天花板设计为高速公路的快慢车道，从左到右分别写有代表车速的文字，寓意德邦快速安全送达货品的承诺。</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557020"/>
            <a:ext cx="7592060" cy="598805"/>
          </a:xfrm>
          <a:prstGeom prst="rect">
            <a:avLst/>
          </a:prstGeom>
          <a:noFill/>
        </p:spPr>
        <p:txBody>
          <a:bodyPr wrap="square">
            <a:spAutoFit/>
          </a:bodyPr>
          <a:lstStyle/>
          <a:p>
            <a:pPr indent="457200" algn="ctr">
              <a:lnSpc>
                <a:spcPct val="150000"/>
              </a:lnSpc>
              <a:spcBef>
                <a:spcPts val="0"/>
              </a:spcBef>
              <a:spcAft>
                <a:spcPts val="0"/>
              </a:spcAft>
            </a:pPr>
            <a:r>
              <a:rPr lang="zh-CN" altLang="en-US" sz="2200" b="1" kern="100" dirty="0">
                <a:solidFill>
                  <a:srgbClr val="FF0000"/>
                </a:solidFill>
                <a:latin typeface="+mn-ea"/>
                <a:ea typeface="+mn-ea"/>
                <a:cs typeface="+mn-ea"/>
              </a:rPr>
              <a:t>碧桂园集团2019春节品牌整合传播</a:t>
            </a:r>
            <a:endParaRPr lang="zh-CN" altLang="en-US" sz="2200" b="1" kern="100" dirty="0">
              <a:solidFill>
                <a:srgbClr val="FF0000"/>
              </a:solidFill>
              <a:latin typeface="+mn-ea"/>
              <a:ea typeface="+mn-ea"/>
              <a:cs typeface="+mn-ea"/>
            </a:endParaRPr>
          </a:p>
        </p:txBody>
      </p:sp>
      <p:sp>
        <p:nvSpPr>
          <p:cNvPr id="10" name="文本框 9"/>
          <p:cNvSpPr txBox="1"/>
          <p:nvPr/>
        </p:nvSpPr>
        <p:spPr>
          <a:xfrm>
            <a:off x="472440" y="2357120"/>
            <a:ext cx="11157585" cy="378460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碧桂园集团为了解决品牌形象模糊等与品牌实力不匹配的问题，以“家圆团圆碧桂园”为主题通过全媒体平台进行传播，提升品牌美誉度。</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实施过程包括一次总部讨论、一次比稿、 一次微博赛事和一次春节营销。朋友圈发布混剪视频、5支创意视频上线，在微博上全量曝光，顶级大号发布造势稿件，门户网站推混剪视频及造势稿件，线下强势登陆北京王府井、上海陆家嘴等大屏幕，顶级大号40余篇创意深度解读。打通内部传播渠道，集团官微、30+区域、物业公司、员工、260+项目现场、37个城市、56家酒店、总部大屏全渠道立体传播。</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6560" y="1207135"/>
            <a:ext cx="1108646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（2）让顾客参与办公设备设计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通过鼓励顾客参与品牌办公设备的设计能够制造热点新闻，提高品牌知名度，增强顾客与品牌的亲密关系，减少距离感。譬如，东航面向全球征集“世博号”飞机喷涂设计作品，并邀请网民投票甄选，参与网络投票的网友还将有机会免费体验东航提供的世博服务。该活动人气火爆，共吸引35万多人参与投票，借助活动余热，东航还顺势推出适合旅客到上海看世博会的超级经济舱、超级联运、预售产品三大系列服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6" descr="IMG_256"/>
          <p:cNvPicPr>
            <a:picLocks noChangeAspect="1"/>
          </p:cNvPicPr>
          <p:nvPr>
            <p:custDataLst>
              <p:tags r:id="rId1"/>
            </p:custDataLst>
          </p:nvPr>
        </p:nvPicPr>
        <p:blipFill>
          <a:blip r:embed="rId2"/>
          <a:srcRect b="11784"/>
          <a:stretch>
            <a:fillRect/>
          </a:stretch>
        </p:blipFill>
        <p:spPr>
          <a:xfrm>
            <a:off x="1418590" y="476885"/>
            <a:ext cx="9697720" cy="5182235"/>
          </a:xfrm>
          <a:prstGeom prst="rect">
            <a:avLst/>
          </a:prstGeom>
          <a:noFill/>
          <a:ln w="9525">
            <a:noFill/>
          </a:ln>
        </p:spPr>
      </p:pic>
      <p:sp>
        <p:nvSpPr>
          <p:cNvPr id="100" name="文本框 99"/>
          <p:cNvSpPr txBox="1"/>
          <p:nvPr/>
        </p:nvSpPr>
        <p:spPr>
          <a:xfrm>
            <a:off x="1418590" y="5877560"/>
            <a:ext cx="5080000" cy="56261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图7-</a:t>
            </a:r>
            <a:r>
              <a:rPr lang="en-US"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a:t>
            </a: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东方航空的“世博号”飞机喷涂</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8985" y="1700530"/>
            <a:ext cx="1110361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1.企业内刊品牌传播的内涵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latin typeface="+mn-ea"/>
                <a:ea typeface="+mn-ea"/>
                <a:cs typeface="+mn-ea"/>
                <a:sym typeface="+mn-ea"/>
              </a:rPr>
              <a:t>企业内刊是企业自办，供内部员工和外部特定群体阅读的刊物。它能为企业内部员工的相互沟通提供平台，增进企业凝聚力，还能加强品牌与外部受众的沟通，从而增加品牌的知名度和美誉度，有助于树立良好企业形象。</a:t>
            </a:r>
            <a:endParaRPr lang="zh-CN" altLang="zh-CN" sz="2000" kern="100" dirty="0">
              <a:solidFill>
                <a:schemeClr val="tx1"/>
              </a:solidFill>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solidFill>
                <a:schemeClr val="tx1"/>
              </a:solidFill>
              <a:effectLst/>
              <a:latin typeface="+mn-ea"/>
              <a:ea typeface="+mn-ea"/>
              <a:cs typeface="+mn-ea"/>
              <a:sym typeface="+mn-ea"/>
            </a:endParaRPr>
          </a:p>
        </p:txBody>
      </p:sp>
      <p:sp>
        <p:nvSpPr>
          <p:cNvPr id="2" name="文本框 1"/>
          <p:cNvSpPr txBox="1"/>
          <p:nvPr/>
        </p:nvSpPr>
        <p:spPr>
          <a:xfrm>
            <a:off x="1274445" y="33274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7.2.5企业内刊传播品牌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557020"/>
            <a:ext cx="11179810" cy="3507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2.企业内刊类型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根据企业内刊主要的面向对象，可以分为以下三种。</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1）内部导向型内刊</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内部导向型的企业内刊是企业内部员工的交流平台。它关注的焦点是企业内部的人和事，其主要职能在于记录企业发展历程中的重大事件、传达领导精神，上下贯通企业领导的管理思路，加强各部门人员在工作、思想、文化等方面的信息交流，为企业内部的相互沟通提供一个平台，对优秀员工的宣传，对企业发展远景的展望等，起到统一员工思想，鼓舞士气，协调工作的积极作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8945" y="1593215"/>
            <a:ext cx="11670030" cy="3507740"/>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2）内外兼顾型内刊</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这种企业内刊既提供内部交流平台，肩负着对内凝聚员工的职责，也承担着对外展示企业品牌形象的作用。目前国内企业的内刊多为这种形式，是企业内外沟通的纽带和桥梁。</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3）外部导向型内刊</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这类企业内刊以客户、股东、媒体、顾客、经销商、政府部门、金融机构，以及其他与品牌有关联的目标群体为对象，对外传播品牌形象。它从多方面展示品牌的核心理念、文化价值观、企业发展现状等，比如：刊登企业人才队伍、研发力量、科研项目或投资动向等。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84630"/>
            <a:ext cx="11169015" cy="3415030"/>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3.企业内刊传播品牌的建议</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企业内刊是品牌能够完全控制的传播媒体，对内能够推动员工认同企业品牌，对外能够建立积极的品牌形象。因此，品牌管理人员要重视企业内刊的建设，并注意以下事项。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（1）内刊定位要明确</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企业内刊是品牌文化的载体，承担着向企业内外部进行品牌传播的职能，品牌管理人员应该根据企业的优劣势，在明确内刊的目标受众和传播目标的基础上，对内刊的内容进行明确定位。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2775" y="1536700"/>
            <a:ext cx="10863580" cy="239966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（2）内容凸显品牌个性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内刊应重点选择有助于凸显品牌形象，与品牌定位相符的内容进行刊登，要注重传播品牌文化，注重宣传品牌个性，使内刊成为品牌的名片。企业内刊尽量选取能够反映品牌核心价值、社会责任、团队风采、主流文化等方面的内容，使内刊更加具有亲和力、沟通力和传播力，使员工和顾客能够通过内刊更加深入地理解品牌文化。</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5465" y="1767205"/>
            <a:ext cx="11137900"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（3）利用网络提高影响力</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网络有助于提高内刊的影响力，将其变成品牌与顾客互动的平台。企业可以推出网络版内刊，并与纸质内刊进行资源整合。纸质版内刊侧重发布深度信息，网络版内刊采用论坛、在线服务、俱乐部等形式加强与目标受众的互动。《万科》周刊在网上开设电子周刊，内容除纸质刊物各期内容外，还开设了财经报道栏目，讨论当前经济发展中的热点问题，其中王石ON LINE、经济人俱乐部、笑谈股经、周刊茶座等网上论坛受到较高的关注。因此，扩大了内刊的读者群体。</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6925" y="1340485"/>
            <a:ext cx="10865485" cy="2953385"/>
          </a:xfrm>
          <a:prstGeom prst="rect">
            <a:avLst/>
          </a:prstGeom>
          <a:noFill/>
        </p:spPr>
        <p:txBody>
          <a:bodyPr wrap="square">
            <a:spAutoFit/>
          </a:bodyPr>
          <a:lstStyle/>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1.官方网站品牌传播的内涵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顾客浏览品牌网站时将接触到各种信息，这些信息可能会激发浏览者积极或消极的情绪，并将其附加在品牌上。例如，海尔智慧家庭就成功通过网站激发浏览者的积极情感。在海尔官方网站，顾客可以根据自己的个性对家庭装修进行选配，选择订制化的智慧家庭装修。网站还展示海尔近三十年来的家电艺术，并在线销售相关主题产品。官方网站还为海尔的粉丝提供与海尔品牌亲密接触的机会。因此，他们在浏览网站的过程，会潜移默化地将积极情感转移到品牌上。 </a:t>
            </a:r>
            <a:endParaRPr lang="zh-CN" altLang="zh-CN" sz="2000" kern="100" dirty="0">
              <a:latin typeface="+mn-ea"/>
              <a:ea typeface="+mn-ea"/>
              <a:cs typeface="+mn-ea"/>
              <a:sym typeface="+mn-ea"/>
            </a:endParaRPr>
          </a:p>
        </p:txBody>
      </p:sp>
      <p:sp>
        <p:nvSpPr>
          <p:cNvPr id="100" name="文本框 99"/>
          <p:cNvSpPr txBox="1"/>
          <p:nvPr/>
        </p:nvSpPr>
        <p:spPr>
          <a:xfrm>
            <a:off x="1130300" y="38227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7.2.6官方网站传播品牌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700530"/>
            <a:ext cx="11221085" cy="3415030"/>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2.官方网站类型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（1）基本信息型网站</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基本信息型网站的功能定位于发布品牌信息。此时，官网以介绍品牌的基本资料，帮助树立品牌形象为主。这些信息包括：顾客可能关心的产品方面的信息，如规格、外形、使用演示等；企业方面的信息，如：企业规模、企业文化、企业新闻等；顾客购买方面的信息，如：常见问题解答、意见建议等。这类网站若能够吸引顾客对品牌的关注，将有助于提升品牌知名度，维持与顾客之间的长期关系，并增加线下交易的机会。</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50390" y="5373370"/>
            <a:ext cx="76066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effectLst/>
                <a:latin typeface="+mn-ea"/>
                <a:ea typeface="+mn-ea"/>
                <a:cs typeface="+mn-ea"/>
                <a:sym typeface="+mn-ea"/>
              </a:rPr>
              <a:t>讨论：</a:t>
            </a:r>
            <a:endParaRPr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sz="2000" kern="100" dirty="0">
                <a:effectLst/>
                <a:latin typeface="+mn-ea"/>
                <a:ea typeface="+mn-ea"/>
                <a:cs typeface="+mn-ea"/>
                <a:sym typeface="+mn-ea"/>
              </a:rPr>
              <a:t>碧桂园通过央视打造《中国缘》节目对品牌建设有什么作用</a:t>
            </a:r>
            <a:r>
              <a:rPr altLang="zh-CN" sz="2000" kern="100" dirty="0">
                <a:effectLst/>
                <a:latin typeface="+mn-ea"/>
                <a:ea typeface="+mn-ea"/>
                <a:cs typeface="+mn-ea"/>
                <a:sym typeface="+mn-ea"/>
              </a:rPr>
              <a:t>？</a:t>
            </a:r>
            <a:endParaRPr altLang="zh-CN" sz="2000" kern="100" dirty="0">
              <a:effectLst/>
              <a:latin typeface="+mn-ea"/>
              <a:ea typeface="+mn-ea"/>
              <a:cs typeface="+mn-ea"/>
              <a:sym typeface="+mn-ea"/>
            </a:endParaRPr>
          </a:p>
        </p:txBody>
      </p:sp>
      <p:pic>
        <p:nvPicPr>
          <p:cNvPr id="2" name="图片 1" descr="IMG_256"/>
          <p:cNvPicPr>
            <a:picLocks noChangeAspect="1"/>
          </p:cNvPicPr>
          <p:nvPr>
            <p:custDataLst>
              <p:tags r:id="rId1"/>
            </p:custDataLst>
          </p:nvPr>
        </p:nvPicPr>
        <p:blipFill>
          <a:blip r:embed="rId2"/>
          <a:stretch>
            <a:fillRect/>
          </a:stretch>
        </p:blipFill>
        <p:spPr>
          <a:xfrm>
            <a:off x="1724660" y="257175"/>
            <a:ext cx="9196705" cy="51155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628775"/>
            <a:ext cx="11149965" cy="2861310"/>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（2）综合门户型站点</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latin typeface="+mn-ea"/>
                <a:ea typeface="+mn-ea"/>
                <a:cs typeface="+mn-ea"/>
                <a:sym typeface="+mn-ea"/>
              </a:rPr>
              <a:t>综合性品牌网站整合了各种信息系统的功能，可以为企业的雇员、顾客、合作伙伴和供应商提供目的极为明确的服务，并兼具品牌形象宣传、产品展示等品牌传播功能。联想集团的网站就是这一类网站的代表，联想集团是中国企业门户网站中的优秀网站，联想集团网站在突出在线销售功能的同时也注重品牌形象的塑造，在网站首页突出品牌名称和品牌标志，其中联想官网的内容包括在线商城、公司概况、产品动态、参观联想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8670" y="2060575"/>
            <a:ext cx="1091057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（3）主题宣传型站点</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主题宣传型网站是为配合品牌的主题营销活动而建立起来的互动平台。比如，每当安踏公司发起一项主题宣传时就会建立专门设计的网站，其中发布活动主题、活动视频、线上游戏等吸引顾客参与互动的信息或应用，这类网站不仅能提高主题营销活动的效果，还能表现安踏年轻、时尚的品牌定位。</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1045" y="1315085"/>
            <a:ext cx="10841990" cy="295338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3．官方网站品牌传播的建议</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a:t>
            </a:r>
            <a:r>
              <a:rPr lang="en-US"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导入品牌形象</a:t>
            </a:r>
            <a:endParaRPr lang="zh-CN" altLang="zh-CN" sz="2000" kern="100" dirty="0">
              <a:solidFill>
                <a:schemeClr val="accent1"/>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网站应在视觉上与品牌识别系统相符合，在内容上与品牌文化、品牌核心价值和品牌个性符合，营造与目标顾客形象相符的空间。加多宝公司网站的品牌标志、色彩、标准字形等围绕加多宝品牌识别元素设计，鲜艳的红色为主色调和加多宝独享的字体产生联结，并让网民过目不忘。此外，加多宝还在官方网站展示加多宝品牌的发展沿革、员工形象、公益活动等。</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7875" y="1772285"/>
            <a:ext cx="1075182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（2）审美和趣味并存</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为了让顾客在浏览过程中产生积极的情感，品牌网站应该通过丰富的信息提高生动性，并提供视听方面的多重感官体验。能够提供生动活泼、丰富的链接和信息资源的网站更容易使浏览者产生积极的情感。但在提供丰富内容的同时，要注意对信息进行分层，使顾客能够快速找到他们所需要的内容。</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2155" y="1536700"/>
            <a:ext cx="10746105" cy="239966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（3）鼓励顾客参与</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网站应该鼓励用户参与互动，给他们提供一个良好的互动体验。例如，2023年，小米公司的网站举办了2023小米徕卡影像大赛。参赛者只要使用小米或红米品牌的手机拍照就可以直接在网站上传自己的拍摄作品参赛。参赛的过程中，顾客把有趣、好玩变成对小米的记忆，并在他们的大脑中储存下来，不自觉地增加了对品牌的好感。</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9755" y="1484630"/>
            <a:ext cx="11038840" cy="396938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1.包装传播品牌的内涵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产品包装是商品在流通过程中保护产品，方便储运，促进销售的所有辅助物总称。对品牌而言，它是品牌提供给顾客的视觉体验，能让顾客对品牌“一见钟情”，产生良好的第一印象，能帮助顾客建立品牌联想，是一种不可忽视的品牌传播载体。</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2.包装传播品牌的要素</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人靠衣装马靠鞍，包装之于品牌就如衣服之于人。抢眼的包装设计能带来强烈的视觉识别效果，帮助品牌从众多竞争者中脱颖而出，吸引顾客的眼球。文字、图案、造型是产品包装传播品牌信息的三要素。</a:t>
            </a:r>
            <a:endParaRPr lang="zh-CN" altLang="zh-CN" sz="2000" kern="100" dirty="0">
              <a:effectLst/>
              <a:latin typeface="+mn-ea"/>
              <a:ea typeface="+mn-ea"/>
              <a:cs typeface="+mn-ea"/>
              <a:sym typeface="+mn-ea"/>
            </a:endParaRPr>
          </a:p>
        </p:txBody>
      </p:sp>
      <p:sp>
        <p:nvSpPr>
          <p:cNvPr id="3" name="文本框 2"/>
          <p:cNvSpPr txBox="1"/>
          <p:nvPr/>
        </p:nvSpPr>
        <p:spPr>
          <a:xfrm>
            <a:off x="1202690" y="18859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7.2.7包装传播品牌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355" y="1556385"/>
            <a:ext cx="1116965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（1）文字要素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文字要素主要由品牌名称、品牌口号、广告语等组成。品牌口号是用简短的文字概括和提炼品牌传播的主题，方便顾客进行记忆和识别，广告语是对品牌口号展开的具体说明。比如，主打时尚、年轻的白酒品牌江小白，其产品包装上的文案将品牌形象：青春小酒，展现得淋漓尽致。比如：“不要怕，我们遇到的多数人，不过是在假装自己很厉害而已。”“容颜易老，青春会跑，一瓶江小白就倒，还叹红颜知己太少。”。凭着产品包装上表述年轻人生活状态的文字，江小白成功获得年轻人的关注，打破了白酒原来消费人群主要集中于中年人的市场格局。</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5" descr="IMG_256"/>
          <p:cNvPicPr>
            <a:picLocks noChangeAspect="1"/>
          </p:cNvPicPr>
          <p:nvPr>
            <p:custDataLst>
              <p:tags r:id="rId1"/>
            </p:custDataLst>
          </p:nvPr>
        </p:nvPicPr>
        <p:blipFill>
          <a:blip r:embed="rId2"/>
          <a:stretch>
            <a:fillRect/>
          </a:stretch>
        </p:blipFill>
        <p:spPr>
          <a:xfrm>
            <a:off x="1274445" y="692785"/>
            <a:ext cx="10342245" cy="4400550"/>
          </a:xfrm>
          <a:prstGeom prst="rect">
            <a:avLst/>
          </a:prstGeom>
          <a:noFill/>
          <a:ln w="9525">
            <a:noFill/>
          </a:ln>
        </p:spPr>
      </p:pic>
      <p:sp>
        <p:nvSpPr>
          <p:cNvPr id="100" name="文本框 99"/>
          <p:cNvSpPr txBox="1"/>
          <p:nvPr/>
        </p:nvSpPr>
        <p:spPr>
          <a:xfrm>
            <a:off x="1274445" y="5229225"/>
            <a:ext cx="5080000" cy="368300"/>
          </a:xfrm>
          <a:prstGeom prst="rect">
            <a:avLst/>
          </a:prstGeom>
          <a:noFill/>
          <a:ln w="9525">
            <a:noFill/>
          </a:ln>
        </p:spPr>
        <p:txBody>
          <a:bodyPr>
            <a:spAutoFit/>
          </a:bodyPr>
          <a:p>
            <a:pPr marL="0" indent="0"/>
            <a:r>
              <a:rPr lang="zh-CN" sz="1800" b="0">
                <a:ea typeface="宋体" panose="02010600030101010101" pitchFamily="2" charset="-122"/>
              </a:rPr>
              <a:t>图7-</a:t>
            </a:r>
            <a:r>
              <a:rPr lang="en-US" altLang="zh-CN" sz="1800" b="0">
                <a:ea typeface="宋体" panose="02010600030101010101" pitchFamily="2" charset="-122"/>
              </a:rPr>
              <a:t>5</a:t>
            </a:r>
            <a:r>
              <a:rPr lang="zh-CN" sz="1800" b="0">
                <a:ea typeface="宋体" panose="02010600030101010101" pitchFamily="2" charset="-122"/>
              </a:rPr>
              <a:t>江小白包装</a:t>
            </a:r>
            <a:endParaRPr lang="zh-CN" altLang="en-US" sz="18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46200" y="1196975"/>
            <a:ext cx="10069195" cy="477520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（2）图像要素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图像要素是指包装上以图形方式呈现的各种视觉要素，主要由插图、商标、品牌标志等组成，其中插图是主体部分，它辅助文字要素进行品牌传播，可以增强文字的说服力，形象地表达品牌传播主题，刺激顾客产生品牌联想。为让顾客产生良好的第一印象，品牌管理人员要让插图与产品标签、品牌标志之间相互呼应，营造视觉协调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（3）包装造型</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包装造型是产品包装的外部造型特征，比如瓶装、盒装呈现的形状等。对于品牌而言，产品包装的外部造型也具有表达品牌信息的功能。品牌管理人员应为产品包装赋予品牌个性，让包装造型成为顾客记忆品牌的线索，从而提高顾客的品牌识别能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1196340"/>
            <a:ext cx="10752455" cy="387667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3.包装传播品牌的建议</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企业需要将各种品牌识别元素融入包装设计，展示品牌独有的个性特征。</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（1）体现品牌核心价值</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在设计产品包装时，应该融入品牌核心价值，使顾客接触产品包装时能联想到品牌核心价值特征。比如，知名家具品牌红苹果就成功地使用产品包装来传播“为顾客创造DIY家具的乐趣和美好感受”的品牌核心价值。为了方便顾客触摸、搬运、安装，红苹果家具多采用易于拆装和组合的包装结构设计，让顾客体验亲手参与组装的乐趣，潜移默化地接受红苹果品牌的核心价值。 </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引言</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 name="文本框 2"/>
          <p:cNvSpPr txBox="1"/>
          <p:nvPr/>
        </p:nvSpPr>
        <p:spPr>
          <a:xfrm>
            <a:off x="669290" y="1628140"/>
            <a:ext cx="10973435" cy="1938020"/>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企业通过前期的品牌定位策划，以及品牌文化、品牌识别和品牌结构设计之后，只是完成了品牌的企业内部策划活动，要想建立品牌资产还需要通过科学有效的品牌传播与推广活动才能实现。企业品牌资产是建立在顾客心智中，只有让目标顾客知道、接受、认可、甚至忠诚了，一个强势品牌才算建立起来了，而这些需要企业开展高效的品牌传播活动才能实现。</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8340" y="1412240"/>
            <a:ext cx="1110234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（2）统一视觉形象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设计产品包装时围绕品牌核心价值和个性特征，整合各类品牌要素，形成统一的视觉形象，能让顾客对品牌印象深刻。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（3）配合品牌活动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管理人员需要将产品包装设计融入品牌整合营销传播方案，使其与品牌的其他传播活动产生关联和呼应，互相促进，提高品牌传播活动的效果。李宁产品的包装图案经常出现在其赞助的世界杯、奥运会等活动的现场或画面中。</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4400" y="1412240"/>
            <a:ext cx="10840720" cy="2953385"/>
          </a:xfrm>
          <a:prstGeom prst="rect">
            <a:avLst/>
          </a:prstGeom>
          <a:noFill/>
        </p:spPr>
        <p:txBody>
          <a:bodyPr wrap="square" rtlCol="0" anchor="t">
            <a:spAutoFit/>
          </a:bodyPr>
          <a:lstStyle/>
          <a:p>
            <a:pPr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企业可以借助各种有影响力的第三方为品牌背书，从而提高品牌传播的效果。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 品牌背书内涵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借助第三方的知名度、美誉度、专业度或权威度给品牌提供信用保证的活动，称之为品牌背书。第三方以某种形式出现在产品包装、标签或者产品外观上，可以促使顾客将第三方的影响力转移到企业品牌上，从而增加顾客对企业品牌的信任。企业采取品牌背书开展品牌传播时，需要注意以下几点。</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
        <p:nvSpPr>
          <p:cNvPr id="100" name="文本框 99"/>
          <p:cNvSpPr txBox="1"/>
          <p:nvPr/>
        </p:nvSpPr>
        <p:spPr>
          <a:xfrm>
            <a:off x="1202690" y="3327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7.2.8 背书传播品牌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0300" y="1484630"/>
            <a:ext cx="10045700" cy="424624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（1）背书有效就行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不论背书的具体目的何在，只要有所凭借即可。或者看中第三方的知名度、美誉度，或者看中第三方的权威性，或者看中第三方引领风尚之先，不一而足。但凡不违规犯法，可利用之处，尽可利用。或者明确强调，或者隐晦着暗示，前者称为硬背书，后者称为软背书。比如：公司品牌五菱为宏光、缤果等产品品牌背书，而且在这些汽车上以五菱宏光、五菱缤果的形式出现，这些就是硬背书；浏阳河、京酒、金六福等产品品牌虽然都是由五粮液品牌背书，但在这些产品品牌前并不直接冠以五粮液，产品品牌依然是传播的主角，只是在品牌传播时有意将这些产品的厂家是五粮液酒厂传达给顾客，这些就是软背书。</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4400" y="1628775"/>
            <a:ext cx="10299700" cy="239966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（2）第三方多元化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不论第三方是谁，只要有所借重即可行。第三方可能是某个企业或机构、媒体、个人、地区，甚或是某个国家。在顾客的心中，美的品牌的产品都是好产品，入选驰名商标的企业自然实力雄厚，登陆央视的品牌都值得信赖，来自宁夏的葡萄酒都属于好酒，上海的钟表都具有卓越品质。</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626110" y="1628775"/>
            <a:ext cx="1099185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（3）背书形式多样化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背书可以采取品牌延伸、品牌许可等方式的紧密背书。因为品牌延伸是家族式资源共享，而品牌许可则完全是合约式有偿租借，这些方式都有经济利益约束，相互关系紧密。企业还可以采取使用知名原产地的方式开展松散背书。这种背书关系不用征得第三方许可，甚至连第三方都未曾知晓，第三方也并无任何限制，相互之间的关系松散。比如：宁夏葡萄酒的声誉由大家共同打造，自然也由大家一起分享。随着地方政府对区域公用品牌的重视，地方政府纷纷成立行业自律组织进行自我规范，避免共有资源的过分开发，以及个别商家的肆意破坏。</a:t>
            </a:r>
            <a:endParaRPr lang="zh-CN" altLang="zh-CN" sz="2000" kern="100" dirty="0">
              <a:effectLst/>
              <a:latin typeface="+mn-ea"/>
              <a:ea typeface="+mn-ea"/>
              <a:cs typeface="+mn-ea"/>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0255" y="1196340"/>
            <a:ext cx="1114869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 品牌背书意义</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很多时候顾客在购买不熟悉的品牌时都缺乏安全感。顾客在选择不熟悉的品牌时会考虑功能、金钱、社会等风险，并且倾向于怀疑大多数品牌的自我宣传。市场上那些卖得好，卖得快，卖的贵的品牌都有一个共性特点就是，企业让顾客消除了购买风险，找到了安全感，建立起了品牌信任度，而品牌背书就是一种帮助顾客建立品牌信任的有效手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3275" y="2228850"/>
            <a:ext cx="10325735" cy="341503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3.品牌背书类型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企业思考如何做品牌背书时，首先要分析哪些事物能够为企业的品牌做背书。只有那些在目标顾客心中具有足够信任的事物才可以做品牌背书，常见的品牌背书有以下几种。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（1）公司品牌背书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如果企业已经具有强势的公司品牌或家族品牌，而且新推出的产品与企业原有的公司品牌或家族品牌的个性特征具有很高的契合度时，企业可以直接使用已有的公司品牌或家族品牌为新的产品品牌进行背书，从而增加顾客对新品牌的信任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055" y="1053465"/>
            <a:ext cx="11655425"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（2）权威说事</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权威有一种让人自愿服从的天然能力。企业可以借势的权威包括：行业专家、经典书籍、权威媒体、专业机构等。</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（3）数据说话</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IT行业、制造行业、科技领域常用数据为品牌背书。例如，常看见企业在手机、电脑等新产品上市时，会发布产品的技术测试数据，用数据显示产品在特定环境的良好性能，以此打消顾客的疑虑。</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124585"/>
            <a:ext cx="11103610"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（4）名人代言</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明星、名人或专家代言的做法很常规，也很有实效。不过这种做法的前提是企业具有一定的资金实力，毕竟邀请名人代言的成本是非常高的。</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（5）客户见证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通过晒客户定单、转发用户评价、卖家秀等行为，让已有顾客现身说法，并站在使用者的角度表现品牌的好处。由于都是普通顾客，这些分享信息会显得真实可信，能给顾客带来安全感。</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4365" y="1628775"/>
            <a:ext cx="11167745" cy="433832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由于口碑在影响顾客态度和行为中起着重要作用，因此被视为当今市场最廉价的品牌传播工具和高可信度的宣传媒介，而且口碑传播对市场具有强大的控制力。</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1.口碑传播概念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口碑传播是指一个具备感知信息（或使用经验）的非商业传播者与接收者关于一个产品、品牌、组织或服务的非正式人际传播。企业把口碑作为品牌传播的工具，一方面要加强品牌自身的建设，从而提高品牌对顾客的影响力；另一方面需要积极地介入口碑传播过程，主动提供有利的口碑素材，发起有益于品牌的口碑传播活动。依据口碑传播的信息载体，可以分为两种：其一，依靠人们的自发行为，开展人际之间的口头传播；其二、借助大众媒体、网络媒体等在不确定人群中开展的多向度传播。</a:t>
            </a:r>
            <a:endParaRPr lang="zh-CN" altLang="zh-CN" sz="2000" kern="100" dirty="0">
              <a:latin typeface="+mn-ea"/>
              <a:ea typeface="+mn-ea"/>
              <a:cs typeface="+mn-ea"/>
              <a:sym typeface="+mn-ea"/>
            </a:endParaRPr>
          </a:p>
        </p:txBody>
      </p:sp>
      <p:sp>
        <p:nvSpPr>
          <p:cNvPr id="100" name="文本框 99"/>
          <p:cNvSpPr txBox="1"/>
          <p:nvPr/>
        </p:nvSpPr>
        <p:spPr>
          <a:xfrm>
            <a:off x="120269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7.2.9 口碑传播品牌</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7.1 品牌传播概述</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5630" y="1124585"/>
            <a:ext cx="1113155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2.口碑传播的作用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相对于传统媒体传播，口碑是一种既节省成本又富有生命力的工具，往往能够对品牌传播产生独特的作用，具体表现为以下几种。</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（1）可信度高</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由于口碑传播者常常是与品牌拥有者、产品生产和销售者不存在利益关联，因此相比广告宣传而言，口碑传播者传递的信息被认为是客观独立的，容易被顾客所信任，会对顾客的购买决策产生重要影响。</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30300" y="1772285"/>
            <a:ext cx="1040955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（2）针对性强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由于口碑传播是顾客之间的信息交流，传播者非常了解信息接受者的心理偏好和消费需要，因此会随时调整信息内容，满足对方需求，增强说服力，提高传播效果。</a:t>
            </a:r>
            <a:endParaRPr lang="zh-CN" altLang="zh-CN" sz="2000" kern="100" dirty="0">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（3）降低成本</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口碑传播可以帮助企业规避价格竞争，并节约传播成本。口碑渗透式的人际传播可以有效地避开企业之间的正面竞争，有效降低市场开拓成本。</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9330" y="1859915"/>
            <a:ext cx="10366375"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（4）开发潜在顾客</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学者们研究发现，如果顾客的经历或体验是积极的、正面的，他们会热情主动地向别人推荐，从而帮助企业挖掘出潜在的消费群体，而且潜在顾客受口碑传播的影响会降低对品牌声望的敏感度，但是会更重视产品的价格。这些影响都来源于已购买群体分享的使用体验。</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（5）培养顾客忠诚</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积极的口碑传播有利于缔结群体性品牌忠诚。通过口碑传递的正面品牌信息，将强化顾客已有的正面品牌态度，或是弱化其负面品牌态度，说服其重复购买，形成群体性品牌忠诚。</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355" y="1124585"/>
            <a:ext cx="11212830" cy="478282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 口碑传播的设计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口碑传播就是顾客说服顾客的过程，对于该过程企业需要积极主动地介入，并动态引导，使口碑传播朝着企业期望的方向发展。企业可以遵循以下步骤，主动发起口碑传播。</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1）寻找口碑传播者</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企业首先需要找到能够正确地对企业品牌，并愿意参与口碑传播的一群人，让他们成为品牌口碑传播的发起者和参与者。企业可以寻找以下人群作为品牌口碑的传播者。</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5950" y="1412875"/>
            <a:ext cx="1083627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（2）有影响力的意见领袖</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任何一个消费群体都存在意见领袖，意见领袖可以是专业权威媒体，也可以是明星代言人、虚拟代言人、权威专家、典型客户等。选定意见领袖后，企业可以采取合理措施说服其接受企业产品，并愿意在其影响范围内传播有利的品牌信息，促使他人购买企业产品。</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研究发现，专业权威媒体能引领一个行业的消费风尚；明星代言人可以对与其气质、性格相匹配的产品发挥引领作用；权威专家则能对其专业领域的购买或消费行为发挥导向与指导作用；典型客户是品牌的最佳传播与沟通工具，极具说服力。</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844675"/>
            <a:ext cx="1111059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（3）可能购买的潜在顾客</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企业还可以从潜在顾客中挑选那些有望成为忠诚顾客的群体作为口碑传播者。企业可以通过有效的沟通和促销手段促使潜在顾客也参与到品牌的口碑传播，他们的参与对口碑传播影响力的提升具有很大的作用。</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7885" y="1767205"/>
            <a:ext cx="10421620" cy="239966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（4）企业的全体员工</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可以充分发挥品牌内部传播活动的作用，促使企业员工积极参与品牌的口碑传播，比如：通过企业会议、宣传栏、内刊等让员工首先认同企业品牌，并让他们成为企业品牌的忠诚顾客，再进行积极引导和规范要求让企业员工成为优秀的口碑传播者。通过企业员工逐步影响其周边群体。</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3235" y="1484630"/>
            <a:ext cx="10962005"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2）选择合适的口碑点</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选出能够进行口碑传播的人群之后，还需要选择合适的口碑点。口碑点是顾客使用产品或服务后开展褒奖或批评的关键点。为了使口碑点能够反映品牌的核心价值和个性特征，企业要主动去引导口碑传播者将注意力放在有利于企业品牌的口碑点上。企业可以根据以下要求确定合适的口碑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（1）口碑点往往是品牌最鲜明的特征，且该特征契合目标顾客群体的利益、情感诉求。</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（2）口碑点的数量不宜过多，否则难以转述，影响传播。</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（3）口碑点应和竞争品牌形成显著差异。</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（4）口碑点要确保排除负面取向，避免口碑传播出现负面“反转”效应。</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8375" y="1443990"/>
            <a:ext cx="10201275"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latin typeface="+mn-ea"/>
                <a:ea typeface="+mn-ea"/>
                <a:cs typeface="+mn-ea"/>
                <a:sym typeface="+mn-ea"/>
              </a:rPr>
              <a:t>分析已有成功的口碑传播事件发现，成功口碑传播的口碑点主要包括以下三类。</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（1）特色服务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服务最容易制造并培育口碑，而口碑形成需要一个过程，系统化、高效率的一站式服务容易让顾客体会到品牌为顾客提供的让渡价值。</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0735" y="1305560"/>
            <a:ext cx="10892155" cy="286131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（2）以情感人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顾客不仅需要通过品牌消费得到产品功能上的满足，还希望得到精神上的满足。为此，企业要善于走情感路线：一是基本的情感关怀，即对顾客本人予以情感关怀，通过主动、热情、周到甚至超乎顾客预期的销售服务让顾客感动；二是延伸性情感关怀，即对顾客关心的人也给予情感关怀。耐心、周到、无微不至的服务可以让顾客感受到被尊重，而且产生对产品质量的正面联想和感知。</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7.1.1 品牌传播的内涵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411480" y="1701165"/>
            <a:ext cx="11625580" cy="295338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品牌能否成功创建，并良性发展，关键在于品牌能否通过传播活动与目标顾客进行接触、沟通，进而得到顾客的理解与认可。只有得到目标顾客认可的品牌才能产生品牌价值。</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 品牌传播的概念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传播是指企业在品牌管理的过程中，将品牌信息通过传播载体、营销活动、品牌体验活动等式，让各方组织和人员认识、认可、认同品牌的过程。有效的品牌传播既能够帮助企业快速创建品牌资产，又能够帮助顾客从品牌的消费过程获得心理上的满足。</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6745" y="1916430"/>
            <a:ext cx="10334625" cy="286131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（3）品质特色</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顾客最关注的是产品品质，有关品质的口碑也最多。制造品质口碑，可以从以下两个方面做出努力：其一、始终如一地让顾客体验到稳定的高品质；其二、围绕品质提炼出1～3个特点，并坚持长期传播。品质特色的口碑传播常用带有欣赏情绪的词汇，比如：超精致、很安全、极便捷、性价比超高、挺可靠、特别耐用、能耗很低等。一些有趣的地方性发音习惯和用字习惯，也有助于口碑传播。</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26110" y="1052830"/>
            <a:ext cx="1076642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3）设计口碑传播方式</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策划好需要口碑传播的品牌信息后，就要设计合适的口碑传播方式。毕竟再好的口碑点如果由企业自己来讲，往往达不到理想的效果，最好是能够借助他人之口，用顾客的话表达出来，这样才能具有说服力。因此，企业可以采取以下口碑传播方式。</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（1）让顾客派发样品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顾客在把样品分发给朋友、熟人的时候，自然会将一系列的派送理由，以及推荐该品牌的理由传递给接收方。这样既提供了使用产品的机会，又传播了品牌的正面信息。</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1557020"/>
            <a:ext cx="1135253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（2）借助网络传播</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利用网络尤其是社交媒体，可以实现口碑的多点、多向互动传播，以及高效渗透，使品牌在目标顾客中产生强大的影响力。</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（3）开展俱乐部传播</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俱乐部会员之间往往面对面沟通与交流，有利于制造口碑。具体方法有：其一、让老会员向新会员传播品牌信息；其二、邀请意见领袖与会员进行互动，并传播品牌信息；其三、通过俱乐部向顾客提供免费或优惠试用、参观原料基地及生产过程等体验活动，从而给顾客创造品牌体验，引发口碑传播。</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628775"/>
            <a:ext cx="11088370"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4）监控口碑传播效果</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品牌管理人员可以通过问卷、访谈、短信询问等形式，调查口碑传播的过程和实际效果，并将其作为口碑传播后续策略制定的参考。企业可以通过调查以下内容了解口碑传播的情况。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（1）定期调查企业邀请的传播者，询问其何时、何地，以及向何人进行了口碑传播。</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（2）调查新顾客购买企业品牌的原因，以及其获得品牌信息的渠道，如果是通过口碑传播渠道，可以进一步了解口碑传播的信息来源。</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（3）企业在开展口碑传播前后，对潜在顾客的口碑传播意识进行调查，分析实施口碑传播策略前后的差异。还可以通过搜集、分析购物网站上顾客的网络留言来验证。</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484630"/>
            <a:ext cx="11182985" cy="489267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4.负面口碑的消除</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由于各种原因，公众对负面信息的敏感性很强，印象也很深刻。企业未能及时解决的产品问题容易引起顾客沮丧、失望、愤怒等情绪表现。为了宣泄负面情绪，顾客会将品牌的负面信息告诉别人，并口口相传。因此，企业需要重视市面上出现的各种负面口碑传播。</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1）顾客传播负面信息的原因</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（1）告诫其他顾客</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购后不满意的顾客希望通过传播负面信息告诫其他人，避免其他顾客犯同样的错误。</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（2）寻求心理平衡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因为顾客购买产品后发现没有达到自己对产品的期望，往往会产生不满意情绪，并引发心理失衡感，而通过向其他人述说可以减轻心理失落感。</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0240" y="1075055"/>
            <a:ext cx="10662920" cy="3322955"/>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（3）顾客报复品牌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当购后不满意的顾客，既没有获得产品问题的及时解决，也没有没有得到企业的补偿时，顾客会产生报复心理。顾客会希望通过劝说其他人不购买该品牌，造成企业损失的方式，达到报复企业的目的。</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（4）征询解决办法</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顾客购买产品后不满意，又不知道怎么处理。这时一些顾客就会将自己的遭遇向其他人述说，希望从其他人那里获得有价值的建议，从而帮助自己解决遇到的问题。</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8975" y="1052830"/>
            <a:ext cx="10741025" cy="341503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2）消除负面口碑传播的对策</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任何一个品牌都难以完全避开顾客的批评与不满，毕竟产生负面口碑的原因，既可能是产品自身的问题，也可能是顾客自己的原因。企业产品很难做到让每个不同个性的顾客都满意，因此企业要正确认识品牌的负面信息，分析其中的原因，采取针对性的策略解决问题。企业可以采取以下策略消除负面口碑传播的影响。</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（1）对已出现的问题要充分重视，及时关注和解决，使批评和不满造成的潜在危害尽快消除，重新赢得顾客对品牌的信任。</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0890" y="1484630"/>
            <a:ext cx="1106297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不断提高顾客满意度、建立完整的顾客档案系统和有效的反馈机制。口碑传播负面信息大多是因为顾客对购买的产品质量不满意，因此企业应该从产品质量及售后保障人手。首先强化质量管理，降低产品出现问题的概率。其次，明确有关产品问题赔偿的承诺。当顾客对索赔的结果感到满意时，不会再向别人传播负面的信息，甚至会向别人推荐这个品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（3）企业应该在产品包装或使用说明的显著位置明示产品问题的赔偿条款以及联系方式，为顾客的投诉提供方便。</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增强品牌危机管理能力、构建反应迅速的系统化管理机制。一旦品牌出现了影响范围比较大的问题，企业应该及时通过公开的、统一的信息渠道以统一口径向公众解释问题出现的原因及企业的解决方案，避免负面信息以口头传播的形式蔓延。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31090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419225" y="1412875"/>
            <a:ext cx="7592060" cy="598805"/>
          </a:xfrm>
          <a:prstGeom prst="rect">
            <a:avLst/>
          </a:prstGeom>
          <a:noFill/>
        </p:spPr>
        <p:txBody>
          <a:bodyPr wrap="square">
            <a:spAutoFit/>
          </a:bodyPr>
          <a:lstStyle/>
          <a:p>
            <a:pPr indent="457200" algn="ctr">
              <a:lnSpc>
                <a:spcPct val="150000"/>
              </a:lnSpc>
              <a:spcBef>
                <a:spcPts val="0"/>
              </a:spcBef>
              <a:spcAft>
                <a:spcPts val="0"/>
              </a:spcAft>
            </a:pPr>
            <a:r>
              <a:rPr lang="zh-CN" altLang="en-US" sz="2200" b="1" kern="100" dirty="0">
                <a:solidFill>
                  <a:srgbClr val="FF0000"/>
                </a:solidFill>
                <a:latin typeface="+mn-ea"/>
                <a:ea typeface="+mn-ea"/>
                <a:cs typeface="+mn-ea"/>
              </a:rPr>
              <a:t> 《流浪地球》口碑营销</a:t>
            </a:r>
            <a:endParaRPr lang="zh-CN" altLang="en-US" sz="2200" b="1" kern="100" dirty="0">
              <a:solidFill>
                <a:srgbClr val="FF0000"/>
              </a:solidFill>
              <a:latin typeface="+mn-ea"/>
              <a:ea typeface="+mn-ea"/>
              <a:cs typeface="+mn-ea"/>
            </a:endParaRPr>
          </a:p>
        </p:txBody>
      </p:sp>
      <p:sp>
        <p:nvSpPr>
          <p:cNvPr id="10" name="文本框 9"/>
          <p:cNvSpPr txBox="1"/>
          <p:nvPr/>
        </p:nvSpPr>
        <p:spPr>
          <a:xfrm>
            <a:off x="668655" y="2357120"/>
            <a:ext cx="10961370" cy="3322955"/>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2019年贺岁档黑马非《流浪地球》莫属，在黄渤、沈腾、周星驰等实力电影人的围堵下，依然表现抢眼。截至2019年2月18日，在大年初一上映的电影《流浪地球》成功追赶上《红海行动》，成为中国电影票房总榜第二名。</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流浪地球》热度持续升温，制作团队花絮不小心曝光，评论区赞叹声不断，影片中男女主角也妥妥地怒吸一波颜粉。电影累计票房突破40亿，成为了2019年春节档冠军，更是成了现象级爆款大片。我们探讨一下，《流浪地球》是怎么通过口碑传播把观众的胃口撩起来的。</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62735" y="5300980"/>
            <a:ext cx="76066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effectLst/>
                <a:latin typeface="+mn-ea"/>
                <a:ea typeface="+mn-ea"/>
                <a:cs typeface="+mn-ea"/>
                <a:sym typeface="+mn-ea"/>
              </a:rPr>
              <a:t>讨论：</a:t>
            </a:r>
            <a:endParaRPr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en-US" sz="2000" kern="100" dirty="0">
                <a:effectLst/>
                <a:latin typeface="+mn-ea"/>
                <a:ea typeface="+mn-ea"/>
                <a:cs typeface="+mn-ea"/>
                <a:sym typeface="+mn-ea"/>
              </a:rPr>
              <a:t>《流浪地球》是如何开展口碑宣传的？</a:t>
            </a:r>
            <a:endParaRPr lang="zh-CN" altLang="en-US" sz="2000" kern="100" dirty="0">
              <a:effectLst/>
              <a:latin typeface="+mn-ea"/>
              <a:ea typeface="+mn-ea"/>
              <a:cs typeface="+mn-ea"/>
              <a:sym typeface="+mn-ea"/>
            </a:endParaRPr>
          </a:p>
        </p:txBody>
      </p:sp>
      <p:pic>
        <p:nvPicPr>
          <p:cNvPr id="12" name="图片 8" descr="IMG_256"/>
          <p:cNvPicPr>
            <a:picLocks noChangeAspect="1"/>
          </p:cNvPicPr>
          <p:nvPr>
            <p:custDataLst>
              <p:tags r:id="rId1"/>
            </p:custDataLst>
          </p:nvPr>
        </p:nvPicPr>
        <p:blipFill>
          <a:blip r:embed="rId2"/>
          <a:stretch>
            <a:fillRect/>
          </a:stretch>
        </p:blipFill>
        <p:spPr>
          <a:xfrm>
            <a:off x="1634490" y="764540"/>
            <a:ext cx="10049510" cy="43078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ags/tag1.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10.xml><?xml version="1.0" encoding="utf-8"?>
<p:tagLst xmlns:p="http://schemas.openxmlformats.org/presentationml/2006/main">
  <p:tag name="MH" val="20170109233147"/>
  <p:tag name="MH_LIBRARY" val="GRAPHIC"/>
  <p:tag name="MH_ORDER" val="文本框 19"/>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MH" val="20170109233147"/>
  <p:tag name="MH_LIBRARY" val="GRAPHIC"/>
  <p:tag name="MH_ORDER" val="文本框 19"/>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20.xml><?xml version="1.0" encoding="utf-8"?>
<p:tagLst xmlns:p="http://schemas.openxmlformats.org/presentationml/2006/main">
  <p:tag name="MH" val="20170109233147"/>
  <p:tag name="MH_LIBRARY" val="GRAPHIC"/>
  <p:tag name="MH_ORDER" val="文本框 19"/>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TABLE_BEAUTIFY" val="smartTable{63678339-d73c-4dcf-a3fa-f8f7c90e86ff}"/>
  <p:tag name="TABLE_ENDDRAG_ORIGIN_RECT" val="864*472"/>
  <p:tag name="TABLE_ENDDRAG_RECT" val="47*55*864*472"/>
</p:tagLst>
</file>

<file path=ppt/tags/tag23.xml><?xml version="1.0" encoding="utf-8"?>
<p:tagLst xmlns:p="http://schemas.openxmlformats.org/presentationml/2006/main">
  <p:tag name="KSO_WM_UNIT_TABLE_BEAUTIFY" val="smartTable{5659d7fb-0d17-4b28-acf0-b6f05aed29d0}"/>
  <p:tag name="TABLE_ENDDRAG_ORIGIN_RECT" val="811*430"/>
  <p:tag name="TABLE_ENDDRAG_RECT" val="104*80*811*430"/>
</p:tagLst>
</file>

<file path=ppt/tags/tag24.xml><?xml version="1.0" encoding="utf-8"?>
<p:tagLst xmlns:p="http://schemas.openxmlformats.org/presentationml/2006/main">
  <p:tag name="KSO_WM_UNIT_TABLE_BEAUTIFY" val="smartTable{60cedbcb-9819-4b7f-a8d0-ec3349be3a8f}"/>
  <p:tag name="TABLE_ENDDRAG_ORIGIN_RECT" val="857*405"/>
  <p:tag name="TABLE_ENDDRAG_RECT" val="50*89*858*405"/>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PP_MARK_KEY" val="d6dd60dc-9106-4903-aa90-ddcb36095ec1"/>
  <p:tag name="COMMONDATA" val="eyJoZGlkIjoiYjk5ODM0YmMxOWJiYWQyNDU4MGIzYWRmYTA0ZmI5NDcifQ=="/>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32129</Words>
  <Application>WPS 演示</Application>
  <PresentationFormat>自定义</PresentationFormat>
  <Paragraphs>899</Paragraphs>
  <Slides>163</Slides>
  <Notes>8</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163</vt:i4>
      </vt:variant>
    </vt:vector>
  </HeadingPairs>
  <TitlesOfParts>
    <vt:vector size="181" baseType="lpstr">
      <vt:lpstr>Arial</vt:lpstr>
      <vt:lpstr>宋体</vt:lpstr>
      <vt:lpstr>Wingdings</vt:lpstr>
      <vt:lpstr>微软雅黑</vt:lpstr>
      <vt:lpstr>仿宋_GB2312</vt:lpstr>
      <vt:lpstr>仿宋</vt:lpstr>
      <vt:lpstr>Calibri</vt:lpstr>
      <vt:lpstr>Calibri</vt:lpstr>
      <vt:lpstr>微软雅黑 Light</vt:lpstr>
      <vt:lpstr>Lifeline JL</vt:lpstr>
      <vt:lpstr>Segoe Print</vt:lpstr>
      <vt:lpstr>Arial</vt:lpstr>
      <vt:lpstr>黑体</vt:lpstr>
      <vt:lpstr>Arial Unicode MS</vt:lpstr>
      <vt:lpstr>Times New Roman</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红蓝工作总结</dc:title>
  <dc:creator>第一PPT</dc:creator>
  <cp:keywords>www.1ppt.com</cp:keywords>
  <dc:description>www.1ppt.com</dc:description>
  <cp:lastModifiedBy>vf1120</cp:lastModifiedBy>
  <cp:revision>491</cp:revision>
  <dcterms:created xsi:type="dcterms:W3CDTF">2019-10-22T07:13:00Z</dcterms:created>
  <dcterms:modified xsi:type="dcterms:W3CDTF">2023-09-10T05:39:48Z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DF2749AC7D834D0C98D53FF33E53C099</vt:lpwstr>
  </property>
</Properties>
</file>