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8.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handoutMasterIdLst>
    <p:handoutMasterId r:id="rId141"/>
  </p:handoutMasterIdLst>
  <p:sldIdLst>
    <p:sldId id="1889" r:id="rId4"/>
    <p:sldId id="1801" r:id="rId6"/>
    <p:sldId id="1965" r:id="rId7"/>
    <p:sldId id="2192" r:id="rId8"/>
    <p:sldId id="1966" r:id="rId9"/>
    <p:sldId id="1934" r:id="rId10"/>
    <p:sldId id="1297" r:id="rId11"/>
    <p:sldId id="2820" r:id="rId12"/>
    <p:sldId id="1936" r:id="rId13"/>
    <p:sldId id="2305" r:id="rId14"/>
    <p:sldId id="2301" r:id="rId15"/>
    <p:sldId id="1940" r:id="rId16"/>
    <p:sldId id="2302" r:id="rId17"/>
    <p:sldId id="1937" r:id="rId18"/>
    <p:sldId id="1938" r:id="rId19"/>
    <p:sldId id="1943" r:id="rId20"/>
    <p:sldId id="1939" r:id="rId21"/>
    <p:sldId id="1941" r:id="rId22"/>
    <p:sldId id="1942" r:id="rId23"/>
    <p:sldId id="1944" r:id="rId24"/>
    <p:sldId id="1947" r:id="rId25"/>
    <p:sldId id="1948" r:id="rId26"/>
    <p:sldId id="1946" r:id="rId27"/>
    <p:sldId id="2709" r:id="rId28"/>
    <p:sldId id="2710" r:id="rId29"/>
    <p:sldId id="2711" r:id="rId30"/>
    <p:sldId id="2712" r:id="rId31"/>
    <p:sldId id="1945" r:id="rId32"/>
    <p:sldId id="2495" r:id="rId33"/>
    <p:sldId id="1951" r:id="rId34"/>
    <p:sldId id="1958" r:id="rId35"/>
    <p:sldId id="1956" r:id="rId36"/>
    <p:sldId id="1959" r:id="rId37"/>
    <p:sldId id="1955" r:id="rId38"/>
    <p:sldId id="1960" r:id="rId39"/>
    <p:sldId id="2598" r:id="rId40"/>
    <p:sldId id="1961" r:id="rId41"/>
    <p:sldId id="1962" r:id="rId42"/>
    <p:sldId id="2600" r:id="rId43"/>
    <p:sldId id="1969" r:id="rId44"/>
    <p:sldId id="1968" r:id="rId45"/>
    <p:sldId id="1963" r:id="rId46"/>
    <p:sldId id="1964" r:id="rId47"/>
    <p:sldId id="1975" r:id="rId48"/>
    <p:sldId id="1979" r:id="rId49"/>
    <p:sldId id="1976" r:id="rId50"/>
    <p:sldId id="1980" r:id="rId51"/>
    <p:sldId id="2418" r:id="rId52"/>
    <p:sldId id="2417" r:id="rId53"/>
    <p:sldId id="2419" r:id="rId54"/>
    <p:sldId id="1992" r:id="rId55"/>
    <p:sldId id="1983" r:id="rId56"/>
    <p:sldId id="1993" r:id="rId57"/>
    <p:sldId id="1994" r:id="rId58"/>
    <p:sldId id="1995" r:id="rId59"/>
    <p:sldId id="1984" r:id="rId60"/>
    <p:sldId id="1985" r:id="rId61"/>
    <p:sldId id="1986" r:id="rId62"/>
    <p:sldId id="1987" r:id="rId63"/>
    <p:sldId id="1988" r:id="rId64"/>
    <p:sldId id="1989" r:id="rId65"/>
    <p:sldId id="1971" r:id="rId66"/>
    <p:sldId id="1972" r:id="rId67"/>
    <p:sldId id="1973" r:id="rId68"/>
    <p:sldId id="1974" r:id="rId69"/>
    <p:sldId id="2052" r:id="rId70"/>
    <p:sldId id="2053" r:id="rId71"/>
    <p:sldId id="2061" r:id="rId72"/>
    <p:sldId id="2054" r:id="rId73"/>
    <p:sldId id="2056" r:id="rId74"/>
    <p:sldId id="2057" r:id="rId75"/>
    <p:sldId id="2058" r:id="rId76"/>
    <p:sldId id="2059" r:id="rId77"/>
    <p:sldId id="2062" r:id="rId78"/>
    <p:sldId id="2063" r:id="rId79"/>
    <p:sldId id="2822" r:id="rId80"/>
    <p:sldId id="2060" r:id="rId81"/>
    <p:sldId id="2064" r:id="rId82"/>
    <p:sldId id="2050" r:id="rId83"/>
    <p:sldId id="2066" r:id="rId84"/>
    <p:sldId id="2713" r:id="rId85"/>
    <p:sldId id="2067" r:id="rId86"/>
    <p:sldId id="2603" r:id="rId87"/>
    <p:sldId id="2606" r:id="rId88"/>
    <p:sldId id="2601" r:id="rId89"/>
    <p:sldId id="2072" r:id="rId90"/>
    <p:sldId id="2076" r:id="rId91"/>
    <p:sldId id="2074" r:id="rId92"/>
    <p:sldId id="2077" r:id="rId93"/>
    <p:sldId id="2607" r:id="rId94"/>
    <p:sldId id="2069" r:id="rId95"/>
    <p:sldId id="2070" r:id="rId96"/>
    <p:sldId id="2075" r:id="rId97"/>
    <p:sldId id="2078" r:id="rId98"/>
    <p:sldId id="2080" r:id="rId99"/>
    <p:sldId id="2167" r:id="rId100"/>
    <p:sldId id="2081" r:id="rId101"/>
    <p:sldId id="2082" r:id="rId102"/>
    <p:sldId id="2604" r:id="rId103"/>
    <p:sldId id="2083" r:id="rId104"/>
    <p:sldId id="2427" r:id="rId105"/>
    <p:sldId id="2428" r:id="rId106"/>
    <p:sldId id="2084" r:id="rId107"/>
    <p:sldId id="2085" r:id="rId108"/>
    <p:sldId id="2421" r:id="rId109"/>
    <p:sldId id="2168" r:id="rId110"/>
    <p:sldId id="2086" r:id="rId111"/>
    <p:sldId id="2609" r:id="rId112"/>
    <p:sldId id="2610" r:id="rId113"/>
    <p:sldId id="2422" r:id="rId114"/>
    <p:sldId id="2613" r:id="rId115"/>
    <p:sldId id="2821" r:id="rId116"/>
    <p:sldId id="2614" r:id="rId117"/>
    <p:sldId id="2605" r:id="rId118"/>
    <p:sldId id="2615" r:id="rId119"/>
    <p:sldId id="2616" r:id="rId120"/>
    <p:sldId id="2617" r:id="rId121"/>
    <p:sldId id="2714" r:id="rId122"/>
    <p:sldId id="2618" r:id="rId123"/>
    <p:sldId id="2619" r:id="rId124"/>
    <p:sldId id="2620" r:id="rId125"/>
    <p:sldId id="2622" r:id="rId126"/>
    <p:sldId id="2623" r:id="rId127"/>
    <p:sldId id="2624" r:id="rId128"/>
    <p:sldId id="2625" r:id="rId129"/>
    <p:sldId id="2626" r:id="rId130"/>
    <p:sldId id="2627" r:id="rId131"/>
    <p:sldId id="2628" r:id="rId132"/>
    <p:sldId id="2608" r:id="rId133"/>
    <p:sldId id="2629" r:id="rId134"/>
    <p:sldId id="2128" r:id="rId135"/>
    <p:sldId id="2715" r:id="rId136"/>
    <p:sldId id="2132" r:id="rId137"/>
    <p:sldId id="2089" r:id="rId138"/>
    <p:sldId id="2169" r:id="rId139"/>
    <p:sldId id="2170" r:id="rId140"/>
  </p:sldIdLst>
  <p:sldSz cx="12198350" cy="6858000"/>
  <p:notesSz cx="6858000" cy="9144000"/>
  <p:custDataLst>
    <p:tags r:id="rId145"/>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8" userDrawn="1">
          <p15:clr>
            <a:srgbClr val="A4A3A4"/>
          </p15:clr>
        </p15:guide>
        <p15:guide id="2" pos="380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50021"/>
    <a:srgbClr val="D1243C"/>
    <a:srgbClr val="FF6600"/>
    <a:srgbClr val="FF5050"/>
    <a:srgbClr val="425268"/>
    <a:srgbClr val="313D4D"/>
    <a:srgbClr val="CB233A"/>
    <a:srgbClr val="FFFFFF"/>
    <a:srgbClr val="B81D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63" autoAdjust="0"/>
    <p:restoredTop sz="96314" autoAdjust="0"/>
  </p:normalViewPr>
  <p:slideViewPr>
    <p:cSldViewPr snapToObjects="1" showGuides="1">
      <p:cViewPr varScale="1">
        <p:scale>
          <a:sx n="47" d="100"/>
          <a:sy n="47" d="100"/>
        </p:scale>
        <p:origin x="-106" y="-1162"/>
      </p:cViewPr>
      <p:guideLst>
        <p:guide orient="horz" pos="2118"/>
        <p:guide pos="3807"/>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990"/>
    </p:cViewPr>
  </p:sorterViewPr>
  <p:notesViewPr>
    <p:cSldViewPr snapToObjects="1">
      <p:cViewPr varScale="1">
        <p:scale>
          <a:sx n="81" d="100"/>
          <a:sy n="81" d="100"/>
        </p:scale>
        <p:origin x="-2088" y="-102"/>
      </p:cViewPr>
      <p:guideLst>
        <p:guide orient="horz" pos="2655"/>
        <p:guide pos="2204"/>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5" Type="http://schemas.openxmlformats.org/officeDocument/2006/relationships/tags" Target="tags/tag24.xml"/><Relationship Id="rId144" Type="http://schemas.openxmlformats.org/officeDocument/2006/relationships/tableStyles" Target="tableStyles.xml"/><Relationship Id="rId143" Type="http://schemas.openxmlformats.org/officeDocument/2006/relationships/viewProps" Target="viewProps.xml"/><Relationship Id="rId142" Type="http://schemas.openxmlformats.org/officeDocument/2006/relationships/presProps" Target="presProps.xml"/><Relationship Id="rId141" Type="http://schemas.openxmlformats.org/officeDocument/2006/relationships/handoutMaster" Target="handoutMasters/handoutMaster1.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4" Type="http://schemas.openxmlformats.org/officeDocument/2006/relationships/image" Target="../media/image13.png"/><Relationship Id="rId13" Type="http://schemas.openxmlformats.org/officeDocument/2006/relationships/image" Target="../media/image20.png"/><Relationship Id="rId12" Type="http://schemas.openxmlformats.org/officeDocument/2006/relationships/image" Target="../media/image11.png"/><Relationship Id="rId11" Type="http://schemas.openxmlformats.org/officeDocument/2006/relationships/image" Target="../media/image19.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TextBox 3"/>
          <p:cNvSpPr txBox="1"/>
          <p:nvPr userDrawn="1"/>
        </p:nvSpPr>
        <p:spPr>
          <a:xfrm>
            <a:off x="1907704" y="6453336"/>
            <a:ext cx="1224136" cy="118430"/>
          </a:xfrm>
          <a:prstGeom prst="rect">
            <a:avLst/>
          </a:prstGeom>
          <a:noFill/>
        </p:spPr>
        <p:txBody>
          <a:bodyPr wrap="square" rtlCol="0">
            <a:spAutoFit/>
          </a:bodyPr>
          <a:lstStyle/>
          <a:p>
            <a:pPr fontAlgn="auto">
              <a:lnSpc>
                <a:spcPct val="200000"/>
              </a:lnSpc>
              <a:spcBef>
                <a:spcPts val="0"/>
              </a:spcBef>
              <a:spcAft>
                <a:spcPts val="0"/>
              </a:spcAft>
              <a:buFontTx/>
              <a:buNone/>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a:solidFill>
                <a:prstClr val="black"/>
              </a:solidFill>
              <a:latin typeface="微软雅黑" panose="020B0503020204020204" pitchFamily="34" charset="-122"/>
              <a:ea typeface="微软雅黑" panose="020B0503020204020204" pitchFamily="34" charset="-122"/>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6" name="组合 5"/>
          <p:cNvGrpSpPr/>
          <p:nvPr userDrawn="1"/>
        </p:nvGrpSpPr>
        <p:grpSpPr>
          <a:xfrm>
            <a:off x="547862" y="384930"/>
            <a:ext cx="406642" cy="406640"/>
            <a:chOff x="2715905" y="-1569492"/>
            <a:chExt cx="504967" cy="504965"/>
          </a:xfrm>
        </p:grpSpPr>
        <p:sp>
          <p:nvSpPr>
            <p:cNvPr id="7" name="椭圆 6"/>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7453" y="2886610"/>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1559" y="2758266"/>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0"/>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7300" y="2904247"/>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8504" y="2574150"/>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2367" y="3206628"/>
            <a:ext cx="1477828"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3100" y="3446015"/>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7389" y="2725339"/>
            <a:ext cx="1116939"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3833"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6344" y="2365001"/>
            <a:ext cx="522178"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5"/>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4145"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20448" y="3325062"/>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40211" y="2909286"/>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6258" y="3446014"/>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795" y="6715126"/>
            <a:ext cx="12196763" cy="142875"/>
          </a:xfrm>
          <a:prstGeom prst="rect">
            <a:avLst/>
          </a:prstGeom>
          <a:solidFill>
            <a:schemeClr val="accent2"/>
          </a:solidFill>
          <a:ln>
            <a:noFill/>
          </a:ln>
        </p:spPr>
        <p:txBody>
          <a:bodyPr vert="horz" wrap="square" lIns="91440" tIns="45720" rIns="91440" bIns="45720" numCol="1" anchor="t" anchorCtr="0" compatLnSpc="1"/>
          <a:lstStyle/>
          <a:p>
            <a:pPr>
              <a:defRPr/>
            </a:pPr>
            <a:endParaRPr lang="zh-CN" altLang="en-US">
              <a:solidFill>
                <a:srgbClr val="3D3D3D"/>
              </a:solidFill>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email"/>
          <a:srcRect/>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email"/>
          <a:srcRect/>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email"/>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email"/>
          <a:srcRect/>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email"/>
          <a:srcRect/>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email"/>
          <a:srcRect/>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email"/>
          <a:srcRect/>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email"/>
          <a:srcRect/>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email"/>
          <a:srcRect/>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email"/>
          <a:srcRect/>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email"/>
          <a:srcRect/>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email"/>
          <a:srcRect/>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5" cstate="email"/>
          <a:srcRect/>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6" cstate="email"/>
          <a:srcRect/>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 name="组合 1"/>
          <p:cNvGrpSpPr/>
          <p:nvPr userDrawn="1"/>
        </p:nvGrpSpPr>
        <p:grpSpPr>
          <a:xfrm>
            <a:off x="547862" y="384930"/>
            <a:ext cx="406642" cy="406640"/>
            <a:chOff x="2715905" y="-1569492"/>
            <a:chExt cx="504967" cy="504965"/>
          </a:xfrm>
        </p:grpSpPr>
        <p:sp>
          <p:nvSpPr>
            <p:cNvPr id="20" name="椭圆 19"/>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6"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7" name="矩形 6"/>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8" name="组合 7"/>
          <p:cNvGrpSpPr/>
          <p:nvPr userDrawn="1"/>
        </p:nvGrpSpPr>
        <p:grpSpPr>
          <a:xfrm>
            <a:off x="547862" y="384930"/>
            <a:ext cx="406642" cy="406640"/>
            <a:chOff x="2715905" y="-1569492"/>
            <a:chExt cx="504967" cy="504965"/>
          </a:xfrm>
        </p:grpSpPr>
        <p:sp>
          <p:nvSpPr>
            <p:cNvPr id="9" name="椭圆 8"/>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rtl="0" eaLnBrk="1" fontAlgn="base" hangingPunct="1">
        <a:spcBef>
          <a:spcPct val="0"/>
        </a:spcBef>
        <a:spcAft>
          <a:spcPct val="0"/>
        </a:spcAft>
        <a:defRPr sz="2400">
          <a:solidFill>
            <a:schemeClr val="accent3"/>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3"/>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3"/>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3"/>
          <p:cNvSpPr txBox="1">
            <a:spLocks noChangeArrowheads="1"/>
          </p:cNvSpPr>
          <p:nvPr userDrawn="1"/>
        </p:nvSpPr>
        <p:spPr bwMode="auto">
          <a:xfrm>
            <a:off x="11685855" y="6437965"/>
            <a:ext cx="511729" cy="276999"/>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userDrawn="1"/>
        </p:nvSpPr>
        <p:spPr bwMode="auto">
          <a:xfrm>
            <a:off x="410544" y="0"/>
            <a:ext cx="681278" cy="895681"/>
          </a:xfrm>
          <a:prstGeom prst="rect">
            <a:avLst/>
          </a:prstGeom>
          <a:solidFill>
            <a:srgbClr val="C00000"/>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13" name="组合 12"/>
          <p:cNvGrpSpPr/>
          <p:nvPr userDrawn="1"/>
        </p:nvGrpSpPr>
        <p:grpSpPr>
          <a:xfrm>
            <a:off x="547862" y="384930"/>
            <a:ext cx="406642" cy="406640"/>
            <a:chOff x="2715905" y="-1569492"/>
            <a:chExt cx="504967" cy="504965"/>
          </a:xfrm>
        </p:grpSpPr>
        <p:sp>
          <p:nvSpPr>
            <p:cNvPr id="14" name="椭圆 13"/>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jpeg"/><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webp"/></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themeOverride" Target="../theme/themeOverride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1.jpeg"/><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tags" Target="../tags/tag1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tiff"/><Relationship Id="rId1" Type="http://schemas.openxmlformats.org/officeDocument/2006/relationships/tags" Target="../tags/tag1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tiff"/><Relationship Id="rId1" Type="http://schemas.openxmlformats.org/officeDocument/2006/relationships/tags" Target="../tags/tag1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tiff"/><Relationship Id="rId1" Type="http://schemas.openxmlformats.org/officeDocument/2006/relationships/tags" Target="../tags/tag18.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tiff"/><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solidFill>
            <a:srgbClr val="42526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bwMode="auto">
          <a:xfrm>
            <a:off x="381834" y="-11557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726975" y="764704"/>
            <a:ext cx="1398270" cy="6604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00" i="0" u="none" strike="noStrike" kern="1200" cap="none" spc="0" normalizeH="0" baseline="0" noProof="0" dirty="0">
                <a:ln>
                  <a:noFill/>
                </a:ln>
                <a:solidFill>
                  <a:srgbClr val="FFFFFF"/>
                </a:solidFill>
                <a:effectLst/>
                <a:uLnTx/>
                <a:uFillTx/>
                <a:latin typeface="+mn-ea"/>
                <a:ea typeface="+mn-ea"/>
                <a:cs typeface="+mn-cs"/>
              </a:rPr>
              <a:t>第</a:t>
            </a:r>
            <a:r>
              <a:rPr kumimoji="0" lang="en-US" altLang="zh-CN" sz="3700" i="0" u="none" strike="noStrike" kern="1200" cap="none" spc="0" normalizeH="0" baseline="0" noProof="0" dirty="0">
                <a:ln>
                  <a:noFill/>
                </a:ln>
                <a:solidFill>
                  <a:srgbClr val="FFFFFF"/>
                </a:solidFill>
                <a:effectLst/>
                <a:uLnTx/>
                <a:uFillTx/>
                <a:latin typeface="+mn-ea"/>
                <a:ea typeface="+mn-ea"/>
                <a:cs typeface="+mn-cs"/>
              </a:rPr>
              <a:t>3</a:t>
            </a:r>
            <a:r>
              <a:rPr kumimoji="0" lang="zh-CN" altLang="en-US" sz="3700" i="0" u="none" strike="noStrike" kern="1200" cap="none" spc="0" normalizeH="0" baseline="0" noProof="0" dirty="0">
                <a:ln>
                  <a:noFill/>
                </a:ln>
                <a:solidFill>
                  <a:srgbClr val="FFFFFF"/>
                </a:solidFill>
                <a:effectLst/>
                <a:uLnTx/>
                <a:uFillTx/>
                <a:latin typeface="+mn-ea"/>
                <a:ea typeface="+mn-ea"/>
                <a:cs typeface="+mn-cs"/>
              </a:rPr>
              <a:t>章</a:t>
            </a:r>
            <a:endParaRPr kumimoji="0" lang="zh-CN" altLang="en-US" sz="37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1509219" y="2883779"/>
            <a:ext cx="8412480" cy="92202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品牌策划与推广：品牌文化</a:t>
            </a:r>
            <a:endPar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0705" y="1721485"/>
            <a:ext cx="10933430"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通过这个基础的定义，我们可以判断，品牌文化对顾客的心理与行为有密切的影响。属于某种品牌文化群体的顾客，他的身份、情感、价值观、行为习惯会与这种品牌紧密联系在一起。在品牌管理人员的思维中，文化通常是被视作无法忽视亦难以改变的背景，Michael R.Solomon在《顾客行为学》中强调，离开文化背景就很难理解消费。华为、长城、比亚迪、红旗轿车这些品牌的成功向我们证明，品牌管理人员有机会创造一种属于品牌的独特文化，并通过这种文化持久地影响品牌的目标顾客和利益相关者，甚至整个社会。中国企业的品牌在创建品牌文化时，可以充分挖掘中国传统文化的优势，从中吸取元素创建自己的独特品牌文化。</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7390" y="1485265"/>
            <a:ext cx="10843260"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故事营销里需要有激励事件转折，令主人公意识到生活中的平衡已被打破，然后激起他不自觉去恢复平衡的欲望，使他有强烈意识去整理此刻生活出现的混乱，并找到适合自己的方式去做出行动。这一点阅读者会十分认同，因为世界中每一个人，都渴望对自己混乱的世界整理得井井有条。通过这样的方法才能令故事起伏跌宕，激荡人心，顺利把阅读者卷入故事当中，对其产生强烈认同感，最后会将品牌信息主动植入他们的意识之中。但前提是，激励事件能不落俗套，不能是在其他剧本出现过无数次的陈词滥调。</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3290" y="1485265"/>
            <a:ext cx="10836275"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故事营销不是简单地在故事中植入广告，品牌直白生硬地出现在故事里会让阅读者反感。故事营销是利用故事包装产品的方式将品牌推送给受众。故事营销好比一颗夹心糖，糖衣部分必须甜，待慢慢融化至夹心时，夹心的味道弥补甜味的缺失，与糖相互溶解反应，给吃糖者最美味的体验。写品牌故事时，故事主角不能是品牌本身，而是将品牌作为必不可少的物件出现在故事中，赋予品牌不可替代的意义，这种意义应该是品牌的精神、性格、意义等，品牌是虚拟存在的某种情感，是那颗夹心。</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9620" y="692785"/>
            <a:ext cx="10938510"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2.讲述品牌故事的注意事项</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（1）注重顾客感受</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故事的重点不是指你跟顾客讲了什么，而是顾客基于品牌故事展现出来的信息，他们理解和相信了哪些内容。品牌故事是要体验和感受的。当有人递给你一部华为手机的时候，他不需要说一个字，但是你知道这部手机的所有优点。当你看到红地毯上一位电影明星身穿上海滩中式旗袍时，没人给你讲故事，但是你知道这位明星身上旗袍的设计理念，能感受到旗袍带来的优雅气质。当你在一个时尚浮光的展厅看到，一张身穿夏姿陈服装的女士坐在窗前工作的照片，没人给你讲故事，可你感受到了中国传统文化的生活美学。品牌故事是一个由实施、理解、感受、体验所构成的完整画面。</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7865" y="1556385"/>
            <a:ext cx="1084199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（2）多渠道讲述</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做的每一件事情，从产品包装的颜色、质地到聘请的员工，都可以是企业所讲故事的一部分。企业做的每一件事情和品牌的每一个元素，都可以是品牌故事的讲述途径。所有这些都会反射品牌故事的事实和印象给顾客，反射出这个品牌的精神和面貌，反射出品牌和企业是如何为顾客服务的。顾客从他接触到的所有品牌信息中，解读、感受和体验品牌，最终构成顾客心中品牌故事的完整画面。</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0865" y="1340485"/>
            <a:ext cx="1077595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（3）所有员工都是讲述者</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故事的讲述者，当然是拥有该品牌的企业。谈到具体的部门，企业的市场部门一定是故事的讲述者，市场部负责策划品牌核心价值和品牌故事内容，同时又将品牌故事体现到顾客能感知到的4Ps上面。品牌故事的讲述是个系统工作，因此企业的其他部门也是品牌故事的讲述者，如销售部、IT部、生产部、培训部、客户服务部等都是不同程度上的品牌故事讲述者。品牌核心诉求和品牌故事应该被企业内部不同部门和全体员工所熟知，经过全方位的培训和沟通，不断强化，形成全体员工的共识和聚合力，形成企业文化、品牌文化，最终做到整个企业都在讲述同一个故事。</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4400" y="1701165"/>
            <a:ext cx="10560685" cy="23996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（4）品牌故事要历久弥新</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要持续发展，品牌故事既要持续讲述，也要兼顾历久弥新。随着时代的变迁，社会文化价值风尚会发生改变，这就要求品牌管理人员在坚持品牌核心价值的基础上，传播符合当代精神的故事内容，为品牌注入时代新鲜活力，但又能保持品牌核心价值不动摇，保持连贯性，达到最大累积效应，占据顾客心智中的优势地位不动摇。</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698500" y="1341120"/>
            <a:ext cx="10777220" cy="3322955"/>
          </a:xfrm>
          <a:prstGeom prst="rect">
            <a:avLst/>
          </a:prstGeom>
          <a:noFill/>
        </p:spPr>
        <p:txBody>
          <a:bodyPr wrap="square">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（5）系统性规划</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故事的讲述过程是系统性工作，企业需要为此建立相关的研究机制和反映机制。企业可以通过建立品牌故事的研究机制，从而能够敏锐捕捉，品牌不同发展阶段在顾客心智中地位的改变，以及时代变迁导致社会文化价值风尚的变动、顾客需求改变等信息；企业还需要建立品牌故事反映机制，根据捕捉到的一系列变动，在坚持品牌核心价值保持一致的前提下，调整品牌故事讲述的策略、内容和手段，形成纵向时间上的聚合力，实现品牌故事讲述的系统性和持续性，确保品牌故事的持续性发展。</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412875"/>
            <a:ext cx="11141075"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故事营销是社会进步后的一种新型营销手段，它能够深入品牌灵魂，将品牌的理想、愿景，或者产品最新改进、发明直接呈现市场，建立顾客未来购买的合理化认知。品牌故事通过影像媒介的传播，利用其接触率高、阅读率高的优点，迅速在市场进行第一次传播；由于人类天生对故事具备好奇心理，而且对触动内心的事物持有强烈的认同感，进而会刺激故事的第二次发酵，甚至去消费这种“认同感”。从品牌故事投放到市场，到被顾客接受，再到接受后的购买行为，整个过程，便是一次成功营销的过程。品牌故事的最大魅力是能够牵制人的情绪，愈来愈多顾客对广告无感的首要因素即是广告的传播未深入人心，以至被无视，这样的传播效果是负数的。一个令人愉悦的品牌故事就如同穿过城堡大门的特洛伊木马。对于品牌而言，故事就犹如在顾客心智中植入一处“温柔”的梦境。品牌管理人员会发现，没有比这处梦境更好的地方来存放品牌信息了。</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2690" y="384810"/>
            <a:ext cx="6031865" cy="42989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案例   《伊定有戏》系列微电影</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706755" y="1268730"/>
            <a:ext cx="10938510" cy="470789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2021年伊利携手徐峥推出的系列微电影《伊定有戏》在中秋档脱颖而出。同样是着眼于亲情和爱情，伊利这三支短片则将笔墨重点放在了生活中的日常小事，从打工人的辛酸、父母辅导孩子作业和大学毕业回老家实习等大众常见话题切入，以哭笑不得的喜剧式情节展开，以温情结局收尾，在2021年中秋为每一位有切身经历的普通人送上了一份温暖的慰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值得一提的是，三支短片并非处于独立时空，而是以多元视角展开，在内容情节上环环相扣，相互触发，这种悬念迭出、互相衔接的叙事手法，再借助影片发布的时间差直击观众的内心，让观众在观看过程中享受到了同比电影院观影的惊喜和乐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作为我国乳制品行业的领先品牌，伊利成立了内容品牌YTN studio，并联合金典、安慕希等旗下六大品牌打造“伊定有戏剧场”，通过与顾客的双向沟通和情感交流塑造了良好的品牌形象，也展现了其打造优质内容，布局内容营销赛道的决心。</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 name="图片 16" descr="https://p5.itc.cn/images01/20210924/f6646ca851e94b87b59b2f125d97bb23.jpeg"/>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626110" y="1196975"/>
            <a:ext cx="11193780" cy="3357245"/>
          </a:xfrm>
          <a:prstGeom prst="rect">
            <a:avLst/>
          </a:prstGeom>
          <a:noFill/>
          <a:ln>
            <a:noFill/>
          </a:ln>
        </p:spPr>
      </p:pic>
      <p:sp>
        <p:nvSpPr>
          <p:cNvPr id="100" name="文本框 99"/>
          <p:cNvSpPr txBox="1"/>
          <p:nvPr/>
        </p:nvSpPr>
        <p:spPr>
          <a:xfrm>
            <a:off x="554355" y="4653280"/>
            <a:ext cx="6243955" cy="503555"/>
          </a:xfrm>
          <a:prstGeom prst="rect">
            <a:avLst/>
          </a:prstGeom>
          <a:noFill/>
        </p:spPr>
        <p:txBody>
          <a:bodyPr wrap="square">
            <a:noAutofit/>
          </a:bodyPr>
          <a:lstStyle/>
          <a:p>
            <a:pPr lvl="0" indent="457200" algn="l">
              <a:lnSpc>
                <a:spcPct val="150000"/>
              </a:lnSpc>
              <a:spcBef>
                <a:spcPts val="0"/>
              </a:spcBef>
              <a:spcAft>
                <a:spcPts val="0"/>
              </a:spcAft>
              <a:buClrTx/>
              <a:buSzTx/>
            </a:pPr>
            <a:r>
              <a:rPr lang="zh-CN" altLang="zh-CN" sz="2000" kern="100" dirty="0">
                <a:effectLst/>
                <a:latin typeface="+mn-ea"/>
                <a:ea typeface="+mn-ea"/>
                <a:cs typeface="+mn-ea"/>
                <a:sym typeface="+mn-ea"/>
              </a:rPr>
              <a:t>图3-</a:t>
            </a:r>
            <a:r>
              <a:rPr lang="en-US" altLang="zh-CN" sz="2000" kern="100" dirty="0">
                <a:effectLst/>
                <a:latin typeface="+mn-ea"/>
                <a:ea typeface="+mn-ea"/>
                <a:cs typeface="+mn-ea"/>
                <a:sym typeface="+mn-ea"/>
              </a:rPr>
              <a:t>7</a:t>
            </a:r>
            <a:r>
              <a:rPr lang="zh-CN" altLang="zh-CN" sz="2000" kern="100" dirty="0">
                <a:effectLst/>
                <a:latin typeface="+mn-ea"/>
                <a:ea typeface="+mn-ea"/>
                <a:cs typeface="+mn-ea"/>
                <a:sym typeface="+mn-ea"/>
              </a:rPr>
              <a:t>伊利牛奶品牌故事系列电影宣传海报</a:t>
            </a:r>
            <a:endParaRPr lang="zh-CN" altLang="zh-CN" sz="2000" kern="100" dirty="0">
              <a:effectLst/>
              <a:latin typeface="+mn-ea"/>
              <a:ea typeface="+mn-ea"/>
              <a:cs typeface="+mn-ea"/>
              <a:sym typeface="+mn-ea"/>
            </a:endParaRPr>
          </a:p>
        </p:txBody>
      </p:sp>
      <p:sp>
        <p:nvSpPr>
          <p:cNvPr id="2" name="文本框 1"/>
          <p:cNvSpPr txBox="1"/>
          <p:nvPr/>
        </p:nvSpPr>
        <p:spPr>
          <a:xfrm>
            <a:off x="986155" y="5373370"/>
            <a:ext cx="5080000" cy="123571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b="1" kern="100" dirty="0">
                <a:solidFill>
                  <a:srgbClr val="FF0000"/>
                </a:solidFill>
                <a:effectLst/>
                <a:latin typeface="+mn-ea"/>
                <a:ea typeface="+mn-ea"/>
                <a:cs typeface="+mn-ea"/>
                <a:sym typeface="+mn-ea"/>
              </a:rPr>
              <a:t>探讨：</a:t>
            </a:r>
            <a:endParaRPr lang="zh-CN" altLang="zh-CN" sz="20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伊利品牌拍摄</a:t>
            </a:r>
            <a:r>
              <a:rPr lang="zh-CN" altLang="zh-CN" sz="2000" kern="100" dirty="0">
                <a:effectLst/>
                <a:latin typeface="+mn-ea"/>
                <a:ea typeface="+mn-ea"/>
                <a:cs typeface="+mn-ea"/>
                <a:sym typeface="+mn-ea"/>
              </a:rPr>
              <a:t>微电影</a:t>
            </a:r>
            <a:r>
              <a:rPr lang="zh-CN" altLang="zh-CN" sz="2000" kern="100" dirty="0">
                <a:effectLst/>
                <a:latin typeface="+mn-ea"/>
                <a:ea typeface="+mn-ea"/>
                <a:cs typeface="+mn-ea"/>
                <a:sym typeface="+mn-ea"/>
              </a:rPr>
              <a:t>对品牌建设有什么帮助？</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9135" y="1052195"/>
            <a:ext cx="10608310" cy="378460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b="1"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学习园地</a:t>
            </a:r>
            <a:endParaRPr lang="zh-CN" altLang="zh-CN" sz="2000" b="1"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ctr">
              <a:lnSpc>
                <a:spcPct val="150000"/>
              </a:lnSpc>
              <a:spcBef>
                <a:spcPts val="0"/>
              </a:spcBef>
              <a:spcAft>
                <a:spcPts val="0"/>
              </a:spcAft>
              <a:buClrTx/>
              <a:buSzTx/>
            </a:pPr>
            <a:r>
              <a:rPr lang="zh-CN" altLang="zh-CN" sz="2000" b="1"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中国传统文化元素</a:t>
            </a:r>
            <a:endParaRPr lang="zh-CN" altLang="zh-CN" sz="2000" b="1"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中国拥有着5000年的文化传承，其中蕴含了璀璨的文化成果，企业可以从中汲取到丰富的营养。中国传统文化囊括的内容非常广泛，可以用于企业文化塑造的元素也很多。以下罗列了一小部分具有代表性中国传统文化元素，可供企业选择：中国书法、篆刻印章、中国结、秦砖汉瓦、京戏脸谱、皮影、中国漆器、汉代竹简、甲骨文、文房四宝(砚台、毛笔、宣纸、墨)、竖排线装书、剪纸、风筝、如意纹、祥云图案、中国织绣(刺绣等)、彩陶、紫砂壶、中国瓷器、国画、敦煌壁画、石狮、唐装、筷子、汉字、金元宝、如意、八卦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3</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2352040" y="3141980"/>
            <a:ext cx="75406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3.3文化冲突对品牌的影响</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745" y="1988820"/>
            <a:ext cx="11176635" cy="249174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1.文化冲突的内涵</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文化冲突是指两种组织文化在互动过程中因某种抵触，或对立状态而产生的一种压力或者冲突。它包括企业内部因工种、背景不同而引发的冲突，也包括企业在跨国经营过程中因社会观念、民族区域的不同而产生的冲突。</a:t>
            </a:r>
            <a:endParaRPr lang="zh-CN" altLang="zh-CN" sz="2000" kern="100" dirty="0">
              <a:latin typeface="+mn-ea"/>
              <a:ea typeface="+mn-ea"/>
              <a:cs typeface="+mn-ea"/>
              <a:sym typeface="+mn-ea"/>
            </a:endParaRPr>
          </a:p>
          <a:p>
            <a:pPr indent="457200" algn="just">
              <a:lnSpc>
                <a:spcPct val="150000"/>
              </a:lnSpc>
              <a:spcBef>
                <a:spcPts val="0"/>
              </a:spcBef>
              <a:spcAft>
                <a:spcPts val="0"/>
              </a:spcAft>
            </a:pPr>
            <a:endParaRPr lang="zh-CN" altLang="zh-CN" sz="2000" kern="100" dirty="0">
              <a:latin typeface="+mn-ea"/>
              <a:ea typeface="+mn-ea"/>
              <a:cs typeface="+mn-ea"/>
              <a:sym typeface="+mn-ea"/>
            </a:endParaRPr>
          </a:p>
        </p:txBody>
      </p:sp>
      <p:sp>
        <p:nvSpPr>
          <p:cNvPr id="3" name="文本框 2"/>
          <p:cNvSpPr txBox="1"/>
          <p:nvPr/>
        </p:nvSpPr>
        <p:spPr>
          <a:xfrm>
            <a:off x="1202055" y="26035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3.3.</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1</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产生文化冲突的原因</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100" name="文本框 99"/>
          <p:cNvSpPr txBox="1"/>
          <p:nvPr/>
        </p:nvSpPr>
        <p:spPr>
          <a:xfrm>
            <a:off x="1059180" y="836930"/>
            <a:ext cx="10396855" cy="10147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品牌作为社会文化的一部分，时刻受到所在社会的文化影响，尤其是品牌自带的文化特征与市场区域文化之间的冲突。</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7705" y="1305560"/>
            <a:ext cx="10958830" cy="2399665"/>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latin typeface="+mn-ea"/>
                <a:ea typeface="+mn-ea"/>
                <a:cs typeface="+mn-ea"/>
                <a:sym typeface="+mn-ea"/>
              </a:rPr>
              <a:t>不同生存环境的刺激和作用，造成了人们对自身及自身以外世界的不同感受和看法。而处在相同生存环境里的人，会形成许多共同的感受和经验。在封闭的生存环境里，这些共同的东西是产生部落或者村落文化的基础。随着历史的发展，封闭的状态逐渐会被打破。人们带着自己在所处环境里形成的认识、习惯等互相交往，必然会产生冲突和摩擦。所以，文化的冲突是由文化的先天性或者文化的本性决定的，是文化在不断发展过程中不可避免的一种必然现象。</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4355" y="1916430"/>
            <a:ext cx="11141075" cy="203009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2.文化冲突的根源</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一个品牌由国内市场走向国际市场，不是简单的区域上的延伸和扩展，而是与各国不同文化交汇融合的过程。品牌在跨文化传播中会遇到各种各样的阻碍，其中各国之间的文化差异给品牌传播带来的影响最深。不同地区的文化差异表现如下。</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0753090" cy="470789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（1）语言符号</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众所周知，语言是文化的载体，每一种语言符号都蕴藏着约定俗成的意义，并与文化密切相关。由于语言文字往往被不同的文化背景和文化经验赋予远超过其本身的更丰富的意义，使品牌的跨文化传播变得十分困难，因此，出现了一个普遍存在的现象：在相同或相似的文化背景下，双方通过理解语言文字本身的含义，非常容易达成共识；但是一旦置于一个多元的或者迥异的文化背景和国际市场中，品牌传播将面临语言文化差异，包括语言文字的种类、使用范围、使用习惯、语言多义等，极易产生理解的歧义与沟通的障碍。例如，美国通用汽车公司生产的“Nova”牌汽车，在美国很畅销，销往拉丁美洲却无人问津，原因是拉丁美洲许多国家都讲西班牙语，而“Nova”一词在西班牙语中被译为“不动”，试想一下，谁愿意买“不动”牌汽车呢？ </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1089640" cy="286131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（2）风俗习惯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每个国家和民族都存在着文化忌讳和多年来形成的民族风俗习惯，品牌在跨文化传播中应对此给予足够的重视，只有了解与尊重当地特殊的风俗习惯，才能恰当地传递信息，使品牌传播行为奏效。如果仅仅立足于自身的文化去看待不同的文化与风俗习惯，那么做出的判断就极易触犯目标国的文化禁忌，这是因为不同的文化中，一些风俗习惯所代表的意义往往各不相同，有时甚至一些无意识使用的颜色、数字、形状、象征物等都可能潜在地冒犯某种特定的文化习俗。</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1089640" cy="424624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（3）价值观念</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每个国家和民族都有自身的价值观，在企业品牌的跨国传播中，不同的价值取向，会使同一品牌传播行为异化，使传播效果有天壤之别。品牌传播作为商品信息与文化信息的载体，必然会融入民族文化特定的价值观念，尤其是当品牌传播本身从传递有形的产品信息转向传递无形的文化附加值之后，更是无形中反映着本民族文化的价值理念。因而，在品牌的跨文化传播中，对传播效果产生重要影响的一个因素就是如何理解、尊重和把握当地文化价值观。因为它所反映的思想观念、道德行为准则、世界观和人生观等价值判断，实质上就代表了社会的意志和广大顾客的意志，所以一旦品牌传播中传递的价值观得不到本土价值观的认同，甚至引起反感，传播行为和品牌本身就必然会受到排斥。</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908685"/>
            <a:ext cx="11089640" cy="424624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（4）宗教与法律</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在品牌的跨文化传播中，尊重目标国本土的宗教信仰和法律，是品牌传播行为得以进行和持续推进的基本保证。尊重目标国宗教文化和宗教信仰，避免品牌传播行为和传播内容触犯当地宗教禁忌而引发文化冲突，是做好本土化品牌传播的又一重要内容。此外，目前世界上很多国家对企业传播的内容、形式和传播渠道等都有各种形式的限制或控制。例如，一些国家政府通过立法加强对品牌广告传播的限制，如对广告时长、广告信息、代言人物等的直接限制，不同国家的法律法规各异。因此，在品牌的跨文化传播中，必须注意了解目标国的本土法律以及人文环境，知晓并遵循当地政府制定的有关法律法规。</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5035" y="1484630"/>
            <a:ext cx="10650220" cy="193802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（5）宗教节日</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一般宗教节日是销售旺季，如中秋节、春节、啤酒节、烧烤节等。欧美国家许多法定节日都与宗教有关，每年的圣诞节都是购物的高峰期；在中东，朝圣季节是企业推广产品的大好时机，朝圣者通常会在朝圣时购买大量的家庭用品。</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1089640" cy="470789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（6）审美心理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由于不同国家和民族的文化背景不同，因此审美心理和审美期待也互不相同，在一种文化中被认为是美的或可以接受的事物，在另一种文化中可能被认为是丑的并被排斥。尤其是在东西方文化差异较大的国家和种族之间，这种审美差异和审美距离自古有之。因此，在品牌的跨国传播中，一定要充分认识和理解把握目标国人群的审美规律、审美期待、思维方式以及情感表达习惯，要注意与其固有的审美文化心理结构相容，从而使品牌传播符合目标国顾客群的审美情趣和心理需求，通过“文化移情”产生情感联动以及审美联想与共鸣，提升人们对品牌的审美认同感，达到品牌传播的目的。例如：在法国，海尔产品的主要标志是一个棕色皮肤、一个白色皮肤的两个小男孩，许多在超市买空调的中年女顾客非常喜欢，把他们和西欧传统中的天使形象联系起来。在中东地区，这两个小孩就不能出现在产品及包装上，这是因为两个小孩没穿衣服。</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4050" y="1628775"/>
            <a:ext cx="10966450" cy="38766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品牌文化是品牌在长期的品牌建设过程形成的，它并不抽象，而且可以具体落实到企业的各种营销活动中。可以从物质、行为、精神三个方面去认识品牌文化，即：品牌物质文化、品牌精神文化、品牌行为文化。</a:t>
            </a:r>
            <a:endParaRPr lang="zh-CN" altLang="zh-CN" sz="2000" kern="100" dirty="0">
              <a:effectLst/>
              <a:latin typeface="+mn-ea"/>
              <a:ea typeface="+mn-ea"/>
              <a:cs typeface="+mn-ea"/>
              <a:sym typeface="+mn-ea"/>
            </a:endParaRPr>
          </a:p>
          <a:p>
            <a:pPr lvl="0" algn="l">
              <a:lnSpc>
                <a:spcPct val="150000"/>
              </a:lnSpc>
              <a:spcBef>
                <a:spcPts val="0"/>
              </a:spcBef>
              <a:buClrTx/>
              <a:buSzTx/>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1.品牌物质文化</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的外在符号是顾客首先接触到的，往往认识一个品牌首先从认识其外在形象开始，如同我们认识一个人首先看到他的外在着装一样。品牌的有形要素即品牌的物质文化。物质文化是品牌文化的表层文化。俗话说，人靠衣装马靠鞍。可见外在形象会起到晕轮效应，影响顾客的购买行为。品牌物质文化分为产品特质和符号集成。</a:t>
            </a:r>
            <a:endParaRPr lang="zh-CN" altLang="zh-CN" sz="2000" kern="100" dirty="0">
              <a:effectLst/>
              <a:latin typeface="+mn-ea"/>
              <a:ea typeface="+mn-ea"/>
              <a:cs typeface="+mn-ea"/>
              <a:sym typeface="+mn-ea"/>
            </a:endParaRPr>
          </a:p>
        </p:txBody>
      </p:sp>
      <p:sp>
        <p:nvSpPr>
          <p:cNvPr id="2" name="文本框 1"/>
          <p:cNvSpPr txBox="1"/>
          <p:nvPr/>
        </p:nvSpPr>
        <p:spPr>
          <a:xfrm>
            <a:off x="1130300" y="33274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3.1.2品牌文化的构成</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1089640" cy="332295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由于长期的生活习惯和传统文化不同，因此人们的审美观点也各不相同。美学对品牌的影响主要表现在企业设计产品、包装和广告时，要注意不同国家的审美差异。比如，传统上中国人喜爱荷花，认为其“出淤泥而不染”，将其视为纯洁的象征，但日本人认为荷花不吉利，代表祭奠；中国人忌讳乌龟，日本人却认为乌龟是长寿的象征；中国人视菊花为谦谦四君子之一，将中秋赏菊当作乐事，而欧洲人忌用菊花图案。外国人不太欢迎中国以动植物为主的一些商标，特别是“龙”。中国人觉得龙是吉祥雄浑的，而许多西方人往往把龙与好莱坞灾难片中的恐龙联系起来，觉得龙是非常恐怖的、张牙舞爪的妖魔，会带来灾难，因此西方人唯恐避之不及。</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1089640" cy="470789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（7）消费文化心理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由于不同国家的经济发展水平及居民消费水平不同，人们的消费习惯、消费方式和消费心理以及消费文化也不同，因此，品牌在跨国传播中，应充分认识和把握目标国顾客群的消费文化心理结构，从而做到精准传播，实现品牌传播诉求。例如：不同国家的人们对于某些数字往往也有喜欢和忌讳之分，认为某些数字吉利或不吉利。从传统角度来说，我国和非洲许多国家的人喜欢双数；日本人喜欢将1、3、5、7作为吉祥数字；西方人习惯以“打”（Dozen）为计数单位；我国不少地区认为“8”是幸运的数字。特别值得注意的是，不同地区对某些数字的禁忌：在我国、日本、韩国等一些东方国家，不少人把“4”视为会带来厄运的数字；印度认为以“0”结尾是不祥之兆；在基督教徒较多的国家，“13”这个数字最让人们忌讳，很多宾馆、办公大厦没有第13层，12层上面就是14层。</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7865" y="1556385"/>
            <a:ext cx="1117663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传播行为本身承载着文化，也渗透着文化。依据不同文化因素制定和实施跨文化传播策略，已经成为企业品牌跨国传播的关键要素。有策略地实施跨文化品牌传播，才能真正跨越不同文化障碍，规避文化冲突，克服先天文化差异形成的阻力，实现传播诉求，获得良好传播效果，彰显品牌的独特魅力和吸引力。</a:t>
            </a:r>
            <a:endParaRPr lang="zh-CN" altLang="zh-CN" sz="2000" kern="100" dirty="0">
              <a:effectLst/>
              <a:latin typeface="+mn-ea"/>
              <a:ea typeface="+mn-ea"/>
              <a:cs typeface="+mn-ea"/>
              <a:sym typeface="+mn-ea"/>
            </a:endParaRPr>
          </a:p>
        </p:txBody>
      </p:sp>
      <p:sp>
        <p:nvSpPr>
          <p:cNvPr id="3" name="文本框 2"/>
          <p:cNvSpPr txBox="1"/>
          <p:nvPr/>
        </p:nvSpPr>
        <p:spPr>
          <a:xfrm>
            <a:off x="1202055" y="26035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3.3.2品牌跨文化传播的策略</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1089640" cy="2491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1.品牌文化实现本土化</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任何跨国品牌要想在他国有着良好的市场开拓，本土化是首要考虑的因素。任何国家或者地区都有着自身的民俗习惯，价值观念、消费观念以及政治法律等，这些都会对品牌的跨文化传播产生影响。只有成功实现品牌本土化才能使企业与当地文化达到共生共荣的地步，才能将东道国的一切资源运用得得心应手。</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1089640" cy="378460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本土化策略包含着产品本土化、品牌本土化以及人才本土化。对于杜嘉班纳为其时装秀进行宣传而发布有着辱华意味的视频，这已经违背了品牌本土化的策略要求。品牌本土化要求在为品牌进行广告的传播时要时刻尊重当地的文化，传统习俗等。杜嘉班纳在视频中非但没有尊重中国的传统文化，反将筷子作为调侃对象，这无疑是缺乏本土化思维的体现。其次杜嘉班纳的品牌设计师在网上回应网民而说出的一系列辱华对话也是违背了人才本土化的策略要求，跨国企业要想更好地在东道国进行品牌跨文化传播，必须充分利用人才本土化，人才本土化最大优势就是运用充分了解当地文化习俗，顾客心理及需求的当地人员，这有利于促进国际品牌与当地的交融。杜嘉班纳设计师自持傲慢偏见，忽略中国顾客的心理而发布过激言论，才会致使杜嘉班纳引火上身。</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5950" y="1268730"/>
            <a:ext cx="11243945" cy="2491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2.寻找文化的共鸣点</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跨国企业在东道国进行品牌跨文化传播时所出现的文化冲突主要是由于自身对东道国的文化缺乏必要的敏感度，杜嘉班纳公司发布的具有辱华意味的视频也是因为缺乏对中国筷子文化的敏感性，将“这种小棍子形状的餐具”与“意大利伟大的传统玛格丽特披萨”进行恶意匹配从而贬低中国文化。因此跨国企业要想进行行之有效的品牌跨文化传播，必须提高对当地文化的敏感度。</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1089640" cy="286131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首先，任何跨国品牌不能高估自身的品牌影响力，低估东道国对异质文化的抵制。如今中国乃至全球对杜嘉班纳品牌的产品抵制和下架就可以说明，任何高估自己品牌影响和力量，忽视顾客本土地区文化和东道国民族情感的品牌都将被市场抛弃。</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其次，要想抓准自身与东道国的文化共鸣点，必须深入了解东道国的文化习俗，政治、宗教等。同时在运用任何方式进行品牌传播时必须注意既要运用这些元素又不能太过分，抓好两者之间的文化共同点进而引起彼此的共鸣。</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1089640" cy="43383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3.迎合东道国顾客的心理</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依据产品的特性从而进行定位是科特勒提出品牌定位的基础。但是任何地区的顾客更感兴趣的是产品拥有的特性能够给他们带来什么好处。成功的品牌不在于强调产品的功能和特性，而在于在强调功能和特性时将自身的品牌价值观融入其中，当顾客接触产品时，也慢慢接受乃至认同品牌的价值理念，达到情感共鸣。这就要求跨国企业必须首先要调查分析东道国顾客的心理，才能更好地传播自身的品牌价值观。杜嘉班纳作为一个国际著名奢侈品企业，奢侈品就是为少数人准备和消费的，所以必须得把握中国顾客的心理，但是其不仅忽视顾客对辱华视频的强烈抵制，还在危机爆发后继续端着自己的傲慢姿态，甚至在影响了品牌生存命运时还虚言诡辩，让中国顾客丝毫见不到其诚意，最终招致网络舆论对该品牌的呼吁抵制，品牌形象严重损毁。</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268730"/>
            <a:ext cx="11089640" cy="203009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4.开展公关营销</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任何跨国企业在非本国市场进行商业活动时，公关活动是非常必要的举措，甚至是决定自身发展的重要因素，可以帮助跨国企业的品牌取得东道国的好感和信任，也可以使自身品牌文化与当地很好的融合，减少品牌跨文化传播的阻力。</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2690" y="332740"/>
            <a:ext cx="10518775" cy="609282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要进行良好的公关营销，首先要与政府建立良好的关系，利用政府的力量来树立企业的品牌形象；其次是要与媒体保持良好的态度，因为任何一家企业在进行公关活动时都必须通过媒体发声；另外还得多参加公益活动，树立良好的亲善企业形象。纵观杜嘉班纳企业我们可以发现其对本次爆发的辱华事件几乎是一场“史诗级的公关车祸现场”。该品牌面对这一场舆情危机，非但没有一开始就平息网路上愤慨的舆论，反而任其发展最终变成严峻的生存危机。一方面没有利用自身以往建立的公关关系进行发声，另一方面让事态差点上升为国家级的外交事件。其每一次被迫式的公关回应都将舆情推向更加极端的一面，将自身对中国文化的偏见暴露于全球面前。这些都足以说明杜嘉班纳在进行品牌跨文化传播时丝毫没有重视公关营销的作用。中国已经变得强大了，不再是以前任由欺负的国家，因此也提醒一下国外品牌，需要了解清楚中国市场，不要做出辱华等行为。其实，杜嘉班纳并未正式撤出中国市场，在中国部分城市，仍然还有杜嘉班纳门店。虽然没有撤出中国市场，但杜嘉班纳打算借助促销活动逐渐收复失地，与此前对比，现在的销售业绩，也是比较差的。毕竟辱华的背后，肯定也是需要付出惨重代价。</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4400" y="1701165"/>
            <a:ext cx="10661650"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（1）产品特质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产品特质一般是产品本身构造形成的特色。主要包括产品的包装、用途、造型、品质和商标等。这是满足顾客功能诉求的基础，也是顾客对品牌产生认知、情感和行为的主要动力。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（2）符号集合</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符号集合是品牌识别元素的统称。从顾客感官出发去理解，符号集合包括视觉、听觉、触觉、嗅觉等。视觉部分包括品牌名称、logo、色彩、包装等；听觉部分包括店内播放音乐的音量和音调等以及广告曲；触觉部分包括材料和质地等；嗅觉部分包括店内味道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nvPicPr>
        <p:blipFill>
          <a:blip r:embed="rId1"/>
          <a:stretch>
            <a:fillRect/>
          </a:stretch>
        </p:blipFill>
        <p:spPr>
          <a:xfrm>
            <a:off x="2570480" y="188595"/>
            <a:ext cx="6470015" cy="63588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02690" y="4768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项目小结</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554990" y="980440"/>
            <a:ext cx="11421745" cy="516953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1.品牌文化是某一品牌的拥有者、购买者、使用者或向往者之间共同拥有的、与此品牌相关的独特信念、价值观、仪式、规范和传统的总和。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2.品牌文化由品牌物质文化、品牌精神文化、品牌行为文化等构成。</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3.品牌文化具有：导向功能、凝聚功能、激励功能、约束功能、辐射功能、推动功能和协调功能。</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品牌文化是广义企业文化的一部分，如果没有企业文化，品牌文化就难以为继；而品牌文化又是企业文化中最具社会延展性的部分，如果没有品牌文化，企业文化的外部延展就会逐渐与市场变革、社会发展脱节。</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5.品牌要统一设计识别元素，使品牌名称、品牌标识、产品形象，以及声音识别等元素成为品牌文化的载体。</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6.仪式是具有宗教或传统象征意义的活动的总称，它既存在于个体的身份转变过程中，如结婚、诞生、就职、毕业等，也存在于特定团体的社会事务或宗教礼仪中，如礼拜、节日等。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14020" y="1028700"/>
            <a:ext cx="11407775" cy="4246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7.品牌代言人承担着传播品牌信息、提升品牌形象、增强顾客关注度等方面的职责，同时需要与顾客近距离的接触，进行各种信息的交流，最终提升品牌价值，增强顾客的忠诚度和美誉度，以扩大顾客的购买行为。8.品牌社区是指使用同一品牌的一群顾客聚合联结而成的，以该品牌为关系基础的社会群体。9.品牌博物馆的建立需要有历史眼光的品牌管理者在品牌创立之初就有意识地对资料和具有历史价值的各类材料进行保留。10.品牌故事是指企业刻意将品牌的背景文化、价值理念以及产品的特殊利益等作为主要的诉求内容，并以真实的人物、生动的情节和感人的故事为诉求形式，通过各种媒介向目标受众进行商业传播活动。11.文化冲突是指两种组织文化在互动过程中因某种抵触或对立状态而产生的一种压力或者冲突。</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5080" y="5486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复习思考题</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6110" y="1484630"/>
            <a:ext cx="7552055" cy="3784600"/>
          </a:xfrm>
          <a:prstGeom prst="rect">
            <a:avLst/>
          </a:prstGeom>
          <a:noFill/>
        </p:spPr>
        <p:txBody>
          <a:bodyPr wrap="square" rtlCol="0" anchor="t">
            <a:spAutoFit/>
          </a:bodyPr>
          <a:lstStyle/>
          <a:p>
            <a:pPr lvl="0" indent="457200" algn="just">
              <a:lnSpc>
                <a:spcPct val="150000"/>
              </a:lnSpc>
              <a:spcBef>
                <a:spcPts val="0"/>
              </a:spcBef>
              <a:spcAft>
                <a:spcPts val="0"/>
              </a:spcAft>
            </a:pPr>
            <a:r>
              <a:rPr altLang="zh-CN" sz="2000" kern="100" dirty="0">
                <a:effectLst/>
                <a:latin typeface="+mn-ea"/>
                <a:ea typeface="+mn-ea"/>
                <a:cs typeface="+mn-ea"/>
                <a:sym typeface="+mn-ea"/>
              </a:rPr>
              <a:t>1.什么是品牌文化？</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2.品牌文化与企业文化之间存在什么关系？</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3.品牌文化与品牌个性之间存在什么关系？</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4.品牌仪式感对品牌文化宣传有什么作用？</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5.如何选择品牌代言人？</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6.品牌社区对品牌文化宣传有什么作用？</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7.如何讲好品牌故事？</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8.如何处理文化冲突对品牌文化的影响？</a:t>
            </a:r>
            <a:endParaRPr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8545" y="33274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项目实训</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7380" y="1772920"/>
            <a:ext cx="10224770"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选择身边熟悉的某个企业或组织，对其品牌文化进行分析，并根据分析结果，对该企业开展品牌文化策划，尤其是根据社会的变化新趋势重点策划品牌文化的新载体，最终提交品牌文化策划方案开展汇报。本次的策划方案最好与上一项目的品牌定位策划方案保持连续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 实训目的</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（1）通过分析熟悉企业的品牌文化，增进对品牌文化概念的理解。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（2）通过搜集材料、整理材料、分析材料，提高发现问题、分析问题的能力。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（3）通过撰写品牌文化策划方案，掌握品牌文化的塑造方法。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8545" y="980440"/>
            <a:ext cx="9782175" cy="498475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2.实训内容与要求</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（1）自愿组成学习小组，每组4～5人，各组自主收集资料。</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（2）学习小组组长组织本组同学讨论，并分配工作。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（3）各小组撰写一份企业品牌文化策划方案。</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（4）各小组制作PPT，并在班级内讲解展示。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 3.成果与检测</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（1）每个小组提交品牌文化策划方案一份。</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（2）PPT汇报展示。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（3）其他小组同学提出问题，汇报人解答。</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4.教师现场点评与总结</a:t>
            </a:r>
            <a:endParaRPr lang="zh-CN" altLang="zh-CN" sz="2400" kern="100" dirty="0">
              <a:solidFill>
                <a:srgbClr val="FF0000"/>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3" name="文本框 52"/>
          <p:cNvSpPr txBox="1"/>
          <p:nvPr/>
        </p:nvSpPr>
        <p:spPr>
          <a:xfrm>
            <a:off x="717727" y="2354505"/>
            <a:ext cx="6712965" cy="221599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rPr>
              <a:t>THANKS</a:t>
            </a:r>
            <a:endParaRPr kumimoji="0" lang="zh-CN" altLang="en-US"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endParaRPr>
          </a:p>
        </p:txBody>
      </p:sp>
      <p:sp>
        <p:nvSpPr>
          <p:cNvPr id="3" name="矩形 2"/>
          <p:cNvSpPr/>
          <p:nvPr/>
        </p:nvSpPr>
        <p:spPr bwMode="auto">
          <a:xfrm>
            <a:off x="412314" y="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469221" y="981204"/>
            <a:ext cx="2011680" cy="64516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i="0" u="none" strike="noStrike" kern="1200" cap="none" spc="0" normalizeH="0" baseline="0" noProof="0" dirty="0">
                <a:ln>
                  <a:noFill/>
                </a:ln>
                <a:solidFill>
                  <a:srgbClr val="FFFFFF"/>
                </a:solidFill>
                <a:effectLst/>
                <a:uLnTx/>
                <a:uFillTx/>
                <a:latin typeface="+mn-ea"/>
                <a:ea typeface="+mn-ea"/>
                <a:cs typeface="+mn-cs"/>
              </a:rPr>
              <a:t>品牌文化</a:t>
            </a:r>
            <a:endParaRPr kumimoji="0" lang="en-US" altLang="zh-CN" sz="36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681393" y="3505668"/>
            <a:ext cx="6417141" cy="92333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讲课完毕，感谢聆听</a:t>
            </a:r>
            <a:endPar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
        <p:nvSpPr>
          <p:cNvPr id="7" name="矩形 6"/>
          <p:cNvSpPr/>
          <p:nvPr/>
        </p:nvSpPr>
        <p:spPr bwMode="auto">
          <a:xfrm>
            <a:off x="1043143" y="4605699"/>
            <a:ext cx="934513" cy="71092"/>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0050" y="1268730"/>
            <a:ext cx="11090910"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2.品牌精神文化</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精神文化是品牌文化的精髓，掌舵文化的发展方向。主要包括品牌个性、品牌核心价值、品牌精神、品牌愿景、品牌伦理道德、目标和行为规范等。比如格力“掌握核心科技”。它们都是品牌对市场的承诺。在营销活动中，企业会把品牌的价值观贯穿于每一个环节，从产品设计生产、传播和服务、渠道选择、产品定价等无不体现品牌精神。</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0" y="548005"/>
            <a:ext cx="11232515" cy="5631180"/>
          </a:xfrm>
          <a:prstGeom prst="rect">
            <a:avLst/>
          </a:prstGeom>
          <a:noFill/>
        </p:spPr>
        <p:txBody>
          <a:bodyPr wrap="square">
            <a:spAutoFit/>
          </a:bodyPr>
          <a:lstStyle/>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3.品牌行为文化</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行为是一切文化成败的关键。成也行为，败也行为。优秀的品牌文化要通过行为去传播给顾客，品牌也正是通过行为与顾客建立关系。所以，品牌行为决定了品牌的命运。</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（1）品牌营销行为</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企业围绕产品、价格、渠道和促销以及服务进行的营销活动。</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（2）品牌传播行为</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品牌通过大众化媒体比如广告、公共关系、新闻、促销活动等方式提高品牌知名度。</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（3）品牌个人行为</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品牌是多种身份角色的市场代言人。企业家、员工和代言人的行为构成品牌个人行为。品牌行为又代表着他们的行为。</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品牌文化由以上三个部分构成。物质文化是表层文化，是外在形象，最为具体实在；行为文化是精神文化的动态反映，是人与物的结合，是中层文化；精神文化是品牌文化的精髓，是核心文化。</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4355" y="2132965"/>
            <a:ext cx="1115949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在顾客心智中成功塑造品牌文化的公司大多获得了持久稳健的成功。品牌文化一旦形成，就会对品牌的经营管理产生巨大影响和能动作用。它有利于各种资源要素的优化组合，提高品牌的管理效能，增强品牌的竞争力，使品牌充满生机与活力。具体地讲，品牌文化有如下功能。</a:t>
            </a:r>
            <a:endParaRPr lang="zh-CN" altLang="zh-CN" sz="2000" kern="100" dirty="0">
              <a:effectLst/>
              <a:latin typeface="+mn-ea"/>
              <a:ea typeface="+mn-ea"/>
              <a:cs typeface="+mn-ea"/>
              <a:sym typeface="+mn-ea"/>
            </a:endParaRPr>
          </a:p>
        </p:txBody>
      </p:sp>
      <p:sp>
        <p:nvSpPr>
          <p:cNvPr id="2" name="文本框 1"/>
          <p:cNvSpPr txBox="1"/>
          <p:nvPr/>
        </p:nvSpPr>
        <p:spPr>
          <a:xfrm>
            <a:off x="1130935" y="260985"/>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3.1.3品牌文化的功能</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2620" y="1557020"/>
            <a:ext cx="1097597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1.导向功能</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文化的导向功能体现在两个方面。一方面，在企业内部，品牌文化集中反映了员工的共同价值观，规定着企业所追求的目标，因而具有强大的感召力，能够引导员工始终不渝地为实现企业目标而努力奋斗，使企业获得健康发展；另一方面，在企业外部，品牌文化所倡导的价值观、审美观、消费观，可以对顾客起到引导作用，把顾客引导到和自己的主张相一致的轨道上来，从而提高顾客对品牌的认同度。</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1965" y="1917065"/>
            <a:ext cx="1105789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2.凝聚功能</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文化的凝聚功能体现在两个方面。一方面在企业内部，品牌文化像一种强力粘合剂，从各个方面、各个层次把全体员工紧密地联系在一起，使他们同心协力，为实现企业的目标和理想而奋力进取。这样，品牌文化就成为团队精神建设的凝聚力。另一方面在企业外部，品牌所代表的功能属性、利益认知、价值主张和审美特征会对广大顾客产生磁场作用，使品牌像磁石一样吸引顾客，从而极大地提高顾客对品牌的忠诚度。同时，其他品牌的使用者也有可能被吸引过来，成为该品牌的追随者。</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412875"/>
            <a:ext cx="1109027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3.激励功能</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altLang="zh-CN" sz="2000" kern="100" dirty="0">
                <a:latin typeface="+mn-ea"/>
                <a:ea typeface="+mn-ea"/>
                <a:cs typeface="+mn-ea"/>
                <a:sym typeface="+mn-ea"/>
              </a:rPr>
              <a:t>物质激励到了一定程度，会出现边际递减现象，而精神激励的作用更强大，更持久。优秀的品牌文化一旦形成，在企业内部就会形成一个良好的工作氛围，它可以激发员工的荣誉感、责任感、进取心，使员工与企业同呼吸、共命运，为企业的发展尽心尽力。对顾客而言，品牌的价值观念、利益属性、情感属性等可以创造消费感知，丰富消费联想，激发他们的消费欲望，使他们产生购买动机。因此，品牌文化可以将精神财富转化为物质财富，为企业带来高额利润。</a:t>
            </a:r>
            <a:endParaRPr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pattFill prst="ltUpDiag">
          <a:fgClr>
            <a:schemeClr val="accent3"/>
          </a:fgClr>
          <a:bgClr>
            <a:schemeClr val="accent2"/>
          </a:bgClr>
        </a:pattFill>
        <a:effectLst/>
      </p:bgPr>
    </p:bg>
    <p:spTree>
      <p:nvGrpSpPr>
        <p:cNvPr id="1" name=""/>
        <p:cNvGrpSpPr/>
        <p:nvPr/>
      </p:nvGrpSpPr>
      <p:grpSpPr>
        <a:xfrm>
          <a:off x="0" y="0"/>
          <a:ext cx="0" cy="0"/>
          <a:chOff x="0" y="0"/>
          <a:chExt cx="0" cy="0"/>
        </a:xfrm>
      </p:grpSpPr>
      <p:sp>
        <p:nvSpPr>
          <p:cNvPr id="34" name="TextBox 20"/>
          <p:cNvSpPr txBox="1"/>
          <p:nvPr/>
        </p:nvSpPr>
        <p:spPr>
          <a:xfrm>
            <a:off x="5671789" y="2171771"/>
            <a:ext cx="4099794"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品牌文化的内涵</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5" name="TextBox 21"/>
          <p:cNvSpPr txBox="1"/>
          <p:nvPr/>
        </p:nvSpPr>
        <p:spPr>
          <a:xfrm>
            <a:off x="5671789" y="4358824"/>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文化冲突对品牌的影响</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6" name="TextBox 20"/>
          <p:cNvSpPr txBox="1"/>
          <p:nvPr/>
        </p:nvSpPr>
        <p:spPr>
          <a:xfrm>
            <a:off x="5639508" y="3215428"/>
            <a:ext cx="3991500"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创建品牌文化载体</a:t>
            </a:r>
            <a:endParaRPr lang="en-US" altLang="zh-CN" sz="2300" dirty="0">
              <a:solidFill>
                <a:srgbClr val="FFFFFF"/>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986607" y="393204"/>
            <a:ext cx="3105148" cy="587524"/>
            <a:chOff x="4330909" y="1055717"/>
            <a:chExt cx="3105148" cy="587524"/>
          </a:xfrm>
        </p:grpSpPr>
        <p:sp>
          <p:nvSpPr>
            <p:cNvPr id="40" name="TextBox 58"/>
            <p:cNvSpPr txBox="1"/>
            <p:nvPr/>
          </p:nvSpPr>
          <p:spPr>
            <a:xfrm>
              <a:off x="4433500" y="1055717"/>
              <a:ext cx="1005403" cy="584775"/>
            </a:xfrm>
            <a:prstGeom prst="rect">
              <a:avLst/>
            </a:prstGeom>
            <a:noFill/>
            <a:ln>
              <a:noFill/>
            </a:ln>
          </p:spPr>
          <p:txBody>
            <a:bodyPr wrap="none" rtlCol="0">
              <a:spAutoFit/>
            </a:bodyPr>
            <a:lstStyle/>
            <a:p>
              <a:pPr algn="ctr">
                <a:defRPr/>
              </a:pPr>
              <a:r>
                <a:rPr lang="zh-CN" altLang="en-US" sz="3200" dirty="0">
                  <a:solidFill>
                    <a:srgbClr val="FFFFFF"/>
                  </a:solidFill>
                  <a:latin typeface="Lifeline JL" panose="00000400000000000000" pitchFamily="2" charset="0"/>
                  <a:ea typeface="微软雅黑" panose="020B0503020204020204" pitchFamily="34" charset="-122"/>
                </a:rPr>
                <a:t>目录</a:t>
              </a:r>
              <a:endParaRPr lang="zh-CN" altLang="en-US" sz="3200" dirty="0">
                <a:solidFill>
                  <a:srgbClr val="FFFFFF"/>
                </a:solidFill>
                <a:latin typeface="Lifeline JL" panose="00000400000000000000" pitchFamily="2" charset="0"/>
                <a:ea typeface="微软雅黑" panose="020B0503020204020204" pitchFamily="34" charset="-122"/>
              </a:endParaRPr>
            </a:p>
          </p:txBody>
        </p:sp>
        <p:sp>
          <p:nvSpPr>
            <p:cNvPr id="41" name="TextBox 58"/>
            <p:cNvSpPr txBox="1"/>
            <p:nvPr/>
          </p:nvSpPr>
          <p:spPr>
            <a:xfrm>
              <a:off x="5245463" y="1120021"/>
              <a:ext cx="2111219" cy="523220"/>
            </a:xfrm>
            <a:prstGeom prst="rect">
              <a:avLst/>
            </a:prstGeom>
            <a:noFill/>
            <a:ln>
              <a:noFill/>
            </a:ln>
          </p:spPr>
          <p:txBody>
            <a:bodyPr wrap="none" rtlCol="0">
              <a:spAutoFit/>
            </a:bodyPr>
            <a:lstStyle/>
            <a:p>
              <a:pPr algn="ctr">
                <a:defRPr/>
              </a:pPr>
              <a:r>
                <a:rPr lang="en-US" altLang="zh-CN" sz="2800" dirty="0">
                  <a:solidFill>
                    <a:srgbClr val="FFFFFF"/>
                  </a:solidFill>
                  <a:latin typeface="微软雅黑" panose="020B0503020204020204" pitchFamily="34" charset="-122"/>
                  <a:ea typeface="微软雅黑" panose="020B0503020204020204" pitchFamily="34" charset="-122"/>
                </a:rPr>
                <a:t>CONTENTS</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42" name="矩形 41"/>
            <p:cNvSpPr/>
            <p:nvPr/>
          </p:nvSpPr>
          <p:spPr bwMode="auto">
            <a:xfrm>
              <a:off x="4330909" y="1055718"/>
              <a:ext cx="3105148" cy="587242"/>
            </a:xfrm>
            <a:prstGeom prst="rect">
              <a:avLst/>
            </a:prstGeom>
            <a:no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defRPr/>
              </a:pPr>
              <a:endParaRPr lang="zh-CN" altLang="en-US" sz="1400">
                <a:solidFill>
                  <a:srgbClr val="FFFFFF"/>
                </a:solidFill>
              </a:endParaRPr>
            </a:p>
          </p:txBody>
        </p:sp>
      </p:grpSp>
      <p:sp>
        <p:nvSpPr>
          <p:cNvPr id="17" name="MH_Number_1"/>
          <p:cNvSpPr>
            <a:spLocks noChangeArrowheads="1"/>
          </p:cNvSpPr>
          <p:nvPr>
            <p:custDataLst>
              <p:tags r:id="rId1"/>
            </p:custDataLst>
          </p:nvPr>
        </p:nvSpPr>
        <p:spPr bwMode="auto">
          <a:xfrm>
            <a:off x="3988971" y="2188062"/>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01</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0" name="MH_Number_2"/>
          <p:cNvSpPr>
            <a:spLocks noChangeArrowheads="1"/>
          </p:cNvSpPr>
          <p:nvPr>
            <p:custDataLst>
              <p:tags r:id="rId2"/>
            </p:custDataLst>
          </p:nvPr>
        </p:nvSpPr>
        <p:spPr bwMode="auto">
          <a:xfrm>
            <a:off x="3999443" y="3257284"/>
            <a:ext cx="1308968" cy="687933"/>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02</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3" name="MH_Number_3"/>
          <p:cNvSpPr>
            <a:spLocks noChangeArrowheads="1"/>
          </p:cNvSpPr>
          <p:nvPr>
            <p:custDataLst>
              <p:tags r:id="rId3"/>
            </p:custDataLst>
          </p:nvPr>
        </p:nvSpPr>
        <p:spPr bwMode="auto">
          <a:xfrm>
            <a:off x="3999443" y="4398264"/>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03</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linds(horizontal)">
                                      <p:cBhvr>
                                        <p:cTn id="11" dur="500"/>
                                        <p:tgtEl>
                                          <p:spTgt spid="34"/>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blinds(horizontal)">
                                      <p:cBhvr>
                                        <p:cTn id="14" dur="500"/>
                                        <p:tgtEl>
                                          <p:spTgt spid="3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linds(horizontal)">
                                      <p:cBhvr>
                                        <p:cTn id="17" dur="500"/>
                                        <p:tgtEl>
                                          <p:spTgt spid="3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linds(horizontal)">
                                      <p:cBhvr>
                                        <p:cTn id="20" dur="500"/>
                                        <p:tgtEl>
                                          <p:spTgt spid="1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p:bldP spid="35" grpId="1"/>
      <p:bldP spid="36" grpId="0"/>
      <p:bldP spid="36" grpId="1"/>
      <p:bldP spid="17" grpId="0" bldLvl="0" animBg="1"/>
      <p:bldP spid="17" grpId="1" animBg="1"/>
      <p:bldP spid="20" grpId="0" bldLvl="0" animBg="1"/>
      <p:bldP spid="20" grpId="1" animBg="1"/>
      <p:bldP spid="23" grpId="0" bldLvl="0" animBg="1"/>
      <p:bldP spid="2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735" y="1630045"/>
            <a:ext cx="1097407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4.约束功能</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文化的约束功能是通过规章制度和道德规范发生作用的。一方面企业在生产经营过程中，必须通过严格的规章制度对所有员工进行规范，使之按照一定的程序和规则办事，以实现企业目标。这种约束是硬性的，是外在约束。另一方面品牌文化的约束作用更多的是通过道德规范、精神、理念和传统等无形因素，对员工的言行进行约束，将个体行为从众化。这种约束是软性的，是内在约束。和规章制度相比，这种软约束具有更持久的效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4200" y="1691005"/>
            <a:ext cx="11064875"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5.辐射功能</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品牌文化不能复制，但一旦形成，不仅会在企业内部发挥作用，还可以通过形象塑造、整合传播、产品销售等各种途径影响消费群体和社会风尚。大体上说，品牌辐射主要有以下四种方式。</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（1）软件辐射：品牌通过企业精神、价值观、伦理道德、审美属性等向社会扩散，为社会文明进步做出贡献。</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产品辐射：品牌通过产品这种物质载体向社会辐射。例如我们可以通过比亚迪的产品去感受一种卓越的汽车文化。因为比亚迪的员工不是在制造冷冰冰的机器，而是用不断的技术创新，满足人们对美好生活的向往。因此，比亚迪不断地创新技术开发出一件件新产品，震撼着顾客。</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（3）人员辐射：品牌即通过员工的言行举止和精神风貌向社会传播企业的价值观念。</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（4）宣传辐射：企业即通过媒体等多种宣传工具传播品牌文化。</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6560" y="1301750"/>
            <a:ext cx="1109980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6.推动功能</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文化可以推动品牌经营长期发展，使品牌在市场竞争中获得持续的竞争力；也可以帮助品牌克服经营过程中的各种危机，使品牌经营健康发展。品牌文化对品牌经营活动的推动功能主要源于文化的能动作用，即它不仅能反映经济，而且能反作用于经济，在一定条件下可以促进经济的发展。利用品牌文化提高品牌经营效果有一个时间上的积累过程，不能期望它立竿见影。但只要持之以恒重视建设品牌文化，必然会收到良好的成效。</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3095" y="1002665"/>
            <a:ext cx="1104138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7.协调功能</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文化的形成使员工有了明确的价值观念和理想追求，对很多问题的认识趋于一致。这样可以增强他们之间的相互信任、交流和沟通，使企业内部的各项活动更加协调。同时，品牌文化还能够协调企业与社会，特别是与顾客的关系，使社会和企业和谐一致。企业可以通过品牌文化建设，尽可能地调整自己的经营策略，以适应公众的情绪，满足顾客不断变化的需求，跟上社会前进的步伐，保证企业和社会之间不会出现裂痕和脱节，即使出现了也会很快弥合。</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0935" y="189230"/>
            <a:ext cx="5080000" cy="368300"/>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3.1.4</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品牌文化对企业的挑战</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1635125" y="1268730"/>
            <a:ext cx="9989185"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如同硬币总会有两面，塑造品牌文化能够为企业带来顾客的忠诚、免费的传播机会、口碑效应和溢价，但同时顾客对品牌的非货币投入（如情感卷入和时间投入）也对企业提出了挑战。</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1.品牌文化对企业的约束</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具有品牌文化力量的企业与其顾客分享了一套共有的价值观，尽管这些理念很可能是企业创造的，但却已经成为顾客珍视的价值观的组成部分。企业自己塑造的品牌文化将对品牌的市场行为形成约束力。如果企业的行为不能与顾客所理解的品牌文化保持一致，那么最忠实的顾客可能会突然变成最激烈的反对者。</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11580" y="1167765"/>
            <a:ext cx="9839325" cy="4246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比如，2010年，美国媒体曝光谷歌公司和通信运营商Verizon可能已经达成内部协议，Verizon将允许某些网站支付更高的接入费用以换得用户浏览速度的提升。《纽约时报》的记者举例说，谷歌旗下的视频网站Youtube可以支付金钱让顾客在Verizon网络上更快地观看其视频，那么其他的视频网站将会失去公平竞争的机会。消息一经公布立刻引起轩然大波，而对谷歌发起最猛烈抨击的恰恰是谷歌的铁杆支持者，他们写公开抗议信给谷歌的创始人谢尔盖·布林和拉里·佩奇，信的开头是这样的，作为谷歌的创始人，你们打造了谷歌公司的座右铭：“不要变得邪恶</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。而我们作为谷歌的用户，也一直践行你们的座右铭，没有变得邪恶。但是谷歌与Verizon的交易非常邪恶。这种交易意味着你们将共同对互联网进行控制，而且还会阻止谷歌的未来发展。</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33780" y="1052195"/>
            <a:ext cx="10144760"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2.品牌文化的局限性</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拥有强大品牌文化的企业可能会产生一种错觉，认为品牌的超凡魅力可以让顾客为它进行任何改变。这仅仅是一种错觉，必须承认品牌文化的影响力是有限度的，企业需要小心翼翼地培养和使用这种影响力，并且品牌文化对顾客的影响力不能脱离产品质量的底线。苹果公司iPhone 4产品在推出后不久被发现因为天线设计问题而导致信号接收不佳影响通话质量，首席执行官乔布斯为此事召开新闻发布会，并宣称iPhone 4设计没有缺陷，而用户应该采用另一种握持手机的方式来使用iPhone4以确保自己的手不会影响信号接收。据美国媒体报道，这次新闻发布会后，一部分“果粉”表达了对这个品牌的失望。艾克教授的研究表明，当顾客将品牌所具有的特质和文化理解为一种品牌质量承诺的时候，产品质量的失败将让品牌付出难以弥补的代价。</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4880" y="474980"/>
            <a:ext cx="10351770" cy="5723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3.品牌文化受文化冲突影响</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经济全球化背景下的文化冲突与文化融合并行不悖，当品牌成功地将自己塑造成为某种文化的象征符号时，它将享受顾客对这种文化的正面反馈，也将不得不承担可能发生的负面结果。麦当劳已经成为美国文化的重要符号。这一文化象征意义给麦当劳的全球化营销提供了高额回报。但是每当针对美国的政治抗议或文化抵制事件发生的时候，麦当劳也总是成为首当其冲的受害者。近年来，法国顾客掀起了一系列抵制美国“垃圾文化”的运动，其中有不少是指向麦当劳的。同样，当迪士尼成功地成为美国文化全球扩张的典范之后，它在巴黎的失败就已经注定了，1992年巴黎迪士尼建成后连年亏损，很大原因是许多法国人具有欧洲文化中心主义倾向，对迪士尼心存抵制，而在巴黎迪士尼刚刚开始建设的时候，法国的一些知识界人士纷纷反对迪士尼，甚至把它比喻成为美国的“文化核泄露”，巴黎迪士尼最终为此付出了连年亏损的代价。因此，国内学者王海忠和江红艳（2012）认为，利用民族文化认同开展营销活动是一把“双刃剑”。</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990" y="1124585"/>
            <a:ext cx="10987405" cy="563118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品牌文化和企业文化都是文化的一种，两者之间既有区别又有紧密的联系。企业文化是全体员工衷心认同和共有的核心价值观念，它规定了企业员工的基本思维模式和行为模式，或者说是习以为常的东西，是一种不需要思考就能够表现出来的东西，是一旦违背了它就感到不舒服的东西，而且这些思维模式和行为模式，还应该在新老员工的交替过程中具有延缓性和保持性。一个优秀的企业就是要创造一种能够使企业全体员工衷心认同的核心价值观念和使命感，一个能够促进员工奋发向上的心理环境，一个能够确保企业经营业绩的不断提高，一个能够积极地推动组织变革和发展的企业文化。打个形象的比喻，如果把企业当作一个人，当你第一次见到这个人，那么他的衣着打扮会给你第一印象，这就是公司的VI（视觉识别），包括公司的建筑、办公环境、办公器具、LOGO等表面直观的有形实体；通过他的言行举止你又能了解到他的做事风格，这是企业文化的具体表现，但是究竟是什么决定了这个人的言行举止？这就取决于他内心深处的价值观和信念了。同样对于企业来说，是文化决定了这个企业的制度和行为，这个文化的核心就是常说的企业理念和企业核心价值观。</a:t>
            </a:r>
            <a:endParaRPr lang="zh-CN" altLang="zh-CN" sz="2000" kern="100" dirty="0">
              <a:latin typeface="+mn-ea"/>
              <a:ea typeface="+mn-ea"/>
              <a:cs typeface="+mn-ea"/>
              <a:sym typeface="+mn-ea"/>
            </a:endParaRPr>
          </a:p>
        </p:txBody>
      </p:sp>
      <p:sp>
        <p:nvSpPr>
          <p:cNvPr id="3" name="文本框 2"/>
          <p:cNvSpPr txBox="1"/>
          <p:nvPr/>
        </p:nvSpPr>
        <p:spPr>
          <a:xfrm>
            <a:off x="1130935" y="189865"/>
            <a:ext cx="5918200" cy="73723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3.1.5品牌文化与企业文化的关系</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5080" y="332105"/>
            <a:ext cx="10608945" cy="5262245"/>
          </a:xfrm>
          <a:prstGeom prst="rect">
            <a:avLst/>
          </a:prstGeom>
          <a:noFill/>
        </p:spPr>
        <p:txBody>
          <a:bodyPr wrap="square" rtlCol="0" anchor="t">
            <a:spAutoFit/>
          </a:bodyPr>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1.企业文化与品牌文化的联系</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（1）企业文化与品牌文化的内涵一致</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企业文化与品牌文化都服务于企业的产品和经营，进而作用于企业的发展，因此其核心含义应该具有一致性、共通性。海尔品牌给人的感觉是优质、真诚和负责，其企业文化也是以真诚、创新为核心。只有企业文化与品牌文化内涵协同一致时，企业才会取得长足的发展。</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同时，我们也很难想象品牌文化和企业文化相背离，对企业会造成怎样的伤害。如果一种动感激情、富有个性的品牌文化嫁接到一个守旧沉稳的企业上，虽然会有短暂的成效，但是必然不能持续，这也就是为什么有的企业，有了知名广告公司创意的精彩广告，并在媒体投入大笔的广告费用后品牌依然难以取得成效的症结所在。从某种意义上来说，品牌文化是企业文化联系顾客的桥梁，顾客通过品牌文化感受企业文化，在心理和情感上产生一种归属感，这种情感最终表现为品牌忠诚度。</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2" name="图片 1" descr="图3-1品牌文化"/>
          <p:cNvPicPr>
            <a:picLocks noChangeAspect="1"/>
          </p:cNvPicPr>
          <p:nvPr>
            <p:custDataLst>
              <p:tags r:id="rId1"/>
            </p:custDataLst>
          </p:nvPr>
        </p:nvPicPr>
        <p:blipFill>
          <a:blip r:embed="rId2"/>
          <a:stretch>
            <a:fillRect/>
          </a:stretch>
        </p:blipFill>
        <p:spPr>
          <a:xfrm>
            <a:off x="3467100" y="219710"/>
            <a:ext cx="5421630" cy="6609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165" y="1429385"/>
            <a:ext cx="1073467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（2）品牌文化是企业文化的一部分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品牌文化是广义企业文化的一部分，如果没有企业文化，品牌文化就难以为继；而品牌文化又是企业文化中最具社会延展性的部分，如果没有品牌文化，企业文化的外部延展就会逐渐与市场变革、社会发展脱节。</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425" y="1273810"/>
            <a:ext cx="10714990"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2.企业文化与品牌文化的区别</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（1）建立和形成的基础不同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文化主要建立在企业管理基础上是一个相对封闭的系统，主要面向企业内部，企业文化建立的主体是企业员工。在企业经营发展的历程中，企业文化随着企业的发展会慢慢积累、逐渐成型，要经历由不自觉到自觉，无系统到系统的过程，需要不断地总结、提炼和提升。</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文化主要是在对外传播的基础上建立起来的，是一个完全开放的系统，主体是物或可物化的存在。它是在总结市场竞争状况、自身产品状况、顾客因素的基础上精心策划形成的，需要在激烈竞争的市场中给产品一个明晰而独特的定位，塑造鲜明独特的形象，与消费群体的文化特性相吻合。</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7070" y="1436370"/>
            <a:ext cx="10831195" cy="19380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品牌文化以品牌为基点，是顾客和品牌持有者共有的价值体系。企业文化就是由企业组织内成员共同拥有的价值体系。企业文化的塑造可以利用正式规范的力量，比如制度、行为培训、会议中的仪式化内容等。但是品牌文化的塑造则很难通过具有强制力的正式规范来获得，企业必须取得目标顾客的认同，让顾客自发地参与品牌活动，遵循品牌理念。</a:t>
            </a:r>
            <a:endParaRPr lang="zh-CN" altLang="zh-CN" sz="2000" kern="100" dirty="0">
              <a:solidFill>
                <a:schemeClr val="tx1"/>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6305" y="1485900"/>
            <a:ext cx="10651490"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（2）传播对象不同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企业文化用于凝聚人心，团结力量，以此生产出符合市场需求的产品。品牌文化用于吸引受众，建立影响。企业文化告诉别人，我们是什么样的公司；品牌文化告诉顾客，你为何需要本产品的理由。</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文化的对象主要是企业内部的员工，主要作用是明确企业发展的目的和方向，统一企业愿景、核心价值观和企业精神，统一内部员工的意志，把员工的个人目标引导到企业目标上，应用企业文化取得良好的社会形象以形成员工和组织的良性互动，有效增强组织的整体竞争力。品牌文化主要是向企业外部传播，传播的对象是顾客，主要作用是和顾客进行有效沟通，建立产品与顾客的关系，同时丰富品牌形象，塑造品牌个性，应用良好的品牌文化来提升品牌的影响力和客户忠诚度，保持产品在市场中长盛不衰。</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628775"/>
            <a:ext cx="10860405" cy="2861310"/>
          </a:xfrm>
          <a:prstGeom prst="rect">
            <a:avLst/>
          </a:prstGeom>
          <a:noFill/>
        </p:spPr>
        <p:txBody>
          <a:bodyPr wrap="square" rtlCol="0">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（3）构成体系不同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文化主要包括企业核心理念、行为规范和形象识别等内容。其中核心理念是企业文化的核心部分，行为规范是指企业的经营风格、员工行为等，形象识别是企业的外在形象，包括名称、标识等，同时企业文化的落实又离不开经营管理的支撑。与企业文化不同的是，品牌文化体系主要由产品包装、品牌个性、品牌核心价值、识别符号、品牌故事、品牌仪式等物质、精神和行为方面的内容构成。</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6895" y="1267460"/>
            <a:ext cx="1082738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tx1"/>
                </a:solidFill>
                <a:effectLst/>
                <a:latin typeface="+mn-ea"/>
                <a:ea typeface="+mn-ea"/>
                <a:cs typeface="+mn-ea"/>
                <a:sym typeface="+mn-ea"/>
              </a:rPr>
              <a:t>鉴于企业文化和品牌文化之间复杂的关系，我们认为，企业文化是对内的，主要是为了明确企业的生存与发展指导原则，并形成一套以核心价值观等理念为核心的规范体系，以此凝聚企业员工，同时支撑强势品牌塑造，从而确保公司战略的顺利达成。品牌文化在构建过程中也对企业文化产生了深刻影响，两种文化通过品牌达到了有效的整合。企业文化通过品牌拓展了文化视野，并将文化效应转化为市场效应和经济效益。品牌文化通过品牌将顾客偏好的文化引入企业内部，使企业文化不断与顾客的文化协调一致，不断增强企业对市场发展的驾驭能力。所以，正确处理好企业文化与品牌文化的关系，撑握两者之间的均衡至关重要。</a:t>
            </a:r>
            <a:endParaRPr lang="zh-CN" altLang="zh-CN" sz="2000" kern="100" dirty="0">
              <a:solidFill>
                <a:schemeClr val="tx1"/>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2</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201035" y="3070225"/>
            <a:ext cx="614870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3.2创建品牌文化载体</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7060" y="1700530"/>
            <a:ext cx="1083310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一个企业如何塑造出其所希望的品牌文化，这一点尤其重要。如上所述，企业文化重在组织内部塑造一种共享的价值观。品牌文化是由企业的外部利益相关者共享的一套价值体系，相对而言更为不可控。因此企业在塑造品牌文化方面，需要考虑的因素更多。企业需要以品牌精神文化为核心，以品牌物质文化和行为文化为外在表现进行精心策划和设计，将品牌的核心价值和品牌个性以形式多样、内涵丰富，顾客喜闻热见的方式呈现出来。以下几个为企业塑造品牌文化时常用的载体。</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2480" y="1746885"/>
            <a:ext cx="10782300" cy="239966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文化是通过庞大无比的象征体系深植在人类的思维体系中的。塑造品牌文化也需要将品牌元素根植于顾客心智中，并成为某种象征符号。许多品牌元素都可能被赋予象征意义。因此，品牌要统一设计识别元素，使品牌名称、品牌标识、产品形象，以及声音识别等元素成为品牌文化的载体。通过这些识别元素向目标顾客传达一致的品牌文化，从而塑造品牌形象（该部分内容在项目四详细介绍）。</a:t>
            </a:r>
            <a:endParaRPr lang="zh-CN" altLang="zh-CN" sz="2000" kern="100" dirty="0">
              <a:latin typeface="+mn-ea"/>
              <a:ea typeface="+mn-ea"/>
              <a:cs typeface="+mn-ea"/>
              <a:sym typeface="+mn-ea"/>
            </a:endParaRPr>
          </a:p>
        </p:txBody>
      </p:sp>
      <p:sp>
        <p:nvSpPr>
          <p:cNvPr id="100" name="文本框 99"/>
          <p:cNvSpPr txBox="1"/>
          <p:nvPr/>
        </p:nvSpPr>
        <p:spPr>
          <a:xfrm>
            <a:off x="1202690" y="4768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3.2.1</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创造象征符号</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4830" y="1557020"/>
            <a:ext cx="11275695" cy="424624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对于很多小孩来说，放烟花和炮竹是春节当中最受欢迎的仪式。在很多人儿时的记忆当中，烟花的美丽和放烟花时兴奋的心情构成了春节当中必不可少的仪式感。仪式感即人们在参与仪式过程中产生的主观体验，就是人们在仪式中产生的重视性情感。所谓的仪式感，实则为一种仪式自觉。仪式感是独立的感受，不由其他情绪决定。在社会学领域，仪式是指一种既能表达价值和意义，又有重复模式和规律的系列活动，与社会层面上的“礼”具有相同内涵。一般认为，仪式是组织化的象征活动与典礼活动，用以界定和表现特殊的时刻、时间或变化所包含的社会与文化意味。</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仪式是具有宗教或传统象征意义的活动的总称，它既存在于个体的身份转变过程中，如结婚、诞生、就职、毕业等，也存在于特定团体的社会事务或宗教礼仪中，如礼拜、节日等。品牌建设者都希望顾客对产品的使用与特定的仪式紧密联系在一起。</a:t>
            </a:r>
            <a:endParaRPr lang="zh-CN" altLang="zh-CN" sz="2000" kern="100" dirty="0">
              <a:latin typeface="+mn-ea"/>
              <a:ea typeface="+mn-ea"/>
              <a:cs typeface="+mn-ea"/>
              <a:sym typeface="+mn-ea"/>
            </a:endParaRPr>
          </a:p>
        </p:txBody>
      </p:sp>
      <p:sp>
        <p:nvSpPr>
          <p:cNvPr id="100" name="文本框 99"/>
          <p:cNvSpPr txBox="1"/>
          <p:nvPr/>
        </p:nvSpPr>
        <p:spPr>
          <a:xfrm>
            <a:off x="1202690" y="4768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3.2.2营造品牌仪式感</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10845" y="1124585"/>
            <a:ext cx="8428990" cy="4892675"/>
          </a:xfrm>
          <a:prstGeom prst="rect">
            <a:avLst/>
          </a:prstGeom>
          <a:noFill/>
        </p:spPr>
        <p:txBody>
          <a:bodyPr wrap="square" rtlCol="0" anchor="t">
            <a:spAutoFit/>
          </a:bodyPr>
          <a:p>
            <a:pPr algn="l">
              <a:lnSpc>
                <a:spcPct val="150000"/>
              </a:lnSpc>
              <a:buClrTx/>
              <a:buSzTx/>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（一）知识目标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1.理解品牌文化的内涵；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2.理解品牌文化与企业文化的关系；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3.掌握品牌文化载体的策划方法；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4.理解文化冲突对品牌文化的影响。</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（二）能力目标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1.能够使用自己的语言清楚地表达品牌文化的概念、解释其内涵；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2.能够根据企业品牌建设需要策划品牌文化载体；</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3.能够根据市场情况处理文化冲突对品牌文化的影响。</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02690" y="117475"/>
            <a:ext cx="6096000" cy="737235"/>
          </a:xfrm>
          <a:prstGeom prst="rect">
            <a:avLst/>
          </a:prstGeom>
          <a:noFill/>
        </p:spPr>
        <p:txBody>
          <a:bodyPr wrap="square" rtlCol="0" anchor="t">
            <a:spAutoFit/>
            <a:scene3d>
              <a:camera prst="orthographicFront"/>
              <a:lightRig rig="threePt" dir="t"/>
            </a:scene3d>
          </a:bodyPr>
          <a:p>
            <a:pPr>
              <a:lnSpc>
                <a:spcPct val="150000"/>
              </a:lnSpc>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学习目标</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5883275" y="1196340"/>
            <a:ext cx="6096000" cy="2491740"/>
          </a:xfrm>
          <a:prstGeom prst="rect">
            <a:avLst/>
          </a:prstGeom>
          <a:noFill/>
        </p:spPr>
        <p:txBody>
          <a:bodyPr wrap="square" rtlCol="0" anchor="t">
            <a:spAutoFit/>
          </a:bodyPr>
          <a:p>
            <a:pPr algn="l">
              <a:lnSpc>
                <a:spcPct val="150000"/>
              </a:lnSpc>
              <a:buClrTx/>
              <a:buSzTx/>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（三）素质目标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1.通过本项目学习提高营销职业素养；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2.通过学习品牌文化内容，增强民族文化自信心；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3.通过本项目学习，增强精益求精的敬业精神；</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4.通过本项目学习，增强创新精神。</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6560" y="1207135"/>
            <a:ext cx="11086465" cy="4892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1.仪式感的内涵</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仪式感是在仪式构建的情境中产生的，它具有一种原生的冲动，仪式中的行为、表演蕴含着一种真切的激情与渴望。仪式感，即人们在参与仪式过程中产生的主观体验。当人们经由仪式的过程产生了情感与信念的认知，便同时获得了仪式感。</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1）仪式感的构成要素</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通过以上定义和论述可以看出，仪式中产生仪式感需要具备以下三个要素。</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（1）象征意义要素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仪式感的象征意义指仪式中所指代或暗示的价值理念和社会意义。仪式本身和仪式中的事物或行为需具备象征意义。象征意义是指通过某些事物、流程、行为、操作表达抽象的意义，如情感、寓意等。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7820" y="1699260"/>
            <a:ext cx="11692255" cy="19380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（2）流程式动作要素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latin typeface="+mn-ea"/>
                <a:ea typeface="+mn-ea"/>
                <a:cs typeface="+mn-ea"/>
                <a:sym typeface="+mn-ea"/>
              </a:rPr>
              <a:t>仪式感的流程式动作，或称为固定程序，指意识中必须被严格执行的一系列步骤。在仪式当中，最能让人产生仪式感的要素是仪式中的流程式动作。这个流程式动作是指一系列的固定程序和步骤。例如，入党仪式遵循一般固定的流程，而就是这些流程式的动作，能让参与者产生强烈的仪式感。</a:t>
            </a:r>
            <a:endParaRPr lang="zh-CN" altLang="zh-CN" sz="2000" kern="100" dirty="0">
              <a:solidFill>
                <a:schemeClr val="tx1"/>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412875"/>
            <a:ext cx="11179810" cy="470789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（3）非功能性行为要素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仪式感的非功能性行为，指仪式中包含的不对最终结果产生任何实际影响的固定行为。仪式中的非功能性行为是指在仪式过程中对参与者的最终目的不产生直接影响的行为。例如，在入党仪式当中对党旗行举手礼、复述誓词等一系列动作，本身并不能给参与者带来任何与入党有关的直接结果，但却为引起所有参与者内在的情感共鸣赋予了意义，对所有参与者群体认同感和共同信念的产生起到了正向增强的作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综上所述，营造仪式感的基本步骤如下：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①制定严谨且不可随意更改的仪式流程。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②给仪式流程的各个环节赋予象征意义。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③为仪式流程的适当缓解添加非功能性属性。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8945" y="1593215"/>
            <a:ext cx="11670030"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2）影响仪式感的元素</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（1）参与者的群体认同感元素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参与者的群体认同感在仪式中不是一种必要元素，但它对参与者情绪和仪式感的产生起到了正向加强的作用。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（2）时间与空间元素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在实际的应用场景中，时间与空间也起着重要的作用。在现实的仪式场景当中，仪式必然要求参与者同时同地参与，时空元素的作用是强化参与者在仪式中的情绪调动与情感共鸣，并同时向参与者传达集体归属感，以求达成对参与者情绪激发与唤醒的目的。</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（3）参与者情绪元素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参与者的心理状态作为仪式的重要隐性要素存在于仪式中，包含参与者情绪与仪式信念两种因素。</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8330" y="1553845"/>
            <a:ext cx="1106170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（4）仪式的频率元素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仪式频率会对参与者情绪及认同感产生影响。仪式举行过程中的信息传达、情绪调动需借由一定频率的仪式重现对参与者的正向强化。随着仪式的重复次数与频率的提高，参与者对于仪式的陌生感会有所下降，认同感会提高。</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（5）仪式中的信念元素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参与者的仪式信念指仪式参与者是否相信仪式的作用，根据已有的心理学实验数据可以证明：总体来讲，正向的仪式信念可以增强人们参与仪式的意愿。</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484630"/>
            <a:ext cx="1116901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2.塑造品牌仪式感策略</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仪式既有传承性又有可塑性。在婚礼中，人们可以继承中国传统的“夫妻对拜”，又可以借用西方的“交换戒指”，还可以创新出“点蜡烛”、“放鸽子”等各种新形式，只要在群体内被大家尊重和认可，就会成为“仪式感”行为。通常仪式感行为包括审美感、崇高感、标志性、形式化这几种元素。由此，我们可以这样界定品牌仪式感：企业通过对人们特殊消费行为的仪式化设计，赋予消费行为神圣意义或传承性价值，从而达到创造、引导消费活动的营销目的。品牌仪式感的关键在于通过塑造并传播“仪式感”行为，唤起顾客内心对企业品牌强烈的认同感。</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8015" y="764540"/>
            <a:ext cx="11137900" cy="470789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（1）塑造生产过程的仪式感</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古代人们在战争或手工业生产之初都会有相应的占卜、祈祷活动，现在的企业往往会通过举行各种开工、奠基、启动仪式昭告某种新产品、新服务的诞生，这是一种将生产仪式用于品牌传播的行为。品牌仪式感强调企业有意识地将生产过程赋予神圣化、高尚化的文化意义，并将这种仪式有目的地通过大众传媒或其他方式进行强化，引发受众的媒介参与。</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碧螺春茶叶强调“谷雨节气的第一天清晨采集的嫩芽，温之以少女的体香”；女儿红酒品牌的生产过程本身就是一种民俗仪式：“在女孩子出生之日，父母将新酿的黄酒埋于树根下，18年后女儿出嫁之日取出。”可以说，仪式感赋予了品牌不同凡响的神圣气质。另外一些企业则自创生产程序的“仪式感”，如娃哈哈纯净水强调“十七层净化”、奥康皮鞋推出的“纯手工打造”概念等，这些企业突出的是生产过程的庄重感，激发顾客对品牌高尚化的想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86790" y="476885"/>
            <a:ext cx="10865485" cy="563118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（2）塑造销售过程的仪式感</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如果你去商店购买一只名表，会看到：妆容精致的营业员用一张精美的托盘配以丝质的衬布，款款地从里面走出，将手表托至顾客的面前，商品的销售过程不再只是简单地付钱取货，而是一个让人肃然起敬的仪式。这种将商品置于仪式中膜拜位置的行为，也可以看做是“品牌拜物教”的典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名酒的销售过程通常就是一个酒文化的品鉴仪式。一些高端红酒销售通常以私人沙龙的方式出现，在这中间，人们不再是顾客，而是艺术鉴赏者和仪式的参与者，一些品酒者赞叹道：“我尝到了幸福。”这种宗教般的情怀见证了仪式的魅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一位顾客用这样的文字描述他在书店买书的过程：“挑书、付钱、盖章，然后书就跟我回家了。这个过程像一种仪式一样，感觉很美。”尽管盖章这一程序完全可以去掉，但在顾客心中，正是由于这个可有可无的程式才构成了企业销售活动的独特性和标志性，区别于其他销售过程（如网络购书），因而这也成为了仪式感的来源。</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8500" y="1628775"/>
            <a:ext cx="10758805" cy="2861310"/>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（3）塑造消费过程的仪式感</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latin typeface="+mn-ea"/>
                <a:ea typeface="+mn-ea"/>
                <a:cs typeface="+mn-ea"/>
                <a:sym typeface="+mn-ea"/>
              </a:rPr>
              <a:t>一位雪茄爱好者这样描述：“享受一支好的雪茄，需要剪去雪茄帽，用专业打火机点燃。这种强烈的仪式感能渐渐把你从日常俗务中拉出来，回到完全舒适放松的本真状态。抽的过程中既不能太快，也不能太慢，一支中等长度的雪茄往往需要一个小时的时间来享受。”农夫果园饮料告诉人们“喝前摇一摇”，这些行为也许还不能算是“仪式”，但它延长了消费过程中的快感，一旦形成一种习惯，就会产生一种独特的“仪式感”，极大增强品牌魅力。</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1045" y="836930"/>
            <a:ext cx="10841990" cy="572389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3.品牌仪式感的重要维度</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很多品牌都垂涎“仪式感”，也不断重金投入。然而需要大力投入的，不仅仅是金钱，还有三个重要维度。若缺了这三个维度，或许可以得到⼀次盛大的仪式，但⼀定换不来“仪式感”。所有人都或多或少明白仪式的重要性，在⼀个个盛大的仪式中，“仪式感”被赋予神圣的意义，人们的行为会自动触发，这些行为甚至带有⼀些“疯狂”的特质。这对品牌而言，求之不得。因此在各种各样的节日中，许多品牌“蹭热点”，希望自己的品牌与仪式挂钩，分得⼀些“仪式感”中的消费行为。而野心更大的品牌，则自己造节，自己创造仪式感。这其中最成功的，莫如淘宝的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然而绝大多数的品牌努力打造的仪式感都不成功，变为了尴尬无比的营销事件和矫揉造作的广告宣传，既没有形成顾客认同的仪式感，还槽点满满。实际上，不是品牌不重视仪式感，而是在打造仪式感的过程中，往往容易忽视掉三个重要的维度。而一旦没有这三个维度，就容易造成资源配置上的错位，传导到前端之后，顾客自然感受不到正确的仪式感。</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31090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017905"/>
            <a:ext cx="7592060" cy="553085"/>
          </a:xfrm>
          <a:prstGeom prst="rect">
            <a:avLst/>
          </a:prstGeom>
          <a:noFill/>
        </p:spPr>
        <p:txBody>
          <a:bodyPr wrap="square">
            <a:spAutoFit/>
          </a:bodyPr>
          <a:lstStyle/>
          <a:p>
            <a:pPr indent="457200" algn="ctr">
              <a:lnSpc>
                <a:spcPct val="150000"/>
              </a:lnSpc>
              <a:spcBef>
                <a:spcPts val="0"/>
              </a:spcBef>
              <a:spcAft>
                <a:spcPts val="0"/>
              </a:spcAft>
            </a:pPr>
            <a:r>
              <a:rPr lang="zh-CN" altLang="en-US" sz="2000" b="1" kern="100" dirty="0">
                <a:latin typeface="+mn-ea"/>
                <a:ea typeface="+mn-ea"/>
                <a:cs typeface="+mn-ea"/>
              </a:rPr>
              <a:t>让“褚橙”成为可“穿越”的故事</a:t>
            </a:r>
            <a:endParaRPr lang="zh-CN" altLang="en-US" sz="2000" b="1" kern="100" dirty="0">
              <a:latin typeface="+mn-ea"/>
              <a:ea typeface="+mn-ea"/>
              <a:cs typeface="+mn-ea"/>
            </a:endParaRPr>
          </a:p>
        </p:txBody>
      </p:sp>
      <p:sp>
        <p:nvSpPr>
          <p:cNvPr id="10" name="文本框 9"/>
          <p:cNvSpPr txBox="1"/>
          <p:nvPr/>
        </p:nvSpPr>
        <p:spPr>
          <a:xfrm>
            <a:off x="472440" y="1639570"/>
            <a:ext cx="11157585" cy="378460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在2014中国新媒体创业大赛上，传媒人林楚方讲到，褚橙可以批发到8块钱一公斤，有的橙子八毛都没人要，中间差的7块2是哪里来的？从内容来。从一定意义上说，褚时健的故事就是内容。我愿意买这个橙子，哪怕贵一点。</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altLang="zh-CN" sz="2000" kern="100" dirty="0">
                <a:effectLst/>
                <a:latin typeface="+mn-ea"/>
                <a:ea typeface="+mn-ea"/>
                <a:cs typeface="+mn-ea"/>
              </a:rPr>
              <a:t>林楚方点出了褚橙在品牌建设上的故事化魅力。然而，褚橙的成功却绝不仅仅与褚时健的故事有关。作为褚橙品牌的重要推手，本来生活网于2012年成功打造出励志橙标签后，却在市场调研中发现年轻一代顾客很多都不了解褚时健的故事背景，甚至即便了解也觉得是上一代的事情，跟他们关系不是特别大</a:t>
            </a:r>
            <a:r>
              <a:rPr lang="zh-CN" altLang="zh-CN" sz="2000" kern="100" dirty="0">
                <a:effectLst/>
                <a:latin typeface="+mn-ea"/>
                <a:ea typeface="+mn-ea"/>
                <a:cs typeface="+mn-ea"/>
              </a:rPr>
              <a:t>。 </a:t>
            </a:r>
            <a:endParaRPr lang="en-US"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effectLst/>
              <a:latin typeface="+mn-ea"/>
              <a:ea typeface="+mn-ea"/>
              <a:cs typeface="+mn-ea"/>
            </a:endParaRPr>
          </a:p>
        </p:txBody>
      </p:sp>
      <p:sp>
        <p:nvSpPr>
          <p:cNvPr id="12" name="文本框 11"/>
          <p:cNvSpPr txBox="1"/>
          <p:nvPr/>
        </p:nvSpPr>
        <p:spPr>
          <a:xfrm>
            <a:off x="472440" y="5372100"/>
            <a:ext cx="11126470" cy="10147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b="1" kern="100" dirty="0">
                <a:effectLst/>
                <a:latin typeface="+mn-ea"/>
                <a:ea typeface="+mn-ea"/>
                <a:cs typeface="+mn-ea"/>
                <a:sym typeface="+mn-ea"/>
              </a:rPr>
              <a:t>探讨：</a:t>
            </a:r>
            <a:endParaRPr lang="zh-CN" altLang="zh-CN" sz="2000" b="1"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褚时健的励志故事为什么可以让褚橙卖出高价？</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9755" y="981075"/>
            <a:ext cx="11038840" cy="378460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（1）时间</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仪式感≠仪式。很多品牌对仪式感的理解，以为是在⼀次营销事件中做足体验和宣传，打造一个盛大无比、华丽辉煌的仪式，仪式感就自然形成了。但实际上，单个仪式的打造是单点功夫，仪式感真正的灵魂是时间。</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当2009年淘宝举办第一届双十一之后，并没有顾客会去期待2010年的11月有一场一样的购物节。而只有淘宝坚定地在每一年都把最重要的资源倾斜在这个属于自己的节日仪式上3年之后，顾客才形成了固定的行为记忆，进而内化为仪式感。拿婚礼举例，婚礼是一场盛大的仪式，但不会因为这一场婚礼就出现仪式感。给夫妻仪式感的，是以这场仪式为起点的结婚纪念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38150" y="1371600"/>
            <a:ext cx="1116965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进而，我们可以稍微描述一下仪式感：通过在时间或地点等维度上的固定重复，对某些日常行为赋予意义，并进行自我暗示，触发某种仪式。仪式是一个点，而仪式感由一条线组成。时间就是这条串起单个仪式的线。仪式感与范围无关，既可以是公共的，如春节、双十一，也可以是私人的，如结婚纪念日、毕业纪念。</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对品牌而言也是如此。给予顾客仪式感，不一定需要投入巨大的资源。如农夫山泉，从2016年的金猴瓶开始，农夫山泉每年都会推出只送不卖的限量生肖瓶。2022年，农夫山泉继续延续这一新春策略，推出壬寅虎年典藏版矿泉水：“金虎水”。在这样的小范围里创造仪式感，⼀样可以传递出真诚的理念。</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8340" y="1687195"/>
            <a:ext cx="1069213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仪式感打造的第一要素是细水长流的坚持，而不是在某个节点“砸大钱搞大事”企图一次爆火。从心理学上而言，人类对仪式感的需求来源之一，是在面对不确定的世界中寻找一种可以自我掌控的局面，通过坚持来抵抗不确定性。因此，仪式感给人最兴奋和满足情绪的时刻，实际上是仪式到来前的日子。因为我们确定那个仪式一定会来，我们会去准备，我们会行动起来。在电影《饮食男女》中，每个周日的家庭聚会，是父亲这个角色仪式感的来源，他从早上就开始准备食材，等待这天的晚餐三个女儿跟自己坐在餐桌前的那个时刻到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6755" y="1772920"/>
            <a:ext cx="10840720" cy="2861310"/>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（2）因果</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仪式感的确会触发人去行动，这个时候仪式感是原因。但更多人忽略的⼀点是，仪式感本身还首先是结果。仪式感是一种进入人潜意识的感觉，是到了某时某地使得人自动触发的感觉，是自我暗示。很多品牌天真地认为，我只要“告诉”顾客我这里有一个盛大的仪式，他们就会行动起来。也许届时顾客真的会行动起来，但这种行为背后的驱动力跟仪式感无关，也许是价格诱惑、明星背书、产品过硬等原因。</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170" y="1701165"/>
            <a:ext cx="1084961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在仪式感达成之前，人们不会因为仪式“被触发”。仪式感首先是品牌打造营销事件的结果，才会成为触发消费行为的原因。而一旦形成了这种“原因结果的双循环”，仪式感才成立。也即，品牌得先在一段较长的时间内向顾客证明，这场仪式会确定无误的到来，顾客才会逐渐形成一种固定的认知，仪式要来了。而只有这场仪式越来越深度地参与到顾客的生活中，顾客才会愿意一起来塑造这场仪式，进而给予这场仪式自己的独家意义。仪式是仪式感的原因，参与行为是仪式感的结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655320" y="1268730"/>
            <a:ext cx="10991850" cy="470789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（3）互动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春晚举办了近40年，至少有三方参与：央视、演员、观众。春晚的仪式感不仅仅是央视单向宣导的意义，也有演员参与其中的努力，更有观众对其的评价。互联网时代，尽管每一年春晚都要上热搜，也要不断被骂“炒冷饭”、“陈旧落后”，但这依然是一种意义。只要还有观众不断参与其中，春晚这档节目的仪式感就不会消失。</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只有品牌单向输出的仪式，说明顾客并未将其内化为一种感受。在私域流量越来越被强调的今天，在仪式感的打造上，品牌反而应该拥有“公域”的思维，即把自己的私域活动上升为公域活动，将更多的利益关联方引入，将仪式感造足。而只有形成多向互动，顾客的行为才会被触发。仪式感的打造是一个叠加的过程，是由一个个人、组织参与其中，不断赋予各自的意义而交织成的一个多层次系统概念。</a:t>
            </a:r>
            <a:endParaRPr lang="zh-CN" altLang="zh-CN" sz="2000" kern="100" dirty="0">
              <a:effectLst/>
              <a:latin typeface="+mn-ea"/>
              <a:ea typeface="+mn-ea"/>
              <a:cs typeface="+mn-ea"/>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170" y="1484630"/>
            <a:ext cx="1093343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如果将春晚作为仪式感组成部分之一，放到春节这个更大的仪式层面而言，春晚又因为成为了春节的仪式感之一，进一步夯实了自身和春节的仪式感，使得春节的仪式感进一步升华。一场大范围的仪式必然有一个公共上的意义，也能够容纳个体的独家意义，当各种层次的意义不断叠加其上，仪式感会愈发坚不可摧。这场仪式才会拥有“铁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在今天，仪式感被很多品牌当作一种营销的手段。然而却忽视了仪式感打造过程中所必须具备的因素。但也必须提醒，钱虽然不是打造仪式感中万能的，但没有是不可能的。仪式感的打造需要上升到战略层面，不到这个高度，内部的协同会出现变形，传递到顾客那里就无法形成一种统一的感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6110" y="1628775"/>
            <a:ext cx="10752455" cy="286131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随着商品经济的不断发展，市场竞争越来越激烈，品牌代言人作为品牌与顾客之间的桥梁应运而生。品牌代言人承担着传播品牌信息、提升品牌形象、增强顾客关注度等方面的职责，同时需要与顾客近距离的接触，进行各种信息的交流，最终提升品牌价值，增强顾客的忠诚度和美誉度，以扩大顾客的购买行为。在广告或其他营销活动中，推荐特定品牌的产品或服务的人物或其他形象通常被称为品牌代言人。这是比较广义的界定。在广告业中，狭义的界定往往是指那些与品牌形象相吻合、长期为特定品牌传递信息的人物或形象。</a:t>
            </a:r>
            <a:endParaRPr lang="zh-CN" altLang="zh-CN" sz="2000" kern="100" dirty="0">
              <a:latin typeface="+mn-ea"/>
              <a:ea typeface="+mn-ea"/>
              <a:cs typeface="+mn-ea"/>
              <a:sym typeface="+mn-ea"/>
            </a:endParaRPr>
          </a:p>
        </p:txBody>
      </p:sp>
      <p:sp>
        <p:nvSpPr>
          <p:cNvPr id="100" name="文本框 99"/>
          <p:cNvSpPr txBox="1"/>
          <p:nvPr/>
        </p:nvSpPr>
        <p:spPr>
          <a:xfrm>
            <a:off x="1130300" y="3327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3.2.3</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选择品牌代言人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2780" y="1340485"/>
            <a:ext cx="11351260" cy="4799965"/>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latin typeface="+mn-ea"/>
                <a:ea typeface="+mn-ea"/>
                <a:cs typeface="+mn-ea"/>
                <a:sym typeface="+mn-ea"/>
              </a:rPr>
              <a:t>1.品牌代言人的类型</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品牌代言人不仅包括具有较高知名度的人物，也包括企业或者组织设计的卡通形象或者虚拟塑造的特殊人物，他们的最终目的都是向顾客传达品牌产品的属性、价值、文化、特性等方面的各种信息，提升企业或者品牌的形象。</a:t>
            </a:r>
            <a:endParaRPr lang="zh-CN" altLang="zh-CN" sz="2000" kern="100" dirty="0">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（1）名人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企业借助名人的名气给产品做品牌代言人的类型。这是企业追求明星效应、名人经济的结果，企业试图通过文体明星的知名度来提高品牌的知名度，因此名人类型是一种最常见的品牌代言人类型。</a:t>
            </a:r>
            <a:endParaRPr lang="zh-CN" altLang="zh-CN" sz="2000" kern="100" dirty="0">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（2）专家</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企业邀请在某方面有一定权威性的人物给产品做品牌代言人的类型。与名人类型比较，专家类型由于形象与企业所售产品吻合，能够给企业产品带来信誉背书，从而给品牌赋予一定的权威性。</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745" y="908685"/>
            <a:ext cx="11103610" cy="470789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（3）普通人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邀请具有产品使用者典型形象的一般民众给产品做品牌代言人的类型。该代言人虽不是专业家，也不是名人，但是该代言人具有广大品牌使用者的一般特征，让广大使用者联想到自己。因此，对顾客而言该代言人真实可信，容易找到认同感。</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（4）虚拟人物</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由企业自行设计，具有独特形象，并被赋予生命的品牌图形标志、吉祥物或卡通造型等。这种品牌代言人与一般的明星、专家等活生生的人是截然不同的。品牌虚拟代言人是品牌策划人员在综合分析竞争环境、竞争对手以及顾客心理的基础上，结合自身产品特点，虚构一个品牌代言人的策略。这个代言人可以是一个卡通或漫画人物，也可以是一个并不存在的虚构人物。它代表的是品牌个性，目的是实现品牌与顾客的有效沟通。</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31090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引言</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 name="文本框 2"/>
          <p:cNvSpPr txBox="1"/>
          <p:nvPr/>
        </p:nvSpPr>
        <p:spPr>
          <a:xfrm>
            <a:off x="860425" y="1628140"/>
            <a:ext cx="10782300" cy="1476375"/>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通过品牌定位策划提炼出品牌核心价值，并据此塑造品牌个性之后，企业需要进一步丰富品牌形象，并以顾客喜闻乐见的方式开展品牌个性传播。因此，企业要以品牌个性为核心建设品牌文化，使品牌形象具体、丰富起来，并被顾客接受、认可和认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5" y="1412875"/>
            <a:ext cx="1116774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（5）企业创始人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通过企业创始人或其他管理人员进行品牌传播，更准确地说就是充分利用“企业家公众形象价值”为企业进行品牌传播。在这种情况下，以前作为企业幕后操纵者的企业家被推向了前台，推向了顾客和受众，使得企业家一人分饰两角：企业经营决策者和企业品牌代言人。许多品牌将其创始人塑造成为品牌代表。品牌创始人的行为、言论和个人魅力很容易被顾客嫁接到对品牌的认知中，而品牌创始人往往同时也是企业领袖，他们可以通过传输理念、讲述故事、确立承诺、表达主张、彰显个性等多种人性化的方式帮助品牌建立文化认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9135" y="844550"/>
            <a:ext cx="10956925" cy="5262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2.品牌代言人的功能</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品牌代言人作为一种易被顾客辨认的形象，可以依靠其号召力和影响力为产品带来巨大的流量，是企业建立以及传递品牌形象的惯常做法，是俘获人心的有效工具。</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（1）赋予品牌个性化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品牌代言人将品牌联想过程彻底缩短了，即直接让你看到一个代表品牌性格的人，个人性格非常显著，他们对品牌性格的拉动最为直接，也最为简单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（2）赋予品牌人性化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代言人是品牌文化的人格化，是品牌个性的人性化符号载体之一。产品或服务是提供给人使用的，当物的“冰冷”与活生生的代言人有效整合后，产品也似乎拥有了代言人的个性与人格，品牌代言人使企业所提供的产品或服务人性化，从而使顾客消除戒备心理，较易接受企业的产品或服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075" y="1772285"/>
            <a:ext cx="1086485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（3）赋予品牌感性化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代言人使品牌在顾客眼里活起来，这些元素能够超越产品的物理性能。正是品牌代言人所传递的感性化内容，使得顾客试着接受一种产品，下意识地把自己与一个品牌联系起来，不再选择其他品牌。品牌代言人以感性化的表达触发顾客的潜在动机，切合顾客内心最深层次的感受，从而使顾客选择那些独具魅力的品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12875"/>
            <a:ext cx="11076940"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3.选择品牌代言人的原则</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严格遵循以下原则是企业成功选择品牌代言人的关键。</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（1）一致性原则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品牌代言人的个性特质须与品牌个性相一致。这是选择品牌代言人须遵循的第一原则。</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（2）传递性原则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品牌代言人在品牌传播活动中通过将自身价值和个性形象的充分展示，准确地向市场传达出企业品牌的个性特征和精神文化。</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（3）重点性原则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品牌代言人参与的企业品牌传播活动，营造的宣传情景始终要以企业品牌为传播重点，绝不能喧宾夺主。</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5950" y="1412875"/>
            <a:ext cx="10836275"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4.防范品牌代言人的负面影响</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代言人的启用是把双刃剑，一方面可能给企业创造巨大的收益，另一方面也蕴藏着无限风险。当品牌代言人由于各方面原因在顾客心中形成较差印象时，可能会祸及品牌，对品牌造成不可估量的损失。那些毁在代言人手中的品牌不胜枚举。企业可以从以下几个方面着手，以减轻代言人负面事件对品牌形象的损害，增强顾客的品牌信任水平。</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8340" y="1844675"/>
            <a:ext cx="1072896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（1）慎重甄选品牌代言人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名人负面消息的曝光可能让其美好形象毁于一旦，同时也会波及到企业的品牌声誉。因此，企业在选择品牌代言人时不能只看其影响力，更要重点考察此人的道德品质。在选择品牌代言人的过程中，需要制定详细的评价指标和具体遴选方案，特别要对备选代言人作全面的道德品质、过往形象和代言记录进行考察，选择那些“德艺双馨”的名人作为品牌代言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765175"/>
            <a:ext cx="11110595" cy="516953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（2）利用完备的合同约束品牌代言人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虽然品牌代言人的行为主要通过其内在的自律性来自我规范，但是法律和合同是必不可少的外在约束。企业应该在与品牌代言人签约时，充分挖掘法律和道德规范层面的要素，凝练成规范品牌代言人行为的具体条款，并将条款明确写入品牌代言人的服务合同，作为企业的基本权利和品牌代言人必须遵守的基本义务。企业与名人签订品牌代言合同时，要将道德、品质和行为规范方面的合同条款与品牌代言人的酬金严格挂钩。企业按照事前约定的时间和条款对代言人进行严格的阶段性考核，分阶段逐次向品牌代言人支付酬金。通过减少首次支付的比例，使代言人只有到合约期满，且通过企业各阶段的考核才能完整取得代言酬金。企业利用完备的合同约束，将对品牌代言人的考核与代言酬金有机结合，可以有效防范代言人在合同期间的败德和违法行为发生。当品牌代言人发生负面行为时，企业可以根据合同和相关法律，追究品牌代言人的责任，并依法要求品牌代言人退还酬金、支付违约金、赔付企业的其他直接和间接经济损失。</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3235" y="1484630"/>
            <a:ext cx="10962005" cy="470789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（3）建立完善的品牌代言人负面事件应急制度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代言人作为独立于企业和公众之外的个体，其负面行为的发生难以预测，具有不可控性。尤其是在当今的社会转型时期，品牌代言人的各类负面事件时有发生。因此，企业必须防患于未然，掌握品牌代言活动的主动权。企业签约代言人之后，在加强动态监控的同时，必须制定相应的品牌代言人负面事件应急预案和处置机制。在品牌代言人负面消息发生以后，与媒体、社会及相关方保持紧密的沟通和联系，充分利用主流媒体和公众人物的公信力，发布与代言人负面消息相关的动态信息与处置方案。对于由品牌代言人自身原因引发的负面事件，向社会和顾客予以坦诚相告，向社会和顾客表达企业的立场和歉意；对于由外界力量操纵的恶意诽谤、蓄意制造是非、不正当竞争等行为予以揭露和谴责，并通过法律手段维护权益。尤其是要与顾客保持多渠道、全方位接触，通过深入开展沟通、联谊活动和服务补救等方式稳定顾客的情绪和心理。</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26110" y="1628775"/>
            <a:ext cx="1076642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（4）注重与消费者之间建立品牌信任</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代言人的品牌传播效应有赖于顾客对代言人的信任，但这种信任最终还是要落实到产品的质量上。企业持续提供高质量的产品及服务，可以累积顾客对品牌的信任和依赖。这份信任可以很大程度上抵御品牌代言人的消极影响。因此企业在与顾客的长期交往中，应该着力提升产品的质量，积极履行品牌的承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1484630"/>
            <a:ext cx="10954385" cy="424624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品牌社区是指使用同一品牌的顾客以该品牌为关系基础，聚合在一起的社会群体。品牌社区成员对于品牌及其他使用者有相当程度的了解，他们知道自己属于一个以品牌为中心的群体，在这个群体中他们会分享品牌的各种知识和社会关系。</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社区的力量会明显地影响所有成员，尤其是参与品牌活动时的行为。品牌社区中存在一些核心顾客，这些顾客对品牌有更高的熟悉度和忠诚度。企业需要强化与核心顾客的关系，因为核心顾客对社区的其他成员拥有非同小可的影响力。</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随着互联网技术的普及，社交网站、即时通信等技术手段使得顾客建立和参与品牌社区越来越容易。汽车、电子产品、软件、母婴用品等成为品牌社区存在的主要品类，当顾客需要获取关于产品使用的信息、分享品牌体验、获得其他顾客帮助的时候，品牌社区成为日益重要的场所。</a:t>
            </a:r>
            <a:endParaRPr lang="zh-CN" altLang="zh-CN" sz="2000" kern="100" dirty="0">
              <a:latin typeface="+mn-ea"/>
              <a:ea typeface="+mn-ea"/>
              <a:cs typeface="+mn-ea"/>
              <a:sym typeface="+mn-ea"/>
            </a:endParaRPr>
          </a:p>
        </p:txBody>
      </p:sp>
      <p:sp>
        <p:nvSpPr>
          <p:cNvPr id="100" name="文本框 99"/>
          <p:cNvSpPr txBox="1"/>
          <p:nvPr/>
        </p:nvSpPr>
        <p:spPr>
          <a:xfrm>
            <a:off x="1130300" y="1885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3.2.4</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创建品牌社区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1</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3.1品牌文化的内涵</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628775"/>
            <a:ext cx="10859770"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 品牌社区的特征</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（1）社区成员共享某种价值观</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社区成员共享的价值观是品牌社区存在的基本前提，也是区分不同品牌社区的一个主要尺度。由于现在价值观的多元化，不同人持有的价值观不尽相同。一群持有共同价值观的顾客会共同偏好于某个品牌。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82600" y="1556385"/>
            <a:ext cx="1089152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（2）社区成员共有的“仪式和传统”</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仪式和传统是文化的具体表现。不同的文化和价值观具有不同的表现形式，这种表现形式就如同原始部落保留的仪式和传统风俗习惯，它们代表了该部落特有的价值观。例如，某地的俱乐部有一种不成文的习俗：要想成为该俱乐部的高级会员，必须能在规定的时间内穿越某处艰难道路。这种规定就如同一种仪式，代表了该品牌爱好者所认同的一种价值观念：你想加入本俱乐部，就必须具备一定的勇气和能力。某人一旦挑战成功，并获得高级会员资格，其在该俱乐部的身份地位就不同了，很多人会崇拜他。这种挑战仪式构成了顾客加入该俱乐部的动力，并乐此不疲地一次次冲击该挑战。</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8975" y="1412240"/>
            <a:ext cx="10741025" cy="424624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（3）社区成员共有某种责任感</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这种责任感是社区成员自愿对整个社区，或其他成员承担某种职责。该责任感让社区成员产生某种共同的社区行为，且对社区的稳定起到凝聚作用。社区成员之间的责任感不具有社会职责的强制性，更多的时候它仅仅是一种自发的行为。比如，一些喜好上汽大通房车的顾客对使用同样汽车的其他人有着特殊的亲近感，当他们在公路上碰到同样的汽车时会闪灯打招呼，对抛锚的上汽大通房车会主动帮忙。在上汽大通房车的野营会上，那些老司机会无私地分享他们的用车经验。这些经验本来可以由上汽大通公司进行传授，但其效用远远比不上这些老司机通过非正式渠道所进行的分享。经过这样的野营会后，成员之间会建立起一种特殊的私人关系，从而使成员对品牌社区的忠诚更加牢固。</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340485"/>
            <a:ext cx="11091545"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2.虚拟品牌社区</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据调查，当前98%的数字顾客都是社交媒体用户，每天花费在社交媒体上的时间多达2小时22分钟，约占其在线时间的1/3。同时顾客已经由传统的信息接收者转变为与企业相互交流，实现价值共创的参与者。面对不断变化的市场环境和顾客的角色转变，企业需要重视虚拟品牌社区的建设。</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虚拟品牌社区主要是构建一个可供交流的空间，让世界各地的用户都能参与进来，分享同一事物的网络社区。随着社交媒体的发展，大部分用户会在社交媒体上对感兴趣的事物进行关注，同时也发表个人看法或记录个人生活。为了达到吸引用户的目的，企业创建属于自己的虚拟品牌社区，吸引对其感兴趣的用户进行互动，实现企业与用户之间的信息互通，分享品牌消费体验，以期形成持续的关系和强烈的认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6245" y="980440"/>
            <a:ext cx="1113663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顾客加入虚拟品牌社区实际上就是一个社交分享、共创价值、相互学习启发的过程。从顾客关注某一品牌的那一刻起，就打开了这一品牌和顾客的情感联结，情感维持则需要经过虚拟品牌社区不断的品牌信息输出，在无形中让顾客心理产生一种品牌信念感，同时顾客对品牌的忠诚度也会得到提升。再者，顾客不只局限于某一品牌的虚拟社区，大部分顾客都会同时加入多个虚拟品牌社区，而在各个不同社区中顾客都可以通过互动来加强彼此间的了解与分享，分享过程就是加强品牌关注度的过程。顾客发表对品牌的意见和想法，对其他的顾客有借鉴作用，更重要的是对企业来说，这也是一种顾客信息反馈的收集，甚至可以作为企业创新的来源。</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10" y="1195705"/>
            <a:ext cx="1069911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3.品牌社区的建设策略</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社区创建的初始阶段通常是自发存在的，参与人数不多，顾客自发构建了喜好该品牌的小群体，随着品牌对顾客影响的逐步扩大，越来越多的顾客开始加入。对于品牌管理人员来说，主要就是发现并积极培养该品牌的社区。当然，在创建品牌社区的过程中，关键是要根据品牌的内涵和顾客的特点采取合适的方式，以达到事半功倍的效果。</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2935" y="1075055"/>
            <a:ext cx="10889615" cy="286131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（1）注重社区共享价值的建设</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管理人员对品牌社区进行有意识地扶植和培养时，要注重社区共享价值、仪式、传统，以及责任感的建立，要大力宣扬品牌社区的共同价值。品牌社区存在的基础是成员间有着共同的价值观，要形成和维护品牌社区的存在，就必须使顾客对品牌的价值观有强烈的心理认同。这就要求企业品牌展示出来的利益、符号、内涵，与顾客的情感达成一致。此外，还要注重对核心顾客的支持和培养，让他们发挥灯塔的指引作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340485"/>
            <a:ext cx="1101534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（2）注意培养顾客之间的相互关系</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之间良好的私人关系是品牌社区存在的关键所在，同时也是品牌社区发挥功能的前提。顾客之间的相互关系有时被品牌管理人员所忽略，管理人员没有认识到顾客在自发状态下对穿着同一品牌服装的人所持有的独特情感，这一微弱的情感认同对继续保持品牌忠诚、吸引其他具有同类价值观的顾客具有重要意义。例如，七匹狼倡导“与狼共舞，尽显英雄本色”，“挑战人生，永不回头”的品牌价值观，企业借助足坛的7位顶级明星完美诠释了七匹狼的品牌价值观，同时也借助这些明星增强了顾客之间的相互关系。</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10" y="1196340"/>
            <a:ext cx="1108202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（3）要以</a:t>
            </a: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顾客</a:t>
            </a: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为中心培育多种关系</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要思考如何以顾客为中心来培育顾客与品牌、产品，以及顾客与顾客之间的关系。比如：一家专营高档西服品牌的公司通过主动向顾客提供天气状况：“杉杉品牌提醒广大顾客，明天天气阴，有小雨，购买杉杉品牌的顾客请注意西服的保养”，转而顾客之间又相互转告，因此这家企业成功地建立了多重的联系。此外，企业还要特别注重对社区核心顾客的支持和培养，因为他们对该品牌拥有很高的忠诚度，同时又是开发品牌新消费群的重要力量。特别是对于女性顾客而言，她们一旦成为某品牌的忠实顾客就会经常把自己的服饰展示给自己的朋友看，与她们分享对该品牌的体验，当然也会劝说其购买此品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355" y="1628775"/>
            <a:ext cx="10958830" cy="193802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（4）品牌企业要为顾客提供互动机会</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为顾客提供互动的机会有多种形式，例如：借助品牌的时装发布会为顾客提供互动机会。此外，品牌宴会也是一种不错的方式。所谓品牌宴会就是由公司邀请顾客聚集到一起的宴会形式。这种社交性活动有助于顾客之间建立长期的私人关系。</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custDataLst>
              <p:tags r:id="rId1"/>
            </p:custDataLst>
          </p:nvPr>
        </p:nvSpPr>
        <p:spPr>
          <a:xfrm>
            <a:off x="1103925" y="31090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3.1.1品牌文化概念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文本框 1"/>
          <p:cNvSpPr txBox="1"/>
          <p:nvPr/>
        </p:nvSpPr>
        <p:spPr>
          <a:xfrm>
            <a:off x="777875" y="1859915"/>
            <a:ext cx="10894060"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品牌文化是社会文化的一部分，为了更好地理解品牌文化，我们需要先理解文化的概念。</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1.文化的定义</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依据人类学对文化的理解，文化是作为社会成员的人们习得的复杂整体，包括知识、信仰、艺术、道德、法律、习俗以及其他的能力和习性。功能主义学派认为文化包含了物质和精神两个方面，既包括了道德及价值观等抽象的概念，也包括具体的物质实体。在现代语境中通常将文化视作组织或社会成员间共有的意义、仪式、规范和传统的集合，而亚文化则指某一文化群体中的次级群体成员共有的独特信念、价值观。</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9290" y="1844675"/>
            <a:ext cx="10807700" cy="23996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（5）巩固社区成员之间的关系</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要维护品牌社区的存在，必须使成员对品牌的价值观有强烈的认同感，并不断巩固社区成员之间的关系。因此，品牌管人员可以通过宣传品牌历史与文化，传播与品牌相关的重要事件或故事，或者制作一些精美的促销赠品帮助社区成员之间建立共同的爱好。具有鲜明特色的品牌故事常常有助于培养顾客对品牌的情感。</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3155" y="44450"/>
            <a:ext cx="10859135" cy="6647180"/>
          </a:xfrm>
          <a:prstGeom prst="rect">
            <a:avLst/>
          </a:prstGeom>
          <a:noFill/>
        </p:spPr>
        <p:txBody>
          <a:bodyPr wrap="square" rtlCol="0" anchor="t">
            <a:spAutoFit/>
          </a:bodyPr>
          <a:lstStyle/>
          <a:p>
            <a:pPr lvl="0" indent="457200" algn="ctr">
              <a:lnSpc>
                <a:spcPct val="150000"/>
              </a:lnSpc>
              <a:spcBef>
                <a:spcPts val="0"/>
              </a:spcBef>
              <a:spcAft>
                <a:spcPts val="0"/>
              </a:spcAft>
              <a:buClrTx/>
              <a:buSzTx/>
            </a:pPr>
            <a:r>
              <a:rPr lang="zh-CN" altLang="zh-CN" sz="2400" b="1"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案例：小米社区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小米成立于2010年，是一家专注于智能硬件、电子产品研发和智能家居生态链建设的移动互联网公司。秉持着“让每个人都能享受科技乐趣”的企业愿景，小米通过组建企业在线品牌社区，成功创造了用互联网模式开发手机操作系统、发烧友参与开发改进的模式。在线品牌社区是小米为顾客打造的交流产品评测体验、分享玩机技巧、追踪小米最新动态和参与线上线下活动的互动交流平台，于2011年正式对外上线。“与顾客交朋友”的米粉文化就此根植于小米的基因，小米也被戏称为“经常与网友交流的科技公司”。小米社区采用游戏化设计，利用与品牌相关的社交互动和营销活动将“为发烧而生”的理念融入整个社区运营，聚集、联系并赋能给最热情的粉丝顾客们。通过设计积极的体验活动，吸引顾客参与其中。因此，小米社区被描述为社交空间、营销渠道和游戏化激励设计的结合体，试图利用各类游戏元素吸引、鼓动和奖励顾客实现线上线下多种参与，以实现顾客黏性、品牌契合和品牌传播等营销目的。经过13年的历练和奔跑，小米企业已经成为全球第四大智能手机品牌。目前，除各类产品版块外，小米社区还设有资讯、论坛、小米游戏、酷玩帮、摄影馆、爆米花、同城会和校园俱乐部等几大版块。</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讨论：小米社区的建设对小米品牌作用是什么？</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6065" y="2132330"/>
            <a:ext cx="11427460" cy="147637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如果说对品牌历史的文字梳理可以形成品牌传记，那么对品牌发展过程留存物品的整理和传播，使得品牌博物馆的建立成为可能。实物的陈列往往比语言描述更具可信性和震撼力，品牌博物馆可以使品牌文化变得可视、可读、可触。</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
        <p:nvSpPr>
          <p:cNvPr id="100" name="文本框 99"/>
          <p:cNvSpPr txBox="1"/>
          <p:nvPr/>
        </p:nvSpPr>
        <p:spPr>
          <a:xfrm>
            <a:off x="1130300" y="18796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3.2.5</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建立品牌博物馆</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2645" y="476250"/>
            <a:ext cx="10753090" cy="6092825"/>
          </a:xfrm>
          <a:prstGeom prst="rect">
            <a:avLst/>
          </a:prstGeom>
          <a:noFill/>
        </p:spPr>
        <p:txBody>
          <a:bodyPr wrap="square" rtlCol="0" anchor="t">
            <a:spAutoFit/>
          </a:bodyPr>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1958年8月1日，第一辆红旗轿车诞生，也是新中国历史上第一辆国产轿车。悠悠岁月，红旗品牌已走过了60年时光。60年前的夏天，在“拿出高级轿车去见毛主席”这句口号的激励下，第一汽车制造厂全厂上下总动员，组成攻关突击队，日夜奋战，拼尽全力，于1958年8月1日造出了第一辆红旗牌高级轿车，创造了中国汽车工业的奇迹。为了记录这些辉煌的历史，红旗汽车在2006年于吉林省长春市建设了红旗汽车博物馆。该馆始建于2006年，总面积3000多平方米。展馆分为三个展区，A区主题为“艰苦创业、为国争光”，讲述从1958—1981年间“红旗”从诞生到停产的不凡经历，及新中国第一代创业者为国家富强迸发的劳动热情和大胆创造力；B区主题为“锲而不舍、勇于探索”，讲述从1981—2006年一汽红旗面临的挑战和压力，一汽人顽强抗争的艰辛历程。这26年间一汽人承受着来自不同方面的压力，在市场经济大潮和跨国公司强势品牌的冲击下艰难挺进，潜心研制出几十种不同排量、不同型号的高级轿车，抵御了市场风浪的侵袭，表现出不服输的抗争精神；C区主题为“创新发展、引领未来”，讲述从2007年至今一汽红旗复兴计划的进展和实施，表现了一汽人务实、科学的创新态度，以及追赶时代进步的自强精神。</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5" descr="https://img1.xcarimg.com/culture/21350/38741/20210214014402180622776497918.jpg-908x681.jpg"/>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t="10395"/>
          <a:stretch>
            <a:fillRect/>
          </a:stretch>
        </p:blipFill>
        <p:spPr>
          <a:xfrm>
            <a:off x="1562735" y="404495"/>
            <a:ext cx="8586470" cy="5135880"/>
          </a:xfrm>
          <a:prstGeom prst="rect">
            <a:avLst/>
          </a:prstGeom>
          <a:noFill/>
          <a:ln>
            <a:noFill/>
          </a:ln>
        </p:spPr>
      </p:pic>
      <p:sp>
        <p:nvSpPr>
          <p:cNvPr id="100" name="文本框 99"/>
          <p:cNvSpPr txBox="1"/>
          <p:nvPr/>
        </p:nvSpPr>
        <p:spPr>
          <a:xfrm>
            <a:off x="1490345" y="5805170"/>
            <a:ext cx="5080000" cy="742950"/>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图</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3-3</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红旗轿车</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4870" y="1536065"/>
            <a:ext cx="10558780" cy="4455160"/>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品牌博物馆的建设需要有历史眼光的品牌管理人员在品牌创立之初就有意识地对品牌资料和具有历史价值的各类实物进行保留。比如，第一款产品、第一笔合同、第一批员工名录、每一代的新产品，甚至第一次实验数据和未能成功上市的样品等。海鸥牌的第一块手表诞生于1955年，与很多瑞士悠久的手表品牌相比，它算不上具有历史价值，但是这个一直以技术创新作为企业立身之本的企业，在消化吸收世界先进技术的基础上不断提高自主创新能力，使企业研发能力和关键技术始终保持世界先进和国内领先水平，缩短了与世界同行的差距。海鸥手表在天津建立了自己的品牌博物馆，并成为很多游客的必游景点。海鸥手表博物馆的设计大量运用齿轮这一手表必备的设计元素，使呆板单一的齿轮在这里变得形状多变、色彩斑斓，它的演示资料也重点讲述了这个品牌如何改变了整个世界对于手表，尤其是中国手表的刻板理解，通过展示第一块手表到最新限量版手表的生产过程，阐述了自己的品牌文化：“我有一颗中国心”。</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6755" y="1268730"/>
            <a:ext cx="10938510" cy="239966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传播进入移动互联网时代，信息出现爆炸式增长。想要吸引顾客眼球，抓住顾客碎片化的注意力越来越难，品牌冰冷生硬的介绍，地毯式轰炸的传播方式对于增加品牌曝光度的作用日渐式微，顾客越来越反感广告扰乱了他们的生活，对于广告的内容更是毫不在意，而故事营销恰好能够迎合顾客的心理变化。好的故事能够避免引起顾客对广告的心理厌恶，使他们在唏嘘故事情节的同时，也接受了品牌的传播信息。</a:t>
            </a:r>
            <a:endParaRPr lang="zh-CN" altLang="zh-CN" sz="2000" kern="100" dirty="0">
              <a:latin typeface="+mn-ea"/>
              <a:ea typeface="+mn-ea"/>
              <a:cs typeface="+mn-ea"/>
              <a:sym typeface="+mn-ea"/>
            </a:endParaRPr>
          </a:p>
        </p:txBody>
      </p:sp>
      <p:sp>
        <p:nvSpPr>
          <p:cNvPr id="100" name="文本框 99"/>
          <p:cNvSpPr txBox="1"/>
          <p:nvPr/>
        </p:nvSpPr>
        <p:spPr>
          <a:xfrm>
            <a:off x="1130300" y="36512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3.2.6</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传播品牌故事</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8340" y="1268730"/>
            <a:ext cx="10790555"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故事是指企业刻意将品牌的背景文化、核心价值，以及个性特征等作为主要诉求内容，并以真实的人物、生动的情节和感人的故事为诉求形式，通过各种媒介向目标顾客进行商业传播的活动。品牌讲述故事的过程，就是与顾客产生二次关联的过程。第一次关联发生在顾客把自己当作主人公体验故事的时候。心理学家称之为叙事转移，指：“人们在听故事或看电影时，会很不自觉地融入故事里的事件、情节、人物和角色中，觉得自己就身在故事里，或者就是故事里的那位主角。”第二次关联是顾客抽身故事后对故事持有的强烈认同感，并使自身产生强烈的消费冲动。故事可以营销理念、精神、人格、产品、服务与品牌，能够引发听者的感性情怀，触动五感神经（视、听、触、嗅、味觉），国际上众多品牌都有一个世人传颂不绝的故事。纵览竞争激烈的市场，虽然顾客注意力越发稀缺，但是仍有品牌能够紧紧占据顾客的心智。这些品牌都有一个成功点：讲述一个又一个吸引眼球的故事。</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1215" y="405130"/>
            <a:ext cx="10946130" cy="5723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1.品牌故事撰写方法</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故事是被叙述出来的事件，并伴随着一定的观念和情感。无论是真实的故事还是虚构的故事，它都要与受众产生情感联系。撰写品牌故事的关键就是要思考：企业用何种形式将故事的原始素材加以整理、联结成一个具有新型意义的故事去与顾客沟通。现有的故事叙述模式主要有三种：其一是现实主义叙事，给阅读者的感觉是尽量隐藏人工修饰，完全尊重生活自然规律为主，故事看起来没有完整的故事结构，即使故事讲完，主人公的人生还会继续向前；其二是形式主义叙事，其风格则恰恰与现实主义相反，大张旗鼓彰显情节设计、人工化修饰，破坏人物关系是它最明显的特点；其三是非剧情叙事，其风格又与现实主义和形式主义的观念重合，最直观的表现即是纪实报道，同样强调尊重自然规律，非制造世界仅仅是记录外在事实。因此，当故事营销需要传达明确意义的时候，现实主义、形式主义和非剧情叙事这三种叙事方式都显得捉襟见肘。其四是古典模式，其风格自成一派，与前三种完全不同，因其引人入胜的情节设置和对观众情感的充分满足，被称为故事叙事方式的典范。</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0830" y="1917700"/>
            <a:ext cx="11166475"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1）故事模式</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古典模式是目前最流行的故事组织方式。这一模式的叙事结构按线性顺时发展，强调故事情节的完整性、动机的可信性以及前后的一致性，规避了故事情节零散化走向。古典模式的故事一开始便会提出戏剧性问题，待情节升至冲突巅峰，阅读者想知道主角能否战胜反派或化解矛盾，后面的情节再用因果连接的方式升级强化冲突，有输有赢，使得问题解决，达到一个形式上的完结。</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2"/>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3"/>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411480" y="1268730"/>
            <a:ext cx="11264900"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2.品牌文化的定义</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文化是基于某一品牌对社会成员的影响、聚合而产生的亚文化现象。品牌文化是某一品牌的拥有者、购买者、使用者或向往者之间共同拥有的、与此品牌相关的独特信念、价值观、仪式、规范和传统的总和。品牌文化的核心是企业通过品牌定位塑造的品牌个性，以及提炼的品牌核心价值。</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837565"/>
            <a:ext cx="1097407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根据英国学者罗吉·福勒的说法：“叙事指详细叙述一系列事实或事件并确定他们之间的关系。”可把菲尔德的叙事模式依据角色、事件关系清晰整理出三幕，三幕紧紧相扣，成为一体。而这三幕，同样适应于故事营销中的故事叙事，其原理一脉相通。以下本书以品牌故事片的方式讲述品牌故事撰写模式。</a:t>
            </a:r>
            <a:endParaRPr lang="zh-CN" altLang="zh-CN" sz="2000" kern="100" dirty="0">
              <a:effectLst/>
              <a:latin typeface="+mn-ea"/>
              <a:ea typeface="+mn-ea"/>
              <a:cs typeface="+mn-ea"/>
              <a:sym typeface="+mn-ea"/>
            </a:endParaRPr>
          </a:p>
        </p:txBody>
      </p:sp>
      <p:pic>
        <p:nvPicPr>
          <p:cNvPr id="2" name="图片 2" descr="绘图2"/>
          <p:cNvPicPr>
            <a:picLocks noChangeAspect="1"/>
          </p:cNvPicPr>
          <p:nvPr>
            <p:custDataLst>
              <p:tags r:id="rId1"/>
            </p:custDataLst>
          </p:nvPr>
        </p:nvPicPr>
        <p:blipFill>
          <a:blip r:embed="rId2"/>
          <a:stretch>
            <a:fillRect/>
          </a:stretch>
        </p:blipFill>
        <p:spPr>
          <a:xfrm>
            <a:off x="915670" y="2781935"/>
            <a:ext cx="8731885" cy="2698750"/>
          </a:xfrm>
          <a:prstGeom prst="rect">
            <a:avLst/>
          </a:prstGeom>
        </p:spPr>
      </p:pic>
      <p:sp>
        <p:nvSpPr>
          <p:cNvPr id="3" name="文本框 2"/>
          <p:cNvSpPr txBox="1"/>
          <p:nvPr/>
        </p:nvSpPr>
        <p:spPr>
          <a:xfrm>
            <a:off x="1562735" y="5949315"/>
            <a:ext cx="6096000" cy="634365"/>
          </a:xfrm>
          <a:prstGeom prst="rect">
            <a:avLst/>
          </a:prstGeom>
          <a:noFill/>
        </p:spPr>
        <p:txBody>
          <a:bodyPr wrap="square" rtlCol="0" anchor="t">
            <a:noAutofit/>
          </a:bodyPr>
          <a:lstStyle/>
          <a:p>
            <a:pPr lvl="0" indent="457200" algn="l">
              <a:lnSpc>
                <a:spcPct val="150000"/>
              </a:lnSpc>
              <a:spcBef>
                <a:spcPts val="0"/>
              </a:spcBef>
              <a:spcAft>
                <a:spcPts val="0"/>
              </a:spcAft>
              <a:buClrTx/>
              <a:buSzTx/>
            </a:pPr>
            <a:r>
              <a:rPr lang="zh-CN" altLang="zh-CN" sz="2000" kern="100" dirty="0">
                <a:effectLst/>
                <a:latin typeface="+mn-ea"/>
                <a:ea typeface="+mn-ea"/>
                <a:cs typeface="+mn-ea"/>
                <a:sym typeface="+mn-ea"/>
              </a:rPr>
              <a:t>图3-3菲尔德电影叙事模式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990" y="836930"/>
            <a:ext cx="10935970" cy="563118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（1）铺垫</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故事的第一幕是剧情铺陈，内容占全故事的1/4；其目的是为了提出戏剧性问题。这段情节中，叙事者需要阐释清楚主角的目标、追寻目标所遇到的阻碍，为故事发展建立剧场前提，令观众明白故事起因。</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（2）冲突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故事的第二幕是戏剧性冲突，内容占全故事的1/2；中间以阅读者意料之外的转折点使冲突部分一分为二，其目的是为了建立戏剧性情节的发展经过。该部分因为冲突的复杂化及扭曲性，主角为对抗障碍或危机而产生的张力，逐渐将故事情节带向下一个新的方向。</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（3）解决</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故事的第三幕是危机解决，时长占全故事的1/4；其目的在于将高潮冲突以因果的方式再升高，最终将故事结果戏剧化。本段主要功能就是解决故事中因主角产生的一系列问题，满足观众的情感需求。</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355" y="1484630"/>
            <a:ext cx="11036300"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2）故事要素</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一个讲得精巧的故事，仿佛如一首气势恢宏的交响曲，是其人物、结构、情节、背景以及思想交织而成的一个统一体。产品要在一则吸睛的故事中，不妨碍阅读者体验的情境下融入品牌信息，广告创作者就必须研究故事的诸要素，把它们当作交响曲乐谱的各个音符，不断组合、修改，最后弹奏出一首完整的曲子。从方寸到宇宙，故事虽多，但能配合品牌营销使用的巧妙故事却难于追寻。找寻情节、动作、人物、对白、意象等等，没有一个要素是能独立建构故事的。就算广告创作者已经找到需要的一切故事素材，那么如何在故事结构中点缀上品牌信息，且做到雁过无痕，又将是一大难题。古典模式解决的是故事宏观整体层面的结构问题，而故事要素则是从微观层面解决故事结构问题。</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60045" y="1124585"/>
            <a:ext cx="11407775" cy="286131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（1）故事结构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故事结构是对人物生活中一系列事件的选择，这种选择将事件组合成一个具有战略意义的序列，以激发特定而具体的情感，并表达一种特定而具体的人生观。故事结构由各种发生在特定时间与场景中的事件有目的性的排列，并通过人物的安排和处理获得某种特定的感情和艺术效果，并展示其故事内涵。对于承担着宣传产品的品牌故事，它的结构必然要井然有序，剧情场景的转变，事件的选择都要为品牌营销做好铺垫，只有对故事结构进行精心安排，品牌信息才不会陷入突兀生硬的窘境。</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pic>
        <p:nvPicPr>
          <p:cNvPr id="3" name="图片 3" descr="绘图3"/>
          <p:cNvPicPr>
            <a:picLocks noChangeAspect="1"/>
          </p:cNvPicPr>
          <p:nvPr>
            <p:custDataLst>
              <p:tags r:id="rId1"/>
            </p:custDataLst>
          </p:nvPr>
        </p:nvPicPr>
        <p:blipFill>
          <a:blip r:embed="rId2"/>
          <a:stretch>
            <a:fillRect/>
          </a:stretch>
        </p:blipFill>
        <p:spPr>
          <a:xfrm>
            <a:off x="771525" y="4725035"/>
            <a:ext cx="9626600" cy="555625"/>
          </a:xfrm>
          <a:prstGeom prst="rect">
            <a:avLst/>
          </a:prstGeom>
        </p:spPr>
      </p:pic>
      <p:sp>
        <p:nvSpPr>
          <p:cNvPr id="100" name="文本框 99"/>
          <p:cNvSpPr txBox="1"/>
          <p:nvPr/>
        </p:nvSpPr>
        <p:spPr>
          <a:xfrm>
            <a:off x="771525" y="5445760"/>
            <a:ext cx="5080000" cy="63881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图3-</a:t>
            </a:r>
            <a:r>
              <a:rPr lang="en-US"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品牌故事结构</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1195" y="1700530"/>
            <a:ext cx="10830560"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微观层面上，故事结构是层层递进的关系。节拍是故事结构的最小成分，是人物反应与反应之间的一种区别行为。例如一个女孩下班走上街头，招手拦迎面驶来的一辆出租车，司机向她摇摇手，丝毫没有减速地从女孩眼前开过。女孩“招手”与司机“摇手”之间相互的区别动作即是一个节拍。场景由众多节拍组成。一连串场景则构建出下一个更大的故事单位：序列。值得注意的是，从场景到场景，所发生的转折必定存在强度区别，是呈递增趋势。而一个序列的最后场景则带来强度较大、有决定性意义的重大改变。在品牌营销中，这一系列的意义转变，始终是为品牌信息而服务的。“幕”由序列构成，幕与幕之间的转折比序列之间更为强劲。一系列“幕”最终构成故事。</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0255" y="1305560"/>
            <a:ext cx="4511040" cy="4246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（2）闭合式结局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大情节、小情节以及反情节构成故事三角，闭合式结局则隶属于故事三角中大情节（古典模式设计）下的一支，是“讲述故事的具体环节”。事件星罗万象，从瞬间到永恒，变化无穷，但故事三角地图却很好地把各种情节形式囊括其中，为故事情节设计提供了完整的导航罗盘。</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pic>
        <p:nvPicPr>
          <p:cNvPr id="6" name="图片 6" descr="绘图4"/>
          <p:cNvPicPr>
            <a:picLocks noChangeAspect="1"/>
          </p:cNvPicPr>
          <p:nvPr>
            <p:custDataLst>
              <p:tags r:id="rId1"/>
            </p:custDataLst>
          </p:nvPr>
        </p:nvPicPr>
        <p:blipFill>
          <a:blip r:embed="rId2"/>
          <a:stretch>
            <a:fillRect/>
          </a:stretch>
        </p:blipFill>
        <p:spPr>
          <a:xfrm>
            <a:off x="5821045" y="679450"/>
            <a:ext cx="5981065" cy="4556760"/>
          </a:xfrm>
          <a:prstGeom prst="rect">
            <a:avLst/>
          </a:prstGeom>
        </p:spPr>
      </p:pic>
      <p:sp>
        <p:nvSpPr>
          <p:cNvPr id="3" name="文本框 2"/>
          <p:cNvSpPr txBox="1"/>
          <p:nvPr/>
        </p:nvSpPr>
        <p:spPr>
          <a:xfrm>
            <a:off x="5883275" y="5589270"/>
            <a:ext cx="6096000" cy="767080"/>
          </a:xfrm>
          <a:prstGeom prst="rect">
            <a:avLst/>
          </a:prstGeom>
          <a:noFill/>
        </p:spPr>
        <p:txBody>
          <a:bodyPr wrap="square" rtlCol="0" anchor="t">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图3-</a:t>
            </a:r>
            <a:r>
              <a:rPr lang="en-US"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5</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 品牌故事三角</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814070" y="1701165"/>
            <a:ext cx="10671810" cy="2861310"/>
          </a:xfrm>
          <a:prstGeom prst="rect">
            <a:avLst/>
          </a:prstGeom>
          <a:noFill/>
        </p:spPr>
        <p:txBody>
          <a:bodyPr wrap="square">
            <a:spAutoFit/>
          </a:bodyPr>
          <a:p>
            <a:pPr indent="457200" algn="just">
              <a:lnSpc>
                <a:spcPct val="150000"/>
              </a:lnSpc>
              <a:spcBef>
                <a:spcPts val="0"/>
              </a:spcBef>
              <a:spcAft>
                <a:spcPts val="0"/>
              </a:spcAft>
            </a:pPr>
            <a:r>
              <a:rPr lang="zh-CN" altLang="zh-CN" sz="2000" kern="100" dirty="0">
                <a:latin typeface="+mn-ea"/>
                <a:ea typeface="+mn-ea"/>
                <a:cs typeface="+mn-ea"/>
                <a:sym typeface="+mn-ea"/>
              </a:rPr>
              <a:t>闭合式结局指，一个表达绝对，且不可逆转变化的故事高潮，回答了故事讲述过程中提出的所有问题，并满足了所有阅读者的情感。对于闭合式结局，阅读者最后总会带着一种完美收官的体验结束故事阅读。因为故事中没有阐述未明的东西，这一点也正是故事营销所需要的。故事营销中故事情节必须融入品牌信息，植入方式可以不同，出现在节拍、场景、序列的位置可以不同，但故事的结局不能模糊不清，不能走向开放式结局，必须给予阅读者情感满足，解答所有提出的问题，否则这个故事便不能营销成功。</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3870" y="1397635"/>
            <a:ext cx="11405870" cy="4246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（3）人物弧光</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人物弧光，也就人物的弧线，指的是人物随着他的经历发生着变化。一个人物最能打动人心的时刻，是他身上发生剧情“反转”时，阅读者看到的能让人物“升华”的东西。利用人物带出故事，故事引出品牌信息，这基本是故事营销的写作模式。优秀的故事总是有人物支撑，人物随着事件改变。故事中人物的生活、身体、观念会产生相应的价值取向转折。</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在故事营销写作中，优秀的作品会在故事讲述过程中揭示人物内在中的弧光（价值取向变化），这种变化能配合品牌信息的融合。当情节中出现产品时，阅读者不会轻易识破是营销行为，反而因为人物弧光的漫射，在阅读者心理占据一席之地，产品有落脚之处，固然能在阅读者今后的消费行为中慢慢显现。</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1965" y="1052830"/>
            <a:ext cx="11030585"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3）激励事件</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故事营销的最终目的是营销产品，在故事中，往往品牌信息的出现是紧跟着激励事件出现的。因此，为了避免写出陈词滥调的故事，使产品处于尴尬地位，创作者必须对激励事件进行更深细节的雕琢。可以说，激励事件是养料，催生事件的极速成长，它必须是一个强烈的、不可逆转的事件，激励事件必须彻底打破主人公生活中各种力量的平衡。且无论糟糕还是美好都要求主人公对其做出明确反应。比如，故事开始，主人公的生活一直处于平衡之中，但是生活存在的不确定因素，人是无法改变的，也许就在某个时间，这种平衡被一个在任何时刻都能称之为有决定性意义的事件突然打破。打破这平衡之后，主人公生活中的价值取向便随之转向另一面，或正面，或负面。激励事件一定是单一的，纯粹的，而且具备真实性，能使阅读者信服。它不是直接发生在主人公身上，就是因主人公的某个行为导致发生。</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7" descr="绘图5"/>
          <p:cNvPicPr>
            <a:picLocks noChangeAspect="1"/>
          </p:cNvPicPr>
          <p:nvPr>
            <p:custDataLst>
              <p:tags r:id="rId1"/>
            </p:custDataLst>
          </p:nvPr>
        </p:nvPicPr>
        <p:blipFill>
          <a:blip r:embed="rId2"/>
          <a:stretch>
            <a:fillRect/>
          </a:stretch>
        </p:blipFill>
        <p:spPr>
          <a:xfrm>
            <a:off x="2282825" y="908685"/>
            <a:ext cx="7713345" cy="4425315"/>
          </a:xfrm>
          <a:prstGeom prst="rect">
            <a:avLst/>
          </a:prstGeom>
        </p:spPr>
      </p:pic>
      <p:sp>
        <p:nvSpPr>
          <p:cNvPr id="100" name="文本框 99"/>
          <p:cNvSpPr txBox="1"/>
          <p:nvPr/>
        </p:nvSpPr>
        <p:spPr>
          <a:xfrm>
            <a:off x="3074670" y="5877560"/>
            <a:ext cx="5080000" cy="561975"/>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图3-</a:t>
            </a:r>
            <a:r>
              <a:rPr lang="en-US"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6</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激励事件</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ags/tag1.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MH" val="20170109233147"/>
  <p:tag name="MH_LIBRARY" val="GRAPHIC"/>
  <p:tag name="MH_ORDER" val="文本框 19"/>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2"/>
  <p:tag name="KSO_WM_UNIT_ID" val="custom160336_9*l_i*1_2"/>
  <p:tag name="KSO_WM_UNIT_CLEAR" val="1"/>
  <p:tag name="KSO_WM_UNIT_LAYERLEVEL" val="1_1"/>
  <p:tag name="KSO_WM_DIAGRAM_GROUP_CODE" val="l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MH" val="20170109233147"/>
  <p:tag name="MH_LIBRARY" val="GRAPHIC"/>
  <p:tag name="MH_ORDER" val="文本框 19"/>
</p:tagLst>
</file>

<file path=ppt/tags/tag24.xml><?xml version="1.0" encoding="utf-8"?>
<p:tagLst xmlns:p="http://schemas.openxmlformats.org/presentationml/2006/main">
  <p:tag name="KSO_WPP_MARK_KEY" val="d6dd60dc-9106-4903-aa90-ddcb36095ec1"/>
  <p:tag name="COMMONDATA" val="eyJoZGlkIjoiYjk5ODM0YmMxOWJiYWQyNDU4MGIzYWRmYTA0ZmI5NDcifQ=="/>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MH" val="20170109233147"/>
  <p:tag name="MH_LIBRARY" val="GRAPHIC"/>
  <p:tag name="MH_ORDER" val="文本框 19"/>
</p:tagLst>
</file>

<file path=ppt/theme/theme1.xml><?xml version="1.0" encoding="utf-8"?>
<a:theme xmlns:a="http://schemas.openxmlformats.org/drawingml/2006/main" name="第一PPT，www.1ppt.com">
  <a:themeElements>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ppt/theme/themeOverride2.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32598</Words>
  <Application>WPS 演示</Application>
  <PresentationFormat>自定义</PresentationFormat>
  <Paragraphs>563</Paragraphs>
  <Slides>136</Slides>
  <Notes>8</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136</vt:i4>
      </vt:variant>
    </vt:vector>
  </HeadingPairs>
  <TitlesOfParts>
    <vt:vector size="153" baseType="lpstr">
      <vt:lpstr>Arial</vt:lpstr>
      <vt:lpstr>宋体</vt:lpstr>
      <vt:lpstr>Wingdings</vt:lpstr>
      <vt:lpstr>微软雅黑</vt:lpstr>
      <vt:lpstr>仿宋_GB2312</vt:lpstr>
      <vt:lpstr>仿宋</vt:lpstr>
      <vt:lpstr>Calibri</vt:lpstr>
      <vt:lpstr>Calibri</vt:lpstr>
      <vt:lpstr>微软雅黑 Light</vt:lpstr>
      <vt:lpstr>Lifeline JL</vt:lpstr>
      <vt:lpstr>Segoe Print</vt:lpstr>
      <vt:lpstr>Arial</vt:lpstr>
      <vt:lpstr>黑体</vt:lpstr>
      <vt:lpstr>Arial Unicode MS</vt:lpstr>
      <vt:lpstr>Impact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红蓝工作总结</dc:title>
  <dc:creator>第一PPT</dc:creator>
  <cp:keywords>www.1ppt.com</cp:keywords>
  <dc:description>www.1ppt.com</dc:description>
  <cp:lastModifiedBy>vf1120</cp:lastModifiedBy>
  <cp:revision>361</cp:revision>
  <dcterms:created xsi:type="dcterms:W3CDTF">2019-10-22T07:13:00Z</dcterms:created>
  <dcterms:modified xsi:type="dcterms:W3CDTF">2023-09-10T05:37:24Z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DF2749AC7D834D0C98D53FF33E53C099</vt:lpwstr>
  </property>
</Properties>
</file>