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68"/>
  </p:handoutMasterIdLst>
  <p:sldIdLst>
    <p:sldId id="1889" r:id="rId4"/>
    <p:sldId id="1801" r:id="rId6"/>
    <p:sldId id="1965" r:id="rId7"/>
    <p:sldId id="2192" r:id="rId8"/>
    <p:sldId id="1966" r:id="rId9"/>
    <p:sldId id="1934" r:id="rId10"/>
    <p:sldId id="3091" r:id="rId11"/>
    <p:sldId id="3075" r:id="rId12"/>
    <p:sldId id="3152" r:id="rId13"/>
    <p:sldId id="3076" r:id="rId14"/>
    <p:sldId id="3077" r:id="rId15"/>
    <p:sldId id="3078" r:id="rId16"/>
    <p:sldId id="3079" r:id="rId17"/>
    <p:sldId id="3154" r:id="rId18"/>
    <p:sldId id="3080" r:id="rId19"/>
    <p:sldId id="3153" r:id="rId20"/>
    <p:sldId id="3081" r:id="rId21"/>
    <p:sldId id="3082" r:id="rId22"/>
    <p:sldId id="3083" r:id="rId23"/>
    <p:sldId id="3084" r:id="rId24"/>
    <p:sldId id="3085" r:id="rId25"/>
    <p:sldId id="3086" r:id="rId26"/>
    <p:sldId id="3087" r:id="rId27"/>
    <p:sldId id="3088" r:id="rId28"/>
    <p:sldId id="3089" r:id="rId29"/>
    <p:sldId id="3090" r:id="rId30"/>
    <p:sldId id="3093" r:id="rId31"/>
    <p:sldId id="3092" r:id="rId32"/>
    <p:sldId id="3155" r:id="rId33"/>
    <p:sldId id="3156" r:id="rId34"/>
    <p:sldId id="1297" r:id="rId35"/>
    <p:sldId id="1936" r:id="rId36"/>
    <p:sldId id="2301" r:id="rId37"/>
    <p:sldId id="2995" r:id="rId38"/>
    <p:sldId id="2993" r:id="rId39"/>
    <p:sldId id="2996" r:id="rId40"/>
    <p:sldId id="2305" r:id="rId41"/>
    <p:sldId id="3094" r:id="rId42"/>
    <p:sldId id="1940" r:id="rId43"/>
    <p:sldId id="2998" r:id="rId44"/>
    <p:sldId id="3158" r:id="rId45"/>
    <p:sldId id="3095" r:id="rId46"/>
    <p:sldId id="3157" r:id="rId47"/>
    <p:sldId id="2302" r:id="rId48"/>
    <p:sldId id="1937" r:id="rId49"/>
    <p:sldId id="1943" r:id="rId50"/>
    <p:sldId id="3096" r:id="rId51"/>
    <p:sldId id="3097" r:id="rId52"/>
    <p:sldId id="3098" r:id="rId53"/>
    <p:sldId id="3099" r:id="rId54"/>
    <p:sldId id="3100" r:id="rId55"/>
    <p:sldId id="3101" r:id="rId56"/>
    <p:sldId id="3102" r:id="rId57"/>
    <p:sldId id="3103" r:id="rId58"/>
    <p:sldId id="3104" r:id="rId59"/>
    <p:sldId id="3105" r:id="rId60"/>
    <p:sldId id="3106" r:id="rId61"/>
    <p:sldId id="3107" r:id="rId62"/>
    <p:sldId id="3108" r:id="rId63"/>
    <p:sldId id="3109" r:id="rId64"/>
    <p:sldId id="1938" r:id="rId65"/>
    <p:sldId id="1939" r:id="rId66"/>
    <p:sldId id="3173" r:id="rId67"/>
    <p:sldId id="1941" r:id="rId68"/>
    <p:sldId id="2994" r:id="rId69"/>
    <p:sldId id="3110" r:id="rId70"/>
    <p:sldId id="3111" r:id="rId71"/>
    <p:sldId id="3112" r:id="rId72"/>
    <p:sldId id="3113" r:id="rId73"/>
    <p:sldId id="3114" r:id="rId74"/>
    <p:sldId id="3001" r:id="rId75"/>
    <p:sldId id="1942" r:id="rId76"/>
    <p:sldId id="1944" r:id="rId77"/>
    <p:sldId id="1947" r:id="rId78"/>
    <p:sldId id="1948" r:id="rId79"/>
    <p:sldId id="1946" r:id="rId80"/>
    <p:sldId id="1945" r:id="rId81"/>
    <p:sldId id="2495" r:id="rId82"/>
    <p:sldId id="1951" r:id="rId83"/>
    <p:sldId id="3002" r:id="rId84"/>
    <p:sldId id="3006" r:id="rId85"/>
    <p:sldId id="3115" r:id="rId86"/>
    <p:sldId id="1952" r:id="rId87"/>
    <p:sldId id="1953" r:id="rId88"/>
    <p:sldId id="1956" r:id="rId89"/>
    <p:sldId id="1959" r:id="rId90"/>
    <p:sldId id="1955" r:id="rId91"/>
    <p:sldId id="1960" r:id="rId92"/>
    <p:sldId id="2597" r:id="rId93"/>
    <p:sldId id="1961" r:id="rId94"/>
    <p:sldId id="1962" r:id="rId95"/>
    <p:sldId id="3117" r:id="rId96"/>
    <p:sldId id="3116" r:id="rId97"/>
    <p:sldId id="1969" r:id="rId98"/>
    <p:sldId id="1968" r:id="rId99"/>
    <p:sldId id="1963" r:id="rId100"/>
    <p:sldId id="1964" r:id="rId101"/>
    <p:sldId id="1975" r:id="rId102"/>
    <p:sldId id="3118" r:id="rId103"/>
    <p:sldId id="1979" r:id="rId104"/>
    <p:sldId id="1976" r:id="rId105"/>
    <p:sldId id="1977" r:id="rId106"/>
    <p:sldId id="3159" r:id="rId107"/>
    <p:sldId id="1995" r:id="rId108"/>
    <p:sldId id="1984" r:id="rId109"/>
    <p:sldId id="3119" r:id="rId110"/>
    <p:sldId id="1986" r:id="rId111"/>
    <p:sldId id="1987" r:id="rId112"/>
    <p:sldId id="1988" r:id="rId113"/>
    <p:sldId id="1989" r:id="rId114"/>
    <p:sldId id="1971" r:id="rId115"/>
    <p:sldId id="1972" r:id="rId116"/>
    <p:sldId id="3174" r:id="rId117"/>
    <p:sldId id="1973" r:id="rId118"/>
    <p:sldId id="3121" r:id="rId119"/>
    <p:sldId id="3120" r:id="rId120"/>
    <p:sldId id="3160" r:id="rId121"/>
    <p:sldId id="3122" r:id="rId122"/>
    <p:sldId id="3123" r:id="rId123"/>
    <p:sldId id="3161" r:id="rId124"/>
    <p:sldId id="3124" r:id="rId125"/>
    <p:sldId id="3125" r:id="rId126"/>
    <p:sldId id="3126" r:id="rId127"/>
    <p:sldId id="3127" r:id="rId128"/>
    <p:sldId id="3162" r:id="rId129"/>
    <p:sldId id="3128" r:id="rId130"/>
    <p:sldId id="3129" r:id="rId131"/>
    <p:sldId id="3130" r:id="rId132"/>
    <p:sldId id="3131" r:id="rId133"/>
    <p:sldId id="3136" r:id="rId134"/>
    <p:sldId id="3163" r:id="rId135"/>
    <p:sldId id="3132" r:id="rId136"/>
    <p:sldId id="3137" r:id="rId137"/>
    <p:sldId id="3164" r:id="rId138"/>
    <p:sldId id="3138" r:id="rId139"/>
    <p:sldId id="3165" r:id="rId140"/>
    <p:sldId id="3139" r:id="rId141"/>
    <p:sldId id="3145" r:id="rId142"/>
    <p:sldId id="3140" r:id="rId143"/>
    <p:sldId id="3141" r:id="rId144"/>
    <p:sldId id="3166" r:id="rId145"/>
    <p:sldId id="3142" r:id="rId146"/>
    <p:sldId id="3167" r:id="rId147"/>
    <p:sldId id="3143" r:id="rId148"/>
    <p:sldId id="3168" r:id="rId149"/>
    <p:sldId id="3144" r:id="rId150"/>
    <p:sldId id="3169" r:id="rId151"/>
    <p:sldId id="3133" r:id="rId152"/>
    <p:sldId id="3134" r:id="rId153"/>
    <p:sldId id="3170" r:id="rId154"/>
    <p:sldId id="3146" r:id="rId155"/>
    <p:sldId id="3171" r:id="rId156"/>
    <p:sldId id="3147" r:id="rId157"/>
    <p:sldId id="3148" r:id="rId158"/>
    <p:sldId id="3151" r:id="rId159"/>
    <p:sldId id="3149" r:id="rId160"/>
    <p:sldId id="3172" r:id="rId161"/>
    <p:sldId id="2128" r:id="rId162"/>
    <p:sldId id="3010" r:id="rId163"/>
    <p:sldId id="2132" r:id="rId164"/>
    <p:sldId id="2089" r:id="rId165"/>
    <p:sldId id="2169" r:id="rId166"/>
    <p:sldId id="2170" r:id="rId167"/>
  </p:sldIdLst>
  <p:sldSz cx="12198350" cy="6858000"/>
  <p:notesSz cx="6858000" cy="9144000"/>
  <p:custDataLst>
    <p:tags r:id="rId17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60"/>
        <p:guide pos="3829"/>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67"/>
        <p:guide pos="2232"/>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2" Type="http://schemas.openxmlformats.org/officeDocument/2006/relationships/tags" Target="tags/tag39.xml"/><Relationship Id="rId171" Type="http://schemas.openxmlformats.org/officeDocument/2006/relationships/tableStyles" Target="tableStyles.xml"/><Relationship Id="rId170" Type="http://schemas.openxmlformats.org/officeDocument/2006/relationships/viewProps" Target="viewProps.xml"/><Relationship Id="rId17" Type="http://schemas.openxmlformats.org/officeDocument/2006/relationships/slide" Target="slides/slide13.xml"/><Relationship Id="rId169" Type="http://schemas.openxmlformats.org/officeDocument/2006/relationships/presProps" Target="presProps.xml"/><Relationship Id="rId168" Type="http://schemas.openxmlformats.org/officeDocument/2006/relationships/handoutMaster" Target="handoutMasters/handoutMaster1.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2.xml"/><Relationship Id="rId11" Type="http://schemas.openxmlformats.org/officeDocument/2006/relationships/slideLayout" Target="../slideLayouts/slideLayout5.xml"/><Relationship Id="rId10" Type="http://schemas.openxmlformats.org/officeDocument/2006/relationships/themeOverride" Target="../theme/themeOverride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tags" Target="../tags/tag3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tags" Target="../tags/tag3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tiff"/><Relationship Id="rId1" Type="http://schemas.openxmlformats.org/officeDocument/2006/relationships/tags" Target="../tags/tag3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3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8</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品牌策划与推广：品牌推广</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1412875"/>
            <a:ext cx="11161395" cy="4431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2.人员推销优缺点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1）人员推销优点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（1）品牌介绍更有针对性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因为业务员可以直接与顾客接触，所以能够根据各类顾客的不同需求，设计有针对性的推销策略，品牌信息的介绍更有针对性，也更容易诱发顾客的购买欲望，并促成购买。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（2）与顾客实现双向互动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特别强调业务员与目标顾客之间的双向信息交流，克服了传统商业广告中单向信息交流方式下企业品牌与顾客之间无法互动沟通的致命弱点。尤其是随着互联网技术的发展，业务员可以借助网络即时交流软件，与顾客之间实现低成本的一对一信息交流和沟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4630"/>
            <a:ext cx="11169015"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2.衍生类型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策划品牌体验活动时，常常以基础体验类型为原理设计一些主题鲜明的体验活动，从而衍生出形式多样的品牌体验，以下介绍几种常见的品牌体验衍生类型。企业在实际的操作过程中并不局限于以下几种，往往会根据企业品牌和顾客的情况设计出更多的形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1767205"/>
            <a:ext cx="11137900" cy="378460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（1）审美体验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审美体验是指以人们的审美情趣为诉求，经由知觉刺激，提供给顾客以美的愉悦、快乐、享受与满足。这种体验方式要求体验设计对色彩、音乐、形状、图案、风格、意蕴等美的元素加以艺术运用。这一体验方式在奢侈品品牌、艺术领域品牌、建筑领域品牌体验中被广泛应用。</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（2）娱乐体验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娱乐体验是指以顾客的娱乐体验为诉求，通过愉悦顾客来达到企业的品牌推广目标。这种体验方式的出发点和归宿点就是为顾客制造快乐和开心。相对传统品牌推广方式来说显得更加亲切、轻松、生动，并富有人情味。</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9620" y="1556385"/>
            <a:ext cx="1098740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（3）生活方式体验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生活方式体验是以顾客所追求的生活方式为诉求点，通过将公司的产品或品牌演化成某一种生活方式的象征甚至是身份、地位的识别标志，从而达到吸引顾客、建立起稳定的消费群体的目的。生活方式体验中的“体验”是要顾客经过自我思考与尝试去获得的解决方案。这种方案是独特的，是一种生活方式与顾客个人喜好的结合。品牌管理人员要做的就是对产品的文化、功能、搭配方案进行介绍及制作展示等，帮助顾客找到最适合自己的方案。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3105" y="1767205"/>
            <a:ext cx="10727690"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（4）节日民俗体验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每个民族都有自己的传统节日和民俗，传统节日民俗观念对人们的消费行为产生着无形的影响。这些传统节日在丰富人们精神生活的同时，也深刻影响着顾客行为的变化。各种民俗活动都有着自己独特的文化传承和特殊的活动环节，这些既能激发人们的好奇，也能给人们带来不一样的体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98500" y="2132965"/>
            <a:ext cx="10991850" cy="249174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企业可以通过设计、规划和实施一些品牌体验活动，以一定手段促使顾客变成活动中的一个角色而产生深刻难忘的亲身体验，从而加深品牌印象，最终实现吸引和保留顾客，推广品牌的目的。</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1.设计原则</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企业开展品牌体验设计时，需要遵循以下几个原则。</a:t>
            </a:r>
            <a:endParaRPr lang="zh-CN" altLang="zh-CN" sz="2000" kern="100" dirty="0">
              <a:latin typeface="+mn-ea"/>
              <a:ea typeface="+mn-ea"/>
              <a:cs typeface="+mn-ea"/>
              <a:sym typeface="+mn-ea"/>
            </a:endParaRPr>
          </a:p>
        </p:txBody>
      </p:sp>
      <p:sp>
        <p:nvSpPr>
          <p:cNvPr id="100" name="文本框 99"/>
          <p:cNvSpPr txBox="1"/>
          <p:nvPr/>
        </p:nvSpPr>
        <p:spPr>
          <a:xfrm>
            <a:off x="120269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品牌体验设计</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5625" y="1772920"/>
            <a:ext cx="1114869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（1）体验性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品牌体验设计要求活动过程中所涉及的产品和服务具备一定的体验特性，保证使顾客获得参与过程的“体验感觉”，要关注每个细节，尽量避免疏漏。</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（2）适应性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的体验活动既要符合当地有关法律及法规，也要符合当地的民族风俗习惯和宗教信仰。品牌体验活动应与目标市场的地域文化具有适应性。不同国家和地区由于风俗习惯和文化的不同，价值观念和价值评判标准也不同，体验活动评价的结果就存在差异。因此，体验活动的安排，要积极吸纳和适应当地市场的风土人情，既富有创新性，又符合民俗文化常理。</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0415" y="2136775"/>
            <a:ext cx="1067498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（3）主题性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企业设计的体验活动要有一个与品牌传播、品牌营销规划有密切关系的体验“主题”，使参与活动的顾客能够感受该品牌的特定价值。</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（4）可评价性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品牌体验的效果可以通过监测进行定性和量化分析，其效果必须对品牌产生正面的影响。顾客信息反馈的搜集和整理使企业可以迅速地了解客户的需求和偏好，从而更好地改进品牌产品和体验活动的设计。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341120"/>
            <a:ext cx="1124394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 设计流程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品牌体验是有目的、有过程、有结果的活动，在具体实施时需要遵循相应的流程。品牌体验的创建流程包括七个步骤。</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（1）明确品牌核心价值</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品牌核心价值是所有品牌推广活动的核心基础，是品牌持续传承的精髓，是品牌资产形成的源泉。企业创建品牌体验活动时要充分检视体验活动与品牌核心价值的吻合性。</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124585"/>
            <a:ext cx="11241405" cy="424624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（2）分析顾客与竞争品牌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体验的主体是目标顾客，只有使顾客形成对品牌深刻的印象和记忆才是成功的体验设计。参与体验活动的目标顾客不同，体验单元及组合就会不同，因此，必须明确哪些细分市场是品牌的核心顾客群体，并对目标顾客的诉求进行分析。品牌体验设计必须找到目标顾客的需求层次及其个体差异，提供个性化的服务，实施个性化品牌体验活动，进而带来品牌溢价。</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在关注目标顾客的同时，还要重视对竞争品牌的分析。所谓竞争品牌是与企业品牌有着某种共同特点的品牌，比如同类顾客群，品牌特征方面表现出某些共同性等。为了保证体验活动的效果，要调查分析竞争品牌与顾客接触策略的特点及执行效果，以此作为设计品牌体验的参照，目的是避免雷同、扬长避短或避免正面交锋等。</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2420620"/>
            <a:ext cx="10630535" cy="19380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（3）确定体验主题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主题是体验活动的中心思想，就像一篇文章的中心思想，缺乏主题的体验活动是零散的，参与者的体验也必然是片段式的，也就很难使顾客产生清晰的品牌印象和记忆。体验活动主题的设计需要综合考虑品牌核心价值、活动目的、顾客需求以及竞争品牌的情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0875" y="2136775"/>
            <a:ext cx="1090739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（3）利于稳定顾客关系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业务员在与顾客的一对一沟通中，有利于培养业务员、品牌与顾客的私人情感，从而使顾客与企业之间建立更为稳定的购买关系。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（4）营销功能具有多样性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在推销商品过程中，还承担着寻找客户、传递品牌信息、销售产品、提供服务、收集信息、分配货源等多重责任，这是其他营销手段所没有的。在这些过程中业务员可以及时促成顾客购买，帮助顾客解决问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1484630"/>
            <a:ext cx="1095692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（4）选择体验类型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不同的品牌体验类型作用于顾客身心的不同层面，体验结果也就不同。企业需要综合考虑体验活动目的、品牌产品类型、目标顾客特点、活动时间、体验主题以及活动经费预算等因素，选择合适的体验类型。很多时候，企业受到费用、场地、时间等限制，最终选择的体验类型可能是一种混合型（同时包含两种以上的体验类型）。例如：动感地带“我的地盘我做主”的校园品牌体验活动，就融合了思考体验（独立意识、自主意识）和关联体验（年轻且有知识、活力的亚文化群体）形成混合体验模式。</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74445" y="404495"/>
            <a:ext cx="1040955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（5）设计活动内容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体验活动的主体是顾客。品牌管理人员需要对体验活动的内容和流程进行设计，包括：体验活动的时间和地点安排、体验价格制定、体验产品或服务选择、体验道具和元素的设计、体验事件的策划，以及现场氛围设计等。</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体验活动分为免费和付费两种。免费参与的活动要确保顾客的体验感受与品牌核心价值的一致性。成功的体验活动能够使顾客在活动结束后，购买品牌产品时能够回忆当时的品牌体验。付费参与的活动需要按照顾客的心理需求定价，当顾客认为支付的成本大于活动感受价值时，品牌体验活动的效果则会是负面的。</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554355" y="1124585"/>
            <a:ext cx="11390630" cy="4782820"/>
          </a:xfrm>
          <a:prstGeom prst="rect">
            <a:avLst/>
          </a:prstGeom>
          <a:noFill/>
        </p:spPr>
        <p:txBody>
          <a:bodyPr wrap="square">
            <a:no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（6）实施体验活动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品牌管理人员是体验活动的幕后导演，活动的主角是顾客。在品牌体验活动的策划工作完成之后，就要通过传播手段将有关体验活动的信息传播出去，吸引目标顾客热情参与。为了保证顾客能够顺利参与活动过程，并使顾客的体验及行动符合体验活动的设计目的，品牌管理人员在活动的全过程要适当引导和维护顾客体验。</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935" y="1196975"/>
            <a:ext cx="9448165" cy="378460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体验活动的宣传广告是对品牌体验的一种描述，对顾客起到告知和号召作用。顾客很多时候是通过宣传广告了解活动内容。当广告带有欺骗性或由于环境的变化（如：旅游中季节不同或天气突变等）导致顾客实际体验与广告描述有差别时，特别是当顾客无法感受到预期的活动体验时，将对品牌形象和顾客忠诚产生极大的负面影响。因此，活动的宣传广告要真实、客观描述活动体验，并且尽量把体验收获留给顾客去发挥（如：在企业论坛上交流品牌体验后的感受等）。顾客之间的交流往往能修正和丰富顾客对体验活动的认识和感受，增强品牌体验的效果，进而提高对品牌的满意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0255" y="332740"/>
            <a:ext cx="10836275"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（7）评估活动效果</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一项（或一个周期）的体验活动结束之后，企业要全面评估顾客的品牌体验效果，主要从两个方面进行评估：其一，评估活动期间品牌产品的销售情况，比如：活动前后品牌产品销售增长率、顾客重复购买率；其二、对顾客的品牌认知、品牌联想、品牌满意等方面进行调查评估。活动评估结果可以为调整、优化品牌体验活动策略提供依据或参照。</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8.5内容营销推广品牌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835" y="189230"/>
            <a:ext cx="6096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8.5.1内容营销内涵</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267970" y="1412875"/>
            <a:ext cx="1134173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互联网的飞速发展给内容营销带来了巨大契机。通过互联网，一个优质内容可以很容易地进行传播和引起关注，成功的内容营销案例开始大量出现。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1.内容营销概念</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内容营销是指企业通过策划、传播具有创意的内容，形成大众关注和议论的焦点，吸引社会各界和媒体报道和转发，使内容得以在更大范围内传播，借此提高品牌的知名度，树立良好品牌形象的营销方式。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2805" y="1767205"/>
            <a:ext cx="1060259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由于内容营销具有受众面广、话题性强、信息量大等特点，能使品牌信息在短时间内达到广泛的深度传播效果，可以为企业节约大量的品牌推广成本，近年来成为流行的一种品牌推广手段。简单地说，内容营销就是通过把握传播的规律，创作具有传播价值的内容，通过有计划地操作，使品牌信息借助内容传播得以推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4660" y="2136775"/>
            <a:ext cx="1098677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2.内容营销原理</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内容营销之所以能够实现推广品牌的效果，其中传播原理有以下三点。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（1）注意力的稀缺是原始动机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注意力是对于某条特定信息的精神集中。当各种信息进入人体的的意识范围，人将关注其中特定的一条信息，然后决定是否采取行动。注意力对于企业来说，是一种可以转化为经济效应的资源，把握住大众的注意力，也就有了内容营销的动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5175" y="1582420"/>
            <a:ext cx="10709910"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（2）大众媒体议程设置是桥梁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大众传播媒体具有为公众设置议事日程的功能，大众传媒通过赋予各种议题不同程度的显著性，影响着人们对周围事物重要性的判断。因此，如果企业想成功的实施一次内容营销，必须借助大众媒体的传播活动，营造出有利于企业的社会舆论环境，帮助企业达到借势或造势的目的，并引起大范围的公众关注。因此，大众媒体议程设置是内容营销实施的桥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4515" y="1721485"/>
            <a:ext cx="10977880" cy="43383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2）人员推销缺点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（1）单个顾客成交费用高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虽然企业维持一个业务员的成本相对于商业广告支出很少，但是由于业务员的精力有限，能够直接交流的顾客数量相对于商业广告影响的人数就很有限了。因此，平均算下来通过业务员推广品牌信息，促成顾客购买的成本就很高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（2）对业务员的要求较高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的成效直接决定于业务员素质的高低。尤其随着科技的发展，新产品层出不穷，对业务员的要求越来越高。这直接导致企业招聘业务员的风险很高，因为业务员只有到岗工作一段时间后，企业才能准确判断该业务员是否能够胜任该工作岗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315" y="1998345"/>
            <a:ext cx="1009523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（3）整合营销资源是必要途径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整合营销就是企业所有部门为服务于顾客利益而共同工作。它有两层涵义：其一、不同营销手段共同工作；其二、营销部门与其他部门共同工作。企业整合资源表现为：整合多种媒体发布渠道、整合多种营销工具为内容营销服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8370" y="1721485"/>
            <a:ext cx="10474325" cy="43383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3.内容营销原则</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内容营销成功与否的关键在于内容本身是否具有传播价值，传播价值的大小则是由内容是否适应社会大众的某种需要所决定的。因此，企业通过内容营销开展品牌推广时，需要遵守以下原则。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（1）关联性原则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创作的内容必须与品牌具有必然的关联。如果创作出来的内容与品牌没有内在的关联性，即内容与品牌相脱离，其结果必然是内容被炒得很热闹，但是与品牌却没有关系。因此，策划人员应该努力使品牌的核心价值、内容的核心点和公众的关注点重合在一起，形成三点一线，并贯穿于内容营销活动的始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5825" y="1998345"/>
            <a:ext cx="1067625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（2）独创性原则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创作的内容一定要有独创性。内容能否吸引公众的眼球，取决于事件本身是否具有传播价值。因此，企业策划内容营销时一定要努力做到构思巧妙、新颖独创，创作的内容越有创意，公众的关注度就越高，品牌推广效果也就越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（3）共情性原则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企业创作的内容必须能够广泛引起公众的共情。公众能否对内容产生共情取决于两个前提条件：一是该内容与人们生活的密切程度；二是该内容与人们兴趣点是否契合。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7855" y="2275205"/>
            <a:ext cx="1076642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4.内容营销类型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根据内容特点可以将内容营销分为以下几类。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（1）新闻类内容营销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利用对品牌和产品有价值的事件，使用新闻报道的语言且将其以新闻的形式向社会大众进行广泛传播，该过程将品牌潜移默化植入到文章，从而达到品牌曝光和宣传的目的。该方式也称之为“软文营销”，这类方式是企业自己制造具有传播价值的事件。</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0415" y="1859915"/>
            <a:ext cx="1058862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（2）借势类内容营销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一般称之为“蹭热点”，不论是企业还是个人，通过及时抓住社会大众广泛关注的热点事件，结合企业品牌和产品开展相关活动，通过蹭热点给品牌引来免费的流量和关注。企业可以蹭的热点很多，比如：明星事件、体育赛事、大型公益活动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43610" y="1998345"/>
            <a:ext cx="1067117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（3）创意类内容营销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策划人员创作一些具有创意性的内容，激发公众的广泛兴趣，引起公众自动转发。这类内容的创作空间比较大，创作人员可以根据公众的关注热点、自己的擅长等方面创作一些具有新颖性、独特性、差异性的内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835" y="260350"/>
            <a:ext cx="6096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8.5.2内容营销步骤</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087120" y="2275205"/>
            <a:ext cx="1009586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企业策划内容营销可以按照以下步骤开展。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1.明确目标</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企业开展内容营销前首先需要根据企业品牌定位、产品类型、目标顾客的情况制定明确的活动目标。内容营销的目标一般有以下三种。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（1）向目标顾客提供品牌信息；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（2）使目标顾客产生购买欲望；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（3）强化企业品牌形象。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98345"/>
            <a:ext cx="1133221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2.内容策划</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容营销的核心是创作优质内容，只有内容具有足够的吸引力，才能产生广泛的传播效果。策划人员需要根据传播目标、受众兴趣创作能打动人、影响人、有价值、有态度、差异化或利他的内容，这样的内容才容易让受众产生兴趣。策划人员还需要找到品牌信息与创作内容之间的平衡点，如果品牌信息占比过大，会引起受众的反感，反之，受众很难对品牌信息产生感知。为了后期能够扩大内容营销的影响力，要求将内容制作成多种形式，比如：图文并茂的文章、视频、音频、直播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5780" y="2275205"/>
            <a:ext cx="1105916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3.内容分发</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为了扩大内容的传播范围，可以同时采取两种传播方式：免费传播和付费传播。免费传播方式主要是企业采取一些免费的网络平台，由企业员工发布创作好的内容，比如：微信、QQ、微博、博客、论坛贴吧等。付费传播方式主要是通过购买一些主流媒体的版面，或网络门户网站的流量传播内容。通过多种方式相结合去曝光内容，触达受众，才能产生内容的广泛转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7855" y="2690495"/>
            <a:ext cx="10977880" cy="2030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4.评估效果</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监测和评估每个内容营销的效果，据此不断调整和完善内容营销方案，并对内容持续更新迭代。通过动态监测，对反馈好的方面持续优化，反馈不好的及时调整。只有体系化运营好每个环节，才能做出好的内容营销效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3420" y="1305560"/>
            <a:ext cx="1088707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3.人员推销方式</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根据业务员接触顾客的方式，可以将人员推销分为以下几种。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（1）上门推销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上门推销是最常见的人员推销方式。它是由推销人员携带产品样品、说明书和订单等走访顾客，推销产品。这种推销方式可以针对顾客的需求提供有效的服务，为顾客提供便利，被顾客广泛认可和接受。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835" y="188595"/>
            <a:ext cx="6096000" cy="608965"/>
          </a:xfrm>
          <a:prstGeom prst="rect">
            <a:avLst/>
          </a:prstGeom>
          <a:noFill/>
        </p:spPr>
        <p:txBody>
          <a:bodyPr wrap="square" rtlCol="0" anchor="t">
            <a:no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8.5.3内容营销建议</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905510" y="1859915"/>
            <a:ext cx="10641965"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谈到内容营销，总会有人提到一个词“双刃剑”。内容营销虽然可以短平快地为品牌带来巨大关注度，但是内容营销也可能起到相反的作用，品牌知名度虽然提高了，但有可能不是美誉度，而是负面评价。因此，企业开展内容营销需要注意以下事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8170" y="1998345"/>
            <a:ext cx="10895965"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1.不能违反法律法规</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必须在经营活动中遵守国家的法律法规，尤其是企业预见到可能引起公众广泛关注的内容营销，更不能违背这一原则。因此，企业在策划内容营销的过程中，必须有法律方面的专业人士进行把关，确认创作的内容以及内容营销的整个过程不会触及法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5620" y="2275205"/>
            <a:ext cx="11152505"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2.防范其他领域的监督</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和人都是一样的，一旦知名度提高了，就会引来更多的眼睛盯着自己，无形中受到的监督就会更加严厉。监督包括国家行政部门的监督，也包括公众舆论的监督。如果企业本身在管理机制、产品质量、人员素质、运营渠道等任何一个方面有不完善的地方，或者有违法的地方，那么通过内容营销推广品牌，可能会加速企业破绽被识破的速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5320" y="1721485"/>
            <a:ext cx="1096010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3.不挑起公众反感情绪</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公众有统一的道德底线和情绪。当内容营销触及社会绝大多数人的道德底线时，整个社会就会爆发出反感情绪，甚至导致情绪激化。近年来，借助内容营销起家的企业虽然不少，但是毁于内容营销的企业同样也不在少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2125" y="1767205"/>
            <a:ext cx="11069955"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4.关注活动执行的细节</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容营销成功的关键，一方面是通过宏观分析和策划，创作出能够迎合社会大众的内容；另一方面就是细节的执行。企业要严格把控内容营销的各个环节，体系化、整体化监控整个过程。一些因为细节执行不到位，导致内容营销失败的情况，不会给企业品牌带来任何帮助，甚至对企业品牌形象造成严重伤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8170" y="1582420"/>
            <a:ext cx="1076706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5.不对无效人群传播</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每个品牌都有明确的目标顾客群体。企业开展的内容营销也会产生一个对此内容关注度很高的人群。如果关注内容营销的人群能够把目标顾客群完全包容进去，这将是一个成功的内容营销。反之，如果两个人群完全没有交集，则内容营销是失败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6905" y="1767205"/>
            <a:ext cx="1074674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6.内容与品牌相融合</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一些企业将内容营销作为品牌推广的短期行为，一方面企业为了抓住社会上短暂出现的热点事件，导致不同时期创作的内容没有一惯性；另一方面企业为了尽可能地迎合社会大众，导致创作的内容与企业品牌无关，无法起到推广品牌的效果。因此，企业需要将内容营销作为品牌长期战略的一个组成部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3570" y="1052830"/>
            <a:ext cx="10911205" cy="4431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zh-CN" altLang="zh-CN" sz="2000" b="1" kern="100" dirty="0">
                <a:solidFill>
                  <a:schemeClr val="accent1"/>
                </a:solidFill>
                <a:effectLst/>
                <a:latin typeface="+mn-ea"/>
                <a:ea typeface="+mn-ea"/>
                <a:cs typeface="+mn-ea"/>
                <a:sym typeface="+mn-ea"/>
              </a:rPr>
              <a:t> </a:t>
            </a:r>
            <a:r>
              <a:rPr lang="zh-CN" altLang="zh-CN" sz="2000" b="1" kern="100" dirty="0">
                <a:solidFill>
                  <a:schemeClr val="accent1"/>
                </a:solidFill>
                <a:effectLst/>
                <a:latin typeface="+mn-ea"/>
                <a:ea typeface="+mn-ea"/>
                <a:cs typeface="+mn-ea"/>
                <a:sym typeface="+mn-ea"/>
              </a:rPr>
              <a:t> </a:t>
            </a:r>
            <a:endParaRPr lang="zh-CN" altLang="zh-CN" sz="2000" b="1" kern="100" dirty="0">
              <a:solidFill>
                <a:schemeClr val="accent1"/>
              </a:solidFill>
              <a:effectLst/>
              <a:latin typeface="+mn-ea"/>
              <a:ea typeface="+mn-ea"/>
              <a:cs typeface="+mn-ea"/>
              <a:sym typeface="+mn-ea"/>
            </a:endParaRPr>
          </a:p>
          <a:p>
            <a:pPr lvl="0" indent="457200" algn="ctr">
              <a:lnSpc>
                <a:spcPct val="150000"/>
              </a:lnSpc>
              <a:spcBef>
                <a:spcPts val="0"/>
              </a:spcBef>
              <a:spcAft>
                <a:spcPts val="0"/>
              </a:spcAft>
              <a:buClrTx/>
              <a:buSzTx/>
            </a:pPr>
            <a:r>
              <a:rPr lang="zh-CN" altLang="zh-CN" sz="2000" b="1" kern="100" dirty="0">
                <a:solidFill>
                  <a:schemeClr val="accent1"/>
                </a:solidFill>
                <a:effectLst/>
                <a:latin typeface="+mn-ea"/>
                <a:ea typeface="+mn-ea"/>
                <a:cs typeface="+mn-ea"/>
                <a:sym typeface="+mn-ea"/>
              </a:rPr>
              <a:t>从内容营销视角看刀郎的《罗刹海市》</a:t>
            </a:r>
            <a:endParaRPr lang="zh-CN" altLang="zh-CN" sz="2000" b="1" kern="100" dirty="0">
              <a:solidFill>
                <a:schemeClr val="accent1"/>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2023年7月刀郎的新歌《罗刹海市》在全网的点播量突破100亿，成为世界音乐史的奇迹。一个普通人都读不懂歌词大意的《罗刹海市》为什么会爆火？从内容营销的角度来说，这次的《罗刹海市》是一场极为成功的营销杰作，堪称营销界的里程碑！我们从内容营销的视角分析其成功的原因。</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rgbClr val="FF0000"/>
                </a:solidFill>
                <a:effectLst/>
                <a:latin typeface="+mn-ea"/>
                <a:ea typeface="+mn-ea"/>
                <a:cs typeface="+mn-ea"/>
                <a:sym typeface="+mn-ea"/>
              </a:rPr>
              <a:t>具体内容请看教材第XX页！</a:t>
            </a:r>
            <a:endParaRPr lang="zh-CN" altLang="zh-CN" sz="20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b="1" kern="100" dirty="0">
                <a:effectLst/>
                <a:latin typeface="+mn-ea"/>
                <a:ea typeface="+mn-ea"/>
                <a:cs typeface="+mn-ea"/>
                <a:sym typeface="+mn-ea"/>
              </a:rPr>
              <a:t>讨论：</a:t>
            </a:r>
            <a:endParaRPr lang="zh-CN" altLang="zh-CN" sz="2000" b="1"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你从刀郎歌曲《罗刹海市》的火爆过程，受到了什么启发？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8.6搜索引擎营销推广品牌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2690495"/>
            <a:ext cx="10982325"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前面介绍的几种品牌推广方法都是企业主动将品牌信息推广给顾客，从而影响顾客对品牌的认知。随着互联网的发展，顾客在进行购买决策前已经不再局限于被动地接受品牌信息，而是主动利用互联网去搜索相关信息，因此企业需要介入顾客收集信息的过程，从而影响其购买决策行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2805" y="1767205"/>
            <a:ext cx="10493375" cy="239966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（2）柜台推销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又称门店销售，是指企业在适当地点设置固定门店，由业务员接待进入门店的顾客并推销产品。柜台推销与上门推销正好相反，它是等客上门的推销方式。由于门店里的产品种类齐全，能满足顾客多方面的购买需求，为顾客提供较多的购买便利，并且可以保证产品完好无损，所以顾客也比较乐于接受这种方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2690" y="260985"/>
            <a:ext cx="6096000" cy="737235"/>
          </a:xfrm>
          <a:prstGeom prst="rect">
            <a:avLst/>
          </a:prstGeom>
          <a:noFill/>
        </p:spPr>
        <p:txBody>
          <a:bodyPr wrap="square" rtlCol="0" anchor="t">
            <a:spAutoFit/>
          </a:bodyPr>
          <a:p>
            <a:pPr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8.6.1搜索引擎营销内涵</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02690" y="1412875"/>
            <a:ext cx="1015238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1.搜索引擎营销概念</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搜索引擎营销是指企业根据顾客使用搜索引擎的习惯，将品牌信息介入顾客的搜索过程，从而影响其购买行为的营销方式。随着人们越来越习惯网络购物环境，使用搜索软件寻找产品信息的频率也越来越高。国内常见搜索软件有：百度搜索、360搜索、搜狗搜索等。企业将品牌信息介入顾客搜索信息的过程如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7900" y="1761490"/>
            <a:ext cx="10133965" cy="286131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（1）企业将品牌信息发布在各类网站上，成为以网页形式存在的信息源；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（2）各类搜索引擎将企业网站或品牌信息网页收录到索引数据库；</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（3）顾客利用关键词在搜索引擎检索相关的信息；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（4）检索结果中出现企业网站或品牌信息网页的索引信息及其链接；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（5）企业网站或品牌信息网页的索引信息吸引顾客点击链接进入相关网页；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（6）顾客浏览企业网站或品牌信息网页，从而影响其购买行为。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9765" y="1443990"/>
            <a:ext cx="1084897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2.搜索引擎营销特征</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从搜索引擎营销介入顾客搜索信息的过程，可以看出其具有以下特征。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（1）企业网站是重要信息源</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搜索引擎营销需要以企业网站为基础，创建网络环境的品牌信息源，而且企业网站的设计效果对搜索引擎营销的最终效果产生直接影响。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5510" y="1767205"/>
            <a:ext cx="1045908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（2）搜索引擎只发挥向导作用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顾客使用搜索引擎检索出来的只是网页信息索引，一般只是网站或网页的简要介绍，不是网页的全部内容。企业网站或品牌信息网页的索引能否吸引顾客进一步点开网页链接，以及企业网站或品牌信息网页能否吸引顾客仔细浏览其中内容是搜索引擎营销的重要环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4705" y="1998345"/>
            <a:ext cx="1049718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（3）顾客主导营销活动进展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没有哪个企业或网站可以强迫顾客的信息检索行为。顾客使用什么搜索引擎，检索什么信息完全是由顾客决定的，在搜索结果中点击哪些网页链接也取决于顾客的判断。因此，搜索引擎营销是由顾客主导营销的进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2660" y="2228850"/>
            <a:ext cx="1042098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（4）可以高程度定位顾客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企业通过分析目标顾客高频使用的搜索软件和关键词，从而使用顾客常用的关键词或相关词组作为企业网站或品牌信息网页的关键词，从而实现较高程度的定位目标顾客，提高品牌信息被关注的概率。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8515" y="1998345"/>
            <a:ext cx="1050798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（5）网站访问量不是销量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搜索引擎营销可以帮助企业获得顾客对企业网站或品牌信息网页的访问量，但是访问量是否能够转化为企业收益，则决定于企业网站的建设效果。因此，搜索引擎营销不是万能的。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4860" y="2228850"/>
            <a:ext cx="1052703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（6）受网络技术影响很大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搜索引擎营销是搜索引擎技术在营销活动中的具体应用，因此在应用方式上依赖搜索引擎的技术原理、服务模式等。当搜索引擎的检索技术和服务模式发生变化时，搜索引擎营销的具体措施也将随之改变。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835" y="116840"/>
            <a:ext cx="6096000" cy="368300"/>
          </a:xfrm>
          <a:prstGeom prst="rect">
            <a:avLst/>
          </a:prstGeom>
          <a:noFill/>
        </p:spPr>
        <p:txBody>
          <a:bodyPr wrap="square" rtlCol="0" anchor="t">
            <a:spAutoFit/>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8.6.2搜索引擎营销要素</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61365" y="2136775"/>
            <a:ext cx="1091057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企业使用搜索引擎营销开展品牌推广时，需要把握以下几个要素。</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1.信息源</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网站是顾客获取品牌信息的重要信息源，企业网站被收录是搜索引擎营销的基础，因此企业网站建设是搜索引擎营销的关键。由于顾客通过检索进入企业网站之后，是否会浏览更多的信息取决于企业网站的建设效果。因此，作为信息源的企业网站在建设时需要从顾客、搜索引擎、网站管理维护三个角度综合思考。</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950" y="1443990"/>
            <a:ext cx="1081849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2.收录机会</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网站建设完成并发布到互联网上后，并不意味着自然可以达到搜索引擎营销的目的，无论网站设计多么精美，如果不能被搜索引擎收录，顾客便无法通过搜索引擎发现企业网站，了解品牌信息。因此，品牌管理人员要了解不同搜索软件的服务规则，让企业网站尽可能地被更多的搜索引擎收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2270" y="890270"/>
            <a:ext cx="11251565" cy="424624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（3）会议推销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会议推销是指利用各种会议向与会人员宣传和介绍产品，开展推销活动。例如：在订货会、交易会、展览会、物资交流会等会展上推销产品，介绍品牌。这种推销方式接触面广、推销集中，可以同时向多个顾客介绍品牌、推销产品，成交额较大，推销效果较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（4）电话推销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电话推销是指业务员通过电话联系顾客，介绍品牌、推销产品的方式。由于电话推销的效率相对于其他推销方式要高，因此被很多企业采用。随着IP电话的发展，电话推销的费用更低。如果企业拥有充足的顾客信息资源，业务员开展电话推销的效率和效果会更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610" y="1536700"/>
            <a:ext cx="1074674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3.信息靠前</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网站仅仅被搜索引擎收录还不够，还需要让企业信息出现在顾客搜索结果靠前的位置，这就是搜索引擎优化所期望的结果。因为搜索引擎收录的信息通常很多，当顾客输入某个关键词进行检索时会反馈大量的结果，如果企业信息出现的位置靠后，被顾客发现的机会就大为降低，搜索引擎营销的效果也就无法保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7410" y="1305560"/>
            <a:ext cx="1073277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4.获得关注</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通过对搜索引擎检索结果的观察可以发现，并非所有的检索结果都含有丰富的信息，顾客通常不会点击浏览所有的检索结果，顾客会对搜索结果进行判断，从中筛选一些相关性最强、最能引起其关注的检索结果，并点击链接进入相应网页获取信息。为了使企业网站的索引信息能够引起顾客的关注，需要企业针对每个搜索引擎收集信息的方式进行深入研究。</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4830" y="1536700"/>
            <a:ext cx="1099820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5.提供方便</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顾客通过点击检索结果进入企业网站或品牌信息网页，只是搜索引擎营销的基本效果。顾客的进一步行为才决定了顾客的访问是否能够转化为企业的收益。顾客进入企业网站后，可能会进一步了解产品的详细介绍，或者成为注册用户。在此阶段，企业网站需要为顾客提供获取信息的便利，并通过设计优秀的网页吸引顾客停留更长的时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835" y="188595"/>
            <a:ext cx="6096000" cy="368300"/>
          </a:xfrm>
          <a:prstGeom prst="rect">
            <a:avLst/>
          </a:prstGeom>
          <a:noFill/>
        </p:spPr>
        <p:txBody>
          <a:bodyPr wrap="square" rtlCol="0" anchor="t">
            <a:spAutoFit/>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8.6.3搜索引擎营销措施</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36905" y="1721485"/>
            <a:ext cx="10982325"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企业通过搜索营销开展品牌推广时，可以采用以下措施。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1.登录分类目录</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现有网上分类目录一般分为：免费分类目录和收费分类目录。免费分类目录是最传统的网站推广手段，方法是企业登录搜索引擎网站，将企业网站信息在搜索引擎中免费注册，由搜索引擎将企业网站的信息添加到分类目录中。收费分类目录与免费分类目录的登录方法相似，只是需要支付一定的费用才能被搜索引擎收录。所有的搜索引擎都把网站链接当作最重要的排名因素之一。当指向企业网站的链接越多，且链接的质量越高时，企业网站出现在搜索结果中的排名就会越靠前。因此，企业网站尽可能多地登录不同的分类目录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355" y="1628775"/>
            <a:ext cx="1027176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2.搜索引擎优化</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搜索引擎优化是指通过企业网站内部优化，比如：网站结构调整、网站内容建设、网站代码优化、内部链接优化、索引关键词优化等方式，以及网站外部优化，比如：网站站外推广方式，使企业网站满足搜索引擎收录排名需求，在搜索引擎中提高网站索引排名，从而把精准顾客带到企业网站，获得免费流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1484630"/>
            <a:ext cx="1075182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3.关键词广告</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关键词广告是企业付费购买某些关键词的链接广告，也称为搜索引擎广告。当顾客利用某一关键词进行检索时，如果企业购买的关键词广告与顾客检索使用的关键词相同或相近时，在检索结果页面会出现企业购买的关键词广告内容。由于关键词广告能够精准定位到对关键词内容感兴趣的顾客，其品牌推广效果比一般网络广告形式要好，因而获得快速发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7710" y="1582420"/>
            <a:ext cx="1065593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4.关键词竞价排名</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关键词竞价排名反映的是企业网站索引出现在检索结果中的排位顺序，这个顺序是与企业支付给搜索引擎公司的资金，以及网站索引关键词质量度有关。在相同关键词质量度下，谁的出价高，谁的排位就越高；在相同出价下，谁的关键词质量度高，谁的排位就越高。竞争相同排位，关键词质量度越高的企业网站，所需要付出的价格越低。</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3075" y="1998345"/>
            <a:ext cx="11050270"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5.网页内容定位广告</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网页内容定位广告是关键词广告的进一步延伸，广告载体不仅是企业网站的网页，还可以是其他网站中拥有品牌信息的网页。企业可以在一些常见的网站中做网页内容定位广告，使企业的品牌信息以多种网页形式出现在顾客的检索结果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46835" y="188595"/>
            <a:ext cx="5080000" cy="460375"/>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1.人员推销是指企业利用推销人员与顾客直接接触，传递企业及其产品的有关信息，以促进产品销售的一种营销活动。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2.促销活动推广品牌是指企业通过折扣、赠品、抽奖等刺激手段和活动，使目标顾客直接接触和使用品牌产品，从而亲身感受和领略品牌特征所进行的一种品牌推广方式。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3.促销活动推广品牌要与品牌形象一致，多种活动协同，合理打折促销。</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4.公共关系，又称公众关系，简称公关，是指有助于组织（企业）和公众相适应，而策划实施的各种推广或保护企业形象及品牌产品的活动。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5.体验活动就是企业以商品为道具，以服务为舞台，围绕着顾客创造出值得回忆的活动。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845" y="1197610"/>
            <a:ext cx="11484610"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6.品牌体验是指企业设计和实施以顾客为主体角色的活动，促使顾客与品牌亲身接触，感受品牌核心价值和个性特征，从而对品牌产生难以忘怀的体验过程。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7.品牌体验作用：有助于塑造品牌文化，有助于建立品牌共鸣，有助于提高品牌忠诚度。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8.品牌体验的基础类型：感官体验、情感体验、思考体验、行动体验、关联体验。品牌体验还有一些衍生类型：审美体验、娱乐体验、生活方式体验、节日民俗体验等。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9.内容营销是指企业通过策划、传播具有创意的内容，形成大众关注和议论的焦点，吸引社会各界和媒体报道和转发，使内容得以在更大范围内传播，借此提高品牌的知名度，树立良好品牌形象的营销方式。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10.搜索引擎营销是指企业根据顾客使用搜索引擎的习惯，将品牌信息介入顾客的搜索过程，从而影响其购买行为的营销方式。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8170" y="1767205"/>
            <a:ext cx="1081913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（5）网络推销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随着互联网技术的发展，尤其是以微信、QQ为代表的网络即时交流软件普及，使业务员通过网络接触顾客，推广品牌，销售产品成为重要的手段。网络即时交流软件传播信息时的隐蔽性、多元化、自主化，以及强关系链接等特点，极大地提高了业务员的推销效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2690" y="188595"/>
            <a:ext cx="5080000" cy="460375"/>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4246245"/>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1.促销活动对品牌推广的作用有哪些？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2.常用促销方式有哪些？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3.促销活动推广品牌的步骤包括哪几步？</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4.品牌体验的含义是什么？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5.公共关系是什么？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6.公共关系推广品牌的策略有哪些？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7.品牌体验的作用体现在几个方面？</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8.顾客品牌体验的战略模块有哪些？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9.试为一个熟悉并且喜爱的品牌设计一次品牌体验活动。</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188595"/>
            <a:ext cx="6096000" cy="460375"/>
          </a:xfrm>
          <a:prstGeom prst="rect">
            <a:avLst/>
          </a:prstGeom>
          <a:noFill/>
        </p:spPr>
        <p:txBody>
          <a:bodyPr wrap="square" rtlCol="0" anchor="t">
            <a:sp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推广策略进行分析，并根据分析结果，对该企业开展品牌推广策划，根据企业目标市场的情况重点选择促销活动、公关活动、体验活动中的一种推广策略撰写策划方案，最终提交品牌推广策划方案并开展汇报。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1.实训目的</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（1）通过分析熟悉企业的品牌推广策略，增进对品牌推广概念的理解。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（3）通过撰写品牌推广策划方案，掌握品牌推广的策划方法。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2.实训内容与要求</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（3）各小组撰写一份企业品牌推广策划方案。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 3.成果与检测</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4.教师现场点评与总结。</a:t>
            </a:r>
            <a:endParaRPr lang="zh-CN" altLang="zh-CN" sz="2400" kern="100" dirty="0">
              <a:solidFill>
                <a:srgbClr val="FF0000"/>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品牌推广</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2690" y="189230"/>
            <a:ext cx="6096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8.1.2人员推销流程</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50875" y="2255520"/>
            <a:ext cx="1078547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虽然不同业务员开展品牌介绍、商品销售的过程可能存在差异，但是通过观察成功的推销过程发现，优秀业务员开展推销时主要包括以下七个步骤。业务员在实际推销过程可以根据现场情况增减其中的环节。</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1.寻找潜在顾客</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业务员寻找有可能成为潜在购买者的顾客。潜在顾客，即：具有购买力、购买决策权和购买欲望的人。寻找潜在顾客的方法主要有以下几种。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5320" y="1998345"/>
            <a:ext cx="10906760"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（1）企业建立的潜在顾客信息库；</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（2）向现有顾客打听潜在顾客的信息；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（3）培养其他能提供潜在顾客线索的来源，如：供应商、经销商等；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（4）加入潜在顾客所在的组织；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（5）从事能引起人们注意的演讲与写作活动；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（6）查找各种资料来源，如：工商企业名录、电话号码黄页等；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发现潜在顾客后，业务员还要进行初步的筛选，进一步确认潜在顾客成为现实顾客，实施购买行为的可能性有多大。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8025" y="2136775"/>
            <a:ext cx="1096454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2.访问准备</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业务员在联系潜在顾客前，须提前准备以下三方面的知识，做到知己知彼，不打无准备之战。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（1）产品知识：关于企业、品牌和产品的知识，尤其是产品的特点、用途、功能等。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（2）顾客知识：对于潜在顾客的个人情况，越详细越好。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（3）竞争者知识：竞争者的能力、地位及其产品特点。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业务员还要准备好样品、说明材料，选定接近顾客的方式、访问时间、推销话术等。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958809" y="593161"/>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人员推销推广品牌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958809" y="278021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公关活动推广品牌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926528" y="1636818"/>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促销活动推广品牌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4275991" y="609452"/>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4286463" y="1678674"/>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4286463" y="281965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9" name="TextBox 20"/>
          <p:cNvSpPr txBox="1"/>
          <p:nvPr>
            <p:custDataLst>
              <p:tags r:id="rId4"/>
            </p:custDataLst>
          </p:nvPr>
        </p:nvSpPr>
        <p:spPr>
          <a:xfrm>
            <a:off x="5942299" y="3877381"/>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体验活动推广品牌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10" name="TextBox 21"/>
          <p:cNvSpPr txBox="1"/>
          <p:nvPr>
            <p:custDataLst>
              <p:tags r:id="rId5"/>
            </p:custDataLst>
          </p:nvPr>
        </p:nvSpPr>
        <p:spPr>
          <a:xfrm>
            <a:off x="5942299" y="599267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搜索引擎营销推广品牌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11" name="TextBox 20"/>
          <p:cNvSpPr txBox="1"/>
          <p:nvPr>
            <p:custDataLst>
              <p:tags r:id="rId6"/>
            </p:custDataLst>
          </p:nvPr>
        </p:nvSpPr>
        <p:spPr>
          <a:xfrm>
            <a:off x="5910018" y="4921038"/>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内容营销推广品牌</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12" name="MH_Number_1"/>
          <p:cNvSpPr>
            <a:spLocks noChangeArrowheads="1"/>
          </p:cNvSpPr>
          <p:nvPr>
            <p:custDataLst>
              <p:tags r:id="rId7"/>
            </p:custDataLst>
          </p:nvPr>
        </p:nvSpPr>
        <p:spPr bwMode="auto">
          <a:xfrm>
            <a:off x="4259481" y="382191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04</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13" name="MH_Number_2"/>
          <p:cNvSpPr>
            <a:spLocks noChangeArrowheads="1"/>
          </p:cNvSpPr>
          <p:nvPr>
            <p:custDataLst>
              <p:tags r:id="rId8"/>
            </p:custDataLst>
          </p:nvPr>
        </p:nvSpPr>
        <p:spPr bwMode="auto">
          <a:xfrm>
            <a:off x="4269953" y="489113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05</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14" name="MH_Number_3"/>
          <p:cNvSpPr>
            <a:spLocks noChangeArrowheads="1"/>
          </p:cNvSpPr>
          <p:nvPr>
            <p:custDataLst>
              <p:tags r:id="rId9"/>
            </p:custDataLst>
          </p:nvPr>
        </p:nvSpPr>
        <p:spPr bwMode="auto">
          <a:xfrm>
            <a:off x="4269953" y="603211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06</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P spid="9" grpId="0"/>
      <p:bldP spid="9" grpId="1"/>
      <p:bldP spid="10" grpId="0"/>
      <p:bldP spid="10" grpId="1"/>
      <p:bldP spid="11" grpId="0"/>
      <p:bldP spid="11" grpId="1"/>
      <p:bldP spid="12" grpId="0" bldLvl="0" animBg="1"/>
      <p:bldP spid="12" grpId="1" animBg="1"/>
      <p:bldP spid="13" grpId="0" bldLvl="0" animBg="1"/>
      <p:bldP spid="13" grpId="1" animBg="1"/>
      <p:bldP spid="14" grpId="0" bldLvl="0" animBg="1"/>
      <p:bldP spid="14"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1998345"/>
            <a:ext cx="1073277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3.接触顾客</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做好前期准备工作后，业务员就要设法与顾客进行接触。接触顾客又分约见和接近两个环节。约见是业务员事先征得顾客同意接见的行动。约见顾客可以采取当面约见、书信约见、电话约见、托人代约、网络约见等方式，并与顾客确定见面的时间、地点、人物等；接近顾客就是正式接触推销对象，引起顾客注意和兴趣，以顺利转入面谈导购阶段的行动。接近顾客的方法有利益接近法、好奇接近法、介绍接近法、产品介绍接近法、问题接近法、调查接近法、直接接近法等。这一阶段业务员需要注意以下几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8025" y="2136775"/>
            <a:ext cx="1074356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（1）给顾客一个好印象，并引起顾客的注意。因而，业务员的穿着、举止、言谈、自信而友好的态度都是必不可少的；</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（2）验证在准备阶段所了解的情况；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（3）为后面的沟通洽谈作好铺垫。</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业务员在接近顾客时，注意使自己有一个正确的心态：友好、自信。友好，即：自己与对方是进行利益交换，是互惠互利的交换；自信，即：你不是低人一等求别人，企业产品是能经得起考验的，你是来帮助顾客解决问题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0080" y="2136775"/>
            <a:ext cx="1106614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4.沟通洽谈</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该环节是业务员与潜在顾客正式接触，并引导其购物的阶段，这是推销过程的中心。业务员向顾客介绍商品，不能仅限于让顾客了解企业的商品，最重要的是要激起顾客的购买欲望，产生购买行为。业务员可以采用三段论法介绍商品：首先，说明商品的基本状况；其次，将这些状况中的特色功能、性质加以解释说明；再次，最后阐述这些功能、性质能够带给顾客的利益。业务员在向潜在顾客展示、介绍商品时可采用以下五种策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4850" y="2413635"/>
            <a:ext cx="1056957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（1）正统法：主要强调企业的声望和经验；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（2）专门知识：主要表现自己对产品功能、技术的深刻了解；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（3）影响力：可逐步扩大自己与顾客共有的特性、利益和心得体会；</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（4）共情：可向顾客表达善意的理解，以加强感情；</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（5）树立形象：在顾客心目中树立良好的个人形象。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2805" y="2552065"/>
            <a:ext cx="10727690" cy="2030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5.处理异议</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顾客在听取产品介绍后，可能提出一些异议，比如：怀疑产品的价值，不接受交易条件或价格，对企业或产品缺乏信心等。业务员需要具有巧妙的语言表达能力，并提供有说服力的论据。例如：通过详细介绍产品的功能、性质说服顾客，克服障碍，达到预期的销售目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9910" y="2552065"/>
            <a:ext cx="10761980" cy="2030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6.促成交易</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的重要环节是促使顾客采取购买行动，这也是推销工作最困难的阶段。业务员在认为时机成熟时，应抓住有利时机，或者提出购买建议，或者提供价格优惠，或者提供便利服务，或者归纳销售重点，以促使顾客做出购买决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5005" y="2136775"/>
            <a:ext cx="1081532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7.售后服务</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产品销售给顾客并不意味着整个推销过程的终止。现代推销认为，成交才是推销过程的开始。如果业务员希望顾客满意并重复购买，就必须对顾客进行“跟踪服务”，比如：安装、退换、维修、培训及顾客访问等，还要搜集顾客对于产品的改进意见，及时向有关部门反映，以调整营销措施，并帮助顾客解决使用时的问题。这些工作，有利于树立品牌信誉，维持双方关系，促成重复购买。对于VIP顾客，业务员还要特别注意与其保持长期的联系，实施关系营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4445" y="189230"/>
            <a:ext cx="6096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8.1.3人员推销建议</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675005" y="1859915"/>
            <a:ext cx="1103058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如果企业采取人员推销推广品牌，由于人员推销严重依赖业务员个人素质，因此企业可以通过做好以下几个方面的工作，提高人员推销的效果。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1.建设顾客信息库</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可以通过购买、调查收集、交易记录等方式逐步建立顾客信息库，该信息库尽可能地记录顾客的个人信息，比如：姓名、联系方式、年龄、收入、职业、购买习惯等。这些信息一方面可以帮助业务员快速联系顾客，另一方面可以帮助业务员在接触顾客时做到有针对性地介绍商品。如果企业没有信息库，将导致业务员的推销过程变得非常盲目，极大降低工作效率和成交的概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2930" y="1917065"/>
            <a:ext cx="1105535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2.科学招聘业务员</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要根据品牌推广、商品销售工作的特点制定科学的业务员招聘标准，不要过于依赖学历筛选，很多时候业务员的人际交往能力比学历更重要。企业还要设置合理的招聘流程，通过多个环节考察应聘人员的业务能力，尽可能地降低招聘风险。</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3265" y="1628775"/>
            <a:ext cx="10728960"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3.加强考核与培训</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要对业务员制定短、中、长等不同时间段的考核要求，以此分辨业务员的工作能力和绩效。根据考核结果对业务员开展针对性的业务能力培训，帮助业务员成长。考核结果显示不适合从事推销岗位的业务员，企业要及时与其沟通，协商解决办法。</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8" name="图片 6" descr="图8-1品牌推广"/>
          <p:cNvPicPr>
            <a:picLocks noChangeAspect="1"/>
          </p:cNvPicPr>
          <p:nvPr>
            <p:custDataLst>
              <p:tags r:id="rId1"/>
            </p:custDataLst>
          </p:nvPr>
        </p:nvPicPr>
        <p:blipFill>
          <a:blip r:embed="rId2"/>
          <a:stretch>
            <a:fillRect/>
          </a:stretch>
        </p:blipFill>
        <p:spPr>
          <a:xfrm>
            <a:off x="3300095" y="123825"/>
            <a:ext cx="5598160" cy="6610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6905" y="1767205"/>
            <a:ext cx="11054080"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4.设置激励性薪酬</a:t>
            </a:r>
            <a:endParaRPr lang="zh-CN" altLang="zh-CN" sz="2400" b="1"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推销工作需要业务员面对不断的拒绝、各种失败之后，还能长期保持高昂的工作激情。因此，企业除了开展针对性的培训之外，还需要制定具有激励性的薪酬制度，将业务员的薪酬与工作考核挂钩，一方面避免业务员出现工作懈怠，另一方面让业务员在辛苦付出之后得到应有的回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003550" y="3070225"/>
            <a:ext cx="6529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a:t>
            </a:r>
            <a:r>
              <a:rPr lang="en-US" sz="4800" b="1" dirty="0">
                <a:solidFill>
                  <a:srgbClr val="FFFFFF"/>
                </a:solidFill>
                <a:latin typeface="+mn-ea"/>
                <a:ea typeface="+mn-ea"/>
              </a:rPr>
              <a:t>2</a:t>
            </a:r>
            <a:r>
              <a:rPr sz="4800" b="1" dirty="0">
                <a:solidFill>
                  <a:srgbClr val="FFFFFF"/>
                </a:solidFill>
                <a:latin typeface="+mn-ea"/>
                <a:ea typeface="+mn-ea"/>
              </a:rPr>
              <a:t>促销活动推广品牌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.1促销活动的内涵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促销活动是指企业通过折扣、赠品、抽奖等刺激手段和活动，使目标顾客直接接触和使用品牌产品，从而亲身感受和领略品牌特征所进行的一种营销方式。促销活动在品牌推广方面的作用主要表现为以下几点。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（1）吸引顾客对品牌关注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企业通过开展有效的促销活动可以吸引目标顾客对品牌的注意及关注。促销活动往往具有一定的刺激性和趣味性，吸引已有顾客及潜在顾客广泛参与，可以提升品牌的影响力。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（2）引发品牌的口碑传播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成功的促销活动能够成为顾客的交流话题，制造品牌口碑传播，增加品牌的顾客提及度，从而提升品牌的知名度和美誉度。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6380" y="1696720"/>
            <a:ext cx="1165161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（3）增强品牌与顾客情感</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企业通过促销活动可以加强品牌与目标顾客之间的互动和沟通，有助于拉近品牌与顾客之间的心理距离，从而培养品牌与顾客间的友好关系。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（4）提高目标顾客忠诚度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促销活动给顾客的利益优惠，可以增加他们的重复购买行为，强化顾客对品牌的记忆。由于促销活动是一种双方直接接触的活动，可以直接获得顾客的信息和反馈，为及时、迅捷地回应顾客反馈创造机会，从而提高顾客对品牌的满意度和忠诚度。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75680" y="9564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.2促销活动的方式</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196340"/>
            <a:ext cx="11489055" cy="147637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由于不同促销活动的信息载体和刺激因素的存在差异，因此对品牌产生的作用也不同。企业需要根据品牌推广目标策划合适的促销活动，表8-1显示了不同促销活动的推广特点及对品牌的作用。</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表8-1品牌促销活动的方式、推广特点及对品牌的作用</a:t>
            </a:r>
            <a:endParaRPr lang="zh-CN" altLang="zh-CN" sz="2000" kern="100" dirty="0">
              <a:latin typeface="+mn-ea"/>
              <a:ea typeface="+mn-ea"/>
              <a:cs typeface="+mn-ea"/>
              <a:sym typeface="+mn-ea"/>
            </a:endParaRPr>
          </a:p>
        </p:txBody>
      </p:sp>
      <p:graphicFrame>
        <p:nvGraphicFramePr>
          <p:cNvPr id="3" name="表格 2"/>
          <p:cNvGraphicFramePr/>
          <p:nvPr>
            <p:custDataLst>
              <p:tags r:id="rId5"/>
            </p:custDataLst>
          </p:nvPr>
        </p:nvGraphicFramePr>
        <p:xfrm>
          <a:off x="954405" y="2637155"/>
          <a:ext cx="10695305" cy="4064000"/>
        </p:xfrm>
        <a:graphic>
          <a:graphicData uri="http://schemas.openxmlformats.org/drawingml/2006/table">
            <a:tbl>
              <a:tblPr/>
              <a:tblGrid>
                <a:gridCol w="690880"/>
                <a:gridCol w="1186180"/>
                <a:gridCol w="3714115"/>
                <a:gridCol w="2954655"/>
                <a:gridCol w="2149475"/>
              </a:tblGrid>
              <a:tr h="474980">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类型</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做法</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推广特点</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对品牌的作用</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r>
              <a:tr h="57277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试用样品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向顾客提供一定数量的免费产品或服务。</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可以让顾客直接接触品牌，但是成本较高。</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有助于向顾客介绍产品功能。</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r h="65278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同牌赠品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在顾客购买特定产品时，免费赠送同品牌的新产品。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顾客可以直接接触品牌，及延伸的新产品。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探测品牌延伸的可行性。</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r>
              <a:tr h="711835">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优惠券</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持有人在购买指定产品时可以获得特定优惠额度的一种凭证。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券面附载品牌信息，能较强地吸引顾客注意。</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增强品牌印象和亲和力。</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r h="879475">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折扣促销</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顾客在购买产品时在原价的基础上享受一定百分比的降价。</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感受品牌顾客让渡价值。</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增加重复购买，培育和维护品牌忠诚。</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r>
              <a:tr h="77216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以旧换新</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顾客凭使用过的产品，在购买特定产品时，享受一定抵扣优惠。</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感受品牌顾客让渡价值，体现品牌的环保责任。</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推广品牌绿色环保意识。</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275715" y="977900"/>
          <a:ext cx="10506710" cy="5886450"/>
        </p:xfrm>
        <a:graphic>
          <a:graphicData uri="http://schemas.openxmlformats.org/drawingml/2006/table">
            <a:tbl>
              <a:tblPr/>
              <a:tblGrid>
                <a:gridCol w="601980"/>
                <a:gridCol w="1471295"/>
                <a:gridCol w="3283585"/>
                <a:gridCol w="3037840"/>
                <a:gridCol w="2112010"/>
              </a:tblGrid>
              <a:tr h="519430">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类型</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做法</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推广特点</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c>
                  <a:txBody>
                    <a:bodyPr/>
                    <a:p>
                      <a:pPr indent="0" algn="ctr">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对品牌的作用</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4F81BD"/>
                    </a:solidFill>
                  </a:tcPr>
                </a:tc>
              </a:tr>
              <a:tr h="71374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特价包装</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以比正常更低的优惠价格销售特定包装商品。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通过顾客获得价格实惠巩固品牌市场影响力。</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增加顾客的品牌记忆，强化品牌印象。</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r>
              <a:tr h="67183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现金返还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顾客购买产品后企业给予顾客现金返还。</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通过顾客获得价格实惠巩固品牌市场影响力。</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增加顾客的品牌记忆，强化品牌印象。</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r h="86487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积分优惠</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针对顾客购买产品或服务的次数和数量给予奖励。</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通过顾客获得价格实惠巩固品牌市场影响力。</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培养顾客和品牌关系，增加顾客品牌忠诚度。</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r>
              <a:tr h="75819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抽奖促销</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顾客购买产品后有机会被选中，获得现金、旅游或者其他奖品。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顾客参与品牌活动互动，易形成口碑传播。</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推广品牌文化，增加品牌趣味色彩。</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r h="713105">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现场演示</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在销售地点进行产品展览或者演示。</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突出显示产品属性和特征。</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提高顾客的质量感知和品牌信誉。</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FFFFFF"/>
                    </a:solidFill>
                  </a:tcPr>
                </a:tc>
              </a:tr>
              <a:tr h="866775">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11</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协同促销</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与其他优秀品牌联合举办促销活动。</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利用合作品牌为企业品牌做关联性宣传。</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c>
                  <a:txBody>
                    <a:bodyPr/>
                    <a:p>
                      <a:pPr marL="36195" algn="l">
                        <a:buClrTx/>
                        <a:buSzTx/>
                        <a:buFontTx/>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利用相关联想，增强品牌形象。</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t" anchorCtr="0">
                    <a:lnL w="12700" cap="flat" cmpd="sng">
                      <a:solidFill>
                        <a:srgbClr val="595959"/>
                      </a:solidFill>
                      <a:prstDash val="solid"/>
                      <a:headEnd type="none" w="med" len="med"/>
                      <a:tailEnd type="none" w="med" len="med"/>
                    </a:lnL>
                    <a:lnR w="12700" cap="flat" cmpd="sng">
                      <a:solidFill>
                        <a:srgbClr val="595959"/>
                      </a:solidFill>
                      <a:prstDash val="solid"/>
                      <a:headEnd type="none" w="med" len="med"/>
                      <a:tailEnd type="none" w="med" len="med"/>
                    </a:lnR>
                    <a:lnT w="12700" cap="flat" cmpd="sng">
                      <a:solidFill>
                        <a:srgbClr val="595959"/>
                      </a:solidFill>
                      <a:prstDash val="solid"/>
                      <a:headEnd type="none" w="med" len="med"/>
                      <a:tailEnd type="none" w="med" len="med"/>
                    </a:lnT>
                    <a:lnB w="12700" cap="flat" cmpd="sng">
                      <a:solidFill>
                        <a:srgbClr val="595959"/>
                      </a:solidFill>
                      <a:prstDash val="solid"/>
                      <a:headEnd type="none" w="med" len="med"/>
                      <a:tailEnd type="none" w="med" len="med"/>
                    </a:lnB>
                    <a:lnTlToBr>
                      <a:noFill/>
                    </a:lnTlToBr>
                    <a:lnBlToTr>
                      <a:noFill/>
                    </a:lnBlToTr>
                    <a:solidFill>
                      <a:srgbClr val="B8CCE4"/>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.3促销活动实施步骤</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249174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企业采取促销活动推广品牌时，可以参考以下步骤开展活动。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1.确定推广目的</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策划促销活动时首先需要确定通过此次活动想实现的品牌推广目的。当品牌旗下产品所处的生命周期不同时，品牌推广目的会有很大的差异。因此，企业可以通过分析品牌产品所处的生命周期来制定品牌推广目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300" y="1721485"/>
            <a:ext cx="1063307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（1）导入期推广目的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当品牌旗下产品处于导入期时，促销活动的品牌推广目的主要是为了缩短品牌产品与目标顾客之间的心里距离，促使顾客通过试用新品牌产品，认知新品牌，初步建立品牌知名度。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（2）成长期推广目的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当品牌旗下产品处于成长期时，促销活动的品牌推广目的主要是鼓励顾客对品牌产品的重复购买、刺激潜在客户的购买动机与欲望、增强渠道商对品牌产品的接受程度、扩大品牌市场占有率。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7065" y="1484630"/>
            <a:ext cx="1105916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（3）成熟期推广目的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当品牌旗下产品处于成熟期时，促销活动的品牌推广目的在于刺激顾客大量购买、吸引竞争品</a:t>
            </a:r>
            <a:r>
              <a:rPr lang="zh-CN" altLang="zh-CN" sz="2000" kern="100" dirty="0">
                <a:effectLst/>
                <a:latin typeface="+mn-ea"/>
                <a:ea typeface="+mn-ea"/>
                <a:cs typeface="+mn-ea"/>
                <a:sym typeface="+mn-ea"/>
              </a:rPr>
              <a:t>牌的顾客转换品牌、保持和提高原有的市场占有率。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（4）新旧交替期推广目的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品牌旗下的产品处于新旧交替期时，促销活动的品牌推广目的是快速大量销售旧产品，尽可能地处理旧产品的积压库存，加速资金周转，同时推广品牌的升级产品或延伸新产品，保持品牌个性，维护品牌定位和品牌市场影响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341120"/>
            <a:ext cx="10966450"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2.选择促销方式</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由于不同的促销活动在推广品牌时产生的作用不同，而且一个特定的品牌推广目的可以采用多种促销方式来实现，因此企业需要选择合适的促销方式组合开展品牌推广。企业在选择促销方式时需要考虑以下几个方面。</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68985" y="1196975"/>
            <a:ext cx="8428990" cy="3784600"/>
          </a:xfrm>
          <a:prstGeom prst="rect">
            <a:avLst/>
          </a:prstGeom>
          <a:noFill/>
        </p:spPr>
        <p:txBody>
          <a:bodyPr wrap="square" rtlCol="0" anchor="t">
            <a:spAutoFit/>
          </a:bodyPr>
          <a:p>
            <a:pPr>
              <a:lnSpc>
                <a:spcPct val="150000"/>
              </a:lnSpc>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1.掌握人员推销推广品牌的方法；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2.掌握促销活动推销推广的方法；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3.掌握公关活动推广品牌的方法；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4.掌握体验活动推广品牌的方法；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5.掌握内容营销推广品牌的方法；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6.掌握搜索引擎营销推广品牌的方法。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89230"/>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306695" y="1268730"/>
            <a:ext cx="6096000" cy="5169535"/>
          </a:xfrm>
          <a:prstGeom prst="rect">
            <a:avLst/>
          </a:prstGeom>
          <a:noFill/>
        </p:spPr>
        <p:txBody>
          <a:bodyPr wrap="square" rtlCol="0" anchor="t">
            <a:spAutoFit/>
          </a:bodyPr>
          <a:p>
            <a:pPr>
              <a:lnSpc>
                <a:spcPct val="150000"/>
              </a:lnSpc>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（二）能力目标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1.能够根据品牌推广目标设计促销活动；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2.能够根据品牌推广目标设计公关活动；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3.能够根据品牌推广目标设计品牌体验活动；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4.能够根据品牌推广目标开展人员推销；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5.能够根据品牌推广目标开展内容营销；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6.能够根据品牌推广目标开展引擎营销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1.通过学习品牌推广，提高品牌策划的职业素养；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2.通过本项目学习，增强创新精神；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3.通过本项目学习，提高民族自豪感。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484630"/>
            <a:ext cx="1063307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（1）品牌推广目的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在选择促销方式时，首先要考虑此次活动的品牌推广目标。如果企业是为了增加品牌产品市场占有率，而需要增加销售量，可以采用赠品和优惠券等方式；如果是为了增强品牌的文化色彩，可以采取游戏、文娱体育活动、智力竞赛等促销方式。</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3120" y="1536700"/>
            <a:ext cx="10531475" cy="239966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（2）产品类型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在市场上销售的产品，按其用途可以分为工业用品和消费用品两大类。一般工业用品的品牌重在推广产品的功能和质量，可以采用样品赠送、展示会、销售奖励、宣传手册等方式；消费用品的品牌侧重品牌识别元素、品牌个性特征的推广，形成清晰的品牌形象，稳定的品牌定位，可以采用优惠券、样品赠送、店内海报、样品陈列、顾客体验等方式。</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5780" y="1582420"/>
            <a:ext cx="1106995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（3）品牌的竞争地位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竞争中处于优势地位的品牌，在选择促销方式时，应该偏重那些可以产生长期效果的促销方式，比如：赞助顾客的社团或社区，有助于培育顾客的品牌忠诚度。在竞争中处于劣势的品牌，可选择能为顾客和中间商提供更多实惠的促销方式，比如：交易折扣、样品派送、附赠销售等，形成品牌的销售推力，扩大品牌影响，逐步凝聚品牌吸引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6905" y="2228850"/>
            <a:ext cx="1072832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（4）活动成本和预算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任何一种促销活动都会产生一定费用，任何企业的资金都是有限的。因此，企业需要根据此次促销活动的预算和不同促销方式的成本，优化促销方式的组合，从而实现有限的预算实现最大化的品牌推广效果。</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196975"/>
            <a:ext cx="1066165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 制订活动实施方案</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在确定了促销活动的品牌推广目标和具体促销方式后，需要为促销活动制订具体的实施方案。一个完整的促销活动实施方案中，应该包括以下几个方面的内容。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（1）推广范围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要确定此次活动品牌推广的范围，包括两个方面：产品范围和顾客范围。其一、确定需要推广的产品范围，即：品牌旗下的哪些产品纳入此次推广活动。因此，企业要决定是针对单项产品，还是整个系列的产品？是对新产品，还是老产品进行促销？其二、确定活动面向的顾客范围，即：面向所有销售区域顾客，还是特定区域的顾客开展活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210" y="1915795"/>
            <a:ext cx="1129728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（2）诱因量的大小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诱因量是指活动期间特别提供的利益优惠，与平时无促销活动时相比的差异。它直接关系到促销活动的成本，也关系到对目标顾客的吸引程度。</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（3）活动信息的传播方式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选择活动信息的传播方式，即企业选择何种传播方式宣传此次促销活动。不同的传播方式具有不同的传播效果和成本，对品牌推广的作用也不同。因此，企业需要根据活动预算、目标顾客的信息接收习惯、不同传播方式的成本，合理制定活动信息的传播方案。</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77900" y="1844675"/>
            <a:ext cx="1054925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（4）活动参与条件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不同的品牌推广目的和促销方式对参与活动的顾客有不同的要求。因此，企业需要在促销活动的方案中明确参与活动的顾客条件。通过限定顾客参与条件，实现降低活动成本，提高活动效率的效果。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（5）活动的时间窗口</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企业需要在实施方案中明确促销活动的时间。需要思考的活动时间包括三个方面：其一、正式举办活动的时机，以及活动提前宣传预热的时机；其二、活动的持续时间；其三、一年内活动举办的频率。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9610" y="1998345"/>
            <a:ext cx="10641965"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（6）活动的费用预算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促销活动的费用通常包括两类：其一、管理费用，比如：活动的组织费用、印刷费用、邮寄费用、培训教育费用等；其二、诱因成本，比如：赠品费用、优惠或减价费用等。企业需要根据活动的具体实施内容，制定具体费用使用计划，使每一笔经费的使用都有据可查，从而控制整体成本。</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此外，在促销活动方案中还要有其他相关内容，比如：奖品兑换的具体时间和方法、优惠券的有效期限、促销活动的具体规则等。这些需要品牌管理人员根据具体促销活动的实施要求，制定相关的实施细节。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6905" y="1998345"/>
            <a:ext cx="1088707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4.活动实施与监控</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促销活动方案进入正式推广实施阶段时，要尽可能地严格按照促销方案和预算执行，当然实施方案也可能存在与实际情况不符的现象，这时需要活动负责人根据实际情况协调实施方案的修改，确保活动的顺利实施。促销活动的负责人，一方面要动态监督活动的实施过程确保活动执行到位；另一方面要对活动实施过程进行指挥、协调和沟通，确保活动实施的高效。当遇到突发情况导致活动无法进行时，活动负责人要及时根据实际情况向企业领导汇报，从而决定活动后期的去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7710" y="2275205"/>
            <a:ext cx="10848975"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5.活动总结</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活动过程中（活动时间长）或完成后，参与促销活动人员要对此次活动进行总结、评估。总结评估的主要内容是活动的目的、目标有没有达到？经费预算执行的如何？促销活动组织突发什么事件，是如何处理的？是什么原因导致的？如何才能避免类似问题的出现？促销活动评估总结，同样要形成完整的书面报告，为下次开展促销活动提供经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5680"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solidFill>
                  <a:srgbClr val="FF0000"/>
                </a:solidFill>
                <a:latin typeface="+mn-ea"/>
                <a:ea typeface="+mn-ea"/>
                <a:cs typeface="+mn-ea"/>
              </a:rPr>
              <a:t>全网封杀王老吉</a:t>
            </a:r>
            <a:endParaRPr lang="zh-CN" altLang="en-US" sz="2200" b="1" kern="100" dirty="0">
              <a:solidFill>
                <a:srgbClr val="FF0000"/>
              </a:solidFill>
              <a:latin typeface="+mn-ea"/>
              <a:ea typeface="+mn-ea"/>
              <a:cs typeface="+mn-ea"/>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封杀王老吉”是王老吉做的一个非常典型而又成功的品牌推广案例。在2008年的汶川地震当中，很多企业都纷纷向灾区捐款捐物，伸出援助之手，并趁此机会提升品牌在大众心目中的形象与美誉度，王老吉也不例外，一出手就是一个亿，在央视的捐款晚会上赚足了收视率与好评。其后，网络上一篇名为《封杀王老吉》帖子迅速走红，在天涯首发后点击量惊人，同时受到网友们的疯狂转载，让很多人对其产生兴趣。</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latin typeface="+mn-ea"/>
              <a:ea typeface="+mn-ea"/>
              <a:cs typeface="+mn-ea"/>
            </a:endParaRPr>
          </a:p>
          <a:p>
            <a:pPr indent="457200" algn="just" eaLnBrk="1" latinLnBrk="0" hangingPunct="1">
              <a:lnSpc>
                <a:spcPct val="150000"/>
              </a:lnSpc>
              <a:spcBef>
                <a:spcPts val="0"/>
              </a:spcBef>
              <a:spcAft>
                <a:spcPts val="0"/>
              </a:spcAft>
            </a:pPr>
            <a:r>
              <a:rPr lang="zh-CN" altLang="en-US" sz="2000" b="1" kern="100" dirty="0">
                <a:solidFill>
                  <a:schemeClr val="tx1"/>
                </a:solidFill>
                <a:effectLst>
                  <a:outerShdw blurRad="38100" dist="19050" dir="2700000" algn="tl" rotWithShape="0">
                    <a:schemeClr val="dk1">
                      <a:alpha val="40000"/>
                    </a:schemeClr>
                  </a:outerShdw>
                </a:effectLst>
                <a:latin typeface="+mn-ea"/>
                <a:ea typeface="+mn-ea"/>
                <a:cs typeface="+mn-ea"/>
              </a:rPr>
              <a:t>探讨：</a:t>
            </a:r>
            <a:endParaRPr lang="zh-CN" altLang="en-US" sz="2000" b="1" kern="100" dirty="0">
              <a:solidFill>
                <a:schemeClr val="tx1"/>
              </a:solidFill>
              <a:effectLst>
                <a:outerShdw blurRad="38100" dist="19050" dir="2700000" algn="tl" rotWithShape="0">
                  <a:schemeClr val="dk1">
                    <a:alpha val="40000"/>
                  </a:schemeClr>
                </a:outerShdw>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chemeClr val="tx1"/>
                </a:solidFill>
                <a:effectLst>
                  <a:outerShdw blurRad="38100" dist="19050" dir="2700000" algn="tl" rotWithShape="0">
                    <a:schemeClr val="dk1">
                      <a:alpha val="40000"/>
                    </a:schemeClr>
                  </a:outerShdw>
                </a:effectLst>
                <a:latin typeface="+mn-ea"/>
                <a:ea typeface="+mn-ea"/>
                <a:cs typeface="+mn-ea"/>
              </a:rPr>
              <a:t>王老吉在2008年汶川地震中开展品牌推广活动有何过人之处？</a:t>
            </a:r>
            <a:endParaRPr lang="zh-CN" altLang="en-US" sz="2000" kern="100" dirty="0">
              <a:solidFill>
                <a:schemeClr val="tx1"/>
              </a:solidFill>
              <a:effectLst>
                <a:outerShdw blurRad="38100" dist="19050" dir="2700000" algn="tl" rotWithShape="0">
                  <a:schemeClr val="dk1">
                    <a:alpha val="40000"/>
                  </a:schemeClr>
                </a:outerShdw>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4445" y="189230"/>
            <a:ext cx="6096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8.2.4活动策划书格式</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79755" y="1998345"/>
            <a:ext cx="11038840"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每次举办活动，必然会要求事前撰写完整的策划书。一个完整的策划书包括内容和格式两部分，教材讲解的内容都是关于策划书内容如何撰写的部分，因此此处介绍一份策划书的格式如何撰写。无论什么策划书都没有固定的格式，只需要把该次活动想达到什么目标，为此准备做什么，怎么做，以及为什么这样做说清楚就可以。但是为了使策划书的内容便于理解，还是要按照一定的逻辑来呈现。因此，以促销活动的策划书为例介绍策划书的一般格式，此格式也可以作为其他活动策划书的参考格式。下面按照一份策划书从头到尾翻开看到的顺序进行介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2552065"/>
            <a:ext cx="10982325" cy="2030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1.策划书封面</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策划书的封面，首先要有一个简洁明了的标题，让阅读者能够一眼看明白，此策划书撰写的是什么活动；其次要介绍策划书主要撰写人，可以是具体的人名，也可以是某个策划小组的组名；再次，交代策划书的撰写时间，便于判断这个策划书的时效性。封面要单独一页，并做好排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4515" y="1859915"/>
            <a:ext cx="1101598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2.内容摘要</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策划书翻开封面看到的应该是内容摘要，使用简洁的语言介绍本次活动的主要内容。内容摘要虽然是放在策划书的最前面，但是在实际撰写过程中，往往是最后撰写，因为只有策划书内容全部写好后才能准确地总结归纳出摘要。内容摘要尽可能地控制在500字左右，让阅读者可以快速地了解此次活动的主要创意、主要做什么、预计能够达到什么样的效果。活动策划书往往是给企业管理人员看，所以在其没有足够时间将整个策划书看完的情况下，内容摘要需要做到让其快速地了解策划书内容，并打动他，让其觉得此策划书值得细看。否则，很多策划书可能就止步于此。</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2413635"/>
            <a:ext cx="11035030"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3.策划书目录</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目录是整个策划书的提纲，能够呈现策划书内容的细节，以及内容编排的逻辑结构。因此，在撰写策划书内容时，一方面要按照一定的逻辑结构将内容分成不同的层级；另一方面每一级的标题要简明扼要地反映相应的内容。一般目录会将一至三级标题呈现在目录中，并将目录控制在一页以内。</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4515" y="2136775"/>
            <a:ext cx="1114615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4.策划书正文</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正文部分是一份策划书的主要内容，也是不同活动策划书的区别之处。虽然不同策划书正文部分所写的具体内容有很大差别，但所有策划书的正文都要把活动的三个问题讲清楚：准备做什么？为什么这样做？具体怎么做？因为策划书正文部分既是活动未来执行的计划，也是说服执行人接受策划人员想法的过程。下面以一般促销活动策划书的正文为例，介绍正文部分的撰写要求，其他活动的策划书可以参考，但不一定相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1365" y="2275205"/>
            <a:ext cx="1083500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（1）活动背景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策划书正文的开头部分要有一个活动背景介绍。通过简单的内容说清楚为什么要举办此次活动，一般通过分析企业的内外部形势说明举办此次活动的必要性和急迫性。因为这部分内容主要写给企业管理人员看，让他们理解举办此次活动的必要性非常重要。毕竟任何一个活动搞下来都是需要花费一笔不少的经费，如果不能说服企业管理层支持活动的举办，企业就会觉得没有必要浪费这笔费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4830" y="1721485"/>
            <a:ext cx="11232515"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（2）活动目标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该部分介绍此次活动的目标，既要写清楚活动的总体目标，也要介绍具体的目标分解情况，而且在撰写目标时要尽可能的量化，而不是笼统表述，比如：涉及品牌知名度的目标，不能简单地撰写为“提高企业品牌的知名度”，这样太笼统了，可以尝试撰写为“通过本次活动将企业品牌的知名度提高20%。”。因为活动目标是企业管理人员判断花费这么多活动经费是否值得的重要依据，因此活动目标要具体，要让企业管理人员认为此次活动将花费的资金是值得。但是在撰写活动目标时策划人员要根据实际情况合理制定，也不能太高，否则活动结束后实现不了，等于给自己提前挖了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0875" y="2413635"/>
            <a:ext cx="10751820"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（3）企业内外部情况分析</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这部分内容主要通过分析企业内部优劣势，以及外部的机会和威胁，为活动策划找到制定具体策略的依据，也是活动目标制定的依据。一般使用SOWT分析方法开展具体的分析。通过此部分内容让企业管理人员理解活动目标制定的合理性，以及活动策略制定的科学性，也是让后期活动执行人员理解为什么要按照策划书制定的内容执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8325" y="2136775"/>
            <a:ext cx="1103566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（4）活动的具体措施</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这部分撰写促销活动的具体内容，包括：活动的主题、活动的内容、活动的人员和时间安排、活动的宣传方式，以及执行过程的监控方法等。这是部分内容是依据企业内外部情况分析结果而写，是策划书的主要内容部分，也是最为详细的部分。该部分内容，既要让企业管理人员知道整个活动做什么，以及怎么做的，并且体现活动策略的创意；也要让活动执行人员看到后知道怎么执行，具有可行性和操作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8170" y="1721485"/>
            <a:ext cx="1091438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5.实施计划及预算</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该部分要将本次活动所有需要具体做的事项，按照时间先后顺序撰写成实施计划，并且为每个事项做好经费预算。因此，这部分内容一般以表格的形式呈现，表格每行就是一个具体的事项，表格的列主要交代具体事项的相关内容，一般包括：该事项的负责人、时间安排（开始时间和结束时间）、事项要求（即：需要达到什么样的标准）、配套经费等。如此，整个活动需要做哪些事情，每件事情由谁负责，什么时候开始做，要在什么时间前结束，要做成什么样子，以及该项事情需要多少经费，就一目了然了。这样为活动方案的后期执行带来非常大的方便，而且使活动的经费支出也非常清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69290" y="1628140"/>
            <a:ext cx="10973435" cy="193802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推广是指企业为了塑造良好品牌形象，获取目标顾客认同而开展的系列活动和过程。品牌推广有两个重要任务：一是树立良好的品牌形象，从而提高品牌知名度、美誉度和忠诚度；二是促进品牌旗下产品的销售。本项目主要学习常用的品牌推广活动：促销活动、公关活动和体验活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315" y="1721485"/>
            <a:ext cx="1062228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6.风险控制</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该部分主要提前考虑活动执行过程中可能遇到的风险因素，包括：外部可能发生的变化，内部可能出错的环节，并针对这些情况撰写应对措施或预案，以便出现影响活动执行的风险因素时，能够快速应对，尽可能减少企业的损失。</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一份完美的活动策划书，不但要求内容有创意、能操作，而且要求最后呈现出来的策划书条理清晰，逻辑严密，排版规范。策划书的排版如同一个人的外貌，是阅读人员对整个策划书第一印象的来源，一份排版混乱的策划书很难让阅读者相信内容值得一看，因此策划人员在撰写完策划书后一定要进行规范排版，具体如何排版可以参照一些正规出版社的书籍进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12875"/>
            <a:ext cx="11232515" cy="3876675"/>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不当的促销活动可能给企业品牌带来伤害。因为不当的、缺乏品牌战略引导的促销行为可能会危及品牌定位，损害品牌形象，而且过度促销易导致顾客对品牌价格敏感度上升，伤害老顾客的情感，破坏品牌忠诚。因此企业在开展促销活动时需要注意以下几个方面。 </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1.与品牌形象一致</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促销活动是提升品牌认知度的好机会，应尽力确保促销活动主题是从品牌核心价值出发，使促销活动与品牌形象保持一致，从而形成“品牌拉动促销活动，以促销活动推动品牌”的良性互动，而能否做到这点关键在于选择促销活动方式时是否考虑到品牌形象，避免采用可能会损害品牌形象的促销方式。</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3" name="文本框 2"/>
          <p:cNvSpPr txBox="1"/>
          <p:nvPr/>
        </p:nvSpPr>
        <p:spPr>
          <a:xfrm>
            <a:off x="1274445" y="1885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促销活动的建议</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2.多种活动协同</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开展促销活动时，首先要充分考虑不同促销方式的组合运用，使之功能互补、互为促进，从而产生良性的品牌建设效果；其次，促销活动必须从品牌建设的全局出发，综合考虑促销活动与其他品牌推广活动的配合。广告、公共关系等营销活动都是品牌建设的基石，它们在功能上与促销活动形成互补，通过整合，可以传递更加丰满、立体的品牌形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8515" y="1305560"/>
            <a:ext cx="10253980" cy="2399665"/>
          </a:xfrm>
          <a:prstGeom prst="rect">
            <a:avLst/>
          </a:prstGeom>
          <a:noFill/>
        </p:spPr>
        <p:txBody>
          <a:bodyPr wrap="square" rtlCol="0" anchor="t">
            <a:spAutoFit/>
          </a:bodyPr>
          <a:p>
            <a:pPr lvl="0"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2012年9月27日，屈臣氏企业推出了手机应用-i蝶儿，顾客下载i蝶儿之后，只要走近屈臣氏的零售店，就会有美丽的蝴蝶在手机屏幕中飞过，顾客如果捕捉到蝴蝶即可马上走进屈臣氏兑换相应的优惠。如果顾客在微博上分享此次活动的信息或者捕捉到的蝴蝶图片，还可以获得抽奖机会，赢取意外的奖品。i蝶儿推出后受到顾客的喜爱，百度搜索超过759000条，让屈臣氏品牌在活动期间单店销售额平均增长了15％以上。</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1965" y="1557020"/>
            <a:ext cx="1136967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3.合理打折促销</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打折促销虽然具有吸引顾客注意力，增加顾客购买量的作用，但频繁的价格折扣促销会降低品牌的身价，削弱顾客的品牌忠诚。因此，品牌应合理使用打折促销，避免其对品牌资产的伤害。比如：凡客诚品的社交营销就是一个成功的价格促销案例。用户上传身穿凡客产品的照片，在凡客诚品的达人街拍频道、单品销售详情页和频道页展示出来，其他用户只要通过这些图片产生的购买，这些上传信息的顾客都能获得10%的销售分成，顾客能够随时通过网站后台查询自己的分成数额，实时提现。除了给予顾客一定的价格奖励，凡客诚品还开通凡客达人明星计划，顾客有机会成为凡客诚品的签约模特，并在电子杂志LOOKBOOK达人志中成为封面明星。</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IMG_256"/>
          <p:cNvPicPr>
            <a:picLocks noChangeAspect="1"/>
          </p:cNvPicPr>
          <p:nvPr>
            <p:custDataLst>
              <p:tags r:id="rId1"/>
            </p:custDataLst>
          </p:nvPr>
        </p:nvPicPr>
        <p:blipFill>
          <a:blip r:embed="rId2"/>
          <a:stretch>
            <a:fillRect/>
          </a:stretch>
        </p:blipFill>
        <p:spPr>
          <a:xfrm>
            <a:off x="1589405" y="476885"/>
            <a:ext cx="8898890" cy="5005705"/>
          </a:xfrm>
          <a:prstGeom prst="rect">
            <a:avLst/>
          </a:prstGeom>
          <a:noFill/>
          <a:ln w="3175" cmpd="sng">
            <a:solidFill>
              <a:schemeClr val="accent1">
                <a:shade val="50000"/>
              </a:schemeClr>
            </a:solidFill>
            <a:prstDash val="solid"/>
          </a:ln>
        </p:spPr>
      </p:pic>
      <p:sp>
        <p:nvSpPr>
          <p:cNvPr id="100" name="文本框 99"/>
          <p:cNvSpPr txBox="1"/>
          <p:nvPr/>
        </p:nvSpPr>
        <p:spPr>
          <a:xfrm>
            <a:off x="1562100" y="5805805"/>
            <a:ext cx="5080000" cy="368300"/>
          </a:xfrm>
          <a:prstGeom prst="rect">
            <a:avLst/>
          </a:prstGeom>
          <a:noFill/>
          <a:ln w="9525">
            <a:noFill/>
          </a:ln>
        </p:spPr>
        <p:txBody>
          <a:bodyPr>
            <a:spAutoFit/>
          </a:bodyPr>
          <a:p>
            <a:pPr marL="0" indent="0" algn="ctr"/>
            <a:r>
              <a:rPr lang="zh-CN" sz="1800" b="0">
                <a:ea typeface="宋体" panose="02010600030101010101" pitchFamily="2" charset="-122"/>
              </a:rPr>
              <a:t>8-2凡客诚品LOOKBOOK达人志封面</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4660" y="2275205"/>
            <a:ext cx="11106785" cy="3046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b="1" kern="100" dirty="0">
                <a:solidFill>
                  <a:srgbClr val="FF0000"/>
                </a:solidFill>
                <a:effectLst/>
                <a:latin typeface="+mn-ea"/>
                <a:ea typeface="+mn-ea"/>
                <a:cs typeface="+mn-ea"/>
                <a:sym typeface="+mn-ea"/>
              </a:rPr>
              <a:t>学习园地</a:t>
            </a:r>
            <a:endParaRPr lang="zh-CN" altLang="zh-CN" sz="2400" b="1" kern="100" dirty="0">
              <a:solidFill>
                <a:srgbClr val="FF0000"/>
              </a:solidFill>
              <a:effectLst/>
              <a:latin typeface="+mn-ea"/>
              <a:ea typeface="+mn-ea"/>
              <a:cs typeface="+mn-ea"/>
              <a:sym typeface="+mn-ea"/>
            </a:endParaRPr>
          </a:p>
          <a:p>
            <a:pPr lvl="0" indent="457200" algn="ctr">
              <a:lnSpc>
                <a:spcPct val="150000"/>
              </a:lnSpc>
              <a:spcBef>
                <a:spcPts val="0"/>
              </a:spcBef>
              <a:spcAft>
                <a:spcPts val="0"/>
              </a:spcAft>
              <a:buClrTx/>
              <a:buSzTx/>
            </a:pPr>
            <a:r>
              <a:rPr lang="zh-CN" altLang="zh-CN" sz="2400" b="1" kern="100" dirty="0">
                <a:solidFill>
                  <a:srgbClr val="FF0000"/>
                </a:solidFill>
                <a:effectLst/>
                <a:latin typeface="+mn-ea"/>
                <a:ea typeface="+mn-ea"/>
                <a:cs typeface="+mn-ea"/>
                <a:sym typeface="+mn-ea"/>
              </a:rPr>
              <a:t>促销活动要尊重消费者的权益</a:t>
            </a:r>
            <a:endParaRPr lang="zh-CN" altLang="zh-CN" sz="2400" b="1"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又是一年“6.18”，各大电商平台也开始了各种促销活动，不少消费者翘首以盼，购物需求持续释放。但是在“乱花迷人眼”的各种活动中，各大平台和商家如何有力有效保护网购消费者合法权益，营造安全放心网购消费环境？消费者要如何进行选择，又有哪些需要注意的地方呢？上海、江苏等地消费者组织近日发出相关消费提示和倡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7520" y="1721485"/>
            <a:ext cx="10920730"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（1）简明规则不搞套路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上海市消保委呼吁各大购物平台简明规则，不搞套路。2023年6月9日，上海市消费者权益保护委员会发布消费提示，提醒各大平台和商家，优惠让利明明白白，如实宣传诚信经营，服务能力审慎评估，数据资源合理使用，售后响应便捷高效，实实在在不搞套路，重视消费者权益保护。上海市消保委指出，定金预售、叠加满减、限时秒杀等促销花样繁多，一旦涉及叠加优惠，消费者很难算清优惠力度和实付款项。平台、商家对于促销规则的设计应当简明易懂，在向消费者清晰、显著告知规则的同时，也应明晰到手价格和计算方法，并确保宣传的价格和实际相符，让消费者更好比价、实享优惠。</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3075" y="2552065"/>
            <a:ext cx="1110742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18”大促连连，也是消费者咨询、投诉的高峰期。上海市消保委提醒平台、商家要切实加强员工培训，配强售后服务力量，及时、准确解答消费者咨询提问，严格履行退换货义务。此外，推出智能客服的平台、商家要确保渠道畅通，提高响应能力，同时配备必要的人工服务力量，高效回应消费者诉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2930" y="1582420"/>
            <a:ext cx="11031855"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（2）遵守承诺合规促销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广东省消委会要求各大购物平台遵守承诺，合规促销。为引导网络平台经营者依法合规开展“6.18”促销活动，有力有效保护网购消费者合法权益，营造安全放心网购消费环境，广东省消费者委员会、广东省网商协会联合向各大电商平台及网络商品服务经营者发布相关倡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两单位倡议，严格遵守法律法规，认真落实《消费者权益保护法》、《电子商务法》、《网络交易监督管理办法》、《规范促销行为暂行规定》等法律法规有关规定，依法合规开展促销活动，切实保护网购消费者合法权益。加强平台生态治理，引导平台商家规范定金预售、满减优惠等促销规则，严禁商家以先涨后降、虚假保价、设置虚高划线价等形式欺骗、误导消费者。</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003550" y="3070225"/>
            <a:ext cx="6529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8.1人员推销推广品牌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4850" y="1305560"/>
            <a:ext cx="10928985" cy="424624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（3）理性购物避免浪费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江苏省消保委呼吁广大消费者理性购物，避免浪费。2023年6月8日，江苏省消费者权益保护委员会根据既往消费投诉情况发布“6.18”消费提示，分析促销期间主要集中在商品质量、虚假宣传、物流配送等方面的消费问题，提醒消费者要货比三家、按需购买、理性购物、安全消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消费者要理性消费，按需选购。消费者要结合自身实际需求，适度理性消费，避免囤货过多造成资源浪费或盲目选购后大量退单，增加自己和商家的交易成本。对于收取定金的预售活动，消费者主动放弃购买时，商家一般不予退还定金，因此消费者要避免冲动消费。江苏省消保委提醒消费者，不能轻信商家的口头承诺，注意留存好相关交易证据。在发生消费纠纷时，可以先同商家以及购物平台协商处理，如果协商不成，要及时向有关部门投诉，维护自己的合法权益。</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003550" y="3070225"/>
            <a:ext cx="6529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8.3 公关活动推广品牌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387667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1.公关活动概念</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公共关系，又称公众关系，简称公关，是指有助于组织（企业）和公众相适应，而策划实施的各种推广或保护企业形象及品牌产品的活动。</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公关活动推广品牌是指企业在品牌推广过程，为促进公众对品牌的理解和支持，并树立良好品牌形象，而开展的一系列非付费、非营利性活动。公关活动应与广告、促销等品牌建设活动进行相互配合，在新产品上市或新市场开拓时，宣传和推广品牌；在品牌具有一定知名度时，公关活动可以拉近品牌与顾客的距离，以提高品牌的亲和力和美誉度。在品牌出现危机情况时，公关活动可以维护企业声誉和品牌形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0269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8.3.1公关活动内涵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745" y="1052830"/>
            <a:ext cx="11219815" cy="5262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2.公关活动的优势</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（1）推广成本低</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公关宣传的资讯在大众媒体上占用版面一般是不收费的。这使得公关活动推广品牌的成本相比商业广告和其他品牌推广方式要低廉。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（2）提升品牌可信度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当品牌通过广告建立起广泛的知名度后，公关活动可以推广品牌个性中的品格特征，帮助品牌树立良好的社会责任形象，强化品牌信息的可信性，建立和保持品牌美誉度和信任感。</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（3）优化品牌营销环境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主动开展品牌公关活动，可以帮助品牌与顾客、投资者、政府、媒体及公众之间建立和保持良好关系，形成和谐的外部环境。即使是企业被动开展的危机公关活动，也可以协调品牌与公众的紧张关系，化解营销压力，促进品牌与市场的良性互动。</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341120"/>
            <a:ext cx="1136332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3.公关活动的劣势</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（1）信息需要经过媒体的过滤</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管理人员能够控制商业广告的内容、传达方式以及对目标受众的影响，并能够通过不断重复加深顾客对品牌的印象，但是品牌管理人员很少能控制品牌的公关宣传。因为公关活动的信息都要经过媒体的审核、过滤后才可能有机会接触到公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（2）推广效果难以测量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在公关领域里，经常用品牌被提及次数、品牌专栏的篇幅或者品牌故事在媒体中出现的时间总量来衡量公关活动的效果。这些数据与顾客购买行为的相关性难以评估。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628775"/>
            <a:ext cx="10801985" cy="443103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按照公关活动的功能，可以分为以下五种。</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1.宣传性公关</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运用报纸、杂志、广播、电视等各种传播媒介，采用撰写新闻稿、演讲稿、报告等形式向社会各界传播品牌信息，以形成有利于品牌形象的社会舆论导向。这种方式涉及面广，推广品牌形象效果较好。</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2.征询性公关</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通过开办各种咨询业务、制定调查问卷、进行民意测验、设立热线电话、聘请兼职信息员、举办品牌座谈会或品牌新产品发布会等活动，逐步形成效果良好的信息资源库，再将获取的信息进行分析研究，为品牌经营管理决策提供依据。</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8.3.2公关活动类型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0" y="1772920"/>
            <a:ext cx="11304270" cy="4431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3.交际性公关</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通过人际间语言、文字的沟通，形成品牌亲和力，巩固推广效果。品牌管理人员可以采用招待会、约谈、专访、慰问电话、致谢信函、短信、彩信等形式与目标顾客进行沟通互动。交际性公关具有直接、灵活、细腻、体贴、亲密、富有人情味等特点，能深化交往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4.服务性公关</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服务性公关的主旨是通过超出顾客期望的服务塑造品牌形象。企业通过提供各种额外的实惠性服务获取公众对品牌的了解、信任和好评，以实现既有利于产品销售，又有利于树立和维护品牌形象的目的。品牌管理人员可以利用各种方式为公众提供服务，如消费指导、产品使用培训、免费修理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1556385"/>
            <a:ext cx="11464925" cy="203009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5.赞助性公关</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latin typeface="+mn-ea"/>
                <a:ea typeface="+mn-ea"/>
                <a:cs typeface="+mn-ea"/>
                <a:sym typeface="+mn-ea"/>
              </a:rPr>
              <a:t>赞助性公关是指企业通过赞助教育、文化、体育、卫生等事业，支持社区公益事业，参与国家、社区重大活动等形式来塑造品牌形象，提高品牌知名度和美誉度。这类公关活动的社会公益性强，影响力大，但成本较高。企业的赞助活动可以是独家赞助（或称单一品牌赞助），也可以是联合赞助。</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3890" y="2202180"/>
            <a:ext cx="10878820" cy="443103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latin typeface="+mn-ea"/>
                <a:ea typeface="+mn-ea"/>
                <a:cs typeface="+mn-ea"/>
                <a:sym typeface="+mn-ea"/>
              </a:rPr>
              <a:t>企业开展公关活动时，为了充分发挥公关活动推广品牌的优势，需要注意以下两个方面。</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1.借新产品上市造势</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新产品新闻发布会是提供新产品信息、吸引公众注意、提高品牌知名的好机会，更是开展公关活动的好契机。对于高新技术产品，如计算机、手机等，企业在新品发布会制造新闻热点，吸引顾客注意的效果尤甚。</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2.影响意见领袖</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管理人员可以通过对某个领域的意见领袖进行公关，使他们接受企业品牌，并为品牌发声，进而吸引目标顾客关注企业品牌。企业借助他们的影响力改变社会公众的消费理念或创造新需求，并影响顾客对品牌的态度。</a:t>
            </a:r>
            <a:endParaRPr lang="zh-CN" altLang="zh-CN" sz="2000" kern="100" dirty="0">
              <a:latin typeface="+mn-ea"/>
              <a:ea typeface="+mn-ea"/>
              <a:cs typeface="+mn-ea"/>
              <a:sym typeface="+mn-ea"/>
            </a:endParaRPr>
          </a:p>
        </p:txBody>
      </p:sp>
      <p:sp>
        <p:nvSpPr>
          <p:cNvPr id="100" name="文本框 99"/>
          <p:cNvSpPr txBox="1"/>
          <p:nvPr/>
        </p:nvSpPr>
        <p:spPr>
          <a:xfrm>
            <a:off x="120269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8.3.3公关活动的建议</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3.与公益团体合作</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与具有</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较高公信度的公益团体进行长期合作有助于获取社会公众、新闻舆论的赞同，增加品牌美誉度，形成正面的品牌形象。比如：2022年顺丰和环保协会决定在“双11”期间推广可循环使用的丰-box绿色包装盒。这种绿色环保的包装盒采用PP环保材料，98%可回收再利用，可重复使用近70次。目前，顺丰在厦门投放6种型号环保可循环丰-box包装盒近10万个，日均循环使用量达到近一万个。市民在寄件时可自由选择传统包装和绿色包装。如果选择丰-box绿色包装盒，收件后快递小哥将上门回收，消杀处理后再进行下一次循环使用。通过新闻媒体的广泛宣传，最终取得了社会舆论的积极反响。顺丰不仅得到了环保组织的广泛支持，而且还在顾客心中树立了快递行业环保先导者的社会形象，品牌美誉度得以提高。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46835" y="189230"/>
            <a:ext cx="5080000" cy="368300"/>
          </a:xfrm>
          <a:prstGeom prst="rect">
            <a:avLst/>
          </a:prstGeom>
          <a:noFill/>
        </p:spPr>
        <p:txBody>
          <a:bodyPr wrap="square" rtlCol="0" anchor="t">
            <a:spAutoFit/>
            <a:scene3d>
              <a:camera prst="orthographicFront"/>
              <a:lightRig rig="threePt" dir="t"/>
            </a:scene3d>
          </a:bodyPr>
          <a:p>
            <a:pPr lvl="0" algn="l">
              <a:lnSpc>
                <a:spcPct val="150000"/>
              </a:lnSpc>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8.1.1人员推销内涵</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482600" y="1628775"/>
            <a:ext cx="1033780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人员推销是世界上最古老的品牌推广手段，也是中小企业常用的品牌推广方法，在工业产品、单位采购等方面使用最为广泛。随着互联技术的发展，人员推销形式也发生了巨大变化。</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IMG_256"/>
          <p:cNvPicPr>
            <a:picLocks noChangeAspect="1"/>
          </p:cNvPicPr>
          <p:nvPr>
            <p:custDataLst>
              <p:tags r:id="rId1"/>
            </p:custDataLst>
          </p:nvPr>
        </p:nvPicPr>
        <p:blipFill>
          <a:blip r:embed="rId2"/>
          <a:srcRect b="5888"/>
          <a:stretch>
            <a:fillRect/>
          </a:stretch>
        </p:blipFill>
        <p:spPr>
          <a:xfrm>
            <a:off x="1706245" y="405130"/>
            <a:ext cx="9567545" cy="5222240"/>
          </a:xfrm>
          <a:prstGeom prst="rect">
            <a:avLst/>
          </a:prstGeom>
          <a:noFill/>
          <a:ln w="9525">
            <a:noFill/>
          </a:ln>
        </p:spPr>
      </p:pic>
      <p:sp>
        <p:nvSpPr>
          <p:cNvPr id="100" name="文本框 99"/>
          <p:cNvSpPr txBox="1"/>
          <p:nvPr/>
        </p:nvSpPr>
        <p:spPr>
          <a:xfrm>
            <a:off x="1706245" y="5949315"/>
            <a:ext cx="5080000" cy="368300"/>
          </a:xfrm>
          <a:prstGeom prst="rect">
            <a:avLst/>
          </a:prstGeom>
          <a:noFill/>
          <a:ln w="9525">
            <a:noFill/>
          </a:ln>
        </p:spPr>
        <p:txBody>
          <a:bodyPr>
            <a:spAutoFit/>
          </a:bodyPr>
          <a:p>
            <a:pPr marL="0" indent="0"/>
            <a:r>
              <a:rPr lang="zh-CN" sz="1800" b="0">
                <a:ea typeface="宋体" panose="02010600030101010101" pitchFamily="2" charset="-122"/>
              </a:rPr>
              <a:t>图8-</a:t>
            </a:r>
            <a:r>
              <a:rPr lang="en-US" altLang="zh-CN" sz="1800" b="0">
                <a:ea typeface="宋体" panose="02010600030101010101" pitchFamily="2" charset="-122"/>
              </a:rPr>
              <a:t>3</a:t>
            </a:r>
            <a:r>
              <a:rPr lang="zh-CN" sz="1800" b="0">
                <a:ea typeface="宋体" panose="02010600030101010101" pitchFamily="2" charset="-122"/>
              </a:rPr>
              <a:t>顺丰的的丰-box绿色包装盒</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8.4体验活动推广品牌</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9105" y="1859915"/>
            <a:ext cx="1121346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伯德·施密特在《体验营销》一书中认为，优秀品牌应该是“体验的提供者”。体验活动就是企业以商品为道具，以服务为舞台，围绕着顾客创造出值得回忆的活动。因此，企业为达到品牌推广目的，营造一种氛围，设计一系列事件，以促使顾客变成其中的一个角色尽情“表演”，顾客在“表演”过程中将会因为主动参与而产生深刻难忘的品牌体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体验活动推广品牌从本质上说也是营销的一种方式，它既是品牌形象、品牌价值的推广活动，也是营销战略中品牌营销的实施活动，其侧重点则在于培养顾客对品牌的认知和感受。</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9505" y="1988820"/>
            <a:ext cx="10230485" cy="249174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1.品牌体验概念</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latin typeface="+mn-ea"/>
                <a:ea typeface="+mn-ea"/>
                <a:cs typeface="+mn-ea"/>
                <a:sym typeface="+mn-ea"/>
              </a:rPr>
              <a:t>体验是亲身体验的简称，也称体会，是用“人与外部的交流能力”来探查、验证、体会事实。体验到的东西使我们感到真实，并在大脑记忆中留下深刻印象，使我们可以随时回想起曾经亲身感受过的生命历程，也因此而领悟生命存在的价值和意义，并对未来有所期待。这是体验活动可以用来推广品牌的原理。</a:t>
            </a:r>
            <a:endParaRPr lang="zh-CN" altLang="zh-CN" sz="2000" kern="100" dirty="0">
              <a:effectLst/>
              <a:latin typeface="+mn-ea"/>
              <a:ea typeface="+mn-ea"/>
              <a:cs typeface="+mn-ea"/>
              <a:sym typeface="+mn-ea"/>
            </a:endParaRPr>
          </a:p>
        </p:txBody>
      </p:sp>
      <p:sp>
        <p:nvSpPr>
          <p:cNvPr id="100" name="文本框 99"/>
          <p:cNvSpPr txBox="1"/>
          <p:nvPr/>
        </p:nvSpPr>
        <p:spPr>
          <a:xfrm>
            <a:off x="1130300" y="1168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8.4.1品牌体验内涵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1510" y="1772920"/>
            <a:ext cx="1086548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体验是指企业设计和实施以顾客为主体角色的活动，促使顾客与品牌亲身接触，感受品牌核心价值和个性特征，从而对品牌产生难以忘怀的体验过程。因此，企业需要思考如何去引导和改变顾客对品牌的体验过程，从而让顾客对品牌产生良好的体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具有丰富知识和经验的顾客更容易产生新的联想和独到见解，他们力求通过某种方式树立起自己的形象，创造自己的生活状态，实现和表现自我价值。因此，品牌体验应是一种有目的的、持续的、差异化的、具有个性价值诉求的体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2645" y="1916430"/>
            <a:ext cx="1074039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2.品牌体验特点</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与传统品牌营销的模式不同，品牌体验把顾客看成生活的主体，注重顾客的生活感受，将品牌、顾客和生活综合到一起考虑。因此，品牌体验具有以下特点。</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（1）重视顾客生活感受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品牌体验致力于为顾客提供积极的、美好的生活经历和生活状态，重视与顾客的沟通，挖掘他们内心的体验需求，以向顾客提供良好的消费体验为目标，审视企业的产品和服务。</a:t>
            </a:r>
            <a:endParaRPr lang="zh-CN" altLang="zh-CN" sz="2000" kern="100" dirty="0">
              <a:solidFill>
                <a:schemeClr val="tx1"/>
              </a:solidFill>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（2）关注顾客购物经历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品牌体验通过关注顾客在消费前、消费中、消费后，整个购物过程中产生的消费经验与品牌核心价值的吻合度，调整品牌的价值诉求和品牌个性特征。</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（3）注重顾客感知质量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品牌体验致力于消除顾客感知质量与产品实际质量之间的差距，最大限度地降低顾客消费风险，提高顾客对品牌的满意度。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（4）注重营造购物氛围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体验不局限于具体某一产品的推广，品牌体验重点考虑如何营造品牌产品的“使用氛围”，通过把品牌产品以及其他系列产品结合在一起创造体验协同效应。诚实积极的体验设计能够使顾客对品牌产生全方位的感受，从而对品牌产生信赖，并达到深度的品牌忠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1484630"/>
            <a:ext cx="10860405" cy="341503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3.品牌体验作用</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企业通过体验活动推广品牌时，能够产生以下效果。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（1）有助于塑造品牌文化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体验的互动过程实际上是品牌和顾客共建生活的过程。依据品牌个性（品牌气质、性格、品格等），借助一定的创意表达手段，营造特定的文化氛围和品牌情境、品牌生活场景，使品牌产品超越物的功能属性，成为品牌个性的载体，直接触动顾客的内心世界，从而使顾客对品牌产生强烈的偏爱，并激发其购买行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（2）有助于建立品牌共鸣</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由于顾客参与品牌体验的过程需要调动感官、情绪、思想，因此比被动观察接触到的信息更多、更生动，对品牌价值的感受更全面，理解就更深刻，品牌印象也更清晰。而且品牌体验通过别具一格的创意，借助丰富多彩、生动有趣的执行手段演绎品牌的风格，表达品牌气质，很容易建立顾客与品牌之间的共鸣。</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270" y="1734820"/>
            <a:ext cx="10826115" cy="239966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（3）有助于提高品牌忠诚度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可以通过与顾客的接触，深层次、全方位地了解顾客需求。在顾客与品牌的互动过程中，既满足了顾客内心的体验需求，又使顾客与品牌之间产生密切的关系。而且品牌体验柔化了品牌信息传播的强加性，使顾客能够与品牌深度接触，获得亲身体验，降低了感知风险，有助于顾客形成发自内心的、稳定的品牌忠诚。</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2815" y="980440"/>
            <a:ext cx="10876915" cy="43383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1.人员推销概念</a:t>
            </a:r>
            <a:endParaRPr lang="zh-CN" altLang="zh-CN" sz="2400" kern="100" dirty="0">
              <a:solidFill>
                <a:srgbClr val="FF0000"/>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是指企业利用推销人员与顾客直接接触，传递企业及其产品的有关信息，以促进产品销售的一种营销活动。对于从事销售工作的人员来说，由于行业与岗位的区别而有着各种称呼，比如：业务员、推销员、销售代表、销售顾问等。人员推销从本质上来说就是带有商业目的的人际（或网络）交往活动。这种人际交往活动得以进行的前提是双方有共同的愿望，即一方有推广品牌和销售商品的愿望，另一方则有购买商品以满足需求的愿望。人员推销是在同一时空下将品牌推广与产品销售合二为一的营销活动，也就是将品牌推广和需求满足加以合并，从而营销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人员推销推广品牌是指由业务员通过人际传播方式主动接触顾客形成即时、双向互动的人际关系，在推广品牌的同时强化和满足顾客对商品的需求，从而实现商品销售和品牌推广的目的。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8455" y="2277110"/>
            <a:ext cx="5144770"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latin typeface="+mn-ea"/>
                <a:ea typeface="+mn-ea"/>
                <a:cs typeface="+mn-ea"/>
                <a:sym typeface="+mn-ea"/>
              </a:rPr>
              <a:t>1. 基础类型</a:t>
            </a:r>
            <a:endParaRPr lang="zh-CN" altLang="zh-CN" sz="2400" kern="100" dirty="0">
              <a:solidFill>
                <a:srgbClr val="FF0000"/>
              </a:solidFill>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施密特教授从人的心理结构出发，把人的心理体验分为五类：感官体验、情感体验、思考体验、行动体验和关联体验，如图8-4所示。这五类心理体验构成了品牌体验的基础类型。</a:t>
            </a:r>
            <a:endParaRPr lang="zh-CN" altLang="zh-CN" sz="2000" kern="100" dirty="0">
              <a:latin typeface="+mn-ea"/>
              <a:ea typeface="+mn-ea"/>
              <a:cs typeface="+mn-ea"/>
              <a:sym typeface="+mn-ea"/>
            </a:endParaRPr>
          </a:p>
        </p:txBody>
      </p:sp>
      <p:sp>
        <p:nvSpPr>
          <p:cNvPr id="100" name="文本框 99"/>
          <p:cNvSpPr txBox="1"/>
          <p:nvPr/>
        </p:nvSpPr>
        <p:spPr>
          <a:xfrm>
            <a:off x="1130935" y="11747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8.</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品牌体验类型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pic>
        <p:nvPicPr>
          <p:cNvPr id="7" name="图片 7" descr="图4"/>
          <p:cNvPicPr>
            <a:picLocks noChangeAspect="1"/>
          </p:cNvPicPr>
          <p:nvPr>
            <p:custDataLst>
              <p:tags r:id="rId1"/>
            </p:custDataLst>
          </p:nvPr>
        </p:nvPicPr>
        <p:blipFill>
          <a:blip r:embed="rId2"/>
          <a:stretch>
            <a:fillRect/>
          </a:stretch>
        </p:blipFill>
        <p:spPr>
          <a:xfrm>
            <a:off x="5926455" y="1123950"/>
            <a:ext cx="5691505" cy="5342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8500" y="836930"/>
            <a:ext cx="10782300" cy="378460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（1）感官体验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感官体验即通过五官感觉及通感形成的体验。人与外界的联系、交流与互动，依靠的工具是感官，因此感官体验是人最基本的反应，是其他体验的基础。它是眼、耳、口、鼻、身与外界进行信息交换过程所体会到的愉悦感或排斥感。在五官与外界接触过程中形成的快感、痛感、质感都属于感官体验的范畴。感官体验可以是单一感官体验，也可以运用感觉的通感现象，形成联觉，丰富和深化感官体验。比如，装在褐色粗陶罐里的普洱茶与装在白色细瓷罐里的普洱茶给人的感觉不同，褐色粗陶罐给人年代感，令人联想到原生态的山林味道，进而影响对普洱茶品质的知觉判断。</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5175" y="2552065"/>
            <a:ext cx="1081532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感官体验是通过视觉、听觉、触觉、味觉和嗅觉五种感觉的刺激而建立起来的品牌体验类型。例如，全友家私展厅内的样品让人们试坐、试躺，以此感受产品的舒适体贴，同时也表达了全友家私品牌的亲和贴心。品牌感官体验的直接性和刺激性，可以使顾客较清晰地感受品牌和产品，体会品牌产品的价值，激发顾客的购买行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6" descr="IMG_256"/>
          <p:cNvPicPr>
            <a:picLocks noChangeAspect="1"/>
          </p:cNvPicPr>
          <p:nvPr>
            <p:custDataLst>
              <p:tags r:id="rId1"/>
            </p:custDataLst>
          </p:nvPr>
        </p:nvPicPr>
        <p:blipFill>
          <a:blip r:embed="rId2"/>
          <a:stretch>
            <a:fillRect/>
          </a:stretch>
        </p:blipFill>
        <p:spPr>
          <a:xfrm>
            <a:off x="1202690" y="1341120"/>
            <a:ext cx="9594215" cy="4248150"/>
          </a:xfrm>
          <a:prstGeom prst="rect">
            <a:avLst/>
          </a:prstGeom>
          <a:noFill/>
          <a:ln w="9525">
            <a:noFill/>
          </a:ln>
        </p:spPr>
      </p:pic>
      <p:sp>
        <p:nvSpPr>
          <p:cNvPr id="100" name="文本框 99"/>
          <p:cNvSpPr txBox="1"/>
          <p:nvPr/>
        </p:nvSpPr>
        <p:spPr>
          <a:xfrm>
            <a:off x="2714625" y="5949315"/>
            <a:ext cx="5080000" cy="368300"/>
          </a:xfrm>
          <a:prstGeom prst="rect">
            <a:avLst/>
          </a:prstGeom>
          <a:noFill/>
          <a:ln w="9525">
            <a:noFill/>
          </a:ln>
        </p:spPr>
        <p:txBody>
          <a:bodyPr>
            <a:spAutoFit/>
          </a:bodyPr>
          <a:p>
            <a:pPr marL="0" indent="0"/>
            <a:r>
              <a:rPr lang="zh-CN" sz="1800" b="0">
                <a:ea typeface="宋体" panose="02010600030101010101" pitchFamily="2" charset="-122"/>
              </a:rPr>
              <a:t>图</a:t>
            </a:r>
            <a:r>
              <a:rPr lang="en-US" sz="1800" b="0">
                <a:latin typeface="宋体" panose="02010600030101010101" pitchFamily="2" charset="-122"/>
                <a:ea typeface="宋体" panose="02010600030101010101" pitchFamily="2" charset="-122"/>
              </a:rPr>
              <a:t>8-5</a:t>
            </a:r>
            <a:r>
              <a:rPr lang="zh-CN" sz="1800" b="0">
                <a:ea typeface="宋体" panose="02010600030101010101" pitchFamily="2" charset="-122"/>
              </a:rPr>
              <a:t>全友家私展厅</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60070" y="1207135"/>
            <a:ext cx="1108646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（2）情感体验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情感体验是指个体对自己情感状态的意识。人的感官体验会在心中引起情绪反应，通过移情作用，对感官所感知到的对象进行投射而赋予其本身没有的属性，如高兴时花欢草笑、悲伤时云惨雾愁，对象就成为人情感的表达载体。人的情感还表现为人与人之间的互动，追求关爱与被关爱，追求亲情、友情和爱情。种种情感都会在人们心中形成体验，都属于情感体验的范畴。情感体验包括人与物及人与人之间的情感交流过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97840" y="1699260"/>
            <a:ext cx="1120076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品牌情感体验是通过激发或触动顾客的内心积极情感，回避负面的消极情感，使之对品牌产生愉悦接纳的感觉，从而认同并获得品牌特定的情感价值。品牌情感体验主要针对顾客内在的情感及情绪，目标是唤起顾客的情感。品牌的情感特征实际上是对人情感状态的表达，比如纯净的、宁静的、和谐的、奔放的、豪迈的、自豪的、关切的、关爱的等。品牌情感体验主要包括道德情感体验和审美情感体验。它们可以分别也可以共同形成品牌体验核心价值的接触诉求点，形成相应的品牌体验策略。比如，广州奢悦化妆品品牌的价值诉求是“自然、清新”，那么，组织一场邀请公众和目标顾客参与的关爱自然环境的公益活动，品牌的道德诉求和审美诉求就可以很好地结合起来，使品牌的品格和格调都得到彰显。</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412875"/>
            <a:ext cx="1117981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（3）思考体验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思考体验又称创造性认知体验。“状元榜”等一批电视节目非常受欢迎的原因也是，因为它们带给观众的思考体验，无论是答题者还是电视机前的观众都在思考主持人的提问，在获得知识的同时，也享受到成功的喜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思考体验是指企业用创意的方式激发和表现顾客的智力和能力，使顾客获得认知与解决问题的体验。品牌思考体验运用惊奇、兴趣激发、好奇心、计谋和诱惑，有时还运用挑衅激励顾客思考，使顾客沉浸于对某个问题的探索中，引发其产生统一或各异的想法，以使顾客获得成功的喜悦及自我肯定感。品牌思考体验可以增强品牌知识属性的知性气质，提高品牌产品的品位，使顾客更乐意利用品牌形象、品牌气质的黏性效应，表现自己的智慧和学习知识的能力。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6700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（4）行动体验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行动体验指人为达到某种目的而进行的身心共同参与的动态活动，并在活动经历中获得相应的感受。行动的要素包括人、动机、意愿、空间、时间、媒介和效果等。行动体验的过程作用于参与者的感官、情感和思维，形成丰富的感受层次，使人印象深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行动体验是指企业通过策划具有吸引力的活动激发顾客参与的动机和意愿，从而使顾客全身心参与到品牌的体验活动。在品牌行动体验中，企业通过影响顾客的行动节奏和行动内容，使顾客的行动与品牌行动结合在一起，让顾客体验到由品牌提供的或由品牌表达的生活情境和生活状态，从而将品牌植入顾客的生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06170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（5）关联体验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关联体验是所有体验类型的总和和超越。这一体验包含感官体验、情感体验、思考体验和行动体验的成分，但它超越了“增加个人体验”的私享感受，把个人与理想中的自我、他人和文化联系起来，产生更为丰富的、升华的联想式体验，从而让人能和更广泛的社会系统产生关联。因此，人们参与关联体验的诉求是：自我改进的个人渴望，希望别人对自己产生好感，让自己和一个较广泛的社会系统产生关联，并与其形成一个群体。</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8025" y="2275205"/>
            <a:ext cx="1074737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关联体验是指企业借助顾客希望完善自我、被他人正确看待的心理，策划体验活动让顾客与广泛的社会体系联系起来，并产生独特的品牌体验，从而使品牌与顾客结成某种特定的关系。品牌关联体验让顾客和一个较广泛的社会系统(一种亚文化、一个群体等)产生关联，从而建立顾客对品牌的偏好，同时让使用品牌的顾客进而形成一个群体。关联体验已经在许多不同的产业中使用，范围从化妆品、日用品到私人交通工具等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MH" val="20170109233147"/>
  <p:tag name="MH_LIBRARY" val="GRAPHIC"/>
  <p:tag name="MH_ORDER" val="文本框 19"/>
</p:tagLst>
</file>

<file path=ppt/tags/tag16.xml><?xml version="1.0" encoding="utf-8"?>
<p:tagLst xmlns:p="http://schemas.openxmlformats.org/presentationml/2006/main">
  <p:tag name="MH" val="20170109233147"/>
  <p:tag name="MH_LIBRARY" val="GRAPHIC"/>
  <p:tag name="MH_ORDER" val="文本框 19"/>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ABLE_BEAUTIFY" val="smartTable{2f9c21a1-2c4e-41aa-9a51-acb722a02c01}"/>
  <p:tag name="TABLE_ENDDRAG_ORIGIN_RECT" val="842*319"/>
  <p:tag name="TABLE_ENDDRAG_RECT" val="75*207*842*320"/>
</p:tagLst>
</file>

<file path=ppt/tags/tag26.xml><?xml version="1.0" encoding="utf-8"?>
<p:tagLst xmlns:p="http://schemas.openxmlformats.org/presentationml/2006/main">
  <p:tag name="KSO_WM_UNIT_TABLE_BEAUTIFY" val="smartTable{241c17a1-325d-48ad-8330-3254ab06af68}"/>
  <p:tag name="TABLE_ENDDRAG_ORIGIN_RECT" val="827*463"/>
  <p:tag name="TABLE_ENDDRAG_RECT" val="106*14*827*463"/>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MH" val="20170109233147"/>
  <p:tag name="MH_LIBRARY" val="GRAPHIC"/>
  <p:tag name="MH_ORDER" val="文本框 19"/>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MH" val="20170109233147"/>
  <p:tag name="MH_LIBRARY" val="GRAPHIC"/>
  <p:tag name="MH_ORDER" val="文本框 19"/>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MH" val="20170109233147"/>
  <p:tag name="MH_LIBRARY" val="GRAPHIC"/>
  <p:tag name="MH_ORDER" val="文本框 19"/>
</p:tagLst>
</file>

<file path=ppt/tags/tag38.xml><?xml version="1.0" encoding="utf-8"?>
<p:tagLst xmlns:p="http://schemas.openxmlformats.org/presentationml/2006/main">
  <p:tag name="MH" val="20170109233147"/>
  <p:tag name="MH_LIBRARY" val="GRAPHIC"/>
  <p:tag name="MH_ORDER" val="文本框 19"/>
</p:tagLst>
</file>

<file path=ppt/tags/tag39.xml><?xml version="1.0" encoding="utf-8"?>
<p:tagLst xmlns:p="http://schemas.openxmlformats.org/presentationml/2006/main">
  <p:tag name="KSO_WPP_MARK_KEY" val="d6dd60dc-9106-4903-aa90-ddcb36095ec1"/>
  <p:tag name="COMMONDATA" val="eyJoZGlkIjoiYjk5ODM0YmMxOWJiYWQyNDU4MGIzYWRmYTA0ZmI5NDc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8.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9.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3.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28754</Words>
  <Application>WPS 演示</Application>
  <PresentationFormat>自定义</PresentationFormat>
  <Paragraphs>874</Paragraphs>
  <Slides>163</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163</vt:i4>
      </vt:variant>
    </vt:vector>
  </HeadingPairs>
  <TitlesOfParts>
    <vt:vector size="180"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469</cp:revision>
  <dcterms:created xsi:type="dcterms:W3CDTF">2019-10-22T07:13:00Z</dcterms:created>
  <dcterms:modified xsi:type="dcterms:W3CDTF">2023-09-10T05:40:33Z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