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3"/>
  </p:sldMasterIdLst>
  <p:notesMasterIdLst>
    <p:notesMasterId r:id="rId5"/>
  </p:notesMasterIdLst>
  <p:handoutMasterIdLst>
    <p:handoutMasterId r:id="rId85"/>
  </p:handoutMasterIdLst>
  <p:sldIdLst>
    <p:sldId id="1889" r:id="rId4"/>
    <p:sldId id="1801" r:id="rId6"/>
    <p:sldId id="1965" r:id="rId7"/>
    <p:sldId id="2192" r:id="rId8"/>
    <p:sldId id="1966" r:id="rId9"/>
    <p:sldId id="2709" r:id="rId10"/>
    <p:sldId id="1934" r:id="rId11"/>
    <p:sldId id="1297" r:id="rId12"/>
    <p:sldId id="1936" r:id="rId13"/>
    <p:sldId id="2993" r:id="rId14"/>
    <p:sldId id="2994" r:id="rId15"/>
    <p:sldId id="2301" r:id="rId16"/>
    <p:sldId id="2305" r:id="rId17"/>
    <p:sldId id="1940" r:id="rId18"/>
    <p:sldId id="2302" r:id="rId19"/>
    <p:sldId id="1937" r:id="rId20"/>
    <p:sldId id="1938" r:id="rId21"/>
    <p:sldId id="1939" r:id="rId22"/>
    <p:sldId id="1943" r:id="rId23"/>
    <p:sldId id="3070" r:id="rId24"/>
    <p:sldId id="1941" r:id="rId25"/>
    <p:sldId id="2995" r:id="rId26"/>
    <p:sldId id="2998" r:id="rId27"/>
    <p:sldId id="1944" r:id="rId28"/>
    <p:sldId id="2999" r:id="rId29"/>
    <p:sldId id="1947" r:id="rId30"/>
    <p:sldId id="3071" r:id="rId31"/>
    <p:sldId id="1948" r:id="rId32"/>
    <p:sldId id="3000" r:id="rId33"/>
    <p:sldId id="1946" r:id="rId34"/>
    <p:sldId id="1951" r:id="rId35"/>
    <p:sldId id="3072" r:id="rId36"/>
    <p:sldId id="3074" r:id="rId37"/>
    <p:sldId id="3073" r:id="rId38"/>
    <p:sldId id="1958" r:id="rId39"/>
    <p:sldId id="1956" r:id="rId40"/>
    <p:sldId id="1959" r:id="rId41"/>
    <p:sldId id="3003" r:id="rId42"/>
    <p:sldId id="1960" r:id="rId43"/>
    <p:sldId id="3004" r:id="rId44"/>
    <p:sldId id="3005" r:id="rId45"/>
    <p:sldId id="3006" r:id="rId46"/>
    <p:sldId id="3075" r:id="rId47"/>
    <p:sldId id="3076" r:id="rId48"/>
    <p:sldId id="3077" r:id="rId49"/>
    <p:sldId id="3078" r:id="rId50"/>
    <p:sldId id="3079" r:id="rId51"/>
    <p:sldId id="1961" r:id="rId52"/>
    <p:sldId id="1962" r:id="rId53"/>
    <p:sldId id="2600" r:id="rId54"/>
    <p:sldId id="1969" r:id="rId55"/>
    <p:sldId id="3009" r:id="rId56"/>
    <p:sldId id="3010" r:id="rId57"/>
    <p:sldId id="3011" r:id="rId58"/>
    <p:sldId id="1976" r:id="rId59"/>
    <p:sldId id="1975" r:id="rId60"/>
    <p:sldId id="1979" r:id="rId61"/>
    <p:sldId id="1977" r:id="rId62"/>
    <p:sldId id="1980" r:id="rId63"/>
    <p:sldId id="1981" r:id="rId64"/>
    <p:sldId id="2418" r:id="rId65"/>
    <p:sldId id="1982" r:id="rId66"/>
    <p:sldId id="2417" r:id="rId67"/>
    <p:sldId id="1992" r:id="rId68"/>
    <p:sldId id="2496" r:id="rId69"/>
    <p:sldId id="3082" r:id="rId70"/>
    <p:sldId id="3008" r:id="rId71"/>
    <p:sldId id="1985" r:id="rId72"/>
    <p:sldId id="3083" r:id="rId73"/>
    <p:sldId id="3084" r:id="rId74"/>
    <p:sldId id="3085" r:id="rId75"/>
    <p:sldId id="3086" r:id="rId76"/>
    <p:sldId id="3080" r:id="rId77"/>
    <p:sldId id="3081" r:id="rId78"/>
    <p:sldId id="2128" r:id="rId79"/>
    <p:sldId id="2884" r:id="rId80"/>
    <p:sldId id="2132" r:id="rId81"/>
    <p:sldId id="2089" r:id="rId82"/>
    <p:sldId id="2169" r:id="rId83"/>
    <p:sldId id="2170" r:id="rId84"/>
  </p:sldIdLst>
  <p:sldSz cx="12198350" cy="6858000"/>
  <p:notesSz cx="6858000" cy="9144000"/>
  <p:custDataLst>
    <p:tags r:id="rId89"/>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06" userDrawn="1">
          <p15:clr>
            <a:srgbClr val="A4A3A4"/>
          </p15:clr>
        </p15:guide>
        <p15:guide id="2" pos="379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A50021"/>
    <a:srgbClr val="D1243C"/>
    <a:srgbClr val="FF6600"/>
    <a:srgbClr val="FF5050"/>
    <a:srgbClr val="425268"/>
    <a:srgbClr val="313D4D"/>
    <a:srgbClr val="CB233A"/>
    <a:srgbClr val="FFFFFF"/>
    <a:srgbClr val="B81D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263" autoAdjust="0"/>
    <p:restoredTop sz="96314" autoAdjust="0"/>
  </p:normalViewPr>
  <p:slideViewPr>
    <p:cSldViewPr snapToObjects="1" showGuides="1">
      <p:cViewPr varScale="1">
        <p:scale>
          <a:sx n="47" d="100"/>
          <a:sy n="47" d="100"/>
        </p:scale>
        <p:origin x="-106" y="-1162"/>
      </p:cViewPr>
      <p:guideLst>
        <p:guide orient="horz" pos="2106"/>
        <p:guide pos="3794"/>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3990"/>
    </p:cViewPr>
  </p:sorterViewPr>
  <p:notesViewPr>
    <p:cSldViewPr snapToObjects="1">
      <p:cViewPr varScale="1">
        <p:scale>
          <a:sx n="81" d="100"/>
          <a:sy n="81" d="100"/>
        </p:scale>
        <p:origin x="-2088" y="-102"/>
      </p:cViewPr>
      <p:guideLst>
        <p:guide orient="horz" pos="2655"/>
        <p:guide pos="2207"/>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9" Type="http://schemas.openxmlformats.org/officeDocument/2006/relationships/tags" Target="tags/tag30.xml"/><Relationship Id="rId88" Type="http://schemas.openxmlformats.org/officeDocument/2006/relationships/tableStyles" Target="tableStyles.xml"/><Relationship Id="rId87" Type="http://schemas.openxmlformats.org/officeDocument/2006/relationships/viewProps" Target="viewProps.xml"/><Relationship Id="rId86" Type="http://schemas.openxmlformats.org/officeDocument/2006/relationships/presProps" Target="presProps.xml"/><Relationship Id="rId85" Type="http://schemas.openxmlformats.org/officeDocument/2006/relationships/handoutMaster" Target="handoutMasters/handoutMaster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A66804-583B-42BE-962B-441699487C40}"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920FDFD-A5D4-42F3-BCC8-12887DAA73C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379413" y="685800"/>
            <a:ext cx="6099175"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image" Target="../media/image1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16.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4" Type="http://schemas.openxmlformats.org/officeDocument/2006/relationships/image" Target="../media/image13.png"/><Relationship Id="rId13" Type="http://schemas.openxmlformats.org/officeDocument/2006/relationships/image" Target="../media/image20.png"/><Relationship Id="rId12" Type="http://schemas.openxmlformats.org/officeDocument/2006/relationships/image" Target="../media/image11.png"/><Relationship Id="rId11" Type="http://schemas.openxmlformats.org/officeDocument/2006/relationships/image" Target="../media/image19.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6" Type="http://schemas.openxmlformats.org/officeDocument/2006/relationships/image" Target="../media/image15.png"/><Relationship Id="rId15" Type="http://schemas.openxmlformats.org/officeDocument/2006/relationships/image" Target="../media/image14.png"/><Relationship Id="rId14" Type="http://schemas.openxmlformats.org/officeDocument/2006/relationships/image" Target="../media/image13.png"/><Relationship Id="rId13" Type="http://schemas.openxmlformats.org/officeDocument/2006/relationships/image" Target="../media/image12.png"/><Relationship Id="rId12" Type="http://schemas.openxmlformats.org/officeDocument/2006/relationships/image" Target="../media/image11.pn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6_标题幻灯片">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TextBox 3"/>
          <p:cNvSpPr txBox="1"/>
          <p:nvPr userDrawn="1"/>
        </p:nvSpPr>
        <p:spPr>
          <a:xfrm>
            <a:off x="1907704" y="6453336"/>
            <a:ext cx="1224136" cy="118430"/>
          </a:xfrm>
          <a:prstGeom prst="rect">
            <a:avLst/>
          </a:prstGeom>
          <a:noFill/>
        </p:spPr>
        <p:txBody>
          <a:bodyPr wrap="square" rtlCol="0">
            <a:spAutoFit/>
          </a:bodyPr>
          <a:lstStyle/>
          <a:p>
            <a:pPr fontAlgn="auto">
              <a:lnSpc>
                <a:spcPct val="200000"/>
              </a:lnSpc>
              <a:spcBef>
                <a:spcPts val="0"/>
              </a:spcBef>
              <a:spcAft>
                <a:spcPts val="0"/>
              </a:spcAft>
              <a:buFontTx/>
              <a:buNone/>
            </a:pPr>
            <a:r>
              <a:rPr lang="en-US" altLang="zh-CN" sz="100" dirty="0">
                <a:solidFill>
                  <a:prstClr val="black"/>
                </a:solidFill>
                <a:latin typeface="微软雅黑" panose="020B0503020204020204" pitchFamily="34" charset="-122"/>
                <a:ea typeface="微软雅黑" panose="020B0503020204020204" pitchFamily="34" charset="-122"/>
                <a:hlinkClick r:id="rId2"/>
              </a:rPr>
              <a:t>PPT</a:t>
            </a:r>
            <a:r>
              <a:rPr lang="zh-CN" altLang="en-US" sz="100" dirty="0">
                <a:solidFill>
                  <a:prstClr val="black"/>
                </a:solidFill>
                <a:latin typeface="微软雅黑" panose="020B0503020204020204" pitchFamily="34" charset="-122"/>
                <a:ea typeface="微软雅黑" panose="020B0503020204020204" pitchFamily="34" charset="-122"/>
                <a:hlinkClick r:id="rId2"/>
              </a:rPr>
              <a:t>下载</a:t>
            </a:r>
            <a:r>
              <a:rPr lang="zh-CN" altLang="en-US" sz="100" dirty="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http://www.1ppt.com/xiazai/</a:t>
            </a:r>
            <a:endParaRPr lang="en-US" altLang="zh-CN" sz="100" dirty="0">
              <a:solidFill>
                <a:prstClr val="black"/>
              </a:solidFill>
              <a:latin typeface="微软雅黑" panose="020B0503020204020204" pitchFamily="34" charset="-122"/>
              <a:ea typeface="微软雅黑" panose="020B0503020204020204" pitchFamily="34" charset="-122"/>
            </a:endParaRPr>
          </a:p>
        </p:txBody>
      </p:sp>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6" name="组合 5"/>
          <p:cNvGrpSpPr/>
          <p:nvPr userDrawn="1"/>
        </p:nvGrpSpPr>
        <p:grpSpPr>
          <a:xfrm>
            <a:off x="547862" y="384930"/>
            <a:ext cx="406642" cy="406640"/>
            <a:chOff x="2715905" y="-1569492"/>
            <a:chExt cx="504967" cy="504965"/>
          </a:xfrm>
        </p:grpSpPr>
        <p:sp>
          <p:nvSpPr>
            <p:cNvPr id="7" name="椭圆 6"/>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7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7453" y="2886610"/>
            <a:ext cx="1060487"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1559" y="2758266"/>
            <a:ext cx="1096957"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587" y="1447780"/>
            <a:ext cx="3014123"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8018" y="3771071"/>
            <a:ext cx="524195"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7300" y="2904247"/>
            <a:ext cx="401210"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8504" y="2574150"/>
            <a:ext cx="981859"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2367" y="3206628"/>
            <a:ext cx="1477828"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3100" y="3446015"/>
            <a:ext cx="1834683"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7389" y="2725339"/>
            <a:ext cx="1116939"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3833" y="3624921"/>
            <a:ext cx="52218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6344" y="2365001"/>
            <a:ext cx="522178"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705" y="2795895"/>
            <a:ext cx="1697586"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4145" y="2785815"/>
            <a:ext cx="437502"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20448" y="3325062"/>
            <a:ext cx="703632"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40211" y="2909286"/>
            <a:ext cx="360888"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6258" y="3446014"/>
            <a:ext cx="282259" cy="23686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638"/>
            <a:ext cx="10978515"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918" y="1600201"/>
            <a:ext cx="10978515"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917" y="6356351"/>
            <a:ext cx="2846282"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770" y="6356351"/>
            <a:ext cx="3862811"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2151" y="6356351"/>
            <a:ext cx="2846282"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7" name="矩形 6"/>
          <p:cNvSpPr/>
          <p:nvPr userDrawn="1"/>
        </p:nvSpPr>
        <p:spPr bwMode="auto">
          <a:xfrm>
            <a:off x="410544" y="0"/>
            <a:ext cx="681278" cy="895681"/>
          </a:xfrm>
          <a:prstGeom prst="rect">
            <a:avLst/>
          </a:prstGeom>
          <a:solidFill>
            <a:srgbClr val="A50021"/>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74639"/>
            <a:ext cx="2744629"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918" y="274639"/>
            <a:ext cx="803058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917" y="6356351"/>
            <a:ext cx="2846282"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770" y="6356351"/>
            <a:ext cx="3862811"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2151" y="6356351"/>
            <a:ext cx="2846282"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7" name="矩形 6"/>
          <p:cNvSpPr/>
          <p:nvPr userDrawn="1"/>
        </p:nvSpPr>
        <p:spPr bwMode="auto">
          <a:xfrm>
            <a:off x="410544" y="0"/>
            <a:ext cx="681278" cy="895681"/>
          </a:xfrm>
          <a:prstGeom prst="rect">
            <a:avLst/>
          </a:prstGeom>
          <a:solidFill>
            <a:srgbClr val="A50021"/>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Rectangle 5"/>
          <p:cNvSpPr>
            <a:spLocks noChangeArrowheads="1"/>
          </p:cNvSpPr>
          <p:nvPr userDrawn="1"/>
        </p:nvSpPr>
        <p:spPr bwMode="auto">
          <a:xfrm>
            <a:off x="795" y="6715126"/>
            <a:ext cx="12196763" cy="142875"/>
          </a:xfrm>
          <a:prstGeom prst="rect">
            <a:avLst/>
          </a:prstGeom>
          <a:solidFill>
            <a:schemeClr val="accent2"/>
          </a:solidFill>
          <a:ln>
            <a:noFill/>
          </a:ln>
        </p:spPr>
        <p:txBody>
          <a:bodyPr vert="horz" wrap="square" lIns="91440" tIns="45720" rIns="91440" bIns="45720" numCol="1" anchor="t" anchorCtr="0" compatLnSpc="1"/>
          <a:lstStyle/>
          <a:p>
            <a:pPr>
              <a:defRPr/>
            </a:pPr>
            <a:endParaRPr lang="zh-CN" altLang="en-US">
              <a:solidFill>
                <a:srgbClr val="3D3D3D"/>
              </a:solidFill>
            </a:endParaRPr>
          </a:p>
        </p:txBody>
      </p:sp>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2" name="矩形 1"/>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矩形 6"/>
          <p:cNvSpPr/>
          <p:nvPr userDrawn="1"/>
        </p:nvSpPr>
        <p:spPr bwMode="auto">
          <a:xfrm>
            <a:off x="410544" y="0"/>
            <a:ext cx="681278" cy="895681"/>
          </a:xfrm>
          <a:prstGeom prst="rect">
            <a:avLst/>
          </a:prstGeom>
          <a:solidFill>
            <a:srgbClr val="A50021"/>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email"/>
          <a:srcRect/>
          <a:stretch>
            <a:fillRect/>
          </a:stretch>
        </p:blipFill>
        <p:spPr bwMode="auto">
          <a:xfrm>
            <a:off x="4147454" y="2886611"/>
            <a:ext cx="1060487"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email"/>
          <a:srcRect/>
          <a:stretch>
            <a:fillRect/>
          </a:stretch>
        </p:blipFill>
        <p:spPr bwMode="auto">
          <a:xfrm>
            <a:off x="8431559" y="2758267"/>
            <a:ext cx="1096957"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587" y="1447781"/>
            <a:ext cx="3014123"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email"/>
          <a:srcRect/>
          <a:stretch>
            <a:fillRect/>
          </a:stretch>
        </p:blipFill>
        <p:spPr bwMode="auto">
          <a:xfrm>
            <a:off x="4468018" y="3771071"/>
            <a:ext cx="524195"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email"/>
          <a:srcRect/>
          <a:stretch>
            <a:fillRect/>
          </a:stretch>
        </p:blipFill>
        <p:spPr bwMode="auto">
          <a:xfrm>
            <a:off x="7377300" y="2904248"/>
            <a:ext cx="401210"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email"/>
          <a:srcRect/>
          <a:stretch>
            <a:fillRect/>
          </a:stretch>
        </p:blipFill>
        <p:spPr bwMode="auto">
          <a:xfrm>
            <a:off x="5278504" y="2574151"/>
            <a:ext cx="981859"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cstate="email"/>
          <a:srcRect/>
          <a:stretch>
            <a:fillRect/>
          </a:stretch>
        </p:blipFill>
        <p:spPr bwMode="auto">
          <a:xfrm>
            <a:off x="3262367" y="3206628"/>
            <a:ext cx="1477829"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cstate="email"/>
          <a:srcRect/>
          <a:stretch>
            <a:fillRect/>
          </a:stretch>
        </p:blipFill>
        <p:spPr bwMode="auto">
          <a:xfrm>
            <a:off x="5353101" y="3446016"/>
            <a:ext cx="1834683"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email"/>
          <a:srcRect/>
          <a:stretch>
            <a:fillRect/>
          </a:stretch>
        </p:blipFill>
        <p:spPr bwMode="auto">
          <a:xfrm>
            <a:off x="9887388" y="2725340"/>
            <a:ext cx="1116940"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email"/>
          <a:srcRect/>
          <a:stretch>
            <a:fillRect/>
          </a:stretch>
        </p:blipFill>
        <p:spPr bwMode="auto">
          <a:xfrm>
            <a:off x="7943834" y="3624921"/>
            <a:ext cx="52218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email"/>
          <a:srcRect/>
          <a:stretch>
            <a:fillRect/>
          </a:stretch>
        </p:blipFill>
        <p:spPr bwMode="auto">
          <a:xfrm>
            <a:off x="11256344" y="2365002"/>
            <a:ext cx="522179"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705" y="2795896"/>
            <a:ext cx="1697586"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cstate="email"/>
          <a:srcRect/>
          <a:stretch>
            <a:fillRect/>
          </a:stretch>
        </p:blipFill>
        <p:spPr bwMode="auto">
          <a:xfrm>
            <a:off x="3984146" y="2785815"/>
            <a:ext cx="437502"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cstate="email"/>
          <a:srcRect/>
          <a:stretch>
            <a:fillRect/>
          </a:stretch>
        </p:blipFill>
        <p:spPr bwMode="auto">
          <a:xfrm>
            <a:off x="8520449" y="3325063"/>
            <a:ext cx="703632"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5" cstate="email"/>
          <a:srcRect/>
          <a:stretch>
            <a:fillRect/>
          </a:stretch>
        </p:blipFill>
        <p:spPr bwMode="auto">
          <a:xfrm>
            <a:off x="9240210" y="2909287"/>
            <a:ext cx="360888"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6" cstate="email"/>
          <a:srcRect/>
          <a:stretch>
            <a:fillRect/>
          </a:stretch>
        </p:blipFill>
        <p:spPr bwMode="auto">
          <a:xfrm>
            <a:off x="9746259" y="3446015"/>
            <a:ext cx="282259" cy="23686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2" name="组合 1"/>
          <p:cNvGrpSpPr/>
          <p:nvPr userDrawn="1"/>
        </p:nvGrpSpPr>
        <p:grpSpPr>
          <a:xfrm>
            <a:off x="547862" y="384930"/>
            <a:ext cx="406642" cy="406640"/>
            <a:chOff x="2715905" y="-1569492"/>
            <a:chExt cx="504967" cy="504965"/>
          </a:xfrm>
        </p:grpSpPr>
        <p:sp>
          <p:nvSpPr>
            <p:cNvPr id="20" name="椭圆 19"/>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1"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6"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7" name="矩形 6"/>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8" name="组合 7"/>
          <p:cNvGrpSpPr/>
          <p:nvPr userDrawn="1"/>
        </p:nvGrpSpPr>
        <p:grpSpPr>
          <a:xfrm>
            <a:off x="547862" y="384930"/>
            <a:ext cx="406642" cy="406640"/>
            <a:chOff x="2715905" y="-1569492"/>
            <a:chExt cx="504967" cy="504965"/>
          </a:xfrm>
        </p:grpSpPr>
        <p:sp>
          <p:nvSpPr>
            <p:cNvPr id="9" name="椭圆 8"/>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0"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xStyles>
    <p:titleStyle>
      <a:lvl1pPr algn="l" rtl="0" eaLnBrk="1" fontAlgn="base" hangingPunct="1">
        <a:spcBef>
          <a:spcPct val="0"/>
        </a:spcBef>
        <a:spcAft>
          <a:spcPct val="0"/>
        </a:spcAft>
        <a:defRPr sz="2400">
          <a:solidFill>
            <a:schemeClr val="accent3"/>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3"/>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3"/>
          </a:solidFill>
          <a:latin typeface="+mn-lt"/>
          <a:ea typeface="仿宋_GB2312" panose="02010609030101010101"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Box 3"/>
          <p:cNvSpPr txBox="1">
            <a:spLocks noChangeArrowheads="1"/>
          </p:cNvSpPr>
          <p:nvPr userDrawn="1"/>
        </p:nvSpPr>
        <p:spPr bwMode="auto">
          <a:xfrm>
            <a:off x="11685855" y="6437965"/>
            <a:ext cx="511729" cy="276999"/>
          </a:xfrm>
          <a:prstGeom prst="rect">
            <a:avLst/>
          </a:prstGeom>
          <a:solidFill>
            <a:srgbClr val="C00000"/>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12" name="矩形 11"/>
          <p:cNvSpPr/>
          <p:nvPr userDrawn="1"/>
        </p:nvSpPr>
        <p:spPr bwMode="auto">
          <a:xfrm>
            <a:off x="410544" y="0"/>
            <a:ext cx="681278" cy="895681"/>
          </a:xfrm>
          <a:prstGeom prst="rect">
            <a:avLst/>
          </a:prstGeom>
          <a:solidFill>
            <a:srgbClr val="C00000"/>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13" name="组合 12"/>
          <p:cNvGrpSpPr/>
          <p:nvPr userDrawn="1"/>
        </p:nvGrpSpPr>
        <p:grpSpPr>
          <a:xfrm>
            <a:off x="547862" y="384930"/>
            <a:ext cx="406642" cy="406640"/>
            <a:chOff x="2715905" y="-1569492"/>
            <a:chExt cx="504967" cy="504965"/>
          </a:xfrm>
        </p:grpSpPr>
        <p:sp>
          <p:nvSpPr>
            <p:cNvPr id="14" name="椭圆 13"/>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5"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Lst>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3.tiff"/><Relationship Id="rId1" Type="http://schemas.openxmlformats.org/officeDocument/2006/relationships/tags" Target="../tags/tag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5.xml"/><Relationship Id="rId6" Type="http://schemas.openxmlformats.org/officeDocument/2006/relationships/themeOverride" Target="../theme/themeOverride1.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tiff"/><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1.jpeg"/><Relationship Id="rId1" Type="http://schemas.openxmlformats.org/officeDocument/2006/relationships/tags" Target="../tags/tag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2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5.jpeg"/><Relationship Id="rId1" Type="http://schemas.openxmlformats.org/officeDocument/2006/relationships/tags" Target="../tags/tag25.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2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2.png"/><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6.tiff"/><Relationship Id="rId1" Type="http://schemas.openxmlformats.org/officeDocument/2006/relationships/tags" Target="../tags/tag2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7.jpeg"/><Relationship Id="rId1" Type="http://schemas.openxmlformats.org/officeDocument/2006/relationships/tags" Target="../tags/tag29.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0" y="981204"/>
            <a:ext cx="12205568" cy="4728480"/>
          </a:xfrm>
          <a:prstGeom prst="rect">
            <a:avLst/>
          </a:prstGeom>
          <a:solidFill>
            <a:srgbClr val="42526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 name="矩形 2"/>
          <p:cNvSpPr/>
          <p:nvPr/>
        </p:nvSpPr>
        <p:spPr bwMode="auto">
          <a:xfrm>
            <a:off x="381834" y="-115570"/>
            <a:ext cx="2088232" cy="2420888"/>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 name="文本框 3"/>
          <p:cNvSpPr txBox="1"/>
          <p:nvPr/>
        </p:nvSpPr>
        <p:spPr>
          <a:xfrm>
            <a:off x="726975" y="764704"/>
            <a:ext cx="1398270" cy="6604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700" i="0" u="none" strike="noStrike" kern="1200" cap="none" spc="0" normalizeH="0" baseline="0" noProof="0" dirty="0">
                <a:ln>
                  <a:noFill/>
                </a:ln>
                <a:solidFill>
                  <a:srgbClr val="FFFFFF"/>
                </a:solidFill>
                <a:effectLst/>
                <a:uLnTx/>
                <a:uFillTx/>
                <a:latin typeface="+mn-ea"/>
                <a:ea typeface="+mn-ea"/>
                <a:cs typeface="+mn-cs"/>
              </a:rPr>
              <a:t>第</a:t>
            </a:r>
            <a:r>
              <a:rPr kumimoji="0" lang="en-US" altLang="zh-CN" sz="3700" i="0" u="none" strike="noStrike" kern="1200" cap="none" spc="0" normalizeH="0" baseline="0" noProof="0" dirty="0">
                <a:ln>
                  <a:noFill/>
                </a:ln>
                <a:solidFill>
                  <a:srgbClr val="FFFFFF"/>
                </a:solidFill>
                <a:effectLst/>
                <a:uLnTx/>
                <a:uFillTx/>
                <a:latin typeface="+mn-ea"/>
                <a:ea typeface="+mn-ea"/>
                <a:cs typeface="+mn-cs"/>
              </a:rPr>
              <a:t>5</a:t>
            </a:r>
            <a:r>
              <a:rPr kumimoji="0" lang="zh-CN" altLang="en-US" sz="3700" i="0" u="none" strike="noStrike" kern="1200" cap="none" spc="0" normalizeH="0" baseline="0" noProof="0" dirty="0">
                <a:ln>
                  <a:noFill/>
                </a:ln>
                <a:solidFill>
                  <a:srgbClr val="FFFFFF"/>
                </a:solidFill>
                <a:effectLst/>
                <a:uLnTx/>
                <a:uFillTx/>
                <a:latin typeface="+mn-ea"/>
                <a:ea typeface="+mn-ea"/>
                <a:cs typeface="+mn-cs"/>
              </a:rPr>
              <a:t>章</a:t>
            </a:r>
            <a:endParaRPr kumimoji="0" lang="zh-CN" altLang="en-US" sz="3700" i="0" u="none" strike="noStrike" kern="1200" cap="none" spc="0" normalizeH="0" baseline="0" noProof="0" dirty="0">
              <a:ln>
                <a:noFill/>
              </a:ln>
              <a:solidFill>
                <a:srgbClr val="FFFFFF"/>
              </a:solidFill>
              <a:effectLst/>
              <a:uLnTx/>
              <a:uFillTx/>
              <a:latin typeface="+mn-ea"/>
              <a:ea typeface="+mn-ea"/>
              <a:cs typeface="+mn-cs"/>
            </a:endParaRPr>
          </a:p>
        </p:txBody>
      </p:sp>
      <p:sp>
        <p:nvSpPr>
          <p:cNvPr id="50" name="矩形 49"/>
          <p:cNvSpPr/>
          <p:nvPr/>
        </p:nvSpPr>
        <p:spPr>
          <a:xfrm>
            <a:off x="1509219" y="2883779"/>
            <a:ext cx="8412480" cy="92202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400"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品牌策划与推广：品牌组合</a:t>
            </a:r>
            <a:endParaRPr kumimoji="0" lang="zh-CN" altLang="en-US" sz="5400"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grpSp>
        <p:nvGrpSpPr>
          <p:cNvPr id="9" name="组合 8"/>
          <p:cNvGrpSpPr/>
          <p:nvPr/>
        </p:nvGrpSpPr>
        <p:grpSpPr>
          <a:xfrm>
            <a:off x="8813986" y="5061098"/>
            <a:ext cx="365130" cy="365130"/>
            <a:chOff x="6061448" y="6030118"/>
            <a:chExt cx="434477" cy="434477"/>
          </a:xfrm>
        </p:grpSpPr>
        <p:sp>
          <p:nvSpPr>
            <p:cNvPr id="8" name="椭圆 7"/>
            <p:cNvSpPr/>
            <p:nvPr/>
          </p:nvSpPr>
          <p:spPr bwMode="auto">
            <a:xfrm>
              <a:off x="6061448" y="6030118"/>
              <a:ext cx="434477" cy="434477"/>
            </a:xfrm>
            <a:prstGeom prst="ellipse">
              <a:avLst/>
            </a:prstGeom>
            <a:gradFill>
              <a:gsLst>
                <a:gs pos="50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2" name="old-radio-microphone_77525"/>
            <p:cNvSpPr>
              <a:spLocks noChangeAspect="1"/>
            </p:cNvSpPr>
            <p:nvPr/>
          </p:nvSpPr>
          <p:spPr bwMode="auto">
            <a:xfrm>
              <a:off x="6208347" y="6096630"/>
              <a:ext cx="165143" cy="301451"/>
            </a:xfrm>
            <a:custGeom>
              <a:avLst/>
              <a:gdLst>
                <a:gd name="connsiteX0" fmla="*/ 166499 w 332998"/>
                <a:gd name="connsiteY0" fmla="*/ 514510 h 607851"/>
                <a:gd name="connsiteX1" fmla="*/ 88621 w 332998"/>
                <a:gd name="connsiteY1" fmla="*/ 574180 h 607851"/>
                <a:gd name="connsiteX2" fmla="*/ 88621 w 332998"/>
                <a:gd name="connsiteY2" fmla="*/ 574701 h 607851"/>
                <a:gd name="connsiteX3" fmla="*/ 244378 w 332998"/>
                <a:gd name="connsiteY3" fmla="*/ 574701 h 607851"/>
                <a:gd name="connsiteX4" fmla="*/ 244378 w 332998"/>
                <a:gd name="connsiteY4" fmla="*/ 574180 h 607851"/>
                <a:gd name="connsiteX5" fmla="*/ 166499 w 332998"/>
                <a:gd name="connsiteY5" fmla="*/ 514510 h 607851"/>
                <a:gd name="connsiteX6" fmla="*/ 88812 w 332998"/>
                <a:gd name="connsiteY6" fmla="*/ 368072 h 607851"/>
                <a:gd name="connsiteX7" fmla="*/ 166464 w 332998"/>
                <a:gd name="connsiteY7" fmla="*/ 423197 h 607851"/>
                <a:gd name="connsiteX8" fmla="*/ 244116 w 332998"/>
                <a:gd name="connsiteY8" fmla="*/ 368072 h 607851"/>
                <a:gd name="connsiteX9" fmla="*/ 16635 w 332998"/>
                <a:gd name="connsiteY9" fmla="*/ 221152 h 607851"/>
                <a:gd name="connsiteX10" fmla="*/ 33196 w 332998"/>
                <a:gd name="connsiteY10" fmla="*/ 237690 h 607851"/>
                <a:gd name="connsiteX11" fmla="*/ 33196 w 332998"/>
                <a:gd name="connsiteY11" fmla="*/ 381165 h 607851"/>
                <a:gd name="connsiteX12" fmla="*/ 69673 w 332998"/>
                <a:gd name="connsiteY12" fmla="*/ 448285 h 607851"/>
                <a:gd name="connsiteX13" fmla="*/ 163590 w 332998"/>
                <a:gd name="connsiteY13" fmla="*/ 481211 h 607851"/>
                <a:gd name="connsiteX14" fmla="*/ 169408 w 332998"/>
                <a:gd name="connsiteY14" fmla="*/ 481211 h 607851"/>
                <a:gd name="connsiteX15" fmla="*/ 263325 w 332998"/>
                <a:gd name="connsiteY15" fmla="*/ 448285 h 607851"/>
                <a:gd name="connsiteX16" fmla="*/ 299803 w 332998"/>
                <a:gd name="connsiteY16" fmla="*/ 381165 h 607851"/>
                <a:gd name="connsiteX17" fmla="*/ 299803 w 332998"/>
                <a:gd name="connsiteY17" fmla="*/ 237690 h 607851"/>
                <a:gd name="connsiteX18" fmla="*/ 316363 w 332998"/>
                <a:gd name="connsiteY18" fmla="*/ 221152 h 607851"/>
                <a:gd name="connsiteX19" fmla="*/ 332998 w 332998"/>
                <a:gd name="connsiteY19" fmla="*/ 237690 h 607851"/>
                <a:gd name="connsiteX20" fmla="*/ 332998 w 332998"/>
                <a:gd name="connsiteY20" fmla="*/ 381165 h 607851"/>
                <a:gd name="connsiteX21" fmla="*/ 284138 w 332998"/>
                <a:gd name="connsiteY21" fmla="*/ 474134 h 607851"/>
                <a:gd name="connsiteX22" fmla="*/ 235277 w 332998"/>
                <a:gd name="connsiteY22" fmla="*/ 501548 h 607851"/>
                <a:gd name="connsiteX23" fmla="*/ 243781 w 332998"/>
                <a:gd name="connsiteY23" fmla="*/ 507880 h 607851"/>
                <a:gd name="connsiteX24" fmla="*/ 277573 w 332998"/>
                <a:gd name="connsiteY24" fmla="*/ 574180 h 607851"/>
                <a:gd name="connsiteX25" fmla="*/ 277573 w 332998"/>
                <a:gd name="connsiteY25" fmla="*/ 591313 h 607851"/>
                <a:gd name="connsiteX26" fmla="*/ 261013 w 332998"/>
                <a:gd name="connsiteY26" fmla="*/ 607851 h 607851"/>
                <a:gd name="connsiteX27" fmla="*/ 71986 w 332998"/>
                <a:gd name="connsiteY27" fmla="*/ 607851 h 607851"/>
                <a:gd name="connsiteX28" fmla="*/ 55425 w 332998"/>
                <a:gd name="connsiteY28" fmla="*/ 591313 h 607851"/>
                <a:gd name="connsiteX29" fmla="*/ 55425 w 332998"/>
                <a:gd name="connsiteY29" fmla="*/ 574180 h 607851"/>
                <a:gd name="connsiteX30" fmla="*/ 89217 w 332998"/>
                <a:gd name="connsiteY30" fmla="*/ 507880 h 607851"/>
                <a:gd name="connsiteX31" fmla="*/ 97721 w 332998"/>
                <a:gd name="connsiteY31" fmla="*/ 501548 h 607851"/>
                <a:gd name="connsiteX32" fmla="*/ 48861 w 332998"/>
                <a:gd name="connsiteY32" fmla="*/ 474134 h 607851"/>
                <a:gd name="connsiteX33" fmla="*/ 0 w 332998"/>
                <a:gd name="connsiteY33" fmla="*/ 381165 h 607851"/>
                <a:gd name="connsiteX34" fmla="*/ 0 w 332998"/>
                <a:gd name="connsiteY34" fmla="*/ 237690 h 607851"/>
                <a:gd name="connsiteX35" fmla="*/ 16635 w 332998"/>
                <a:gd name="connsiteY35" fmla="*/ 221152 h 607851"/>
                <a:gd name="connsiteX36" fmla="*/ 166464 w 332998"/>
                <a:gd name="connsiteY36" fmla="*/ 33150 h 607851"/>
                <a:gd name="connsiteX37" fmla="*/ 88588 w 332998"/>
                <a:gd name="connsiteY37" fmla="*/ 92819 h 607851"/>
                <a:gd name="connsiteX38" fmla="*/ 88588 w 332998"/>
                <a:gd name="connsiteY38" fmla="*/ 112038 h 607851"/>
                <a:gd name="connsiteX39" fmla="*/ 137000 w 332998"/>
                <a:gd name="connsiteY39" fmla="*/ 112038 h 607851"/>
                <a:gd name="connsiteX40" fmla="*/ 153560 w 332998"/>
                <a:gd name="connsiteY40" fmla="*/ 128650 h 607851"/>
                <a:gd name="connsiteX41" fmla="*/ 137000 w 332998"/>
                <a:gd name="connsiteY41" fmla="*/ 145188 h 607851"/>
                <a:gd name="connsiteX42" fmla="*/ 88588 w 332998"/>
                <a:gd name="connsiteY42" fmla="*/ 145188 h 607851"/>
                <a:gd name="connsiteX43" fmla="*/ 88588 w 332998"/>
                <a:gd name="connsiteY43" fmla="*/ 186532 h 607851"/>
                <a:gd name="connsiteX44" fmla="*/ 137000 w 332998"/>
                <a:gd name="connsiteY44" fmla="*/ 186532 h 607851"/>
                <a:gd name="connsiteX45" fmla="*/ 153560 w 332998"/>
                <a:gd name="connsiteY45" fmla="*/ 203069 h 607851"/>
                <a:gd name="connsiteX46" fmla="*/ 137000 w 332998"/>
                <a:gd name="connsiteY46" fmla="*/ 219681 h 607851"/>
                <a:gd name="connsiteX47" fmla="*/ 88588 w 332998"/>
                <a:gd name="connsiteY47" fmla="*/ 219681 h 607851"/>
                <a:gd name="connsiteX48" fmla="*/ 88588 w 332998"/>
                <a:gd name="connsiteY48" fmla="*/ 261025 h 607851"/>
                <a:gd name="connsiteX49" fmla="*/ 137000 w 332998"/>
                <a:gd name="connsiteY49" fmla="*/ 261025 h 607851"/>
                <a:gd name="connsiteX50" fmla="*/ 153560 w 332998"/>
                <a:gd name="connsiteY50" fmla="*/ 277563 h 607851"/>
                <a:gd name="connsiteX51" fmla="*/ 137000 w 332998"/>
                <a:gd name="connsiteY51" fmla="*/ 294175 h 607851"/>
                <a:gd name="connsiteX52" fmla="*/ 88588 w 332998"/>
                <a:gd name="connsiteY52" fmla="*/ 294175 h 607851"/>
                <a:gd name="connsiteX53" fmla="*/ 88588 w 332998"/>
                <a:gd name="connsiteY53" fmla="*/ 334923 h 607851"/>
                <a:gd name="connsiteX54" fmla="*/ 244340 w 332998"/>
                <a:gd name="connsiteY54" fmla="*/ 334923 h 607851"/>
                <a:gd name="connsiteX55" fmla="*/ 244340 w 332998"/>
                <a:gd name="connsiteY55" fmla="*/ 294100 h 607851"/>
                <a:gd name="connsiteX56" fmla="*/ 195929 w 332998"/>
                <a:gd name="connsiteY56" fmla="*/ 294100 h 607851"/>
                <a:gd name="connsiteX57" fmla="*/ 179369 w 332998"/>
                <a:gd name="connsiteY57" fmla="*/ 277563 h 607851"/>
                <a:gd name="connsiteX58" fmla="*/ 195929 w 332998"/>
                <a:gd name="connsiteY58" fmla="*/ 261025 h 607851"/>
                <a:gd name="connsiteX59" fmla="*/ 244340 w 332998"/>
                <a:gd name="connsiteY59" fmla="*/ 261025 h 607851"/>
                <a:gd name="connsiteX60" fmla="*/ 244340 w 332998"/>
                <a:gd name="connsiteY60" fmla="*/ 219681 h 607851"/>
                <a:gd name="connsiteX61" fmla="*/ 195929 w 332998"/>
                <a:gd name="connsiteY61" fmla="*/ 219681 h 607851"/>
                <a:gd name="connsiteX62" fmla="*/ 179369 w 332998"/>
                <a:gd name="connsiteY62" fmla="*/ 203069 h 607851"/>
                <a:gd name="connsiteX63" fmla="*/ 195929 w 332998"/>
                <a:gd name="connsiteY63" fmla="*/ 186532 h 607851"/>
                <a:gd name="connsiteX64" fmla="*/ 244340 w 332998"/>
                <a:gd name="connsiteY64" fmla="*/ 186532 h 607851"/>
                <a:gd name="connsiteX65" fmla="*/ 244340 w 332998"/>
                <a:gd name="connsiteY65" fmla="*/ 145188 h 607851"/>
                <a:gd name="connsiteX66" fmla="*/ 195929 w 332998"/>
                <a:gd name="connsiteY66" fmla="*/ 145188 h 607851"/>
                <a:gd name="connsiteX67" fmla="*/ 179369 w 332998"/>
                <a:gd name="connsiteY67" fmla="*/ 128650 h 607851"/>
                <a:gd name="connsiteX68" fmla="*/ 195929 w 332998"/>
                <a:gd name="connsiteY68" fmla="*/ 112038 h 607851"/>
                <a:gd name="connsiteX69" fmla="*/ 244340 w 332998"/>
                <a:gd name="connsiteY69" fmla="*/ 112038 h 607851"/>
                <a:gd name="connsiteX70" fmla="*/ 244340 w 332998"/>
                <a:gd name="connsiteY70" fmla="*/ 92819 h 607851"/>
                <a:gd name="connsiteX71" fmla="*/ 166464 w 332998"/>
                <a:gd name="connsiteY71" fmla="*/ 33150 h 607851"/>
                <a:gd name="connsiteX72" fmla="*/ 166464 w 332998"/>
                <a:gd name="connsiteY72" fmla="*/ 0 h 607851"/>
                <a:gd name="connsiteX73" fmla="*/ 243743 w 332998"/>
                <a:gd name="connsiteY73" fmla="*/ 26520 h 607851"/>
                <a:gd name="connsiteX74" fmla="*/ 277534 w 332998"/>
                <a:gd name="connsiteY74" fmla="*/ 92819 h 607851"/>
                <a:gd name="connsiteX75" fmla="*/ 277534 w 332998"/>
                <a:gd name="connsiteY75" fmla="*/ 363528 h 607851"/>
                <a:gd name="connsiteX76" fmla="*/ 243743 w 332998"/>
                <a:gd name="connsiteY76" fmla="*/ 429827 h 607851"/>
                <a:gd name="connsiteX77" fmla="*/ 166464 w 332998"/>
                <a:gd name="connsiteY77" fmla="*/ 456347 h 607851"/>
                <a:gd name="connsiteX78" fmla="*/ 89185 w 332998"/>
                <a:gd name="connsiteY78" fmla="*/ 429827 h 607851"/>
                <a:gd name="connsiteX79" fmla="*/ 55394 w 332998"/>
                <a:gd name="connsiteY79" fmla="*/ 363528 h 607851"/>
                <a:gd name="connsiteX80" fmla="*/ 55394 w 332998"/>
                <a:gd name="connsiteY80" fmla="*/ 92819 h 607851"/>
                <a:gd name="connsiteX81" fmla="*/ 89185 w 332998"/>
                <a:gd name="connsiteY81" fmla="*/ 26520 h 607851"/>
                <a:gd name="connsiteX82" fmla="*/ 166464 w 332998"/>
                <a:gd name="connsiteY82"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2998" h="607851">
                  <a:moveTo>
                    <a:pt x="166499" y="514510"/>
                  </a:moveTo>
                  <a:cubicBezTo>
                    <a:pt x="124278" y="514510"/>
                    <a:pt x="88621" y="541775"/>
                    <a:pt x="88621" y="574180"/>
                  </a:cubicBezTo>
                  <a:lnTo>
                    <a:pt x="88621" y="574701"/>
                  </a:lnTo>
                  <a:lnTo>
                    <a:pt x="244378" y="574701"/>
                  </a:lnTo>
                  <a:lnTo>
                    <a:pt x="244378" y="574180"/>
                  </a:lnTo>
                  <a:cubicBezTo>
                    <a:pt x="244378" y="541775"/>
                    <a:pt x="208721" y="514510"/>
                    <a:pt x="166499" y="514510"/>
                  </a:cubicBezTo>
                  <a:close/>
                  <a:moveTo>
                    <a:pt x="88812" y="368072"/>
                  </a:moveTo>
                  <a:cubicBezTo>
                    <a:pt x="92020" y="398391"/>
                    <a:pt x="126258" y="423197"/>
                    <a:pt x="166464" y="423197"/>
                  </a:cubicBezTo>
                  <a:cubicBezTo>
                    <a:pt x="206670" y="423197"/>
                    <a:pt x="240909" y="398391"/>
                    <a:pt x="244116" y="368072"/>
                  </a:cubicBezTo>
                  <a:close/>
                  <a:moveTo>
                    <a:pt x="16635" y="221152"/>
                  </a:moveTo>
                  <a:cubicBezTo>
                    <a:pt x="25811" y="221152"/>
                    <a:pt x="33196" y="228527"/>
                    <a:pt x="33196" y="237690"/>
                  </a:cubicBezTo>
                  <a:lnTo>
                    <a:pt x="33196" y="381165"/>
                  </a:lnTo>
                  <a:cubicBezTo>
                    <a:pt x="33196" y="405599"/>
                    <a:pt x="46175" y="429438"/>
                    <a:pt x="69673" y="448285"/>
                  </a:cubicBezTo>
                  <a:cubicBezTo>
                    <a:pt x="94588" y="468249"/>
                    <a:pt x="127933" y="479945"/>
                    <a:pt x="163590" y="481211"/>
                  </a:cubicBezTo>
                  <a:cubicBezTo>
                    <a:pt x="164112" y="481211"/>
                    <a:pt x="168886" y="481211"/>
                    <a:pt x="169408" y="481211"/>
                  </a:cubicBezTo>
                  <a:cubicBezTo>
                    <a:pt x="205066" y="479945"/>
                    <a:pt x="238410" y="468249"/>
                    <a:pt x="263325" y="448285"/>
                  </a:cubicBezTo>
                  <a:cubicBezTo>
                    <a:pt x="286823" y="429438"/>
                    <a:pt x="299803" y="405599"/>
                    <a:pt x="299803" y="381165"/>
                  </a:cubicBezTo>
                  <a:lnTo>
                    <a:pt x="299803" y="237690"/>
                  </a:lnTo>
                  <a:cubicBezTo>
                    <a:pt x="299803" y="228527"/>
                    <a:pt x="307188" y="221152"/>
                    <a:pt x="316363" y="221152"/>
                  </a:cubicBezTo>
                  <a:cubicBezTo>
                    <a:pt x="325539" y="221152"/>
                    <a:pt x="332998" y="228527"/>
                    <a:pt x="332998" y="237690"/>
                  </a:cubicBezTo>
                  <a:lnTo>
                    <a:pt x="332998" y="381165"/>
                  </a:lnTo>
                  <a:cubicBezTo>
                    <a:pt x="332998" y="415880"/>
                    <a:pt x="315617" y="448881"/>
                    <a:pt x="284138" y="474134"/>
                  </a:cubicBezTo>
                  <a:cubicBezTo>
                    <a:pt x="269815" y="485606"/>
                    <a:pt x="253255" y="494843"/>
                    <a:pt x="235277" y="501548"/>
                  </a:cubicBezTo>
                  <a:cubicBezTo>
                    <a:pt x="238261" y="503559"/>
                    <a:pt x="241096" y="505645"/>
                    <a:pt x="243781" y="507880"/>
                  </a:cubicBezTo>
                  <a:cubicBezTo>
                    <a:pt x="265265" y="525386"/>
                    <a:pt x="277573" y="549522"/>
                    <a:pt x="277573" y="574180"/>
                  </a:cubicBezTo>
                  <a:lnTo>
                    <a:pt x="277573" y="591313"/>
                  </a:lnTo>
                  <a:cubicBezTo>
                    <a:pt x="277573" y="600402"/>
                    <a:pt x="270188" y="607851"/>
                    <a:pt x="261013" y="607851"/>
                  </a:cubicBezTo>
                  <a:lnTo>
                    <a:pt x="71986" y="607851"/>
                  </a:lnTo>
                  <a:cubicBezTo>
                    <a:pt x="62885" y="607851"/>
                    <a:pt x="55425" y="600402"/>
                    <a:pt x="55425" y="591313"/>
                  </a:cubicBezTo>
                  <a:lnTo>
                    <a:pt x="55425" y="574180"/>
                  </a:lnTo>
                  <a:cubicBezTo>
                    <a:pt x="55425" y="549522"/>
                    <a:pt x="67734" y="525386"/>
                    <a:pt x="89217" y="507880"/>
                  </a:cubicBezTo>
                  <a:cubicBezTo>
                    <a:pt x="91903" y="505645"/>
                    <a:pt x="94738" y="503559"/>
                    <a:pt x="97721" y="501548"/>
                  </a:cubicBezTo>
                  <a:cubicBezTo>
                    <a:pt x="79744" y="494843"/>
                    <a:pt x="63258" y="485606"/>
                    <a:pt x="48861" y="474134"/>
                  </a:cubicBezTo>
                  <a:cubicBezTo>
                    <a:pt x="17381" y="448881"/>
                    <a:pt x="0" y="415880"/>
                    <a:pt x="0" y="381165"/>
                  </a:cubicBezTo>
                  <a:lnTo>
                    <a:pt x="0" y="237690"/>
                  </a:lnTo>
                  <a:cubicBezTo>
                    <a:pt x="0" y="228527"/>
                    <a:pt x="7460" y="221152"/>
                    <a:pt x="16635" y="221152"/>
                  </a:cubicBezTo>
                  <a:close/>
                  <a:moveTo>
                    <a:pt x="166464" y="33150"/>
                  </a:moveTo>
                  <a:cubicBezTo>
                    <a:pt x="124244" y="33150"/>
                    <a:pt x="88588" y="60489"/>
                    <a:pt x="88588" y="92819"/>
                  </a:cubicBezTo>
                  <a:lnTo>
                    <a:pt x="88588" y="112038"/>
                  </a:lnTo>
                  <a:lnTo>
                    <a:pt x="137000" y="112038"/>
                  </a:lnTo>
                  <a:cubicBezTo>
                    <a:pt x="146175" y="112038"/>
                    <a:pt x="153560" y="119488"/>
                    <a:pt x="153560" y="128650"/>
                  </a:cubicBezTo>
                  <a:cubicBezTo>
                    <a:pt x="153560" y="137813"/>
                    <a:pt x="146175" y="145188"/>
                    <a:pt x="137000" y="145188"/>
                  </a:cubicBezTo>
                  <a:lnTo>
                    <a:pt x="88588" y="145188"/>
                  </a:lnTo>
                  <a:lnTo>
                    <a:pt x="88588" y="186532"/>
                  </a:lnTo>
                  <a:lnTo>
                    <a:pt x="137000" y="186532"/>
                  </a:lnTo>
                  <a:cubicBezTo>
                    <a:pt x="146175" y="186532"/>
                    <a:pt x="153560" y="193981"/>
                    <a:pt x="153560" y="203069"/>
                  </a:cubicBezTo>
                  <a:cubicBezTo>
                    <a:pt x="153560" y="212232"/>
                    <a:pt x="146175" y="219681"/>
                    <a:pt x="137000" y="219681"/>
                  </a:cubicBezTo>
                  <a:lnTo>
                    <a:pt x="88588" y="219681"/>
                  </a:lnTo>
                  <a:lnTo>
                    <a:pt x="88588" y="261025"/>
                  </a:lnTo>
                  <a:lnTo>
                    <a:pt x="137000" y="261025"/>
                  </a:lnTo>
                  <a:cubicBezTo>
                    <a:pt x="146175" y="261025"/>
                    <a:pt x="153560" y="268400"/>
                    <a:pt x="153560" y="277563"/>
                  </a:cubicBezTo>
                  <a:cubicBezTo>
                    <a:pt x="153560" y="286725"/>
                    <a:pt x="146175" y="294175"/>
                    <a:pt x="137000" y="294175"/>
                  </a:cubicBezTo>
                  <a:lnTo>
                    <a:pt x="88588" y="294175"/>
                  </a:lnTo>
                  <a:lnTo>
                    <a:pt x="88588" y="334923"/>
                  </a:lnTo>
                  <a:lnTo>
                    <a:pt x="244340" y="334923"/>
                  </a:lnTo>
                  <a:lnTo>
                    <a:pt x="244340" y="294100"/>
                  </a:lnTo>
                  <a:lnTo>
                    <a:pt x="195929" y="294100"/>
                  </a:lnTo>
                  <a:cubicBezTo>
                    <a:pt x="186754" y="294100"/>
                    <a:pt x="179369" y="286725"/>
                    <a:pt x="179369" y="277563"/>
                  </a:cubicBezTo>
                  <a:cubicBezTo>
                    <a:pt x="179369" y="268400"/>
                    <a:pt x="186754" y="261025"/>
                    <a:pt x="195929" y="261025"/>
                  </a:cubicBezTo>
                  <a:lnTo>
                    <a:pt x="244340" y="261025"/>
                  </a:lnTo>
                  <a:lnTo>
                    <a:pt x="244340" y="219681"/>
                  </a:lnTo>
                  <a:lnTo>
                    <a:pt x="195929" y="219681"/>
                  </a:lnTo>
                  <a:cubicBezTo>
                    <a:pt x="186754" y="219681"/>
                    <a:pt x="179369" y="212232"/>
                    <a:pt x="179369" y="203069"/>
                  </a:cubicBezTo>
                  <a:cubicBezTo>
                    <a:pt x="179369" y="193981"/>
                    <a:pt x="186754" y="186532"/>
                    <a:pt x="195929" y="186532"/>
                  </a:cubicBezTo>
                  <a:lnTo>
                    <a:pt x="244340" y="186532"/>
                  </a:lnTo>
                  <a:lnTo>
                    <a:pt x="244340" y="145188"/>
                  </a:lnTo>
                  <a:lnTo>
                    <a:pt x="195929" y="145188"/>
                  </a:lnTo>
                  <a:cubicBezTo>
                    <a:pt x="186754" y="145188"/>
                    <a:pt x="179369" y="137813"/>
                    <a:pt x="179369" y="128650"/>
                  </a:cubicBezTo>
                  <a:cubicBezTo>
                    <a:pt x="179369" y="119488"/>
                    <a:pt x="186754" y="112038"/>
                    <a:pt x="195929" y="112038"/>
                  </a:cubicBezTo>
                  <a:lnTo>
                    <a:pt x="244340" y="112038"/>
                  </a:lnTo>
                  <a:lnTo>
                    <a:pt x="244340" y="92819"/>
                  </a:lnTo>
                  <a:cubicBezTo>
                    <a:pt x="244340" y="60489"/>
                    <a:pt x="208684" y="33150"/>
                    <a:pt x="166464" y="33150"/>
                  </a:cubicBezTo>
                  <a:close/>
                  <a:moveTo>
                    <a:pt x="166464" y="0"/>
                  </a:moveTo>
                  <a:cubicBezTo>
                    <a:pt x="195332" y="0"/>
                    <a:pt x="222782" y="9461"/>
                    <a:pt x="243743" y="26520"/>
                  </a:cubicBezTo>
                  <a:cubicBezTo>
                    <a:pt x="265226" y="44026"/>
                    <a:pt x="277534" y="68236"/>
                    <a:pt x="277534" y="92819"/>
                  </a:cubicBezTo>
                  <a:lnTo>
                    <a:pt x="277534" y="363528"/>
                  </a:lnTo>
                  <a:cubicBezTo>
                    <a:pt x="277534" y="388185"/>
                    <a:pt x="265226" y="412321"/>
                    <a:pt x="243743" y="429827"/>
                  </a:cubicBezTo>
                  <a:cubicBezTo>
                    <a:pt x="222782" y="446961"/>
                    <a:pt x="195332" y="456347"/>
                    <a:pt x="166464" y="456347"/>
                  </a:cubicBezTo>
                  <a:cubicBezTo>
                    <a:pt x="137596" y="456347"/>
                    <a:pt x="110146" y="446961"/>
                    <a:pt x="89185" y="429827"/>
                  </a:cubicBezTo>
                  <a:cubicBezTo>
                    <a:pt x="67702" y="412321"/>
                    <a:pt x="55394" y="388185"/>
                    <a:pt x="55394" y="363528"/>
                  </a:cubicBezTo>
                  <a:lnTo>
                    <a:pt x="55394" y="92819"/>
                  </a:lnTo>
                  <a:cubicBezTo>
                    <a:pt x="55394" y="68236"/>
                    <a:pt x="67702" y="44026"/>
                    <a:pt x="89185" y="26520"/>
                  </a:cubicBezTo>
                  <a:cubicBezTo>
                    <a:pt x="110146" y="9461"/>
                    <a:pt x="137596" y="0"/>
                    <a:pt x="166464" y="0"/>
                  </a:cubicBezTo>
                  <a:close/>
                </a:path>
              </a:pathLst>
            </a:custGeom>
            <a:solidFill>
              <a:schemeClr val="bg1"/>
            </a:solidFill>
            <a:ln>
              <a:noFill/>
            </a:ln>
          </p:spPr>
        </p:sp>
      </p:grpSp>
      <p:sp>
        <p:nvSpPr>
          <p:cNvPr id="10" name="矩形 9"/>
          <p:cNvSpPr/>
          <p:nvPr/>
        </p:nvSpPr>
        <p:spPr>
          <a:xfrm>
            <a:off x="9172083" y="5043607"/>
            <a:ext cx="169037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讲课人：</a:t>
            </a:r>
            <a:r>
              <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XXX</a:t>
            </a:r>
            <a:endPar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custDataLst>
              <p:tags r:id="rId1"/>
            </p:custDataLst>
          </p:nvPr>
        </p:nvSpPr>
        <p:spPr>
          <a:xfrm>
            <a:off x="1247140" y="167640"/>
            <a:ext cx="4968875"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5.1.2品牌纵向层次</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2" name="矩形 1"/>
          <p:cNvSpPr/>
          <p:nvPr>
            <p:custDataLst>
              <p:tags r:id="rId2"/>
            </p:custDataLst>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5" name="组合 4"/>
          <p:cNvGrpSpPr/>
          <p:nvPr/>
        </p:nvGrpSpPr>
        <p:grpSpPr>
          <a:xfrm>
            <a:off x="547862" y="384930"/>
            <a:ext cx="406642" cy="406640"/>
            <a:chOff x="2715905" y="-1569492"/>
            <a:chExt cx="504967" cy="504965"/>
          </a:xfrm>
        </p:grpSpPr>
        <p:sp>
          <p:nvSpPr>
            <p:cNvPr id="4" name="椭圆 3"/>
            <p:cNvSpPr/>
            <p:nvPr>
              <p:custDataLst>
                <p:tags r:id="rId3"/>
              </p:custDataLst>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任意多边形: 形状 23"/>
            <p:cNvSpPr/>
            <p:nvPr>
              <p:custDataLst>
                <p:tags r:id="rId4"/>
              </p:custDataLst>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100" name="文本框 99"/>
          <p:cNvSpPr txBox="1"/>
          <p:nvPr/>
        </p:nvSpPr>
        <p:spPr>
          <a:xfrm>
            <a:off x="548005" y="1701165"/>
            <a:ext cx="11489055"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凯勒通过对企业各种形式的品牌分析之后，提出了品牌层次理论，将企业品牌划分为四个层次如图5-2所示，自下往上分别是公司品牌、家族品牌、产品品牌和修饰品牌。下面的名称外延宽，覆盖的产品类别广；越上面的名称外延窄，往往只用于特定的一种产品。品牌层次理论解释了企业品牌组合的纵向层次结构。企业往往会选择两个及以上层次的品牌共同构成某一具体产品的名称，比如：比亚迪汉EV，这个产品名称就包含了三个层次的品牌，其中比亚迪是公司品牌，汉是产品品牌，EV是修饰品牌。</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9"/>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640080" y="1518920"/>
            <a:ext cx="6972300" cy="4931410"/>
          </a:xfrm>
          <a:prstGeom prst="rect">
            <a:avLst/>
          </a:prstGeom>
        </p:spPr>
      </p:pic>
      <p:sp>
        <p:nvSpPr>
          <p:cNvPr id="100" name="文本框 99"/>
          <p:cNvSpPr txBox="1"/>
          <p:nvPr/>
        </p:nvSpPr>
        <p:spPr>
          <a:xfrm>
            <a:off x="7035165" y="4004945"/>
            <a:ext cx="5080000" cy="642620"/>
          </a:xfrm>
          <a:prstGeom prst="rect">
            <a:avLst/>
          </a:prstGeom>
          <a:noFill/>
        </p:spPr>
        <p:txBody>
          <a:bodyPr wrap="square">
            <a:no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图5-2 品牌纵向层次结构</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98500" y="1412240"/>
            <a:ext cx="10608310" cy="387667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1.公司品牌</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公司品牌，也称为集团品牌，是指以企业名称作为品牌名称的品牌。公司品牌传达的是企业的经营理念、企业文化、企业价值观念及对顾客的态度等。该品牌的资产主要来自企业形象，是顾客对企业进行认知、理解与联想的综合体。当时集团公司旗下拥有众多子公司或事业部时，公司品牌就是指集团品牌。但在品牌理论文献中，常用公司品牌这一称呼。因此，未特别说明的情况下，集团品牌和公司品牌交替使用，属于企业品牌架构中的最高层级。公司品牌的下一层往往会有多个家族品牌。公司品牌是企业其他品牌资产的集合体，拥有很多产品品牌无法比拟的优势。</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60705" y="1721485"/>
            <a:ext cx="11306175" cy="239966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latin typeface="+mn-ea"/>
                <a:ea typeface="+mn-ea"/>
                <a:cs typeface="+mn-ea"/>
                <a:sym typeface="+mn-ea"/>
              </a:rPr>
              <a:t>（1）在不同产品和市场中使用公司品牌将使品牌管理更加容易和高效。</a:t>
            </a:r>
            <a:endParaRPr lang="zh-CN" altLang="zh-CN" sz="2000" kern="100" dirty="0">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latin typeface="+mn-ea"/>
                <a:ea typeface="+mn-ea"/>
                <a:cs typeface="+mn-ea"/>
                <a:sym typeface="+mn-ea"/>
              </a:rPr>
              <a:t>（2）公司品牌能为旗下的产品品牌提供更为丰富的品牌联想。</a:t>
            </a:r>
            <a:endParaRPr lang="zh-CN" altLang="zh-CN" sz="2000" kern="100" dirty="0">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latin typeface="+mn-ea"/>
                <a:ea typeface="+mn-ea"/>
                <a:cs typeface="+mn-ea"/>
                <a:sym typeface="+mn-ea"/>
              </a:rPr>
              <a:t>（3）公司品牌能够支持与利益相关者之间的沟通。</a:t>
            </a:r>
            <a:endParaRPr lang="zh-CN" altLang="zh-CN" sz="2000" kern="100" dirty="0">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latin typeface="+mn-ea"/>
                <a:ea typeface="+mn-ea"/>
                <a:cs typeface="+mn-ea"/>
                <a:sym typeface="+mn-ea"/>
              </a:rPr>
              <a:t>（4）在进行国际扩张时，公司品牌可以为产品品牌提供背书，产品可信度会因公司品牌的强大而被顾客认同。</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26110" y="1341120"/>
            <a:ext cx="10966450"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但并非所有的企业或业务都可以用公司品牌开展营销活动。以下三种情况下，要弱化与公司品牌的关联。</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（1）如果公司品牌仅使顾客联想到了某些特定产品类别，使用公司品牌就会使品牌范围过于狭窄，于是公司品牌的作用就受到限制；</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（2）如果公司品牌缺乏相关的价值主张，这时就需要一个新品牌来阐明更细致的定位和顾客需求，而不能盲目地使用公司品牌；</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（3）当公司品牌具有负面联想时，不要使用公司品牌，以免造成更大的风险。</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42645" y="1196975"/>
            <a:ext cx="10661650" cy="387667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2.家族品牌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家族品牌是多类产品共用名称的品牌。家族品牌与企业名称不同，基本没有企业这一层的联想。家族品牌的产生，一种情况是企业为某款产品开发了一个区别于企业名称的新品牌，之后又将该品牌名称使用于其他新产品，这样就诞生了家族品牌；另一种情况是企业通过兼并、收购获得家族品牌，例如：吉利汽车通过收购和重组获得了沃尔沃、宝腾、路特斯等家族品牌。</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家族品牌是为多种相互独立的产品建立共同联想的有效手段。一方面采用家族品牌作为新产品的名称，可以降低新产品的市场导入成本，提高市场接受的可能性；另一方面家族品牌也容易受到失败产品的牵连。</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0850" y="1340485"/>
            <a:ext cx="11297285" cy="3415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3.产品品牌</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产品品牌，也称为单个品牌，是指只用于一个产品系列的品牌名称。产品品牌可以使用于不同型号、不同包装、或不同风格的同一产品，例如：350ml、1.5L、4.5L的怡宝矿泉水都使用同一个品牌名称：怡宝。产品品牌的最大优势是可以针对特定的目标市场，制订一套独立的营销方案，对于品牌标识、产品构想、营销沟通、定价及分销等可以专门进行设计，而不受其他品牌的影响和约束。而且一旦这个产品品牌遇到困难或遭受失败，对其他品牌的影响不大。其实，很多知名品牌都是由单个品牌起家，由于品牌获得巨大成功，单个品牌又推出新产品，进而转化成家族品牌。</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745" y="1483995"/>
            <a:ext cx="11232515" cy="3415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4.修饰品牌</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修饰品牌是对产品的某个款式、型号或特殊版本进行标识的品牌名称。不管是否已经使用了公司、家族或产品品牌，都有必要根据产品款式或型号的不同，使用修饰品牌进一步对产品进行区分。比如：红米手机在Redmi后面加的K40、K50、K60等，这些修饰品牌帮助顾客区分不同型号的红米手机。修饰品牌可以帮助顾客区分产品微小但有力的差异，都是一般不进行单独宣传，仅作为不同型号产品之间区别的标识。因此，修饰品牌往往附加在公司、家族或产品品牌之后，共同构成某款产品的全称。</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42620" y="1557020"/>
            <a:ext cx="10975975" cy="1938020"/>
          </a:xfrm>
          <a:prstGeom prst="rect">
            <a:avLst/>
          </a:prstGeom>
          <a:noFill/>
        </p:spPr>
        <p:txBody>
          <a:bodyPr wrap="square">
            <a:spAutoFit/>
          </a:bodyPr>
          <a:lstStyle/>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品牌层次策划是品牌组合纵向结构的重要决策。很多企业在成立之初没有对此进行过多的思考，常常随着企业规模的扩大，不断增加新品牌，导致不同品牌之间组合混乱。因此，企业在成立之初就需要规划好品牌组合的纵向结构由哪几个层级构成。公司、家族、产品品牌都可以进行单独宣传，以此累积品牌资产，但是修饰品牌只作为不同型号产品的区分标识，不单独宣传。</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00685" y="1844675"/>
            <a:ext cx="11628755"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随着顾客需求的个性化发展，企业需要推出越来越多的品牌来满足不同细分市场的顾客需求。这些为满足不同细分市场而产生的品牌，在企业的品牌层级结构中可能处于同一个层次。比如，比亚迪公司的汉、秦、宋品牌都属于产品品牌。这些品牌在企业担任不同的市场角色，并构成了企业品牌组合的横向结构。品牌横向组合指的是在同一品牌层级上不同品牌形成的集合。从市场竞争的角度，同属一个层级的品牌在品牌横向组合中可能担任以下品牌角色。</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endParaRPr lang="zh-CN" altLang="zh-CN" sz="2000" kern="100" dirty="0">
              <a:effectLst/>
              <a:latin typeface="+mn-ea"/>
              <a:ea typeface="+mn-ea"/>
              <a:cs typeface="+mn-ea"/>
              <a:sym typeface="+mn-ea"/>
            </a:endParaRPr>
          </a:p>
        </p:txBody>
      </p:sp>
      <p:sp>
        <p:nvSpPr>
          <p:cNvPr id="2" name="文本框 1"/>
          <p:cNvSpPr txBox="1"/>
          <p:nvPr/>
        </p:nvSpPr>
        <p:spPr>
          <a:xfrm>
            <a:off x="1130935" y="189230"/>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5.1.3品牌横向角色</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pattFill prst="ltUpDiag">
          <a:fgClr>
            <a:schemeClr val="accent3"/>
          </a:fgClr>
          <a:bgClr>
            <a:schemeClr val="accent2"/>
          </a:bgClr>
        </a:pattFill>
        <a:effectLst/>
      </p:bgPr>
    </p:bg>
    <p:spTree>
      <p:nvGrpSpPr>
        <p:cNvPr id="1" name=""/>
        <p:cNvGrpSpPr/>
        <p:nvPr/>
      </p:nvGrpSpPr>
      <p:grpSpPr>
        <a:xfrm>
          <a:off x="0" y="0"/>
          <a:ext cx="0" cy="0"/>
          <a:chOff x="0" y="0"/>
          <a:chExt cx="0" cy="0"/>
        </a:xfrm>
      </p:grpSpPr>
      <p:sp>
        <p:nvSpPr>
          <p:cNvPr id="34" name="TextBox 20"/>
          <p:cNvSpPr txBox="1"/>
          <p:nvPr/>
        </p:nvSpPr>
        <p:spPr>
          <a:xfrm>
            <a:off x="5671789" y="1812996"/>
            <a:ext cx="4099794" cy="551180"/>
          </a:xfrm>
          <a:prstGeom prst="rect">
            <a:avLst/>
          </a:prstGeom>
          <a:noFill/>
        </p:spPr>
        <p:txBody>
          <a:bodyPr wrap="square" rtlCol="0">
            <a:spAutoFit/>
          </a:bodyPr>
          <a:lstStyle/>
          <a:p>
            <a:pPr>
              <a:lnSpc>
                <a:spcPct val="130000"/>
              </a:lnSpc>
              <a:defRPr/>
            </a:pPr>
            <a:r>
              <a:rPr lang="zh-CN" altLang="en-US" sz="2300" dirty="0">
                <a:solidFill>
                  <a:srgbClr val="FFFFFF"/>
                </a:solidFill>
                <a:latin typeface="微软雅黑" panose="020B0503020204020204" pitchFamily="34" charset="-122"/>
                <a:ea typeface="微软雅黑" panose="020B0503020204020204" pitchFamily="34" charset="-122"/>
              </a:rPr>
              <a:t>品牌组合概述</a:t>
            </a:r>
            <a:endParaRPr lang="en-US" altLang="zh-CN" sz="2300" dirty="0">
              <a:solidFill>
                <a:srgbClr val="FFFFFF"/>
              </a:solidFill>
              <a:latin typeface="微软雅黑" panose="020B0503020204020204" pitchFamily="34" charset="-122"/>
              <a:ea typeface="微软雅黑" panose="020B0503020204020204" pitchFamily="34" charset="-122"/>
            </a:endParaRPr>
          </a:p>
        </p:txBody>
      </p:sp>
      <p:sp>
        <p:nvSpPr>
          <p:cNvPr id="35" name="TextBox 21"/>
          <p:cNvSpPr txBox="1"/>
          <p:nvPr/>
        </p:nvSpPr>
        <p:spPr>
          <a:xfrm>
            <a:off x="5671789" y="4000049"/>
            <a:ext cx="3991501" cy="622300"/>
          </a:xfrm>
          <a:prstGeom prst="rect">
            <a:avLst/>
          </a:prstGeom>
          <a:noFill/>
        </p:spPr>
        <p:txBody>
          <a:bodyPr wrap="square" rtlCol="0">
            <a:spAutoFit/>
          </a:bodyPr>
          <a:lstStyle/>
          <a:p>
            <a:pPr>
              <a:lnSpc>
                <a:spcPct val="150000"/>
              </a:lnSpc>
              <a:defRPr/>
            </a:pPr>
            <a:r>
              <a:rPr lang="zh-CN" altLang="en-US" sz="2300" dirty="0">
                <a:solidFill>
                  <a:srgbClr val="FFFFFF"/>
                </a:solidFill>
                <a:latin typeface="微软雅黑" panose="020B0503020204020204" pitchFamily="34" charset="-122"/>
                <a:ea typeface="微软雅黑" panose="020B0503020204020204" pitchFamily="34" charset="-122"/>
              </a:rPr>
              <a:t>多品牌策略</a:t>
            </a:r>
            <a:endParaRPr lang="en-US" altLang="zh-CN" sz="2300" dirty="0">
              <a:solidFill>
                <a:srgbClr val="FFFFFF"/>
              </a:solidFill>
              <a:latin typeface="微软雅黑" panose="020B0503020204020204" pitchFamily="34" charset="-122"/>
              <a:ea typeface="微软雅黑" panose="020B0503020204020204" pitchFamily="34" charset="-122"/>
            </a:endParaRPr>
          </a:p>
        </p:txBody>
      </p:sp>
      <p:sp>
        <p:nvSpPr>
          <p:cNvPr id="36" name="TextBox 20"/>
          <p:cNvSpPr txBox="1"/>
          <p:nvPr/>
        </p:nvSpPr>
        <p:spPr>
          <a:xfrm>
            <a:off x="5639508" y="2856653"/>
            <a:ext cx="3991500" cy="551180"/>
          </a:xfrm>
          <a:prstGeom prst="rect">
            <a:avLst/>
          </a:prstGeom>
          <a:noFill/>
        </p:spPr>
        <p:txBody>
          <a:bodyPr wrap="square" rtlCol="0">
            <a:spAutoFit/>
          </a:bodyPr>
          <a:lstStyle/>
          <a:p>
            <a:pPr>
              <a:lnSpc>
                <a:spcPct val="130000"/>
              </a:lnSpc>
              <a:defRPr/>
            </a:pPr>
            <a:r>
              <a:rPr lang="zh-CN" altLang="en-US" sz="2300" dirty="0">
                <a:solidFill>
                  <a:srgbClr val="FFFFFF"/>
                </a:solidFill>
                <a:latin typeface="微软雅黑" panose="020B0503020204020204" pitchFamily="34" charset="-122"/>
                <a:ea typeface="微软雅黑" panose="020B0503020204020204" pitchFamily="34" charset="-122"/>
              </a:rPr>
              <a:t>单一品牌策略</a:t>
            </a:r>
            <a:endParaRPr lang="en-US" altLang="zh-CN" sz="2300" dirty="0">
              <a:solidFill>
                <a:srgbClr val="FFFFFF"/>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986607" y="393204"/>
            <a:ext cx="3105148" cy="587524"/>
            <a:chOff x="4330909" y="1055717"/>
            <a:chExt cx="3105148" cy="587524"/>
          </a:xfrm>
        </p:grpSpPr>
        <p:sp>
          <p:nvSpPr>
            <p:cNvPr id="40" name="TextBox 58"/>
            <p:cNvSpPr txBox="1"/>
            <p:nvPr/>
          </p:nvSpPr>
          <p:spPr>
            <a:xfrm>
              <a:off x="4433500" y="1055717"/>
              <a:ext cx="1005403" cy="584775"/>
            </a:xfrm>
            <a:prstGeom prst="rect">
              <a:avLst/>
            </a:prstGeom>
            <a:noFill/>
            <a:ln>
              <a:noFill/>
            </a:ln>
          </p:spPr>
          <p:txBody>
            <a:bodyPr wrap="none" rtlCol="0">
              <a:spAutoFit/>
            </a:bodyPr>
            <a:lstStyle/>
            <a:p>
              <a:pPr algn="ctr">
                <a:defRPr/>
              </a:pPr>
              <a:r>
                <a:rPr lang="zh-CN" altLang="en-US" sz="3200" dirty="0">
                  <a:solidFill>
                    <a:srgbClr val="FFFFFF"/>
                  </a:solidFill>
                  <a:latin typeface="Lifeline JL" panose="00000400000000000000" pitchFamily="2" charset="0"/>
                  <a:ea typeface="微软雅黑" panose="020B0503020204020204" pitchFamily="34" charset="-122"/>
                </a:rPr>
                <a:t>目录</a:t>
              </a:r>
              <a:endParaRPr lang="zh-CN" altLang="en-US" sz="3200" dirty="0">
                <a:solidFill>
                  <a:srgbClr val="FFFFFF"/>
                </a:solidFill>
                <a:latin typeface="Lifeline JL" panose="00000400000000000000" pitchFamily="2" charset="0"/>
                <a:ea typeface="微软雅黑" panose="020B0503020204020204" pitchFamily="34" charset="-122"/>
              </a:endParaRPr>
            </a:p>
          </p:txBody>
        </p:sp>
        <p:sp>
          <p:nvSpPr>
            <p:cNvPr id="41" name="TextBox 58"/>
            <p:cNvSpPr txBox="1"/>
            <p:nvPr/>
          </p:nvSpPr>
          <p:spPr>
            <a:xfrm>
              <a:off x="5245463" y="1120021"/>
              <a:ext cx="2111219" cy="523220"/>
            </a:xfrm>
            <a:prstGeom prst="rect">
              <a:avLst/>
            </a:prstGeom>
            <a:noFill/>
            <a:ln>
              <a:noFill/>
            </a:ln>
          </p:spPr>
          <p:txBody>
            <a:bodyPr wrap="none" rtlCol="0">
              <a:spAutoFit/>
            </a:bodyPr>
            <a:lstStyle/>
            <a:p>
              <a:pPr algn="ctr">
                <a:defRPr/>
              </a:pPr>
              <a:r>
                <a:rPr lang="en-US" altLang="zh-CN" sz="2800" dirty="0">
                  <a:solidFill>
                    <a:srgbClr val="FFFFFF"/>
                  </a:solidFill>
                  <a:latin typeface="微软雅黑" panose="020B0503020204020204" pitchFamily="34" charset="-122"/>
                  <a:ea typeface="微软雅黑" panose="020B0503020204020204" pitchFamily="34" charset="-122"/>
                </a:rPr>
                <a:t>CONTENTS</a:t>
              </a:r>
              <a:endParaRPr lang="zh-CN" altLang="en-US" sz="2800" dirty="0">
                <a:solidFill>
                  <a:srgbClr val="FFFFFF"/>
                </a:solidFill>
                <a:latin typeface="微软雅黑" panose="020B0503020204020204" pitchFamily="34" charset="-122"/>
                <a:ea typeface="微软雅黑" panose="020B0503020204020204" pitchFamily="34" charset="-122"/>
              </a:endParaRPr>
            </a:p>
          </p:txBody>
        </p:sp>
        <p:sp>
          <p:nvSpPr>
            <p:cNvPr id="42" name="矩形 41"/>
            <p:cNvSpPr/>
            <p:nvPr/>
          </p:nvSpPr>
          <p:spPr bwMode="auto">
            <a:xfrm>
              <a:off x="4330909" y="1055718"/>
              <a:ext cx="3105148" cy="587242"/>
            </a:xfrm>
            <a:prstGeom prst="rect">
              <a:avLst/>
            </a:prstGeom>
            <a:no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defRPr/>
              </a:pPr>
              <a:endParaRPr lang="zh-CN" altLang="en-US" sz="1400">
                <a:solidFill>
                  <a:srgbClr val="FFFFFF"/>
                </a:solidFill>
              </a:endParaRPr>
            </a:p>
          </p:txBody>
        </p:sp>
      </p:grpSp>
      <p:sp>
        <p:nvSpPr>
          <p:cNvPr id="17" name="MH_Number_1"/>
          <p:cNvSpPr>
            <a:spLocks noChangeArrowheads="1"/>
          </p:cNvSpPr>
          <p:nvPr>
            <p:custDataLst>
              <p:tags r:id="rId1"/>
            </p:custDataLst>
          </p:nvPr>
        </p:nvSpPr>
        <p:spPr bwMode="auto">
          <a:xfrm>
            <a:off x="3988971" y="1829287"/>
            <a:ext cx="1319440" cy="687932"/>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01</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
        <p:nvSpPr>
          <p:cNvPr id="20" name="MH_Number_2"/>
          <p:cNvSpPr>
            <a:spLocks noChangeArrowheads="1"/>
          </p:cNvSpPr>
          <p:nvPr>
            <p:custDataLst>
              <p:tags r:id="rId2"/>
            </p:custDataLst>
          </p:nvPr>
        </p:nvSpPr>
        <p:spPr bwMode="auto">
          <a:xfrm>
            <a:off x="3999443" y="2898509"/>
            <a:ext cx="1308968" cy="687933"/>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02</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
        <p:nvSpPr>
          <p:cNvPr id="23" name="MH_Number_3"/>
          <p:cNvSpPr>
            <a:spLocks noChangeArrowheads="1"/>
          </p:cNvSpPr>
          <p:nvPr>
            <p:custDataLst>
              <p:tags r:id="rId3"/>
            </p:custDataLst>
          </p:nvPr>
        </p:nvSpPr>
        <p:spPr bwMode="auto">
          <a:xfrm>
            <a:off x="3999443" y="4039489"/>
            <a:ext cx="1319440" cy="687932"/>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03</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
        <p:nvSpPr>
          <p:cNvPr id="2" name="TextBox 21"/>
          <p:cNvSpPr txBox="1"/>
          <p:nvPr>
            <p:custDataLst>
              <p:tags r:id="rId4"/>
            </p:custDataLst>
          </p:nvPr>
        </p:nvSpPr>
        <p:spPr>
          <a:xfrm>
            <a:off x="5655279" y="5059864"/>
            <a:ext cx="3991501" cy="622300"/>
          </a:xfrm>
          <a:prstGeom prst="rect">
            <a:avLst/>
          </a:prstGeom>
          <a:noFill/>
        </p:spPr>
        <p:txBody>
          <a:bodyPr wrap="square" rtlCol="0">
            <a:spAutoFit/>
          </a:bodyPr>
          <a:lstStyle/>
          <a:p>
            <a:pPr>
              <a:lnSpc>
                <a:spcPct val="150000"/>
              </a:lnSpc>
              <a:defRPr/>
            </a:pPr>
            <a:r>
              <a:rPr lang="zh-CN" altLang="en-US" sz="2300" dirty="0">
                <a:solidFill>
                  <a:srgbClr val="FFFFFF"/>
                </a:solidFill>
                <a:latin typeface="微软雅黑" panose="020B0503020204020204" pitchFamily="34" charset="-122"/>
                <a:ea typeface="微软雅黑" panose="020B0503020204020204" pitchFamily="34" charset="-122"/>
              </a:rPr>
              <a:t>品牌组合管理</a:t>
            </a:r>
            <a:endParaRPr lang="en-US" altLang="zh-CN" sz="2300" dirty="0">
              <a:solidFill>
                <a:srgbClr val="FFFFFF"/>
              </a:solidFill>
              <a:latin typeface="微软雅黑" panose="020B0503020204020204" pitchFamily="34" charset="-122"/>
              <a:ea typeface="微软雅黑" panose="020B0503020204020204" pitchFamily="34" charset="-122"/>
            </a:endParaRPr>
          </a:p>
        </p:txBody>
      </p:sp>
      <p:sp>
        <p:nvSpPr>
          <p:cNvPr id="3" name="MH_Number_3"/>
          <p:cNvSpPr>
            <a:spLocks noChangeArrowheads="1"/>
          </p:cNvSpPr>
          <p:nvPr>
            <p:custDataLst>
              <p:tags r:id="rId5"/>
            </p:custDataLst>
          </p:nvPr>
        </p:nvSpPr>
        <p:spPr bwMode="auto">
          <a:xfrm>
            <a:off x="3982933" y="5099304"/>
            <a:ext cx="1319440" cy="687932"/>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03</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linds(horizontal)">
                                      <p:cBhvr>
                                        <p:cTn id="7" dur="500"/>
                                        <p:tgtEl>
                                          <p:spTgt spid="39"/>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blinds(horizontal)">
                                      <p:cBhvr>
                                        <p:cTn id="11" dur="500"/>
                                        <p:tgtEl>
                                          <p:spTgt spid="34"/>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blinds(horizontal)">
                                      <p:cBhvr>
                                        <p:cTn id="14" dur="500"/>
                                        <p:tgtEl>
                                          <p:spTgt spid="35"/>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blinds(horizontal)">
                                      <p:cBhvr>
                                        <p:cTn id="17" dur="500"/>
                                        <p:tgtEl>
                                          <p:spTgt spid="36"/>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blinds(horizontal)">
                                      <p:cBhvr>
                                        <p:cTn id="20" dur="500"/>
                                        <p:tgtEl>
                                          <p:spTgt spid="17"/>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blinds(horizontal)">
                                      <p:cBhvr>
                                        <p:cTn id="23" dur="500"/>
                                        <p:tgtEl>
                                          <p:spTgt spid="20"/>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linds(horizontal)">
                                      <p:cBhvr>
                                        <p:cTn id="26" dur="500"/>
                                        <p:tgtEl>
                                          <p:spTgt spid="23"/>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blinds(horizontal)">
                                      <p:cBhvr>
                                        <p:cTn id="29" dur="500"/>
                                        <p:tgtEl>
                                          <p:spTgt spid="2"/>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blinds(horizontal)">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4" grpId="1"/>
      <p:bldP spid="35" grpId="0"/>
      <p:bldP spid="35" grpId="1"/>
      <p:bldP spid="36" grpId="0"/>
      <p:bldP spid="36" grpId="1"/>
      <p:bldP spid="17" grpId="0" bldLvl="0" animBg="1"/>
      <p:bldP spid="17" grpId="1" animBg="1"/>
      <p:bldP spid="20" grpId="0" bldLvl="0" animBg="1"/>
      <p:bldP spid="20" grpId="1" animBg="1"/>
      <p:bldP spid="23" grpId="0" bldLvl="0" animBg="1"/>
      <p:bldP spid="23" grpId="1" animBg="1"/>
      <p:bldP spid="2" grpId="0"/>
      <p:bldP spid="2" grpId="1"/>
      <p:bldP spid="3" grpId="0" bldLvl="0" animBg="1"/>
      <p:bldP spid="3"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98855" y="1767205"/>
            <a:ext cx="10212705" cy="249174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1.旗舰品牌</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旗舰品牌一般称为主品牌，其市场份额和市场增长率高，是长期发展的核心支撑。旗舰品牌在每一个品牌层级并非只有一个，有些公司内会出现“多辆马车并驾齐驱”的品牌现象。每个旗舰品牌的定位一般不同，可以是行业不同，也可以是同一行业面向不同的细分市场。</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0210" y="1484630"/>
            <a:ext cx="11309985" cy="433832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2.侧翼品牌</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侧翼品牌，也称为副品牌，通常为旗舰品牌保驾护航，常常创造与竞争品牌更多的相似之处，维护旗舰品牌的市场地位。当侧翼品牌被定位为低价位品牌时，它就能够通过低价吸引新顾客；如果将侧翼品牌定位为高端品牌，它就能提高企业的整体信誉，更有利于开发旗舰品牌的宣传点。例如，小米公司推出专注于中低端市场的红米品牌，在市场上具有一定消费群体，同时其市场责任还包括保护主品牌“小米”。当竞争对手以低价格进行市场渗透时，红米品牌手机可以通过价格调整与对手在中低端市场周旋，从而在侧面为小米品牌手机做了掩护，稳住了主品牌的市场地位。</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企业策划品牌组合时需要综合考虑考虑品牌组合的纵向结构和横向结构，纵向结构考虑品牌层级的数量，横向结构考虑品牌角色的数量，具体如图5-3品牌组合结构矩阵所示。</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10"/>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1778635" y="764540"/>
            <a:ext cx="5667375" cy="5636895"/>
          </a:xfrm>
          <a:prstGeom prst="rect">
            <a:avLst/>
          </a:prstGeom>
        </p:spPr>
      </p:pic>
      <p:sp>
        <p:nvSpPr>
          <p:cNvPr id="100" name="文本框 99"/>
          <p:cNvSpPr txBox="1"/>
          <p:nvPr/>
        </p:nvSpPr>
        <p:spPr>
          <a:xfrm>
            <a:off x="7322820" y="4293235"/>
            <a:ext cx="5080000" cy="779780"/>
          </a:xfrm>
          <a:prstGeom prst="rect">
            <a:avLst/>
          </a:prstGeom>
          <a:noFill/>
        </p:spPr>
        <p:txBody>
          <a:bodyPr wrap="square">
            <a:noAutofit/>
          </a:bodyPr>
          <a:lstStyle/>
          <a:p>
            <a:pPr lvl="0" indent="457200" algn="just">
              <a:lnSpc>
                <a:spcPct val="150000"/>
              </a:lnSpc>
              <a:spcBef>
                <a:spcPts val="0"/>
              </a:spcBef>
              <a:spcAft>
                <a:spcPts val="0"/>
              </a:spcAft>
              <a:buClrTx/>
              <a:buSzTx/>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图</a:t>
            </a: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5-3</a:t>
            </a: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品牌组合结构矩阵</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2</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3566600" y="3070067"/>
            <a:ext cx="5525040" cy="717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sz="4800" b="1" dirty="0">
                <a:solidFill>
                  <a:srgbClr val="FFFFFF"/>
                </a:solidFill>
                <a:latin typeface="+mn-ea"/>
                <a:ea typeface="+mn-ea"/>
              </a:rPr>
              <a:t>5.2单一品牌策略</a:t>
            </a:r>
            <a:endParaRPr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1555115"/>
            <a:ext cx="11518265" cy="2399665"/>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虽然不同的企业根据自身实际情况，会采取不同的品牌组合策略，但常见的品牌组合策略主要有两类：单一品牌策略和多品牌策略，接下来的内容主要探讨这两种品牌组合策略。</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单一品牌策略，又称统一品牌策略或同一品牌策略，指企业成功推出一个品牌后，将该品牌延伸至其他产品，最终形成多种产品使用同一品牌的情况。单一品牌策略典型的特征就是企业所有的产品都共用一个品牌名称、一种核心价值、一套品牌识别。</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
        <p:nvSpPr>
          <p:cNvPr id="2" name="文本框 1"/>
          <p:cNvSpPr txBox="1"/>
          <p:nvPr/>
        </p:nvSpPr>
        <p:spPr>
          <a:xfrm>
            <a:off x="1130300" y="26035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5.2.1</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单一品牌策略概念</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2285" y="1555115"/>
            <a:ext cx="11518265" cy="2953385"/>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1.单一品牌策略优点</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（1）有助于丰富品牌形象</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企业采用单一品牌策略，不同的产品使用同一个品牌可以增加品牌内涵，丰富品牌在顾客心中的形象，提高顾客对品牌的认可度。例如，以羊绒衫起家的鄂尔多斯品牌，有着“温暖全世界”的品牌理念，把该企业的品牌延伸至羊毛衫、内衣和羽绒服等不同产品线上，丰富了鄂尔多斯品牌在顾客心中的形象。</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
        <p:nvSpPr>
          <p:cNvPr id="2" name="文本框 1"/>
          <p:cNvSpPr txBox="1"/>
          <p:nvPr/>
        </p:nvSpPr>
        <p:spPr>
          <a:xfrm>
            <a:off x="1130300" y="18859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5.2.2单一品牌策略的优缺点</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84200" y="1341120"/>
            <a:ext cx="11064875"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（2）提高新产品的成功率</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推出与原有品牌相同或相似功能的新产品并使用原品牌名称时，若顾客对原有品牌很信任，那么在购买新产品时，由于顾客认为购买自己熟悉品牌的产品能大大降低购买风险，因此愿意试用或购买新产品，从而增加新产品进入市场的机会。</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66190" y="1998345"/>
            <a:ext cx="10109835" cy="1938020"/>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（3）提高品牌的宣传效率</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当企业所有产品使用同一个品牌时，只需要投资一个品牌的宣传费用，就可以让所有的产品都获得品牌知名度提升带来的好处。这样一方面可以降低企业的品牌建设成本，另一方面降低了企业所有产品推广的整体费用。</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4375" y="1301750"/>
            <a:ext cx="10801985" cy="387667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2.单一品牌策略缺点</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（1）模糊品牌个性</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单一品牌策略通常是成功推出一种产品后，继续向市场推广其他新产品，但是新产品继续采用原有品牌名称。然而不断推出的新产品可能具有不同于原有产品的新特征，当新产品的特征与原有品牌的核心价值不符时，会导致品牌的个性特征变得多而杂，从而模糊品牌原有的个性特征，甚至导致顾客对原有品牌的认识产生心理困惑。例如，娃哈哈借用自身品牌的知名度，不断推出新产品，使得娃哈哈品牌的儿童属性不断淡化，当企业把产品线延伸到童装市场时，得不到顾客的认可。</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4375" y="1301750"/>
            <a:ext cx="10801985" cy="378460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（2）不利于产品垂直延伸</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在使用单一品牌策略时，所有产品只能处于同一价格水平，无法满足不同消费水平的顾客需求。因为当企业推出更高价格的产品时，顾客受原有品牌形象的影响会认为该产品不值该价格，从而拒绝购买；同样的，当企业推出更低价格的产品时，虽然顾客会认为使用原品牌的低价格产品物超所值，但是会破坏原有品牌的形象，导致顾客认为该品牌的价值在降低，从而拒绝购买原有的产品。例如，派克笔原本是定位高端市场的品牌，产品的价格普遍高于市场同行产品，但是后来企业为了争夺低档笔市场，推出了低价的大众化钢笔，但是低档产品沿用了原来的派克品牌，导致原有高档笔的销量下降严重。 </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4" name="组合 3"/>
          <p:cNvGrpSpPr/>
          <p:nvPr/>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pic>
        <p:nvPicPr>
          <p:cNvPr id="2" name="图片 3" descr="图5-1品牌组合"/>
          <p:cNvPicPr>
            <a:picLocks noChangeAspect="1"/>
          </p:cNvPicPr>
          <p:nvPr>
            <p:custDataLst>
              <p:tags r:id="rId1"/>
            </p:custDataLst>
          </p:nvPr>
        </p:nvPicPr>
        <p:blipFill>
          <a:blip r:embed="rId2"/>
          <a:stretch>
            <a:fillRect/>
          </a:stretch>
        </p:blipFill>
        <p:spPr>
          <a:xfrm>
            <a:off x="2571115" y="260350"/>
            <a:ext cx="7388860" cy="64331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0525" y="1772920"/>
            <a:ext cx="11612245"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（3）抑制新品类的开发</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企业采用单一品牌策略时，受品牌个性特征的影响，会抑制企业新品类产品的开发。因为越是成功的品牌在顾客心中的品牌形象就越具体，品牌个性也越突出，从而在顾客心中形成该品牌擅长经营某类产品的印象。如果企业开发新品类的产品，由于新产品超出原有产品的品类范围，常常不被顾客接受。比如，霸王洗发水品牌在顾客心中建立了清晰的中草药防脱发洗发水的品牌形象，因此霸王品牌将无法使用到头发护理品类之外的新产品上，假如推出一款霸王果汁产品，顾客将无法接受。</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2165" y="1429385"/>
            <a:ext cx="10734675"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（4）负面影响相互牵连</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单一品牌策略有一个非常严重的品牌经营风险，就是负面影响会在不同产品之间相互牵连。当使用单一品牌策略的企业有一款产品出现严重的质量问题时，顾客的反应不会只认为这款产品有质量问题，而是认为所有使用该品牌的产品都有质量问题，从而产生非常严重的连锁反应。如此给企业造成的损失将是巨大的，甚至是不可控的。因此，使用单一品牌策略的企业需要严控产品质量关，不允许任何一款产品出现严重的质量问题。这对企业的经营管理将是一个非常大的挑战。</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75080" y="47625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5.2.3</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单一品牌策略类型</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2" name="文本框 1"/>
          <p:cNvSpPr txBox="1"/>
          <p:nvPr/>
        </p:nvSpPr>
        <p:spPr>
          <a:xfrm>
            <a:off x="779780" y="1700530"/>
            <a:ext cx="10331450"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latin typeface="+mn-ea"/>
                <a:ea typeface="+mn-ea"/>
                <a:cs typeface="+mn-ea"/>
                <a:sym typeface="+mn-ea"/>
              </a:rPr>
              <a:t>按照品牌单一化程度和范围的不同，可将单一品牌策略分为以下三种类型。</a:t>
            </a:r>
            <a:endParaRPr lang="zh-CN" altLang="zh-CN" sz="2000" kern="100" dirty="0">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1.线内单一品牌策略</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latin typeface="+mn-ea"/>
                <a:ea typeface="+mn-ea"/>
                <a:cs typeface="+mn-ea"/>
                <a:sym typeface="+mn-ea"/>
              </a:rPr>
              <a:t>线内单一品牌策略，指企业内同属一个品类的产品使用相同的品牌名称。如：同类产品的不同口味、不同成分、不同型号、不同尺寸的新食品，具有功能互补、目标市场相同等特征，都使用同一品牌。线内单一品牌策略是使用产品品牌进行品牌名称单一化。</a:t>
            </a:r>
            <a:endParaRPr lang="zh-CN" altLang="zh-CN" sz="2000" kern="100" dirty="0">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39850" y="1998345"/>
            <a:ext cx="9757410" cy="2030095"/>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2.跨类单一品牌策略</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latin typeface="+mn-ea"/>
                <a:ea typeface="+mn-ea"/>
                <a:cs typeface="+mn-ea"/>
                <a:sym typeface="+mn-ea"/>
              </a:rPr>
              <a:t>跨类单一品牌策略，又称：范围品牌策略，指企业内具有相同质量，不同品类的产品使用同一品牌名称。跨类单一品牌策略涵盖的产品范围要比线内单一品牌策略大些，因此跨类单一品牌策略是使用家族品牌进行品牌名称单一化。</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86790" y="1844675"/>
            <a:ext cx="10393045" cy="249174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3.完全单一品牌策略</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latin typeface="+mn-ea"/>
                <a:ea typeface="+mn-ea"/>
                <a:cs typeface="+mn-ea"/>
                <a:sym typeface="+mn-ea"/>
              </a:rPr>
              <a:t>完全单一品牌策略，又称伞型品牌策略，指企业生产的所有产品都使用同一品牌名称，而且该品牌名称就是企业名称。实行该品牌策略较为典型的例子是美的公司。该公司生产的冰箱、空调、油烟机、电风扇，以及电水壶、电果汁机等小家电产品，都被冠以同一品牌：美的。结果“美的”电器畅销全国。完全单一品牌策略的最大特点是企业品牌的高度统一。</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425" y="1273810"/>
            <a:ext cx="10714990" cy="2030095"/>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1.体现品牌的核心价值</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一方面，所有成功的品牌都有其独特的核心价值，实施单一品牌策略时，延伸的新产品都应遵循原有品牌的核心价值；另一方面，品牌的核心价值还需要具有较强的包容性，只有这样才可以成功进行不同产品的延伸。</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
        <p:nvSpPr>
          <p:cNvPr id="100" name="文本框 99"/>
          <p:cNvSpPr txBox="1"/>
          <p:nvPr/>
        </p:nvSpPr>
        <p:spPr>
          <a:xfrm>
            <a:off x="1130935" y="18859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5.2.</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4</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单一品牌策略原则</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980" y="1196975"/>
            <a:ext cx="10740390" cy="249174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2.积累品牌资产</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latin typeface="+mn-ea"/>
                <a:ea typeface="+mn-ea"/>
                <a:cs typeface="+mn-ea"/>
                <a:sym typeface="+mn-ea"/>
              </a:rPr>
              <a:t>企业进行单一品牌策略的前提是该品牌有一定的资产积累，只有这样才能把新产品冠以同一品牌，并借助该品牌的影响力，迅速推向市场。因此，企业一方面要积极创建强势品牌，积累品牌资产，如此才能充分发挥单一品牌策略的优势；另一方面延伸的新产品要有助于原有品牌资产的积累，因此要求新产品维护原有品牌形象，严控产品质量。</a:t>
            </a:r>
            <a:endParaRPr lang="zh-CN" altLang="zh-CN" sz="2000" kern="100" dirty="0">
              <a:solidFill>
                <a:schemeClr val="tx1"/>
              </a:solidFill>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6305" y="1485900"/>
            <a:ext cx="10651490"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3.具有关联性</a:t>
            </a: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  </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企业实施单一品牌策略除积累品牌资产外，还需要注重延伸产品与核心产品的关联性，即产品功能、特征等关联性较高的产品可以使用同一品牌。例如，小米以“让每个人都能享受科技的乐趣”为公司的愿景，企业以“小米”为品牌名称成功推出关联性产品，如：手机、平板电脑、打印机、传真机、扫描仪、投影仪等。强调延伸产品与核心产品之间的关联性，其目的是维护品牌在顾客心中的统一形象。</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3</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3566600" y="3070067"/>
            <a:ext cx="5525040" cy="717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sz="4800" b="1" dirty="0">
                <a:solidFill>
                  <a:srgbClr val="FFFFFF"/>
                </a:solidFill>
                <a:latin typeface="+mn-ea"/>
                <a:ea typeface="+mn-ea"/>
              </a:rPr>
              <a:t>5.3多品牌策略</a:t>
            </a:r>
            <a:endParaRPr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26110" y="2348865"/>
            <a:ext cx="10827385"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tx1"/>
                </a:solidFill>
                <a:effectLst/>
                <a:latin typeface="+mn-ea"/>
                <a:ea typeface="+mn-ea"/>
                <a:cs typeface="+mn-ea"/>
                <a:sym typeface="+mn-ea"/>
              </a:rPr>
              <a:t>多个品牌能较好地定位不同利益的细分市场，强调各品牌的特点，吸引不同的顾客群体，从而占有较多的细分市场。</a:t>
            </a:r>
            <a:endParaRPr lang="zh-CN" altLang="zh-CN" sz="2000" kern="100" dirty="0">
              <a:solidFill>
                <a:schemeClr val="tx1"/>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latin typeface="+mn-ea"/>
                <a:ea typeface="+mn-ea"/>
                <a:cs typeface="+mn-ea"/>
                <a:sym typeface="+mn-ea"/>
              </a:rPr>
              <a:t>多品牌策略是指企业针对不同的目标市场开发不同品牌的策略。在个性化与多样化的消费潮流里，企业若能在深入、科学的市场调查基础上，发展出多个品牌，每个品牌都针对某一细分群体进行产品设计、形象定位、分销规划和广告活动，那么各品牌的个性和产品利益点便能更吻合目标顾客的特殊需要，从而获取目标顾客的信赖和品牌忠诚。</a:t>
            </a:r>
            <a:endParaRPr lang="zh-CN" altLang="zh-CN" sz="2000" kern="100" dirty="0">
              <a:solidFill>
                <a:schemeClr val="tx1"/>
              </a:solidFill>
              <a:effectLst/>
              <a:latin typeface="+mn-ea"/>
              <a:ea typeface="+mn-ea"/>
              <a:cs typeface="+mn-ea"/>
              <a:sym typeface="+mn-ea"/>
            </a:endParaRPr>
          </a:p>
        </p:txBody>
      </p:sp>
      <p:sp>
        <p:nvSpPr>
          <p:cNvPr id="2" name="文本框 1"/>
          <p:cNvSpPr txBox="1"/>
          <p:nvPr/>
        </p:nvSpPr>
        <p:spPr>
          <a:xfrm>
            <a:off x="1202690" y="189230"/>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5.3.1多品牌策略概念</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128395" y="1412240"/>
            <a:ext cx="8428990" cy="5354320"/>
          </a:xfrm>
          <a:prstGeom prst="rect">
            <a:avLst/>
          </a:prstGeom>
          <a:noFill/>
        </p:spPr>
        <p:txBody>
          <a:bodyPr wrap="square" rtlCol="0" anchor="t">
            <a:spAutoFit/>
          </a:bodyPr>
          <a:p>
            <a:pPr>
              <a:lnSpc>
                <a:spcPct val="150000"/>
              </a:lnSpc>
            </a:pP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（一）知识目标</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1.理解品牌组合的内涵；</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2.理解品牌层次理论；</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3.掌握单一品牌策略；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4.理解多品牌策略；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5.掌握品牌数量管理方法。</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buClrTx/>
              <a:buSzTx/>
            </a:pP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（二）能力目标</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1.能够根据企业发展战略规划品牌组合结构；</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2.能够根据企业发展需要制定单一品牌策略；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 能够根据企业发展需要制定多品牌策略。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202690" y="117475"/>
            <a:ext cx="6096000" cy="737235"/>
          </a:xfrm>
          <a:prstGeom prst="rect">
            <a:avLst/>
          </a:prstGeom>
          <a:noFill/>
        </p:spPr>
        <p:txBody>
          <a:bodyPr wrap="square" rtlCol="0" anchor="t">
            <a:spAutoFit/>
            <a:scene3d>
              <a:camera prst="orthographicFront"/>
              <a:lightRig rig="threePt" dir="t"/>
            </a:scene3d>
          </a:bodyPr>
          <a:p>
            <a:pPr>
              <a:lnSpc>
                <a:spcPct val="150000"/>
              </a:lnSpc>
            </a:pPr>
            <a:r>
              <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学习目标</a:t>
            </a:r>
            <a:endPar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5595620" y="1628775"/>
            <a:ext cx="6096000" cy="2030095"/>
          </a:xfrm>
          <a:prstGeom prst="rect">
            <a:avLst/>
          </a:prstGeom>
          <a:noFill/>
        </p:spPr>
        <p:txBody>
          <a:bodyPr wrap="square" rtlCol="0" anchor="t">
            <a:spAutoFit/>
          </a:bodyPr>
          <a:p>
            <a:pPr algn="l">
              <a:lnSpc>
                <a:spcPct val="150000"/>
              </a:lnSpc>
              <a:buClrTx/>
              <a:buSzTx/>
            </a:pP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（三）素质目标</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1.通过学习品牌组合，提高品牌策划职业素养；</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2.通过本项目学习，增强民族文化自信心；</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3.通过本项目学习，提高社会责任感。</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26110" y="1844675"/>
            <a:ext cx="10827385" cy="295338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多品牌策略在具体实施过程中可以分为：个别品牌策略和多重品牌策略。</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1.个别品牌策略</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latin typeface="+mn-ea"/>
                <a:ea typeface="+mn-ea"/>
                <a:cs typeface="+mn-ea"/>
                <a:sym typeface="+mn-ea"/>
              </a:rPr>
              <a:t>个别品牌是指企业不同类别的产品分别采用不同的品牌。企业同时经营不同类别的产品时，可以通过分别建设不同的品牌在顾客心中形成相互区别的认知区隔，可以避免某种产品的出现声誉不佳时对其他其他产品声誉的影响；企业还可以通过个别品牌策略为不同类别的产品建设不同定位的品牌，从而确保每个品牌的核心价值和个性特征都可以与产品的特点相吻合。</a:t>
            </a:r>
            <a:endParaRPr lang="zh-CN" altLang="zh-CN" sz="2000" kern="100" dirty="0">
              <a:solidFill>
                <a:schemeClr val="tx1"/>
              </a:solidFill>
              <a:effectLst/>
              <a:latin typeface="+mn-ea"/>
              <a:ea typeface="+mn-ea"/>
              <a:cs typeface="+mn-ea"/>
              <a:sym typeface="+mn-ea"/>
            </a:endParaRPr>
          </a:p>
        </p:txBody>
      </p:sp>
      <p:sp>
        <p:nvSpPr>
          <p:cNvPr id="2" name="文本框 1"/>
          <p:cNvSpPr txBox="1"/>
          <p:nvPr/>
        </p:nvSpPr>
        <p:spPr>
          <a:xfrm>
            <a:off x="1202690" y="189230"/>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5.3.2多品牌策略类型</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110" y="1628775"/>
            <a:ext cx="10860405" cy="2491740"/>
          </a:xfrm>
          <a:prstGeom prst="rect">
            <a:avLst/>
          </a:prstGeom>
          <a:noFill/>
        </p:spPr>
        <p:txBody>
          <a:bodyPr wrap="square" rtlCol="0">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2.多重品牌策略</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多重品牌策略是指在相同类别的产品中设立两个或两个以上相互竞争的品牌。这种做法可能会使原有品牌的销量略减，但由于几个品牌加起来的总销量比原来一个品牌更多，因而这种策略又被企业界称为“1＋1＞1.5”策略。目前这种方法在美容用品、洗涤用品等行业中运用得较为普遍。多重品牌策略之所以对企业有如此大的吸引力，主要是因为该策略具有以下几个作用。</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110" y="1628775"/>
            <a:ext cx="11376025" cy="3322955"/>
          </a:xfrm>
          <a:prstGeom prst="rect">
            <a:avLst/>
          </a:prstGeom>
          <a:noFill/>
        </p:spPr>
        <p:txBody>
          <a:bodyPr wrap="square" rtlCol="0">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（1）零售商的商品陈列位置有限，企业的多种不同品牌只要被零售商店接受，就可占用较多的货架面积，而竞争者所占用的货架面积自然会相应减少；</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（2）许多顾客属于品牌转换者，具有求奇、求新心理，喜欢试用新产品，抓住这类顾客、提高产品市场占有率的最佳途径就是推出多个品牌；</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（3）发展多种不同的品牌有助于企业内部各个部门之间、产品经理之间开展竞争，提高效率；</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（4）不同的品牌可以通过宣传不同的广告诉求点、利益点，从而满足不同顾客更为个性化的利益诉求。</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0890" y="1556385"/>
            <a:ext cx="10796905" cy="433832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1.多品牌策略优点</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（1）有利于提高市场占有率</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大规模的市场往往包含着不同层次、不同种类的顾客需求，靠单一品牌难以统领企业所有产品去占领市场。企业可以根据顾客不同种类、性质的需求，设计、生产不同的产品，并对应建设拥有不同个性特征的品牌，以此满足不同市场的需求，从而提高市场占有率。</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（2）有利于强化品牌个性</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实施多品牌策略可以为每个品牌赋予鲜明的品牌个性，从而形成显著的品牌差异，以满足不同顾客的品牌偏好，从而更好地迎合消费需求。</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effectLst/>
              <a:latin typeface="+mn-ea"/>
              <a:ea typeface="+mn-ea"/>
              <a:cs typeface="+mn-ea"/>
              <a:sym typeface="+mn-ea"/>
            </a:endParaRPr>
          </a:p>
        </p:txBody>
      </p:sp>
      <p:sp>
        <p:nvSpPr>
          <p:cNvPr id="3" name="文本框 2"/>
          <p:cNvSpPr txBox="1"/>
          <p:nvPr/>
        </p:nvSpPr>
        <p:spPr>
          <a:xfrm>
            <a:off x="1202690" y="404495"/>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5.3.3多品牌策略的优缺点</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56665" y="1052195"/>
            <a:ext cx="10386695" cy="4246245"/>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（3）有利于满足品牌转换者需求</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大多数顾客有猎奇性、尝试性的消费冲动，在不同品牌之间来回转换。如果企业同时提供几种乃至几十种品牌，就有可能锁住大部分品牌转换者，让他们继续使用本企业其他品牌的产品。多品牌策略是满足品牌转换者需求的主要手段。</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（4）有利于挖掘内部潜能</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在实施多品牌策略的时候，企业通常为每类产品设置一个品牌，并且实行品牌经理制。每位品牌经理负责一个品牌的营销活动，来自企业内部的激励与压力促使品牌经理们努力搞好品牌营销工作。良好有序的内部竞争可以促使企业经营效率的提高。</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51560" y="1305560"/>
            <a:ext cx="10528935" cy="341503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2.多品牌策略缺点</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（1）挑战企业的品牌管理能力</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对企业来说，多品牌比单一品牌的管理难度要高得多。因为各品牌之间要实施严格的市场区分，各具鲜明个性，只有这样才能既吸引顾客，又能联手对外夺取竞争者的市场。如果引入的新品牌与原有品牌没有明显的差异，一方面在市场上出现企业不同品牌争夺相同顾客的情况，另一方面不同品牌在企业内部恶意争夺资源，导致企业管理混乱的情况。</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93750" y="1075055"/>
            <a:ext cx="10603230" cy="3322955"/>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（2）增加企业的经营成本</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为不同的产品建设不同的品牌，意味着每个品牌都需要投入大量的资金进行相关的品牌建设工作。这将导致企业会出现很多组织结构、人员岗位的重复设置，以及品牌建设工作的重复开展，这必然会增加企业的经营成本。过多的品牌可能减低企业与零售商的议价能力，像美宜佳连锁便利店，往往只会在每一类商品中挑选市场份额排名前二或前三的品牌在店中销售。如果公司想将所有商品放在终端货架上，就需要支付巨额的商品上架费，不利于自身成本的控制。</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38530" y="1536700"/>
            <a:ext cx="10262870" cy="2399665"/>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（3）整个品牌组合效率低下</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如果公司盲目追求对市场的全面覆盖，导致过多的小品牌，而其中的重要品牌又得不到有效管理，整个品牌组合的效率低下。维持数量众多的小品牌，比销售几个大品牌更费钱，因为在工厂中制造大量不同的产品会产生高额的生产成本，同时在营销终端也需要使用更多的营销投入，营销力量分散到了大部分效益较低的品牌上。</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7060" y="1700530"/>
            <a:ext cx="10833100" cy="341503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企业采取多品牌策略时需要根据不同细分市场顾客的需求特点、企业自身实力，以及市场竞争情况合理规划，谨慎决策。</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1.多品牌实施的原则</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（1）整合资源</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企业采取多品牌策略时，要提前做好品牌组合策划使不同品牌之间，既各自独立，又能相互共享资源，产生配合形成合力。企业根据不同品牌的角色分工，合理规划资源的分配，使企业有限的资源得到最优化的配置，从而实现企业整体经营效益的最大化。</a:t>
            </a:r>
            <a:endParaRPr lang="zh-CN" altLang="zh-CN" sz="2000" kern="100" dirty="0">
              <a:effectLst/>
              <a:latin typeface="+mn-ea"/>
              <a:ea typeface="+mn-ea"/>
              <a:cs typeface="+mn-ea"/>
              <a:sym typeface="+mn-ea"/>
            </a:endParaRPr>
          </a:p>
        </p:txBody>
      </p:sp>
      <p:sp>
        <p:nvSpPr>
          <p:cNvPr id="2" name="文本框 1"/>
          <p:cNvSpPr txBox="1"/>
          <p:nvPr/>
        </p:nvSpPr>
        <p:spPr>
          <a:xfrm>
            <a:off x="1202690" y="117475"/>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5.3.</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4</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多品牌策略实施</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92480" y="1746885"/>
            <a:ext cx="10782300" cy="2861310"/>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（2）创造差异</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多品牌策略最大的优势是通过定位不同的品牌，满足不同消费群体的需求，以达到占领更大市场份额的目的。因此，企业采取多品牌策略时，需要赋予新品牌与原有旗舰品牌不同的品牌定位，使新品牌与旗舰品牌相比有所区别，以便差异化。有差异的多种品牌才能达到广泛覆盖不同的细分市场、争取最大市场份额的目的，没有差异的多种品牌反而会增加企业的生产、营销成本，造成顾客的心理混乱。</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03925" y="167396"/>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导入案例 </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3" name="矩形 2"/>
          <p:cNvSpPr/>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8" name="文本框 7"/>
          <p:cNvSpPr txBox="1"/>
          <p:nvPr/>
        </p:nvSpPr>
        <p:spPr>
          <a:xfrm>
            <a:off x="1916430" y="1520190"/>
            <a:ext cx="7592060" cy="598805"/>
          </a:xfrm>
          <a:prstGeom prst="rect">
            <a:avLst/>
          </a:prstGeom>
          <a:noFill/>
        </p:spPr>
        <p:txBody>
          <a:bodyPr wrap="square">
            <a:spAutoFit/>
          </a:bodyPr>
          <a:lstStyle/>
          <a:p>
            <a:pPr indent="457200" algn="ctr">
              <a:lnSpc>
                <a:spcPct val="150000"/>
              </a:lnSpc>
              <a:spcBef>
                <a:spcPts val="0"/>
              </a:spcBef>
              <a:spcAft>
                <a:spcPts val="0"/>
              </a:spcAft>
            </a:pPr>
            <a:r>
              <a:rPr lang="zh-CN" altLang="en-US" sz="2200" b="1" kern="100" dirty="0">
                <a:latin typeface="+mn-ea"/>
                <a:ea typeface="+mn-ea"/>
                <a:cs typeface="+mn-ea"/>
              </a:rPr>
              <a:t>海尔集团的多品牌策略</a:t>
            </a:r>
            <a:endParaRPr lang="zh-CN" altLang="en-US" sz="2200" b="1" kern="100" dirty="0">
              <a:latin typeface="+mn-ea"/>
              <a:ea typeface="+mn-ea"/>
              <a:cs typeface="+mn-ea"/>
            </a:endParaRPr>
          </a:p>
        </p:txBody>
      </p:sp>
      <p:sp>
        <p:nvSpPr>
          <p:cNvPr id="10" name="文本框 9"/>
          <p:cNvSpPr txBox="1"/>
          <p:nvPr/>
        </p:nvSpPr>
        <p:spPr>
          <a:xfrm>
            <a:off x="472440" y="2357120"/>
            <a:ext cx="11157585" cy="3784600"/>
          </a:xfrm>
          <a:prstGeom prst="rect">
            <a:avLst/>
          </a:prstGeom>
          <a:noFill/>
        </p:spPr>
        <p:txBody>
          <a:bodyPr wrap="square">
            <a:spAutoFit/>
          </a:bodyPr>
          <a:lstStyle/>
          <a:p>
            <a:pPr indent="457200" algn="just" eaLnBrk="1" latinLnBrk="0" hangingPunct="1">
              <a:lnSpc>
                <a:spcPct val="150000"/>
              </a:lnSpc>
              <a:spcBef>
                <a:spcPts val="0"/>
              </a:spcBef>
              <a:spcAft>
                <a:spcPts val="0"/>
              </a:spcAft>
            </a:pPr>
            <a:r>
              <a:rPr altLang="zh-CN" sz="2000" kern="100" dirty="0">
                <a:effectLst/>
                <a:latin typeface="+mn-ea"/>
                <a:ea typeface="+mn-ea"/>
                <a:cs typeface="+mn-ea"/>
              </a:rPr>
              <a:t>（1）海尔集团企业规模</a:t>
            </a:r>
            <a:endParaRPr altLang="zh-CN" sz="2000" kern="100" dirty="0">
              <a:effectLst/>
              <a:latin typeface="+mn-ea"/>
              <a:ea typeface="+mn-ea"/>
              <a:cs typeface="+mn-ea"/>
            </a:endParaRPr>
          </a:p>
          <a:p>
            <a:pPr indent="457200" algn="just" eaLnBrk="1" latinLnBrk="0" hangingPunct="1">
              <a:lnSpc>
                <a:spcPct val="150000"/>
              </a:lnSpc>
              <a:spcBef>
                <a:spcPts val="0"/>
              </a:spcBef>
              <a:spcAft>
                <a:spcPts val="0"/>
              </a:spcAft>
            </a:pPr>
            <a:r>
              <a:rPr altLang="zh-CN" sz="2000" kern="100" dirty="0">
                <a:effectLst/>
                <a:latin typeface="+mn-ea"/>
                <a:ea typeface="+mn-ea"/>
                <a:cs typeface="+mn-ea"/>
              </a:rPr>
              <a:t>海尔集团创立于1984年，旗下拥有海尔、卡萨帝、统帅、美国GE Appliances、新西兰Fisher &amp; Paykel、日本AQUA、意大利Candy等智能家电品牌，日日顺、盈康一生、卡奥斯COSMOPlat等服务品牌，海尔兄弟等文化创意品牌。2018年海尔集团全球营业额达2661亿元，同比增长10%，全球利税总额突破331亿元，同比增长10%。如今的海尔集团已经不再是只生产冰箱的小型家用电器企业，已经是国内成功实施多品牌策略的典型代表。</a:t>
            </a:r>
            <a:endParaRPr altLang="zh-CN" sz="2000" kern="100" dirty="0">
              <a:effectLst/>
              <a:latin typeface="+mn-ea"/>
              <a:ea typeface="+mn-ea"/>
              <a:cs typeface="+mn-ea"/>
            </a:endParaRPr>
          </a:p>
          <a:p>
            <a:pPr indent="457200" algn="just" eaLnBrk="1" latinLnBrk="0" hangingPunct="1">
              <a:lnSpc>
                <a:spcPct val="150000"/>
              </a:lnSpc>
              <a:spcBef>
                <a:spcPts val="0"/>
              </a:spcBef>
              <a:spcAft>
                <a:spcPts val="0"/>
              </a:spcAft>
            </a:pPr>
            <a:r>
              <a:rPr lang="zh-CN" altLang="en-US" sz="2000" kern="100" dirty="0">
                <a:solidFill>
                  <a:srgbClr val="FF0000"/>
                </a:solidFill>
                <a:latin typeface="+mn-ea"/>
                <a:ea typeface="+mn-ea"/>
                <a:cs typeface="+mn-ea"/>
              </a:rPr>
              <a:t>具体内容请看教材第</a:t>
            </a:r>
            <a:r>
              <a:rPr lang="en-US" altLang="zh-CN" sz="2000" kern="100" dirty="0">
                <a:solidFill>
                  <a:srgbClr val="FF0000"/>
                </a:solidFill>
                <a:latin typeface="+mn-ea"/>
                <a:ea typeface="+mn-ea"/>
                <a:cs typeface="+mn-ea"/>
              </a:rPr>
              <a:t>XX</a:t>
            </a:r>
            <a:r>
              <a:rPr lang="zh-CN" altLang="en-US" sz="2000" kern="100" dirty="0">
                <a:solidFill>
                  <a:srgbClr val="FF0000"/>
                </a:solidFill>
                <a:latin typeface="+mn-ea"/>
                <a:ea typeface="+mn-ea"/>
                <a:cs typeface="+mn-ea"/>
              </a:rPr>
              <a:t>页！</a:t>
            </a:r>
            <a:endParaRPr lang="zh-CN" altLang="en-US" sz="2000" kern="100" dirty="0">
              <a:solidFill>
                <a:srgbClr val="FF0000"/>
              </a:solidFill>
              <a:latin typeface="+mn-ea"/>
              <a:ea typeface="+mn-ea"/>
              <a:cs typeface="+mn-ea"/>
            </a:endParaRPr>
          </a:p>
          <a:p>
            <a:pPr indent="457200" algn="just" eaLnBrk="1" latinLnBrk="0" hangingPunct="1">
              <a:lnSpc>
                <a:spcPct val="150000"/>
              </a:lnSpc>
              <a:spcBef>
                <a:spcPts val="0"/>
              </a:spcBef>
              <a:spcAft>
                <a:spcPts val="0"/>
              </a:spcAft>
            </a:pPr>
            <a:endParaRPr lang="zh-CN" altLang="en-US" sz="2000" kern="100" dirty="0">
              <a:solidFill>
                <a:schemeClr val="tx1"/>
              </a:solidFill>
              <a:effectLst/>
              <a:latin typeface="+mn-ea"/>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4830" y="1557020"/>
            <a:ext cx="11409045" cy="3415030"/>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2.适合多品牌的行业</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（1）成长期的消费品行业</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在一些正处于成长期、尚未被某些大品牌垄断的行业，推行多品牌策略的优势是十分明显的，诸如服装、化妆品、餐饮等行业。这些行业品牌众多、鱼龙混杂，各类品牌呈阶梯状分布，且尚无领导品牌。这些行业一方面市场总体容量巨大，另一方面由于空间、顾客个性需求的影响分成了众多细分市场。在这种情况下，当一个品牌成长到一定高度后，不仅继续成长的空间不大，而且推广的难度越来越高。因此实行多品牌策略，通过不同定位的品牌来满足不同顾客的需求，是比较明智的做法。</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16560" y="1207135"/>
            <a:ext cx="11086465"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（2）小众消费品行业 </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因为小众消费品行业通常消费需求较小，所以很少被大众顾客和媒体关注，并且具有价格透明度低、利润相对丰厚、品牌知名度不高、品牌推广成本相对较低等共同特点。这种行业环境为新品牌的成长创造了机会，同时也造就了多品牌运作的温床。比如，音响、在线学习软件等行业。</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以上两个行业只是作为企业实施多品牌策略的参考，企业是否采取多品牌策略还需根据自身和市场的实际情况决定。因此，处于上述行业的企业不一定要采取多品牌策略，其他行业的企业也不是不能采取多品牌策略。</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03925" y="310906"/>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案例讨论</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3" name="矩形 2"/>
          <p:cNvSpPr/>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8" name="文本框 7"/>
          <p:cNvSpPr txBox="1"/>
          <p:nvPr/>
        </p:nvSpPr>
        <p:spPr>
          <a:xfrm>
            <a:off x="1916430" y="1520190"/>
            <a:ext cx="7592060" cy="598805"/>
          </a:xfrm>
          <a:prstGeom prst="rect">
            <a:avLst/>
          </a:prstGeom>
          <a:noFill/>
        </p:spPr>
        <p:txBody>
          <a:bodyPr wrap="square">
            <a:spAutoFit/>
            <a:scene3d>
              <a:camera prst="orthographicFront"/>
              <a:lightRig rig="threePt" dir="t"/>
            </a:scene3d>
          </a:bodyPr>
          <a:lstStyle/>
          <a:p>
            <a:pPr indent="457200" algn="ctr">
              <a:lnSpc>
                <a:spcPct val="150000"/>
              </a:lnSpc>
              <a:spcBef>
                <a:spcPts val="0"/>
              </a:spcBef>
              <a:spcAft>
                <a:spcPts val="0"/>
              </a:spcAft>
            </a:pPr>
            <a:r>
              <a:rPr lang="zh-CN" altLang="en-US" sz="2200" b="1" kern="100" dirty="0">
                <a:solidFill>
                  <a:srgbClr val="FF0000"/>
                </a:solidFill>
                <a:effectLst>
                  <a:outerShdw blurRad="38100" dist="25400" dir="5400000" algn="ctr" rotWithShape="0">
                    <a:srgbClr val="6E747A">
                      <a:alpha val="43000"/>
                    </a:srgbClr>
                  </a:outerShdw>
                </a:effectLst>
                <a:latin typeface="+mn-ea"/>
                <a:ea typeface="+mn-ea"/>
                <a:cs typeface="+mn-ea"/>
              </a:rPr>
              <a:t>格力集团的多品牌策略</a:t>
            </a:r>
            <a:endParaRPr lang="zh-CN" altLang="en-US" sz="2200" b="1" kern="100" dirty="0">
              <a:solidFill>
                <a:srgbClr val="FF0000"/>
              </a:solidFill>
              <a:effectLst>
                <a:outerShdw blurRad="38100" dist="25400" dir="5400000" algn="ctr" rotWithShape="0">
                  <a:srgbClr val="6E747A">
                    <a:alpha val="43000"/>
                  </a:srgbClr>
                </a:outerShdw>
              </a:effectLst>
              <a:latin typeface="+mn-ea"/>
              <a:ea typeface="+mn-ea"/>
              <a:cs typeface="+mn-ea"/>
            </a:endParaRPr>
          </a:p>
        </p:txBody>
      </p:sp>
      <p:sp>
        <p:nvSpPr>
          <p:cNvPr id="10" name="文本框 9"/>
          <p:cNvSpPr txBox="1"/>
          <p:nvPr/>
        </p:nvSpPr>
        <p:spPr>
          <a:xfrm>
            <a:off x="472440" y="2357120"/>
            <a:ext cx="11157585" cy="4246245"/>
          </a:xfrm>
          <a:prstGeom prst="rect">
            <a:avLst/>
          </a:prstGeom>
          <a:noFill/>
        </p:spPr>
        <p:txBody>
          <a:bodyPr wrap="square">
            <a:spAutoFit/>
          </a:bodyPr>
          <a:lstStyle/>
          <a:p>
            <a:pPr indent="457200" algn="just" eaLnBrk="1" latinLnBrk="0" hangingPunct="1">
              <a:lnSpc>
                <a:spcPct val="150000"/>
              </a:lnSpc>
              <a:spcBef>
                <a:spcPts val="0"/>
              </a:spcBef>
              <a:spcAft>
                <a:spcPts val="0"/>
              </a:spcAft>
            </a:pPr>
            <a:r>
              <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rPr>
              <a:t>（1）格力电器企业规模</a:t>
            </a:r>
            <a:endPar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endParaRPr>
          </a:p>
          <a:p>
            <a:pPr indent="457200" algn="just" eaLnBrk="1" latinLnBrk="0" hangingPunct="1">
              <a:lnSpc>
                <a:spcPct val="150000"/>
              </a:lnSpc>
              <a:spcBef>
                <a:spcPts val="0"/>
              </a:spcBef>
              <a:spcAft>
                <a:spcPts val="0"/>
              </a:spcAft>
            </a:pPr>
            <a:r>
              <a:rPr altLang="zh-CN" sz="2000" kern="100" dirty="0">
                <a:effectLst/>
                <a:latin typeface="+mn-ea"/>
                <a:ea typeface="+mn-ea"/>
                <a:cs typeface="+mn-ea"/>
              </a:rPr>
              <a:t>格力电器创立于1991年，是一家集研发、生产、销售、服务于一体的国际化家电企业，拥有格力、TOSOT、晶弘三大品牌，主营家用空调、中央空调、空气能热水器、手机、生活电器、冰箱等产品。2016年格力电器实现营业总收入1101.13亿元，净利润154.21亿元，纳税130.75亿元，连续15年位居中国家电行业纳税第一。连续9年上榜美国《财富》杂志“中国上市公司100强”。格力电器旗下的“格力”品牌空调，是中国空调业唯一的“世界名牌”产品，业务遍及全球100多个国家和地区。</a:t>
            </a:r>
            <a:endParaRPr altLang="zh-CN" sz="2000" kern="100" dirty="0">
              <a:effectLst/>
              <a:latin typeface="+mn-ea"/>
              <a:ea typeface="+mn-ea"/>
              <a:cs typeface="+mn-ea"/>
            </a:endParaRPr>
          </a:p>
          <a:p>
            <a:pPr indent="457200" algn="just" eaLnBrk="1" latinLnBrk="0" hangingPunct="1">
              <a:lnSpc>
                <a:spcPct val="150000"/>
              </a:lnSpc>
              <a:spcBef>
                <a:spcPts val="0"/>
              </a:spcBef>
              <a:spcAft>
                <a:spcPts val="0"/>
              </a:spcAft>
            </a:pPr>
            <a:r>
              <a:rPr lang="zh-CN" altLang="en-US" sz="2000" kern="100" dirty="0">
                <a:solidFill>
                  <a:srgbClr val="FF0000"/>
                </a:solidFill>
                <a:latin typeface="+mn-ea"/>
                <a:ea typeface="+mn-ea"/>
                <a:cs typeface="+mn-ea"/>
              </a:rPr>
              <a:t>具体内容请看教材第</a:t>
            </a:r>
            <a:r>
              <a:rPr lang="en-US" altLang="zh-CN" sz="2000" kern="100" dirty="0">
                <a:solidFill>
                  <a:srgbClr val="FF0000"/>
                </a:solidFill>
                <a:latin typeface="+mn-ea"/>
                <a:ea typeface="+mn-ea"/>
                <a:cs typeface="+mn-ea"/>
              </a:rPr>
              <a:t>XX</a:t>
            </a:r>
            <a:r>
              <a:rPr lang="zh-CN" altLang="en-US" sz="2000" kern="100" dirty="0">
                <a:solidFill>
                  <a:srgbClr val="FF0000"/>
                </a:solidFill>
                <a:latin typeface="+mn-ea"/>
                <a:ea typeface="+mn-ea"/>
                <a:cs typeface="+mn-ea"/>
              </a:rPr>
              <a:t>页！</a:t>
            </a:r>
            <a:endParaRPr lang="zh-CN" altLang="en-US" sz="2000" kern="100" dirty="0">
              <a:solidFill>
                <a:srgbClr val="FF0000"/>
              </a:solidFill>
              <a:latin typeface="+mn-ea"/>
              <a:ea typeface="+mn-ea"/>
              <a:cs typeface="+mn-ea"/>
            </a:endParaRPr>
          </a:p>
          <a:p>
            <a:pPr indent="457200" algn="just" eaLnBrk="1" latinLnBrk="0" hangingPunct="1">
              <a:lnSpc>
                <a:spcPct val="150000"/>
              </a:lnSpc>
              <a:spcBef>
                <a:spcPts val="0"/>
              </a:spcBef>
              <a:spcAft>
                <a:spcPts val="0"/>
              </a:spcAft>
            </a:pPr>
            <a:endParaRPr lang="zh-CN" altLang="en-US" sz="2000" kern="100" dirty="0">
              <a:solidFill>
                <a:schemeClr val="tx1"/>
              </a:solidFill>
              <a:effectLst/>
              <a:latin typeface="+mn-ea"/>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895475" y="5158105"/>
            <a:ext cx="7606665" cy="1115695"/>
          </a:xfrm>
          <a:prstGeom prst="rect">
            <a:avLst/>
          </a:prstGeom>
          <a:noFill/>
        </p:spPr>
        <p:txBody>
          <a:bodyPr wrap="square">
            <a:noAutofit/>
          </a:bodyPr>
          <a:lstStyle/>
          <a:p>
            <a:pPr lvl="0" indent="457200" algn="just">
              <a:lnSpc>
                <a:spcPct val="150000"/>
              </a:lnSpc>
              <a:spcBef>
                <a:spcPts val="0"/>
              </a:spcBef>
              <a:spcAft>
                <a:spcPts val="0"/>
              </a:spcAft>
              <a:buClrTx/>
              <a:buSzTx/>
            </a:pPr>
            <a:r>
              <a:rPr altLang="zh-CN" sz="2000" b="1"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讨论：</a:t>
            </a:r>
            <a:endParaRPr altLang="zh-CN" sz="2000" b="1"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sz="2000" kern="100" dirty="0">
                <a:effectLst/>
                <a:latin typeface="+mn-ea"/>
                <a:ea typeface="+mn-ea"/>
                <a:cs typeface="+mn-ea"/>
                <a:sym typeface="+mn-ea"/>
              </a:rPr>
              <a:t>你如何看待格力集团的多品牌策略</a:t>
            </a:r>
            <a:r>
              <a:rPr altLang="zh-CN" sz="2000" kern="100" dirty="0">
                <a:effectLst/>
                <a:latin typeface="+mn-ea"/>
                <a:ea typeface="+mn-ea"/>
                <a:cs typeface="+mn-ea"/>
                <a:sym typeface="+mn-ea"/>
              </a:rPr>
              <a:t>？</a:t>
            </a:r>
            <a:endParaRPr altLang="zh-CN" sz="2000" kern="100" dirty="0">
              <a:effectLst/>
              <a:latin typeface="+mn-ea"/>
              <a:ea typeface="+mn-ea"/>
              <a:cs typeface="+mn-ea"/>
              <a:sym typeface="+mn-ea"/>
            </a:endParaRPr>
          </a:p>
        </p:txBody>
      </p:sp>
      <p:pic>
        <p:nvPicPr>
          <p:cNvPr id="21" name="图片 21" descr="https://www.sanyue.com/jiameng/public/pinpai/pic/150FA0E7636.jpg"/>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a:off x="1953895" y="260350"/>
            <a:ext cx="7548880" cy="469392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4</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3566600" y="3070067"/>
            <a:ext cx="5525040" cy="717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sz="4800" b="1" dirty="0">
                <a:solidFill>
                  <a:srgbClr val="FFFFFF"/>
                </a:solidFill>
                <a:latin typeface="+mn-ea"/>
                <a:ea typeface="+mn-ea"/>
              </a:rPr>
              <a:t>5.4品牌组合管理</a:t>
            </a:r>
            <a:endParaRPr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5465" y="1767205"/>
            <a:ext cx="11137900" cy="3784600"/>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latin typeface="+mn-ea"/>
                <a:ea typeface="+mn-ea"/>
                <a:cs typeface="+mn-ea"/>
                <a:sym typeface="+mn-ea"/>
              </a:rPr>
              <a:t>企业品牌的组合形式是多种多样的，不同的品牌组合实际上代表着不同的市场组合和企业内外部资源的组合。品牌组合管理就是要整合企业内外部资源，达到“1＋1＞2”的系统效应。</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企业品牌的组合形式是多种多样的，不同的品牌组合实际上代表着不同的市场组合和企业内外部资源的组合。品牌组合管理就是要整合企业内外部资源，达到“1＋1＞2”的系统效应。</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品牌组合管理，是指根据企业发展目标和内外部的条件与资源现状，评估品牌在市场上的影响力，对品牌组合进行优化整合，从而实现品牌资源的最优配置和企业竞争力提升的过程。品牌组合管理是一种动态的管理过程，它集中体现在对品牌组合中品牌数量和质量（品牌间关系）的管理上，主要对以下情况进行动态管理。</a:t>
            </a:r>
            <a:endParaRPr lang="zh-CN" altLang="zh-CN" sz="2000" kern="100" dirty="0">
              <a:latin typeface="+mn-ea"/>
              <a:ea typeface="+mn-ea"/>
              <a:cs typeface="+mn-ea"/>
              <a:sym typeface="+mn-ea"/>
            </a:endParaRPr>
          </a:p>
        </p:txBody>
      </p:sp>
      <p:sp>
        <p:nvSpPr>
          <p:cNvPr id="100" name="文本框 99"/>
          <p:cNvSpPr txBox="1"/>
          <p:nvPr/>
        </p:nvSpPr>
        <p:spPr>
          <a:xfrm>
            <a:off x="1130935" y="18923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5.4.1品牌组合管理概念</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08330" y="1553845"/>
            <a:ext cx="11061700"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a:t>
            </a:r>
            <a:r>
              <a:rPr lang="en-US" altLang="zh-CN" sz="2000" kern="100" dirty="0">
                <a:effectLst/>
                <a:latin typeface="+mn-ea"/>
                <a:ea typeface="+mn-ea"/>
                <a:cs typeface="+mn-ea"/>
                <a:sym typeface="+mn-ea"/>
              </a:rPr>
              <a:t>1</a:t>
            </a:r>
            <a:r>
              <a:rPr lang="zh-CN" altLang="en-US" sz="2000" kern="100" dirty="0">
                <a:effectLst/>
                <a:latin typeface="+mn-ea"/>
                <a:ea typeface="+mn-ea"/>
                <a:cs typeface="+mn-ea"/>
                <a:sym typeface="+mn-ea"/>
              </a:rPr>
              <a:t>）</a:t>
            </a:r>
            <a:r>
              <a:rPr lang="zh-CN" altLang="zh-CN" sz="2000" kern="100" dirty="0">
                <a:effectLst/>
                <a:latin typeface="+mn-ea"/>
                <a:ea typeface="+mn-ea"/>
                <a:cs typeface="+mn-ea"/>
                <a:sym typeface="+mn-ea"/>
              </a:rPr>
              <a:t>企业现有不同品牌在市场覆盖方面是否存在重叠或空白？</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（2）出于成本优化的考虑，是否能够在不影响利润和未来增长的情况下剔除一个品牌？</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sz="2000" kern="100" dirty="0">
                <a:effectLst/>
                <a:latin typeface="+mn-ea"/>
                <a:ea typeface="+mn-ea"/>
                <a:cs typeface="+mn-ea"/>
                <a:sym typeface="+mn-ea"/>
              </a:rPr>
              <a:t>（</a:t>
            </a:r>
            <a:r>
              <a:rPr lang="en-US" altLang="zh-CN" sz="2000" kern="100" dirty="0">
                <a:effectLst/>
                <a:latin typeface="+mn-ea"/>
                <a:ea typeface="+mn-ea"/>
                <a:cs typeface="+mn-ea"/>
                <a:sym typeface="+mn-ea"/>
              </a:rPr>
              <a:t>3</a:t>
            </a:r>
            <a:r>
              <a:rPr lang="zh-CN" altLang="en-US" sz="2000" kern="100" dirty="0">
                <a:effectLst/>
                <a:latin typeface="+mn-ea"/>
                <a:ea typeface="+mn-ea"/>
                <a:cs typeface="+mn-ea"/>
                <a:sym typeface="+mn-ea"/>
              </a:rPr>
              <a:t>）</a:t>
            </a:r>
            <a:r>
              <a:rPr lang="zh-CN" altLang="zh-CN" sz="2000" kern="100" dirty="0">
                <a:effectLst/>
                <a:latin typeface="+mn-ea"/>
                <a:ea typeface="+mn-ea"/>
                <a:cs typeface="+mn-ea"/>
                <a:sym typeface="+mn-ea"/>
              </a:rPr>
              <a:t>出于市场开拓的考虑，是否至少有一个优势品牌能够带动某一市场的开发？</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（4）出于竞争防御的考虑，是否至少有一个品牌可以作为其他品牌的后盾（防御品牌）？</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（5）跨区域经营时，是否至少有一个区域品牌和全球品牌的最佳组合？</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10210" y="2348230"/>
            <a:ext cx="11571605"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组合实质上是市场的组合，一个企业需要多少个品牌，取决于企业拥有多少资源，希望占据多少个细分市场，以及这些市场的差异性大小。具体表现在，品牌组合也是一个赢利组合，它的数量多少取决于这些品牌在市场上的表现和赢利能力；品牌组合还是一个资源组合，拥有品牌数量的多少主要取决于企业资源的丰富程度。企业需要对品牌组合进行管理，使品牌在数量上的组合不超出企业的资源状况，实现企业预期的市场目标。品牌组合在“量”上的管理主要包括以下几个方面。</a:t>
            </a:r>
            <a:endParaRPr lang="zh-CN" altLang="zh-CN" sz="2000" kern="100" dirty="0">
              <a:effectLst/>
              <a:latin typeface="+mn-ea"/>
              <a:ea typeface="+mn-ea"/>
              <a:cs typeface="+mn-ea"/>
              <a:sym typeface="+mn-ea"/>
            </a:endParaRPr>
          </a:p>
        </p:txBody>
      </p:sp>
      <p:sp>
        <p:nvSpPr>
          <p:cNvPr id="2" name="文本框 1"/>
          <p:cNvSpPr txBox="1"/>
          <p:nvPr/>
        </p:nvSpPr>
        <p:spPr>
          <a:xfrm>
            <a:off x="1273810" y="404495"/>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5.4.2品牌数量管理</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70255" y="1196340"/>
            <a:ext cx="10987405" cy="2030095"/>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1.品牌组合的增量管理</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品牌组合的增量管理是指企业为了区别新产品，或进入新市场，通过一定的途径增加品牌数量，以提高品牌组合的效益和效率的过程。企业的品牌可以有三个来源：自创品牌、并购品牌、联合品牌。荷兰里克·莱兹博斯等学者对三者进行了对比，见表5-1。 </a:t>
            </a:r>
            <a:endParaRPr lang="zh-CN" altLang="zh-CN" sz="2000" kern="100" dirty="0">
              <a:latin typeface="+mn-ea"/>
              <a:ea typeface="+mn-ea"/>
              <a:cs typeface="+mn-ea"/>
              <a:sym typeface="+mn-ea"/>
            </a:endParaRPr>
          </a:p>
        </p:txBody>
      </p:sp>
      <p:graphicFrame>
        <p:nvGraphicFramePr>
          <p:cNvPr id="2" name="表格 1"/>
          <p:cNvGraphicFramePr/>
          <p:nvPr>
            <p:custDataLst>
              <p:tags r:id="rId1"/>
            </p:custDataLst>
          </p:nvPr>
        </p:nvGraphicFramePr>
        <p:xfrm>
          <a:off x="986155" y="3284855"/>
          <a:ext cx="8470900" cy="3232150"/>
        </p:xfrm>
        <a:graphic>
          <a:graphicData uri="http://schemas.openxmlformats.org/drawingml/2006/table">
            <a:tbl>
              <a:tblPr/>
              <a:tblGrid>
                <a:gridCol w="1366520"/>
                <a:gridCol w="2367280"/>
                <a:gridCol w="2366645"/>
                <a:gridCol w="2370455"/>
              </a:tblGrid>
              <a:tr h="646430">
                <a:tc rowSpan="2">
                  <a:txBody>
                    <a:bodyPr/>
                    <a:p>
                      <a:pPr indent="0" algn="ctr">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途径</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8064A2"/>
                      </a:solidFill>
                      <a:prstDash val="solid"/>
                      <a:headEnd type="none" w="med" len="med"/>
                      <a:tailEnd type="none" w="med" len="med"/>
                    </a:lnL>
                    <a:lnR w="12700" cap="flat" cmpd="sng">
                      <a:solidFill>
                        <a:srgbClr val="8064A2"/>
                      </a:solidFill>
                      <a:prstDash val="solid"/>
                      <a:headEnd type="none" w="med" len="med"/>
                      <a:tailEnd type="none" w="med" len="med"/>
                    </a:lnR>
                    <a:lnT w="12700" cap="flat" cmpd="sng">
                      <a:solidFill>
                        <a:srgbClr val="8064A2"/>
                      </a:solidFill>
                      <a:prstDash val="solid"/>
                      <a:headEnd type="none" w="med" len="med"/>
                      <a:tailEnd type="none" w="med" len="med"/>
                    </a:lnT>
                    <a:lnB w="28575" cap="flat" cmpd="sng">
                      <a:solidFill>
                        <a:srgbClr val="8064A2"/>
                      </a:solidFill>
                      <a:prstDash val="solid"/>
                      <a:headEnd type="none" w="med" len="med"/>
                      <a:tailEnd type="none" w="med" len="med"/>
                    </a:lnB>
                    <a:lnTlToBr>
                      <a:noFill/>
                    </a:lnTlToBr>
                    <a:lnBlToTr>
                      <a:noFill/>
                    </a:lnBlToTr>
                    <a:noFill/>
                  </a:tcPr>
                </a:tc>
                <a:tc gridSpan="3">
                  <a:txBody>
                    <a:bodyPr/>
                    <a:p>
                      <a:pPr indent="0" algn="ctr">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评价标准</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8064A2"/>
                      </a:solidFill>
                      <a:prstDash val="solid"/>
                      <a:headEnd type="none" w="med" len="med"/>
                      <a:tailEnd type="none" w="med" len="med"/>
                    </a:lnL>
                    <a:lnR w="12700" cap="flat" cmpd="sng">
                      <a:solidFill>
                        <a:srgbClr val="8064A2"/>
                      </a:solidFill>
                      <a:prstDash val="solid"/>
                      <a:headEnd type="none" w="med" len="med"/>
                      <a:tailEnd type="none" w="med" len="med"/>
                    </a:lnR>
                    <a:lnT w="12700" cap="flat" cmpd="sng">
                      <a:solidFill>
                        <a:srgbClr val="8064A2"/>
                      </a:solidFill>
                      <a:prstDash val="solid"/>
                      <a:headEnd type="none" w="med" len="med"/>
                      <a:tailEnd type="none" w="med" len="med"/>
                    </a:lnT>
                    <a:lnB w="28575" cap="flat" cmpd="sng">
                      <a:solidFill>
                        <a:srgbClr val="8064A2"/>
                      </a:solidFill>
                      <a:prstDash val="solid"/>
                      <a:headEnd type="none" w="med" len="med"/>
                      <a:tailEnd type="none" w="med" len="med"/>
                    </a:lnB>
                    <a:lnTlToBr>
                      <a:noFill/>
                    </a:lnTlToBr>
                    <a:lnBlToTr>
                      <a:noFill/>
                    </a:lnBlToTr>
                    <a:noFill/>
                  </a:tcPr>
                </a:tc>
                <a:tc hMerge="1">
                  <a:tcPr>
                    <a:lnT w="12700" cap="flat" cmpd="sng">
                      <a:solidFill>
                        <a:srgbClr val="8064A2"/>
                      </a:solidFill>
                      <a:prstDash val="solid"/>
                      <a:headEnd type="none" w="med" len="med"/>
                      <a:tailEnd type="none" w="med" len="med"/>
                    </a:lnT>
                    <a:lnB w="28575" cap="flat" cmpd="sng">
                      <a:solidFill>
                        <a:srgbClr val="8064A2"/>
                      </a:solidFill>
                      <a:prstDash val="solid"/>
                      <a:headEnd type="none" w="med" len="med"/>
                      <a:tailEnd type="none" w="med" len="med"/>
                    </a:lnB>
                  </a:tcPr>
                </a:tc>
                <a:tc hMerge="1">
                  <a:tcPr>
                    <a:lnR w="12700" cap="flat" cmpd="sng">
                      <a:solidFill>
                        <a:srgbClr val="8064A2"/>
                      </a:solidFill>
                      <a:prstDash val="solid"/>
                      <a:headEnd type="none" w="med" len="med"/>
                      <a:tailEnd type="none" w="med" len="med"/>
                    </a:lnR>
                    <a:lnT w="12700" cap="flat" cmpd="sng">
                      <a:solidFill>
                        <a:srgbClr val="8064A2"/>
                      </a:solidFill>
                      <a:prstDash val="solid"/>
                      <a:headEnd type="none" w="med" len="med"/>
                      <a:tailEnd type="none" w="med" len="med"/>
                    </a:lnT>
                    <a:lnB w="28575" cap="flat" cmpd="sng">
                      <a:solidFill>
                        <a:srgbClr val="8064A2"/>
                      </a:solidFill>
                      <a:prstDash val="solid"/>
                      <a:headEnd type="none" w="med" len="med"/>
                      <a:tailEnd type="none" w="med" len="med"/>
                    </a:lnB>
                  </a:tcPr>
                </a:tc>
              </a:tr>
              <a:tr h="646430">
                <a:tc vMerge="1">
                  <a:tcPr>
                    <a:lnL w="12700" cap="flat" cmpd="sng">
                      <a:solidFill>
                        <a:srgbClr val="8064A2"/>
                      </a:solidFill>
                      <a:prstDash val="solid"/>
                      <a:headEnd type="none" w="med" len="med"/>
                      <a:tailEnd type="none" w="med" len="med"/>
                    </a:lnL>
                    <a:lnR w="12700" cap="flat" cmpd="sng">
                      <a:solidFill>
                        <a:srgbClr val="8064A2"/>
                      </a:solidFill>
                      <a:prstDash val="solid"/>
                      <a:headEnd type="none" w="med" len="med"/>
                      <a:tailEnd type="none" w="med" len="med"/>
                    </a:lnR>
                    <a:lnB w="28575" cap="flat" cmpd="sng">
                      <a:solidFill>
                        <a:srgbClr val="8064A2"/>
                      </a:solidFill>
                      <a:prstDash val="solid"/>
                      <a:headEnd type="none" w="med" len="med"/>
                      <a:tailEnd type="none" w="med" len="med"/>
                    </a:lnB>
                  </a:tcPr>
                </a:tc>
                <a:tc>
                  <a:txBody>
                    <a:bodyPr/>
                    <a:p>
                      <a:pPr indent="0" algn="ctr">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速度</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8064A2"/>
                      </a:solidFill>
                      <a:prstDash val="solid"/>
                      <a:headEnd type="none" w="med" len="med"/>
                      <a:tailEnd type="none" w="med" len="med"/>
                    </a:lnL>
                    <a:lnR w="12700" cap="flat" cmpd="sng">
                      <a:solidFill>
                        <a:srgbClr val="8064A2"/>
                      </a:solidFill>
                      <a:prstDash val="solid"/>
                      <a:headEnd type="none" w="med" len="med"/>
                      <a:tailEnd type="none" w="med" len="med"/>
                    </a:lnR>
                    <a:lnT w="28575"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solidFill>
                      <a:srgbClr val="DFD8E8"/>
                    </a:solidFill>
                  </a:tcPr>
                </a:tc>
                <a:tc>
                  <a:txBody>
                    <a:bodyPr/>
                    <a:p>
                      <a:pPr indent="0" algn="ctr">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控制</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8064A2"/>
                      </a:solidFill>
                      <a:prstDash val="solid"/>
                      <a:headEnd type="none" w="med" len="med"/>
                      <a:tailEnd type="none" w="med" len="med"/>
                    </a:lnL>
                    <a:lnR w="12700" cap="flat" cmpd="sng">
                      <a:solidFill>
                        <a:srgbClr val="8064A2"/>
                      </a:solidFill>
                      <a:prstDash val="solid"/>
                      <a:headEnd type="none" w="med" len="med"/>
                      <a:tailEnd type="none" w="med" len="med"/>
                    </a:lnR>
                    <a:lnT w="28575"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solidFill>
                      <a:srgbClr val="DFD8E8"/>
                    </a:solidFill>
                  </a:tcPr>
                </a:tc>
                <a:tc>
                  <a:txBody>
                    <a:bodyPr/>
                    <a:p>
                      <a:pPr indent="0" algn="ctr">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投资</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8064A2"/>
                      </a:solidFill>
                      <a:prstDash val="solid"/>
                      <a:headEnd type="none" w="med" len="med"/>
                      <a:tailEnd type="none" w="med" len="med"/>
                    </a:lnL>
                    <a:lnR w="12700" cap="flat" cmpd="sng">
                      <a:solidFill>
                        <a:srgbClr val="8064A2"/>
                      </a:solidFill>
                      <a:prstDash val="solid"/>
                      <a:headEnd type="none" w="med" len="med"/>
                      <a:tailEnd type="none" w="med" len="med"/>
                    </a:lnR>
                    <a:lnT w="28575"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solidFill>
                      <a:srgbClr val="DFD8E8"/>
                    </a:solidFill>
                  </a:tcPr>
                </a:tc>
              </a:tr>
              <a:tr h="646430">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自创品牌</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8064A2"/>
                      </a:solidFill>
                      <a:prstDash val="solid"/>
                      <a:headEnd type="none" w="med" len="med"/>
                      <a:tailEnd type="none" w="med" len="med"/>
                    </a:lnL>
                    <a:lnR w="12700" cap="flat" cmpd="sng">
                      <a:solidFill>
                        <a:srgbClr val="8064A2"/>
                      </a:solidFill>
                      <a:prstDash val="solid"/>
                      <a:headEnd type="none" w="med" len="med"/>
                      <a:tailEnd type="none" w="med" len="med"/>
                    </a:lnR>
                    <a:lnT w="28575"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慢</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8064A2"/>
                      </a:solidFill>
                      <a:prstDash val="solid"/>
                      <a:headEnd type="none" w="med" len="med"/>
                      <a:tailEnd type="none" w="med" len="med"/>
                    </a:lnL>
                    <a:lnR w="12700" cap="flat" cmpd="sng">
                      <a:solidFill>
                        <a:srgbClr val="8064A2"/>
                      </a:solidFill>
                      <a:prstDash val="solid"/>
                      <a:headEnd type="none" w="med" len="med"/>
                      <a:tailEnd type="none" w="med" len="med"/>
                    </a:lnR>
                    <a:lnT w="12700"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高</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8064A2"/>
                      </a:solidFill>
                      <a:prstDash val="solid"/>
                      <a:headEnd type="none" w="med" len="med"/>
                      <a:tailEnd type="none" w="med" len="med"/>
                    </a:lnL>
                    <a:lnR w="12700" cap="flat" cmpd="sng">
                      <a:solidFill>
                        <a:srgbClr val="8064A2"/>
                      </a:solidFill>
                      <a:prstDash val="solid"/>
                      <a:headEnd type="none" w="med" len="med"/>
                      <a:tailEnd type="none" w="med" len="med"/>
                    </a:lnR>
                    <a:lnT w="12700"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中</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8064A2"/>
                      </a:solidFill>
                      <a:prstDash val="solid"/>
                      <a:headEnd type="none" w="med" len="med"/>
                      <a:tailEnd type="none" w="med" len="med"/>
                    </a:lnL>
                    <a:lnR w="12700" cap="flat" cmpd="sng">
                      <a:solidFill>
                        <a:srgbClr val="8064A2"/>
                      </a:solidFill>
                      <a:prstDash val="solid"/>
                      <a:headEnd type="none" w="med" len="med"/>
                      <a:tailEnd type="none" w="med" len="med"/>
                    </a:lnR>
                    <a:lnT w="12700"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noFill/>
                  </a:tcPr>
                </a:tc>
              </a:tr>
              <a:tr h="646430">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并购品牌</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8064A2"/>
                      </a:solidFill>
                      <a:prstDash val="solid"/>
                      <a:headEnd type="none" w="med" len="med"/>
                      <a:tailEnd type="none" w="med" len="med"/>
                    </a:lnL>
                    <a:lnR w="12700" cap="flat" cmpd="sng">
                      <a:solidFill>
                        <a:srgbClr val="8064A2"/>
                      </a:solidFill>
                      <a:prstDash val="solid"/>
                      <a:headEnd type="none" w="med" len="med"/>
                      <a:tailEnd type="none" w="med" len="med"/>
                    </a:lnR>
                    <a:lnT w="12700"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solidFill>
                      <a:srgbClr val="DFD8E8"/>
                    </a:solid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快</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8064A2"/>
                      </a:solidFill>
                      <a:prstDash val="solid"/>
                      <a:headEnd type="none" w="med" len="med"/>
                      <a:tailEnd type="none" w="med" len="med"/>
                    </a:lnL>
                    <a:lnR w="12700" cap="flat" cmpd="sng">
                      <a:solidFill>
                        <a:srgbClr val="8064A2"/>
                      </a:solidFill>
                      <a:prstDash val="solid"/>
                      <a:headEnd type="none" w="med" len="med"/>
                      <a:tailEnd type="none" w="med" len="med"/>
                    </a:lnR>
                    <a:lnT w="12700"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solidFill>
                      <a:srgbClr val="DFD8E8"/>
                    </a:solid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中</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8064A2"/>
                      </a:solidFill>
                      <a:prstDash val="solid"/>
                      <a:headEnd type="none" w="med" len="med"/>
                      <a:tailEnd type="none" w="med" len="med"/>
                    </a:lnL>
                    <a:lnR w="12700" cap="flat" cmpd="sng">
                      <a:solidFill>
                        <a:srgbClr val="8064A2"/>
                      </a:solidFill>
                      <a:prstDash val="solid"/>
                      <a:headEnd type="none" w="med" len="med"/>
                      <a:tailEnd type="none" w="med" len="med"/>
                    </a:lnR>
                    <a:lnT w="12700"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solidFill>
                      <a:srgbClr val="DFD8E8"/>
                    </a:solid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高</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8064A2"/>
                      </a:solidFill>
                      <a:prstDash val="solid"/>
                      <a:headEnd type="none" w="med" len="med"/>
                      <a:tailEnd type="none" w="med" len="med"/>
                    </a:lnL>
                    <a:lnR w="12700" cap="flat" cmpd="sng">
                      <a:solidFill>
                        <a:srgbClr val="8064A2"/>
                      </a:solidFill>
                      <a:prstDash val="solid"/>
                      <a:headEnd type="none" w="med" len="med"/>
                      <a:tailEnd type="none" w="med" len="med"/>
                    </a:lnR>
                    <a:lnT w="12700"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solidFill>
                      <a:srgbClr val="DFD8E8"/>
                    </a:solidFill>
                  </a:tcPr>
                </a:tc>
              </a:tr>
              <a:tr h="646430">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联合品牌</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8064A2"/>
                      </a:solidFill>
                      <a:prstDash val="solid"/>
                      <a:headEnd type="none" w="med" len="med"/>
                      <a:tailEnd type="none" w="med" len="med"/>
                    </a:lnL>
                    <a:lnR w="12700" cap="flat" cmpd="sng">
                      <a:solidFill>
                        <a:srgbClr val="8064A2"/>
                      </a:solidFill>
                      <a:prstDash val="solid"/>
                      <a:headEnd type="none" w="med" len="med"/>
                      <a:tailEnd type="none" w="med" len="med"/>
                    </a:lnR>
                    <a:lnT w="12700"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中</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8064A2"/>
                      </a:solidFill>
                      <a:prstDash val="solid"/>
                      <a:headEnd type="none" w="med" len="med"/>
                      <a:tailEnd type="none" w="med" len="med"/>
                    </a:lnL>
                    <a:lnR w="12700" cap="flat" cmpd="sng">
                      <a:solidFill>
                        <a:srgbClr val="8064A2"/>
                      </a:solidFill>
                      <a:prstDash val="solid"/>
                      <a:headEnd type="none" w="med" len="med"/>
                      <a:tailEnd type="none" w="med" len="med"/>
                    </a:lnR>
                    <a:lnT w="12700"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低</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8064A2"/>
                      </a:solidFill>
                      <a:prstDash val="solid"/>
                      <a:headEnd type="none" w="med" len="med"/>
                      <a:tailEnd type="none" w="med" len="med"/>
                    </a:lnL>
                    <a:lnR w="12700" cap="flat" cmpd="sng">
                      <a:solidFill>
                        <a:srgbClr val="8064A2"/>
                      </a:solidFill>
                      <a:prstDash val="solid"/>
                      <a:headEnd type="none" w="med" len="med"/>
                      <a:tailEnd type="none" w="med" len="med"/>
                    </a:lnR>
                    <a:lnT w="12700"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低</a:t>
                      </a:r>
                      <a:endParaRPr lang="en-US"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8064A2"/>
                      </a:solidFill>
                      <a:prstDash val="solid"/>
                      <a:headEnd type="none" w="med" len="med"/>
                      <a:tailEnd type="none" w="med" len="med"/>
                    </a:lnL>
                    <a:lnR w="12700" cap="flat" cmpd="sng">
                      <a:solidFill>
                        <a:srgbClr val="8064A2"/>
                      </a:solidFill>
                      <a:prstDash val="solid"/>
                      <a:headEnd type="none" w="med" len="med"/>
                      <a:tailEnd type="none" w="med" len="med"/>
                    </a:lnR>
                    <a:lnT w="12700" cap="flat" cmpd="sng">
                      <a:solidFill>
                        <a:srgbClr val="8064A2"/>
                      </a:solidFill>
                      <a:prstDash val="solid"/>
                      <a:headEnd type="none" w="med" len="med"/>
                      <a:tailEnd type="none" w="med" len="med"/>
                    </a:lnT>
                    <a:lnB w="12700" cap="flat" cmpd="sng">
                      <a:solidFill>
                        <a:srgbClr val="8064A2"/>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96925" y="1340485"/>
            <a:ext cx="10865485"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（1）自创品牌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自创品牌是企业为新产品启用新的品牌名称，塑造新的品牌形象。如华龙集团自创“今麦郎”进入方便面的高端市场，以区别“华龙”的中端市场。创建新品牌是使用频率最高的一种方式。新品牌的优势是可塑性强，品牌定位、品牌个性、产品价格等方面的制定比较灵活，不受历史因素限制；劣势是品牌知名度低，品牌推广成本较高，成长过程漫长。</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30300" y="4941570"/>
            <a:ext cx="7606665" cy="1115695"/>
          </a:xfrm>
          <a:prstGeom prst="rect">
            <a:avLst/>
          </a:prstGeom>
          <a:noFill/>
        </p:spPr>
        <p:txBody>
          <a:bodyPr wrap="square">
            <a:noAutofit/>
          </a:bodyPr>
          <a:lstStyle/>
          <a:p>
            <a:pPr lvl="0" indent="457200" algn="just">
              <a:lnSpc>
                <a:spcPct val="150000"/>
              </a:lnSpc>
              <a:spcBef>
                <a:spcPts val="0"/>
              </a:spcBef>
              <a:spcAft>
                <a:spcPts val="0"/>
              </a:spcAft>
              <a:buClrTx/>
              <a:buSzTx/>
            </a:pPr>
            <a:r>
              <a:rPr altLang="zh-CN" sz="2000" b="1" kern="100" dirty="0">
                <a:solidFill>
                  <a:schemeClr val="tx1"/>
                </a:solidFill>
                <a:effectLst>
                  <a:outerShdw blurRad="38100" dist="25400" dir="5400000" algn="ctr" rotWithShape="0">
                    <a:srgbClr val="6E747A">
                      <a:alpha val="43000"/>
                    </a:srgbClr>
                  </a:outerShdw>
                </a:effectLst>
                <a:latin typeface="+mn-ea"/>
                <a:ea typeface="+mn-ea"/>
                <a:cs typeface="+mn-ea"/>
                <a:sym typeface="+mn-ea"/>
              </a:rPr>
              <a:t>讨论：</a:t>
            </a:r>
            <a:endParaRPr altLang="zh-CN" sz="2000" b="1"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altLang="zh-CN" sz="2000" kern="100" dirty="0">
                <a:effectLst/>
                <a:latin typeface="+mn-ea"/>
                <a:ea typeface="+mn-ea"/>
                <a:cs typeface="+mn-ea"/>
                <a:sym typeface="+mn-ea"/>
              </a:rPr>
              <a:t>你如何看待海尔集团多品牌策略？</a:t>
            </a:r>
            <a:endParaRPr altLang="zh-CN" sz="2000" kern="100" dirty="0">
              <a:effectLst/>
              <a:latin typeface="+mn-ea"/>
              <a:ea typeface="+mn-ea"/>
              <a:cs typeface="+mn-ea"/>
              <a:sym typeface="+mn-ea"/>
            </a:endParaRPr>
          </a:p>
        </p:txBody>
      </p:sp>
      <p:pic>
        <p:nvPicPr>
          <p:cNvPr id="15" name="图片 15" descr="https://pics5.baidu.com/feed/0e2442a7d933c8951d24ecada83f17f883020046.png@f_auto?token=ffc7a984ebde0da36c3bcd4dc67a0f2a"/>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a:off x="1202690" y="981075"/>
            <a:ext cx="10194290" cy="373380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26110" y="1700530"/>
            <a:ext cx="11221085"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（2）并购品牌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并购品牌是企业为了迅速进入某个市场，通过并购该市场已有品牌的做法。如吉利汽车公司通过收购“沃尔沃”品牌进入高端汽车市场。有些曾经在行业内举足轻重的品牌，却因观念、产品、市场、渠道等方面的失误或者反应速度太慢而黯淡下去。这些品牌在顾客心目中有着一定的品牌知名度，如果自身品牌优势恰恰是这些品牌所欠缺的，并且有足够的信心让这些“落日皇帝”东山再起，那么企业可以考虑通过资本运作将这些品牌收购，然后赋予其新的血液和新的生命力，让其重新创造价值。</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98500" y="1628775"/>
            <a:ext cx="11149965" cy="3784600"/>
          </a:xfrm>
          <a:prstGeom prst="rect">
            <a:avLst/>
          </a:prstGeom>
          <a:noFill/>
        </p:spPr>
        <p:txBody>
          <a:bodyPr wrap="square" rtlCol="0" anchor="t">
            <a:spAutoFit/>
          </a:bodyPr>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（3）联合品牌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effectLst/>
                <a:latin typeface="+mn-ea"/>
                <a:ea typeface="+mn-ea"/>
                <a:cs typeface="+mn-ea"/>
                <a:sym typeface="+mn-ea"/>
              </a:rPr>
              <a:t>联合品牌是企业为了利用他人的资源打开某个市场，通过合资或合作的形式，共同建立一个混合品牌或联盟品牌。通过企业品牌与合作品牌之间的优势互补，同时提高双方的品牌竞争力，然后以新的品牌组合向竞争对手发力。</a:t>
            </a:r>
            <a:endParaRPr lang="zh-CN" altLang="zh-CN" sz="2000" kern="100" dirty="0">
              <a:effectLst/>
              <a:latin typeface="+mn-ea"/>
              <a:ea typeface="+mn-ea"/>
              <a:cs typeface="+mn-ea"/>
              <a:sym typeface="+mn-ea"/>
            </a:endParaRPr>
          </a:p>
          <a:p>
            <a:pPr indent="457200" algn="just">
              <a:lnSpc>
                <a:spcPct val="150000"/>
              </a:lnSpc>
              <a:spcBef>
                <a:spcPts val="0"/>
              </a:spcBef>
              <a:spcAft>
                <a:spcPts val="0"/>
              </a:spcAft>
            </a:pPr>
            <a:r>
              <a:rPr lang="zh-CN" altLang="zh-CN" sz="2000" kern="100" dirty="0">
                <a:effectLst/>
                <a:latin typeface="+mn-ea"/>
                <a:ea typeface="+mn-ea"/>
                <a:cs typeface="+mn-ea"/>
                <a:sym typeface="+mn-ea"/>
              </a:rPr>
              <a:t>无论是自创品牌、并购品牌还是联合品牌，在速度、控制和投资上都各有优势和劣势。企业品牌组合增量的理想状态应是能够快速地进入和占领市场、严格地控制品牌形象（确保品牌形象不受损害）和最低的投资。企业应该根据这三种方式的不同特点，再结合自身经济状况和经营能力、产品和市场需求特点以及企业要达到的目标，选择不同的增量途径。</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520065" y="1483360"/>
            <a:ext cx="11459845" cy="3415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2.品牌组合的减量管理</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当品牌组合中的品牌成员已经多到影响企业资源利用、绩效产出，超出其管理能力时，适当的品牌减法势在必行。中国科龙电器在1990年代末至2005年之间，采取多品牌策略进行大规模扩张，在冰箱方面先后推出科龙、容声、康拜恩等品牌，空调方面先后成立科龙、华宝、康拜恩等品牌。科龙公司在多品牌运作过程中，存在资源分散、平均用力的问题，导致科龙公司一度陷入多品牌误区，最后2006年被海信收购。</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41045" y="1315085"/>
            <a:ext cx="10841990" cy="2399665"/>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effectLst/>
                <a:latin typeface="+mn-ea"/>
                <a:ea typeface="+mn-ea"/>
                <a:cs typeface="+mn-ea"/>
                <a:sym typeface="+mn-ea"/>
              </a:rPr>
              <a:t>精简品牌组合，即品牌减法，有时又称为砍掉品牌或者清理品牌，是一种“以守为攻”的品牌战略，包括减少现有品牌数量、业务领域、品牌层级，也包括品牌元素的优化。从品牌组合的架构看，品牌的减法同时适用于品牌组合的纵向和品牌横向。品牌组合纵向的减法指品牌减少的层级，品牌组合横向的减法指减少某一层级上品牌的数量。什么时候企业的品牌组合需要做减法呢？以下列举了企业品牌组合需要做减法的八大信号。</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70255" y="1268730"/>
            <a:ext cx="10638790" cy="424624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（1）有潜力的品牌缺乏资源，老而过时的品牌却占有太多资源； </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（2）品牌之间难以显示差异化，利润空间变小；</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（3）关键品牌平淡无奇、老化，急需改变形象；</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（4）一些品牌资产没有得到充分利用；</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（5）产品混乱，顾客甚至员工也分不清楚其品牌归属；</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（6）过多的品牌和产品分散了本已不足的资源；</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（7）市场上出现了新的产品类别和子类别，本公司产品市场份额缩小；</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（8）当核心市场正变得不利时出现极具赢利性和生命力的子市场，但公司目前却没有品牌参与这个市场。</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00150" y="1988820"/>
            <a:ext cx="10287635" cy="3191510"/>
          </a:xfrm>
          <a:prstGeom prst="rect">
            <a:avLst/>
          </a:prstGeom>
          <a:noFill/>
        </p:spPr>
        <p:txBody>
          <a:bodyPr wrap="square" rtlCol="0" anchor="t">
            <a:noAutofit/>
          </a:bodyPr>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当企业需要对品牌组合进行优化时，可以采用波士顿矩阵进行分析。波士顿矩阵，又称四象限分析法，主要依据市场增长率和相对市场占有率两个指标对企业的各个品牌进行分析，并依据分析结果对品牌组合进行优化。如图5-5所示的波士顿矩阵，纵轴表示市场增长率，它是指某个品牌前后两年市场销售额增长的百分比。这一增长率表示品牌在市场的相对吸引力，通常用10%作为增长率高低的界限。</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99440" y="1720850"/>
            <a:ext cx="11012805" cy="286131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横轴表示某个品牌在产业中的相对市场占有率，是指某个品牌的市场份额与这个市场上对标的竞争对手的市场份额之比。这一相对市场占有率反映出企业在市场上的竞争地位。相对市场占有率的分界线为1.0（在该点某品牌的市场份额与市场上对标竞争对手的市场份额相同），该分界线将相对市场占有率划分为高低两个区域。横轴之所以采用相对市场占有率而不采用绝对市场占有率，是考虑到品牌所在产业的集中度差异，绝对市场占有率不能够准确反映品牌在所处产业中实际的竞争地位。</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71115" y="5948680"/>
            <a:ext cx="5080000" cy="600710"/>
          </a:xfrm>
          <a:prstGeom prst="rect">
            <a:avLst/>
          </a:prstGeom>
          <a:noFill/>
        </p:spPr>
        <p:txBody>
          <a:bodyPr wrap="square" rtlCol="0" anchor="t">
            <a:noAutofit/>
          </a:bodyPr>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图5-</a:t>
            </a:r>
            <a:r>
              <a:rPr lang="en-US" altLang="zh-CN" sz="2000" kern="100" dirty="0">
                <a:effectLst/>
                <a:latin typeface="+mn-ea"/>
                <a:ea typeface="+mn-ea"/>
                <a:cs typeface="+mn-ea"/>
                <a:sym typeface="+mn-ea"/>
              </a:rPr>
              <a:t>5</a:t>
            </a:r>
            <a:r>
              <a:rPr lang="zh-CN" altLang="zh-CN" sz="2000" kern="100" dirty="0">
                <a:effectLst/>
                <a:latin typeface="+mn-ea"/>
                <a:ea typeface="+mn-ea"/>
                <a:cs typeface="+mn-ea"/>
                <a:sym typeface="+mn-ea"/>
              </a:rPr>
              <a:t> 波士</a:t>
            </a:r>
            <a:r>
              <a:rPr lang="zh-CN" altLang="zh-CN" sz="2000" kern="100" dirty="0">
                <a:effectLst/>
                <a:latin typeface="+mn-ea"/>
                <a:ea typeface="+mn-ea"/>
                <a:cs typeface="+mn-ea"/>
                <a:sym typeface="+mn-ea"/>
              </a:rPr>
              <a:t>顿矩阵品牌分析示意图</a:t>
            </a:r>
            <a:endParaRPr lang="zh-CN" altLang="zh-CN" sz="2000" kern="100" dirty="0">
              <a:effectLst/>
              <a:latin typeface="+mn-ea"/>
              <a:ea typeface="+mn-ea"/>
              <a:cs typeface="+mn-ea"/>
              <a:sym typeface="+mn-ea"/>
            </a:endParaRPr>
          </a:p>
        </p:txBody>
      </p:sp>
      <p:pic>
        <p:nvPicPr>
          <p:cNvPr id="5" name="图片 5" descr="图5-5波士顿矩阵品牌分析示意图"/>
          <p:cNvPicPr>
            <a:picLocks noChangeAspect="1"/>
          </p:cNvPicPr>
          <p:nvPr>
            <p:custDataLst>
              <p:tags r:id="rId1"/>
            </p:custDataLst>
          </p:nvPr>
        </p:nvPicPr>
        <p:blipFill>
          <a:blip r:embed="rId2"/>
          <a:stretch>
            <a:fillRect/>
          </a:stretch>
        </p:blipFill>
        <p:spPr>
          <a:xfrm>
            <a:off x="1346835" y="836295"/>
            <a:ext cx="5918200" cy="4762500"/>
          </a:xfrm>
          <a:prstGeom prst="rect">
            <a:avLst/>
          </a:prstGeom>
        </p:spPr>
      </p:pic>
      <p:sp>
        <p:nvSpPr>
          <p:cNvPr id="2" name="文本框 1"/>
          <p:cNvSpPr txBox="1"/>
          <p:nvPr/>
        </p:nvSpPr>
        <p:spPr>
          <a:xfrm>
            <a:off x="8115935" y="908685"/>
            <a:ext cx="3627755" cy="3322955"/>
          </a:xfrm>
          <a:prstGeom prst="rect">
            <a:avLst/>
          </a:prstGeom>
          <a:noFill/>
        </p:spPr>
        <p:txBody>
          <a:bodyPr wrap="square" rtlCol="0" anchor="t">
            <a:spAutoFit/>
          </a:bodyPr>
          <a:p>
            <a:pPr indent="457200" algn="just">
              <a:lnSpc>
                <a:spcPct val="150000"/>
              </a:lnSpc>
              <a:spcBef>
                <a:spcPts val="0"/>
              </a:spcBef>
              <a:spcAft>
                <a:spcPts val="0"/>
              </a:spcAft>
            </a:pPr>
            <a:r>
              <a:rPr lang="zh-CN" altLang="zh-CN" sz="2000" kern="100" dirty="0">
                <a:latin typeface="+mn-ea"/>
                <a:ea typeface="+mn-ea"/>
                <a:cs typeface="+mn-ea"/>
                <a:sym typeface="+mn-ea"/>
              </a:rPr>
              <a:t>四个象限的圆圈表示企业的某个品牌，而圆圈面积的大小表示该品牌的收益与企业全部收益之比。根据各个品牌的市场增长率和相对市场占有率的分析结果，波士顿矩阵将这些品牌分成四类。</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99135" y="1052830"/>
            <a:ext cx="10752455" cy="4338320"/>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1）明星品牌</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明星品牌处于高增长，强竞争地位的状态。这类品牌处于迅速增长的市场，具有很大的市场份额。在企业的全部品牌中，明星品牌的增长和获利有着极好的长期机会，但它们是企业资源的主要消耗者，需要大量的投资。为了保护和扩展明星品牌在市场中的主导地位，企业应在短期内优先供给它们所需的资源，支持它们继续发展。</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明星品牌适宜采用的战略是以提高相对市场占有率为目标，增加资金投入，甚至不惜放弃短期收益，从而积极扩大经济规模和市场机会，以长远利益为目标，提高市场占有率，加强竞争地位。明星品牌的管理组织最好采用事业部形式，由对生产技术和销售两方面都很内行的经营者负责。</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2600" y="1341120"/>
            <a:ext cx="10245090" cy="341503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2）问题品牌</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latin typeface="+mn-ea"/>
                <a:ea typeface="+mn-ea"/>
                <a:cs typeface="+mn-ea"/>
                <a:sym typeface="+mn-ea"/>
              </a:rPr>
              <a:t>问题品牌处于高增长，弱竞争地位的状态。这类品牌通常处于最差的现金流量情况，一方面，其所在产业的市场增长率高，需要企业大量投资以支持其生产经营活动；另一方面，其相对市场占有率低，能够生成的资金很少。因此，企业对问题品牌是否继续投资，需要进一步分析，判断其成长为明星品牌的可能性，后期需要的投资量，以及未来的盈利水平，从而判断是否值得继续投资。如果问题品牌不值得继续投资，企业要果断止损。相反，如果问题品牌具有很好的成长性，企业就要做好后期的投资规划。</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custDataLst>
              <p:tags r:id="rId1"/>
            </p:custDataLst>
          </p:nvPr>
        </p:nvSpPr>
        <p:spPr>
          <a:xfrm>
            <a:off x="1103925" y="167396"/>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引言</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2" name="矩形 1"/>
          <p:cNvSpPr/>
          <p:nvPr>
            <p:custDataLst>
              <p:tags r:id="rId2"/>
            </p:custDataLst>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5" name="组合 4"/>
          <p:cNvGrpSpPr/>
          <p:nvPr/>
        </p:nvGrpSpPr>
        <p:grpSpPr>
          <a:xfrm>
            <a:off x="547862" y="384930"/>
            <a:ext cx="406642" cy="406640"/>
            <a:chOff x="2715905" y="-1569492"/>
            <a:chExt cx="504967" cy="504965"/>
          </a:xfrm>
        </p:grpSpPr>
        <p:sp>
          <p:nvSpPr>
            <p:cNvPr id="4" name="椭圆 3"/>
            <p:cNvSpPr/>
            <p:nvPr>
              <p:custDataLst>
                <p:tags r:id="rId3"/>
              </p:custDataLst>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任意多边形: 形状 23"/>
            <p:cNvSpPr/>
            <p:nvPr>
              <p:custDataLst>
                <p:tags r:id="rId4"/>
              </p:custDataLst>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3" name="文本框 2"/>
          <p:cNvSpPr txBox="1"/>
          <p:nvPr/>
        </p:nvSpPr>
        <p:spPr>
          <a:xfrm>
            <a:off x="669290" y="1628140"/>
            <a:ext cx="10973435" cy="1938020"/>
          </a:xfrm>
          <a:prstGeom prst="rect">
            <a:avLst/>
          </a:prstGeom>
          <a:noFill/>
        </p:spPr>
        <p:txBody>
          <a:bodyPr wrap="square" rtlCol="0" anchor="t">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随着企业的不断发展壮大，为了满足不同细分市场顾客的个性化需求，企业会逐步开发新品牌。但是随着企业拥有的品牌数量增加，品牌之间的关系就会变得越来越复杂，这时企业将面临多品牌组合的管理问题。本部分内容旨在探索企业如何处理好多品牌之间的关系，使企业的众多品牌形成一个高效的组合。</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54990" y="1484630"/>
            <a:ext cx="10852150" cy="239966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latin typeface="+mn-ea"/>
                <a:ea typeface="+mn-ea"/>
                <a:cs typeface="+mn-ea"/>
                <a:sym typeface="+mn-ea"/>
              </a:rPr>
              <a:t>企业对问题品牌应采取选择性投资战略。即首先确定对该象限中那些经过改进可能快速成为明星的品牌进行重点投资，提高市场占有率，使之转变成明星品牌；对其他将来有希望成为明星的品牌则在一段时期内采取扶持的对策。对问题品牌的改进与扶持方案一般均列入企业长期计划中。对未来没有机会成长为明星品牌的问题品牌可以采取处理瘦狗品牌的方法。问题品牌的管理组织，最好是采取智囊团或项目组等形式，选拔有规划能力、敢于冒风险的人负责。</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54990" y="1772920"/>
            <a:ext cx="10819765" cy="295338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3）现金牛品牌</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latin typeface="+mn-ea"/>
                <a:ea typeface="+mn-ea"/>
                <a:cs typeface="+mn-ea"/>
                <a:sym typeface="+mn-ea"/>
              </a:rPr>
              <a:t>现金牛品牌处于低增长，强竞争地位的状态。这类品牌处于成熟、低速增长的市场，但是市场地位非常有利，盈利率高，本身不需要过多投资，反而能为企业提供大量资金，用以支持其他品牌的发展。</a:t>
            </a:r>
            <a:endParaRPr lang="zh-CN" altLang="zh-CN" sz="2000" kern="100" dirty="0">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latin typeface="+mn-ea"/>
                <a:ea typeface="+mn-ea"/>
                <a:cs typeface="+mn-ea"/>
                <a:sym typeface="+mn-ea"/>
              </a:rPr>
              <a:t>现金牛品牌企业可以采取维持战略，即维持现有投资水平，确保品牌现存的市场增长率和市场地位。对于现金牛品牌，适合用事业部制进行管理，其经营者最好是市场营销型人物。</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2600" y="1268730"/>
            <a:ext cx="11253470" cy="387667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4）瘦狗品牌</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latin typeface="+mn-ea"/>
                <a:ea typeface="+mn-ea"/>
                <a:cs typeface="+mn-ea"/>
                <a:sym typeface="+mn-ea"/>
              </a:rPr>
              <a:t>瘦狗品牌处于低增长，弱竞争地位的状态。这类品牌往往处于顾客需求饱和的市场，竞争激烈，可获利润很低，不能成为企业资金的来源，未来没有成长的可能性。</a:t>
            </a:r>
            <a:endParaRPr lang="zh-CN" altLang="zh-CN" sz="2000" kern="100" dirty="0">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latin typeface="+mn-ea"/>
                <a:ea typeface="+mn-ea"/>
                <a:cs typeface="+mn-ea"/>
                <a:sym typeface="+mn-ea"/>
              </a:rPr>
              <a:t>对这类品牌应采用收割或放弃战略，目标在于清理和撤销这类品牌，减轻企业负担。其一逐步收割，对那些还能自我维持的瘦狗品牌，应逐渐减少产品生产批量，缩小经营范围，将剩余资源向其他品牌转移；其二果断放弃，对那些市场增长率和企业市场占有率均极低的品牌则应立即放弃，可以将该品牌及其他资产转卖其他企业，也可以立即停用该品牌，将该品牌的资产和人员并入其他品牌。</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03925" y="310906"/>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案例讨论</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3" name="矩形 2"/>
          <p:cNvSpPr/>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8" name="文本框 7"/>
          <p:cNvSpPr txBox="1"/>
          <p:nvPr/>
        </p:nvSpPr>
        <p:spPr>
          <a:xfrm>
            <a:off x="1916430" y="1520190"/>
            <a:ext cx="7592060" cy="598805"/>
          </a:xfrm>
          <a:prstGeom prst="rect">
            <a:avLst/>
          </a:prstGeom>
          <a:noFill/>
        </p:spPr>
        <p:txBody>
          <a:bodyPr wrap="square">
            <a:spAutoFit/>
          </a:bodyPr>
          <a:lstStyle/>
          <a:p>
            <a:pPr indent="457200" algn="ctr">
              <a:lnSpc>
                <a:spcPct val="150000"/>
              </a:lnSpc>
              <a:spcBef>
                <a:spcPts val="0"/>
              </a:spcBef>
              <a:spcAft>
                <a:spcPts val="0"/>
              </a:spcAft>
            </a:pPr>
            <a:r>
              <a:rPr lang="zh-CN" altLang="en-US" sz="2200" b="1" kern="100" dirty="0">
                <a:solidFill>
                  <a:srgbClr val="FF0000"/>
                </a:solidFill>
                <a:latin typeface="+mn-ea"/>
                <a:ea typeface="+mn-ea"/>
                <a:cs typeface="+mn-ea"/>
              </a:rPr>
              <a:t>美的收购四大金刚</a:t>
            </a:r>
            <a:endParaRPr lang="zh-CN" altLang="en-US" sz="2200" b="1" kern="100" dirty="0">
              <a:solidFill>
                <a:srgbClr val="FF0000"/>
              </a:solidFill>
              <a:latin typeface="+mn-ea"/>
              <a:ea typeface="+mn-ea"/>
              <a:cs typeface="+mn-ea"/>
            </a:endParaRPr>
          </a:p>
        </p:txBody>
      </p:sp>
      <p:sp>
        <p:nvSpPr>
          <p:cNvPr id="10" name="文本框 9"/>
          <p:cNvSpPr txBox="1"/>
          <p:nvPr/>
        </p:nvSpPr>
        <p:spPr>
          <a:xfrm>
            <a:off x="472440" y="2357120"/>
            <a:ext cx="11157585" cy="2861310"/>
          </a:xfrm>
          <a:prstGeom prst="rect">
            <a:avLst/>
          </a:prstGeom>
          <a:noFill/>
        </p:spPr>
        <p:txBody>
          <a:bodyPr wrap="square">
            <a:spAutoFit/>
          </a:bodyPr>
          <a:lstStyle/>
          <a:p>
            <a:pPr indent="457200" algn="just" eaLnBrk="1" latinLnBrk="0" hangingPunct="1">
              <a:lnSpc>
                <a:spcPct val="150000"/>
              </a:lnSpc>
              <a:spcBef>
                <a:spcPts val="0"/>
              </a:spcBef>
              <a:spcAft>
                <a:spcPts val="0"/>
              </a:spcAft>
            </a:pPr>
            <a:r>
              <a:rPr altLang="zh-CN" sz="2000" kern="100" dirty="0">
                <a:effectLst/>
                <a:latin typeface="+mn-ea"/>
                <a:ea typeface="+mn-ea"/>
                <a:cs typeface="+mn-ea"/>
              </a:rPr>
              <a:t>本文通过剖析美的收购的四家公司（库卡、合康新能、菱王电梯、万东医疗），探究美的发展方向和新赛道。2020年12月31日，美的集团发布文章《美的：重新出发》，宣告美的集团根据未来市场新方向，重新规划调整业务框架，重新定位五大业务板块（智能家居事业群、机电事业群、暖通与楼宇事业部、机器人与自动化事业部和数字化创新业务）。</a:t>
            </a:r>
            <a:endParaRPr altLang="zh-CN" sz="2000" kern="100" dirty="0">
              <a:effectLst/>
              <a:latin typeface="+mn-ea"/>
              <a:ea typeface="+mn-ea"/>
              <a:cs typeface="+mn-ea"/>
            </a:endParaRPr>
          </a:p>
          <a:p>
            <a:pPr indent="457200" algn="just" eaLnBrk="1" latinLnBrk="0" hangingPunct="1">
              <a:lnSpc>
                <a:spcPct val="150000"/>
              </a:lnSpc>
              <a:spcBef>
                <a:spcPts val="0"/>
              </a:spcBef>
              <a:spcAft>
                <a:spcPts val="0"/>
              </a:spcAft>
            </a:pPr>
            <a:r>
              <a:rPr lang="zh-CN" altLang="en-US" sz="2000" kern="100" dirty="0">
                <a:solidFill>
                  <a:srgbClr val="FF0000"/>
                </a:solidFill>
                <a:latin typeface="+mn-ea"/>
                <a:ea typeface="+mn-ea"/>
                <a:cs typeface="+mn-ea"/>
              </a:rPr>
              <a:t>具体内容请看教材第</a:t>
            </a:r>
            <a:r>
              <a:rPr lang="en-US" altLang="zh-CN" sz="2000" kern="100" dirty="0">
                <a:solidFill>
                  <a:srgbClr val="FF0000"/>
                </a:solidFill>
                <a:latin typeface="+mn-ea"/>
                <a:ea typeface="+mn-ea"/>
                <a:cs typeface="+mn-ea"/>
              </a:rPr>
              <a:t>XX</a:t>
            </a:r>
            <a:r>
              <a:rPr lang="zh-CN" altLang="en-US" sz="2000" kern="100" dirty="0">
                <a:solidFill>
                  <a:srgbClr val="FF0000"/>
                </a:solidFill>
                <a:latin typeface="+mn-ea"/>
                <a:ea typeface="+mn-ea"/>
                <a:cs typeface="+mn-ea"/>
              </a:rPr>
              <a:t>页！</a:t>
            </a:r>
            <a:endParaRPr lang="zh-CN" altLang="en-US" sz="2000" kern="100" dirty="0">
              <a:solidFill>
                <a:srgbClr val="FF0000"/>
              </a:solidFill>
              <a:latin typeface="+mn-ea"/>
              <a:ea typeface="+mn-ea"/>
              <a:cs typeface="+mn-ea"/>
            </a:endParaRPr>
          </a:p>
          <a:p>
            <a:pPr indent="457200" algn="just" eaLnBrk="1" latinLnBrk="0" hangingPunct="1">
              <a:lnSpc>
                <a:spcPct val="150000"/>
              </a:lnSpc>
              <a:spcBef>
                <a:spcPts val="0"/>
              </a:spcBef>
              <a:spcAft>
                <a:spcPts val="0"/>
              </a:spcAft>
            </a:pPr>
            <a:endParaRPr lang="zh-CN" altLang="en-US" sz="2000" kern="100" dirty="0">
              <a:solidFill>
                <a:schemeClr val="tx1"/>
              </a:solidFill>
              <a:effectLst/>
              <a:latin typeface="+mn-ea"/>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58545" y="5013325"/>
            <a:ext cx="9277985" cy="1115695"/>
          </a:xfrm>
          <a:prstGeom prst="rect">
            <a:avLst/>
          </a:prstGeom>
          <a:noFill/>
        </p:spPr>
        <p:txBody>
          <a:bodyPr wrap="square">
            <a:noAutofit/>
          </a:bodyPr>
          <a:lstStyle/>
          <a:p>
            <a:pPr lvl="0" indent="457200" algn="just">
              <a:lnSpc>
                <a:spcPct val="150000"/>
              </a:lnSpc>
              <a:spcBef>
                <a:spcPts val="0"/>
              </a:spcBef>
              <a:spcAft>
                <a:spcPts val="0"/>
              </a:spcAft>
              <a:buClrTx/>
              <a:buSzTx/>
            </a:pPr>
            <a:r>
              <a:rPr altLang="zh-CN" sz="2000" b="1" kern="100" dirty="0">
                <a:solidFill>
                  <a:schemeClr val="tx1"/>
                </a:solidFill>
                <a:effectLst>
                  <a:outerShdw blurRad="38100" dist="25400" dir="5400000" algn="ctr" rotWithShape="0">
                    <a:srgbClr val="6E747A">
                      <a:alpha val="43000"/>
                    </a:srgbClr>
                  </a:outerShdw>
                </a:effectLst>
                <a:latin typeface="+mn-ea"/>
                <a:ea typeface="+mn-ea"/>
                <a:cs typeface="+mn-ea"/>
                <a:sym typeface="+mn-ea"/>
              </a:rPr>
              <a:t>讨论：</a:t>
            </a:r>
            <a:endParaRPr altLang="zh-CN" sz="2000" b="1"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sz="2000" kern="100" dirty="0">
                <a:effectLst/>
                <a:latin typeface="+mn-ea"/>
                <a:ea typeface="+mn-ea"/>
                <a:cs typeface="+mn-ea"/>
                <a:sym typeface="+mn-ea"/>
              </a:rPr>
              <a:t>美的通过什么方式开展多品牌策略，美的为什么会选择这种方式？</a:t>
            </a:r>
            <a:endParaRPr sz="2000" kern="100" dirty="0">
              <a:effectLst/>
              <a:latin typeface="+mn-ea"/>
              <a:ea typeface="+mn-ea"/>
              <a:cs typeface="+mn-ea"/>
              <a:sym typeface="+mn-ea"/>
            </a:endParaRPr>
          </a:p>
        </p:txBody>
      </p:sp>
      <p:pic>
        <p:nvPicPr>
          <p:cNvPr id="22" name="图片 22" descr="https://24454399.s21i.faiusr.com/2/ABUIABACGAAglYmx_AUo59XyvQYwtxc4gQg.jpg"/>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l="6217" r="3109"/>
          <a:stretch>
            <a:fillRect/>
          </a:stretch>
        </p:blipFill>
        <p:spPr>
          <a:xfrm>
            <a:off x="1130300" y="981075"/>
            <a:ext cx="10156825" cy="382968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02690" y="47688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项目小结</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2" name="文本框 1"/>
          <p:cNvSpPr txBox="1"/>
          <p:nvPr/>
        </p:nvSpPr>
        <p:spPr>
          <a:xfrm>
            <a:off x="482600" y="1484630"/>
            <a:ext cx="11114405" cy="378460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1.品牌组合是指企业营销的每一特定产品大类所包含的所有品牌和品牌线组合。广义地说，品牌组合是指企业所拥有以及所管理的所有品牌间的系统的结构性关系。</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2.凯勒将企业品牌划分为四个层次：公司品牌、家族品牌、单个品牌、修饰品牌。</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3.在品牌横向组合中，品牌角色一般分为：旗舰品牌、侧翼品牌。</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4.单一品牌策略，又称统一品牌策略或同一品牌策略，指企业成功推出一种品牌后，延伸至其他产品，生产的多种产品都使用同一品牌。</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5.单一品牌策略原则：体现品牌的核心价值，积累品牌资产，具有关联性。</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6.多品牌策略是指企业根据不同的目标市场分别使用不同品牌的品牌决策策略。</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2600" y="1484630"/>
            <a:ext cx="11114405" cy="332295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7.多品牌实施的原则：整合资源、创造差异。</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8.品牌组合管理是指根据企业发展目标和内外部的条件与资源现状，评估品牌在市场上的影响力，对品牌组合进行优化整合，从而实现品牌资源的最优配置和企业竞争力提升的过程。</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9.品牌组合的增量管理是指企业为了区别新市场或进入新市场，通过一定的途径增加品牌数量，以提高品牌组合的效益和效率的过程。</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10.精简品牌组合，又称为砍掉品牌或者清理品牌，是一种“以守为攻”的品牌战略，包括减少现有品牌数量、业务领域、品牌层级；也包括品牌元素的优化。</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75080" y="54864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复习思考题</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3" name="文本框 2"/>
          <p:cNvSpPr txBox="1"/>
          <p:nvPr/>
        </p:nvSpPr>
        <p:spPr>
          <a:xfrm>
            <a:off x="626110" y="1484630"/>
            <a:ext cx="7552055" cy="3784600"/>
          </a:xfrm>
          <a:prstGeom prst="rect">
            <a:avLst/>
          </a:prstGeom>
          <a:noFill/>
        </p:spPr>
        <p:txBody>
          <a:bodyPr wrap="square" rtlCol="0" anchor="t">
            <a:spAutoFit/>
          </a:bodyPr>
          <a:lstStyle/>
          <a:p>
            <a:pPr lvl="0" indent="457200" algn="just">
              <a:lnSpc>
                <a:spcPct val="150000"/>
              </a:lnSpc>
              <a:spcBef>
                <a:spcPts val="0"/>
              </a:spcBef>
              <a:spcAft>
                <a:spcPts val="0"/>
              </a:spcAft>
            </a:pPr>
            <a:r>
              <a:rPr altLang="zh-CN" sz="2000" kern="100" dirty="0">
                <a:effectLst/>
                <a:latin typeface="+mn-ea"/>
                <a:ea typeface="+mn-ea"/>
                <a:cs typeface="+mn-ea"/>
                <a:sym typeface="+mn-ea"/>
              </a:rPr>
              <a:t>1．品牌组合是什么？</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2．凯勒的品牌层次理论包含哪些品牌？</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3．常见的品牌角色有哪些？</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4．单一品牌策略是什么？</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5．完全单一品牌策略的优缺点有哪些？</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6．多品牌是什么？</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7．多品牌策略实施的条件是什么？</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8．如何使用波顿矩阵对品牌组合进行优化？</a:t>
            </a:r>
            <a:endParaRPr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58545" y="332740"/>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项目实训</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3" name="文本框 2"/>
          <p:cNvSpPr txBox="1"/>
          <p:nvPr/>
        </p:nvSpPr>
        <p:spPr>
          <a:xfrm>
            <a:off x="627380" y="1772920"/>
            <a:ext cx="10224770" cy="341503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承袭上一个项目的策划方案，选择身边熟悉的某个企业或组织，对其品牌组合进行分析，并根据分析结果，对该企业开展品牌组合优化策划，重点思考品牌层次设计、品牌角色分工是否合理，以及如何优化现有品牌数量？最终提交品牌组合优化方案开展汇报。</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1.实训目的</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（1）通过分析熟悉企业的品牌组合，增进对品牌组合概念的理解。</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（2）通过搜集材料、整理材料、分析材料，提高发现问题、分析问题的能力。</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（3）通过撰写品牌组合优化方案，掌握品牌组合的设计方法。</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58545" y="980440"/>
            <a:ext cx="9782175" cy="498475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2.实训内容与要求</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（1）自愿组成学习小组，每组4～5人，各组自主收集资料。</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（2）学习小组组长组织本组同学讨论，并分配工作。</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（3）各小组撰写一份企业品牌组合优化方案。</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（4）各小组制作PPT，并在班级内讲解展示。</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 3.成果与检测</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（1）每个小组提交品牌识别策划方案一份。</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（2）PPT汇报展示。</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（3）其他小组同学提出问题，汇报人解答。</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4.教师现场点评与总结</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1</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3566600" y="3070067"/>
            <a:ext cx="5525040" cy="717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sz="4800" b="1" dirty="0">
                <a:solidFill>
                  <a:srgbClr val="FFFFFF"/>
                </a:solidFill>
                <a:latin typeface="+mn-ea"/>
                <a:ea typeface="+mn-ea"/>
              </a:rPr>
              <a:t>5.1 品牌组合概述</a:t>
            </a:r>
            <a:endParaRPr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animBg="1"/>
          <p:bldP spid="31" grpId="0" animBg="1"/>
          <p:bldP spid="33" grpId="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animBg="1"/>
          <p:bldP spid="31" grpId="0" animBg="1"/>
          <p:bldP spid="33" grpId="0" animBg="1"/>
          <p:bldP spid="40" grpId="0"/>
        </p:bldLst>
      </p:timing>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0" y="981204"/>
            <a:ext cx="12205568" cy="4728480"/>
          </a:xfrm>
          <a:prstGeom prst="rect">
            <a:avLst/>
          </a:prstGeom>
          <a:pattFill prst="ltUpDiag">
            <a:fgClr>
              <a:schemeClr val="accent3"/>
            </a:fgClr>
            <a:bgClr>
              <a:schemeClr val="accent2"/>
            </a:bgClr>
          </a:patt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3" name="文本框 52"/>
          <p:cNvSpPr txBox="1"/>
          <p:nvPr/>
        </p:nvSpPr>
        <p:spPr>
          <a:xfrm>
            <a:off x="717727" y="2354505"/>
            <a:ext cx="6712965" cy="221599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3800" b="0" i="0" u="none" strike="noStrike" kern="1200" cap="none" spc="0" normalizeH="0" baseline="0" noProof="0">
                <a:ln>
                  <a:noFill/>
                </a:ln>
                <a:gradFill>
                  <a:gsLst>
                    <a:gs pos="0">
                      <a:srgbClr val="FFFFFF">
                        <a:alpha val="30000"/>
                      </a:srgbClr>
                    </a:gs>
                    <a:gs pos="100000">
                      <a:srgbClr val="FFFFFF">
                        <a:alpha val="0"/>
                      </a:srgbClr>
                    </a:gs>
                  </a:gsLst>
                  <a:lin ang="5400000" scaled="1"/>
                </a:gradFill>
                <a:effectLst/>
                <a:uLnTx/>
                <a:uFillTx/>
                <a:latin typeface="Impact" panose="020B0806030902050204" pitchFamily="34" charset="0"/>
                <a:ea typeface="宋体" panose="02010600030101010101" pitchFamily="2" charset="-122"/>
                <a:cs typeface="+mn-cs"/>
              </a:rPr>
              <a:t>THANKS</a:t>
            </a:r>
            <a:endParaRPr kumimoji="0" lang="zh-CN" altLang="en-US" sz="13800" b="0" i="0" u="none" strike="noStrike" kern="1200" cap="none" spc="0" normalizeH="0" baseline="0" noProof="0">
              <a:ln>
                <a:noFill/>
              </a:ln>
              <a:gradFill>
                <a:gsLst>
                  <a:gs pos="0">
                    <a:srgbClr val="FFFFFF">
                      <a:alpha val="30000"/>
                    </a:srgbClr>
                  </a:gs>
                  <a:gs pos="100000">
                    <a:srgbClr val="FFFFFF">
                      <a:alpha val="0"/>
                    </a:srgbClr>
                  </a:gs>
                </a:gsLst>
                <a:lin ang="5400000" scaled="1"/>
              </a:gradFill>
              <a:effectLst/>
              <a:uLnTx/>
              <a:uFillTx/>
              <a:latin typeface="Impact" panose="020B0806030902050204" pitchFamily="34" charset="0"/>
              <a:ea typeface="宋体" panose="02010600030101010101" pitchFamily="2" charset="-122"/>
              <a:cs typeface="+mn-cs"/>
            </a:endParaRPr>
          </a:p>
        </p:txBody>
      </p:sp>
      <p:sp>
        <p:nvSpPr>
          <p:cNvPr id="3" name="矩形 2"/>
          <p:cNvSpPr/>
          <p:nvPr/>
        </p:nvSpPr>
        <p:spPr bwMode="auto">
          <a:xfrm>
            <a:off x="412314" y="0"/>
            <a:ext cx="2088232" cy="2420888"/>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 name="文本框 3"/>
          <p:cNvSpPr txBox="1"/>
          <p:nvPr/>
        </p:nvSpPr>
        <p:spPr>
          <a:xfrm>
            <a:off x="469221" y="981204"/>
            <a:ext cx="2011680" cy="64516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i="0" u="none" strike="noStrike" kern="1200" cap="none" spc="0" normalizeH="0" baseline="0" noProof="0" dirty="0">
                <a:ln>
                  <a:noFill/>
                </a:ln>
                <a:solidFill>
                  <a:srgbClr val="FFFFFF"/>
                </a:solidFill>
                <a:effectLst/>
                <a:uLnTx/>
                <a:uFillTx/>
                <a:latin typeface="+mn-ea"/>
                <a:ea typeface="+mn-ea"/>
                <a:cs typeface="+mn-cs"/>
              </a:rPr>
              <a:t>品牌组合</a:t>
            </a:r>
            <a:endParaRPr kumimoji="0" lang="zh-CN" altLang="en-US" sz="3600" i="0" u="none" strike="noStrike" kern="1200" cap="none" spc="0" normalizeH="0" baseline="0" noProof="0" dirty="0">
              <a:ln>
                <a:noFill/>
              </a:ln>
              <a:solidFill>
                <a:srgbClr val="FFFFFF"/>
              </a:solidFill>
              <a:effectLst/>
              <a:uLnTx/>
              <a:uFillTx/>
              <a:latin typeface="+mn-ea"/>
              <a:ea typeface="+mn-ea"/>
              <a:cs typeface="+mn-cs"/>
            </a:endParaRPr>
          </a:p>
        </p:txBody>
      </p:sp>
      <p:sp>
        <p:nvSpPr>
          <p:cNvPr id="50" name="矩形 49"/>
          <p:cNvSpPr/>
          <p:nvPr/>
        </p:nvSpPr>
        <p:spPr>
          <a:xfrm>
            <a:off x="681393" y="3505668"/>
            <a:ext cx="6417141" cy="92333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400" b="1"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讲课完毕，感谢聆听</a:t>
            </a:r>
            <a:endParaRPr kumimoji="0" lang="zh-CN" altLang="en-US" sz="5400" b="1"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sp>
        <p:nvSpPr>
          <p:cNvPr id="7" name="矩形 6"/>
          <p:cNvSpPr/>
          <p:nvPr/>
        </p:nvSpPr>
        <p:spPr bwMode="auto">
          <a:xfrm>
            <a:off x="1043143" y="4605699"/>
            <a:ext cx="934513" cy="71092"/>
          </a:xfrm>
          <a:prstGeom prst="rect">
            <a:avLst/>
          </a:prstGeom>
          <a:solidFill>
            <a:schemeClr val="accent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9" name="组合 8"/>
          <p:cNvGrpSpPr/>
          <p:nvPr/>
        </p:nvGrpSpPr>
        <p:grpSpPr>
          <a:xfrm>
            <a:off x="8813986" y="5061098"/>
            <a:ext cx="365130" cy="365130"/>
            <a:chOff x="6061448" y="6030118"/>
            <a:chExt cx="434477" cy="434477"/>
          </a:xfrm>
        </p:grpSpPr>
        <p:sp>
          <p:nvSpPr>
            <p:cNvPr id="8" name="椭圆 7"/>
            <p:cNvSpPr/>
            <p:nvPr/>
          </p:nvSpPr>
          <p:spPr bwMode="auto">
            <a:xfrm>
              <a:off x="6061448" y="6030118"/>
              <a:ext cx="434477" cy="434477"/>
            </a:xfrm>
            <a:prstGeom prst="ellipse">
              <a:avLst/>
            </a:prstGeom>
            <a:gradFill>
              <a:gsLst>
                <a:gs pos="50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2" name="old-radio-microphone_77525"/>
            <p:cNvSpPr>
              <a:spLocks noChangeAspect="1"/>
            </p:cNvSpPr>
            <p:nvPr/>
          </p:nvSpPr>
          <p:spPr bwMode="auto">
            <a:xfrm>
              <a:off x="6208347" y="6096630"/>
              <a:ext cx="165143" cy="301451"/>
            </a:xfrm>
            <a:custGeom>
              <a:avLst/>
              <a:gdLst>
                <a:gd name="connsiteX0" fmla="*/ 166499 w 332998"/>
                <a:gd name="connsiteY0" fmla="*/ 514510 h 607851"/>
                <a:gd name="connsiteX1" fmla="*/ 88621 w 332998"/>
                <a:gd name="connsiteY1" fmla="*/ 574180 h 607851"/>
                <a:gd name="connsiteX2" fmla="*/ 88621 w 332998"/>
                <a:gd name="connsiteY2" fmla="*/ 574701 h 607851"/>
                <a:gd name="connsiteX3" fmla="*/ 244378 w 332998"/>
                <a:gd name="connsiteY3" fmla="*/ 574701 h 607851"/>
                <a:gd name="connsiteX4" fmla="*/ 244378 w 332998"/>
                <a:gd name="connsiteY4" fmla="*/ 574180 h 607851"/>
                <a:gd name="connsiteX5" fmla="*/ 166499 w 332998"/>
                <a:gd name="connsiteY5" fmla="*/ 514510 h 607851"/>
                <a:gd name="connsiteX6" fmla="*/ 88812 w 332998"/>
                <a:gd name="connsiteY6" fmla="*/ 368072 h 607851"/>
                <a:gd name="connsiteX7" fmla="*/ 166464 w 332998"/>
                <a:gd name="connsiteY7" fmla="*/ 423197 h 607851"/>
                <a:gd name="connsiteX8" fmla="*/ 244116 w 332998"/>
                <a:gd name="connsiteY8" fmla="*/ 368072 h 607851"/>
                <a:gd name="connsiteX9" fmla="*/ 16635 w 332998"/>
                <a:gd name="connsiteY9" fmla="*/ 221152 h 607851"/>
                <a:gd name="connsiteX10" fmla="*/ 33196 w 332998"/>
                <a:gd name="connsiteY10" fmla="*/ 237690 h 607851"/>
                <a:gd name="connsiteX11" fmla="*/ 33196 w 332998"/>
                <a:gd name="connsiteY11" fmla="*/ 381165 h 607851"/>
                <a:gd name="connsiteX12" fmla="*/ 69673 w 332998"/>
                <a:gd name="connsiteY12" fmla="*/ 448285 h 607851"/>
                <a:gd name="connsiteX13" fmla="*/ 163590 w 332998"/>
                <a:gd name="connsiteY13" fmla="*/ 481211 h 607851"/>
                <a:gd name="connsiteX14" fmla="*/ 169408 w 332998"/>
                <a:gd name="connsiteY14" fmla="*/ 481211 h 607851"/>
                <a:gd name="connsiteX15" fmla="*/ 263325 w 332998"/>
                <a:gd name="connsiteY15" fmla="*/ 448285 h 607851"/>
                <a:gd name="connsiteX16" fmla="*/ 299803 w 332998"/>
                <a:gd name="connsiteY16" fmla="*/ 381165 h 607851"/>
                <a:gd name="connsiteX17" fmla="*/ 299803 w 332998"/>
                <a:gd name="connsiteY17" fmla="*/ 237690 h 607851"/>
                <a:gd name="connsiteX18" fmla="*/ 316363 w 332998"/>
                <a:gd name="connsiteY18" fmla="*/ 221152 h 607851"/>
                <a:gd name="connsiteX19" fmla="*/ 332998 w 332998"/>
                <a:gd name="connsiteY19" fmla="*/ 237690 h 607851"/>
                <a:gd name="connsiteX20" fmla="*/ 332998 w 332998"/>
                <a:gd name="connsiteY20" fmla="*/ 381165 h 607851"/>
                <a:gd name="connsiteX21" fmla="*/ 284138 w 332998"/>
                <a:gd name="connsiteY21" fmla="*/ 474134 h 607851"/>
                <a:gd name="connsiteX22" fmla="*/ 235277 w 332998"/>
                <a:gd name="connsiteY22" fmla="*/ 501548 h 607851"/>
                <a:gd name="connsiteX23" fmla="*/ 243781 w 332998"/>
                <a:gd name="connsiteY23" fmla="*/ 507880 h 607851"/>
                <a:gd name="connsiteX24" fmla="*/ 277573 w 332998"/>
                <a:gd name="connsiteY24" fmla="*/ 574180 h 607851"/>
                <a:gd name="connsiteX25" fmla="*/ 277573 w 332998"/>
                <a:gd name="connsiteY25" fmla="*/ 591313 h 607851"/>
                <a:gd name="connsiteX26" fmla="*/ 261013 w 332998"/>
                <a:gd name="connsiteY26" fmla="*/ 607851 h 607851"/>
                <a:gd name="connsiteX27" fmla="*/ 71986 w 332998"/>
                <a:gd name="connsiteY27" fmla="*/ 607851 h 607851"/>
                <a:gd name="connsiteX28" fmla="*/ 55425 w 332998"/>
                <a:gd name="connsiteY28" fmla="*/ 591313 h 607851"/>
                <a:gd name="connsiteX29" fmla="*/ 55425 w 332998"/>
                <a:gd name="connsiteY29" fmla="*/ 574180 h 607851"/>
                <a:gd name="connsiteX30" fmla="*/ 89217 w 332998"/>
                <a:gd name="connsiteY30" fmla="*/ 507880 h 607851"/>
                <a:gd name="connsiteX31" fmla="*/ 97721 w 332998"/>
                <a:gd name="connsiteY31" fmla="*/ 501548 h 607851"/>
                <a:gd name="connsiteX32" fmla="*/ 48861 w 332998"/>
                <a:gd name="connsiteY32" fmla="*/ 474134 h 607851"/>
                <a:gd name="connsiteX33" fmla="*/ 0 w 332998"/>
                <a:gd name="connsiteY33" fmla="*/ 381165 h 607851"/>
                <a:gd name="connsiteX34" fmla="*/ 0 w 332998"/>
                <a:gd name="connsiteY34" fmla="*/ 237690 h 607851"/>
                <a:gd name="connsiteX35" fmla="*/ 16635 w 332998"/>
                <a:gd name="connsiteY35" fmla="*/ 221152 h 607851"/>
                <a:gd name="connsiteX36" fmla="*/ 166464 w 332998"/>
                <a:gd name="connsiteY36" fmla="*/ 33150 h 607851"/>
                <a:gd name="connsiteX37" fmla="*/ 88588 w 332998"/>
                <a:gd name="connsiteY37" fmla="*/ 92819 h 607851"/>
                <a:gd name="connsiteX38" fmla="*/ 88588 w 332998"/>
                <a:gd name="connsiteY38" fmla="*/ 112038 h 607851"/>
                <a:gd name="connsiteX39" fmla="*/ 137000 w 332998"/>
                <a:gd name="connsiteY39" fmla="*/ 112038 h 607851"/>
                <a:gd name="connsiteX40" fmla="*/ 153560 w 332998"/>
                <a:gd name="connsiteY40" fmla="*/ 128650 h 607851"/>
                <a:gd name="connsiteX41" fmla="*/ 137000 w 332998"/>
                <a:gd name="connsiteY41" fmla="*/ 145188 h 607851"/>
                <a:gd name="connsiteX42" fmla="*/ 88588 w 332998"/>
                <a:gd name="connsiteY42" fmla="*/ 145188 h 607851"/>
                <a:gd name="connsiteX43" fmla="*/ 88588 w 332998"/>
                <a:gd name="connsiteY43" fmla="*/ 186532 h 607851"/>
                <a:gd name="connsiteX44" fmla="*/ 137000 w 332998"/>
                <a:gd name="connsiteY44" fmla="*/ 186532 h 607851"/>
                <a:gd name="connsiteX45" fmla="*/ 153560 w 332998"/>
                <a:gd name="connsiteY45" fmla="*/ 203069 h 607851"/>
                <a:gd name="connsiteX46" fmla="*/ 137000 w 332998"/>
                <a:gd name="connsiteY46" fmla="*/ 219681 h 607851"/>
                <a:gd name="connsiteX47" fmla="*/ 88588 w 332998"/>
                <a:gd name="connsiteY47" fmla="*/ 219681 h 607851"/>
                <a:gd name="connsiteX48" fmla="*/ 88588 w 332998"/>
                <a:gd name="connsiteY48" fmla="*/ 261025 h 607851"/>
                <a:gd name="connsiteX49" fmla="*/ 137000 w 332998"/>
                <a:gd name="connsiteY49" fmla="*/ 261025 h 607851"/>
                <a:gd name="connsiteX50" fmla="*/ 153560 w 332998"/>
                <a:gd name="connsiteY50" fmla="*/ 277563 h 607851"/>
                <a:gd name="connsiteX51" fmla="*/ 137000 w 332998"/>
                <a:gd name="connsiteY51" fmla="*/ 294175 h 607851"/>
                <a:gd name="connsiteX52" fmla="*/ 88588 w 332998"/>
                <a:gd name="connsiteY52" fmla="*/ 294175 h 607851"/>
                <a:gd name="connsiteX53" fmla="*/ 88588 w 332998"/>
                <a:gd name="connsiteY53" fmla="*/ 334923 h 607851"/>
                <a:gd name="connsiteX54" fmla="*/ 244340 w 332998"/>
                <a:gd name="connsiteY54" fmla="*/ 334923 h 607851"/>
                <a:gd name="connsiteX55" fmla="*/ 244340 w 332998"/>
                <a:gd name="connsiteY55" fmla="*/ 294100 h 607851"/>
                <a:gd name="connsiteX56" fmla="*/ 195929 w 332998"/>
                <a:gd name="connsiteY56" fmla="*/ 294100 h 607851"/>
                <a:gd name="connsiteX57" fmla="*/ 179369 w 332998"/>
                <a:gd name="connsiteY57" fmla="*/ 277563 h 607851"/>
                <a:gd name="connsiteX58" fmla="*/ 195929 w 332998"/>
                <a:gd name="connsiteY58" fmla="*/ 261025 h 607851"/>
                <a:gd name="connsiteX59" fmla="*/ 244340 w 332998"/>
                <a:gd name="connsiteY59" fmla="*/ 261025 h 607851"/>
                <a:gd name="connsiteX60" fmla="*/ 244340 w 332998"/>
                <a:gd name="connsiteY60" fmla="*/ 219681 h 607851"/>
                <a:gd name="connsiteX61" fmla="*/ 195929 w 332998"/>
                <a:gd name="connsiteY61" fmla="*/ 219681 h 607851"/>
                <a:gd name="connsiteX62" fmla="*/ 179369 w 332998"/>
                <a:gd name="connsiteY62" fmla="*/ 203069 h 607851"/>
                <a:gd name="connsiteX63" fmla="*/ 195929 w 332998"/>
                <a:gd name="connsiteY63" fmla="*/ 186532 h 607851"/>
                <a:gd name="connsiteX64" fmla="*/ 244340 w 332998"/>
                <a:gd name="connsiteY64" fmla="*/ 186532 h 607851"/>
                <a:gd name="connsiteX65" fmla="*/ 244340 w 332998"/>
                <a:gd name="connsiteY65" fmla="*/ 145188 h 607851"/>
                <a:gd name="connsiteX66" fmla="*/ 195929 w 332998"/>
                <a:gd name="connsiteY66" fmla="*/ 145188 h 607851"/>
                <a:gd name="connsiteX67" fmla="*/ 179369 w 332998"/>
                <a:gd name="connsiteY67" fmla="*/ 128650 h 607851"/>
                <a:gd name="connsiteX68" fmla="*/ 195929 w 332998"/>
                <a:gd name="connsiteY68" fmla="*/ 112038 h 607851"/>
                <a:gd name="connsiteX69" fmla="*/ 244340 w 332998"/>
                <a:gd name="connsiteY69" fmla="*/ 112038 h 607851"/>
                <a:gd name="connsiteX70" fmla="*/ 244340 w 332998"/>
                <a:gd name="connsiteY70" fmla="*/ 92819 h 607851"/>
                <a:gd name="connsiteX71" fmla="*/ 166464 w 332998"/>
                <a:gd name="connsiteY71" fmla="*/ 33150 h 607851"/>
                <a:gd name="connsiteX72" fmla="*/ 166464 w 332998"/>
                <a:gd name="connsiteY72" fmla="*/ 0 h 607851"/>
                <a:gd name="connsiteX73" fmla="*/ 243743 w 332998"/>
                <a:gd name="connsiteY73" fmla="*/ 26520 h 607851"/>
                <a:gd name="connsiteX74" fmla="*/ 277534 w 332998"/>
                <a:gd name="connsiteY74" fmla="*/ 92819 h 607851"/>
                <a:gd name="connsiteX75" fmla="*/ 277534 w 332998"/>
                <a:gd name="connsiteY75" fmla="*/ 363528 h 607851"/>
                <a:gd name="connsiteX76" fmla="*/ 243743 w 332998"/>
                <a:gd name="connsiteY76" fmla="*/ 429827 h 607851"/>
                <a:gd name="connsiteX77" fmla="*/ 166464 w 332998"/>
                <a:gd name="connsiteY77" fmla="*/ 456347 h 607851"/>
                <a:gd name="connsiteX78" fmla="*/ 89185 w 332998"/>
                <a:gd name="connsiteY78" fmla="*/ 429827 h 607851"/>
                <a:gd name="connsiteX79" fmla="*/ 55394 w 332998"/>
                <a:gd name="connsiteY79" fmla="*/ 363528 h 607851"/>
                <a:gd name="connsiteX80" fmla="*/ 55394 w 332998"/>
                <a:gd name="connsiteY80" fmla="*/ 92819 h 607851"/>
                <a:gd name="connsiteX81" fmla="*/ 89185 w 332998"/>
                <a:gd name="connsiteY81" fmla="*/ 26520 h 607851"/>
                <a:gd name="connsiteX82" fmla="*/ 166464 w 332998"/>
                <a:gd name="connsiteY82"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2998" h="607851">
                  <a:moveTo>
                    <a:pt x="166499" y="514510"/>
                  </a:moveTo>
                  <a:cubicBezTo>
                    <a:pt x="124278" y="514510"/>
                    <a:pt x="88621" y="541775"/>
                    <a:pt x="88621" y="574180"/>
                  </a:cubicBezTo>
                  <a:lnTo>
                    <a:pt x="88621" y="574701"/>
                  </a:lnTo>
                  <a:lnTo>
                    <a:pt x="244378" y="574701"/>
                  </a:lnTo>
                  <a:lnTo>
                    <a:pt x="244378" y="574180"/>
                  </a:lnTo>
                  <a:cubicBezTo>
                    <a:pt x="244378" y="541775"/>
                    <a:pt x="208721" y="514510"/>
                    <a:pt x="166499" y="514510"/>
                  </a:cubicBezTo>
                  <a:close/>
                  <a:moveTo>
                    <a:pt x="88812" y="368072"/>
                  </a:moveTo>
                  <a:cubicBezTo>
                    <a:pt x="92020" y="398391"/>
                    <a:pt x="126258" y="423197"/>
                    <a:pt x="166464" y="423197"/>
                  </a:cubicBezTo>
                  <a:cubicBezTo>
                    <a:pt x="206670" y="423197"/>
                    <a:pt x="240909" y="398391"/>
                    <a:pt x="244116" y="368072"/>
                  </a:cubicBezTo>
                  <a:close/>
                  <a:moveTo>
                    <a:pt x="16635" y="221152"/>
                  </a:moveTo>
                  <a:cubicBezTo>
                    <a:pt x="25811" y="221152"/>
                    <a:pt x="33196" y="228527"/>
                    <a:pt x="33196" y="237690"/>
                  </a:cubicBezTo>
                  <a:lnTo>
                    <a:pt x="33196" y="381165"/>
                  </a:lnTo>
                  <a:cubicBezTo>
                    <a:pt x="33196" y="405599"/>
                    <a:pt x="46175" y="429438"/>
                    <a:pt x="69673" y="448285"/>
                  </a:cubicBezTo>
                  <a:cubicBezTo>
                    <a:pt x="94588" y="468249"/>
                    <a:pt x="127933" y="479945"/>
                    <a:pt x="163590" y="481211"/>
                  </a:cubicBezTo>
                  <a:cubicBezTo>
                    <a:pt x="164112" y="481211"/>
                    <a:pt x="168886" y="481211"/>
                    <a:pt x="169408" y="481211"/>
                  </a:cubicBezTo>
                  <a:cubicBezTo>
                    <a:pt x="205066" y="479945"/>
                    <a:pt x="238410" y="468249"/>
                    <a:pt x="263325" y="448285"/>
                  </a:cubicBezTo>
                  <a:cubicBezTo>
                    <a:pt x="286823" y="429438"/>
                    <a:pt x="299803" y="405599"/>
                    <a:pt x="299803" y="381165"/>
                  </a:cubicBezTo>
                  <a:lnTo>
                    <a:pt x="299803" y="237690"/>
                  </a:lnTo>
                  <a:cubicBezTo>
                    <a:pt x="299803" y="228527"/>
                    <a:pt x="307188" y="221152"/>
                    <a:pt x="316363" y="221152"/>
                  </a:cubicBezTo>
                  <a:cubicBezTo>
                    <a:pt x="325539" y="221152"/>
                    <a:pt x="332998" y="228527"/>
                    <a:pt x="332998" y="237690"/>
                  </a:cubicBezTo>
                  <a:lnTo>
                    <a:pt x="332998" y="381165"/>
                  </a:lnTo>
                  <a:cubicBezTo>
                    <a:pt x="332998" y="415880"/>
                    <a:pt x="315617" y="448881"/>
                    <a:pt x="284138" y="474134"/>
                  </a:cubicBezTo>
                  <a:cubicBezTo>
                    <a:pt x="269815" y="485606"/>
                    <a:pt x="253255" y="494843"/>
                    <a:pt x="235277" y="501548"/>
                  </a:cubicBezTo>
                  <a:cubicBezTo>
                    <a:pt x="238261" y="503559"/>
                    <a:pt x="241096" y="505645"/>
                    <a:pt x="243781" y="507880"/>
                  </a:cubicBezTo>
                  <a:cubicBezTo>
                    <a:pt x="265265" y="525386"/>
                    <a:pt x="277573" y="549522"/>
                    <a:pt x="277573" y="574180"/>
                  </a:cubicBezTo>
                  <a:lnTo>
                    <a:pt x="277573" y="591313"/>
                  </a:lnTo>
                  <a:cubicBezTo>
                    <a:pt x="277573" y="600402"/>
                    <a:pt x="270188" y="607851"/>
                    <a:pt x="261013" y="607851"/>
                  </a:cubicBezTo>
                  <a:lnTo>
                    <a:pt x="71986" y="607851"/>
                  </a:lnTo>
                  <a:cubicBezTo>
                    <a:pt x="62885" y="607851"/>
                    <a:pt x="55425" y="600402"/>
                    <a:pt x="55425" y="591313"/>
                  </a:cubicBezTo>
                  <a:lnTo>
                    <a:pt x="55425" y="574180"/>
                  </a:lnTo>
                  <a:cubicBezTo>
                    <a:pt x="55425" y="549522"/>
                    <a:pt x="67734" y="525386"/>
                    <a:pt x="89217" y="507880"/>
                  </a:cubicBezTo>
                  <a:cubicBezTo>
                    <a:pt x="91903" y="505645"/>
                    <a:pt x="94738" y="503559"/>
                    <a:pt x="97721" y="501548"/>
                  </a:cubicBezTo>
                  <a:cubicBezTo>
                    <a:pt x="79744" y="494843"/>
                    <a:pt x="63258" y="485606"/>
                    <a:pt x="48861" y="474134"/>
                  </a:cubicBezTo>
                  <a:cubicBezTo>
                    <a:pt x="17381" y="448881"/>
                    <a:pt x="0" y="415880"/>
                    <a:pt x="0" y="381165"/>
                  </a:cubicBezTo>
                  <a:lnTo>
                    <a:pt x="0" y="237690"/>
                  </a:lnTo>
                  <a:cubicBezTo>
                    <a:pt x="0" y="228527"/>
                    <a:pt x="7460" y="221152"/>
                    <a:pt x="16635" y="221152"/>
                  </a:cubicBezTo>
                  <a:close/>
                  <a:moveTo>
                    <a:pt x="166464" y="33150"/>
                  </a:moveTo>
                  <a:cubicBezTo>
                    <a:pt x="124244" y="33150"/>
                    <a:pt x="88588" y="60489"/>
                    <a:pt x="88588" y="92819"/>
                  </a:cubicBezTo>
                  <a:lnTo>
                    <a:pt x="88588" y="112038"/>
                  </a:lnTo>
                  <a:lnTo>
                    <a:pt x="137000" y="112038"/>
                  </a:lnTo>
                  <a:cubicBezTo>
                    <a:pt x="146175" y="112038"/>
                    <a:pt x="153560" y="119488"/>
                    <a:pt x="153560" y="128650"/>
                  </a:cubicBezTo>
                  <a:cubicBezTo>
                    <a:pt x="153560" y="137813"/>
                    <a:pt x="146175" y="145188"/>
                    <a:pt x="137000" y="145188"/>
                  </a:cubicBezTo>
                  <a:lnTo>
                    <a:pt x="88588" y="145188"/>
                  </a:lnTo>
                  <a:lnTo>
                    <a:pt x="88588" y="186532"/>
                  </a:lnTo>
                  <a:lnTo>
                    <a:pt x="137000" y="186532"/>
                  </a:lnTo>
                  <a:cubicBezTo>
                    <a:pt x="146175" y="186532"/>
                    <a:pt x="153560" y="193981"/>
                    <a:pt x="153560" y="203069"/>
                  </a:cubicBezTo>
                  <a:cubicBezTo>
                    <a:pt x="153560" y="212232"/>
                    <a:pt x="146175" y="219681"/>
                    <a:pt x="137000" y="219681"/>
                  </a:cubicBezTo>
                  <a:lnTo>
                    <a:pt x="88588" y="219681"/>
                  </a:lnTo>
                  <a:lnTo>
                    <a:pt x="88588" y="261025"/>
                  </a:lnTo>
                  <a:lnTo>
                    <a:pt x="137000" y="261025"/>
                  </a:lnTo>
                  <a:cubicBezTo>
                    <a:pt x="146175" y="261025"/>
                    <a:pt x="153560" y="268400"/>
                    <a:pt x="153560" y="277563"/>
                  </a:cubicBezTo>
                  <a:cubicBezTo>
                    <a:pt x="153560" y="286725"/>
                    <a:pt x="146175" y="294175"/>
                    <a:pt x="137000" y="294175"/>
                  </a:cubicBezTo>
                  <a:lnTo>
                    <a:pt x="88588" y="294175"/>
                  </a:lnTo>
                  <a:lnTo>
                    <a:pt x="88588" y="334923"/>
                  </a:lnTo>
                  <a:lnTo>
                    <a:pt x="244340" y="334923"/>
                  </a:lnTo>
                  <a:lnTo>
                    <a:pt x="244340" y="294100"/>
                  </a:lnTo>
                  <a:lnTo>
                    <a:pt x="195929" y="294100"/>
                  </a:lnTo>
                  <a:cubicBezTo>
                    <a:pt x="186754" y="294100"/>
                    <a:pt x="179369" y="286725"/>
                    <a:pt x="179369" y="277563"/>
                  </a:cubicBezTo>
                  <a:cubicBezTo>
                    <a:pt x="179369" y="268400"/>
                    <a:pt x="186754" y="261025"/>
                    <a:pt x="195929" y="261025"/>
                  </a:cubicBezTo>
                  <a:lnTo>
                    <a:pt x="244340" y="261025"/>
                  </a:lnTo>
                  <a:lnTo>
                    <a:pt x="244340" y="219681"/>
                  </a:lnTo>
                  <a:lnTo>
                    <a:pt x="195929" y="219681"/>
                  </a:lnTo>
                  <a:cubicBezTo>
                    <a:pt x="186754" y="219681"/>
                    <a:pt x="179369" y="212232"/>
                    <a:pt x="179369" y="203069"/>
                  </a:cubicBezTo>
                  <a:cubicBezTo>
                    <a:pt x="179369" y="193981"/>
                    <a:pt x="186754" y="186532"/>
                    <a:pt x="195929" y="186532"/>
                  </a:cubicBezTo>
                  <a:lnTo>
                    <a:pt x="244340" y="186532"/>
                  </a:lnTo>
                  <a:lnTo>
                    <a:pt x="244340" y="145188"/>
                  </a:lnTo>
                  <a:lnTo>
                    <a:pt x="195929" y="145188"/>
                  </a:lnTo>
                  <a:cubicBezTo>
                    <a:pt x="186754" y="145188"/>
                    <a:pt x="179369" y="137813"/>
                    <a:pt x="179369" y="128650"/>
                  </a:cubicBezTo>
                  <a:cubicBezTo>
                    <a:pt x="179369" y="119488"/>
                    <a:pt x="186754" y="112038"/>
                    <a:pt x="195929" y="112038"/>
                  </a:cubicBezTo>
                  <a:lnTo>
                    <a:pt x="244340" y="112038"/>
                  </a:lnTo>
                  <a:lnTo>
                    <a:pt x="244340" y="92819"/>
                  </a:lnTo>
                  <a:cubicBezTo>
                    <a:pt x="244340" y="60489"/>
                    <a:pt x="208684" y="33150"/>
                    <a:pt x="166464" y="33150"/>
                  </a:cubicBezTo>
                  <a:close/>
                  <a:moveTo>
                    <a:pt x="166464" y="0"/>
                  </a:moveTo>
                  <a:cubicBezTo>
                    <a:pt x="195332" y="0"/>
                    <a:pt x="222782" y="9461"/>
                    <a:pt x="243743" y="26520"/>
                  </a:cubicBezTo>
                  <a:cubicBezTo>
                    <a:pt x="265226" y="44026"/>
                    <a:pt x="277534" y="68236"/>
                    <a:pt x="277534" y="92819"/>
                  </a:cubicBezTo>
                  <a:lnTo>
                    <a:pt x="277534" y="363528"/>
                  </a:lnTo>
                  <a:cubicBezTo>
                    <a:pt x="277534" y="388185"/>
                    <a:pt x="265226" y="412321"/>
                    <a:pt x="243743" y="429827"/>
                  </a:cubicBezTo>
                  <a:cubicBezTo>
                    <a:pt x="222782" y="446961"/>
                    <a:pt x="195332" y="456347"/>
                    <a:pt x="166464" y="456347"/>
                  </a:cubicBezTo>
                  <a:cubicBezTo>
                    <a:pt x="137596" y="456347"/>
                    <a:pt x="110146" y="446961"/>
                    <a:pt x="89185" y="429827"/>
                  </a:cubicBezTo>
                  <a:cubicBezTo>
                    <a:pt x="67702" y="412321"/>
                    <a:pt x="55394" y="388185"/>
                    <a:pt x="55394" y="363528"/>
                  </a:cubicBezTo>
                  <a:lnTo>
                    <a:pt x="55394" y="92819"/>
                  </a:lnTo>
                  <a:cubicBezTo>
                    <a:pt x="55394" y="68236"/>
                    <a:pt x="67702" y="44026"/>
                    <a:pt x="89185" y="26520"/>
                  </a:cubicBezTo>
                  <a:cubicBezTo>
                    <a:pt x="110146" y="9461"/>
                    <a:pt x="137596" y="0"/>
                    <a:pt x="166464" y="0"/>
                  </a:cubicBezTo>
                  <a:close/>
                </a:path>
              </a:pathLst>
            </a:custGeom>
            <a:solidFill>
              <a:schemeClr val="bg1"/>
            </a:solidFill>
            <a:ln>
              <a:noFill/>
            </a:ln>
          </p:spPr>
        </p:sp>
      </p:grpSp>
      <p:sp>
        <p:nvSpPr>
          <p:cNvPr id="10" name="矩形 9"/>
          <p:cNvSpPr/>
          <p:nvPr/>
        </p:nvSpPr>
        <p:spPr>
          <a:xfrm>
            <a:off x="9172083" y="5043607"/>
            <a:ext cx="169037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讲课人：</a:t>
            </a:r>
            <a:r>
              <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XXX</a:t>
            </a:r>
            <a:endPar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custDataLst>
              <p:tags r:id="rId1"/>
            </p:custDataLst>
          </p:nvPr>
        </p:nvSpPr>
        <p:spPr>
          <a:xfrm>
            <a:off x="1247140" y="167640"/>
            <a:ext cx="4968875"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5.1.1品牌组合概念</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2" name="矩形 1"/>
          <p:cNvSpPr/>
          <p:nvPr>
            <p:custDataLst>
              <p:tags r:id="rId2"/>
            </p:custDataLst>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5" name="组合 4"/>
          <p:cNvGrpSpPr/>
          <p:nvPr/>
        </p:nvGrpSpPr>
        <p:grpSpPr>
          <a:xfrm>
            <a:off x="547862" y="384930"/>
            <a:ext cx="406642" cy="406640"/>
            <a:chOff x="2715905" y="-1569492"/>
            <a:chExt cx="504967" cy="504965"/>
          </a:xfrm>
        </p:grpSpPr>
        <p:sp>
          <p:nvSpPr>
            <p:cNvPr id="4" name="椭圆 3"/>
            <p:cNvSpPr/>
            <p:nvPr>
              <p:custDataLst>
                <p:tags r:id="rId3"/>
              </p:custDataLst>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任意多边形: 形状 23"/>
            <p:cNvSpPr/>
            <p:nvPr>
              <p:custDataLst>
                <p:tags r:id="rId4"/>
              </p:custDataLst>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100" name="文本框 99"/>
          <p:cNvSpPr txBox="1"/>
          <p:nvPr/>
        </p:nvSpPr>
        <p:spPr>
          <a:xfrm>
            <a:off x="548005" y="1701165"/>
            <a:ext cx="11489055"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随着顾客需求的个性化发展，企业为了能够更好地满足顾客的不同需求，会被迫推出具有不同个性的品牌，此时企业会逐渐进入拥有多个品牌的时代。多品牌时代的到来让品牌组合战略应运而生。如何科学地处理企业旗下众多品牌的关系，成为品牌组合管理的重中之重。</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组合是指企业出售的每一特定品类所包含的品牌和品牌线的集合。品牌组合战略是指企业运用一套系统方法，对多个品牌进行系统化和精细化管理的过程，它便于企业解决现有的品牌问题。品牌组合战略是品牌策划的核心内容之一，其目的是对有限资源的合理分配，使品牌组合价值最大化。</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tags/tag1.xml><?xml version="1.0" encoding="utf-8"?>
<p:tagLst xmlns:p="http://schemas.openxmlformats.org/presentationml/2006/main">
  <p:tag name="KSO_WM_TAG_VERSION" val="1.0"/>
  <p:tag name="KSO_WM_BEAUTIFY_FLAG" val="#wm#"/>
  <p:tag name="KSO_WM_TEMPLATE_CATEGORY" val="custom"/>
  <p:tag name="KSO_WM_TEMPLATE_INDEX" val="160336"/>
  <p:tag name="KSO_WM_UNIT_TYPE" val="l_i"/>
  <p:tag name="KSO_WM_UNIT_INDEX" val="1_1"/>
  <p:tag name="KSO_WM_UNIT_ID" val="custom160336_9*l_i*1_1"/>
  <p:tag name="KSO_WM_UNIT_CLEAR" val="1"/>
  <p:tag name="KSO_WM_UNIT_LAYERLEVEL" val="1_1"/>
  <p:tag name="KSO_WM_DIAGRAM_GROUP_CODE" val="l1-1"/>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MH" val="20170109233147"/>
  <p:tag name="MH_LIBRARY" val="GRAPHIC"/>
  <p:tag name="MH_ORDER" val="文本框 19"/>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TAG_VERSION" val="1.0"/>
  <p:tag name="KSO_WM_BEAUTIFY_FLAG" val="#wm#"/>
  <p:tag name="KSO_WM_TEMPLATE_CATEGORY" val="custom"/>
  <p:tag name="KSO_WM_TEMPLATE_INDEX" val="160336"/>
  <p:tag name="KSO_WM_UNIT_TYPE" val="l_i"/>
  <p:tag name="KSO_WM_UNIT_INDEX" val="1_2"/>
  <p:tag name="KSO_WM_UNIT_ID" val="custom160336_9*l_i*1_2"/>
  <p:tag name="KSO_WM_UNIT_CLEAR" val="1"/>
  <p:tag name="KSO_WM_UNIT_LAYERLEVEL" val="1_1"/>
  <p:tag name="KSO_WM_DIAGRAM_GROUP_CODE" val="l1-1"/>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MH" val="20170109233147"/>
  <p:tag name="MH_LIBRARY" val="GRAPHIC"/>
  <p:tag name="MH_ORDER" val="文本框 19"/>
</p:tagLst>
</file>

<file path=ppt/tags/tag24.xml><?xml version="1.0" encoding="utf-8"?>
<p:tagLst xmlns:p="http://schemas.openxmlformats.org/presentationml/2006/main">
  <p:tag name="MH" val="20170109233147"/>
  <p:tag name="MH_LIBRARY" val="GRAPHIC"/>
  <p:tag name="MH_ORDER" val="文本框 19"/>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MH" val="20170109233147"/>
  <p:tag name="MH_LIBRARY" val="GRAPHIC"/>
  <p:tag name="MH_ORDER" val="文本框 19"/>
</p:tagLst>
</file>

<file path=ppt/tags/tag27.xml><?xml version="1.0" encoding="utf-8"?>
<p:tagLst xmlns:p="http://schemas.openxmlformats.org/presentationml/2006/main">
  <p:tag name="KSO_WM_UNIT_TABLE_BEAUTIFY" val="smartTable{2bc25ca9-b4ba-4036-8915-cc6125a081c6}"/>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TAG_VERSION" val="1.0"/>
  <p:tag name="KSO_WM_BEAUTIFY_FLAG" val="#wm#"/>
  <p:tag name="KSO_WM_TEMPLATE_CATEGORY" val="custom"/>
  <p:tag name="KSO_WM_TEMPLATE_INDEX" val="160336"/>
  <p:tag name="KSO_WM_UNIT_TYPE" val="l_i"/>
  <p:tag name="KSO_WM_UNIT_INDEX" val="1_3"/>
  <p:tag name="KSO_WM_UNIT_ID" val="custom160336_9*l_i*1_3"/>
  <p:tag name="KSO_WM_UNIT_CLEAR" val="1"/>
  <p:tag name="KSO_WM_UNIT_LAYERLEVEL" val="1_1"/>
  <p:tag name="KSO_WM_DIAGRAM_GROUP_CODE" val="l1-1"/>
</p:tagLst>
</file>

<file path=ppt/tags/tag30.xml><?xml version="1.0" encoding="utf-8"?>
<p:tagLst xmlns:p="http://schemas.openxmlformats.org/presentationml/2006/main">
  <p:tag name="KSO_WPP_MARK_KEY" val="d6dd60dc-9106-4903-aa90-ddcb36095ec1"/>
  <p:tag name="COMMONDATA" val="eyJoZGlkIjoiYjk5ODM0YmMxOWJiYWQyNDU4MGIzYWRmYTA0ZmI5NDcifQ=="/>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TAG_VERSION" val="1.0"/>
  <p:tag name="KSO_WM_BEAUTIFY_FLAG" val=""/>
  <p:tag name="KSO_WM_TEMPLATE_CATEGORY" val="custom"/>
  <p:tag name="KSO_WM_TEMPLATE_INDEX" val="160336"/>
  <p:tag name="KSO_WM_UNIT_TYPE" val="l_i"/>
  <p:tag name="KSO_WM_UNIT_INDEX" val="1_3"/>
  <p:tag name="KSO_WM_UNIT_ID" val="custom160336_9*l_i*1_3"/>
  <p:tag name="KSO_WM_UNIT_CLEAR" val="1"/>
  <p:tag name="KSO_WM_UNIT_LAYERLEVEL" val="1_1"/>
  <p:tag name="KSO_WM_DIAGRAM_GROUP_CODE" val="l1-1"/>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第一PPT，www.1ppt.com">
  <a:themeElements>
    <a:clrScheme name="自定义 64">
      <a:dk1>
        <a:srgbClr val="000000"/>
      </a:dk1>
      <a:lt1>
        <a:srgbClr val="FFFFFF"/>
      </a:lt1>
      <a:dk2>
        <a:srgbClr val="768395"/>
      </a:dk2>
      <a:lt2>
        <a:srgbClr val="F0F0F0"/>
      </a:lt2>
      <a:accent1>
        <a:srgbClr val="BA1E34"/>
      </a:accent1>
      <a:accent2>
        <a:srgbClr val="313D4D"/>
      </a:accent2>
      <a:accent3>
        <a:srgbClr val="425268"/>
      </a:accent3>
      <a:accent4>
        <a:srgbClr val="818181"/>
      </a:accent4>
      <a:accent5>
        <a:srgbClr val="A5A5A5"/>
      </a:accent5>
      <a:accent6>
        <a:srgbClr val="C9C9C9"/>
      </a:accent6>
      <a:hlink>
        <a:srgbClr val="4472C4"/>
      </a:hlink>
      <a:folHlink>
        <a:srgbClr val="BFBFB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64">
    <a:dk1>
      <a:srgbClr val="000000"/>
    </a:dk1>
    <a:lt1>
      <a:srgbClr val="FFFFFF"/>
    </a:lt1>
    <a:dk2>
      <a:srgbClr val="768395"/>
    </a:dk2>
    <a:lt2>
      <a:srgbClr val="F0F0F0"/>
    </a:lt2>
    <a:accent1>
      <a:srgbClr val="BA1E34"/>
    </a:accent1>
    <a:accent2>
      <a:srgbClr val="313D4D"/>
    </a:accent2>
    <a:accent3>
      <a:srgbClr val="425268"/>
    </a:accent3>
    <a:accent4>
      <a:srgbClr val="818181"/>
    </a:accent4>
    <a:accent5>
      <a:srgbClr val="A5A5A5"/>
    </a:accent5>
    <a:accent6>
      <a:srgbClr val="C9C9C9"/>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13949</Words>
  <Application>WPS 演示</Application>
  <PresentationFormat>自定义</PresentationFormat>
  <Paragraphs>431</Paragraphs>
  <Slides>80</Slides>
  <Notes>8</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80</vt:i4>
      </vt:variant>
    </vt:vector>
  </HeadingPairs>
  <TitlesOfParts>
    <vt:vector size="97" baseType="lpstr">
      <vt:lpstr>Arial</vt:lpstr>
      <vt:lpstr>宋体</vt:lpstr>
      <vt:lpstr>Wingdings</vt:lpstr>
      <vt:lpstr>微软雅黑</vt:lpstr>
      <vt:lpstr>仿宋_GB2312</vt:lpstr>
      <vt:lpstr>仿宋</vt:lpstr>
      <vt:lpstr>Calibri</vt:lpstr>
      <vt:lpstr>Calibri</vt:lpstr>
      <vt:lpstr>微软雅黑 Light</vt:lpstr>
      <vt:lpstr>Lifeline JL</vt:lpstr>
      <vt:lpstr>Segoe Print</vt:lpstr>
      <vt:lpstr>Arial</vt:lpstr>
      <vt:lpstr>黑体</vt:lpstr>
      <vt:lpstr>Arial Unicode MS</vt:lpstr>
      <vt:lpstr>Impact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红蓝工作总结</dc:title>
  <dc:creator>第一PPT</dc:creator>
  <cp:keywords>www.1ppt.com</cp:keywords>
  <dc:description>www.1ppt.com</dc:description>
  <cp:lastModifiedBy>vf1120</cp:lastModifiedBy>
  <cp:revision>471</cp:revision>
  <dcterms:created xsi:type="dcterms:W3CDTF">2019-10-22T07:13:00Z</dcterms:created>
  <dcterms:modified xsi:type="dcterms:W3CDTF">2023-09-10T05:38:43Z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DF2749AC7D834D0C98D53FF33E53C099</vt:lpwstr>
  </property>
</Properties>
</file>