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133"/>
  </p:handoutMasterIdLst>
  <p:sldIdLst>
    <p:sldId id="1889" r:id="rId4"/>
    <p:sldId id="1801" r:id="rId6"/>
    <p:sldId id="1965" r:id="rId7"/>
    <p:sldId id="2192" r:id="rId8"/>
    <p:sldId id="1966" r:id="rId9"/>
    <p:sldId id="1934" r:id="rId10"/>
    <p:sldId id="1297" r:id="rId11"/>
    <p:sldId id="1936" r:id="rId12"/>
    <p:sldId id="1938" r:id="rId13"/>
    <p:sldId id="1939" r:id="rId14"/>
    <p:sldId id="1940" r:id="rId15"/>
    <p:sldId id="1941" r:id="rId16"/>
    <p:sldId id="1942" r:id="rId17"/>
    <p:sldId id="1943" r:id="rId18"/>
    <p:sldId id="1944" r:id="rId19"/>
    <p:sldId id="1945" r:id="rId20"/>
    <p:sldId id="1949" r:id="rId21"/>
    <p:sldId id="1946" r:id="rId22"/>
    <p:sldId id="1947" r:id="rId23"/>
    <p:sldId id="1950" r:id="rId24"/>
    <p:sldId id="1951" r:id="rId25"/>
    <p:sldId id="1952" r:id="rId26"/>
    <p:sldId id="1954" r:id="rId27"/>
    <p:sldId id="1955" r:id="rId28"/>
    <p:sldId id="1956" r:id="rId29"/>
    <p:sldId id="1957" r:id="rId30"/>
    <p:sldId id="1958" r:id="rId31"/>
    <p:sldId id="2497" r:id="rId32"/>
    <p:sldId id="1959" r:id="rId33"/>
    <p:sldId id="2496" r:id="rId34"/>
    <p:sldId id="1960" r:id="rId35"/>
    <p:sldId id="2399" r:id="rId36"/>
    <p:sldId id="2495" r:id="rId37"/>
    <p:sldId id="1961" r:id="rId38"/>
    <p:sldId id="1962" r:id="rId39"/>
    <p:sldId id="1967" r:id="rId40"/>
    <p:sldId id="2400" r:id="rId41"/>
    <p:sldId id="2402" r:id="rId42"/>
    <p:sldId id="2401" r:id="rId43"/>
    <p:sldId id="2403" r:id="rId44"/>
    <p:sldId id="2404" r:id="rId45"/>
    <p:sldId id="1968" r:id="rId46"/>
    <p:sldId id="2405" r:id="rId47"/>
    <p:sldId id="1969" r:id="rId48"/>
    <p:sldId id="2406" r:id="rId49"/>
    <p:sldId id="1963" r:id="rId50"/>
    <p:sldId id="1964" r:id="rId51"/>
    <p:sldId id="1978" r:id="rId52"/>
    <p:sldId id="1979" r:id="rId53"/>
    <p:sldId id="1975" r:id="rId54"/>
    <p:sldId id="1976" r:id="rId55"/>
    <p:sldId id="1977" r:id="rId56"/>
    <p:sldId id="1980" r:id="rId57"/>
    <p:sldId id="1981" r:id="rId58"/>
    <p:sldId id="1982" r:id="rId59"/>
    <p:sldId id="1990" r:id="rId60"/>
    <p:sldId id="1992" r:id="rId61"/>
    <p:sldId id="1983" r:id="rId62"/>
    <p:sldId id="1993" r:id="rId63"/>
    <p:sldId id="1994" r:id="rId64"/>
    <p:sldId id="1995" r:id="rId65"/>
    <p:sldId id="1984" r:id="rId66"/>
    <p:sldId id="1985" r:id="rId67"/>
    <p:sldId id="2407" r:id="rId68"/>
    <p:sldId id="1986" r:id="rId69"/>
    <p:sldId id="1987" r:id="rId70"/>
    <p:sldId id="1988" r:id="rId71"/>
    <p:sldId id="2049" r:id="rId72"/>
    <p:sldId id="1989" r:id="rId73"/>
    <p:sldId id="1971" r:id="rId74"/>
    <p:sldId id="1972" r:id="rId75"/>
    <p:sldId id="1973" r:id="rId76"/>
    <p:sldId id="1974" r:id="rId77"/>
    <p:sldId id="2408" r:id="rId78"/>
    <p:sldId id="2193" r:id="rId79"/>
    <p:sldId id="2053" r:id="rId80"/>
    <p:sldId id="2409" r:id="rId81"/>
    <p:sldId id="2061" r:id="rId82"/>
    <p:sldId id="2410" r:id="rId83"/>
    <p:sldId id="2054" r:id="rId84"/>
    <p:sldId id="2055" r:id="rId85"/>
    <p:sldId id="2056" r:id="rId86"/>
    <p:sldId id="2057" r:id="rId87"/>
    <p:sldId id="2058" r:id="rId88"/>
    <p:sldId id="2059" r:id="rId89"/>
    <p:sldId id="2062" r:id="rId90"/>
    <p:sldId id="2063" r:id="rId91"/>
    <p:sldId id="2064" r:id="rId92"/>
    <p:sldId id="2060" r:id="rId93"/>
    <p:sldId id="2051" r:id="rId94"/>
    <p:sldId id="2411" r:id="rId95"/>
    <p:sldId id="2066" r:id="rId96"/>
    <p:sldId id="2494" r:id="rId97"/>
    <p:sldId id="2067" r:id="rId98"/>
    <p:sldId id="2493" r:id="rId99"/>
    <p:sldId id="2412" r:id="rId100"/>
    <p:sldId id="2068" r:id="rId101"/>
    <p:sldId id="2072" r:id="rId102"/>
    <p:sldId id="2167" r:id="rId103"/>
    <p:sldId id="2413" r:id="rId104"/>
    <p:sldId id="2073" r:id="rId105"/>
    <p:sldId id="2074" r:id="rId106"/>
    <p:sldId id="2075" r:id="rId107"/>
    <p:sldId id="2414" r:id="rId108"/>
    <p:sldId id="2076" r:id="rId109"/>
    <p:sldId id="2077" r:id="rId110"/>
    <p:sldId id="2069" r:id="rId111"/>
    <p:sldId id="2070" r:id="rId112"/>
    <p:sldId id="2492" r:id="rId113"/>
    <p:sldId id="2415" r:id="rId114"/>
    <p:sldId id="2078" r:id="rId115"/>
    <p:sldId id="2079" r:id="rId116"/>
    <p:sldId id="2080" r:id="rId117"/>
    <p:sldId id="2081" r:id="rId118"/>
    <p:sldId id="2082" r:id="rId119"/>
    <p:sldId id="2083" r:id="rId120"/>
    <p:sldId id="2084" r:id="rId121"/>
    <p:sldId id="2085" r:id="rId122"/>
    <p:sldId id="2168" r:id="rId123"/>
    <p:sldId id="2086" r:id="rId124"/>
    <p:sldId id="2087" r:id="rId125"/>
    <p:sldId id="2088" r:id="rId126"/>
    <p:sldId id="2128" r:id="rId127"/>
    <p:sldId id="2416" r:id="rId128"/>
    <p:sldId id="2132" r:id="rId129"/>
    <p:sldId id="2089" r:id="rId130"/>
    <p:sldId id="2169" r:id="rId131"/>
    <p:sldId id="2170" r:id="rId132"/>
  </p:sldIdLst>
  <p:sldSz cx="12198350" cy="6858000"/>
  <p:notesSz cx="6858000" cy="9144000"/>
  <p:custDataLst>
    <p:tags r:id="rId137"/>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1" userDrawn="1">
          <p15:clr>
            <a:srgbClr val="A4A3A4"/>
          </p15:clr>
        </p15:guide>
        <p15:guide id="2" pos="38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D1243C"/>
    <a:srgbClr val="FF6600"/>
    <a:srgbClr val="FF5050"/>
    <a:srgbClr val="425268"/>
    <a:srgbClr val="313D4D"/>
    <a:srgbClr val="CB233A"/>
    <a:srgbClr val="FFFFFF"/>
    <a:srgbClr val="B81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3" autoAdjust="0"/>
    <p:restoredTop sz="96314" autoAdjust="0"/>
  </p:normalViewPr>
  <p:slideViewPr>
    <p:cSldViewPr snapToObjects="1" showGuides="1">
      <p:cViewPr varScale="1">
        <p:scale>
          <a:sx n="47" d="100"/>
          <a:sy n="47" d="100"/>
        </p:scale>
        <p:origin x="-106" y="-1162"/>
      </p:cViewPr>
      <p:guideLst>
        <p:guide orient="horz" pos="2131"/>
        <p:guide pos="3813"/>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81" d="100"/>
          <a:sy n="81" d="100"/>
        </p:scale>
        <p:origin x="-2088" y="-102"/>
      </p:cViewPr>
      <p:guideLst>
        <p:guide orient="horz" pos="2642"/>
        <p:guide pos="2176"/>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7" Type="http://schemas.openxmlformats.org/officeDocument/2006/relationships/tags" Target="tags/tag31.xml"/><Relationship Id="rId136" Type="http://schemas.openxmlformats.org/officeDocument/2006/relationships/tableStyles" Target="tableStyles.xml"/><Relationship Id="rId135" Type="http://schemas.openxmlformats.org/officeDocument/2006/relationships/viewProps" Target="viewProps.xml"/><Relationship Id="rId134" Type="http://schemas.openxmlformats.org/officeDocument/2006/relationships/presProps" Target="presProps.xml"/><Relationship Id="rId133" Type="http://schemas.openxmlformats.org/officeDocument/2006/relationships/handoutMaster" Target="handoutMasters/handoutMaster1.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20.png"/><Relationship Id="rId12" Type="http://schemas.openxmlformats.org/officeDocument/2006/relationships/image" Target="../media/image11.png"/><Relationship Id="rId11" Type="http://schemas.openxmlformats.org/officeDocument/2006/relationships/image" Target="../media/image19.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TextBox 3"/>
          <p:cNvSpPr txBox="1"/>
          <p:nvPr userDrawn="1"/>
        </p:nvSpPr>
        <p:spPr>
          <a:xfrm>
            <a:off x="1907704" y="6453336"/>
            <a:ext cx="1224136" cy="118430"/>
          </a:xfrm>
          <a:prstGeom prst="rect">
            <a:avLst/>
          </a:prstGeom>
          <a:noFill/>
        </p:spPr>
        <p:txBody>
          <a:bodyPr wrap="square" rtlCol="0">
            <a:spAutoFit/>
          </a:bodyPr>
          <a:lstStyle/>
          <a:p>
            <a:pPr fontAlgn="auto">
              <a:lnSpc>
                <a:spcPct val="200000"/>
              </a:lnSpc>
              <a:spcBef>
                <a:spcPts val="0"/>
              </a:spcBef>
              <a:spcAft>
                <a:spcPts val="0"/>
              </a:spcAft>
              <a:buFontTx/>
              <a:buNone/>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6" name="组合 5"/>
          <p:cNvGrpSpPr/>
          <p:nvPr userDrawn="1"/>
        </p:nvGrpSpPr>
        <p:grpSpPr>
          <a:xfrm>
            <a:off x="547862" y="384930"/>
            <a:ext cx="406642" cy="406640"/>
            <a:chOff x="2715905" y="-1569492"/>
            <a:chExt cx="504967" cy="504965"/>
          </a:xfrm>
        </p:grpSpPr>
        <p:sp>
          <p:nvSpPr>
            <p:cNvPr id="7" name="椭圆 6"/>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3" y="2886610"/>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6"/>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0"/>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7"/>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0"/>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8"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0" y="3446015"/>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9" y="2725339"/>
            <a:ext cx="1116939"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3"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1"/>
            <a:ext cx="52217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5"/>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5"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8" y="3325062"/>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1" y="2909286"/>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8" y="3446014"/>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795" y="6715126"/>
            <a:ext cx="12196763" cy="142875"/>
          </a:xfrm>
          <a:prstGeom prst="rect">
            <a:avLst/>
          </a:prstGeom>
          <a:solidFill>
            <a:schemeClr val="accent2"/>
          </a:solidFill>
          <a:ln>
            <a:noFill/>
          </a:ln>
        </p:spPr>
        <p:txBody>
          <a:bodyPr vert="horz" wrap="square" lIns="91440" tIns="45720" rIns="91440" bIns="45720" numCol="1" anchor="t" anchorCtr="0" compatLnSpc="1"/>
          <a:lstStyle/>
          <a:p>
            <a:pPr>
              <a:defRPr/>
            </a:pPr>
            <a:endParaRPr lang="zh-CN" altLang="en-US">
              <a:solidFill>
                <a:srgbClr val="3D3D3D"/>
              </a:solidFill>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email"/>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email"/>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email"/>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email"/>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email"/>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email"/>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email"/>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email"/>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email"/>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email"/>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email"/>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email"/>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5" cstate="email"/>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6" cstate="email"/>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 name="组合 1"/>
          <p:cNvGrpSpPr/>
          <p:nvPr userDrawn="1"/>
        </p:nvGrpSpPr>
        <p:grpSpPr>
          <a:xfrm>
            <a:off x="547862" y="384930"/>
            <a:ext cx="406642" cy="406640"/>
            <a:chOff x="2715905" y="-1569492"/>
            <a:chExt cx="504967" cy="504965"/>
          </a:xfrm>
        </p:grpSpPr>
        <p:sp>
          <p:nvSpPr>
            <p:cNvPr id="20" name="椭圆 19"/>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8" name="组合 7"/>
          <p:cNvGrpSpPr/>
          <p:nvPr userDrawn="1"/>
        </p:nvGrpSpPr>
        <p:grpSpPr>
          <a:xfrm>
            <a:off x="547862" y="384930"/>
            <a:ext cx="406642" cy="406640"/>
            <a:chOff x="2715905" y="-1569492"/>
            <a:chExt cx="504967" cy="504965"/>
          </a:xfrm>
        </p:grpSpPr>
        <p:sp>
          <p:nvSpPr>
            <p:cNvPr id="9" name="椭圆 8"/>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fontAlgn="base" hangingPunct="1">
        <a:spcBef>
          <a:spcPct val="0"/>
        </a:spcBef>
        <a:spcAft>
          <a:spcPct val="0"/>
        </a:spcAft>
        <a:defRPr sz="2400">
          <a:solidFill>
            <a:schemeClr val="accent3"/>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3"/>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3"/>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3"/>
          <p:cNvSpPr txBox="1">
            <a:spLocks noChangeArrowheads="1"/>
          </p:cNvSpPr>
          <p:nvPr userDrawn="1"/>
        </p:nvSpPr>
        <p:spPr bwMode="auto">
          <a:xfrm>
            <a:off x="11685855" y="6437965"/>
            <a:ext cx="511729" cy="276999"/>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bwMode="auto">
          <a:xfrm>
            <a:off x="410544" y="0"/>
            <a:ext cx="681278" cy="895681"/>
          </a:xfrm>
          <a:prstGeom prst="rect">
            <a:avLst/>
          </a:prstGeom>
          <a:solidFill>
            <a:srgbClr val="C00000"/>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13" name="组合 12"/>
          <p:cNvGrpSpPr/>
          <p:nvPr userDrawn="1"/>
        </p:nvGrpSpPr>
        <p:grpSpPr>
          <a:xfrm>
            <a:off x="547862" y="384930"/>
            <a:ext cx="406642" cy="406640"/>
            <a:chOff x="2715905" y="-1569492"/>
            <a:chExt cx="504967" cy="504965"/>
          </a:xfrm>
        </p:grpSpPr>
        <p:sp>
          <p:nvSpPr>
            <p:cNvPr id="14" name="椭圆 1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5.xml"/><Relationship Id="rId2" Type="http://schemas.openxmlformats.org/officeDocument/2006/relationships/image" Target="../media/image22.jpeg"/><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themeOverride" Target="../theme/themeOverride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1.jpeg"/><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tiff"/><Relationship Id="rId1" Type="http://schemas.openxmlformats.org/officeDocument/2006/relationships/tags" Target="../tags/tag2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solidFill>
            <a:srgbClr val="42526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381834" y="-11557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726975" y="764704"/>
            <a:ext cx="1398270" cy="6604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00" i="0" u="none" strike="noStrike" kern="1200" cap="none" spc="0" normalizeH="0" baseline="0" noProof="0" dirty="0">
                <a:ln>
                  <a:noFill/>
                </a:ln>
                <a:solidFill>
                  <a:srgbClr val="FFFFFF"/>
                </a:solidFill>
                <a:effectLst/>
                <a:uLnTx/>
                <a:uFillTx/>
                <a:latin typeface="+mn-ea"/>
                <a:ea typeface="+mn-ea"/>
                <a:cs typeface="+mn-cs"/>
              </a:rPr>
              <a:t>第</a:t>
            </a:r>
            <a:r>
              <a:rPr kumimoji="0" lang="en-US" altLang="zh-CN" sz="3700" i="0" u="none" strike="noStrike" kern="1200" cap="none" spc="0" normalizeH="0" baseline="0" noProof="0" dirty="0">
                <a:ln>
                  <a:noFill/>
                </a:ln>
                <a:solidFill>
                  <a:srgbClr val="FFFFFF"/>
                </a:solidFill>
                <a:effectLst/>
                <a:uLnTx/>
                <a:uFillTx/>
                <a:latin typeface="+mn-ea"/>
                <a:ea typeface="+mn-ea"/>
                <a:cs typeface="+mn-cs"/>
              </a:rPr>
              <a:t>1</a:t>
            </a:r>
            <a:r>
              <a:rPr kumimoji="0" lang="zh-CN" altLang="en-US" sz="3700" i="0" u="none" strike="noStrike" kern="1200" cap="none" spc="0" normalizeH="0" baseline="0" noProof="0" dirty="0">
                <a:ln>
                  <a:noFill/>
                </a:ln>
                <a:solidFill>
                  <a:srgbClr val="FFFFFF"/>
                </a:solidFill>
                <a:effectLst/>
                <a:uLnTx/>
                <a:uFillTx/>
                <a:latin typeface="+mn-ea"/>
                <a:ea typeface="+mn-ea"/>
                <a:cs typeface="+mn-cs"/>
              </a:rPr>
              <a:t>章</a:t>
            </a:r>
            <a:endParaRPr kumimoji="0" lang="zh-CN" altLang="en-US" sz="37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1509219" y="2883779"/>
            <a:ext cx="8412480" cy="92202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品牌策划与推广：认识品牌</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4400" y="1487170"/>
            <a:ext cx="5080000" cy="645160"/>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2. </a:t>
            </a: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品牌</a:t>
            </a: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传递</a:t>
            </a: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的</a:t>
            </a: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内容</a:t>
            </a:r>
            <a:endPar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10210" y="2132330"/>
            <a:ext cx="11181715"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营销领域著名教授菲利普·科特勒强调，品牌最持久的含义就是品牌的价值、文化、个性。品牌的要点是企业向顾客长期提供一组特定的特色、利益或服务。品牌不仅能够传达产品质量的保证，而且能够传递复杂的产品信息。一个优秀的品牌能传达出六个层面的内容。</a:t>
            </a:r>
            <a:endParaRPr lang="zh-CN" altLang="zh-CN" sz="2000" kern="100" dirty="0">
              <a:effectLst/>
              <a:latin typeface="+mn-ea"/>
              <a:ea typeface="+mn-ea"/>
              <a:cs typeface="+mn-ea"/>
              <a:sym typeface="+mn-ea"/>
            </a:endParaRPr>
          </a:p>
        </p:txBody>
      </p:sp>
      <p:sp>
        <p:nvSpPr>
          <p:cNvPr id="3" name="文本框 2"/>
          <p:cNvSpPr txBox="1"/>
          <p:nvPr/>
        </p:nvSpPr>
        <p:spPr>
          <a:xfrm>
            <a:off x="482600" y="3500755"/>
            <a:ext cx="5080000" cy="598805"/>
          </a:xfrm>
          <a:prstGeom prst="rect">
            <a:avLst/>
          </a:prstGeom>
          <a:noFill/>
        </p:spPr>
        <p:txBody>
          <a:bodyPr wrap="square">
            <a:spAutoFit/>
            <a:scene3d>
              <a:camera prst="orthographicFront"/>
              <a:lightRig rig="threePt" dir="t"/>
            </a:scene3d>
          </a:bodyPr>
          <a:lstStyle/>
          <a:p>
            <a:pPr lvl="0" indent="457200" algn="just">
              <a:lnSpc>
                <a:spcPct val="150000"/>
              </a:lnSpc>
              <a:spcBef>
                <a:spcPts val="0"/>
              </a:spcBef>
              <a:spcAft>
                <a:spcPts val="0"/>
              </a:spcAft>
            </a:pPr>
            <a:r>
              <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（1）品牌属性</a:t>
            </a:r>
            <a:endPar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4" name="文本框 3"/>
          <p:cNvSpPr txBox="1"/>
          <p:nvPr/>
        </p:nvSpPr>
        <p:spPr>
          <a:xfrm>
            <a:off x="482600" y="4004945"/>
            <a:ext cx="1109726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品牌属性是指品牌标定的产品属性，包括产品的功能、质量、技术特性，这些属性还可以进一步表述为功能齐全、质量可靠、技术精良等。品牌属性是品牌所有表征意义的物质载体，是品牌力形成的基础。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986155" y="1583055"/>
            <a:ext cx="10737850"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使用者形象对品牌形象的作用是通过顾客对使用者群体的刻板印象实现的。已有的品牌使用者成为潜在顾客的参照群体，这个参照群体可区分为顾客期望回避的群体与渴望接近的群体。例如，在“郭美美事件”期间，由于郭美美以爱马仕等奢侈品为炫富资本，使得爱马仕的品牌形象与炫富、</a:t>
            </a:r>
            <a:r>
              <a:rPr lang="zh-CN" altLang="zh-CN" sz="2000" kern="100" dirty="0">
                <a:effectLst/>
                <a:latin typeface="+mn-ea"/>
                <a:ea typeface="+mn-ea"/>
                <a:cs typeface="+mn-ea"/>
                <a:sym typeface="+mn-ea"/>
              </a:rPr>
              <a:t>虚荣</a:t>
            </a:r>
            <a:r>
              <a:rPr lang="zh-CN" altLang="zh-CN" sz="2000" kern="100" dirty="0">
                <a:effectLst/>
                <a:latin typeface="+mn-ea"/>
                <a:ea typeface="+mn-ea"/>
                <a:cs typeface="+mn-ea"/>
                <a:sym typeface="+mn-ea"/>
              </a:rPr>
              <a:t>等用户形象紧密相连。又如，电影《疯狂的石头》中BMW（宝马汽车）品牌被简称为“别摸我”，这折射出宝马汽车在中国的用户形象有些负面；《非诚勿扰》节目中的马诺曾说，宁可在宝马车里哭泣，也不愿在单车上笑，如此一来宝马品牌在公众心目中贴上“骄横跋扈”的标签。</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6155" y="1196340"/>
            <a:ext cx="4299585" cy="55308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（2）品牌使用情境</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3" name="文本框 2"/>
          <p:cNvSpPr txBox="1"/>
          <p:nvPr/>
        </p:nvSpPr>
        <p:spPr>
          <a:xfrm>
            <a:off x="410210" y="1628775"/>
            <a:ext cx="1121791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第二类品牌形象涉及品牌的使用情境。品牌被认为是在何时、何地、以何种方式被用户使用的联想。例如，正常情况下，人们口渴了不会购买凉茶饮料，而当已经上火或者需预防上火时，顾客会购买凉茶饮料。因此，王老吉凉茶就形成了已经上火或需要预防上火的消费情境。深晖牌菊花茶饮料避开王老吉凉茶的消费情境，创造护肝明目的消费情境。又如，冷酸灵牙膏形成了对付冷热酸甜的消费情境，而云南白药牙膏则形成了治疗牙龈出血的消费情境，从而，各自均形成清晰的品牌定位。</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1124585"/>
            <a:ext cx="2886075" cy="42989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（3）品牌个性</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3" name="文本框 2"/>
          <p:cNvSpPr txBox="1"/>
          <p:nvPr/>
        </p:nvSpPr>
        <p:spPr>
          <a:xfrm>
            <a:off x="482600" y="1484630"/>
            <a:ext cx="1091311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第三类品牌形象是顾客可能会将品牌视为一个人，从而赋予品牌各种个性特征。著名品牌专家詹尼弗·阿克发现品牌具有五种个性：真诚（如诚实、健康、愉悦）；刺激（如激情、富有想象力、时尚）；能干（如可靠、睿智、成功）；教养（如高贵、迷人）；粗犷（如外向、硬朗）。品牌个性的概念自提出就得到广泛的接受，并被品牌管理人员运用于实践中。优秀的品牌总是有自身鲜明的个性，如长城皮卡具有粗犷的个性，给人以大胆、坚韧、英勇的感受。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强有力的、正面的和独特的品牌联想有助于顾客对品牌做出行动。满足上述三个维度的品牌形象有助于提高顾客对品牌的判断与感受，即实现品牌建设的第三个阶段。</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6155" y="1628775"/>
            <a:ext cx="4062730" cy="645160"/>
          </a:xfrm>
          <a:prstGeom prst="rect">
            <a:avLst/>
          </a:prstGeom>
          <a:noFill/>
        </p:spPr>
        <p:txBody>
          <a:bodyPr wrap="square" rtlCol="0" anchor="t">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indent="457200" algn="l">
              <a:lnSpc>
                <a:spcPct val="150000"/>
              </a:lnSpc>
              <a:spcBef>
                <a:spcPts val="0"/>
              </a:spcBef>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3.形成品牌反应</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482600" y="2132330"/>
            <a:ext cx="1092454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当企业品牌内涵建设达到一定效果时，品牌就会在顾客心智中形成具体的品牌形象，并影响顾客对品牌的态度。顾客对品牌的态度直接表现为顾客对品牌的反应。顾客对品牌的反应主要表现为顾客对企业品牌的判断和体验感受。</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98500" y="1196340"/>
            <a:ext cx="10949305" cy="4707890"/>
          </a:xfrm>
          <a:prstGeom prst="rect">
            <a:avLst/>
          </a:prstGeom>
          <a:noFill/>
        </p:spPr>
        <p:txBody>
          <a:bodyPr wrap="square">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（1）品牌判断</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判断是顾客在对品牌直接或间接体验基础上形成的总体评价，品牌功效和品牌形象都会影响顾客的品牌判断。品牌判断发生在两个层面：态度层和行为意向层。前者是顾客对品牌的态度评价，后者则是顾客考虑是否购买品牌的判断。费希宾提出的多属性态度模型认为顾客对品牌的整体判断通常取决于品牌的具体属性与利益。顾客根据品牌属性和属性的重要性最后得出整体品牌态度。例如，顾客对餐厅的评价会根据餐厅的地理位置、服务水平、硬件设施、口感等各种因素综合而成。</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根据顾客的态度可以预测其行为意向，对品牌的好感会带来品牌购买。品牌建设要实现的最终目的在于增进品牌销售，而让顾客购买品牌的前提是让品牌进入顾客购买考虑集。顾客的品牌考虑集规模从1～5个不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12875"/>
            <a:ext cx="1092454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体验是一种主观的、内在的顾客反应（诸如认知、情感和感觉）和行为反应。品牌体验概念可追溯到体验经济和体验营销。体验是企业以服务为舞台，以商品为道具，围绕顾客创造出值得顾客回忆的活动。在体验经济概念提出后营销领域的学者相继提出了顾客体验、产品体验、服务体验、体验消费等概念。伯恩特·施密特提出的体验营销概念获得最大关注，其著作《体验式营销》将不同的体验形式总称为五类战略体验模块：知觉体验、思考体验、行为体验、情感体验和关联体验，即体验营销要求企业从顾客的感官、情感、思考、行动、关联五个方面定义、设计营销策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12875"/>
            <a:ext cx="1097280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体验营销突破了理性顾客假设，认为顾客的消费行为除了包含知识、智力、思考等理性因素以外，还包含感官、情感、情绪等感性因素。品牌体验具体包括感官体验、情感体验、思考体验、行动体验和关联体验五个维度。感官体验是由视觉、听觉、嗅觉、味觉及触觉形成的知觉刺激，以形成美学的愉悦、兴奋、美丽与满足；情感体验可由正、负面的心情及强烈的感情所构成；思考体验可通过创造惊奇感、诱发及刺激而产生，以吸引顾客注意、引发好奇心；行动体验可通过创造身体感受行为模式、生活形态及互动关系而形成。品牌体验的研究让品牌建设回归于营销的本质：满足顾客作为人的直觉需求，而不是理性推断。关联体验是企业通过营销活动设计，使顾客同时获得上述四种体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85265"/>
            <a:ext cx="10935970" cy="3415030"/>
          </a:xfrm>
          <a:prstGeom prst="rect">
            <a:avLst/>
          </a:prstGeom>
          <a:noFill/>
        </p:spPr>
        <p:txBody>
          <a:bodyPr wrap="square">
            <a:spAutoFit/>
          </a:bodyPr>
          <a:lstStyle/>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4.建立品牌关系</a:t>
            </a:r>
            <a:endPar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当顾客对企业品牌形成一个相对稳定的品牌反应时，就会固化为顾客与品牌之间的某种关系。品牌关系是指顾客对品牌的态度和品牌对顾客的态度之间的互动。在这个关系体系中顾客与品牌被视为同等重要的两个部分，并且彼此之间会有互动反应。品牌关系的强弱通常可以通过顾客与品牌的精神共鸣和顾客的品牌忠诚度来体现。品牌忠诚度是品牌资产的一个基本维度。一群习惯型购买者是公司获得长期持续收入的重要来源，可以创造巨大的价值。品牌忠诚度越高，顾客流失率越低，品牌的价值就越高。</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556385"/>
            <a:ext cx="2644140" cy="645160"/>
          </a:xfrm>
          <a:prstGeom prst="rect">
            <a:avLst/>
          </a:prstGeom>
          <a:noFill/>
        </p:spPr>
        <p:txBody>
          <a:bodyPr wrap="square" rtlCol="0" anchor="t">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indent="457200" algn="l">
              <a:lnSpc>
                <a:spcPct val="150000"/>
              </a:lnSpc>
              <a:spcBef>
                <a:spcPts val="0"/>
              </a:spcBef>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1）品牌共鸣</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410210" y="2060575"/>
            <a:ext cx="1106487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共鸣是指顾客与品牌之间同喜同悲的程度。品牌共鸣位于品牌建设金字塔模型的顶端，它意味着顾客与品牌之间既有情感联系，又有行动承诺。这种情感联系包括对品牌的依恋，最后达到对品牌至爱的程度；行动承诺可以体现在重复购买品牌，向他人推荐品牌以及抵制品牌负面信息等内容上。研究表明，当顾客与品牌之间建立认同后，即使面对该品牌的负面消息也会主动为品牌辩护。</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556385"/>
            <a:ext cx="10969625" cy="239966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effectLst/>
                <a:latin typeface="+mn-ea"/>
                <a:ea typeface="+mn-ea"/>
                <a:cs typeface="+mn-ea"/>
                <a:sym typeface="+mn-ea"/>
              </a:rPr>
              <a:t>顾客购买品牌产品的重要原因在于品牌有助于顾客表达自我身份，久而久之，顾客与品牌之间就发展情感联系，这是类似于人与人之间（如男女之间）的依恋关系。朴克把品牌依恋定义为顾客自我与品牌之间的认知和情感连接。这种依恋关系的极致是顾客对品牌的挚爱。卡罗尔发现，品牌挚爱包含了顾客对品牌的积极评价、依恋和热情。对品牌挚爱到狂热的顾客会表现出将品牌标识纹在自己身上，彻夜排队等候最新产品。如同小米手机的粉丝自称为“米粉”。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42645" y="2492375"/>
            <a:ext cx="10060305"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品牌利益是指产品的属性能给顾客带来的好处或收益。例如，国产品牌长城汽车的“技术精良”属性可以给顾客带来操控愉悦的满足，而车的“耐用”属性能为顾客节约修理或更换新车的成本。</a:t>
            </a:r>
            <a:endParaRPr lang="zh-CN" altLang="zh-CN" sz="2000" kern="100" dirty="0">
              <a:effectLst/>
              <a:latin typeface="+mn-ea"/>
              <a:ea typeface="+mn-ea"/>
              <a:cs typeface="+mn-ea"/>
              <a:sym typeface="+mn-ea"/>
            </a:endParaRPr>
          </a:p>
        </p:txBody>
      </p:sp>
      <p:sp>
        <p:nvSpPr>
          <p:cNvPr id="2" name="文本框 1"/>
          <p:cNvSpPr txBox="1"/>
          <p:nvPr/>
        </p:nvSpPr>
        <p:spPr>
          <a:xfrm>
            <a:off x="986155" y="1772285"/>
            <a:ext cx="6096000" cy="598805"/>
          </a:xfrm>
          <a:prstGeom prst="rect">
            <a:avLst/>
          </a:prstGeom>
          <a:noFill/>
        </p:spPr>
        <p:txBody>
          <a:bodyPr wrap="square" rtlCol="0" anchor="t">
            <a:spAutoFit/>
            <a:scene3d>
              <a:camera prst="orthographicFront"/>
              <a:lightRig rig="threePt" dir="t"/>
            </a:scene3d>
          </a:bodyPr>
          <a:p>
            <a:pPr lvl="0" indent="457200" algn="just">
              <a:lnSpc>
                <a:spcPct val="150000"/>
              </a:lnSpc>
              <a:spcBef>
                <a:spcPts val="0"/>
              </a:spcBef>
              <a:spcAft>
                <a:spcPts val="0"/>
              </a:spcAft>
            </a:pPr>
            <a:r>
              <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（2）品牌利益</a:t>
            </a:r>
            <a:endPar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14070" y="2136775"/>
            <a:ext cx="10787380"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与品牌拥有共鸣的顾客会重复购买。对零售企业的研究发现，每月多次购物的忠实顾客能够为零售商带来稳定的高收入，偶尔上门或者冲着打折才购物的顾客则几乎不带来利润，有时还会带来亏损。与品牌共鸣的顾客会主动向他人推荐自己钟爱的品牌。即使当品牌身陷负面信息的旋涡时，忠诚的顾客会认为品牌负面信息不可信，当无法否认负面信息时，还会认为品牌被攻击的某个方面是无足轻重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6155" y="1412240"/>
            <a:ext cx="2836545" cy="645160"/>
          </a:xfrm>
          <a:prstGeom prst="rect">
            <a:avLst/>
          </a:prstGeom>
          <a:noFill/>
        </p:spPr>
        <p:txBody>
          <a:bodyPr wrap="square" rtlCol="0" anchor="t">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indent="457200" algn="l">
              <a:lnSpc>
                <a:spcPct val="150000"/>
              </a:lnSpc>
              <a:spcBef>
                <a:spcPts val="0"/>
              </a:spcBef>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2）品牌忠诚度</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401955" y="2060575"/>
            <a:ext cx="1108710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忠诚度是指顾客对品牌偏爱的心理反应，反映了对该品牌的信任和依赖程度，是顾客在购买决策中多次表现出来的对某个品牌有偏向性的（而非随意的）行为反应。它是一种行为过程，也是一种心理（决策和评估）过程。企业常用品牌忠诚度反映顾客与品牌之间的关系状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（1）品牌忠诚度层次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所有品牌在市场上都拥有不同的消费评判和消费层级，哪怕是华为这样的品牌，也无法保证它的顾客对品牌有恒久的感情。顾客在品牌情感上的差异，表现出其在品牌的购买、消费、选择方式上的差异。因而，通常将顾客的品牌忠诚度分为以下五个层次，如图1-5所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6" descr="1-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62760" y="1092200"/>
            <a:ext cx="5693410" cy="379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2421890" y="4963795"/>
            <a:ext cx="3557270" cy="55308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图</a:t>
            </a:r>
            <a:r>
              <a:rPr lang="zh-CN" altLang="zh-CN" sz="2000" kern="100" dirty="0">
                <a:effectLst/>
                <a:latin typeface="+mn-ea"/>
                <a:ea typeface="+mn-ea"/>
                <a:cs typeface="+mn-ea"/>
                <a:sym typeface="+mn-ea"/>
              </a:rPr>
              <a:t>1-5 </a:t>
            </a:r>
            <a:r>
              <a:rPr lang="zh-CN" altLang="zh-CN" sz="2000" kern="100" dirty="0">
                <a:effectLst/>
                <a:latin typeface="+mn-ea"/>
                <a:ea typeface="+mn-ea"/>
                <a:cs typeface="+mn-ea"/>
                <a:sym typeface="+mn-ea"/>
              </a:rPr>
              <a:t>品牌忠诚度层次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2708910"/>
            <a:ext cx="1100772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无品牌忠诚者对品牌的认知完全没有差异，他们对品牌漠不关心，对价格十分敏感，价格的变动（价格降低或价格相对降低）往往成为其选择商品的决定性因素。这类顾客会根据价格的变动不断更换品牌，哪个品牌价格低，就选哪个。许多低值易耗品、同质化行业和习惯性消费品都没有品牌忠诚者。</a:t>
            </a:r>
            <a:endParaRPr lang="zh-CN" altLang="zh-CN" sz="2000" kern="100" dirty="0">
              <a:effectLst/>
              <a:latin typeface="+mn-ea"/>
              <a:ea typeface="+mn-ea"/>
              <a:cs typeface="+mn-ea"/>
              <a:sym typeface="+mn-ea"/>
            </a:endParaRPr>
          </a:p>
        </p:txBody>
      </p:sp>
      <p:sp>
        <p:nvSpPr>
          <p:cNvPr id="3" name="文本框 2"/>
          <p:cNvSpPr txBox="1"/>
          <p:nvPr/>
        </p:nvSpPr>
        <p:spPr>
          <a:xfrm>
            <a:off x="1058545" y="2060575"/>
            <a:ext cx="6096000" cy="55308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①无品牌忠诚者</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2852420"/>
            <a:ext cx="1092454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习惯购买者是指那些对某品牌产品满意或至少不反感的顾客。这类顾客如果对某一品牌或某几种品牌不反感，购买时就会有固定的消费习惯和偏好，目标明确。如果竞争者有明显的诱因，如通过价格优惠、广告宣传、独特包装、销售促进等方式鼓励顾客试用、购买或续购某一产品，顾客就会进行品牌转换，购买其他品牌。</a:t>
            </a:r>
            <a:endParaRPr lang="zh-CN" altLang="zh-CN" sz="2000" kern="100" dirty="0">
              <a:effectLst/>
              <a:latin typeface="+mn-ea"/>
              <a:ea typeface="+mn-ea"/>
              <a:cs typeface="+mn-ea"/>
              <a:sym typeface="+mn-ea"/>
            </a:endParaRPr>
          </a:p>
        </p:txBody>
      </p:sp>
      <p:sp>
        <p:nvSpPr>
          <p:cNvPr id="3" name="文本框 2"/>
          <p:cNvSpPr txBox="1"/>
          <p:nvPr/>
        </p:nvSpPr>
        <p:spPr>
          <a:xfrm>
            <a:off x="1058545" y="2348865"/>
            <a:ext cx="6096000" cy="398780"/>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②习惯购买者</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210" y="2132330"/>
            <a:ext cx="1103058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满意购买者对原来购买的品牌相当满意，而且产生了品牌转换风险忧虑，也就是说购买另一个新的品牌，会有效益的风险、适应的风险等。顾客在购买新的品牌时，会产生品牌转换成本，即购买另一个新品牌时，顾客会因效益、时间、金钱、适应、使用等方面的风险而放弃新的选择。这是因为在某一特定使用环境中新品牌可能不会发挥效用。为了吸引这类顾客，竞争者需提供充足的转变诱因，或足够多的利益，以补偿顾客因为转变而产生的风险。</a:t>
            </a:r>
            <a:endParaRPr lang="zh-CN" altLang="zh-CN" sz="2000" kern="100" dirty="0">
              <a:effectLst/>
              <a:latin typeface="+mn-ea"/>
              <a:ea typeface="+mn-ea"/>
              <a:cs typeface="+mn-ea"/>
              <a:sym typeface="+mn-ea"/>
            </a:endParaRPr>
          </a:p>
        </p:txBody>
      </p:sp>
      <p:sp>
        <p:nvSpPr>
          <p:cNvPr id="3" name="文本框 2"/>
          <p:cNvSpPr txBox="1"/>
          <p:nvPr/>
        </p:nvSpPr>
        <p:spPr>
          <a:xfrm>
            <a:off x="1058545" y="1484630"/>
            <a:ext cx="6096000" cy="55308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③满意购买者</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2564765"/>
            <a:ext cx="1106805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这一层的顾客对品牌已经有了一种爱和情感，某些品牌是他们情感与心灵的依托，能历久不衰，已经成为他们的朋友，是顾客生活中不可或缺的用品，且不易被取代，如一些顾客天天使用的中华牙膏、雕牌肥皂，一些小朋友天天喝的娃哈哈酸奶，老干妈改变原料招致顾客抗议等。顾客对品牌的选择建立在诸如标志物、使用经历或品牌体现等方面的高质量品牌联想上。</a:t>
            </a:r>
            <a:endParaRPr lang="zh-CN" altLang="zh-CN" sz="2000" kern="100" dirty="0">
              <a:effectLst/>
              <a:latin typeface="+mn-ea"/>
              <a:ea typeface="+mn-ea"/>
              <a:cs typeface="+mn-ea"/>
              <a:sym typeface="+mn-ea"/>
            </a:endParaRPr>
          </a:p>
        </p:txBody>
      </p:sp>
      <p:sp>
        <p:nvSpPr>
          <p:cNvPr id="3" name="文本框 2"/>
          <p:cNvSpPr txBox="1"/>
          <p:nvPr/>
        </p:nvSpPr>
        <p:spPr>
          <a:xfrm>
            <a:off x="986155" y="2165985"/>
            <a:ext cx="6096000" cy="398780"/>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④情感购买者</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2204720"/>
            <a:ext cx="1093597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忠诚购买者是品牌忠诚的最高境界，顾客不仅对品牌产生情感，甚至引以为骄傲。此品牌无论是从功能的角度来看，还是作为他们身份的表达，都非常重要。顾客会向其他人推荐该品牌。这类商品以中高档产品居多，尤其是高档奢侈品更多，如格力空调、比亚迪汽车、安踏服装的购买者都持有这种心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以上五种顾客的品牌忠诚度并非总是以单一的形式出现，有的顾客可能是几种忠诚度的组合，既喜欢某一品牌，又具有转换代价。</a:t>
            </a:r>
            <a:endParaRPr lang="zh-CN" altLang="zh-CN" sz="2000" kern="100" dirty="0">
              <a:effectLst/>
              <a:latin typeface="+mn-ea"/>
              <a:ea typeface="+mn-ea"/>
              <a:cs typeface="+mn-ea"/>
              <a:sym typeface="+mn-ea"/>
            </a:endParaRPr>
          </a:p>
        </p:txBody>
      </p:sp>
      <p:sp>
        <p:nvSpPr>
          <p:cNvPr id="3" name="文本框 2"/>
          <p:cNvSpPr txBox="1"/>
          <p:nvPr/>
        </p:nvSpPr>
        <p:spPr>
          <a:xfrm>
            <a:off x="986155" y="1772285"/>
            <a:ext cx="6096000" cy="55308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⑤忠诚购买者</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0300" y="1052195"/>
            <a:ext cx="3552825" cy="42989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（2）品牌忠诚度的测量</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100" name="文本框 99"/>
          <p:cNvSpPr txBox="1"/>
          <p:nvPr/>
        </p:nvSpPr>
        <p:spPr>
          <a:xfrm>
            <a:off x="554990" y="1412875"/>
            <a:ext cx="1104582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为了更好地留住忠诚顾客、培养品牌忠诚，企业需要对品牌忠诚度进行测量，并将此作为制订相应品牌策略的基础，测量的标准如下。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①顾客重复购买次数</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在一定时期内，顾客对某一品牌产品重复购买的次数越多，说明对这一品牌的忠诚度就越高，反之就越低。需要注意的是在确定这一指标的合理界限时（即多长时间内重复购买多少次才算忠诚），必须区别对待不同的产品。</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554990" y="1556385"/>
            <a:ext cx="10777220" cy="2399665"/>
          </a:xfrm>
          <a:prstGeom prst="rect">
            <a:avLst/>
          </a:prstGeom>
          <a:noFill/>
        </p:spPr>
        <p:txBody>
          <a:bodyPr wrap="square">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②顾客购物时间的长短</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根据消费心理规律顾客购买商品都要经过比较、挑选这一过程。但由于信赖程度有差别，针对不同产品顾客购买挑选时间的长短也是不同的。一般来说，顾客挑选时间越短说明他对某一品牌商品形成了偏爱，对这一品牌的忠诚度越高，反之则说明他对这一品牌的忠诚度越低。在运用这一标准衡量品牌忠诚度时，必须剔除因产品结构、用途方面的差异而产生的影响。</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4355" y="2420620"/>
            <a:ext cx="1105789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价值的实质是品牌及标定产品给顾客提供的一组利益的概述。“高标准、精细化、零缺陷”是海尔体现的服务价值。品牌的价值内涵可以是产品功效方面的价值，也可以是对顾客情感满足方面的价值，还可以是关于顾客自我表达方面的象征性价值。</a:t>
            </a:r>
            <a:endParaRPr lang="zh-CN" altLang="zh-CN" sz="2000" kern="100" dirty="0">
              <a:effectLst/>
              <a:latin typeface="+mn-ea"/>
              <a:ea typeface="+mn-ea"/>
              <a:cs typeface="+mn-ea"/>
              <a:sym typeface="+mn-ea"/>
            </a:endParaRPr>
          </a:p>
        </p:txBody>
      </p:sp>
      <p:sp>
        <p:nvSpPr>
          <p:cNvPr id="2" name="文本框 1"/>
          <p:cNvSpPr txBox="1"/>
          <p:nvPr/>
        </p:nvSpPr>
        <p:spPr>
          <a:xfrm>
            <a:off x="626745" y="1821815"/>
            <a:ext cx="6096000" cy="598805"/>
          </a:xfrm>
          <a:prstGeom prst="rect">
            <a:avLst/>
          </a:prstGeom>
          <a:noFill/>
        </p:spPr>
        <p:txBody>
          <a:bodyPr wrap="square" rtlCol="0" anchor="t">
            <a:spAutoFit/>
            <a:scene3d>
              <a:camera prst="orthographicFront"/>
              <a:lightRig rig="threePt" dir="t"/>
            </a:scene3d>
          </a:bodyPr>
          <a:p>
            <a:pPr lvl="0" indent="457200" algn="just">
              <a:lnSpc>
                <a:spcPct val="150000"/>
              </a:lnSpc>
              <a:spcBef>
                <a:spcPts val="0"/>
              </a:spcBef>
              <a:spcAft>
                <a:spcPts val="0"/>
              </a:spcAft>
            </a:pPr>
            <a:r>
              <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（3）品牌价值</a:t>
            </a:r>
            <a:endPar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③顾客对价格的敏感程度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虽然顾客对价格都是非常重视的，但并不意味着顾客对各种产品价格的敏感程度相同。事实证明，对于喜爱和信赖的产品顾客对其价格变动的承受能力强，即敏感程度低；而对于不喜爱的产品顾客对其价格变动的承受能力弱，即敏感度高。据此亦可衡量顾客对某一品牌的忠诚度。运用这一标准时，要注意顾客对产品的需求程度、产品供求状况以及市场竞争程度三个因素的影响。在实际运用中，衡量价格敏感度与品牌忠诚度的关系，要排除这三个因素的干扰。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845" y="1485265"/>
            <a:ext cx="1108900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④顾客对竞争产品的态度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对某一品牌态度的变化，多是通过与竞争产品相比较而产生的。根据顾客对竞争产品的态度可以判断顾客对其他品牌产品忠诚度的高低。如果顾客对某一品牌的竞争产品兴趣大、好感强，就说明对某一品牌的忠诚度低；如果对其他的品牌产品没有好感、兴趣不大，就说明对某一品牌产品忠诚度高。</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845" y="1485265"/>
            <a:ext cx="1080008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⑤顾客对产品质量问题的态度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所有企业都可能因种种情况而出现产品质量问题，即使名牌产品也在所难免。如果顾客对某一品牌的印象好、忠诚度高，则会以宽容和同情的态度对待企业出现的问题，相信企业很快会加以处理；如果顾客对某一品牌忠诚度低，则一旦产品出现质量问题，顾客就会非常敏感，极有可能从此不再购买这一产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心智视角的品牌资产理论基础较为丰富，覆盖面也非常广泛，而且可以揭示顾客的内在心理感知过程，从源头上解释品牌影响力是如何形成的，因此，这一视角的品牌资产理论对企业品牌建设过程的诊断力较强。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项目小结</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1484630"/>
            <a:ext cx="11114405" cy="516953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1.品牌是能够给拥有者带来溢价、增值的一种无形资产，它的载体是区别于其他竞争者的名称、图案、符号等及其组合，增值的源泉是在顾客心中形成的有关产品特色、利益和服务的质量承诺与保证的印象。</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2.品牌主要具有以下七个方面的特征：专有性、无形性、价值性、风险性及不确定性、识别性、扩张性和引领性。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3.根据品牌的辐射区域可以将品牌分为地区品牌、国内品牌和国际品牌。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4.根据品牌所处产业链的环节可以将品牌分为制造商品牌和经营商品牌。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5.根据品牌化对象可以将品牌分为产品品牌、服务品牌、组织品牌、个人品牌、事件品牌、区域品牌等。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6.商标是品牌的组成部分，是品牌中便于顾客识别的标志和名称，是营造优势品牌的基础。商标是品牌的外在表现形式。企业选择把品牌注册为商标寻求法律保护。</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698500" y="1484630"/>
            <a:ext cx="10626725"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7.品牌具有以下四个方面的功能：识别功能、信息浓缩功能、安全功能和附加价值功能。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8.品牌与国民经济存在相关性，是国家形象的一种象征。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9.顾客视角的品牌资产是指由于顾客拥有某品牌的知识导致其对该品牌的营销活动产生差异性反应。</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10.品牌知识是由品牌认知与品牌形象构成的。品牌知识储存在顾客心智中，遵循联想网络记忆模型，是由品牌节点与节点之间的链环构成。品牌认知包括品牌识别和品牌回忆。品牌形象是顾客对品牌的所有联想的集合体，它反映了品牌在顾客记忆中的图景。</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11.CBBE模型，基于顾客的品牌价值模型，认为构筑顾客心智的品牌资产需要遵循四个逻辑阶段，第一阶段为品牌识别，第二阶段为品牌内涵，第三阶段为品牌反应，第四阶段为品牌关系。</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5080" y="5486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复习思考题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482600" y="1484630"/>
            <a:ext cx="7552055" cy="3784600"/>
          </a:xfrm>
          <a:prstGeom prst="rect">
            <a:avLst/>
          </a:prstGeom>
          <a:noFill/>
        </p:spPr>
        <p:txBody>
          <a:bodyPr wrap="square" rtlCol="0" anchor="t">
            <a:spAutoFit/>
          </a:bodyPr>
          <a:lstStyle/>
          <a:p>
            <a:pPr lvl="0" indent="457200" algn="just">
              <a:lnSpc>
                <a:spcPct val="150000"/>
              </a:lnSpc>
              <a:spcBef>
                <a:spcPts val="0"/>
              </a:spcBef>
              <a:spcAft>
                <a:spcPts val="0"/>
              </a:spcAft>
            </a:pPr>
            <a:r>
              <a:rPr altLang="zh-CN" sz="2000" kern="100" dirty="0">
                <a:effectLst/>
                <a:latin typeface="+mn-ea"/>
                <a:ea typeface="+mn-ea"/>
                <a:cs typeface="+mn-ea"/>
                <a:sym typeface="+mn-ea"/>
              </a:rPr>
              <a:t>1.简述品牌的定义。</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2.谈谈品牌在现代企业营销中的作用。</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3.阐述品牌的功能。</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4.品牌与顾客之间存在什么关系？</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5.企业的品牌价值如何积累，又如何增值？</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6.顾客视角的品牌资产是什么？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7.顾客心智中的品牌知识由什么构成？</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9.品牌资产创建过程由哪四个阶段构成？</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33274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项目实训</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7380" y="1772920"/>
            <a:ext cx="10224770"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企业品牌探讨：搜集几个知名品牌，分析其成功的原因。</a:t>
            </a:r>
            <a:endParaRPr lang="zh-CN" altLang="zh-CN" sz="2000" kern="100" dirty="0">
              <a:effectLst/>
              <a:latin typeface="+mn-ea"/>
              <a:ea typeface="+mn-ea"/>
              <a:cs typeface="+mn-ea"/>
              <a:sym typeface="+mn-ea"/>
            </a:endParaRPr>
          </a:p>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 实训目的</a:t>
            </a:r>
            <a:endPar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（1）通过搜集知名品牌活动，增强对品牌概念的理解。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（2）分析知名品牌，进一步掌握品牌的内涵。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（3）通过搜集材料、整理材料，提高分析材料的能力。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980440"/>
            <a:ext cx="9782175" cy="5446395"/>
          </a:xfrm>
          <a:prstGeom prst="rect">
            <a:avLst/>
          </a:prstGeom>
          <a:noFill/>
        </p:spPr>
        <p:txBody>
          <a:bodyPr wrap="square" rtlCol="0" anchor="t">
            <a:spAutoFit/>
          </a:bodyPr>
          <a:lstStyle/>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 实训内容与要求</a:t>
            </a:r>
            <a:endPar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（1）自愿组成学习小组，每组4～5人，各组自主收集资料。</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（2）小组组长给本组同学分配整理资料的工作。</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（3）学习小组组长组织本组同学讨论整理的资料情况，并形成调研结论。</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（4）各小组撰写一份调研报告。</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（5）各小组制作PPT，并在班级内讲解展示。</a:t>
            </a:r>
            <a:endParaRPr lang="zh-CN" altLang="zh-CN" sz="2000" kern="100" dirty="0">
              <a:effectLst/>
              <a:latin typeface="+mn-ea"/>
              <a:ea typeface="+mn-ea"/>
              <a:cs typeface="+mn-ea"/>
              <a:sym typeface="+mn-ea"/>
            </a:endParaRPr>
          </a:p>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3. 成果与检测</a:t>
            </a:r>
            <a:endPar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（1）小组调研报告一份。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（2）PPT汇报展示。</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（3）其他小组同学提出问题，汇报人解答。</a:t>
            </a:r>
            <a:endParaRPr lang="zh-CN" altLang="zh-CN" sz="2000" kern="100" dirty="0">
              <a:effectLst/>
              <a:latin typeface="+mn-ea"/>
              <a:ea typeface="+mn-ea"/>
              <a:cs typeface="+mn-ea"/>
              <a:sym typeface="+mn-ea"/>
            </a:endParaRPr>
          </a:p>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4．教师现场点评与总结。</a:t>
            </a:r>
            <a:endPar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3" name="文本框 52"/>
          <p:cNvSpPr txBox="1"/>
          <p:nvPr/>
        </p:nvSpPr>
        <p:spPr>
          <a:xfrm>
            <a:off x="717727" y="2354505"/>
            <a:ext cx="6712965" cy="22159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rPr>
              <a:t>THANKS</a:t>
            </a:r>
            <a:endParaRPr kumimoji="0" lang="zh-CN" altLang="en-US"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endParaRPr>
          </a:p>
        </p:txBody>
      </p:sp>
      <p:sp>
        <p:nvSpPr>
          <p:cNvPr id="3" name="矩形 2"/>
          <p:cNvSpPr/>
          <p:nvPr/>
        </p:nvSpPr>
        <p:spPr bwMode="auto">
          <a:xfrm>
            <a:off x="412314" y="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69221" y="981204"/>
            <a:ext cx="2011680" cy="6451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i="0" u="none" strike="noStrike" kern="1200" cap="none" spc="0" normalizeH="0" baseline="0" noProof="0" dirty="0">
                <a:ln>
                  <a:noFill/>
                </a:ln>
                <a:solidFill>
                  <a:srgbClr val="FFFFFF"/>
                </a:solidFill>
                <a:effectLst/>
                <a:uLnTx/>
                <a:uFillTx/>
                <a:latin typeface="+mn-ea"/>
                <a:ea typeface="+mn-ea"/>
                <a:cs typeface="+mn-cs"/>
              </a:rPr>
              <a:t>认识品牌</a:t>
            </a:r>
            <a:endParaRPr kumimoji="0" lang="en-US" sz="36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681393" y="3505668"/>
            <a:ext cx="6417141"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讲课完毕，感谢聆听</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7" name="矩形 6"/>
          <p:cNvSpPr/>
          <p:nvPr/>
        </p:nvSpPr>
        <p:spPr bwMode="auto">
          <a:xfrm>
            <a:off x="1043143" y="4605699"/>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3720" y="2348865"/>
            <a:ext cx="1109027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文化是品牌所凝结的价值观念、生活态度、审美情趣、个性修养、时尚品位、情感诉求等精神因素。通过实现产品的物质效用与品牌精神的高度统一，可以塑造出独特的品牌文化。品牌文化能够超越时空的限制，带给顾客更全面的高层次满足和精神慰藉，在顾客心灵深处形成潜在的文化认同和情感眷恋。</a:t>
            </a:r>
            <a:endParaRPr lang="zh-CN" altLang="zh-CN" sz="2000" kern="100" dirty="0">
              <a:effectLst/>
              <a:latin typeface="+mn-ea"/>
              <a:ea typeface="+mn-ea"/>
              <a:cs typeface="+mn-ea"/>
              <a:sym typeface="+mn-ea"/>
            </a:endParaRPr>
          </a:p>
        </p:txBody>
      </p:sp>
      <p:sp>
        <p:nvSpPr>
          <p:cNvPr id="2" name="文本框 1"/>
          <p:cNvSpPr txBox="1"/>
          <p:nvPr/>
        </p:nvSpPr>
        <p:spPr>
          <a:xfrm>
            <a:off x="698500" y="1700530"/>
            <a:ext cx="6096000" cy="598805"/>
          </a:xfrm>
          <a:prstGeom prst="rect">
            <a:avLst/>
          </a:prstGeom>
          <a:noFill/>
        </p:spPr>
        <p:txBody>
          <a:bodyPr wrap="square" rtlCol="0" anchor="t">
            <a:spAutoFit/>
            <a:scene3d>
              <a:camera prst="orthographicFront"/>
              <a:lightRig rig="threePt" dir="t"/>
            </a:scene3d>
          </a:bodyPr>
          <a:p>
            <a:pPr lvl="0" indent="457200" algn="just">
              <a:lnSpc>
                <a:spcPct val="150000"/>
              </a:lnSpc>
              <a:spcBef>
                <a:spcPts val="0"/>
              </a:spcBef>
              <a:spcAft>
                <a:spcPts val="0"/>
              </a:spcAft>
            </a:pPr>
            <a:r>
              <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（4）品牌文化</a:t>
            </a:r>
            <a:endPar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2564765"/>
            <a:ext cx="1076325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个性是品牌形象人格化后所具有的个性。譬如，农夫山泉的品牌个性之一是“天然”，海尔的品牌个性之一是“真诚”。品牌个性与品牌文化密切相关。品牌个性是品牌人格化以后所具有的“人”的个性，而人的个性的形成离不开他所处的社会环境，特别是文化环境。</a:t>
            </a:r>
            <a:endParaRPr lang="zh-CN" altLang="zh-CN" sz="2000" kern="100" dirty="0">
              <a:effectLst/>
              <a:latin typeface="+mn-ea"/>
              <a:ea typeface="+mn-ea"/>
              <a:cs typeface="+mn-ea"/>
              <a:sym typeface="+mn-ea"/>
            </a:endParaRPr>
          </a:p>
        </p:txBody>
      </p:sp>
      <p:sp>
        <p:nvSpPr>
          <p:cNvPr id="2" name="文本框 1"/>
          <p:cNvSpPr txBox="1"/>
          <p:nvPr/>
        </p:nvSpPr>
        <p:spPr>
          <a:xfrm>
            <a:off x="626110" y="1916430"/>
            <a:ext cx="6096000" cy="598805"/>
          </a:xfrm>
          <a:prstGeom prst="rect">
            <a:avLst/>
          </a:prstGeom>
          <a:noFill/>
        </p:spPr>
        <p:txBody>
          <a:bodyPr wrap="square" rtlCol="0" anchor="t">
            <a:spAutoFit/>
            <a:scene3d>
              <a:camera prst="orthographicFront"/>
              <a:lightRig rig="threePt" dir="t"/>
            </a:scene3d>
          </a:bodyPr>
          <a:p>
            <a:pPr lvl="0" indent="457200" algn="just">
              <a:lnSpc>
                <a:spcPct val="150000"/>
              </a:lnSpc>
              <a:spcBef>
                <a:spcPts val="0"/>
              </a:spcBef>
              <a:spcAft>
                <a:spcPts val="0"/>
              </a:spcAft>
            </a:pPr>
            <a:r>
              <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（5）品牌个性</a:t>
            </a:r>
            <a:endPar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2348865"/>
            <a:ext cx="1065847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暗示了购买者或使用产品的顾客类型。品牌将顾客区隔开来，这种区隔不仅从顾客的年龄、收入等表象特征方面体现出来，还更多地体现在顾客的心理特征和生活方式方面。例如，李宁服装的使用者形象是健康、自信、积极向上的运动爱好者，而雅戈尔服装的使用者是成熟、稳重的商务人士。</a:t>
            </a:r>
            <a:endParaRPr lang="zh-CN" altLang="zh-CN" sz="2000" kern="100" dirty="0">
              <a:effectLst/>
              <a:latin typeface="+mn-ea"/>
              <a:ea typeface="+mn-ea"/>
              <a:cs typeface="+mn-ea"/>
              <a:sym typeface="+mn-ea"/>
            </a:endParaRPr>
          </a:p>
        </p:txBody>
      </p:sp>
      <p:sp>
        <p:nvSpPr>
          <p:cNvPr id="2" name="文本框 1"/>
          <p:cNvSpPr txBox="1"/>
          <p:nvPr/>
        </p:nvSpPr>
        <p:spPr>
          <a:xfrm>
            <a:off x="842645" y="1700530"/>
            <a:ext cx="6096000" cy="598805"/>
          </a:xfrm>
          <a:prstGeom prst="rect">
            <a:avLst/>
          </a:prstGeom>
          <a:noFill/>
        </p:spPr>
        <p:txBody>
          <a:bodyPr wrap="square" rtlCol="0" anchor="t">
            <a:spAutoFit/>
            <a:scene3d>
              <a:camera prst="orthographicFront"/>
              <a:lightRig rig="threePt" dir="t"/>
            </a:scene3d>
          </a:bodyPr>
          <a:p>
            <a:pPr lvl="0" indent="457200" algn="just">
              <a:lnSpc>
                <a:spcPct val="150000"/>
              </a:lnSpc>
              <a:spcBef>
                <a:spcPts val="0"/>
              </a:spcBef>
              <a:spcAft>
                <a:spcPts val="0"/>
              </a:spcAft>
            </a:pPr>
            <a:r>
              <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（6）品牌使用者</a:t>
            </a:r>
            <a:endParaRPr lang="zh-CN" altLang="zh-CN" sz="22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362325" y="981075"/>
            <a:ext cx="5080000" cy="42989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30</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多</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年前的海尔砸出了什么？</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32435" y="1484630"/>
            <a:ext cx="1126617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1985年的海尔还叫青岛电冰箱总厂，那时张瑞敏也是初来乍到。一个朋友要买冰箱，挑了很多台都有问题，于是张瑞敏立马让人把仓库里的400多台冰箱检查一遍，发现有76台冰箱存在问题。</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当时冰箱称得上是稀罕物，不合格或者次品，可以优惠卖给职工，对企业职工也是一种福利。然而，张瑞敏却宣布，这些冰箱要全部砸掉，而且由生产这些冰箱的职工亲手砸掉，他带头抡起大锤，职工们只能挥泪砸掉自己的福利。</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对于冰箱存在的质量问题，张瑞敏没有逃避和掩饰，而是积极地面对和解决。对于职工们的过错，张瑞敏也没有粗暴地开除，而是通过砸冰箱这一举措，给职工们树立品质意识。这一事件之后，海尔职工明白了产品质量的重要性，而在顾客层面，海尔重视品质这一点深入人心，品牌形象得到大大提升。</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618" descr="IMG_256"/>
          <p:cNvPicPr>
            <a:picLocks noChangeAspect="1"/>
          </p:cNvPicPr>
          <p:nvPr>
            <p:custDataLst>
              <p:tags r:id="rId1"/>
            </p:custDataLst>
          </p:nvPr>
        </p:nvPicPr>
        <p:blipFill>
          <a:blip r:embed="rId2"/>
          <a:stretch>
            <a:fillRect/>
          </a:stretch>
        </p:blipFill>
        <p:spPr>
          <a:xfrm>
            <a:off x="1395730" y="176530"/>
            <a:ext cx="8115935" cy="4667885"/>
          </a:xfrm>
          <a:prstGeom prst="rect">
            <a:avLst/>
          </a:prstGeom>
          <a:noFill/>
          <a:ln w="6350" cap="flat" cmpd="sng">
            <a:solidFill>
              <a:srgbClr val="000000"/>
            </a:solidFill>
            <a:prstDash val="dash"/>
            <a:miter/>
            <a:headEnd type="none" w="med" len="med"/>
            <a:tailEnd type="none" w="med" len="med"/>
          </a:ln>
        </p:spPr>
      </p:pic>
      <p:sp>
        <p:nvSpPr>
          <p:cNvPr id="3" name="文本框 2"/>
          <p:cNvSpPr txBox="1"/>
          <p:nvPr>
            <p:custDataLst>
              <p:tags r:id="rId3"/>
            </p:custDataLst>
          </p:nvPr>
        </p:nvSpPr>
        <p:spPr>
          <a:xfrm>
            <a:off x="845820" y="4920615"/>
            <a:ext cx="9807575" cy="10147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探讨：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30年前海尔砸碎不合格产品的举动对品牌建设有什么意义？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4400" y="1449705"/>
            <a:ext cx="5080000"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3. 品牌特征</a:t>
            </a:r>
            <a:endPar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17830" y="2132330"/>
            <a:ext cx="1021080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品牌主要具有以下七个方面的特征。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（1）品牌的专有性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拥有者经过法律程序的认定，享有品牌的专有权，有权要求其他企业或个人不能使用、仿冒或伪造自己的品牌。这一特征也被称作品牌的排他性或品牌的唯一性，它体现了品牌对企业经营的保护作用。同时，品牌的专有性也为顾客维护自身的权利提供了保证。</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210" y="1988820"/>
            <a:ext cx="5080000" cy="553085"/>
          </a:xfrm>
          <a:prstGeom prst="rect">
            <a:avLst/>
          </a:prstGeom>
          <a:noFill/>
        </p:spPr>
        <p:txBody>
          <a:bodyPr wrap="square">
            <a:spAutoFit/>
            <a:scene3d>
              <a:camera prst="orthographicFront"/>
              <a:lightRig rig="threePt" dir="t"/>
            </a:scene3d>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（2）品牌的无形性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395605" y="2492375"/>
            <a:ext cx="11181715"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是企业的无形资源。由于品牌拥有者可以凭借品牌的优势不断获取利益，可以利用品牌的市场开拓力和形象扩张力从而不断发展企业的资本内蓄力，因此人们可以看到品牌的价值。这种价值不能像物质资产那样用实物的形式表述，但它能使企业的无形资产迅速增加。</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accent3"/>
          </a:fgClr>
          <a:bgClr>
            <a:schemeClr val="accent2"/>
          </a:bgClr>
        </a:pattFill>
        <a:effectLst/>
      </p:bgPr>
    </p:bg>
    <p:spTree>
      <p:nvGrpSpPr>
        <p:cNvPr id="1" name=""/>
        <p:cNvGrpSpPr/>
        <p:nvPr/>
      </p:nvGrpSpPr>
      <p:grpSpPr>
        <a:xfrm>
          <a:off x="0" y="0"/>
          <a:ext cx="0" cy="0"/>
          <a:chOff x="0" y="0"/>
          <a:chExt cx="0" cy="0"/>
        </a:xfrm>
      </p:grpSpPr>
      <p:sp>
        <p:nvSpPr>
          <p:cNvPr id="34" name="TextBox 20"/>
          <p:cNvSpPr txBox="1"/>
          <p:nvPr/>
        </p:nvSpPr>
        <p:spPr>
          <a:xfrm>
            <a:off x="5671789" y="2028261"/>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品牌概述</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5" name="TextBox 21"/>
          <p:cNvSpPr txBox="1"/>
          <p:nvPr/>
        </p:nvSpPr>
        <p:spPr>
          <a:xfrm>
            <a:off x="5671789" y="4645844"/>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品牌资产</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6" name="TextBox 20"/>
          <p:cNvSpPr txBox="1"/>
          <p:nvPr/>
        </p:nvSpPr>
        <p:spPr>
          <a:xfrm>
            <a:off x="5639508" y="3358938"/>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品牌的功能与作用</a:t>
            </a:r>
            <a:endParaRPr lang="en-US" altLang="zh-CN" sz="2300" dirty="0">
              <a:solidFill>
                <a:srgbClr val="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86607" y="393204"/>
            <a:ext cx="3105148" cy="587524"/>
            <a:chOff x="4330909" y="1055717"/>
            <a:chExt cx="3105148" cy="587524"/>
          </a:xfrm>
        </p:grpSpPr>
        <p:sp>
          <p:nvSpPr>
            <p:cNvPr id="40" name="TextBox 58"/>
            <p:cNvSpPr txBox="1"/>
            <p:nvPr/>
          </p:nvSpPr>
          <p:spPr>
            <a:xfrm>
              <a:off x="4433500" y="1055717"/>
              <a:ext cx="1005403" cy="584775"/>
            </a:xfrm>
            <a:prstGeom prst="rect">
              <a:avLst/>
            </a:prstGeom>
            <a:noFill/>
            <a:ln>
              <a:noFill/>
            </a:ln>
          </p:spPr>
          <p:txBody>
            <a:bodyPr wrap="none" rtlCol="0">
              <a:spAutoFit/>
            </a:bodyPr>
            <a:lstStyle/>
            <a:p>
              <a:pPr algn="ctr">
                <a:defRPr/>
              </a:pPr>
              <a:r>
                <a:rPr lang="zh-CN" altLang="en-US" sz="3200" dirty="0">
                  <a:solidFill>
                    <a:srgbClr val="FFFFFF"/>
                  </a:solidFill>
                  <a:latin typeface="Lifeline JL" panose="00000400000000000000" pitchFamily="2" charset="0"/>
                  <a:ea typeface="微软雅黑" panose="020B0503020204020204" pitchFamily="34" charset="-122"/>
                </a:rPr>
                <a:t>目录</a:t>
              </a:r>
              <a:endParaRPr lang="zh-CN" altLang="en-US" sz="3200" dirty="0">
                <a:solidFill>
                  <a:srgbClr val="FFFFFF"/>
                </a:solidFill>
                <a:latin typeface="Lifeline JL" panose="00000400000000000000" pitchFamily="2" charset="0"/>
                <a:ea typeface="微软雅黑" panose="020B0503020204020204" pitchFamily="34" charset="-122"/>
              </a:endParaRPr>
            </a:p>
          </p:txBody>
        </p:sp>
        <p:sp>
          <p:nvSpPr>
            <p:cNvPr id="41" name="TextBox 58"/>
            <p:cNvSpPr txBox="1"/>
            <p:nvPr/>
          </p:nvSpPr>
          <p:spPr>
            <a:xfrm>
              <a:off x="5245463" y="1120021"/>
              <a:ext cx="2111219" cy="523220"/>
            </a:xfrm>
            <a:prstGeom prst="rect">
              <a:avLst/>
            </a:prstGeom>
            <a:noFill/>
            <a:ln>
              <a:noFill/>
            </a:ln>
          </p:spPr>
          <p:txBody>
            <a:bodyPr wrap="none" rtlCol="0">
              <a:spAutoFit/>
            </a:bodyPr>
            <a:lstStyle/>
            <a:p>
              <a:pPr algn="ctr">
                <a:defRPr/>
              </a:pPr>
              <a:r>
                <a:rPr lang="en-US" altLang="zh-CN" sz="2800" dirty="0">
                  <a:solidFill>
                    <a:srgbClr val="FFFFFF"/>
                  </a:solidFill>
                  <a:latin typeface="微软雅黑" panose="020B0503020204020204" pitchFamily="34" charset="-122"/>
                  <a:ea typeface="微软雅黑" panose="020B0503020204020204" pitchFamily="34" charset="-122"/>
                </a:rPr>
                <a:t>CONTENTS</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4330909" y="1055718"/>
              <a:ext cx="3105148" cy="587242"/>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defRPr/>
              </a:pPr>
              <a:endParaRPr lang="zh-CN" altLang="en-US" sz="1400">
                <a:solidFill>
                  <a:srgbClr val="FFFFFF"/>
                </a:solidFill>
              </a:endParaRPr>
            </a:p>
          </p:txBody>
        </p:sp>
      </p:grpSp>
      <p:sp>
        <p:nvSpPr>
          <p:cNvPr id="17" name="MH_Number_1"/>
          <p:cNvSpPr>
            <a:spLocks noChangeArrowheads="1"/>
          </p:cNvSpPr>
          <p:nvPr>
            <p:custDataLst>
              <p:tags r:id="rId1"/>
            </p:custDataLst>
          </p:nvPr>
        </p:nvSpPr>
        <p:spPr bwMode="auto">
          <a:xfrm>
            <a:off x="3988971" y="1972797"/>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01</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0" name="MH_Number_2"/>
          <p:cNvSpPr>
            <a:spLocks noChangeArrowheads="1"/>
          </p:cNvSpPr>
          <p:nvPr>
            <p:custDataLst>
              <p:tags r:id="rId2"/>
            </p:custDataLst>
          </p:nvPr>
        </p:nvSpPr>
        <p:spPr bwMode="auto">
          <a:xfrm>
            <a:off x="3999443" y="3329039"/>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02</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3" name="MH_Number_3"/>
          <p:cNvSpPr>
            <a:spLocks noChangeArrowheads="1"/>
          </p:cNvSpPr>
          <p:nvPr>
            <p:custDataLst>
              <p:tags r:id="rId3"/>
            </p:custDataLst>
          </p:nvPr>
        </p:nvSpPr>
        <p:spPr bwMode="auto">
          <a:xfrm>
            <a:off x="3999443" y="4685284"/>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linds(horizontal)">
                                      <p:cBhvr>
                                        <p:cTn id="14" dur="500"/>
                                        <p:tgtEl>
                                          <p:spTgt spid="3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6" grpId="0"/>
      <p:bldP spid="36" grpId="1"/>
      <p:bldP spid="17" grpId="0" bldLvl="0" animBg="1"/>
      <p:bldP spid="17" grpId="1" animBg="1"/>
      <p:bldP spid="20" grpId="0" bldLvl="0" animBg="1"/>
      <p:bldP spid="20" grpId="1" animBg="1"/>
      <p:bldP spid="23" grpId="0" bldLvl="0" animBg="1"/>
      <p:bldP spid="2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86155" y="1579880"/>
            <a:ext cx="5080000" cy="55308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（3）品牌的价值性</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2" name="文本框 1"/>
          <p:cNvSpPr txBox="1"/>
          <p:nvPr/>
        </p:nvSpPr>
        <p:spPr>
          <a:xfrm>
            <a:off x="410210" y="2132965"/>
            <a:ext cx="1117155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作为企业的无形资产可以令其拥有者凭借品牌影响力不断获取利益，不断开拓市场。这种无形资产的价值性还体现在品牌具有物质资产的商品特性，可以在市场上进行交易。浙江大学CARD中国农业品牌研究中心发布的《2022中国茶叶区域公用品牌价值评估报告》显示，英德红茶品牌价值为37.18亿元，较2021年增加4.54亿元，高于平均品牌价值，总排名位列28位。英德红茶品牌作为区域公用品牌带动了英德市茶叶产业的整体发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2960" y="2060575"/>
            <a:ext cx="5080000" cy="553085"/>
          </a:xfrm>
          <a:prstGeom prst="rect">
            <a:avLst/>
          </a:prstGeom>
          <a:noFill/>
        </p:spPr>
        <p:txBody>
          <a:bodyPr wrap="square">
            <a:spAutoFit/>
            <a:scene3d>
              <a:camera prst="orthographicFront"/>
              <a:lightRig rig="threePt" dir="t"/>
            </a:scene3d>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（4）品牌的风险性及不确定性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436880" y="2708910"/>
            <a:ext cx="1110996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的市场转化具有一定的风险性及不确定性。品牌创立以后会随着市场的变化而发生变化，企业的品牌资产可能壮大，也可能缩小，甚至可能在竞争中退出市场。因此，品牌的成长具有一定风险性，对其评估也存在难度。企业的产品质量不合格、服务不过关、经营资本盲目扩张或运作不佳，这些都会给企业品牌的成长带来负面影响。因此，企业的品牌效益具有不确定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58545" y="1412240"/>
            <a:ext cx="5080000" cy="55308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（5）品牌的识别性</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2" name="文本框 1"/>
          <p:cNvSpPr txBox="1"/>
          <p:nvPr/>
        </p:nvSpPr>
        <p:spPr>
          <a:xfrm>
            <a:off x="508635" y="1916430"/>
            <a:ext cx="11330305" cy="10147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虽然品牌是企业的无形资产，但其目的之一就是让人们通过一个比较容易记忆的形式来记住某一产品或企业。如王老吉，不仅其黄色品牌名称能让顾客印象深刻，红色的包装也能起到独特的效果。</a:t>
            </a:r>
            <a:endParaRPr lang="zh-CN" altLang="zh-CN" sz="2000" kern="100" dirty="0">
              <a:effectLst/>
              <a:latin typeface="+mn-ea"/>
              <a:ea typeface="+mn-ea"/>
              <a:cs typeface="+mn-ea"/>
              <a:sym typeface="+mn-ea"/>
            </a:endParaRPr>
          </a:p>
        </p:txBody>
      </p:sp>
      <p:sp>
        <p:nvSpPr>
          <p:cNvPr id="3" name="文本框 2"/>
          <p:cNvSpPr txBox="1"/>
          <p:nvPr>
            <p:custDataLst>
              <p:tags r:id="rId1"/>
            </p:custDataLst>
          </p:nvPr>
        </p:nvSpPr>
        <p:spPr>
          <a:xfrm>
            <a:off x="1130935" y="3241675"/>
            <a:ext cx="5080000" cy="55308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（6）品牌的扩张性</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4" name="文本框 3"/>
          <p:cNvSpPr txBox="1"/>
          <p:nvPr>
            <p:custDataLst>
              <p:tags r:id="rId2"/>
            </p:custDataLst>
          </p:nvPr>
        </p:nvSpPr>
        <p:spPr>
          <a:xfrm>
            <a:off x="482600" y="3860800"/>
            <a:ext cx="11141075" cy="10147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品牌的拥有者可以利用已经成功的品牌对新市场进行开发和拓展，通过品牌延伸策略进行一体化或多元化扩张，还可以利用品牌资产进行融资、兼并、合作、联盟等经营运作。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0" name="文本框 99"/>
          <p:cNvSpPr txBox="1"/>
          <p:nvPr/>
        </p:nvSpPr>
        <p:spPr>
          <a:xfrm>
            <a:off x="1058545" y="1052195"/>
            <a:ext cx="5080000" cy="55308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（7）品牌的引领性</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2" name="文本框 1"/>
          <p:cNvSpPr txBox="1"/>
          <p:nvPr/>
        </p:nvSpPr>
        <p:spPr>
          <a:xfrm>
            <a:off x="410845" y="1484630"/>
            <a:ext cx="1116203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由于强势品牌具有高质量、高价值和高信誉的特征，使其能够在市场竞争中占据有利位置，不断提高市场占有率，为企业赢得最大限度的利润。因为强势品牌在顾客心中具有不可替代的地位，因此可以强有力地影响顾客的价值观和消费偏好，从而产生消费引领性。顾客在有某方面购买需求的时候，首先想到的是那些具有行业代名词地位的品牌。例如，大家一提到凉茶，就很容易想到王老吉。这时候的王老吉就具有凉茶行业代名词的地位。</a:t>
            </a:r>
            <a:endParaRPr lang="zh-CN" altLang="zh-CN" sz="2000" kern="100" dirty="0">
              <a:effectLst/>
              <a:latin typeface="+mn-ea"/>
              <a:ea typeface="+mn-ea"/>
              <a:cs typeface="+mn-ea"/>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71575" y="40703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1.1.2品牌分类</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1490980" y="2822575"/>
            <a:ext cx="5080000"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1.品牌辐射区域</a:t>
            </a:r>
            <a:endPar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932180" y="3372485"/>
            <a:ext cx="10359390" cy="193802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（1）地区品牌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地区品牌是指在一个较小的区域内生产销售的品牌，如地区性生产、销售的特色产品，这些产品一般在一定范围内生产、销售，产品辐射范围不大，受产品特性、地理条件及某些文化因素影响，例如：秦腔戏曲主要在陕西，晋剧主要在山西，豫剧主要在河南等地传播。</a:t>
            </a:r>
            <a:endParaRPr lang="zh-CN" altLang="zh-CN" sz="2000" kern="100" dirty="0">
              <a:latin typeface="+mn-ea"/>
              <a:ea typeface="+mn-ea"/>
              <a:cs typeface="+mn-ea"/>
              <a:sym typeface="+mn-ea"/>
            </a:endParaRPr>
          </a:p>
        </p:txBody>
      </p:sp>
      <p:sp>
        <p:nvSpPr>
          <p:cNvPr id="5" name="文本框 4"/>
          <p:cNvSpPr txBox="1"/>
          <p:nvPr/>
        </p:nvSpPr>
        <p:spPr>
          <a:xfrm>
            <a:off x="1171575" y="1196975"/>
            <a:ext cx="10633710" cy="14763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latin typeface="+mn-ea"/>
                <a:ea typeface="+mn-ea"/>
                <a:cs typeface="+mn-ea"/>
                <a:sym typeface="+mn-ea"/>
              </a:rPr>
              <a:t>依据不同的标准可以把社会上常见的品牌划分为不同的种类，从而可以从不同的视角分析和理解品牌的内涵和价值。</a:t>
            </a:r>
            <a:r>
              <a:rPr lang="zh-CN" altLang="zh-CN" sz="2000" kern="100" dirty="0">
                <a:latin typeface="+mn-ea"/>
                <a:ea typeface="+mn-ea"/>
                <a:cs typeface="+mn-ea"/>
                <a:sym typeface="+mn-ea"/>
              </a:rPr>
              <a:t>常用的品牌分类因素有品牌辐射区域、品牌所处产业链环节和品牌化对象。</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58545" y="3429000"/>
            <a:ext cx="1020699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国际品牌是指在国际市场上知名度、美誉度较高，产品辐射全球的品牌。在中国国内市场有很多国外的国际品牌，这些品牌凭借着品牌的高知名度获得了市场竞争优势。创建中国企业的国际品牌是中国社会经济发展的重要任务。</a:t>
            </a:r>
            <a:endParaRPr lang="zh-CN" altLang="zh-CN" sz="2000" kern="100" dirty="0">
              <a:effectLst/>
              <a:latin typeface="+mn-ea"/>
              <a:ea typeface="+mn-ea"/>
              <a:cs typeface="+mn-ea"/>
              <a:sym typeface="+mn-ea"/>
            </a:endParaRPr>
          </a:p>
        </p:txBody>
      </p:sp>
      <p:sp>
        <p:nvSpPr>
          <p:cNvPr id="2" name="文本框 1"/>
          <p:cNvSpPr txBox="1"/>
          <p:nvPr/>
        </p:nvSpPr>
        <p:spPr>
          <a:xfrm>
            <a:off x="1346200" y="2961005"/>
            <a:ext cx="2901950" cy="42989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（3）国际品牌</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4" name="文本框 3"/>
          <p:cNvSpPr txBox="1"/>
          <p:nvPr>
            <p:custDataLst>
              <p:tags r:id="rId1"/>
            </p:custDataLst>
          </p:nvPr>
        </p:nvSpPr>
        <p:spPr>
          <a:xfrm>
            <a:off x="914400" y="1484630"/>
            <a:ext cx="10225405" cy="1476375"/>
          </a:xfrm>
          <a:prstGeom prst="rect">
            <a:avLst/>
          </a:prstGeom>
          <a:noFill/>
        </p:spPr>
        <p:txBody>
          <a:bodyPr wrap="square">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（2）国内品牌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国内品牌是指在国内知名度较高、产品辐射全国的产品，如饮料品牌娃哈哈、元气森林等。</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623" descr="1-1品牌依据辐射区域分类"/>
          <p:cNvPicPr>
            <a:picLocks noChangeAspect="1"/>
          </p:cNvPicPr>
          <p:nvPr>
            <p:custDataLst>
              <p:tags r:id="rId1"/>
            </p:custDataLst>
          </p:nvPr>
        </p:nvPicPr>
        <p:blipFill>
          <a:blip r:embed="rId2"/>
          <a:stretch>
            <a:fillRect/>
          </a:stretch>
        </p:blipFill>
        <p:spPr>
          <a:xfrm>
            <a:off x="1437005" y="945515"/>
            <a:ext cx="8849360" cy="4335780"/>
          </a:xfrm>
          <a:prstGeom prst="rect">
            <a:avLst/>
          </a:prstGeom>
          <a:noFill/>
          <a:ln w="9525">
            <a:noFill/>
          </a:ln>
        </p:spPr>
      </p:pic>
      <p:sp>
        <p:nvSpPr>
          <p:cNvPr id="100" name="文本框 99"/>
          <p:cNvSpPr txBox="1"/>
          <p:nvPr/>
        </p:nvSpPr>
        <p:spPr>
          <a:xfrm>
            <a:off x="3481705" y="5429250"/>
            <a:ext cx="5080000" cy="368300"/>
          </a:xfrm>
          <a:prstGeom prst="rect">
            <a:avLst/>
          </a:prstGeom>
          <a:noFill/>
          <a:ln w="9525">
            <a:noFill/>
          </a:ln>
        </p:spPr>
        <p:txBody>
          <a:bodyPr>
            <a:spAutoFit/>
          </a:bodyPr>
          <a:lstStyle/>
          <a:p>
            <a:pPr marL="0" indent="0" algn="ctr"/>
            <a:r>
              <a:rPr lang="zh-CN" sz="1800" b="0">
                <a:latin typeface="Calibri" panose="020F0502020204030204" pitchFamily="34" charset="0"/>
                <a:ea typeface="宋体" panose="02010600030101010101" pitchFamily="2" charset="-122"/>
              </a:rPr>
              <a:t>图</a:t>
            </a:r>
            <a:r>
              <a:rPr lang="en-US" sz="1800" b="0">
                <a:latin typeface="Calibri" panose="020F0502020204030204" pitchFamily="34" charset="0"/>
              </a:rPr>
              <a:t>1-1 </a:t>
            </a:r>
            <a:r>
              <a:rPr lang="zh-CN" sz="1800" b="0">
                <a:latin typeface="Calibri" panose="020F0502020204030204" pitchFamily="34" charset="0"/>
                <a:ea typeface="宋体" panose="02010600030101010101" pitchFamily="2" charset="-122"/>
              </a:rPr>
              <a:t>品牌依据辐射区域分类</a:t>
            </a:r>
            <a:endParaRPr lang="zh-CN" altLang="en-US" sz="1800" b="0">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46200" y="980440"/>
            <a:ext cx="5080000"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2.产业链环节</a:t>
            </a:r>
            <a:endPar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986790" y="1700530"/>
            <a:ext cx="1050036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根据品牌所处产业链的环节可以将品牌分为制造商品牌和经营商品牌。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（1）制造商品牌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制造商品牌是指制造商为自己生产制造的产品创建的品牌。例如：生产汽车的长城、生产橱柜的欧派等，这类品牌是最常见，也是顾客最容易接受的品牌类型。</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688975" y="1916430"/>
            <a:ext cx="10819765" cy="1938020"/>
          </a:xfrm>
          <a:prstGeom prst="rect">
            <a:avLst/>
          </a:prstGeom>
          <a:noFill/>
        </p:spPr>
        <p:txBody>
          <a:bodyPr wrap="square">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（2）经销商品牌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经销商品牌是经销商根据自身经营情况，结合市场需求创立的品牌。例如连锁家电卖场的品牌：苏宁电器、国美电器。还有一些经销商凭借自己对市场的掌握，创建自己的产品品牌，而产品交给代加工厂生产，例如华润万家的自有品牌：润之家。</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5035" y="1268730"/>
            <a:ext cx="5080000"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 3.品牌化对象</a:t>
            </a:r>
            <a:endPar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338455" y="1917065"/>
            <a:ext cx="1149477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根据品牌化对象可以分为产品品牌、服务品牌、组织品牌、个人品牌、事件品牌、区域品牌等。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（1）产品品牌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产品品牌是指为有形产品所创建的品牌。例如：华为的一款手机的品牌名称为：华为Mate 50。产品品牌是人们在现实生活中最经常看到的一类品牌，这类品牌通常与某种特定的产品联系紧密，并且只与这一产品相联系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2" name="图片 9" descr="图1-1认识品牌"/>
          <p:cNvPicPr>
            <a:picLocks noChangeAspect="1"/>
          </p:cNvPicPr>
          <p:nvPr>
            <p:custDataLst>
              <p:tags r:id="rId1"/>
            </p:custDataLst>
          </p:nvPr>
        </p:nvPicPr>
        <p:blipFill>
          <a:blip r:embed="rId2"/>
          <a:stretch>
            <a:fillRect/>
          </a:stretch>
        </p:blipFill>
        <p:spPr>
          <a:xfrm>
            <a:off x="2426970" y="45085"/>
            <a:ext cx="7247890" cy="68421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6005" y="1767205"/>
            <a:ext cx="10509885" cy="239966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（2）服务品牌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服务品牌是指为无形服务所创建的品牌。相对于有形产品，服务是无形的，并且在质量上可能会有所变化，这取决于提供服务的人。因此，在处理无形、多变的服务时，品牌化显得尤为重要。因为它有助于将抽象的服务有形化，帮助人们识别公司所提供的各种服务并赋予它们一定的意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02690" y="1628775"/>
            <a:ext cx="1019429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（3）组织品牌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组织品牌是指以组织为整体而赋予的品牌。营利性组织品牌如企业品牌：华为、小米、魅族等；非营利性组织品牌如国际奥委会、红十字会、联合国儿童基金会等。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（4）个人品牌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个人品牌是指以个人作为载体的品牌。被品牌化的个人主要是一些公众人物，如政客、企业领导人、专业运动员或娱乐界人士等。一些品牌研究机构甚至会对体育界、娱乐界人士的个人品牌进行测量并发布品牌价值排行榜。</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8500" y="1484630"/>
            <a:ext cx="10859135"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（5）事件品牌</a:t>
            </a:r>
            <a:r>
              <a:rPr lang="zh-CN" altLang="zh-CN" sz="2000" kern="100" dirty="0">
                <a:effectLst/>
                <a:latin typeface="+mn-ea"/>
                <a:ea typeface="+mn-ea"/>
                <a:cs typeface="+mn-ea"/>
                <a:sym typeface="+mn-ea"/>
              </a:rPr>
              <a:t>事件品牌是指以事件为载体的品牌。事件可以包括体育、会展、节庆、演出等，如：奥运会、世博会、F1方程式比赛等。事件品牌往往在获取社会价值的同时，也可以收获经济价值。例如，奥运会不仅获得了全世界体育迷的疯狂拥趸，而且还获得了丰厚的经济收入，包括电视转播收入、TOP赞助计划收入、赞助收入、标志许可使用收入、正式供货商收入、纪念币收入等。</a:t>
            </a:r>
            <a:endParaRPr lang="zh-CN" altLang="zh-CN" sz="2000" kern="100" dirty="0">
              <a:effectLst/>
              <a:latin typeface="+mn-ea"/>
              <a:ea typeface="+mn-ea"/>
              <a:cs typeface="+mn-ea"/>
              <a:sym typeface="+mn-ea"/>
            </a:endParaRPr>
          </a:p>
          <a:p>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9455" y="1767205"/>
            <a:ext cx="10789285" cy="332295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（6）区域品牌 </a:t>
            </a:r>
            <a:r>
              <a:rPr lang="zh-CN" altLang="zh-CN" sz="2000" kern="100" dirty="0">
                <a:effectLst/>
                <a:latin typeface="+mn-ea"/>
                <a:ea typeface="+mn-ea"/>
                <a:cs typeface="+mn-ea"/>
                <a:sym typeface="+mn-ea"/>
              </a:rPr>
              <a:t>区域品牌是指以地理区域作为载体的品牌。著名品牌专家凯文·莱恩·凯勒教授（后文简称：凯勒）指出，如同产品和人一样，地理区域也可以品牌化，它的功能就是让人们认识和了解这个地方，并对它产生一些好的联想。城市、地区和国家可以通过提高自己的知名度，塑造积极的品牌形象，从而吸引个人或商业机构来此参观、定居或投资。例如：“中国瓷都”景德镇。一些品牌研究机构运用一系列指标来判断国家的品牌效果和排名。国家品牌形象对于企业实施国际化战略有着重要影响。</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02690" y="26035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1.1.3品牌与商标和产品的关系</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436880" y="1700530"/>
            <a:ext cx="1100328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品牌不能独立存在，而是以具体的产品为载体，并以商标的方式呈现在社会公众面前，但是品牌不等同于商标，产品也不是品牌的全部。因此，需要对商标、产品与品牌的关系进行分析，以便更好地认识它们。</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5765" y="1746885"/>
            <a:ext cx="11169015" cy="4338320"/>
          </a:xfrm>
          <a:prstGeom prst="rect">
            <a:avLst/>
          </a:prstGeom>
          <a:noFill/>
        </p:spPr>
        <p:txBody>
          <a:bodyPr wrap="square">
            <a:spAutoFit/>
          </a:bodyPr>
          <a:lstStyle/>
          <a:p>
            <a:pPr lvl="0" algn="l">
              <a:lnSpc>
                <a:spcPct val="150000"/>
              </a:lnSpc>
              <a:spcBef>
                <a:spcPts val="0"/>
              </a:spcBef>
              <a:buClrTx/>
              <a:buSzTx/>
            </a:pPr>
            <a:r>
              <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1）品牌与商标的区别</a:t>
            </a:r>
            <a:endPar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商标指商品生产者或经营者为保护自身的利益和顾客的权益，并使自己的商品在市场上同其他生产者或经营者的商品相区别，且经过法律程序注册之后使用于商品或其包装上的，包括文字、图形、字母、数字、三维标志、颜色组合或声音等，以及这些要素的组合所构成的一种标记。</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从历史上看，品牌早于商标。商标是在品牌、标志基础上发展起来的，是商品经济发展到一定阶段的产物，是经过法律程序确认、受到法律保护的品牌。品牌要成为企业的资产，获得排他性使用权，必须注册成为商标。现代意义上的品牌都是商标，法律保护的是商标，市场接受的是品牌，所以从大众使用角度看，品牌就是商标，商标也就是品牌。但是，从经营管理的角度看，商标与品牌存在着明显的区别，具体如表1-1所示。</a:t>
            </a:r>
            <a:endParaRPr lang="zh-CN" altLang="zh-CN" sz="2000" kern="100" dirty="0">
              <a:effectLst/>
              <a:latin typeface="+mn-ea"/>
              <a:ea typeface="+mn-ea"/>
              <a:cs typeface="+mn-ea"/>
              <a:sym typeface="+mn-ea"/>
            </a:endParaRPr>
          </a:p>
        </p:txBody>
      </p:sp>
      <p:sp>
        <p:nvSpPr>
          <p:cNvPr id="3" name="文本框 2"/>
          <p:cNvSpPr txBox="1"/>
          <p:nvPr/>
        </p:nvSpPr>
        <p:spPr>
          <a:xfrm>
            <a:off x="986247" y="1148745"/>
            <a:ext cx="6100996"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1.品牌与商标的关系</a:t>
            </a:r>
            <a:endPar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57722" y="299502"/>
            <a:ext cx="6100996" cy="55308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品牌与商标的区别</a:t>
            </a:r>
            <a:endParaRPr lang="zh-CN" altLang="zh-CN" sz="2000" kern="100" dirty="0">
              <a:latin typeface="+mn-ea"/>
              <a:ea typeface="+mn-ea"/>
              <a:cs typeface="+mn-ea"/>
              <a:sym typeface="+mn-ea"/>
            </a:endParaRPr>
          </a:p>
        </p:txBody>
      </p:sp>
      <p:graphicFrame>
        <p:nvGraphicFramePr>
          <p:cNvPr id="2" name="表格 1"/>
          <p:cNvGraphicFramePr/>
          <p:nvPr>
            <p:custDataLst>
              <p:tags r:id="rId1"/>
            </p:custDataLst>
          </p:nvPr>
        </p:nvGraphicFramePr>
        <p:xfrm>
          <a:off x="1202690" y="1700530"/>
          <a:ext cx="9990455" cy="4567555"/>
        </p:xfrm>
        <a:graphic>
          <a:graphicData uri="http://schemas.openxmlformats.org/drawingml/2006/table">
            <a:tbl>
              <a:tblPr/>
              <a:tblGrid>
                <a:gridCol w="1765935"/>
                <a:gridCol w="4112260"/>
                <a:gridCol w="4112260"/>
              </a:tblGrid>
              <a:tr h="463550">
                <a:tc>
                  <a:txBody>
                    <a:bodyPr/>
                    <a:p>
                      <a:pPr indent="0" algn="ctr">
                        <a:buNone/>
                      </a:pPr>
                      <a:r>
                        <a:rPr lang="en-US" sz="2000" b="1">
                          <a:solidFill>
                            <a:srgbClr val="FFFFFF"/>
                          </a:solidFill>
                          <a:latin typeface="宋体" panose="02010600030101010101" pitchFamily="2" charset="-122"/>
                          <a:ea typeface="宋体" panose="02010600030101010101" pitchFamily="2" charset="-122"/>
                          <a:cs typeface="宋体" panose="02010600030101010101" pitchFamily="2" charset="-122"/>
                        </a:rPr>
                        <a:t>不同之处</a:t>
                      </a:r>
                      <a:endParaRPr lang="en-US" altLang="en-US" sz="2000" b="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F81BD"/>
                    </a:solidFill>
                  </a:tcPr>
                </a:tc>
                <a:tc>
                  <a:txBody>
                    <a:bodyPr/>
                    <a:p>
                      <a:pPr indent="0" algn="ctr">
                        <a:buNone/>
                      </a:pPr>
                      <a:r>
                        <a:rPr lang="en-US" sz="2000" b="1">
                          <a:solidFill>
                            <a:srgbClr val="FFFFFF"/>
                          </a:solidFill>
                          <a:latin typeface="宋体" panose="02010600030101010101" pitchFamily="2" charset="-122"/>
                          <a:ea typeface="宋体" panose="02010600030101010101" pitchFamily="2" charset="-122"/>
                          <a:cs typeface="宋体" panose="02010600030101010101" pitchFamily="2" charset="-122"/>
                        </a:rPr>
                        <a:t>品牌</a:t>
                      </a:r>
                      <a:endParaRPr lang="en-US" altLang="en-US" sz="2000" b="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F81BD"/>
                    </a:solidFill>
                  </a:tcPr>
                </a:tc>
                <a:tc>
                  <a:txBody>
                    <a:bodyPr/>
                    <a:p>
                      <a:pPr indent="0" algn="ctr">
                        <a:buNone/>
                      </a:pPr>
                      <a:r>
                        <a:rPr lang="en-US" sz="2000" b="1">
                          <a:solidFill>
                            <a:srgbClr val="FFFFFF"/>
                          </a:solidFill>
                          <a:latin typeface="宋体" panose="02010600030101010101" pitchFamily="2" charset="-122"/>
                          <a:ea typeface="宋体" panose="02010600030101010101" pitchFamily="2" charset="-122"/>
                          <a:cs typeface="宋体" panose="02010600030101010101" pitchFamily="2" charset="-122"/>
                        </a:rPr>
                        <a:t>商标</a:t>
                      </a:r>
                      <a:endParaRPr lang="en-US" altLang="en-US" sz="2000" b="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F81BD"/>
                    </a:solidFill>
                  </a:tcPr>
                </a:tc>
              </a:tr>
              <a:tr h="1588770">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构件</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不仅包括商标的构成要素，还有较多的附加识别设计</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文字、图形、字母、数字、三维标志、颜色组合和声音等，以及上述要素的组合。</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r>
              <a:tr h="462915">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权限</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无国界</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有国界</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463550">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使用程序</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由使用者决定</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需经法律程序审批</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r>
              <a:tr h="794385">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时效</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市场活动获得顾客认可</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有效性取决于法律的保护期</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794385">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适用性</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可以延伸到不同商品</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c>
                  <a:txBody>
                    <a:bodyPr/>
                    <a:p>
                      <a:pPr indent="0">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限于注册时的商品范围</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2945" y="2420620"/>
            <a:ext cx="10987405"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（1）构件不同</a:t>
            </a:r>
            <a:r>
              <a:rPr lang="zh-CN" altLang="zh-CN" sz="2000" kern="100" dirty="0">
                <a:effectLst/>
                <a:latin typeface="+mn-ea"/>
                <a:ea typeface="+mn-ea"/>
                <a:cs typeface="+mn-ea"/>
                <a:sym typeface="+mn-ea"/>
              </a:rPr>
              <a:t>2019年修正的《中华人民共和国商标法》第八条规定，任何能够将自然人、法人或者其他组织的商品与他人的商品区别开的标志，包括文字、图形、字母、数字、三维标志、颜色组合和声音等，以及上述要素的组合，均可以作为商标申请注册。但品牌的构件不仅包括上述商标的构成要素，还有较多的附加识别设计。因此，商标的构件小于或等于品牌的构件。</a:t>
            </a:r>
            <a:endParaRPr lang="zh-CN" altLang="zh-CN" sz="2000" kern="100" dirty="0">
              <a:effectLst/>
              <a:latin typeface="+mn-ea"/>
              <a:ea typeface="+mn-ea"/>
              <a:cs typeface="+mn-ea"/>
              <a:sym typeface="+mn-ea"/>
            </a:endParaRPr>
          </a:p>
          <a:p>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2655" y="1536700"/>
            <a:ext cx="9998710" cy="239966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（2）权限不同</a:t>
            </a:r>
            <a:r>
              <a:rPr lang="zh-CN" altLang="zh-CN" sz="2000" kern="100" dirty="0">
                <a:effectLst/>
                <a:latin typeface="+mn-ea"/>
                <a:ea typeface="+mn-ea"/>
                <a:cs typeface="+mn-ea"/>
                <a:sym typeface="+mn-ea"/>
              </a:rPr>
              <a:t>商标权有国界而品牌使用无国界。世界各国都有自己的商标法律，在一国注册的商标仅在该国内有排他性使用权，超越国界后就失去了排他性权利。换句话说，商标只有在注册国家是商标，在未注册的国家就不是商标，不受法律保护。品牌则不同，某一个品牌可能没有注册或注册失败，但作为一个品牌却被长期使用，可以有很强的识别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28625" y="2132965"/>
            <a:ext cx="10978515"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（3）使用程序不同</a:t>
            </a:r>
            <a:r>
              <a:rPr lang="zh-CN" altLang="zh-CN" sz="2000" kern="100" dirty="0">
                <a:effectLst/>
                <a:latin typeface="+mn-ea"/>
                <a:ea typeface="+mn-ea"/>
                <a:cs typeface="+mn-ea"/>
                <a:sym typeface="+mn-ea"/>
              </a:rPr>
              <a:t>商标需经法律程序审批才能使用，品牌的使用则可由使用者决定。商标必须经过法定程序才能取得，在注册成功之前它不具有独占性。一个标志或名称等能否成为商标，不是取决于企业，而是取决于国家的商标管理部门，我国为国家工商行政管理总局下属的商标局和商标评审委员会。品牌则不同，公司取一个名称，画个图案，就可以宣称，这就是我的品牌，而且用或不用以及怎么用都不需要其他人或机构来批准。</a:t>
            </a:r>
            <a:endParaRPr lang="zh-CN" altLang="zh-CN" sz="2000" kern="100" dirty="0">
              <a:effectLst/>
              <a:latin typeface="+mn-ea"/>
              <a:ea typeface="+mn-ea"/>
              <a:cs typeface="+mn-ea"/>
              <a:sym typeface="+mn-ea"/>
            </a:endParaRPr>
          </a:p>
          <a:p>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6110" y="1412240"/>
            <a:ext cx="8428990" cy="2861310"/>
          </a:xfrm>
          <a:prstGeom prst="rect">
            <a:avLst/>
          </a:prstGeom>
          <a:noFill/>
        </p:spPr>
        <p:txBody>
          <a:bodyPr wrap="square" rtlCol="0" anchor="t">
            <a:spAutoFit/>
          </a:bodyPr>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（一）知识目标</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1.理解品牌的内涵；</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2.掌握企业品牌的基本特征；</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3.认识品牌对现代企业经营的作用；</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4.了解品牌资产的形成过程。</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2690" y="117475"/>
            <a:ext cx="6096000" cy="737235"/>
          </a:xfrm>
          <a:prstGeom prst="rect">
            <a:avLst/>
          </a:prstGeom>
          <a:noFill/>
        </p:spPr>
        <p:txBody>
          <a:bodyPr wrap="square" rtlCol="0" anchor="t">
            <a:spAutoFit/>
            <a:scene3d>
              <a:camera prst="orthographicFront"/>
              <a:lightRig rig="threePt" dir="t"/>
            </a:scene3d>
          </a:bodyPr>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学习目标</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594985" y="1268730"/>
            <a:ext cx="6096000" cy="4707890"/>
          </a:xfrm>
          <a:prstGeom prst="rect">
            <a:avLst/>
          </a:prstGeom>
          <a:noFill/>
        </p:spPr>
        <p:txBody>
          <a:bodyPr wrap="square" rtlCol="0" anchor="t">
            <a:spAutoFit/>
          </a:bodyPr>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（二）能力目标</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1.能够用自己的语言清楚地表达品牌的概念，解释其内涵；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2.能够熟练掌握品牌的功能和作用，领会品牌对现代企业经营的作用；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3.能够从顾客心智视角制定品牌建设策略。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（三）素质目标</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1.增强品牌意识，提高品牌素养；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2.增强爱国意识，体会品牌的力量；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3.提高民族品牌情怀，感受品牌对国家的重要性。</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4400" y="1556385"/>
            <a:ext cx="10221595" cy="332295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（4）时效不同</a:t>
            </a:r>
            <a:r>
              <a:rPr lang="zh-CN" altLang="zh-CN" sz="2000" kern="100" dirty="0">
                <a:effectLst/>
                <a:latin typeface="+mn-ea"/>
                <a:ea typeface="+mn-ea"/>
                <a:cs typeface="+mn-ea"/>
                <a:sym typeface="+mn-ea"/>
              </a:rPr>
              <a:t>从时效上讲，商标和品牌也不同。商标的有效性取决于法律，世界各国商标法的规定不尽相同。有的国家规定商标有效期为20年，而有的国家规定商标有效期只有7年，我国规定商标有效期为10年。当然，如果商标权人需要继续使用该商标，则可以续注。因此，商标权实际上是一种永久性权利。但品牌则不同，法律上有效不等于市场有效，经不起市场竞争而被淘汰的品牌，其经济寿命可能远短于其法律有效期。品牌是一个市场概念，并非所有的商标都能成为品牌，只有那些获得市场认可的商标才能成为有价值的品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42670" y="1859915"/>
            <a:ext cx="10487025" cy="332295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（5）适用性不同</a:t>
            </a:r>
            <a:r>
              <a:rPr lang="zh-CN" altLang="zh-CN" sz="2000" kern="100" dirty="0">
                <a:effectLst/>
                <a:latin typeface="+mn-ea"/>
                <a:ea typeface="+mn-ea"/>
                <a:cs typeface="+mn-ea"/>
                <a:sym typeface="+mn-ea"/>
              </a:rPr>
              <a:t>品牌可以延伸，商标则需重新申请注册。品牌延伸，也就是某类产品的品牌用到另一类产品上。例如，从娃哈哈营养液，到娃哈哈果奶，再到娃哈哈纯净水，又到娃哈哈格瓦斯等，就是品牌的延伸。品牌延伸并没有改变品牌，因为其品牌名称不变，品牌的标志、图案也不变。但按我国的规定，当品牌延伸到一种新产品时，必须作为一个新商标重新办理商标登记注册。因此，商标注册时必须严格注明用于什么产品。例如，健力宝在国内申请商标时要注明是用于碳酸气软饮料。</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86607" y="548680"/>
            <a:ext cx="6100996" cy="42989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案例</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   </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国家地理标志证明商标侵权案</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5" name="文本框 4"/>
          <p:cNvSpPr txBox="1"/>
          <p:nvPr/>
        </p:nvSpPr>
        <p:spPr>
          <a:xfrm>
            <a:off x="456565" y="1471295"/>
            <a:ext cx="1109726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樟树港辣椒”是国家地理标志证明商标。为了获取利益，长沙一些餐馆在樟树港辣椒休市期间，以一般辣椒充当“樟树港辣椒”，并以“樟树港辣椒”或“樟树港辣椒炒肉”作为菜品，未获地理标志商标注册人湘阴县樟树镇辣椒产业协会授权使用了该地理标志商标。</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具体内容请看教材第</a:t>
            </a:r>
            <a:r>
              <a:rPr lang="zh-CN" altLang="zh-CN" sz="2000" kern="100" dirty="0">
                <a:effectLst/>
                <a:latin typeface="+mn-ea"/>
                <a:ea typeface="+mn-ea"/>
                <a:cs typeface="+mn-ea"/>
                <a:sym typeface="+mn-ea"/>
              </a:rPr>
              <a:t>XX</a:t>
            </a:r>
            <a:r>
              <a:rPr lang="zh-CN" altLang="zh-CN" sz="2000" kern="100" dirty="0">
                <a:effectLst/>
                <a:latin typeface="+mn-ea"/>
                <a:ea typeface="+mn-ea"/>
                <a:cs typeface="+mn-ea"/>
                <a:sym typeface="+mn-ea"/>
              </a:rPr>
              <a:t>页。</a:t>
            </a:r>
            <a:endParaRPr lang="zh-CN" altLang="zh-CN" sz="2000" kern="100" dirty="0">
              <a:effectLst/>
              <a:latin typeface="+mn-ea"/>
              <a:ea typeface="+mn-ea"/>
              <a:cs typeface="+mn-ea"/>
              <a:sym typeface="+mn-ea"/>
            </a:endParaRPr>
          </a:p>
        </p:txBody>
      </p:sp>
      <p:sp>
        <p:nvSpPr>
          <p:cNvPr id="7" name="文本框 6"/>
          <p:cNvSpPr txBox="1"/>
          <p:nvPr/>
        </p:nvSpPr>
        <p:spPr>
          <a:xfrm>
            <a:off x="518160" y="3485515"/>
            <a:ext cx="11035665" cy="1106805"/>
          </a:xfrm>
          <a:prstGeom prst="rect">
            <a:avLst/>
          </a:prstGeom>
          <a:noFill/>
        </p:spPr>
        <p:txBody>
          <a:bodyPr wrap="square">
            <a:spAutoFit/>
          </a:bodyPr>
          <a:lstStyle/>
          <a:p>
            <a:pPr lvl="0" indent="457200" algn="just">
              <a:lnSpc>
                <a:spcPct val="150000"/>
              </a:lnSpc>
              <a:spcBef>
                <a:spcPts val="0"/>
              </a:spcBef>
              <a:spcAft>
                <a:spcPts val="0"/>
              </a:spcAft>
            </a:pPr>
            <a:r>
              <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探讨：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此案例中的长沙餐馆为什么不能使用“樟树港辣椒”？</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30300" y="1700530"/>
            <a:ext cx="1044384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2）品牌与商标的联系</a:t>
            </a:r>
            <a:r>
              <a:rPr lang="zh-CN" altLang="zh-CN" sz="2000" kern="100" dirty="0">
                <a:effectLst/>
                <a:latin typeface="+mn-ea"/>
                <a:ea typeface="+mn-ea"/>
                <a:cs typeface="+mn-ea"/>
                <a:sym typeface="+mn-ea"/>
              </a:rPr>
              <a:t>（1）商标是品牌的外在形式商标是品牌的组成部分，是品牌中便于顾客识别的标志和名称，是营造优势品牌的基础。商标是品牌的外在表现形式。品牌的价值、文化和个性凝结在商标上。（2）商标是品牌的法律保护</a:t>
            </a:r>
            <a:endParaRPr lang="zh-CN" altLang="zh-CN" sz="2000" kern="100" dirty="0">
              <a:effectLst/>
              <a:latin typeface="+mn-ea"/>
              <a:ea typeface="+mn-ea"/>
              <a:cs typeface="+mn-ea"/>
              <a:sym typeface="+mn-ea"/>
            </a:endParaRPr>
          </a:p>
        </p:txBody>
      </p:sp>
      <p:sp>
        <p:nvSpPr>
          <p:cNvPr id="102" name="文本框 101"/>
          <p:cNvSpPr txBox="1"/>
          <p:nvPr/>
        </p:nvSpPr>
        <p:spPr>
          <a:xfrm>
            <a:off x="1200150" y="3500755"/>
            <a:ext cx="9956800"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企业选择把品牌注册为商标寻求法律保护。因为品牌凝结着企业的商业信誉，如果无法阻挡其他企业对品牌的使用、实现品牌的排他性，品牌的作用将荡然无存，企业为建设品牌所付出的努力也将付之一炬。为了实现品牌的排他性，企业必须为品牌寻求法律保护。但是，纵观我国现有法律，均未对品牌做出专项</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8491" y="1600875"/>
            <a:ext cx="6100996" cy="460375"/>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2.品牌与产品的关系</a:t>
            </a:r>
            <a:endParaRPr lang="zh-CN" altLang="en-US" sz="2200" b="0" dirty="0">
              <a:latin typeface="+mn-ea"/>
              <a:ea typeface="+mn-ea"/>
              <a:sym typeface="+mn-ea"/>
            </a:endParaRPr>
          </a:p>
        </p:txBody>
      </p:sp>
      <p:sp>
        <p:nvSpPr>
          <p:cNvPr id="5" name="文本框 4"/>
          <p:cNvSpPr txBox="1"/>
          <p:nvPr/>
        </p:nvSpPr>
        <p:spPr>
          <a:xfrm>
            <a:off x="482600" y="2061210"/>
            <a:ext cx="1108646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从整体产品概念看，品牌仅仅是整体产品的一个组成部分，因此，品牌总是与产品联系在一起的。从企业创办的历史看，起初产品与品牌处于高度结合状态，但是随着企业长期使用这个品牌，品牌逐渐和具体产品相分离，并产生独立的品牌形象和品牌文化。二者之间关系的演进过程具体表现为以下三个阶段。</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42645" y="1340485"/>
            <a:ext cx="10758805"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（1）品牌从属于产品阶段</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从属于产品往往是在品牌的初创阶段。当公司刚推出新产品，或是已有品牌不适合市场需求、公司欲推出新产品时，公司必须创建一个新的品牌。新产品与新品牌的关系是先有产品再有品牌。这时品牌总是与产品形影不离，几乎是合二为一的。</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从属于产品的品牌生命力是不强的。因为，任何产品都有一个生命周期，一旦该产品处于衰退期，就面临退出市场的命运，从属于该产品的品牌也就失去了存在的意义。另外，当品牌从属于产品并缺乏品牌独立个性时，企业经营就会局限于该产品，而无法向新的领域拓展，使企业的发展受到限制，当产品受到替代产品冲击时，企业可能随产品一起陷入衰退时期。因此，此阶段的品牌只起到识别作用，而营销功能较弱，也未能为顾客创造额外的附加价值。因此这一阶段的品牌不具有市场影响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08940" y="1412240"/>
            <a:ext cx="11179810"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（2）品牌与产品平行阶段</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与产品的平行关系是指，品牌不再从属于产品，品牌作为独立于产品之外的力量，与产品一起合力开拓市场。品牌产品不仅因产品的优良品质赢得了顾客的信任和肯定，而且也以其独特的品牌形象和品牌个性赢得顾客的好感和认同。因此顾客购买的是品牌产品而不仅仅是产品，顾客同时也在购买品牌所具有的形象和个性。此时，品牌衬托产品的高质量，产品高质量的表现又强化了品牌高品质的形象，二者相辅相成，同时成为企业发展壮大的工具。</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与产品的平行关系有利于企业在该品牌下推出新产品，也就是所谓的产品线延伸。由于顾客对于该品牌已经非常熟悉，而且对其产生了信赖感，同品牌的其他产品被接受的可能性大大加强，无形中提高了新产品投放市场的成功率，缩短了新产品开拓市场的时间，也节省了企业重新开拓市场的费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86359" y="1556425"/>
            <a:ext cx="6100996" cy="42354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（3）产品从属于品牌阶段</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5" name="文本框 4"/>
          <p:cNvSpPr txBox="1"/>
          <p:nvPr/>
        </p:nvSpPr>
        <p:spPr>
          <a:xfrm>
            <a:off x="410210" y="1916430"/>
            <a:ext cx="1121029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由初始阶段从属于产品，经定位和一定时间的使用后，逐渐确立自己的个性和形象，这时品牌的地位和作用就会逐渐强化，成为公司的竞争优势，发挥其市场号召力。此时，品牌成为公司经营理念的集中体现，会产生无法被取代和模仿的品牌文化，这一阶段被称为产品从属于品牌阶段。此时的品牌是具有深刻文化内涵的无形资产，其价值远高于产品本身所带来的功能性利益，这时产品从属于品牌。因此，产品从属于品牌的关系是最高形式的品牌建设成果，意味着强势品牌的确立。</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2</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290863" y="3070067"/>
            <a:ext cx="6060967"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800" b="1" dirty="0">
                <a:solidFill>
                  <a:srgbClr val="FFFFFF"/>
                </a:solidFill>
                <a:latin typeface="+mn-ea"/>
                <a:ea typeface="+mn-ea"/>
              </a:rPr>
              <a:t>1.2</a:t>
            </a:r>
            <a:r>
              <a:rPr lang="zh-CN" altLang="en-US" sz="4800" b="1" dirty="0">
                <a:solidFill>
                  <a:srgbClr val="FFFFFF"/>
                </a:solidFill>
                <a:latin typeface="+mn-ea"/>
                <a:ea typeface="+mn-ea"/>
              </a:rPr>
              <a:t>品牌的功能与作用</a:t>
            </a:r>
            <a:endParaRPr lang="zh-CN" altLang="en-US"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2435" y="1492885"/>
            <a:ext cx="11169015"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企业之间的竞争很多时候表现为品牌之间的竞争，品牌为企业赢得市场竞争优势。作为无形资产的品牌具有其他企业经营元素无法替代的功能。品牌作为社会文化的一个重要组成部分无论对企业、顾客，还是对国家都具有重要的作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529" y="1233324"/>
            <a:ext cx="6096000" cy="553085"/>
          </a:xfrm>
          <a:prstGeom prst="rect">
            <a:avLst/>
          </a:prstGeom>
          <a:noFill/>
        </p:spPr>
        <p:txBody>
          <a:bodyPr wrap="square">
            <a:spAutoFit/>
            <a:scene3d>
              <a:camera prst="orthographicFront"/>
              <a:lightRig rig="threePt" dir="t"/>
            </a:scene3d>
          </a:bodyPr>
          <a:lstStyle/>
          <a:p>
            <a:pPr indent="457200" algn="ctr">
              <a:lnSpc>
                <a:spcPct val="150000"/>
              </a:lnSpc>
              <a:spcBef>
                <a:spcPts val="0"/>
              </a:spcBef>
              <a:spcAft>
                <a:spcPts val="0"/>
              </a:spcAft>
            </a:pPr>
            <a:r>
              <a:rPr lang="zh-CN" altLang="en-US" sz="2000" b="1" kern="100" dirty="0">
                <a:solidFill>
                  <a:schemeClr val="accent1"/>
                </a:solidFill>
                <a:effectLst>
                  <a:outerShdw blurRad="38100" dist="25400" dir="5400000" algn="ctr" rotWithShape="0">
                    <a:srgbClr val="6E747A">
                      <a:alpha val="43000"/>
                    </a:srgbClr>
                  </a:outerShdw>
                </a:effectLst>
                <a:latin typeface="+mn-ea"/>
                <a:ea typeface="+mn-ea"/>
                <a:cs typeface="+mn-ea"/>
              </a:rPr>
              <a:t>华为30余年的奋斗成长史</a:t>
            </a:r>
            <a:endParaRPr lang="zh-CN" altLang="en-US" sz="2000" b="1" kern="100" dirty="0">
              <a:solidFill>
                <a:schemeClr val="accent1"/>
              </a:solidFill>
              <a:effectLst>
                <a:outerShdw blurRad="38100" dist="25400" dir="5400000" algn="ctr" rotWithShape="0">
                  <a:srgbClr val="6E747A">
                    <a:alpha val="43000"/>
                  </a:srgbClr>
                </a:outerShdw>
              </a:effectLst>
              <a:latin typeface="+mn-ea"/>
              <a:ea typeface="+mn-ea"/>
              <a:cs typeface="+mn-ea"/>
            </a:endParaRPr>
          </a:p>
        </p:txBody>
      </p:sp>
      <p:sp>
        <p:nvSpPr>
          <p:cNvPr id="10" name="文本框 9"/>
          <p:cNvSpPr txBox="1"/>
          <p:nvPr/>
        </p:nvSpPr>
        <p:spPr>
          <a:xfrm>
            <a:off x="472440" y="1998345"/>
            <a:ext cx="11157585" cy="2399665"/>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lang="zh-CN" altLang="zh-CN" sz="2000" kern="100" dirty="0">
                <a:effectLst/>
                <a:latin typeface="+mn-ea"/>
                <a:ea typeface="+mn-ea"/>
                <a:cs typeface="+mn-ea"/>
              </a:rPr>
              <a:t>华为创立于</a:t>
            </a:r>
            <a:r>
              <a:rPr lang="en-US" altLang="zh-CN" sz="2000" kern="100" dirty="0">
                <a:effectLst/>
                <a:latin typeface="+mn-ea"/>
                <a:ea typeface="+mn-ea"/>
                <a:cs typeface="+mn-ea"/>
              </a:rPr>
              <a:t>1987</a:t>
            </a:r>
            <a:r>
              <a:rPr lang="zh-CN" altLang="zh-CN" sz="2000" kern="100" dirty="0">
                <a:effectLst/>
                <a:latin typeface="+mn-ea"/>
                <a:ea typeface="+mn-ea"/>
                <a:cs typeface="+mn-ea"/>
              </a:rPr>
              <a:t>年，是全球领先的</a:t>
            </a:r>
            <a:r>
              <a:rPr lang="en-US" altLang="zh-CN" sz="2000" kern="100" dirty="0">
                <a:effectLst/>
                <a:latin typeface="+mn-ea"/>
                <a:ea typeface="+mn-ea"/>
                <a:cs typeface="+mn-ea"/>
              </a:rPr>
              <a:t>ICT</a:t>
            </a:r>
            <a:r>
              <a:rPr lang="zh-CN" altLang="zh-CN" sz="2000" kern="100" dirty="0">
                <a:effectLst/>
                <a:latin typeface="+mn-ea"/>
                <a:ea typeface="+mn-ea"/>
                <a:cs typeface="+mn-ea"/>
              </a:rPr>
              <a:t>（信息与通信）基础设施和智能终端提供商。目前华为约有</a:t>
            </a:r>
            <a:r>
              <a:rPr lang="en-US" altLang="zh-CN" sz="2000" kern="100" dirty="0">
                <a:effectLst/>
                <a:latin typeface="+mn-ea"/>
                <a:ea typeface="+mn-ea"/>
                <a:cs typeface="+mn-ea"/>
              </a:rPr>
              <a:t>19.5</a:t>
            </a:r>
            <a:r>
              <a:rPr lang="zh-CN" altLang="zh-CN" sz="2000" kern="100" dirty="0">
                <a:effectLst/>
                <a:latin typeface="+mn-ea"/>
                <a:ea typeface="+mn-ea"/>
                <a:cs typeface="+mn-ea"/>
              </a:rPr>
              <a:t>万员工，业务遍及</a:t>
            </a:r>
            <a:r>
              <a:rPr lang="en-US" altLang="zh-CN" sz="2000" kern="100" dirty="0">
                <a:effectLst/>
                <a:latin typeface="+mn-ea"/>
                <a:ea typeface="+mn-ea"/>
                <a:cs typeface="+mn-ea"/>
              </a:rPr>
              <a:t>170</a:t>
            </a:r>
            <a:r>
              <a:rPr lang="zh-CN" altLang="zh-CN" sz="2000" kern="100" dirty="0">
                <a:effectLst/>
                <a:latin typeface="+mn-ea"/>
                <a:ea typeface="+mn-ea"/>
                <a:cs typeface="+mn-ea"/>
              </a:rPr>
              <a:t>多个国家和地区，服务全球</a:t>
            </a:r>
            <a:r>
              <a:rPr lang="en-US" altLang="zh-CN" sz="2000" kern="100" dirty="0">
                <a:effectLst/>
                <a:latin typeface="+mn-ea"/>
                <a:ea typeface="+mn-ea"/>
                <a:cs typeface="+mn-ea"/>
              </a:rPr>
              <a:t>30</a:t>
            </a:r>
            <a:r>
              <a:rPr lang="zh-CN" altLang="zh-CN" sz="2000" kern="100" dirty="0">
                <a:effectLst/>
                <a:latin typeface="+mn-ea"/>
                <a:ea typeface="+mn-ea"/>
                <a:cs typeface="+mn-ea"/>
              </a:rPr>
              <a:t>多亿人口。</a:t>
            </a:r>
            <a:r>
              <a:rPr lang="en-US" altLang="zh-CN" sz="2000" kern="100" dirty="0">
                <a:effectLst/>
                <a:latin typeface="+mn-ea"/>
                <a:ea typeface="+mn-ea"/>
                <a:cs typeface="+mn-ea"/>
              </a:rPr>
              <a:t>2021</a:t>
            </a:r>
            <a:r>
              <a:rPr lang="zh-CN" altLang="zh-CN" sz="2000" kern="100" dirty="0">
                <a:effectLst/>
                <a:latin typeface="+mn-ea"/>
                <a:ea typeface="+mn-ea"/>
                <a:cs typeface="+mn-ea"/>
              </a:rPr>
              <a:t>年世界财富</a:t>
            </a:r>
            <a:r>
              <a:rPr lang="en-US" altLang="zh-CN" sz="2000" kern="100" dirty="0">
                <a:effectLst/>
                <a:latin typeface="+mn-ea"/>
                <a:ea typeface="+mn-ea"/>
                <a:cs typeface="+mn-ea"/>
              </a:rPr>
              <a:t>500</a:t>
            </a:r>
            <a:r>
              <a:rPr lang="zh-CN" altLang="zh-CN" sz="2000" kern="100" dirty="0">
                <a:effectLst/>
                <a:latin typeface="+mn-ea"/>
                <a:ea typeface="+mn-ea"/>
                <a:cs typeface="+mn-ea"/>
              </a:rPr>
              <a:t>强中，有</a:t>
            </a:r>
            <a:r>
              <a:rPr lang="en-US" altLang="zh-CN" sz="2000" kern="100" dirty="0">
                <a:effectLst/>
                <a:latin typeface="+mn-ea"/>
                <a:ea typeface="+mn-ea"/>
                <a:cs typeface="+mn-ea"/>
              </a:rPr>
              <a:t>267</a:t>
            </a:r>
            <a:r>
              <a:rPr lang="zh-CN" altLang="zh-CN" sz="2000" kern="100" dirty="0">
                <a:effectLst/>
                <a:latin typeface="+mn-ea"/>
                <a:ea typeface="+mn-ea"/>
                <a:cs typeface="+mn-ea"/>
              </a:rPr>
              <a:t>家企业选择与华为合作，</a:t>
            </a:r>
            <a:r>
              <a:rPr lang="en-US" altLang="zh-CN" sz="2000" kern="100" dirty="0">
                <a:effectLst/>
                <a:latin typeface="+mn-ea"/>
                <a:ea typeface="+mn-ea"/>
                <a:cs typeface="+mn-ea"/>
              </a:rPr>
              <a:t>500</a:t>
            </a:r>
            <a:r>
              <a:rPr lang="zh-CN" altLang="zh-CN" sz="2000" kern="100" dirty="0">
                <a:effectLst/>
                <a:latin typeface="+mn-ea"/>
                <a:ea typeface="+mn-ea"/>
                <a:cs typeface="+mn-ea"/>
              </a:rPr>
              <a:t>强客户、伙伴关系数量连续五年持续增长。经过</a:t>
            </a:r>
            <a:r>
              <a:rPr lang="en-US" altLang="zh-CN" sz="2000" kern="100" dirty="0">
                <a:effectLst/>
                <a:latin typeface="+mn-ea"/>
                <a:ea typeface="+mn-ea"/>
                <a:cs typeface="+mn-ea"/>
              </a:rPr>
              <a:t>30</a:t>
            </a:r>
            <a:r>
              <a:rPr lang="zh-CN" altLang="zh-CN" sz="2000" kern="100" dirty="0">
                <a:effectLst/>
                <a:latin typeface="+mn-ea"/>
                <a:ea typeface="+mn-ea"/>
                <a:cs typeface="+mn-ea"/>
              </a:rPr>
              <a:t>余年的努力，华为逐渐成为了中国品牌中的佼佼者，并在世界范围内站稳脚跟。 </a:t>
            </a:r>
            <a:endParaRPr lang="en-US"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chemeClr val="accent1"/>
                </a:solidFill>
                <a:effectLst>
                  <a:outerShdw blurRad="38100" dist="25400" dir="5400000" algn="ctr" rotWithShape="0">
                    <a:srgbClr val="6E747A">
                      <a:alpha val="43000"/>
                    </a:srgbClr>
                  </a:outerShdw>
                </a:effectLst>
                <a:latin typeface="+mn-ea"/>
                <a:ea typeface="+mn-ea"/>
                <a:cs typeface="+mn-ea"/>
              </a:rPr>
              <a:t>具体内容请看教材第</a:t>
            </a:r>
            <a:r>
              <a:rPr lang="en-US" altLang="zh-CN" sz="2000" kern="100" dirty="0">
                <a:solidFill>
                  <a:schemeClr val="accent1"/>
                </a:solidFill>
                <a:effectLst>
                  <a:outerShdw blurRad="38100" dist="25400" dir="5400000" algn="ctr" rotWithShape="0">
                    <a:srgbClr val="6E747A">
                      <a:alpha val="43000"/>
                    </a:srgbClr>
                  </a:outerShdw>
                </a:effectLst>
                <a:latin typeface="+mn-ea"/>
                <a:ea typeface="+mn-ea"/>
                <a:cs typeface="+mn-ea"/>
              </a:rPr>
              <a:t>XX</a:t>
            </a:r>
            <a:r>
              <a:rPr lang="zh-CN" altLang="en-US" sz="2000" kern="100" dirty="0">
                <a:solidFill>
                  <a:schemeClr val="accent1"/>
                </a:solidFill>
                <a:effectLst>
                  <a:outerShdw blurRad="38100" dist="25400" dir="5400000" algn="ctr" rotWithShape="0">
                    <a:srgbClr val="6E747A">
                      <a:alpha val="43000"/>
                    </a:srgbClr>
                  </a:outerShdw>
                </a:effectLst>
                <a:latin typeface="+mn-ea"/>
                <a:ea typeface="+mn-ea"/>
                <a:cs typeface="+mn-ea"/>
              </a:rPr>
              <a:t>页</a:t>
            </a:r>
            <a:endParaRPr lang="zh-CN" altLang="en-US" sz="2000" kern="100" dirty="0">
              <a:solidFill>
                <a:schemeClr val="accent1"/>
              </a:solidFill>
              <a:effectLst>
                <a:outerShdw blurRad="38100" dist="25400" dir="5400000" algn="ctr" rotWithShape="0">
                  <a:srgbClr val="6E747A">
                    <a:alpha val="43000"/>
                  </a:srgbClr>
                </a:outerShdw>
              </a:effectLst>
              <a:latin typeface="+mn-ea"/>
              <a:ea typeface="+mn-ea"/>
              <a:cs typeface="+mn-ea"/>
            </a:endParaRPr>
          </a:p>
        </p:txBody>
      </p:sp>
      <p:sp>
        <p:nvSpPr>
          <p:cNvPr id="12" name="文本框 11"/>
          <p:cNvSpPr txBox="1"/>
          <p:nvPr/>
        </p:nvSpPr>
        <p:spPr>
          <a:xfrm>
            <a:off x="380365" y="4666615"/>
            <a:ext cx="11126470" cy="10147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探讨：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根据案例材料你认为是哪些因素成就了今天的华为品牌？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69157" y="305391"/>
            <a:ext cx="610099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1.2.1</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品牌功能</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5" name="文本框 4"/>
          <p:cNvSpPr txBox="1"/>
          <p:nvPr/>
        </p:nvSpPr>
        <p:spPr>
          <a:xfrm>
            <a:off x="438150" y="1553845"/>
            <a:ext cx="11231880" cy="295338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品牌具有以下四个方面的功能。</a:t>
            </a:r>
            <a:endParaRPr lang="zh-CN" altLang="zh-CN" sz="2000" kern="100" dirty="0">
              <a:effectLst/>
              <a:latin typeface="+mn-ea"/>
              <a:ea typeface="+mn-ea"/>
              <a:cs typeface="+mn-ea"/>
              <a:sym typeface="+mn-ea"/>
            </a:endParaRPr>
          </a:p>
          <a:p>
            <a:pPr lvl="0" indent="457200" algn="l">
              <a:lnSpc>
                <a:spcPct val="150000"/>
              </a:lnSpc>
              <a:spcBef>
                <a:spcPts val="0"/>
              </a:spcBef>
              <a:buClrTx/>
              <a:buSzTx/>
            </a:pPr>
            <a:r>
              <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1.识别功能</a:t>
            </a:r>
            <a:endPar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是一种名称、图案、符号或设计，从其产生的历史可以看出，品牌是区别某产品与其他产品的最直观的要素，能充分代表某产品，就像人的面孔一样是识别一个人的重要符号。品牌的识别功能要求品牌具有名称、符号、图案或具有能代表品牌的元素组合，品牌识别是顾客购买产品的基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0845" y="1988820"/>
            <a:ext cx="11272520" cy="3415030"/>
          </a:xfrm>
          <a:prstGeom prst="rect">
            <a:avLst/>
          </a:prstGeom>
          <a:noFill/>
        </p:spPr>
        <p:txBody>
          <a:bodyPr wrap="square">
            <a:spAutoFit/>
          </a:bodyPr>
          <a:lstStyle/>
          <a:p>
            <a:pPr marL="0" lvl="0" indent="457200" algn="l" eaLnBrk="1" latinLnBrk="0" hangingPunct="1">
              <a:lnSpc>
                <a:spcPct val="150000"/>
              </a:lnSpc>
              <a:spcBef>
                <a:spcPts val="0"/>
              </a:spcBef>
              <a:buClrTx/>
              <a:buSzTx/>
            </a:pPr>
            <a:r>
              <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2.信息浓缩功能</a:t>
            </a:r>
            <a:endPar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名称使品牌具有和其他企业、产品、服务相互区别的基础。长虹和海尔是中国两家知名的家电企业，长虹是中国黑色家电的领头羊，海尔是中国白色家电的象征，二者都是品质、服务、信息、满意等方面的代名词。在一定意义上，长虹、海尔已不只代表产品本身，其传达给顾客的是这两家企业生产、销售、服务、质量、价格、经营理念、企业文化、人员素质的组合体，涵盖了企业由内到外的众多方面。品牌是在传播中建立的，传播本身是大量信息的叠加。一个品牌越有价值，它浓缩的信息就越多。</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94335" y="2155825"/>
            <a:ext cx="11158220" cy="2491740"/>
          </a:xfrm>
          <a:prstGeom prst="rect">
            <a:avLst/>
          </a:prstGeom>
          <a:noFill/>
        </p:spPr>
        <p:txBody>
          <a:bodyPr wrap="square">
            <a:spAutoFit/>
          </a:bodyPr>
          <a:lstStyle/>
          <a:p>
            <a:pPr lvl="0" indent="457200" algn="l">
              <a:lnSpc>
                <a:spcPct val="150000"/>
              </a:lnSpc>
              <a:spcBef>
                <a:spcPts val="0"/>
              </a:spcBef>
              <a:buClrTx/>
              <a:buSzTx/>
            </a:pPr>
            <a:r>
              <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3.安全功能</a:t>
            </a:r>
            <a:endPar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购买产品时会非常重视安全。马斯洛的需要层次论指出，人在生理需求得到满足后，最重要的需求就是安全需求，产品的安全功能是实现产品使用价值的前提。品牌的安全功能包含两方面的意义：一是产品使用方面的物理安全保证；二是顾客消费后的信心保证，即心理安全。品牌是消费安全的承诺和保证，有了品牌，顾客用得更安心。</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0845" y="1772920"/>
            <a:ext cx="11179810" cy="2491740"/>
          </a:xfrm>
          <a:prstGeom prst="rect">
            <a:avLst/>
          </a:prstGeom>
          <a:noFill/>
        </p:spPr>
        <p:txBody>
          <a:bodyPr wrap="square">
            <a:spAutoFit/>
          </a:bodyPr>
          <a:lstStyle/>
          <a:p>
            <a:pPr lvl="0" indent="457200" algn="l">
              <a:lnSpc>
                <a:spcPct val="150000"/>
              </a:lnSpc>
              <a:spcBef>
                <a:spcPts val="0"/>
              </a:spcBef>
              <a:buClrTx/>
              <a:buSzTx/>
            </a:pPr>
            <a:r>
              <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4.附加价值功能</a:t>
            </a:r>
            <a:endPar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市场的发展一方面促进了企业的发展，另一方面也促进了顾客意识的改变。产品带来的物理属性满足仅是顾客满足的一个侧面，顾客的需求是多变、复杂的，需要产品给予功能方面和心理方面的满足。因此，品牌要提供更多的价值或利益。奢侈品的价值在于它能更多地满足顾客心理上的需求、欲望，以及对身份和地位的追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0112" y="188377"/>
            <a:ext cx="610099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1.2.2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品牌作用</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5" name="文本框 4"/>
          <p:cNvSpPr txBox="1"/>
          <p:nvPr/>
        </p:nvSpPr>
        <p:spPr>
          <a:xfrm>
            <a:off x="405130" y="1917065"/>
            <a:ext cx="1122108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经济全球化过中，人们对品牌越来越重视，因为品牌不仅是识别产品或服务的标志，更是企业的产品或服务的市场信誉、市场占有率和市场竞争力的集中体现，而且品牌的发展水平是衡量一个国家或地区的经济、科技、文化状况的重要标志。具体而言，品牌既可以为企业带来商誉、利润、资金和营销投资效应，也可以使股价提升和增强投资者信心，还可以为顾客带来形象、身份和审美认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4470" y="1196380"/>
            <a:ext cx="6100996" cy="645160"/>
          </a:xfrm>
          <a:prstGeom prst="rect">
            <a:avLst/>
          </a:prstGeom>
          <a:noFill/>
        </p:spPr>
        <p:txBody>
          <a:bodyPr wrap="square">
            <a:spAutoFit/>
          </a:bodyPr>
          <a:lstStyle/>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品牌对国家的作用</a:t>
            </a:r>
            <a:endParaRPr lang="zh-CN" altLang="en-US"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72440" y="1844675"/>
            <a:ext cx="11066145" cy="10147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据联合国开发计划署统计，目前世界90%以上的知名品牌是西方发达国家和亚太新兴工业国家或地区的品牌。这充分表明知名品牌的多少与一个国家或地区的综合经济实力正相关。</a:t>
            </a:r>
            <a:endParaRPr lang="zh-CN" altLang="zh-CN" sz="2000" kern="100" dirty="0">
              <a:effectLst/>
              <a:latin typeface="+mn-ea"/>
              <a:ea typeface="+mn-ea"/>
              <a:cs typeface="+mn-ea"/>
              <a:sym typeface="+mn-ea"/>
            </a:endParaRPr>
          </a:p>
        </p:txBody>
      </p:sp>
      <p:sp>
        <p:nvSpPr>
          <p:cNvPr id="11" name="文本框 10"/>
          <p:cNvSpPr txBox="1"/>
          <p:nvPr/>
        </p:nvSpPr>
        <p:spPr>
          <a:xfrm>
            <a:off x="410210" y="2820035"/>
            <a:ext cx="1112837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（1）品牌与国民经济存在相关性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一般而言，一个国家或地区的经济越发达或一个企业的经济实力越强，则其品牌的市场地位也就越高。2021年美国《财富》杂志评选出的世界500强企业，中国上榜企业数量连续二年位居榜首，达到135家，比上一年增加11家，随着中国经济的快速发展知名企业的数量也在不断增长。</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2600" y="1844675"/>
            <a:ext cx="1120076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（2）品牌是国家形象的一种象征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不仅与国民经济存在正相关的关系，还与一个国家的形象存在一种相互作用的关系。如果说一个国家的品牌声誉和名牌的数量可以反映这个国家的形象和经济实力。那么一个强大的或良好的国家形象也会不断地扶持、推动和强化该国企业品牌的国际地位，这种相互作用就形成了一个良性互动的循环。</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85967" y="1484412"/>
            <a:ext cx="6100996" cy="460375"/>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2.品牌对企业的作用</a:t>
            </a:r>
            <a:endParaRPr lang="zh-CN" altLang="en-US" sz="2200" b="0" dirty="0">
              <a:latin typeface="+mn-ea"/>
              <a:ea typeface="+mn-ea"/>
              <a:sym typeface="+mn-ea"/>
            </a:endParaRPr>
          </a:p>
        </p:txBody>
      </p:sp>
      <p:sp>
        <p:nvSpPr>
          <p:cNvPr id="5" name="文本框 4"/>
          <p:cNvSpPr txBox="1"/>
          <p:nvPr/>
        </p:nvSpPr>
        <p:spPr>
          <a:xfrm>
            <a:off x="438150" y="1924685"/>
            <a:ext cx="1116965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品牌是企业的无形资产，它对企业的根本意义在于它代表着较高的经济效益和经济实力，是企业获取未来现金流量的保障，是企业获得产品高附加值的来源。一个著名品牌就是企业巨大的无形资产。</a:t>
            </a:r>
            <a:endParaRPr lang="zh-CN" altLang="zh-CN" sz="2000" kern="100" dirty="0">
              <a:effectLst/>
              <a:latin typeface="+mn-ea"/>
              <a:ea typeface="+mn-ea"/>
              <a:cs typeface="+mn-ea"/>
              <a:sym typeface="+mn-ea"/>
            </a:endParaRPr>
          </a:p>
        </p:txBody>
      </p:sp>
      <p:sp>
        <p:nvSpPr>
          <p:cNvPr id="9" name="文本框 8"/>
          <p:cNvSpPr txBox="1"/>
          <p:nvPr/>
        </p:nvSpPr>
        <p:spPr>
          <a:xfrm>
            <a:off x="520065" y="3401060"/>
            <a:ext cx="1108773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（1）形成市场区隔</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的市场区隔功能也可以称为品牌的定位功能，由于产品供大于求，顾客有了更多的选择空间，而产品的同质化现象也使得企业的竞争重点转向品牌竞争。品牌传递的特定信息，与其他品牌形成明显的区隔，这些差异化信息吸引着特定的顾客群体，从而形成较为稳定的市场份额。同属餐饮行业，海底捞在价位、产品种类、就餐环境、提供的服务等方面进行了市场区隔；而真功夫则在亲和力、产品特色与广告风格等方面实现了市场区隔。</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5770" y="1687195"/>
            <a:ext cx="1093470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（2）获取竞争优势</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通过突出产品品质或强调产品内在理念所形成的差别是竞争对手难以仿效的，它可以将多种差别化利益归于一体，从而充分地向市场反映企业的综合实力和基本素质。强势品牌以其长期坚持的差异化诉求使企业或品牌长期保持市场竞争优势。在面对竞争对手的正面进攻时，品牌差异化所形成的品牌资产可以筑起森严的壁垒，有效地阻挡竞争对手的攻击，对于潜在的、尚未进入市场的企业或品牌，品牌所代表的品质以及顾客对品牌的认可或推崇往往又使得潜在进入者望而却步，放弃进入市场的念头，从而使企业得以长期保持较高的市场份额。</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772920"/>
            <a:ext cx="11064875" cy="3784600"/>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（3）降低市场推广成本</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当顾客对某一品牌产生偏好和忠诚后，就会信赖该品牌标定的所有产品。如果是已获得顾客信赖的品牌，企业在推出新产品时，能充分利用其品牌偏好和品牌忠诚效应，将顾客对原品牌的认同顺利转移到新产品上，可以有效降低新产品的市场推广成本，使新产品顺利进入市场。而且企业通过塑造和传播品牌形象，尤其是当品牌已经占有较大的市场份额而成为强势品牌时，企业在与渠道商的合作和销售利润分配等方面必将占据一定的优势。毕竟渠道商更愿意与知名品牌合作，他们十分清楚哪些品牌的产品更受市场欢迎。因此，一个强势品牌在争夺渠道商的货架空间位置以及取得更优惠的合作上都占有较为明显的优势。</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30595" y="188351"/>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引言</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 name="文本框 2"/>
          <p:cNvSpPr txBox="1"/>
          <p:nvPr/>
        </p:nvSpPr>
        <p:spPr>
          <a:xfrm>
            <a:off x="411480" y="1628140"/>
            <a:ext cx="11224260" cy="3784600"/>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随着社会经济、文化、技术的发展，品牌竞争日益成为现代市场竞争的焦点，创建强有力的品牌并长期保持和增强品牌的影响力，成为企业参与竞争的战略性选择。品牌往往能够造就商业传奇，它适合于有形产品、无形服务，还能将一个概念（或观念）植入人们心智，影响人们的价值取向。本部分是全书的导入，重点讨论什么是品牌，品牌对顾客、企业和国家有何价值。通过探索顾客心智视角的品牌资产建设过程，了解强势品牌是如何建成的，以此作为品牌策划与推广的重要指导思想。通过学习品牌内涵和品牌作用的知识，深刻理解打造更多优秀民族品牌是中华民族伟大复兴的重要任务，也是当今青年学子的神圣使命。另外，通过本项目的学习，认识到“国家品牌”的重要作用，感受中华民族文化的优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701165"/>
            <a:ext cx="1109218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（4）产生产品溢价</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对企业来说，品牌不仅能增加销量，还能带来高额的附加利润。同样质量的产品，名牌产品的价格要比非名牌产品高出许多，这些高出的利润就是品牌给企业带来的超额附加利润。例如，买一双未贴牌的运动鞋可能只需200元，但如果是李宁品牌鞋，则售价可能达到600元以上，这就体现了品牌溢价的作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8945" y="1700530"/>
            <a:ext cx="1119822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（5）塑造企业形象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对于企业来说，品牌是超越企业实体和有形产品的无形资产，代表着企业的形象。在顾客心中，它们总是把品牌影响力与企业的形象联系在一起。品牌有利于塑造企业的形象，提高企业的知名度，并使顾客、社会媒体等对企业形成良好的印象，从而为企业的发展和品牌延伸打下坚实的基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700530"/>
            <a:ext cx="1117600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（6）应对环境变化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有助于企业在面临不利的市场环境时更具有适应性和应变性，为企业赢得宝贵的时间。在实际的市场运作中，企业常常要面对通货膨胀、原材料与能源短缺、顾客的需求或偏好发生改变、新的竞争者进入市场等不利的环境变化，此时，如果企业拥有良好的品牌形象及较高的品牌资产，企业就有时间积极进行技术革新，对品牌重新进行市场定位，或者对品牌发展战略进行适当调整，这样就有可能使企业产品重新获得生机并立于不败之地。</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0255" y="1628775"/>
            <a:ext cx="5080000"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indent="457200" algn="l">
              <a:lnSpc>
                <a:spcPct val="150000"/>
              </a:lnSpc>
              <a:spcBef>
                <a:spcPts val="0"/>
              </a:spcBef>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3. 品牌对消费者的作用</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2130425"/>
            <a:ext cx="11008360"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能够提升顾客对产品的信心，从而缩短顾客购买决策的时间，减少顾客在多个品牌产品之间选择所付出的时间成本。品牌还可以帮助顾客构建自己的身份认同，减少购买过程因为对商品的认知不足而带来的心理不安。顾客也将用三种方式回报品牌：购买产品、品牌忠诚和支付较高的价格。</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770255" y="1772285"/>
            <a:ext cx="10885170" cy="3784600"/>
          </a:xfrm>
          <a:prstGeom prst="rect">
            <a:avLst/>
          </a:prstGeom>
          <a:noFill/>
        </p:spPr>
        <p:txBody>
          <a:bodyPr wrap="square">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（1）构建身份认同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通过商品向他人明示或暗示自我识别，这是现代消费社会中顾客最为重要的社会性行为。自我识别在后现代社会里是个人努力向社会或他人展示自己个性的心理倾向，消费则是一种最为便利和简单的途径，也就是说，顾客往往通过消费，或者准确地说通过拥有某种品牌商品来构建自己所期望的或想要的理想形象。对于越来越多的顾客而言，展示自我或表达自我才是目的，消费只是一种手段，品牌商品是一种象征或符号。品牌商品的象征意义主要表现在两个方面：其一，对外构建了社会象征意义；其二，对内则构建了自我身份，即自我象征意义。广告实际上就是这些象征意义的主要缔造者，品牌则由于蕴含文化意义而具有符号象征意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85265"/>
            <a:ext cx="11080115"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（2）减少交易成本</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在市场经济中交易双方除了要支付货款外，为了完成交易，双方还需支付的其他费用称为交易成本，包括商品需求者主动搜寻商品信息（如比较价格、质量等）的费用和购买后有可能发生法律诉讼等所需支付的费用及其所付出的时间成本。人们常说，顾客认可或喜爱某个品牌，是因为认可或喜爱该品牌所构建的象征意义。这里所说的品牌象征意义指的是知名品牌本身往往就凝聚了顾客所希望了解和掌握的各种信息，包括品质卓越、服务周到、企业声誉好、知名度高、市场占有率高等。在大多数情况下，这些信息有助于顾客在较短的时间里形成对品牌产品的认知和判断，这可以大大节省顾客选购商品所需花费的交易费用和时间成本。</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85265"/>
            <a:ext cx="1110361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（3）减少顾客的认知不协调</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在进行一次较为重要的购买之前或之后，常常会产生疑虑：“我买对了还是买错了？”这种担忧往往会使顾客在心理上产生一种认知不协调。如果顾客购买的是知名品牌的产品，则基本上不会产生上述疑虑，即使有，也会以知名品牌的影响力和声誉来消除自己的疑虑，甚至有可能以拥有知名品牌而产生一种自我满足感。尤其是一些技术复杂的产品，高知名度和美誉度的品牌可以很好消除顾客在购买产品后的认知不协调。</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事实上，除了在顾客和企业两个方面具有相应的作用外，随着经济、社会的发展，品牌还担负了更多的社会责任和义务，由于品牌承载了不同的价值诉求，从宏观层面来说，品牌在推动社会文化的发展方面也有不可忽视的作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30935" y="260985"/>
            <a:ext cx="7356475" cy="138366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学习园地</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  </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a:p>
            <a:pPr lvl="0" algn="ctr">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品牌强国工程</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2420620"/>
            <a:ext cx="1109218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建设优势品牌不仅对企业具有重要意义，对国家经济发展也同样具有非常重要的价值。因此，我国非常重视强势企业品牌的培育，社会各界也积极参与其中。中央广播电视总台2019年8月28日启动品牌强国工程。该工程包括：强国品牌、TOP品牌、领跑品牌、国资典范品牌四个层级。该工程将依托中央广播电视总台的各平台，通过全媒体传播品牌强国战略，助力培育能代表中国参与全球经济文化交流的新时代国家级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rgbClr val="FF0000"/>
                </a:solidFill>
                <a:effectLst/>
                <a:latin typeface="+mn-ea"/>
                <a:ea typeface="+mn-ea"/>
                <a:cs typeface="+mn-ea"/>
                <a:sym typeface="+mn-ea"/>
              </a:rPr>
              <a:t>具体内容请看教材第XX页。</a:t>
            </a:r>
            <a:endParaRPr lang="zh-CN" altLang="zh-CN" sz="2000" kern="100" dirty="0">
              <a:solidFill>
                <a:srgbClr val="FF0000"/>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290863" y="3070067"/>
            <a:ext cx="6060967"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1.3品牌资产</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30300"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1.3.1顾客视角的品牌资产</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1058545" y="1579245"/>
            <a:ext cx="5080000"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indent="457200" algn="l">
              <a:lnSpc>
                <a:spcPct val="150000"/>
              </a:lnSpc>
              <a:spcBef>
                <a:spcPts val="0"/>
              </a:spcBef>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1. 品牌资产的定义</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4" name="文本框 3"/>
          <p:cNvSpPr txBox="1"/>
          <p:nvPr/>
        </p:nvSpPr>
        <p:spPr>
          <a:xfrm>
            <a:off x="483235" y="2134235"/>
            <a:ext cx="1095692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王老吉饮料公司曾骄傲地说，即使公司厂房为大火所烧，只要品牌不倒，一切皆可重来。品牌既然如此重要，那么品牌影响力的源头在哪里？顾客视角的品牌资产告诉我们，品牌建设的源头是顾客心智。在顾客心智中占据一个强有力的、偏好的和独特的位置正是品牌创建工作的首要目标。</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视角的品牌资产是指由于顾客拥有某品牌的知识导致其对该品牌的营销活动产生差异性反应。该概念认为，创建品牌的关键目标是要在顾客心中形成强有力的品牌认知和品牌形象。顾客视角的品牌资产是品牌在产品市场和资本市场良好表现的源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800" b="1" dirty="0">
                <a:solidFill>
                  <a:srgbClr val="FFFFFF"/>
                </a:solidFill>
                <a:latin typeface="+mn-ea"/>
                <a:ea typeface="+mn-ea"/>
              </a:rPr>
              <a:t>1.1</a:t>
            </a:r>
            <a:r>
              <a:rPr lang="zh-CN" altLang="en-US" sz="4800" b="1" dirty="0">
                <a:solidFill>
                  <a:srgbClr val="FFFFFF"/>
                </a:solidFill>
                <a:latin typeface="+mn-ea"/>
                <a:ea typeface="+mn-ea"/>
              </a:rPr>
              <a:t>品牌概述</a:t>
            </a:r>
            <a:endParaRPr lang="zh-CN" altLang="en-US"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42645" y="1844675"/>
            <a:ext cx="5080000"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indent="457200" algn="l">
              <a:lnSpc>
                <a:spcPct val="150000"/>
              </a:lnSpc>
              <a:spcBef>
                <a:spcPts val="0"/>
              </a:spcBef>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2. 品牌资产的关键要素</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4" name="文本框 3"/>
          <p:cNvSpPr txBox="1"/>
          <p:nvPr/>
        </p:nvSpPr>
        <p:spPr>
          <a:xfrm>
            <a:off x="482600" y="2564765"/>
            <a:ext cx="1098232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顾客视角的品牌资产有两个关键要素：顾客的差异性反应和顾客的品牌知识。</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（1）顾客的差异性反应</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是否拥有很高的品牌资产，关键是看顾客对品牌的营销活动是否产生差异化反应。和一台没有标签的空调相比，标上格力品牌的空调，顾客会感觉质量更好，愿意支付更高的价格。如果一个品牌名称并没有给产品营销带来任何显著的、正面的效应，那么该品牌的资产就为零，就属于大路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86155" y="908685"/>
            <a:ext cx="5080000" cy="55308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（2）顾客的品牌知识</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2" name="文本框 1"/>
          <p:cNvSpPr txBox="1"/>
          <p:nvPr/>
        </p:nvSpPr>
        <p:spPr>
          <a:xfrm>
            <a:off x="482600" y="1412875"/>
            <a:ext cx="1107694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要让顾客对品牌的营销活动形成差异化反应，其前提是顾客在心智中对品牌形成了品牌知识，即顾客在日常购买行为中积累了对品牌的各种所知、所感、所闻与所见。顾客所形成的品牌知识是依据自身对品牌的经验建构出来的，它与品牌管理者所期待的品牌知识并不完全一致，有时甚至是相反的。品牌管理人员期望的品牌知识与顾客实际拥有的品牌知识之间的差异更进一步强调了品牌管理工作需要洞察顾客需求，捕捉到顾客心智中的品牌是一副怎样的图景。</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202690" y="26035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1.3.2构建品牌知识</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410210" y="2492375"/>
            <a:ext cx="10969625" cy="10147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构建顾客心智中的品牌资产关键在于构建顾客脑海里的品牌知识。因为品牌之所以在未来有收益、有价值，是因为顾客拥有的品牌知识造成了顾客对品牌的差异性反应。</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745" y="1557020"/>
            <a:ext cx="10862945" cy="2953385"/>
          </a:xfrm>
          <a:prstGeom prst="rect">
            <a:avLst/>
          </a:prstGeom>
          <a:noFill/>
        </p:spPr>
        <p:txBody>
          <a:bodyPr wrap="square">
            <a:spAutoFit/>
          </a:bodyPr>
          <a:lstStyle/>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1.品牌知识结构</a:t>
            </a:r>
            <a:endPar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知识储存在顾客心智中，遵循联想网络记忆模型，是由品牌节点与节点之间的链环构成。凯勒以记忆的联想网络模型为理论基础推断认为，品牌知识是由品牌认知与品牌形象构成的。品牌认知涉及的是品牌名称、品牌标识、品牌包装、品牌标语、品牌代言人、品牌定价等信息在顾客心智中被储存的广度和深度。品牌形象是顾客对品牌所有联想的集合体，它反映了品牌在顾客记忆中的图景。优秀的品牌总能在顾客心智中扮演某个形象，占据某个独特位置。</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98525" y="1583055"/>
            <a:ext cx="9877425"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下面以海底捞为例解释品牌知识在顾客心智中的联想记忆模型。</a:t>
            </a:r>
            <a:r>
              <a:rPr lang="zh-CN" altLang="zh-CN" sz="2000" kern="100" dirty="0">
                <a:effectLst/>
                <a:latin typeface="+mn-ea"/>
                <a:ea typeface="+mn-ea"/>
                <a:cs typeface="+mn-ea"/>
                <a:sym typeface="+mn-ea"/>
              </a:rPr>
              <a:t>如图</a:t>
            </a:r>
            <a:r>
              <a:rPr lang="zh-CN" altLang="zh-CN" sz="2000" kern="100" dirty="0">
                <a:effectLst/>
                <a:latin typeface="+mn-ea"/>
                <a:ea typeface="+mn-ea"/>
                <a:cs typeface="+mn-ea"/>
                <a:sym typeface="+mn-ea"/>
              </a:rPr>
              <a:t>1-3</a:t>
            </a:r>
            <a:r>
              <a:rPr lang="zh-CN" altLang="zh-CN" sz="2000" kern="100" dirty="0">
                <a:effectLst/>
                <a:latin typeface="+mn-ea"/>
                <a:ea typeface="+mn-ea"/>
                <a:cs typeface="+mn-ea"/>
                <a:sym typeface="+mn-ea"/>
              </a:rPr>
              <a:t>中，顾客在记忆中形成了对海底捞的众多联想，其中圆圈部分代表着关键性的核心联想（如海底捞的服务、食谱等）。核心联想之下又有次级联想（如食谱，包括具体的产品、产品质量等）。若一个联想由一个节点代表，那么所有这些节点就构成了品牌联想的内容。此外，节点与节点之间都有链环相链接，链环的长短代表了一个节点被激活后可以扩散至另一节点的速度，距离越短则代表了两个节点联系的越紧密。节点与节点之间的方向性表明了信息节点之间相互影响的路径，品牌节点之间的影响具有非对称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617" descr="绘图3"/>
          <p:cNvPicPr>
            <a:picLocks noChangeAspect="1"/>
          </p:cNvPicPr>
          <p:nvPr>
            <p:custDataLst>
              <p:tags r:id="rId1"/>
            </p:custDataLst>
          </p:nvPr>
        </p:nvPicPr>
        <p:blipFill>
          <a:blip r:embed="rId2"/>
          <a:stretch>
            <a:fillRect/>
          </a:stretch>
        </p:blipFill>
        <p:spPr>
          <a:xfrm>
            <a:off x="1778635" y="260985"/>
            <a:ext cx="8751570" cy="5297170"/>
          </a:xfrm>
          <a:prstGeom prst="rect">
            <a:avLst/>
          </a:prstGeom>
          <a:noFill/>
          <a:ln w="9525">
            <a:noFill/>
          </a:ln>
        </p:spPr>
      </p:pic>
      <p:sp>
        <p:nvSpPr>
          <p:cNvPr id="3" name="文本框 2"/>
          <p:cNvSpPr txBox="1"/>
          <p:nvPr/>
        </p:nvSpPr>
        <p:spPr>
          <a:xfrm>
            <a:off x="3578860" y="6021705"/>
            <a:ext cx="6096000" cy="398780"/>
          </a:xfrm>
          <a:prstGeom prst="rect">
            <a:avLst/>
          </a:prstGeom>
          <a:noFill/>
        </p:spPr>
        <p:txBody>
          <a:bodyPr wrap="square" rtlCol="0" anchor="t">
            <a:spAutoFit/>
          </a:bodyPr>
          <a:p>
            <a:pPr algn="ct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图1-3海底捞的品牌联想图</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839470"/>
            <a:ext cx="2322830"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indent="457200" algn="l">
              <a:lnSpc>
                <a:spcPct val="150000"/>
              </a:lnSpc>
              <a:spcBef>
                <a:spcPts val="0"/>
              </a:spcBef>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2. 品牌认知</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1058545" y="1484630"/>
            <a:ext cx="3269615" cy="42989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（1）品牌认知的构成</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4" name="文本框 3"/>
          <p:cNvSpPr txBox="1"/>
          <p:nvPr/>
        </p:nvSpPr>
        <p:spPr>
          <a:xfrm>
            <a:off x="483235" y="1845310"/>
            <a:ext cx="1096200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认知包括品牌识别和品牌回忆。品牌识别是指当众多品牌同一时间呈现在顾客眼前时，顾客识别出目标品牌的能力。品牌回忆则是指在不呈现品牌情形下顾客从记忆中搜索出品牌的能力。品牌识别与品牌回忆的区别在于顾客在意识到品牌时，是基于回忆模式还是呈现模式。例如，你熬夜看体育赛事时，准备购买某种品牌的提神饮料，如果你未进入超市前，你想到要购买东鹏特饮，此时东鹏特饮就具有品牌回忆力。但如果你没有事先想好要购买什么品牌，而你在超市诸多饮料包装中识别出东鹏特饮，此时东鹏特饮品牌只是具有品牌识别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p:sp>
        <p:nvSpPr>
          <p:cNvPr id="102" name="文本框 101"/>
          <p:cNvSpPr txBox="1"/>
          <p:nvPr/>
        </p:nvSpPr>
        <p:spPr>
          <a:xfrm>
            <a:off x="1101090" y="2275840"/>
            <a:ext cx="10123170"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当顾客不在销售点做出购买决策时，品牌回忆占据重要角色，那些最容易从记忆中提取的品牌占据优势地位。品牌识别则是顾客面对琳琅满目的商品时，品牌是否最易于被顾客所识别出来，此时品牌的颜色、包装、款式等外观将极大影响顾客的识别过程。顾客很多时候是认知惰性的，部分购买行为常常在销售终端才临时做出决定，因此那些提高品牌识别能力的因素同样非常重要。</a:t>
            </a:r>
            <a:endParaRPr lang="zh-CN" altLang="zh-CN" sz="2000" kern="100" dirty="0">
              <a:effectLst/>
              <a:latin typeface="+mn-ea"/>
              <a:ea typeface="+mn-ea"/>
              <a:cs typeface="+mn-ea"/>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86155" y="1125855"/>
            <a:ext cx="3399790" cy="42989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（2）品牌认知的作用</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4" name="文本框 3"/>
          <p:cNvSpPr txBox="1"/>
          <p:nvPr/>
        </p:nvSpPr>
        <p:spPr>
          <a:xfrm>
            <a:off x="338455" y="1555750"/>
            <a:ext cx="1108710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建立品牌认知让品牌更易于被顾客识别与回忆，这样品牌在众多的竞争对手中以最快速度被顾客所识别与回忆起来，使其成为顾客优先的选择对象，这种优势称之为捷足先登优势。人是天生的思维懒惰者，在当前信息爆炸、信息超载的情况下更表现出对冗余信息的厌烦，为避免自身陷于信息海洋而无法做出有效的决策，人类发展出一些认知捷径来处理信息，并据此形成决策。陌生的品牌仅仅因为被顾客多次注意到，就增加了品牌吸引力，这种因简单暴露而产生的好感就被称为简单暴露效应。例如，当询问顾客是喜欢比亚迪汽车还是长城汽车时，那些第一反应就想到比亚迪汽车的顾客，其对比亚迪汽车的评价更高；同理那些第一反应就想到长城汽车的顾客，则对长城汽车的评价更高。这种仅仅是因为某种知觉流畅性而导致对品牌的高评价也是认知捷径的一种表现方式。增加顾客对品牌的接触，就会提高品牌认知度，从而提高知觉流畅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774700" y="1859915"/>
            <a:ext cx="10720705"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认识惰性的存在还会让顾客在选择时可能并不会系统的评估所有品牌以及它们各自的优劣势，而只会在脑海中形成两三个左右的候选品牌，形成品牌考虑集。考虑集一方面说明了顾客倾向于在某几个品牌之间进行转换；</a:t>
            </a:r>
            <a:r>
              <a:rPr lang="zh-CN" altLang="zh-CN" sz="2000" kern="100" dirty="0">
                <a:effectLst/>
                <a:latin typeface="+mn-ea"/>
                <a:ea typeface="+mn-ea"/>
                <a:cs typeface="+mn-ea"/>
                <a:sym typeface="+mn-ea"/>
              </a:rPr>
              <a:t>另一方面也</a:t>
            </a:r>
            <a:r>
              <a:rPr lang="zh-CN" altLang="zh-CN" sz="2000" kern="100" dirty="0">
                <a:effectLst/>
                <a:latin typeface="+mn-ea"/>
                <a:ea typeface="+mn-ea"/>
                <a:cs typeface="+mn-ea"/>
                <a:sym typeface="+mn-ea"/>
              </a:rPr>
              <a:t>说明了品牌竞争的残酷性，即目标品牌必须挤进顾客有限的考虑集，已经进入考虑集的品牌会抑制顾客考虑其他同类竞争品牌，这就是先入为主。品牌认知带来的捷足先登优势更容易影响那些购物时漫不经心的顾客，因为此时的顾客对产品选择表现出低介入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202985" y="188351"/>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1.1.1品牌内涵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411480" y="1701165"/>
            <a:ext cx="11264900" cy="14763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企业要想创建强势品牌，首先要理解什么是品牌，品牌的类型有哪些，以及品牌与商标、产品之间的关系如何？只有在认识这些问题之后才能更好地制定品牌建设策略，从而创建属于企业自己的强势品牌。</a:t>
            </a:r>
            <a:endParaRPr lang="zh-CN" altLang="zh-CN" sz="2000" kern="100" dirty="0">
              <a:effectLst/>
              <a:latin typeface="+mn-ea"/>
              <a:ea typeface="+mn-ea"/>
              <a:cs typeface="+mn-ea"/>
              <a:sym typeface="+mn-ea"/>
            </a:endParaRPr>
          </a:p>
        </p:txBody>
      </p:sp>
      <p:sp>
        <p:nvSpPr>
          <p:cNvPr id="3" name="文本框 2"/>
          <p:cNvSpPr txBox="1"/>
          <p:nvPr/>
        </p:nvSpPr>
        <p:spPr>
          <a:xfrm>
            <a:off x="369570" y="3070225"/>
            <a:ext cx="1120267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的英文单词“Brand”，源于古挪威文“Brandr”，意思是“烧灼”，人们用这种方式来标记家畜等，需要与其他人相区别的私有财产。中世纪欧洲的手工艺匠人用这种打烙印的方法在自己的手工艺品上烙下标记，以便顾客识别产品的产地和生产者，这就产生了最初的商标，并以此为顾客提供担保，同时为生产者提供法律保护。16世纪早期，蒸馏威士忌酒的生产商将威士忌装入烙有生产者名字的木桶中，以防不法商人偷梁换柱。到了1835年，苏格兰的酿酒者使用了“Old Smuggler”这一品牌，以维护采用特殊蒸馏程序酿制酒的质量声誉。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6155" y="1268730"/>
            <a:ext cx="4402455" cy="42989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（3）建立品牌认知的途径</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3" name="文本框 2"/>
          <p:cNvSpPr txBox="1"/>
          <p:nvPr/>
        </p:nvSpPr>
        <p:spPr>
          <a:xfrm>
            <a:off x="410845" y="1771650"/>
            <a:ext cx="1095438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企业建立品牌认知的途径是让顾客不断接触品牌元素，从而建立品牌熟悉度。熟悉度的建立可以通过多种渠道得以实现，既可以是品牌本身的元素（品牌名称、品牌标识、包装等）；也可以是品牌的次级联想（如品牌的代言人、产地、渠道等）。例如，顾客听到“上火”可能就会联想到王老吉凉茶。</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为提高品牌认知，企业需要强化品牌与某个特定联结物之间的联系。顾客只能记住品牌的某个独特诉求（即独特销售诉求---unique selling proposition，USP），面面俱到式的宣传与定位只能导致品牌的空心化。通过广告反复传播所选定的独特销售诉求，可以有效提高品牌认知。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4400" y="1233170"/>
            <a:ext cx="2344420" cy="645160"/>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indent="457200" algn="l">
              <a:lnSpc>
                <a:spcPct val="150000"/>
              </a:lnSpc>
              <a:spcBef>
                <a:spcPts val="0"/>
              </a:spcBef>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3. 品牌形象</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986155" y="2060575"/>
            <a:ext cx="3883025" cy="460375"/>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1）品牌形象的含义</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5" name="文本框 4"/>
          <p:cNvSpPr txBox="1"/>
          <p:nvPr/>
        </p:nvSpPr>
        <p:spPr>
          <a:xfrm>
            <a:off x="483235" y="2440305"/>
            <a:ext cx="1117917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形象是顾客对品牌所有联想的集合体，它反映了品牌在顾客记忆中的图景。品牌联想的形成既有企业营销活动的结果，也有顾客自己使用产品过程的体验所得。顾客对品牌形成的联想既可以通过企业掌控的渠道（如：企业投放的电视广告、网络广告、户外广告等）获得，也可以通过非企业掌控的渠道获得（如第三方评论、其他顾客在网上的产品使用体验与评论等）。品牌形象的形成需要顾客的参与，这就是品牌的价值共创。顾客不再是被动的接受企业所传递的品牌内涵，顾客会主动参与到品牌价值的生产与传递过程。共创过程成为顾客形成品牌联想的重要渠道。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6155" y="1916430"/>
            <a:ext cx="2943860" cy="460375"/>
          </a:xfrm>
          <a:prstGeom prst="rect">
            <a:avLst/>
          </a:prstGeom>
          <a:noFill/>
        </p:spPr>
        <p:txBody>
          <a:bodyPr wrap="square" rtlCol="0">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2）品牌联想的类型</a:t>
            </a:r>
            <a:endParaRPr lang="zh-CN" altLang="en-US" sz="2200" b="0" dirty="0">
              <a:latin typeface="+mn-ea"/>
              <a:ea typeface="+mn-ea"/>
              <a:sym typeface="+mn-ea"/>
            </a:endParaRPr>
          </a:p>
        </p:txBody>
      </p:sp>
      <p:sp>
        <p:nvSpPr>
          <p:cNvPr id="3" name="文本框 2"/>
          <p:cNvSpPr txBox="1"/>
          <p:nvPr/>
        </p:nvSpPr>
        <p:spPr>
          <a:xfrm>
            <a:off x="410845" y="2420620"/>
            <a:ext cx="1093152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顾客对品牌的联想可以发生在三个层面上：品牌属性层面、品牌利益层面和品牌态度层面。</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（1）属性联想</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属性是指产品或服务的特征。属性可以是与产品功能相关的属性（如产品规格、材料等）；也可以与产品本身功能无关的属性（如用户特征、使用场景等）。企业需要清楚顾客关注的属性，因为顾客会在属性判断基础上形成对品牌的态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86155" y="1774825"/>
            <a:ext cx="2908935" cy="42989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（2）利益联想</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4" name="文本框 3"/>
          <p:cNvSpPr txBox="1"/>
          <p:nvPr/>
        </p:nvSpPr>
        <p:spPr>
          <a:xfrm>
            <a:off x="482600" y="2204720"/>
            <a:ext cx="1095883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利益是顾客从产品或服务中获得的价值，利益是顾客对品牌的真正需求所在。品牌属性是利益的外显，品牌利益则是属性表象背后的真相。手段---目的链模型认为，顾客在购买产品或服务时，其出发点是为了实现某种价值，为此需要获取某种利益，而满足该利益的方式就是企业通过提供顾客需要的产品或服务属性。因此，手段---目的链模型将品牌诉求分成由浅到深的三个逻辑阶段：属性---利益---价值，它为企业开发品牌诉求提供了操作指南。例如，某牙膏品牌的诉求逻辑是：含有某种植物（属性），散发出特别的芳香（利益），因而让顾客在社交时更自信地与人交往（价值）。品牌利益分为功能利益、体验利益和象征性利益三种类型。</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3235" y="2205355"/>
            <a:ext cx="1094676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①功能利益:</a:t>
            </a:r>
            <a:r>
              <a:rPr lang="zh-CN" altLang="zh-CN" sz="2000" kern="100" dirty="0">
                <a:effectLst/>
                <a:latin typeface="+mn-ea"/>
                <a:ea typeface="+mn-ea"/>
                <a:cs typeface="+mn-ea"/>
                <a:sym typeface="+mn-ea"/>
              </a:rPr>
              <a:t>往往涉及产品或服务的物理性质或性能，打印机的功能利益表现为：打印速度、分辨率、打印质量、纸张容量等。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②体验利益:</a:t>
            </a:r>
            <a:r>
              <a:rPr lang="zh-CN" altLang="zh-CN" sz="2000" kern="100" dirty="0">
                <a:effectLst/>
                <a:latin typeface="+mn-ea"/>
                <a:ea typeface="+mn-ea"/>
                <a:cs typeface="+mn-ea"/>
                <a:sym typeface="+mn-ea"/>
              </a:rPr>
              <a:t>顾客在消费过程中获得的某种积极、正面的情感体验，强势的品牌往往赋予顾客良好的情感体验。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③象征利益:</a:t>
            </a:r>
            <a:r>
              <a:rPr lang="zh-CN" altLang="zh-CN" sz="2000" kern="100" dirty="0">
                <a:effectLst/>
                <a:latin typeface="+mn-ea"/>
                <a:ea typeface="+mn-ea"/>
                <a:cs typeface="+mn-ea"/>
                <a:sym typeface="+mn-ea"/>
              </a:rPr>
              <a:t>带给顾客更高层次的价值，如体现自尊、获得认同、获得赞赏等。如奢侈品品牌往往强调传递某种象征利益。</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6155" y="1700530"/>
            <a:ext cx="2707640" cy="42989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（3）态度联想</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3" name="文本框 2"/>
          <p:cNvSpPr txBox="1"/>
          <p:nvPr/>
        </p:nvSpPr>
        <p:spPr>
          <a:xfrm>
            <a:off x="401955" y="2132330"/>
            <a:ext cx="1118235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态度是顾客在产品／服务体验后所形成的整体评价。品牌管理人员非常关心顾客对品牌的态度，因为营销活动总是通过影响顾客态度来促成购买行为或形成情感偏好。20世纪60年代以来，众多学者投身态度研究，其中，费希宾的多属性态度模型因其简明有效而获得广泛的运用。该模型认为某一客体或行为的态度是由下面两个要素组成：一是顾客对于购买此种产品的态度，即自我认知；二是顾客认为其他人对此种产品可能有的态度，即从众心理。费希宾模型告示我们：人的情绪反应，虽然有时处于不自觉状态，但是却对人的行为极有关联。人的外显行为离不开个人的意向作用，而个人意向又直接受顾客情感（态度）的驱动。没有情感的存在，便没有人的消费行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1844675"/>
            <a:ext cx="2745740" cy="429895"/>
          </a:xfrm>
          <a:prstGeom prst="rect">
            <a:avLst/>
          </a:prstGeom>
          <a:noFill/>
        </p:spPr>
        <p:txBody>
          <a:bodyPr wrap="square" rtlCol="0">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3）构建品牌联想</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3" name="文本框 2"/>
          <p:cNvSpPr txBox="1"/>
          <p:nvPr/>
        </p:nvSpPr>
        <p:spPr>
          <a:xfrm>
            <a:off x="482600" y="2204720"/>
            <a:ext cx="1109091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品牌管理人员要创建品牌联想需要从三个方面着手：品牌联想的喜爱度、品牌联想的强度和品牌联想的独特性。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（1）品牌联想的喜爱度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品牌管理人员要确保顾客对品牌产生的联想是积极、正面的。例如，真功夫快餐店的品牌管理人员需要采取措施让顾客对其快餐食品形成正面联想（如营养、快捷等），回避负面联想（如寡淡无味等）。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628775"/>
            <a:ext cx="1095883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联想的强度与顾客加工、存储品牌信息的过程相关。顾客对品牌信息越是深思熟虑，越是精细加工，该信息在记忆中就越容易得到强化，也就越容易被顾客从记忆中提取出来。例如，王老吉凉茶在“怕上火喝王老吉”的广告画面中，展示了可能与王老吉凉茶消费相关的各种生活场景（熬夜加班、熬夜看比赛、朋友欢聚吃火锅等），这些丰富的生活场景有助于王老吉确定“预防上火”的品牌定位。品牌一旦与这些消费场景建立联系，则顾客在碰到此类场景时将很容易从记忆中提及王老吉品牌。</a:t>
            </a:r>
            <a:endParaRPr lang="zh-CN" altLang="zh-CN" sz="2000" kern="100" dirty="0">
              <a:effectLst/>
              <a:latin typeface="+mn-ea"/>
              <a:ea typeface="+mn-ea"/>
              <a:cs typeface="+mn-ea"/>
              <a:sym typeface="+mn-ea"/>
            </a:endParaRPr>
          </a:p>
        </p:txBody>
      </p:sp>
      <p:sp>
        <p:nvSpPr>
          <p:cNvPr id="4" name="文本框 3"/>
          <p:cNvSpPr txBox="1"/>
          <p:nvPr/>
        </p:nvSpPr>
        <p:spPr>
          <a:xfrm>
            <a:off x="1130300" y="1052195"/>
            <a:ext cx="6096000" cy="55308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（2）品牌联想的强度</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85265"/>
            <a:ext cx="10851515"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联想的独特性与品牌定位息息相关。品牌管理者需要向顾客传递出本品牌与竞争者差异性的地方。例如，同样是钢笔，有的品牌追求书写功能的优异性，而英雄钢笔则强调“美好体验，无处不在”，让品牌超越具体的功能层面，走向经典与奢华。</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的独特性联想解决了品牌在一个品类中与其他品牌的区别问题。例如，在洗发水品类中，霸王洗发水的成功在于强调自身的中药特性，具有促进头发再生的功效；采乐去屑洗发水强调的是专业去屑的产品特性。越是在竞争激烈的市场，品牌越需要强调其独特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总之，品牌知识是形成品牌资产的前提条件。要形成品牌知识，品牌管理人员必须让顾客对品牌有高度的认知度，并对品牌产生正面、强有力的、独特的品牌联想。</a:t>
            </a:r>
            <a:endParaRPr lang="zh-CN" altLang="zh-CN" sz="2000" kern="100" dirty="0">
              <a:effectLst/>
              <a:latin typeface="+mn-ea"/>
              <a:ea typeface="+mn-ea"/>
              <a:cs typeface="+mn-ea"/>
              <a:sym typeface="+mn-ea"/>
            </a:endParaRPr>
          </a:p>
        </p:txBody>
      </p:sp>
      <p:sp>
        <p:nvSpPr>
          <p:cNvPr id="4" name="文本框 3"/>
          <p:cNvSpPr txBox="1"/>
          <p:nvPr/>
        </p:nvSpPr>
        <p:spPr>
          <a:xfrm>
            <a:off x="1130935" y="980440"/>
            <a:ext cx="6096000" cy="55308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（3）品牌联想的独特性</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0935" y="404495"/>
            <a:ext cx="6829425" cy="73723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1.3.3 </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创建强势品牌的四个阶段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338455" y="2276475"/>
            <a:ext cx="1101534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凯勒于1993年提出CBBE模型(Customer-Based Brand Equity),即基于顾客的品牌价值模型，为自主品牌建设提供了关键途径。该模型认为构筑顾客心智的品牌资产需要遵循四个逻辑阶段，每一阶段又由若干要素构成。图1-4描绘了这四个逻辑阶段和每个阶段包括的要素。我们先对这四个阶段作如下概括。第一阶段为品牌识别，它主要解决品牌是谁的问题，品牌显著度越高，顾客就越清楚他（她）是谁；第二阶段为品牌内涵，它解决品牌代表什么，有何内涵的问题，品牌传递给顾客功能性利益和象征性利益；第三阶段为品牌反应，它表明顾客对品牌的反应，代表顾客对品牌如何判断或感受的问题；第四阶段为品牌关系，它反映了顾客与品牌之间的关系问题。</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4400" y="1268730"/>
            <a:ext cx="5080000" cy="645160"/>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 </a:t>
            </a:r>
            <a:r>
              <a:rPr lang="zh-CN" altLang="en-US">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1. </a:t>
            </a:r>
            <a:r>
              <a:rPr lang="zh-CN" altLang="en-US">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品牌的</a:t>
            </a:r>
            <a:r>
              <a:rPr lang="zh-CN" altLang="en-US">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概念</a:t>
            </a:r>
            <a:endParaRPr lang="zh-CN" altLang="en-US">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391160" y="1916430"/>
            <a:ext cx="1107821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在《牛津大辞典》里，品牌被解释为“用来证明所有权，作为质量的标志或其他用途”，即用以区别和证明品质。随着时间的推移，商业竞争格局以及零售业形态的不断变化，品牌的含义也越来越丰富，甚至形成了专门的研究领域：品牌学。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本文将品牌定义为：品牌是能够给拥有者带来溢价、增值的一种无形资产，它的载体是区别于其他竞争者的名称、图案、符号等及其组合，增值的源泉是在顾客心中形成的有关产品特色、利益和服务的质量承诺与保证的印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5" descr="1-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45962" y="260633"/>
            <a:ext cx="9379955" cy="518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498508" y="5848901"/>
            <a:ext cx="3573780" cy="450850"/>
          </a:xfrm>
          <a:prstGeom prst="rect">
            <a:avLst/>
          </a:prstGeom>
        </p:spPr>
        <p:txBody>
          <a:bodyPr wrap="none">
            <a:spAutoFit/>
          </a:bodyPr>
          <a:lstStyle/>
          <a:p>
            <a:pPr algn="ctr">
              <a:lnSpc>
                <a:spcPct val="130000"/>
              </a:lnSpc>
              <a:spcAft>
                <a:spcPts val="0"/>
              </a:spcAft>
            </a:pPr>
            <a:r>
              <a:rPr lang="zh-CN" altLang="zh-CN" kern="100" dirty="0">
                <a:latin typeface="Times New Roman" panose="02020603050405020304"/>
                <a:ea typeface="宋体" panose="02010600030101010101" pitchFamily="2" charset="-122"/>
              </a:rPr>
              <a:t> 图1-4 品牌资产构建的金字塔模型</a:t>
            </a:r>
            <a:endParaRPr lang="zh-CN" altLang="zh-CN" kern="100" dirty="0">
              <a:latin typeface="Times New Roman" panose="020206030504050203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593090" y="1998345"/>
            <a:ext cx="9949180"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图1-4展示了顾客心智的品牌资产创建的四个阶段，从CBBE模型金字塔底端初始的品牌显著度开始，直到顶端的品牌共鸣、品牌忠诚。如果用脑与心（理性与感性）为划分标准，品牌大体可分为两类，一类是以理性诉求为主的功能型品牌；另一类是以感性体验为主的享乐型品牌（喜茶品牌给顾客出其不意，就有灵感的体验）。理性诉求为主的功能型品牌，其品牌资产的构建更为强调金字塔左侧的内容，以感性诉求为主的享乐型品牌则更注重金字塔右侧的内容。</a:t>
            </a:r>
            <a:r>
              <a:rPr lang="zh-CN" altLang="zh-CN" sz="2000" kern="100" dirty="0">
                <a:effectLst/>
                <a:latin typeface="+mn-ea"/>
                <a:ea typeface="+mn-ea"/>
                <a:cs typeface="+mn-ea"/>
                <a:sym typeface="+mn-ea"/>
              </a:rPr>
              <a:t>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2716" y="764694"/>
            <a:ext cx="10945216" cy="5723890"/>
          </a:xfrm>
          <a:prstGeom prst="rect">
            <a:avLst/>
          </a:prstGeom>
          <a:noFill/>
        </p:spPr>
        <p:txBody>
          <a:bodyPr wrap="square">
            <a:spAutoFit/>
          </a:bodyPr>
          <a:lstStyle/>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1.建立品牌识别</a:t>
            </a:r>
            <a:endPar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建立品牌识别的主要内容是提升品牌显著度。品牌显著度表明品牌在顾客心智中的凸显地位，品牌认知程度就是品牌显著度的一个重要指标。品牌认知是在不同情形下顾客回忆与再认品牌的能力。提高品牌显著度可以从提升品牌认知的深度和广度着手。品牌认知的深度是指品牌识别元素被顾客从脑海中提取出来的可能性以及难易程度。一个不用提示或稍加提示即可回忆起来的品牌比一个需要具体呈现产品才能被识别的品牌更具有更深的品牌认知。品牌认知广度是指在顾客记忆中品牌与购买场景、消费场景联系的范围。品牌认知的广度经常被品牌管理者所忽略，对于多数品牌而言首要问题不是品牌是否被记忆，而在于品牌是在何时何地被记忆，以及记忆的容易程度与频率。较窄的广度意味着顾客将该品牌限定在较少的使用场合，从而减少了品牌的使用数量。拓展品牌认知的广度通常有两个途径。一是识别与开发新的使用场合和使用机会；二是识别与开发新的使用方法。</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5970" y="2228850"/>
            <a:ext cx="10870565" cy="147637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effectLst/>
                <a:latin typeface="+mn-ea"/>
                <a:ea typeface="+mn-ea"/>
                <a:cs typeface="+mn-ea"/>
                <a:sym typeface="+mn-ea"/>
              </a:rPr>
              <a:t>提高品牌显著度对市场上中国品牌的建设有着更为重要的意义。中国顾客更容易受品牌知名度的影响，而广告曾是提高品牌知名度的最常用手段。广告多的品牌常被顾客认为是大品牌，顾客会推断其产品的质量更好，更值得信任。</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988820"/>
            <a:ext cx="10947400" cy="2491740"/>
          </a:xfrm>
          <a:prstGeom prst="rect">
            <a:avLst/>
          </a:prstGeom>
          <a:noFill/>
        </p:spPr>
        <p:txBody>
          <a:bodyPr wrap="square">
            <a:spAutoFit/>
          </a:bodyPr>
          <a:lstStyle/>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2.建设品牌内涵</a:t>
            </a:r>
            <a:endPar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当企业的品牌具有高显著的品牌识别时，企业就要同时加强品牌的内涵建设，使品牌在顾客心智中具有更为具体的内涵意义，使品牌形象具体化。企业品牌内涵主要包括品牌功效、品牌形象等方面的内容。</a:t>
            </a:r>
            <a:endParaRPr lang="zh-CN" altLang="zh-CN" sz="2000" kern="100" dirty="0">
              <a:effectLst/>
              <a:latin typeface="+mn-ea"/>
              <a:ea typeface="+mn-ea"/>
              <a:cs typeface="+mn-ea"/>
              <a:sym typeface="+mn-ea"/>
            </a:endParaRPr>
          </a:p>
          <a:p>
            <a:pPr lvl="0" indent="457200" algn="l">
              <a:lnSpc>
                <a:spcPct val="150000"/>
              </a:lnSpc>
              <a:spcBef>
                <a:spcPts val="0"/>
              </a:spcBef>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2930" y="1700530"/>
            <a:ext cx="11026775" cy="3876675"/>
          </a:xfrm>
          <a:prstGeom prst="rect">
            <a:avLst/>
          </a:prstGeom>
          <a:noFill/>
        </p:spPr>
        <p:txBody>
          <a:bodyPr wrap="square" rtlCol="0" anchor="t">
            <a:spAutoFit/>
          </a:bodyPr>
          <a:p>
            <a:pPr lvl="0" indent="457200" algn="l">
              <a:lnSpc>
                <a:spcPct val="150000"/>
              </a:lnSpc>
              <a:spcBef>
                <a:spcPts val="0"/>
              </a:spcBef>
              <a:buClrTx/>
              <a:buSzTx/>
            </a:pPr>
            <a:r>
              <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1）品牌功效</a:t>
            </a:r>
            <a:endParaRPr lang="en-US" altLang="zh-CN" sz="24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功效表明企业的产品或服务能满足顾客需求的程度。品质是品牌功效的决定因素。研究发现，中国顾客对品牌的第一联想是品质，品质几乎成为品牌的代名词。第一，品质代表了安全、放心。品牌可以减少顾客对产品质量的担心；第二，品质代表了产品的人性化和个性化。顾客认为，好品牌应该舒适，用起来方便，贴近人性等，他们还把环保、自然作为人性化的要素。顾客把个性化、特色与品质联系起来。第三，品质还意味着服务。对耐用品，服务重点是指售后服务。对日用消费品，服务则延展到产品核心利益之外的所有领域，如外观、包装、使用方便性。第四，品质还和工艺、美感相关联。第五，品质还和产品的创新程度、潮流有关。</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664845" y="1583055"/>
            <a:ext cx="11157585"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有时外围线索也成为判断品牌功效的重要依据。因为有时顾客无法评估产品属性，或者顾客本身没有动力或能力对产品属性进行判断，此时外围线索成为品牌功效的主要依据。产品来源国或产地就是影响品牌功效的非产品属性的外围线索。因此不少新兴国家的品牌会通过将研发设计部门设于发达国家，或通过并购发达国家的知名品牌，而且在并购后继续维持该品牌的影响力来建立产品源于发达国家的品牌形象。例如，如果顾客对来自某国家的产品抱以好感时会认为该国家产品的质量会优于其他国家产品。此时，原产国就是质量判断的外围线索。表1-2总结了顾客用以推断产品质量的外围线索。</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txBox="1">
            <a:spLocks noChangeArrowheads="1"/>
          </p:cNvSpPr>
          <p:nvPr/>
        </p:nvSpPr>
        <p:spPr bwMode="auto">
          <a:xfrm>
            <a:off x="1058545" y="548323"/>
            <a:ext cx="12198350" cy="553085"/>
          </a:xfrm>
          <a:prstGeom prst="rect">
            <a:avLst/>
          </a:prstGeom>
          <a:noFill/>
        </p:spPr>
        <p:txBody>
          <a:bodyPr vert="horz" wrap="square" lIns="91440" tIns="45720" rIns="91440" bIns="45720" numCol="1" anchor="t" anchorCtr="0" compatLnSpc="0">
            <a:spAutoFit/>
          </a:bodyPr>
          <a:lstStyle/>
          <a:p>
            <a:pPr indent="457200" algn="just">
              <a:lnSpc>
                <a:spcPct val="150000"/>
              </a:lnSpc>
              <a:spcBef>
                <a:spcPts val="0"/>
              </a:spcBef>
              <a:spcAft>
                <a:spcPts val="0"/>
              </a:spcAft>
              <a:buClrTx/>
              <a:buSzTx/>
            </a:pPr>
            <a:r>
              <a:rPr lang="zh-CN" altLang="zh-CN" sz="2000" kern="100" dirty="0">
                <a:latin typeface="+mn-ea"/>
                <a:ea typeface="+mn-ea"/>
                <a:cs typeface="+mn-ea"/>
                <a:sym typeface="+mn-ea"/>
              </a:rPr>
              <a:t> 表1-2 顾客用以推断产品质量的外围线索</a:t>
            </a:r>
            <a:endParaRPr lang="zh-CN" altLang="zh-CN" sz="2000" kern="100" dirty="0">
              <a:latin typeface="+mn-ea"/>
              <a:ea typeface="+mn-ea"/>
              <a:cs typeface="+mn-ea"/>
              <a:sym typeface="+mn-ea"/>
            </a:endParaRPr>
          </a:p>
        </p:txBody>
      </p:sp>
      <p:graphicFrame>
        <p:nvGraphicFramePr>
          <p:cNvPr id="2" name="表格 1"/>
          <p:cNvGraphicFramePr/>
          <p:nvPr>
            <p:custDataLst>
              <p:tags r:id="rId1"/>
            </p:custDataLst>
          </p:nvPr>
        </p:nvGraphicFramePr>
        <p:xfrm>
          <a:off x="986790" y="1485265"/>
          <a:ext cx="10483850" cy="5066030"/>
        </p:xfrm>
        <a:graphic>
          <a:graphicData uri="http://schemas.openxmlformats.org/drawingml/2006/table">
            <a:tbl>
              <a:tblPr/>
              <a:tblGrid>
                <a:gridCol w="1553210"/>
                <a:gridCol w="8930640"/>
              </a:tblGrid>
              <a:tr h="762000">
                <a:tc>
                  <a:txBody>
                    <a:bodyPr/>
                    <a:p>
                      <a:pPr indent="0" algn="ctr">
                        <a:buNone/>
                      </a:pPr>
                      <a:r>
                        <a:rPr lang="en-US" sz="1800" b="1">
                          <a:solidFill>
                            <a:srgbClr val="FFFFFF"/>
                          </a:solidFill>
                          <a:latin typeface="宋体" panose="02010600030101010101" pitchFamily="2" charset="-122"/>
                          <a:ea typeface="宋体" panose="02010600030101010101" pitchFamily="2" charset="-122"/>
                          <a:cs typeface="宋体" panose="02010600030101010101" pitchFamily="2" charset="-122"/>
                        </a:rPr>
                        <a:t>外围线索</a:t>
                      </a:r>
                      <a:endParaRPr lang="en-US" altLang="en-US" sz="1800" b="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F81BD"/>
                    </a:solidFill>
                  </a:tcPr>
                </a:tc>
                <a:tc>
                  <a:txBody>
                    <a:bodyPr/>
                    <a:p>
                      <a:pPr indent="0" algn="ctr">
                        <a:buNone/>
                      </a:pPr>
                      <a:r>
                        <a:rPr lang="en-US" sz="1800" b="1">
                          <a:solidFill>
                            <a:srgbClr val="FFFFFF"/>
                          </a:solidFill>
                          <a:latin typeface="宋体" panose="02010600030101010101" pitchFamily="2" charset="-122"/>
                          <a:ea typeface="宋体" panose="02010600030101010101" pitchFamily="2" charset="-122"/>
                          <a:cs typeface="宋体" panose="02010600030101010101" pitchFamily="2" charset="-122"/>
                        </a:rPr>
                        <a:t>内容描述</a:t>
                      </a:r>
                      <a:endParaRPr lang="en-US" altLang="en-US" sz="1800" b="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F81BD"/>
                    </a:solidFill>
                  </a:tcPr>
                </a:tc>
              </a:tr>
              <a:tr h="76200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来源国</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顾客对某国有好感时会认为来自该国家的设计、研发、制造或原料是产品高质量的保障。</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r>
              <a:tr h="76200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品牌名字</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洋品牌名称往往被顾客误判断为外国品牌。</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49403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价格</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产品的高价格往往被认为是高质量的象征。</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r>
              <a:tr h="76200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销售渠道</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高端销售渠道可以提升产品质量感知。</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76200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明星代言</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名人代言增加顾客对产品品质的信任。</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8CCE4"/>
                    </a:solidFill>
                  </a:tcPr>
                </a:tc>
              </a:tr>
              <a:tr h="76200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第三方认证</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公正权威的第三方评估机构的认证为产品品质提供了担保。</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6155" y="1700530"/>
            <a:ext cx="3155950" cy="645160"/>
          </a:xfrm>
          <a:prstGeom prst="rect">
            <a:avLst/>
          </a:prstGeom>
          <a:noFill/>
        </p:spPr>
        <p:txBody>
          <a:bodyPr wrap="square" rtlCol="0" anchor="t">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indent="457200" algn="l">
              <a:lnSpc>
                <a:spcPct val="150000"/>
              </a:lnSpc>
              <a:spcBef>
                <a:spcPts val="0"/>
              </a:spcBef>
              <a:buClrTx/>
              <a:buSzTx/>
            </a:pPr>
            <a:r>
              <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rPr>
              <a:t>2）品牌形象</a:t>
            </a:r>
            <a:endParaRPr lang="en-US" altLang="zh-CN" sz="2400">
              <a:solidFill>
                <a:srgbClr val="FF0000"/>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482600" y="2276475"/>
            <a:ext cx="11162665" cy="193802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形象是顾客对品牌所有联想的集合体，它反映了品牌在顾客记忆中的图景。品牌形象超越了产品的具体属性，体现了品牌的抽象概念。顾客既可以从自身的品牌使用体验构建品牌形象，也可以通过品牌广告、他人口碑等方式建构品牌形象。根据品牌形象的来源，品牌形象大体上有如下三类。</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986155" y="1988820"/>
            <a:ext cx="3815080" cy="42989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r>
              <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rPr>
              <a:t>（1）使用者形象</a:t>
            </a:r>
            <a:endParaRPr lang="zh-CN" altLang="en-US" sz="2200" b="0" dirty="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5" name="文本框 4"/>
          <p:cNvSpPr txBox="1"/>
          <p:nvPr>
            <p:custDataLst>
              <p:tags r:id="rId2"/>
            </p:custDataLst>
          </p:nvPr>
        </p:nvSpPr>
        <p:spPr>
          <a:xfrm>
            <a:off x="482600" y="2348865"/>
            <a:ext cx="11003280" cy="1938020"/>
          </a:xfrm>
          <a:prstGeom prst="rect">
            <a:avLst/>
          </a:prstGeom>
          <a:noFill/>
        </p:spPr>
        <p:txBody>
          <a:bodyPr wrap="square">
            <a:spAutoFit/>
          </a:bodyPr>
          <a:p>
            <a:pPr lvl="0" indent="457200" algn="just">
              <a:lnSpc>
                <a:spcPct val="150000"/>
              </a:lnSpc>
              <a:spcBef>
                <a:spcPts val="0"/>
              </a:spcBef>
              <a:spcAft>
                <a:spcPts val="0"/>
              </a:spcAft>
            </a:pPr>
            <a:r>
              <a:rPr lang="zh-CN" altLang="zh-CN" sz="2000" kern="100" dirty="0">
                <a:effectLst/>
                <a:latin typeface="+mn-ea"/>
                <a:ea typeface="+mn-ea"/>
                <a:cs typeface="+mn-ea"/>
                <a:sym typeface="+mn-ea"/>
              </a:rPr>
              <a:t>第一类品牌形象涉及使用者形象。品牌使用者的形象往往是顾客心智中品牌形象重要来源。例如，钉钉和QQ的用户形象就不同，钉钉的用户形象是公司白领，QQ的用户形象是在校学生。品牌现有使用者的人口统计因素或心理因素都可以成为潜在顾客的联想物，例如，顾客认为，华为电脑的用户群是商务人士，年龄在中年左右，而小米电脑的用户是年轻的酷玩一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ags/tag1.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TABLE_ENDDRAG_ORIGIN_RECT" val="786*359"/>
  <p:tag name="TABLE_ENDDRAG_RECT" val="94*133*786*359"/>
</p:tagLst>
</file>

<file path=ppt/tags/tag22.xml><?xml version="1.0" encoding="utf-8"?>
<p:tagLst xmlns:p="http://schemas.openxmlformats.org/presentationml/2006/main">
  <p:tag name="MH" val="20170109233147"/>
  <p:tag name="MH_LIBRARY" val="GRAPHIC"/>
  <p:tag name="MH_ORDER" val="文本框 19"/>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MH" val="20170109233147"/>
  <p:tag name="MH_LIBRARY" val="GRAPHIC"/>
  <p:tag name="MH_ORDER" val="文本框 19"/>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TABLE_ENDDRAG_ORIGIN_RECT" val="825*398"/>
  <p:tag name="TABLE_ENDDRAG_RECT" val="77*116*825*398"/>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PP_MARK_KEY" val="d6dd60dc-9106-4903-aa90-ddcb36095ec1"/>
  <p:tag name="COMMONDATA" val="eyJoZGlkIjoiYjk5ODM0YmMxOWJiYWQyNDU4MGIzYWRmYTA0ZmI5NDc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MH" val="20170109233147"/>
  <p:tag name="MH_LIBRARY" val="GRAPHIC"/>
  <p:tag name="MH_ORDER" val="文本框 19"/>
</p:tagLst>
</file>

<file path=ppt/theme/theme1.xml><?xml version="1.0" encoding="utf-8"?>
<a:theme xmlns:a="http://schemas.openxmlformats.org/drawingml/2006/main" name="第一PPT，www.1ppt.com">
  <a:themeElements>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ppt/theme/themeOverride3.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24532</Words>
  <Application>WPS 演示</Application>
  <PresentationFormat>自定义</PresentationFormat>
  <Paragraphs>648</Paragraphs>
  <Slides>128</Slides>
  <Notes>8</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128</vt:i4>
      </vt:variant>
    </vt:vector>
  </HeadingPairs>
  <TitlesOfParts>
    <vt:vector size="146" baseType="lpstr">
      <vt:lpstr>Arial</vt:lpstr>
      <vt:lpstr>宋体</vt:lpstr>
      <vt:lpstr>Wingdings</vt:lpstr>
      <vt:lpstr>微软雅黑</vt:lpstr>
      <vt:lpstr>仿宋_GB2312</vt:lpstr>
      <vt:lpstr>仿宋</vt:lpstr>
      <vt:lpstr>Calibri</vt:lpstr>
      <vt:lpstr>Calibri</vt:lpstr>
      <vt:lpstr>微软雅黑 Light</vt:lpstr>
      <vt:lpstr>Lifeline JL</vt:lpstr>
      <vt:lpstr>Segoe Print</vt:lpstr>
      <vt:lpstr>Arial</vt:lpstr>
      <vt:lpstr>黑体</vt:lpstr>
      <vt:lpstr>Arial Unicode MS</vt:lpstr>
      <vt:lpstr>Times New Roman</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红蓝工作总结</dc:title>
  <dc:creator>第一PPT</dc:creator>
  <cp:keywords>www.1ppt.com</cp:keywords>
  <dc:description>www.1ppt.com</dc:description>
  <cp:lastModifiedBy>vf1120</cp:lastModifiedBy>
  <cp:revision>237</cp:revision>
  <dcterms:created xsi:type="dcterms:W3CDTF">2019-10-22T07:13:00Z</dcterms:created>
  <dcterms:modified xsi:type="dcterms:W3CDTF">2023-09-10T05:36:09Z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DF2749AC7D834D0C98D53FF33E53C099</vt:lpwstr>
  </property>
</Properties>
</file>