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3"/>
  </p:sldMasterIdLst>
  <p:notesMasterIdLst>
    <p:notesMasterId r:id="rId5"/>
  </p:notesMasterIdLst>
  <p:handoutMasterIdLst>
    <p:handoutMasterId r:id="rId106"/>
  </p:handoutMasterIdLst>
  <p:sldIdLst>
    <p:sldId id="1889" r:id="rId4"/>
    <p:sldId id="1801" r:id="rId6"/>
    <p:sldId id="1965" r:id="rId7"/>
    <p:sldId id="2192" r:id="rId8"/>
    <p:sldId id="1966" r:id="rId9"/>
    <p:sldId id="2709" r:id="rId10"/>
    <p:sldId id="1934" r:id="rId11"/>
    <p:sldId id="1297" r:id="rId12"/>
    <p:sldId id="1936" r:id="rId13"/>
    <p:sldId id="2301" r:id="rId14"/>
    <p:sldId id="2305" r:id="rId15"/>
    <p:sldId id="2302" r:id="rId16"/>
    <p:sldId id="1937" r:id="rId17"/>
    <p:sldId id="1943" r:id="rId18"/>
    <p:sldId id="1938" r:id="rId19"/>
    <p:sldId id="1939" r:id="rId20"/>
    <p:sldId id="1941" r:id="rId21"/>
    <p:sldId id="1942" r:id="rId22"/>
    <p:sldId id="2997" r:id="rId23"/>
    <p:sldId id="1948" r:id="rId24"/>
    <p:sldId id="1946" r:id="rId25"/>
    <p:sldId id="1951" r:id="rId26"/>
    <p:sldId id="1950" r:id="rId27"/>
    <p:sldId id="1952" r:id="rId28"/>
    <p:sldId id="1953" r:id="rId29"/>
    <p:sldId id="1958" r:id="rId30"/>
    <p:sldId id="1956" r:id="rId31"/>
    <p:sldId id="1959" r:id="rId32"/>
    <p:sldId id="1955" r:id="rId33"/>
    <p:sldId id="1960" r:id="rId34"/>
    <p:sldId id="2597" r:id="rId35"/>
    <p:sldId id="2998" r:id="rId36"/>
    <p:sldId id="1980" r:id="rId37"/>
    <p:sldId id="1981" r:id="rId38"/>
    <p:sldId id="2418" r:id="rId39"/>
    <p:sldId id="1982" r:id="rId40"/>
    <p:sldId id="2999" r:id="rId41"/>
    <p:sldId id="1985" r:id="rId42"/>
    <p:sldId id="1983" r:id="rId43"/>
    <p:sldId id="2710" r:id="rId44"/>
    <p:sldId id="1995" r:id="rId45"/>
    <p:sldId id="3103" r:id="rId46"/>
    <p:sldId id="1984" r:id="rId47"/>
    <p:sldId id="1986" r:id="rId48"/>
    <p:sldId id="1973" r:id="rId49"/>
    <p:sldId id="2052" r:id="rId50"/>
    <p:sldId id="1974" r:id="rId51"/>
    <p:sldId id="2053" r:id="rId52"/>
    <p:sldId id="2061" r:id="rId53"/>
    <p:sldId id="2055" r:id="rId54"/>
    <p:sldId id="2056" r:id="rId55"/>
    <p:sldId id="2054" r:id="rId56"/>
    <p:sldId id="2057" r:id="rId57"/>
    <p:sldId id="2872" r:id="rId58"/>
    <p:sldId id="2058" r:id="rId59"/>
    <p:sldId id="2059" r:id="rId60"/>
    <p:sldId id="2062" r:id="rId61"/>
    <p:sldId id="2063" r:id="rId62"/>
    <p:sldId id="2064" r:id="rId63"/>
    <p:sldId id="2050" r:id="rId64"/>
    <p:sldId id="2066" r:id="rId65"/>
    <p:sldId id="2067" r:id="rId66"/>
    <p:sldId id="2603" r:id="rId67"/>
    <p:sldId id="2601" r:id="rId68"/>
    <p:sldId id="2076" r:id="rId69"/>
    <p:sldId id="3106" r:id="rId70"/>
    <p:sldId id="2074" r:id="rId71"/>
    <p:sldId id="3104" r:id="rId72"/>
    <p:sldId id="3105" r:id="rId73"/>
    <p:sldId id="2871" r:id="rId74"/>
    <p:sldId id="2077" r:id="rId75"/>
    <p:sldId id="2070" r:id="rId76"/>
    <p:sldId id="2072" r:id="rId77"/>
    <p:sldId id="3107" r:id="rId78"/>
    <p:sldId id="3108" r:id="rId79"/>
    <p:sldId id="3109" r:id="rId80"/>
    <p:sldId id="3111" r:id="rId81"/>
    <p:sldId id="3110" r:id="rId82"/>
    <p:sldId id="3112" r:id="rId83"/>
    <p:sldId id="3006" r:id="rId84"/>
    <p:sldId id="2075" r:id="rId85"/>
    <p:sldId id="2876" r:id="rId86"/>
    <p:sldId id="2607" r:id="rId87"/>
    <p:sldId id="2878" r:id="rId88"/>
    <p:sldId id="3007" r:id="rId89"/>
    <p:sldId id="2078" r:id="rId90"/>
    <p:sldId id="2167" r:id="rId91"/>
    <p:sldId id="2081" r:id="rId92"/>
    <p:sldId id="2879" r:id="rId93"/>
    <p:sldId id="2082" r:id="rId94"/>
    <p:sldId id="2083" r:id="rId95"/>
    <p:sldId id="3113" r:id="rId96"/>
    <p:sldId id="3114" r:id="rId97"/>
    <p:sldId id="3009" r:id="rId98"/>
    <p:sldId id="3010" r:id="rId99"/>
    <p:sldId id="2128" r:id="rId100"/>
    <p:sldId id="3115" r:id="rId101"/>
    <p:sldId id="2132" r:id="rId102"/>
    <p:sldId id="2089" r:id="rId103"/>
    <p:sldId id="2169" r:id="rId104"/>
    <p:sldId id="2170" r:id="rId105"/>
  </p:sldIdLst>
  <p:sldSz cx="12198350" cy="6858000"/>
  <p:notesSz cx="6858000" cy="9144000"/>
  <p:custDataLst>
    <p:tags r:id="rId110"/>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17" userDrawn="1">
          <p15:clr>
            <a:srgbClr val="A4A3A4"/>
          </p15:clr>
        </p15:guide>
        <p15:guide id="2" pos="382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A50021"/>
    <a:srgbClr val="D1243C"/>
    <a:srgbClr val="FF6600"/>
    <a:srgbClr val="FF5050"/>
    <a:srgbClr val="425268"/>
    <a:srgbClr val="313D4D"/>
    <a:srgbClr val="CB233A"/>
    <a:srgbClr val="FFFFFF"/>
    <a:srgbClr val="B81D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263" autoAdjust="0"/>
    <p:restoredTop sz="96314" autoAdjust="0"/>
  </p:normalViewPr>
  <p:slideViewPr>
    <p:cSldViewPr snapToObjects="1" showGuides="1">
      <p:cViewPr varScale="1">
        <p:scale>
          <a:sx n="47" d="100"/>
          <a:sy n="47" d="100"/>
        </p:scale>
        <p:origin x="-106" y="-1162"/>
      </p:cViewPr>
      <p:guideLst>
        <p:guide orient="horz" pos="2117"/>
        <p:guide pos="3821"/>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3990"/>
    </p:cViewPr>
  </p:sorterViewPr>
  <p:notesViewPr>
    <p:cSldViewPr snapToObjects="1">
      <p:cViewPr varScale="1">
        <p:scale>
          <a:sx n="81" d="100"/>
          <a:sy n="81" d="100"/>
        </p:scale>
        <p:origin x="-2088" y="-102"/>
      </p:cViewPr>
      <p:guideLst>
        <p:guide orient="horz" pos="2694"/>
        <p:guide pos="2228"/>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5.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0" Type="http://schemas.openxmlformats.org/officeDocument/2006/relationships/tags" Target="tags/tag21.xml"/><Relationship Id="rId11" Type="http://schemas.openxmlformats.org/officeDocument/2006/relationships/slide" Target="slides/slide7.xml"/><Relationship Id="rId109" Type="http://schemas.openxmlformats.org/officeDocument/2006/relationships/tableStyles" Target="tableStyles.xml"/><Relationship Id="rId108" Type="http://schemas.openxmlformats.org/officeDocument/2006/relationships/viewProps" Target="viewProps.xml"/><Relationship Id="rId107" Type="http://schemas.openxmlformats.org/officeDocument/2006/relationships/presProps" Target="presProps.xml"/><Relationship Id="rId106" Type="http://schemas.openxmlformats.org/officeDocument/2006/relationships/handoutMaster" Target="handoutMasters/handoutMaster1.xml"/><Relationship Id="rId105" Type="http://schemas.openxmlformats.org/officeDocument/2006/relationships/slide" Target="slides/slide101.xml"/><Relationship Id="rId104" Type="http://schemas.openxmlformats.org/officeDocument/2006/relationships/slide" Target="slides/slide100.xml"/><Relationship Id="rId103" Type="http://schemas.openxmlformats.org/officeDocument/2006/relationships/slide" Target="slides/slide99.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A66804-583B-42BE-962B-441699487C40}"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920FDFD-A5D4-42F3-BCC8-12887DAA73C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fld>
            <a:endParaRPr lang="en-US"/>
          </a:p>
        </p:txBody>
      </p:sp>
      <p:sp>
        <p:nvSpPr>
          <p:cNvPr id="3076" name="Rectangle 4"/>
          <p:cNvSpPr>
            <a:spLocks noGrp="1" noRot="1" noChangeAspect="1" noChangeArrowheads="1"/>
          </p:cNvSpPr>
          <p:nvPr>
            <p:ph type="sldImg" idx="2"/>
          </p:nvPr>
        </p:nvSpPr>
        <p:spPr bwMode="auto">
          <a:xfrm>
            <a:off x="379413" y="685800"/>
            <a:ext cx="6099175"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image" Target="../media/image18.png"/><Relationship Id="rId8" Type="http://schemas.openxmlformats.org/officeDocument/2006/relationships/image" Target="../media/image17.png"/><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16.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4" Type="http://schemas.openxmlformats.org/officeDocument/2006/relationships/image" Target="../media/image13.png"/><Relationship Id="rId13" Type="http://schemas.openxmlformats.org/officeDocument/2006/relationships/image" Target="../media/image20.png"/><Relationship Id="rId12" Type="http://schemas.openxmlformats.org/officeDocument/2006/relationships/image" Target="../media/image11.png"/><Relationship Id="rId11" Type="http://schemas.openxmlformats.org/officeDocument/2006/relationships/image" Target="../media/image19.png"/><Relationship Id="rId10" Type="http://schemas.openxmlformats.org/officeDocument/2006/relationships/image" Target="../media/image9.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png"/><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6" Type="http://schemas.openxmlformats.org/officeDocument/2006/relationships/image" Target="../media/image15.png"/><Relationship Id="rId15" Type="http://schemas.openxmlformats.org/officeDocument/2006/relationships/image" Target="../media/image14.png"/><Relationship Id="rId14" Type="http://schemas.openxmlformats.org/officeDocument/2006/relationships/image" Target="../media/image13.png"/><Relationship Id="rId13" Type="http://schemas.openxmlformats.org/officeDocument/2006/relationships/image" Target="../media/image12.png"/><Relationship Id="rId12" Type="http://schemas.openxmlformats.org/officeDocument/2006/relationships/image" Target="../media/image11.png"/><Relationship Id="rId11" Type="http://schemas.openxmlformats.org/officeDocument/2006/relationships/image" Target="../media/image10.png"/><Relationship Id="rId10"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2"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2" name="椭圆 1"/>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2" name="椭圆 1"/>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6_标题幻灯片">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2" name="椭圆 1"/>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6" name="椭圆 5"/>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6" name="椭圆 5"/>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4" name="TextBox 3"/>
          <p:cNvSpPr txBox="1"/>
          <p:nvPr userDrawn="1"/>
        </p:nvSpPr>
        <p:spPr>
          <a:xfrm>
            <a:off x="1907704" y="6453336"/>
            <a:ext cx="1224136" cy="118430"/>
          </a:xfrm>
          <a:prstGeom prst="rect">
            <a:avLst/>
          </a:prstGeom>
          <a:noFill/>
        </p:spPr>
        <p:txBody>
          <a:bodyPr wrap="square" rtlCol="0">
            <a:spAutoFit/>
          </a:bodyPr>
          <a:lstStyle/>
          <a:p>
            <a:pPr fontAlgn="auto">
              <a:lnSpc>
                <a:spcPct val="200000"/>
              </a:lnSpc>
              <a:spcBef>
                <a:spcPts val="0"/>
              </a:spcBef>
              <a:spcAft>
                <a:spcPts val="0"/>
              </a:spcAft>
              <a:buFontTx/>
              <a:buNone/>
            </a:pPr>
            <a:r>
              <a:rPr lang="en-US" altLang="zh-CN" sz="100" dirty="0">
                <a:solidFill>
                  <a:prstClr val="black"/>
                </a:solidFill>
                <a:latin typeface="微软雅黑" panose="020B0503020204020204" pitchFamily="34" charset="-122"/>
                <a:ea typeface="微软雅黑" panose="020B0503020204020204" pitchFamily="34" charset="-122"/>
                <a:hlinkClick r:id="rId2"/>
              </a:rPr>
              <a:t>PPT</a:t>
            </a:r>
            <a:r>
              <a:rPr lang="zh-CN" altLang="en-US" sz="100" dirty="0">
                <a:solidFill>
                  <a:prstClr val="black"/>
                </a:solidFill>
                <a:latin typeface="微软雅黑" panose="020B0503020204020204" pitchFamily="34" charset="-122"/>
                <a:ea typeface="微软雅黑" panose="020B0503020204020204" pitchFamily="34" charset="-122"/>
                <a:hlinkClick r:id="rId2"/>
              </a:rPr>
              <a:t>下载</a:t>
            </a:r>
            <a:r>
              <a:rPr lang="zh-CN" altLang="en-US" sz="100" dirty="0">
                <a:solidFill>
                  <a:prstClr val="black"/>
                </a:solidFill>
                <a:latin typeface="微软雅黑" panose="020B0503020204020204" pitchFamily="34" charset="-122"/>
                <a:ea typeface="微软雅黑" panose="020B0503020204020204" pitchFamily="34" charset="-122"/>
              </a:rPr>
              <a:t> </a:t>
            </a:r>
            <a:r>
              <a:rPr lang="en-US" altLang="zh-CN" sz="100" dirty="0">
                <a:solidFill>
                  <a:prstClr val="black"/>
                </a:solidFill>
                <a:latin typeface="微软雅黑" panose="020B0503020204020204" pitchFamily="34" charset="-122"/>
                <a:ea typeface="微软雅黑" panose="020B0503020204020204" pitchFamily="34" charset="-122"/>
              </a:rPr>
              <a:t>http://www.1ppt.com/xiazai/</a:t>
            </a:r>
            <a:endParaRPr lang="en-US" altLang="zh-CN" sz="100" dirty="0">
              <a:solidFill>
                <a:prstClr val="black"/>
              </a:solidFill>
              <a:latin typeface="微软雅黑" panose="020B0503020204020204" pitchFamily="34" charset="-122"/>
              <a:ea typeface="微软雅黑" panose="020B0503020204020204" pitchFamily="34" charset="-122"/>
            </a:endParaRPr>
          </a:p>
        </p:txBody>
      </p:sp>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6" name="组合 5"/>
          <p:cNvGrpSpPr/>
          <p:nvPr userDrawn="1"/>
        </p:nvGrpSpPr>
        <p:grpSpPr>
          <a:xfrm>
            <a:off x="547862" y="384930"/>
            <a:ext cx="406642" cy="406640"/>
            <a:chOff x="2715905" y="-1569492"/>
            <a:chExt cx="504967" cy="504965"/>
          </a:xfrm>
        </p:grpSpPr>
        <p:sp>
          <p:nvSpPr>
            <p:cNvPr id="7" name="椭圆 6"/>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6" name="椭圆 5"/>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showMasterSp="0" userDrawn="1">
  <p:cSld name="7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7453" y="2886610"/>
            <a:ext cx="1060487"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1559" y="2758266"/>
            <a:ext cx="1096957"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srcRect/>
          <a:stretch>
            <a:fillRect/>
          </a:stretch>
        </p:blipFill>
        <p:spPr bwMode="auto">
          <a:xfrm>
            <a:off x="1040587" y="1447780"/>
            <a:ext cx="3014123"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8018" y="3771071"/>
            <a:ext cx="524195"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7300" y="2904247"/>
            <a:ext cx="401210"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8504" y="2574150"/>
            <a:ext cx="981859"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srcRect/>
          <a:stretch>
            <a:fillRect/>
          </a:stretch>
        </p:blipFill>
        <p:spPr bwMode="auto">
          <a:xfrm>
            <a:off x="3262367" y="3206628"/>
            <a:ext cx="1477828"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srcRect/>
          <a:stretch>
            <a:fillRect/>
          </a:stretch>
        </p:blipFill>
        <p:spPr bwMode="auto">
          <a:xfrm>
            <a:off x="5353100" y="3446015"/>
            <a:ext cx="1834683"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7389" y="2725339"/>
            <a:ext cx="1116939"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3833" y="3624921"/>
            <a:ext cx="52218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6344" y="2365001"/>
            <a:ext cx="522178"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srcRect/>
          <a:stretch>
            <a:fillRect/>
          </a:stretch>
        </p:blipFill>
        <p:spPr bwMode="auto">
          <a:xfrm>
            <a:off x="2054705" y="2795895"/>
            <a:ext cx="1697586"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srcRect/>
          <a:stretch>
            <a:fillRect/>
          </a:stretch>
        </p:blipFill>
        <p:spPr bwMode="auto">
          <a:xfrm>
            <a:off x="3984145" y="2785815"/>
            <a:ext cx="437502"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srcRect/>
          <a:stretch>
            <a:fillRect/>
          </a:stretch>
        </p:blipFill>
        <p:spPr bwMode="auto">
          <a:xfrm>
            <a:off x="8520448" y="3325062"/>
            <a:ext cx="703632"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srcRect/>
          <a:stretch>
            <a:fillRect/>
          </a:stretch>
        </p:blipFill>
        <p:spPr bwMode="auto">
          <a:xfrm>
            <a:off x="9240211" y="2909286"/>
            <a:ext cx="360888"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srcRect/>
          <a:stretch>
            <a:fillRect/>
          </a:stretch>
        </p:blipFill>
        <p:spPr bwMode="auto">
          <a:xfrm>
            <a:off x="9746258" y="3446014"/>
            <a:ext cx="282259" cy="23686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20" name="组合 19"/>
          <p:cNvGrpSpPr/>
          <p:nvPr userDrawn="1"/>
        </p:nvGrpSpPr>
        <p:grpSpPr>
          <a:xfrm>
            <a:off x="547862" y="384930"/>
            <a:ext cx="406642" cy="406640"/>
            <a:chOff x="2715905" y="-1569492"/>
            <a:chExt cx="504967" cy="504965"/>
          </a:xfrm>
        </p:grpSpPr>
        <p:sp>
          <p:nvSpPr>
            <p:cNvPr id="21" name="椭圆 20"/>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2"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638"/>
            <a:ext cx="10978515"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918" y="1600201"/>
            <a:ext cx="10978515"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917" y="6356351"/>
            <a:ext cx="2846282" cy="365125"/>
          </a:xfrm>
          <a:prstGeom prst="rect">
            <a:avLst/>
          </a:prstGeom>
        </p:spPr>
        <p:txBody>
          <a:bodyPr/>
          <a:lstStyle/>
          <a:p>
            <a:pPr fontAlgn="auto">
              <a:spcBef>
                <a:spcPts val="0"/>
              </a:spcBef>
              <a:spcAft>
                <a:spcPts val="0"/>
              </a:spcAft>
              <a:buFontTx/>
              <a:buNone/>
            </a:pPr>
            <a:fld id="{2E3AAC11-D570-4EA9-AFC0-30FB72BA45EB}" type="datetimeFigureOut">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5" name="页脚占位符 4"/>
          <p:cNvSpPr>
            <a:spLocks noGrp="1"/>
          </p:cNvSpPr>
          <p:nvPr>
            <p:ph type="ftr" sz="quarter" idx="11"/>
          </p:nvPr>
        </p:nvSpPr>
        <p:spPr>
          <a:xfrm>
            <a:off x="4167770" y="6356351"/>
            <a:ext cx="3862811" cy="365125"/>
          </a:xfrm>
          <a:prstGeom prst="rect">
            <a:avLst/>
          </a:prstGeom>
        </p:spPr>
        <p:txBody>
          <a:bodyPr/>
          <a:lstStyle/>
          <a:p>
            <a:pPr fontAlgn="auto">
              <a:spcBef>
                <a:spcPts val="0"/>
              </a:spcBef>
              <a:spcAft>
                <a:spcPts val="0"/>
              </a:spcAft>
              <a:buFontTx/>
              <a:buNone/>
            </a:pPr>
            <a:endParaRPr lang="zh-CN" altLang="en-US">
              <a:solidFill>
                <a:prstClr val="black"/>
              </a:solidFill>
              <a:latin typeface="Calibri" panose="020F0502020204030204"/>
              <a:ea typeface="宋体" panose="02010600030101010101" pitchFamily="2" charset="-122"/>
            </a:endParaRPr>
          </a:p>
        </p:txBody>
      </p:sp>
      <p:sp>
        <p:nvSpPr>
          <p:cNvPr id="6" name="灯片编号占位符 5"/>
          <p:cNvSpPr>
            <a:spLocks noGrp="1"/>
          </p:cNvSpPr>
          <p:nvPr>
            <p:ph type="sldNum" sz="quarter" idx="12"/>
          </p:nvPr>
        </p:nvSpPr>
        <p:spPr>
          <a:xfrm>
            <a:off x="8742151" y="6356351"/>
            <a:ext cx="2846282" cy="365125"/>
          </a:xfrm>
          <a:prstGeom prst="rect">
            <a:avLst/>
          </a:prstGeom>
        </p:spPr>
        <p:txBody>
          <a:bodyPr/>
          <a:lstStyle/>
          <a:p>
            <a:pPr fontAlgn="auto">
              <a:spcBef>
                <a:spcPts val="0"/>
              </a:spcBef>
              <a:spcAft>
                <a:spcPts val="0"/>
              </a:spcAft>
              <a:buFontTx/>
              <a:buNone/>
            </a:pPr>
            <a:fld id="{55ECCFAA-F4FB-487C-9F1E-C8836D0C3DC9}"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7" name="矩形 6"/>
          <p:cNvSpPr/>
          <p:nvPr userDrawn="1"/>
        </p:nvSpPr>
        <p:spPr bwMode="auto">
          <a:xfrm>
            <a:off x="410544" y="0"/>
            <a:ext cx="681278" cy="895681"/>
          </a:xfrm>
          <a:prstGeom prst="rect">
            <a:avLst/>
          </a:prstGeom>
          <a:solidFill>
            <a:srgbClr val="A50021"/>
          </a:soli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20" name="组合 19"/>
          <p:cNvGrpSpPr/>
          <p:nvPr userDrawn="1"/>
        </p:nvGrpSpPr>
        <p:grpSpPr>
          <a:xfrm>
            <a:off x="547862" y="384930"/>
            <a:ext cx="406642" cy="406640"/>
            <a:chOff x="2715905" y="-1569492"/>
            <a:chExt cx="504967" cy="504965"/>
          </a:xfrm>
        </p:grpSpPr>
        <p:sp>
          <p:nvSpPr>
            <p:cNvPr id="21" name="椭圆 20"/>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2"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804" y="274639"/>
            <a:ext cx="2744629"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918" y="274639"/>
            <a:ext cx="803058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917" y="6356351"/>
            <a:ext cx="2846282" cy="365125"/>
          </a:xfrm>
          <a:prstGeom prst="rect">
            <a:avLst/>
          </a:prstGeom>
        </p:spPr>
        <p:txBody>
          <a:bodyPr/>
          <a:lstStyle/>
          <a:p>
            <a:pPr fontAlgn="auto">
              <a:spcBef>
                <a:spcPts val="0"/>
              </a:spcBef>
              <a:spcAft>
                <a:spcPts val="0"/>
              </a:spcAft>
              <a:buFontTx/>
              <a:buNone/>
            </a:pPr>
            <a:fld id="{2E3AAC11-D570-4EA9-AFC0-30FB72BA45EB}" type="datetimeFigureOut">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5" name="页脚占位符 4"/>
          <p:cNvSpPr>
            <a:spLocks noGrp="1"/>
          </p:cNvSpPr>
          <p:nvPr>
            <p:ph type="ftr" sz="quarter" idx="11"/>
          </p:nvPr>
        </p:nvSpPr>
        <p:spPr>
          <a:xfrm>
            <a:off x="4167770" y="6356351"/>
            <a:ext cx="3862811" cy="365125"/>
          </a:xfrm>
          <a:prstGeom prst="rect">
            <a:avLst/>
          </a:prstGeom>
        </p:spPr>
        <p:txBody>
          <a:bodyPr/>
          <a:lstStyle/>
          <a:p>
            <a:pPr fontAlgn="auto">
              <a:spcBef>
                <a:spcPts val="0"/>
              </a:spcBef>
              <a:spcAft>
                <a:spcPts val="0"/>
              </a:spcAft>
              <a:buFontTx/>
              <a:buNone/>
            </a:pPr>
            <a:endParaRPr lang="zh-CN" altLang="en-US">
              <a:solidFill>
                <a:prstClr val="black"/>
              </a:solidFill>
              <a:latin typeface="Calibri" panose="020F0502020204030204"/>
              <a:ea typeface="宋体" panose="02010600030101010101" pitchFamily="2" charset="-122"/>
            </a:endParaRPr>
          </a:p>
        </p:txBody>
      </p:sp>
      <p:sp>
        <p:nvSpPr>
          <p:cNvPr id="6" name="灯片编号占位符 5"/>
          <p:cNvSpPr>
            <a:spLocks noGrp="1"/>
          </p:cNvSpPr>
          <p:nvPr>
            <p:ph type="sldNum" sz="quarter" idx="12"/>
          </p:nvPr>
        </p:nvSpPr>
        <p:spPr>
          <a:xfrm>
            <a:off x="8742151" y="6356351"/>
            <a:ext cx="2846282" cy="365125"/>
          </a:xfrm>
          <a:prstGeom prst="rect">
            <a:avLst/>
          </a:prstGeom>
        </p:spPr>
        <p:txBody>
          <a:bodyPr/>
          <a:lstStyle/>
          <a:p>
            <a:pPr fontAlgn="auto">
              <a:spcBef>
                <a:spcPts val="0"/>
              </a:spcBef>
              <a:spcAft>
                <a:spcPts val="0"/>
              </a:spcAft>
              <a:buFontTx/>
              <a:buNone/>
            </a:pPr>
            <a:fld id="{55ECCFAA-F4FB-487C-9F1E-C8836D0C3DC9}"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7" name="矩形 6"/>
          <p:cNvSpPr/>
          <p:nvPr userDrawn="1"/>
        </p:nvSpPr>
        <p:spPr bwMode="auto">
          <a:xfrm>
            <a:off x="410544" y="0"/>
            <a:ext cx="681278" cy="895681"/>
          </a:xfrm>
          <a:prstGeom prst="rect">
            <a:avLst/>
          </a:prstGeom>
          <a:solidFill>
            <a:srgbClr val="A50021"/>
          </a:soli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20" name="组合 19"/>
          <p:cNvGrpSpPr/>
          <p:nvPr userDrawn="1"/>
        </p:nvGrpSpPr>
        <p:grpSpPr>
          <a:xfrm>
            <a:off x="547862" y="384930"/>
            <a:ext cx="406642" cy="406640"/>
            <a:chOff x="2715905" y="-1569492"/>
            <a:chExt cx="504967" cy="504965"/>
          </a:xfrm>
        </p:grpSpPr>
        <p:sp>
          <p:nvSpPr>
            <p:cNvPr id="21" name="椭圆 20"/>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2"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Rectangle 5"/>
          <p:cNvSpPr>
            <a:spLocks noChangeArrowheads="1"/>
          </p:cNvSpPr>
          <p:nvPr userDrawn="1"/>
        </p:nvSpPr>
        <p:spPr bwMode="auto">
          <a:xfrm>
            <a:off x="795" y="6715126"/>
            <a:ext cx="12196763" cy="142875"/>
          </a:xfrm>
          <a:prstGeom prst="rect">
            <a:avLst/>
          </a:prstGeom>
          <a:solidFill>
            <a:schemeClr val="accent2"/>
          </a:solidFill>
          <a:ln>
            <a:noFill/>
          </a:ln>
        </p:spPr>
        <p:txBody>
          <a:bodyPr vert="horz" wrap="square" lIns="91440" tIns="45720" rIns="91440" bIns="45720" numCol="1" anchor="t" anchorCtr="0" compatLnSpc="1"/>
          <a:lstStyle/>
          <a:p>
            <a:pPr>
              <a:defRPr/>
            </a:pPr>
            <a:endParaRPr lang="zh-CN" altLang="en-US">
              <a:solidFill>
                <a:srgbClr val="3D3D3D"/>
              </a:solidFill>
            </a:endParaRPr>
          </a:p>
        </p:txBody>
      </p:sp>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2" name="矩形 1"/>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6" name="椭圆 5"/>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7" name="矩形 6"/>
          <p:cNvSpPr/>
          <p:nvPr userDrawn="1"/>
        </p:nvSpPr>
        <p:spPr bwMode="auto">
          <a:xfrm>
            <a:off x="410544" y="0"/>
            <a:ext cx="681278" cy="895681"/>
          </a:xfrm>
          <a:prstGeom prst="rect">
            <a:avLst/>
          </a:prstGeom>
          <a:solidFill>
            <a:srgbClr val="A50021"/>
          </a:soli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20" name="组合 19"/>
          <p:cNvGrpSpPr/>
          <p:nvPr userDrawn="1"/>
        </p:nvGrpSpPr>
        <p:grpSpPr>
          <a:xfrm>
            <a:off x="547862" y="384930"/>
            <a:ext cx="406642" cy="406640"/>
            <a:chOff x="2715905" y="-1569492"/>
            <a:chExt cx="504967" cy="504965"/>
          </a:xfrm>
        </p:grpSpPr>
        <p:sp>
          <p:nvSpPr>
            <p:cNvPr id="21" name="椭圆 20"/>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2"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2"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2"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6" name="椭圆 5"/>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2" name="椭圆 1"/>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email"/>
          <a:srcRect/>
          <a:stretch>
            <a:fillRect/>
          </a:stretch>
        </p:blipFill>
        <p:spPr bwMode="auto">
          <a:xfrm>
            <a:off x="4147454" y="2886611"/>
            <a:ext cx="1060487"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email"/>
          <a:srcRect/>
          <a:stretch>
            <a:fillRect/>
          </a:stretch>
        </p:blipFill>
        <p:spPr bwMode="auto">
          <a:xfrm>
            <a:off x="8431559" y="2758267"/>
            <a:ext cx="1096957"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srcRect/>
          <a:stretch>
            <a:fillRect/>
          </a:stretch>
        </p:blipFill>
        <p:spPr bwMode="auto">
          <a:xfrm>
            <a:off x="1040587" y="1447781"/>
            <a:ext cx="3014123"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email"/>
          <a:srcRect/>
          <a:stretch>
            <a:fillRect/>
          </a:stretch>
        </p:blipFill>
        <p:spPr bwMode="auto">
          <a:xfrm>
            <a:off x="4468018" y="3771071"/>
            <a:ext cx="524195"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email"/>
          <a:srcRect/>
          <a:stretch>
            <a:fillRect/>
          </a:stretch>
        </p:blipFill>
        <p:spPr bwMode="auto">
          <a:xfrm>
            <a:off x="7377300" y="2904248"/>
            <a:ext cx="401210"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email"/>
          <a:srcRect/>
          <a:stretch>
            <a:fillRect/>
          </a:stretch>
        </p:blipFill>
        <p:spPr bwMode="auto">
          <a:xfrm>
            <a:off x="5278504" y="2574151"/>
            <a:ext cx="981859"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cstate="email"/>
          <a:srcRect/>
          <a:stretch>
            <a:fillRect/>
          </a:stretch>
        </p:blipFill>
        <p:spPr bwMode="auto">
          <a:xfrm>
            <a:off x="3262367" y="3206628"/>
            <a:ext cx="1477829"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cstate="email"/>
          <a:srcRect/>
          <a:stretch>
            <a:fillRect/>
          </a:stretch>
        </p:blipFill>
        <p:spPr bwMode="auto">
          <a:xfrm>
            <a:off x="5353101" y="3446016"/>
            <a:ext cx="1834683"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email"/>
          <a:srcRect/>
          <a:stretch>
            <a:fillRect/>
          </a:stretch>
        </p:blipFill>
        <p:spPr bwMode="auto">
          <a:xfrm>
            <a:off x="9887388" y="2725340"/>
            <a:ext cx="1116940"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email"/>
          <a:srcRect/>
          <a:stretch>
            <a:fillRect/>
          </a:stretch>
        </p:blipFill>
        <p:spPr bwMode="auto">
          <a:xfrm>
            <a:off x="7943834" y="3624921"/>
            <a:ext cx="52218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email"/>
          <a:srcRect/>
          <a:stretch>
            <a:fillRect/>
          </a:stretch>
        </p:blipFill>
        <p:spPr bwMode="auto">
          <a:xfrm>
            <a:off x="11256344" y="2365002"/>
            <a:ext cx="522179"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srcRect/>
          <a:stretch>
            <a:fillRect/>
          </a:stretch>
        </p:blipFill>
        <p:spPr bwMode="auto">
          <a:xfrm>
            <a:off x="2054705" y="2795896"/>
            <a:ext cx="1697586"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cstate="email"/>
          <a:srcRect/>
          <a:stretch>
            <a:fillRect/>
          </a:stretch>
        </p:blipFill>
        <p:spPr bwMode="auto">
          <a:xfrm>
            <a:off x="3984146" y="2785815"/>
            <a:ext cx="437502"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cstate="email"/>
          <a:srcRect/>
          <a:stretch>
            <a:fillRect/>
          </a:stretch>
        </p:blipFill>
        <p:spPr bwMode="auto">
          <a:xfrm>
            <a:off x="8520449" y="3325063"/>
            <a:ext cx="703632"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5" cstate="email"/>
          <a:srcRect/>
          <a:stretch>
            <a:fillRect/>
          </a:stretch>
        </p:blipFill>
        <p:spPr bwMode="auto">
          <a:xfrm>
            <a:off x="9240210" y="2909287"/>
            <a:ext cx="360888"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6" cstate="email"/>
          <a:srcRect/>
          <a:stretch>
            <a:fillRect/>
          </a:stretch>
        </p:blipFill>
        <p:spPr bwMode="auto">
          <a:xfrm>
            <a:off x="9746259" y="3446015"/>
            <a:ext cx="282259" cy="236865"/>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2" name="组合 1"/>
          <p:cNvGrpSpPr/>
          <p:nvPr userDrawn="1"/>
        </p:nvGrpSpPr>
        <p:grpSpPr>
          <a:xfrm>
            <a:off x="547862" y="384930"/>
            <a:ext cx="406642" cy="406640"/>
            <a:chOff x="2715905" y="-1569492"/>
            <a:chExt cx="504967" cy="504965"/>
          </a:xfrm>
        </p:grpSpPr>
        <p:sp>
          <p:nvSpPr>
            <p:cNvPr id="20" name="椭圆 19"/>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1"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22"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1_仅标题">
    <p:spTree>
      <p:nvGrpSpPr>
        <p:cNvPr id="1" name=""/>
        <p:cNvGrpSpPr/>
        <p:nvPr/>
      </p:nvGrpSpPr>
      <p:grpSpPr>
        <a:xfrm>
          <a:off x="0" y="0"/>
          <a:ext cx="0" cy="0"/>
          <a:chOff x="0" y="0"/>
          <a:chExt cx="0" cy="0"/>
        </a:xfrm>
      </p:grpSpPr>
      <p:sp>
        <p:nvSpPr>
          <p:cNvPr id="6"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7" name="矩形 6"/>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8" name="组合 7"/>
          <p:cNvGrpSpPr/>
          <p:nvPr userDrawn="1"/>
        </p:nvGrpSpPr>
        <p:grpSpPr>
          <a:xfrm>
            <a:off x="547862" y="384930"/>
            <a:ext cx="406642" cy="406640"/>
            <a:chOff x="2715905" y="-1569492"/>
            <a:chExt cx="504967" cy="504965"/>
          </a:xfrm>
        </p:grpSpPr>
        <p:sp>
          <p:nvSpPr>
            <p:cNvPr id="9" name="椭圆 8"/>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0"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5" name="TextBox 3"/>
          <p:cNvSpPr txBox="1">
            <a:spLocks noChangeArrowheads="1"/>
          </p:cNvSpPr>
          <p:nvPr userDrawn="1"/>
        </p:nvSpPr>
        <p:spPr bwMode="auto">
          <a:xfrm>
            <a:off x="11685855" y="6437965"/>
            <a:ext cx="511729" cy="276999"/>
          </a:xfrm>
          <a:prstGeom prst="rect">
            <a:avLst/>
          </a:prstGeom>
          <a:solidFill>
            <a:schemeClr val="accent1"/>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userDrawn="1"/>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userDrawn="1"/>
        </p:nvGrpSpPr>
        <p:grpSpPr>
          <a:xfrm>
            <a:off x="547862" y="384930"/>
            <a:ext cx="406642" cy="406640"/>
            <a:chOff x="2715905" y="-1569492"/>
            <a:chExt cx="504967" cy="504965"/>
          </a:xfrm>
        </p:grpSpPr>
        <p:sp>
          <p:nvSpPr>
            <p:cNvPr id="2" name="椭圆 1"/>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xStyles>
    <p:titleStyle>
      <a:lvl1pPr algn="l" rtl="0" eaLnBrk="1" fontAlgn="base" hangingPunct="1">
        <a:spcBef>
          <a:spcPct val="0"/>
        </a:spcBef>
        <a:spcAft>
          <a:spcPct val="0"/>
        </a:spcAft>
        <a:defRPr sz="2400">
          <a:solidFill>
            <a:schemeClr val="accent3"/>
          </a:solidFill>
          <a:latin typeface="+mj-lt"/>
          <a:ea typeface="+mj-ea"/>
          <a:cs typeface="+mj-cs"/>
        </a:defRPr>
      </a:lvl1pPr>
      <a:lvl2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spcBef>
          <a:spcPct val="20000"/>
        </a:spcBef>
        <a:spcAft>
          <a:spcPct val="0"/>
        </a:spcAft>
        <a:buChar char="•"/>
        <a:defRPr sz="2000">
          <a:solidFill>
            <a:schemeClr val="accent3"/>
          </a:solidFill>
          <a:latin typeface="+mn-lt"/>
          <a:ea typeface="+mn-ea"/>
          <a:cs typeface="+mn-cs"/>
        </a:defRPr>
      </a:lvl1pPr>
      <a:lvl2pPr marL="742950" indent="-285750" algn="l" rtl="0" eaLnBrk="1" fontAlgn="base" hangingPunct="1">
        <a:spcBef>
          <a:spcPct val="20000"/>
        </a:spcBef>
        <a:spcAft>
          <a:spcPct val="0"/>
        </a:spcAft>
        <a:buChar char="–"/>
        <a:defRPr sz="2000">
          <a:solidFill>
            <a:schemeClr val="accent3"/>
          </a:solidFill>
          <a:latin typeface="+mn-lt"/>
          <a:ea typeface="仿宋_GB2312" panose="02010609030101010101" pitchFamily="49" charset="-122"/>
        </a:defRPr>
      </a:lvl2pPr>
      <a:lvl3pPr marL="1143000" indent="-228600" algn="l" rtl="0" eaLnBrk="1" fontAlgn="base" hangingPunct="1">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1" fontAlgn="base" hangingPunct="1">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Box 3"/>
          <p:cNvSpPr txBox="1">
            <a:spLocks noChangeArrowheads="1"/>
          </p:cNvSpPr>
          <p:nvPr userDrawn="1"/>
        </p:nvSpPr>
        <p:spPr bwMode="auto">
          <a:xfrm>
            <a:off x="11685855" y="6437965"/>
            <a:ext cx="511729" cy="276999"/>
          </a:xfrm>
          <a:prstGeom prst="rect">
            <a:avLst/>
          </a:prstGeom>
          <a:solidFill>
            <a:srgbClr val="C00000"/>
          </a:solid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fld id="{147BAE08-4BDD-4DD0-83FF-A4CAB9D57868}" type="slidenum">
              <a:rPr lang="en-US" altLang="zh-CN" sz="1200">
                <a:solidFill>
                  <a:srgbClr val="FFFFFF"/>
                </a:solidFill>
                <a:latin typeface="微软雅黑" panose="020B0503020204020204" pitchFamily="34" charset="-122"/>
                <a:ea typeface="微软雅黑" panose="020B0503020204020204" pitchFamily="34" charset="-122"/>
              </a:rPr>
            </a:fld>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12" name="矩形 11"/>
          <p:cNvSpPr/>
          <p:nvPr userDrawn="1"/>
        </p:nvSpPr>
        <p:spPr bwMode="auto">
          <a:xfrm>
            <a:off x="410544" y="0"/>
            <a:ext cx="681278" cy="895681"/>
          </a:xfrm>
          <a:prstGeom prst="rect">
            <a:avLst/>
          </a:prstGeom>
          <a:solidFill>
            <a:srgbClr val="C00000"/>
          </a:soli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13" name="组合 12"/>
          <p:cNvGrpSpPr/>
          <p:nvPr userDrawn="1"/>
        </p:nvGrpSpPr>
        <p:grpSpPr>
          <a:xfrm>
            <a:off x="547862" y="384930"/>
            <a:ext cx="406642" cy="406640"/>
            <a:chOff x="2715905" y="-1569492"/>
            <a:chExt cx="504967" cy="504965"/>
          </a:xfrm>
        </p:grpSpPr>
        <p:sp>
          <p:nvSpPr>
            <p:cNvPr id="14" name="椭圆 13"/>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5"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Lst>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5.xml"/><Relationship Id="rId4" Type="http://schemas.openxmlformats.org/officeDocument/2006/relationships/themeOverride" Target="../theme/themeOverride1.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21.jpeg"/><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1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22.jpeg"/><Relationship Id="rId1" Type="http://schemas.openxmlformats.org/officeDocument/2006/relationships/tags" Target="../tags/tag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23.png"/><Relationship Id="rId1" Type="http://schemas.openxmlformats.org/officeDocument/2006/relationships/tags" Target="../tags/tag16.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1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10.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4.jpeg"/><Relationship Id="rId1" Type="http://schemas.openxmlformats.org/officeDocument/2006/relationships/tags" Target="../tags/tag18.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9.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25.jpeg"/><Relationship Id="rId1" Type="http://schemas.openxmlformats.org/officeDocument/2006/relationships/tags" Target="../tags/tag20.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0" y="981204"/>
            <a:ext cx="12205568" cy="4728480"/>
          </a:xfrm>
          <a:prstGeom prst="rect">
            <a:avLst/>
          </a:prstGeom>
          <a:solidFill>
            <a:srgbClr val="42526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 name="矩形 2"/>
          <p:cNvSpPr/>
          <p:nvPr/>
        </p:nvSpPr>
        <p:spPr bwMode="auto">
          <a:xfrm>
            <a:off x="381834" y="-115570"/>
            <a:ext cx="2088232" cy="2420888"/>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 name="文本框 3"/>
          <p:cNvSpPr txBox="1"/>
          <p:nvPr/>
        </p:nvSpPr>
        <p:spPr>
          <a:xfrm>
            <a:off x="726975" y="764704"/>
            <a:ext cx="1398270" cy="66040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700" i="0" u="none" strike="noStrike" kern="1200" cap="none" spc="0" normalizeH="0" baseline="0" noProof="0" dirty="0">
                <a:ln>
                  <a:noFill/>
                </a:ln>
                <a:solidFill>
                  <a:srgbClr val="FFFFFF"/>
                </a:solidFill>
                <a:effectLst/>
                <a:uLnTx/>
                <a:uFillTx/>
                <a:latin typeface="+mn-ea"/>
                <a:ea typeface="+mn-ea"/>
                <a:cs typeface="+mn-cs"/>
              </a:rPr>
              <a:t>第</a:t>
            </a:r>
            <a:r>
              <a:rPr kumimoji="0" lang="en-US" altLang="zh-CN" sz="3700" i="0" u="none" strike="noStrike" kern="1200" cap="none" spc="0" normalizeH="0" baseline="0" noProof="0" dirty="0">
                <a:ln>
                  <a:noFill/>
                </a:ln>
                <a:solidFill>
                  <a:srgbClr val="FFFFFF"/>
                </a:solidFill>
                <a:effectLst/>
                <a:uLnTx/>
                <a:uFillTx/>
                <a:latin typeface="+mn-ea"/>
                <a:ea typeface="+mn-ea"/>
                <a:cs typeface="+mn-cs"/>
              </a:rPr>
              <a:t>9</a:t>
            </a:r>
            <a:r>
              <a:rPr kumimoji="0" lang="zh-CN" altLang="en-US" sz="3700" i="0" u="none" strike="noStrike" kern="1200" cap="none" spc="0" normalizeH="0" baseline="0" noProof="0" dirty="0">
                <a:ln>
                  <a:noFill/>
                </a:ln>
                <a:solidFill>
                  <a:srgbClr val="FFFFFF"/>
                </a:solidFill>
                <a:effectLst/>
                <a:uLnTx/>
                <a:uFillTx/>
                <a:latin typeface="+mn-ea"/>
                <a:ea typeface="+mn-ea"/>
                <a:cs typeface="+mn-cs"/>
              </a:rPr>
              <a:t>章</a:t>
            </a:r>
            <a:endParaRPr kumimoji="0" lang="zh-CN" altLang="en-US" sz="3700" i="0" u="none" strike="noStrike" kern="1200" cap="none" spc="0" normalizeH="0" baseline="0" noProof="0" dirty="0">
              <a:ln>
                <a:noFill/>
              </a:ln>
              <a:solidFill>
                <a:srgbClr val="FFFFFF"/>
              </a:solidFill>
              <a:effectLst/>
              <a:uLnTx/>
              <a:uFillTx/>
              <a:latin typeface="+mn-ea"/>
              <a:ea typeface="+mn-ea"/>
              <a:cs typeface="+mn-cs"/>
            </a:endParaRPr>
          </a:p>
        </p:txBody>
      </p:sp>
      <p:sp>
        <p:nvSpPr>
          <p:cNvPr id="50" name="矩形 49"/>
          <p:cNvSpPr/>
          <p:nvPr/>
        </p:nvSpPr>
        <p:spPr>
          <a:xfrm>
            <a:off x="1509219" y="2883779"/>
            <a:ext cx="8412480" cy="92202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5400" i="0" u="none" strike="noStrike" kern="1200" cap="none" spc="0" normalizeH="0" baseline="0" noProof="0" dirty="0">
                <a:ln>
                  <a:noFill/>
                </a:ln>
                <a:solidFill>
                  <a:srgbClr val="FFFFFF"/>
                </a:solidFill>
                <a:effectLst>
                  <a:outerShdw blurRad="127000" sx="101000" sy="101000" algn="ctr" rotWithShape="0">
                    <a:prstClr val="black">
                      <a:alpha val="40000"/>
                    </a:prstClr>
                  </a:outerShdw>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品牌策划与推广：品牌维护</a:t>
            </a:r>
            <a:endParaRPr kumimoji="0" lang="zh-CN" altLang="en-US" sz="5400" i="0" u="none" strike="noStrike" kern="1200" cap="none" spc="0" normalizeH="0" baseline="0" noProof="0" dirty="0">
              <a:ln>
                <a:noFill/>
              </a:ln>
              <a:solidFill>
                <a:srgbClr val="FFFFFF"/>
              </a:solidFill>
              <a:effectLst>
                <a:outerShdw blurRad="127000" sx="101000" sy="101000" algn="ctr" rotWithShape="0">
                  <a:prstClr val="black">
                    <a:alpha val="40000"/>
                  </a:prstClr>
                </a:outerShdw>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endParaRPr>
          </a:p>
        </p:txBody>
      </p:sp>
      <p:grpSp>
        <p:nvGrpSpPr>
          <p:cNvPr id="9" name="组合 8"/>
          <p:cNvGrpSpPr/>
          <p:nvPr/>
        </p:nvGrpSpPr>
        <p:grpSpPr>
          <a:xfrm>
            <a:off x="8813986" y="5061098"/>
            <a:ext cx="365130" cy="365130"/>
            <a:chOff x="6061448" y="6030118"/>
            <a:chExt cx="434477" cy="434477"/>
          </a:xfrm>
        </p:grpSpPr>
        <p:sp>
          <p:nvSpPr>
            <p:cNvPr id="8" name="椭圆 7"/>
            <p:cNvSpPr/>
            <p:nvPr/>
          </p:nvSpPr>
          <p:spPr bwMode="auto">
            <a:xfrm>
              <a:off x="6061448" y="6030118"/>
              <a:ext cx="434477" cy="434477"/>
            </a:xfrm>
            <a:prstGeom prst="ellipse">
              <a:avLst/>
            </a:prstGeom>
            <a:gradFill>
              <a:gsLst>
                <a:gs pos="50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2" name="old-radio-microphone_77525"/>
            <p:cNvSpPr>
              <a:spLocks noChangeAspect="1"/>
            </p:cNvSpPr>
            <p:nvPr/>
          </p:nvSpPr>
          <p:spPr bwMode="auto">
            <a:xfrm>
              <a:off x="6208347" y="6096630"/>
              <a:ext cx="165143" cy="301451"/>
            </a:xfrm>
            <a:custGeom>
              <a:avLst/>
              <a:gdLst>
                <a:gd name="connsiteX0" fmla="*/ 166499 w 332998"/>
                <a:gd name="connsiteY0" fmla="*/ 514510 h 607851"/>
                <a:gd name="connsiteX1" fmla="*/ 88621 w 332998"/>
                <a:gd name="connsiteY1" fmla="*/ 574180 h 607851"/>
                <a:gd name="connsiteX2" fmla="*/ 88621 w 332998"/>
                <a:gd name="connsiteY2" fmla="*/ 574701 h 607851"/>
                <a:gd name="connsiteX3" fmla="*/ 244378 w 332998"/>
                <a:gd name="connsiteY3" fmla="*/ 574701 h 607851"/>
                <a:gd name="connsiteX4" fmla="*/ 244378 w 332998"/>
                <a:gd name="connsiteY4" fmla="*/ 574180 h 607851"/>
                <a:gd name="connsiteX5" fmla="*/ 166499 w 332998"/>
                <a:gd name="connsiteY5" fmla="*/ 514510 h 607851"/>
                <a:gd name="connsiteX6" fmla="*/ 88812 w 332998"/>
                <a:gd name="connsiteY6" fmla="*/ 368072 h 607851"/>
                <a:gd name="connsiteX7" fmla="*/ 166464 w 332998"/>
                <a:gd name="connsiteY7" fmla="*/ 423197 h 607851"/>
                <a:gd name="connsiteX8" fmla="*/ 244116 w 332998"/>
                <a:gd name="connsiteY8" fmla="*/ 368072 h 607851"/>
                <a:gd name="connsiteX9" fmla="*/ 16635 w 332998"/>
                <a:gd name="connsiteY9" fmla="*/ 221152 h 607851"/>
                <a:gd name="connsiteX10" fmla="*/ 33196 w 332998"/>
                <a:gd name="connsiteY10" fmla="*/ 237690 h 607851"/>
                <a:gd name="connsiteX11" fmla="*/ 33196 w 332998"/>
                <a:gd name="connsiteY11" fmla="*/ 381165 h 607851"/>
                <a:gd name="connsiteX12" fmla="*/ 69673 w 332998"/>
                <a:gd name="connsiteY12" fmla="*/ 448285 h 607851"/>
                <a:gd name="connsiteX13" fmla="*/ 163590 w 332998"/>
                <a:gd name="connsiteY13" fmla="*/ 481211 h 607851"/>
                <a:gd name="connsiteX14" fmla="*/ 169408 w 332998"/>
                <a:gd name="connsiteY14" fmla="*/ 481211 h 607851"/>
                <a:gd name="connsiteX15" fmla="*/ 263325 w 332998"/>
                <a:gd name="connsiteY15" fmla="*/ 448285 h 607851"/>
                <a:gd name="connsiteX16" fmla="*/ 299803 w 332998"/>
                <a:gd name="connsiteY16" fmla="*/ 381165 h 607851"/>
                <a:gd name="connsiteX17" fmla="*/ 299803 w 332998"/>
                <a:gd name="connsiteY17" fmla="*/ 237690 h 607851"/>
                <a:gd name="connsiteX18" fmla="*/ 316363 w 332998"/>
                <a:gd name="connsiteY18" fmla="*/ 221152 h 607851"/>
                <a:gd name="connsiteX19" fmla="*/ 332998 w 332998"/>
                <a:gd name="connsiteY19" fmla="*/ 237690 h 607851"/>
                <a:gd name="connsiteX20" fmla="*/ 332998 w 332998"/>
                <a:gd name="connsiteY20" fmla="*/ 381165 h 607851"/>
                <a:gd name="connsiteX21" fmla="*/ 284138 w 332998"/>
                <a:gd name="connsiteY21" fmla="*/ 474134 h 607851"/>
                <a:gd name="connsiteX22" fmla="*/ 235277 w 332998"/>
                <a:gd name="connsiteY22" fmla="*/ 501548 h 607851"/>
                <a:gd name="connsiteX23" fmla="*/ 243781 w 332998"/>
                <a:gd name="connsiteY23" fmla="*/ 507880 h 607851"/>
                <a:gd name="connsiteX24" fmla="*/ 277573 w 332998"/>
                <a:gd name="connsiteY24" fmla="*/ 574180 h 607851"/>
                <a:gd name="connsiteX25" fmla="*/ 277573 w 332998"/>
                <a:gd name="connsiteY25" fmla="*/ 591313 h 607851"/>
                <a:gd name="connsiteX26" fmla="*/ 261013 w 332998"/>
                <a:gd name="connsiteY26" fmla="*/ 607851 h 607851"/>
                <a:gd name="connsiteX27" fmla="*/ 71986 w 332998"/>
                <a:gd name="connsiteY27" fmla="*/ 607851 h 607851"/>
                <a:gd name="connsiteX28" fmla="*/ 55425 w 332998"/>
                <a:gd name="connsiteY28" fmla="*/ 591313 h 607851"/>
                <a:gd name="connsiteX29" fmla="*/ 55425 w 332998"/>
                <a:gd name="connsiteY29" fmla="*/ 574180 h 607851"/>
                <a:gd name="connsiteX30" fmla="*/ 89217 w 332998"/>
                <a:gd name="connsiteY30" fmla="*/ 507880 h 607851"/>
                <a:gd name="connsiteX31" fmla="*/ 97721 w 332998"/>
                <a:gd name="connsiteY31" fmla="*/ 501548 h 607851"/>
                <a:gd name="connsiteX32" fmla="*/ 48861 w 332998"/>
                <a:gd name="connsiteY32" fmla="*/ 474134 h 607851"/>
                <a:gd name="connsiteX33" fmla="*/ 0 w 332998"/>
                <a:gd name="connsiteY33" fmla="*/ 381165 h 607851"/>
                <a:gd name="connsiteX34" fmla="*/ 0 w 332998"/>
                <a:gd name="connsiteY34" fmla="*/ 237690 h 607851"/>
                <a:gd name="connsiteX35" fmla="*/ 16635 w 332998"/>
                <a:gd name="connsiteY35" fmla="*/ 221152 h 607851"/>
                <a:gd name="connsiteX36" fmla="*/ 166464 w 332998"/>
                <a:gd name="connsiteY36" fmla="*/ 33150 h 607851"/>
                <a:gd name="connsiteX37" fmla="*/ 88588 w 332998"/>
                <a:gd name="connsiteY37" fmla="*/ 92819 h 607851"/>
                <a:gd name="connsiteX38" fmla="*/ 88588 w 332998"/>
                <a:gd name="connsiteY38" fmla="*/ 112038 h 607851"/>
                <a:gd name="connsiteX39" fmla="*/ 137000 w 332998"/>
                <a:gd name="connsiteY39" fmla="*/ 112038 h 607851"/>
                <a:gd name="connsiteX40" fmla="*/ 153560 w 332998"/>
                <a:gd name="connsiteY40" fmla="*/ 128650 h 607851"/>
                <a:gd name="connsiteX41" fmla="*/ 137000 w 332998"/>
                <a:gd name="connsiteY41" fmla="*/ 145188 h 607851"/>
                <a:gd name="connsiteX42" fmla="*/ 88588 w 332998"/>
                <a:gd name="connsiteY42" fmla="*/ 145188 h 607851"/>
                <a:gd name="connsiteX43" fmla="*/ 88588 w 332998"/>
                <a:gd name="connsiteY43" fmla="*/ 186532 h 607851"/>
                <a:gd name="connsiteX44" fmla="*/ 137000 w 332998"/>
                <a:gd name="connsiteY44" fmla="*/ 186532 h 607851"/>
                <a:gd name="connsiteX45" fmla="*/ 153560 w 332998"/>
                <a:gd name="connsiteY45" fmla="*/ 203069 h 607851"/>
                <a:gd name="connsiteX46" fmla="*/ 137000 w 332998"/>
                <a:gd name="connsiteY46" fmla="*/ 219681 h 607851"/>
                <a:gd name="connsiteX47" fmla="*/ 88588 w 332998"/>
                <a:gd name="connsiteY47" fmla="*/ 219681 h 607851"/>
                <a:gd name="connsiteX48" fmla="*/ 88588 w 332998"/>
                <a:gd name="connsiteY48" fmla="*/ 261025 h 607851"/>
                <a:gd name="connsiteX49" fmla="*/ 137000 w 332998"/>
                <a:gd name="connsiteY49" fmla="*/ 261025 h 607851"/>
                <a:gd name="connsiteX50" fmla="*/ 153560 w 332998"/>
                <a:gd name="connsiteY50" fmla="*/ 277563 h 607851"/>
                <a:gd name="connsiteX51" fmla="*/ 137000 w 332998"/>
                <a:gd name="connsiteY51" fmla="*/ 294175 h 607851"/>
                <a:gd name="connsiteX52" fmla="*/ 88588 w 332998"/>
                <a:gd name="connsiteY52" fmla="*/ 294175 h 607851"/>
                <a:gd name="connsiteX53" fmla="*/ 88588 w 332998"/>
                <a:gd name="connsiteY53" fmla="*/ 334923 h 607851"/>
                <a:gd name="connsiteX54" fmla="*/ 244340 w 332998"/>
                <a:gd name="connsiteY54" fmla="*/ 334923 h 607851"/>
                <a:gd name="connsiteX55" fmla="*/ 244340 w 332998"/>
                <a:gd name="connsiteY55" fmla="*/ 294100 h 607851"/>
                <a:gd name="connsiteX56" fmla="*/ 195929 w 332998"/>
                <a:gd name="connsiteY56" fmla="*/ 294100 h 607851"/>
                <a:gd name="connsiteX57" fmla="*/ 179369 w 332998"/>
                <a:gd name="connsiteY57" fmla="*/ 277563 h 607851"/>
                <a:gd name="connsiteX58" fmla="*/ 195929 w 332998"/>
                <a:gd name="connsiteY58" fmla="*/ 261025 h 607851"/>
                <a:gd name="connsiteX59" fmla="*/ 244340 w 332998"/>
                <a:gd name="connsiteY59" fmla="*/ 261025 h 607851"/>
                <a:gd name="connsiteX60" fmla="*/ 244340 w 332998"/>
                <a:gd name="connsiteY60" fmla="*/ 219681 h 607851"/>
                <a:gd name="connsiteX61" fmla="*/ 195929 w 332998"/>
                <a:gd name="connsiteY61" fmla="*/ 219681 h 607851"/>
                <a:gd name="connsiteX62" fmla="*/ 179369 w 332998"/>
                <a:gd name="connsiteY62" fmla="*/ 203069 h 607851"/>
                <a:gd name="connsiteX63" fmla="*/ 195929 w 332998"/>
                <a:gd name="connsiteY63" fmla="*/ 186532 h 607851"/>
                <a:gd name="connsiteX64" fmla="*/ 244340 w 332998"/>
                <a:gd name="connsiteY64" fmla="*/ 186532 h 607851"/>
                <a:gd name="connsiteX65" fmla="*/ 244340 w 332998"/>
                <a:gd name="connsiteY65" fmla="*/ 145188 h 607851"/>
                <a:gd name="connsiteX66" fmla="*/ 195929 w 332998"/>
                <a:gd name="connsiteY66" fmla="*/ 145188 h 607851"/>
                <a:gd name="connsiteX67" fmla="*/ 179369 w 332998"/>
                <a:gd name="connsiteY67" fmla="*/ 128650 h 607851"/>
                <a:gd name="connsiteX68" fmla="*/ 195929 w 332998"/>
                <a:gd name="connsiteY68" fmla="*/ 112038 h 607851"/>
                <a:gd name="connsiteX69" fmla="*/ 244340 w 332998"/>
                <a:gd name="connsiteY69" fmla="*/ 112038 h 607851"/>
                <a:gd name="connsiteX70" fmla="*/ 244340 w 332998"/>
                <a:gd name="connsiteY70" fmla="*/ 92819 h 607851"/>
                <a:gd name="connsiteX71" fmla="*/ 166464 w 332998"/>
                <a:gd name="connsiteY71" fmla="*/ 33150 h 607851"/>
                <a:gd name="connsiteX72" fmla="*/ 166464 w 332998"/>
                <a:gd name="connsiteY72" fmla="*/ 0 h 607851"/>
                <a:gd name="connsiteX73" fmla="*/ 243743 w 332998"/>
                <a:gd name="connsiteY73" fmla="*/ 26520 h 607851"/>
                <a:gd name="connsiteX74" fmla="*/ 277534 w 332998"/>
                <a:gd name="connsiteY74" fmla="*/ 92819 h 607851"/>
                <a:gd name="connsiteX75" fmla="*/ 277534 w 332998"/>
                <a:gd name="connsiteY75" fmla="*/ 363528 h 607851"/>
                <a:gd name="connsiteX76" fmla="*/ 243743 w 332998"/>
                <a:gd name="connsiteY76" fmla="*/ 429827 h 607851"/>
                <a:gd name="connsiteX77" fmla="*/ 166464 w 332998"/>
                <a:gd name="connsiteY77" fmla="*/ 456347 h 607851"/>
                <a:gd name="connsiteX78" fmla="*/ 89185 w 332998"/>
                <a:gd name="connsiteY78" fmla="*/ 429827 h 607851"/>
                <a:gd name="connsiteX79" fmla="*/ 55394 w 332998"/>
                <a:gd name="connsiteY79" fmla="*/ 363528 h 607851"/>
                <a:gd name="connsiteX80" fmla="*/ 55394 w 332998"/>
                <a:gd name="connsiteY80" fmla="*/ 92819 h 607851"/>
                <a:gd name="connsiteX81" fmla="*/ 89185 w 332998"/>
                <a:gd name="connsiteY81" fmla="*/ 26520 h 607851"/>
                <a:gd name="connsiteX82" fmla="*/ 166464 w 332998"/>
                <a:gd name="connsiteY82"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332998" h="607851">
                  <a:moveTo>
                    <a:pt x="166499" y="514510"/>
                  </a:moveTo>
                  <a:cubicBezTo>
                    <a:pt x="124278" y="514510"/>
                    <a:pt x="88621" y="541775"/>
                    <a:pt x="88621" y="574180"/>
                  </a:cubicBezTo>
                  <a:lnTo>
                    <a:pt x="88621" y="574701"/>
                  </a:lnTo>
                  <a:lnTo>
                    <a:pt x="244378" y="574701"/>
                  </a:lnTo>
                  <a:lnTo>
                    <a:pt x="244378" y="574180"/>
                  </a:lnTo>
                  <a:cubicBezTo>
                    <a:pt x="244378" y="541775"/>
                    <a:pt x="208721" y="514510"/>
                    <a:pt x="166499" y="514510"/>
                  </a:cubicBezTo>
                  <a:close/>
                  <a:moveTo>
                    <a:pt x="88812" y="368072"/>
                  </a:moveTo>
                  <a:cubicBezTo>
                    <a:pt x="92020" y="398391"/>
                    <a:pt x="126258" y="423197"/>
                    <a:pt x="166464" y="423197"/>
                  </a:cubicBezTo>
                  <a:cubicBezTo>
                    <a:pt x="206670" y="423197"/>
                    <a:pt x="240909" y="398391"/>
                    <a:pt x="244116" y="368072"/>
                  </a:cubicBezTo>
                  <a:close/>
                  <a:moveTo>
                    <a:pt x="16635" y="221152"/>
                  </a:moveTo>
                  <a:cubicBezTo>
                    <a:pt x="25811" y="221152"/>
                    <a:pt x="33196" y="228527"/>
                    <a:pt x="33196" y="237690"/>
                  </a:cubicBezTo>
                  <a:lnTo>
                    <a:pt x="33196" y="381165"/>
                  </a:lnTo>
                  <a:cubicBezTo>
                    <a:pt x="33196" y="405599"/>
                    <a:pt x="46175" y="429438"/>
                    <a:pt x="69673" y="448285"/>
                  </a:cubicBezTo>
                  <a:cubicBezTo>
                    <a:pt x="94588" y="468249"/>
                    <a:pt x="127933" y="479945"/>
                    <a:pt x="163590" y="481211"/>
                  </a:cubicBezTo>
                  <a:cubicBezTo>
                    <a:pt x="164112" y="481211"/>
                    <a:pt x="168886" y="481211"/>
                    <a:pt x="169408" y="481211"/>
                  </a:cubicBezTo>
                  <a:cubicBezTo>
                    <a:pt x="205066" y="479945"/>
                    <a:pt x="238410" y="468249"/>
                    <a:pt x="263325" y="448285"/>
                  </a:cubicBezTo>
                  <a:cubicBezTo>
                    <a:pt x="286823" y="429438"/>
                    <a:pt x="299803" y="405599"/>
                    <a:pt x="299803" y="381165"/>
                  </a:cubicBezTo>
                  <a:lnTo>
                    <a:pt x="299803" y="237690"/>
                  </a:lnTo>
                  <a:cubicBezTo>
                    <a:pt x="299803" y="228527"/>
                    <a:pt x="307188" y="221152"/>
                    <a:pt x="316363" y="221152"/>
                  </a:cubicBezTo>
                  <a:cubicBezTo>
                    <a:pt x="325539" y="221152"/>
                    <a:pt x="332998" y="228527"/>
                    <a:pt x="332998" y="237690"/>
                  </a:cubicBezTo>
                  <a:lnTo>
                    <a:pt x="332998" y="381165"/>
                  </a:lnTo>
                  <a:cubicBezTo>
                    <a:pt x="332998" y="415880"/>
                    <a:pt x="315617" y="448881"/>
                    <a:pt x="284138" y="474134"/>
                  </a:cubicBezTo>
                  <a:cubicBezTo>
                    <a:pt x="269815" y="485606"/>
                    <a:pt x="253255" y="494843"/>
                    <a:pt x="235277" y="501548"/>
                  </a:cubicBezTo>
                  <a:cubicBezTo>
                    <a:pt x="238261" y="503559"/>
                    <a:pt x="241096" y="505645"/>
                    <a:pt x="243781" y="507880"/>
                  </a:cubicBezTo>
                  <a:cubicBezTo>
                    <a:pt x="265265" y="525386"/>
                    <a:pt x="277573" y="549522"/>
                    <a:pt x="277573" y="574180"/>
                  </a:cubicBezTo>
                  <a:lnTo>
                    <a:pt x="277573" y="591313"/>
                  </a:lnTo>
                  <a:cubicBezTo>
                    <a:pt x="277573" y="600402"/>
                    <a:pt x="270188" y="607851"/>
                    <a:pt x="261013" y="607851"/>
                  </a:cubicBezTo>
                  <a:lnTo>
                    <a:pt x="71986" y="607851"/>
                  </a:lnTo>
                  <a:cubicBezTo>
                    <a:pt x="62885" y="607851"/>
                    <a:pt x="55425" y="600402"/>
                    <a:pt x="55425" y="591313"/>
                  </a:cubicBezTo>
                  <a:lnTo>
                    <a:pt x="55425" y="574180"/>
                  </a:lnTo>
                  <a:cubicBezTo>
                    <a:pt x="55425" y="549522"/>
                    <a:pt x="67734" y="525386"/>
                    <a:pt x="89217" y="507880"/>
                  </a:cubicBezTo>
                  <a:cubicBezTo>
                    <a:pt x="91903" y="505645"/>
                    <a:pt x="94738" y="503559"/>
                    <a:pt x="97721" y="501548"/>
                  </a:cubicBezTo>
                  <a:cubicBezTo>
                    <a:pt x="79744" y="494843"/>
                    <a:pt x="63258" y="485606"/>
                    <a:pt x="48861" y="474134"/>
                  </a:cubicBezTo>
                  <a:cubicBezTo>
                    <a:pt x="17381" y="448881"/>
                    <a:pt x="0" y="415880"/>
                    <a:pt x="0" y="381165"/>
                  </a:cubicBezTo>
                  <a:lnTo>
                    <a:pt x="0" y="237690"/>
                  </a:lnTo>
                  <a:cubicBezTo>
                    <a:pt x="0" y="228527"/>
                    <a:pt x="7460" y="221152"/>
                    <a:pt x="16635" y="221152"/>
                  </a:cubicBezTo>
                  <a:close/>
                  <a:moveTo>
                    <a:pt x="166464" y="33150"/>
                  </a:moveTo>
                  <a:cubicBezTo>
                    <a:pt x="124244" y="33150"/>
                    <a:pt x="88588" y="60489"/>
                    <a:pt x="88588" y="92819"/>
                  </a:cubicBezTo>
                  <a:lnTo>
                    <a:pt x="88588" y="112038"/>
                  </a:lnTo>
                  <a:lnTo>
                    <a:pt x="137000" y="112038"/>
                  </a:lnTo>
                  <a:cubicBezTo>
                    <a:pt x="146175" y="112038"/>
                    <a:pt x="153560" y="119488"/>
                    <a:pt x="153560" y="128650"/>
                  </a:cubicBezTo>
                  <a:cubicBezTo>
                    <a:pt x="153560" y="137813"/>
                    <a:pt x="146175" y="145188"/>
                    <a:pt x="137000" y="145188"/>
                  </a:cubicBezTo>
                  <a:lnTo>
                    <a:pt x="88588" y="145188"/>
                  </a:lnTo>
                  <a:lnTo>
                    <a:pt x="88588" y="186532"/>
                  </a:lnTo>
                  <a:lnTo>
                    <a:pt x="137000" y="186532"/>
                  </a:lnTo>
                  <a:cubicBezTo>
                    <a:pt x="146175" y="186532"/>
                    <a:pt x="153560" y="193981"/>
                    <a:pt x="153560" y="203069"/>
                  </a:cubicBezTo>
                  <a:cubicBezTo>
                    <a:pt x="153560" y="212232"/>
                    <a:pt x="146175" y="219681"/>
                    <a:pt x="137000" y="219681"/>
                  </a:cubicBezTo>
                  <a:lnTo>
                    <a:pt x="88588" y="219681"/>
                  </a:lnTo>
                  <a:lnTo>
                    <a:pt x="88588" y="261025"/>
                  </a:lnTo>
                  <a:lnTo>
                    <a:pt x="137000" y="261025"/>
                  </a:lnTo>
                  <a:cubicBezTo>
                    <a:pt x="146175" y="261025"/>
                    <a:pt x="153560" y="268400"/>
                    <a:pt x="153560" y="277563"/>
                  </a:cubicBezTo>
                  <a:cubicBezTo>
                    <a:pt x="153560" y="286725"/>
                    <a:pt x="146175" y="294175"/>
                    <a:pt x="137000" y="294175"/>
                  </a:cubicBezTo>
                  <a:lnTo>
                    <a:pt x="88588" y="294175"/>
                  </a:lnTo>
                  <a:lnTo>
                    <a:pt x="88588" y="334923"/>
                  </a:lnTo>
                  <a:lnTo>
                    <a:pt x="244340" y="334923"/>
                  </a:lnTo>
                  <a:lnTo>
                    <a:pt x="244340" y="294100"/>
                  </a:lnTo>
                  <a:lnTo>
                    <a:pt x="195929" y="294100"/>
                  </a:lnTo>
                  <a:cubicBezTo>
                    <a:pt x="186754" y="294100"/>
                    <a:pt x="179369" y="286725"/>
                    <a:pt x="179369" y="277563"/>
                  </a:cubicBezTo>
                  <a:cubicBezTo>
                    <a:pt x="179369" y="268400"/>
                    <a:pt x="186754" y="261025"/>
                    <a:pt x="195929" y="261025"/>
                  </a:cubicBezTo>
                  <a:lnTo>
                    <a:pt x="244340" y="261025"/>
                  </a:lnTo>
                  <a:lnTo>
                    <a:pt x="244340" y="219681"/>
                  </a:lnTo>
                  <a:lnTo>
                    <a:pt x="195929" y="219681"/>
                  </a:lnTo>
                  <a:cubicBezTo>
                    <a:pt x="186754" y="219681"/>
                    <a:pt x="179369" y="212232"/>
                    <a:pt x="179369" y="203069"/>
                  </a:cubicBezTo>
                  <a:cubicBezTo>
                    <a:pt x="179369" y="193981"/>
                    <a:pt x="186754" y="186532"/>
                    <a:pt x="195929" y="186532"/>
                  </a:cubicBezTo>
                  <a:lnTo>
                    <a:pt x="244340" y="186532"/>
                  </a:lnTo>
                  <a:lnTo>
                    <a:pt x="244340" y="145188"/>
                  </a:lnTo>
                  <a:lnTo>
                    <a:pt x="195929" y="145188"/>
                  </a:lnTo>
                  <a:cubicBezTo>
                    <a:pt x="186754" y="145188"/>
                    <a:pt x="179369" y="137813"/>
                    <a:pt x="179369" y="128650"/>
                  </a:cubicBezTo>
                  <a:cubicBezTo>
                    <a:pt x="179369" y="119488"/>
                    <a:pt x="186754" y="112038"/>
                    <a:pt x="195929" y="112038"/>
                  </a:cubicBezTo>
                  <a:lnTo>
                    <a:pt x="244340" y="112038"/>
                  </a:lnTo>
                  <a:lnTo>
                    <a:pt x="244340" y="92819"/>
                  </a:lnTo>
                  <a:cubicBezTo>
                    <a:pt x="244340" y="60489"/>
                    <a:pt x="208684" y="33150"/>
                    <a:pt x="166464" y="33150"/>
                  </a:cubicBezTo>
                  <a:close/>
                  <a:moveTo>
                    <a:pt x="166464" y="0"/>
                  </a:moveTo>
                  <a:cubicBezTo>
                    <a:pt x="195332" y="0"/>
                    <a:pt x="222782" y="9461"/>
                    <a:pt x="243743" y="26520"/>
                  </a:cubicBezTo>
                  <a:cubicBezTo>
                    <a:pt x="265226" y="44026"/>
                    <a:pt x="277534" y="68236"/>
                    <a:pt x="277534" y="92819"/>
                  </a:cubicBezTo>
                  <a:lnTo>
                    <a:pt x="277534" y="363528"/>
                  </a:lnTo>
                  <a:cubicBezTo>
                    <a:pt x="277534" y="388185"/>
                    <a:pt x="265226" y="412321"/>
                    <a:pt x="243743" y="429827"/>
                  </a:cubicBezTo>
                  <a:cubicBezTo>
                    <a:pt x="222782" y="446961"/>
                    <a:pt x="195332" y="456347"/>
                    <a:pt x="166464" y="456347"/>
                  </a:cubicBezTo>
                  <a:cubicBezTo>
                    <a:pt x="137596" y="456347"/>
                    <a:pt x="110146" y="446961"/>
                    <a:pt x="89185" y="429827"/>
                  </a:cubicBezTo>
                  <a:cubicBezTo>
                    <a:pt x="67702" y="412321"/>
                    <a:pt x="55394" y="388185"/>
                    <a:pt x="55394" y="363528"/>
                  </a:cubicBezTo>
                  <a:lnTo>
                    <a:pt x="55394" y="92819"/>
                  </a:lnTo>
                  <a:cubicBezTo>
                    <a:pt x="55394" y="68236"/>
                    <a:pt x="67702" y="44026"/>
                    <a:pt x="89185" y="26520"/>
                  </a:cubicBezTo>
                  <a:cubicBezTo>
                    <a:pt x="110146" y="9461"/>
                    <a:pt x="137596" y="0"/>
                    <a:pt x="166464" y="0"/>
                  </a:cubicBezTo>
                  <a:close/>
                </a:path>
              </a:pathLst>
            </a:custGeom>
            <a:solidFill>
              <a:schemeClr val="bg1"/>
            </a:solidFill>
            <a:ln>
              <a:noFill/>
            </a:ln>
          </p:spPr>
        </p:sp>
      </p:grpSp>
      <p:sp>
        <p:nvSpPr>
          <p:cNvPr id="10" name="矩形 9"/>
          <p:cNvSpPr/>
          <p:nvPr/>
        </p:nvSpPr>
        <p:spPr>
          <a:xfrm>
            <a:off x="9172083" y="5043607"/>
            <a:ext cx="1690370" cy="39878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讲课人：</a:t>
            </a:r>
            <a:r>
              <a:rPr kumimoji="0" lang="en-US" altLang="zh-CN"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XXX</a:t>
            </a:r>
            <a:endParaRPr kumimoji="0" lang="en-US" altLang="zh-CN"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0255" y="1916430"/>
            <a:ext cx="10608310" cy="239966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（2）商标恶意抢注</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商标恶意抢注已成为目前世界市场上商战中的一种新趋势，值得国内企业高度警惕。恶意抢注指的是以获利为目的，用不正当手段抢先注册他人在该领域或相关领域中已经使用并有一定影响的商标、域名或商号等的行为。 关于恶意抢注商标，《中华人民共和国商标法》第三十二条规定：“不得以不正当手段抢先注册他人已经使用并有一定影响的商标。”</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58545" y="980440"/>
            <a:ext cx="9782175" cy="498475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2.实训内容与要求</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（1）自愿组成学习小组，每组4～5人，各组自主收集资料。</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（2）学习小组组长组织本组同学讨论，并分配工作。</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（3）各小组撰写一份企业品牌维护方案。</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（4）各小组制作PPT，并在班级内讲解展示。</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 3.成果与检测</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（1）每个小组提交品牌识别策划方案一份。</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（2）PPT汇报展示。</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（3）其他小组同学提出问题，汇报人解答。</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4.教师现场点评与总结</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0" y="981204"/>
            <a:ext cx="12205568" cy="4728480"/>
          </a:xfrm>
          <a:prstGeom prst="rect">
            <a:avLst/>
          </a:prstGeom>
          <a:pattFill prst="ltUpDiag">
            <a:fgClr>
              <a:schemeClr val="accent3"/>
            </a:fgClr>
            <a:bgClr>
              <a:schemeClr val="accent2"/>
            </a:bgClr>
          </a:patt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3" name="文本框 52"/>
          <p:cNvSpPr txBox="1"/>
          <p:nvPr/>
        </p:nvSpPr>
        <p:spPr>
          <a:xfrm>
            <a:off x="717727" y="2354505"/>
            <a:ext cx="6712965" cy="2215991"/>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3800" b="0" i="0" u="none" strike="noStrike" kern="1200" cap="none" spc="0" normalizeH="0" baseline="0" noProof="0">
                <a:ln>
                  <a:noFill/>
                </a:ln>
                <a:gradFill>
                  <a:gsLst>
                    <a:gs pos="0">
                      <a:srgbClr val="FFFFFF">
                        <a:alpha val="30000"/>
                      </a:srgbClr>
                    </a:gs>
                    <a:gs pos="100000">
                      <a:srgbClr val="FFFFFF">
                        <a:alpha val="0"/>
                      </a:srgbClr>
                    </a:gs>
                  </a:gsLst>
                  <a:lin ang="5400000" scaled="1"/>
                </a:gradFill>
                <a:effectLst/>
                <a:uLnTx/>
                <a:uFillTx/>
                <a:latin typeface="Impact" panose="020B0806030902050204" pitchFamily="34" charset="0"/>
                <a:ea typeface="宋体" panose="02010600030101010101" pitchFamily="2" charset="-122"/>
                <a:cs typeface="+mn-cs"/>
              </a:rPr>
              <a:t>THANKS</a:t>
            </a:r>
            <a:endParaRPr kumimoji="0" lang="zh-CN" altLang="en-US" sz="13800" b="0" i="0" u="none" strike="noStrike" kern="1200" cap="none" spc="0" normalizeH="0" baseline="0" noProof="0">
              <a:ln>
                <a:noFill/>
              </a:ln>
              <a:gradFill>
                <a:gsLst>
                  <a:gs pos="0">
                    <a:srgbClr val="FFFFFF">
                      <a:alpha val="30000"/>
                    </a:srgbClr>
                  </a:gs>
                  <a:gs pos="100000">
                    <a:srgbClr val="FFFFFF">
                      <a:alpha val="0"/>
                    </a:srgbClr>
                  </a:gs>
                </a:gsLst>
                <a:lin ang="5400000" scaled="1"/>
              </a:gradFill>
              <a:effectLst/>
              <a:uLnTx/>
              <a:uFillTx/>
              <a:latin typeface="Impact" panose="020B0806030902050204" pitchFamily="34" charset="0"/>
              <a:ea typeface="宋体" panose="02010600030101010101" pitchFamily="2" charset="-122"/>
              <a:cs typeface="+mn-cs"/>
            </a:endParaRPr>
          </a:p>
        </p:txBody>
      </p:sp>
      <p:sp>
        <p:nvSpPr>
          <p:cNvPr id="3" name="矩形 2"/>
          <p:cNvSpPr/>
          <p:nvPr/>
        </p:nvSpPr>
        <p:spPr bwMode="auto">
          <a:xfrm>
            <a:off x="412314" y="0"/>
            <a:ext cx="2088232" cy="2420888"/>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 name="文本框 3"/>
          <p:cNvSpPr txBox="1"/>
          <p:nvPr/>
        </p:nvSpPr>
        <p:spPr>
          <a:xfrm>
            <a:off x="469221" y="981204"/>
            <a:ext cx="2011680" cy="64516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600" i="0" u="none" strike="noStrike" kern="1200" cap="none" spc="0" normalizeH="0" baseline="0" noProof="0" dirty="0">
                <a:ln>
                  <a:noFill/>
                </a:ln>
                <a:solidFill>
                  <a:srgbClr val="FFFFFF"/>
                </a:solidFill>
                <a:effectLst/>
                <a:uLnTx/>
                <a:uFillTx/>
                <a:latin typeface="+mn-ea"/>
                <a:ea typeface="+mn-ea"/>
                <a:cs typeface="+mn-cs"/>
              </a:rPr>
              <a:t>品牌创新</a:t>
            </a:r>
            <a:endParaRPr kumimoji="0" lang="en-US" altLang="zh-CN" sz="3600" i="0" u="none" strike="noStrike" kern="1200" cap="none" spc="0" normalizeH="0" baseline="0" noProof="0" dirty="0">
              <a:ln>
                <a:noFill/>
              </a:ln>
              <a:solidFill>
                <a:srgbClr val="FFFFFF"/>
              </a:solidFill>
              <a:effectLst/>
              <a:uLnTx/>
              <a:uFillTx/>
              <a:latin typeface="+mn-ea"/>
              <a:ea typeface="+mn-ea"/>
              <a:cs typeface="+mn-cs"/>
            </a:endParaRPr>
          </a:p>
        </p:txBody>
      </p:sp>
      <p:sp>
        <p:nvSpPr>
          <p:cNvPr id="50" name="矩形 49"/>
          <p:cNvSpPr/>
          <p:nvPr/>
        </p:nvSpPr>
        <p:spPr>
          <a:xfrm>
            <a:off x="681393" y="3505668"/>
            <a:ext cx="6417141" cy="92333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5400" b="1" i="0" u="none" strike="noStrike" kern="1200" cap="none" spc="0" normalizeH="0" baseline="0" noProof="0" dirty="0">
                <a:ln>
                  <a:noFill/>
                </a:ln>
                <a:solidFill>
                  <a:srgbClr val="FFFFFF"/>
                </a:solidFill>
                <a:effectLst>
                  <a:outerShdw blurRad="127000" sx="101000" sy="101000" algn="ctr" rotWithShape="0">
                    <a:prstClr val="black">
                      <a:alpha val="40000"/>
                    </a:prstClr>
                  </a:outerShdw>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讲课完毕，感谢聆听</a:t>
            </a:r>
            <a:endParaRPr kumimoji="0" lang="zh-CN" altLang="en-US" sz="5400" b="1" i="0" u="none" strike="noStrike" kern="1200" cap="none" spc="0" normalizeH="0" baseline="0" noProof="0" dirty="0">
              <a:ln>
                <a:noFill/>
              </a:ln>
              <a:solidFill>
                <a:srgbClr val="FFFFFF"/>
              </a:solidFill>
              <a:effectLst>
                <a:outerShdw blurRad="127000" sx="101000" sy="101000" algn="ctr" rotWithShape="0">
                  <a:prstClr val="black">
                    <a:alpha val="40000"/>
                  </a:prstClr>
                </a:outerShdw>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endParaRPr>
          </a:p>
        </p:txBody>
      </p:sp>
      <p:sp>
        <p:nvSpPr>
          <p:cNvPr id="7" name="矩形 6"/>
          <p:cNvSpPr/>
          <p:nvPr/>
        </p:nvSpPr>
        <p:spPr bwMode="auto">
          <a:xfrm>
            <a:off x="1043143" y="4605699"/>
            <a:ext cx="934513" cy="71092"/>
          </a:xfrm>
          <a:prstGeom prst="rect">
            <a:avLst/>
          </a:prstGeom>
          <a:solidFill>
            <a:schemeClr val="accent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nvGrpSpPr>
          <p:cNvPr id="9" name="组合 8"/>
          <p:cNvGrpSpPr/>
          <p:nvPr/>
        </p:nvGrpSpPr>
        <p:grpSpPr>
          <a:xfrm>
            <a:off x="8813986" y="5061098"/>
            <a:ext cx="365130" cy="365130"/>
            <a:chOff x="6061448" y="6030118"/>
            <a:chExt cx="434477" cy="434477"/>
          </a:xfrm>
        </p:grpSpPr>
        <p:sp>
          <p:nvSpPr>
            <p:cNvPr id="8" name="椭圆 7"/>
            <p:cNvSpPr/>
            <p:nvPr/>
          </p:nvSpPr>
          <p:spPr bwMode="auto">
            <a:xfrm>
              <a:off x="6061448" y="6030118"/>
              <a:ext cx="434477" cy="434477"/>
            </a:xfrm>
            <a:prstGeom prst="ellipse">
              <a:avLst/>
            </a:prstGeom>
            <a:gradFill>
              <a:gsLst>
                <a:gs pos="50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2" name="old-radio-microphone_77525"/>
            <p:cNvSpPr>
              <a:spLocks noChangeAspect="1"/>
            </p:cNvSpPr>
            <p:nvPr/>
          </p:nvSpPr>
          <p:spPr bwMode="auto">
            <a:xfrm>
              <a:off x="6208347" y="6096630"/>
              <a:ext cx="165143" cy="301451"/>
            </a:xfrm>
            <a:custGeom>
              <a:avLst/>
              <a:gdLst>
                <a:gd name="connsiteX0" fmla="*/ 166499 w 332998"/>
                <a:gd name="connsiteY0" fmla="*/ 514510 h 607851"/>
                <a:gd name="connsiteX1" fmla="*/ 88621 w 332998"/>
                <a:gd name="connsiteY1" fmla="*/ 574180 h 607851"/>
                <a:gd name="connsiteX2" fmla="*/ 88621 w 332998"/>
                <a:gd name="connsiteY2" fmla="*/ 574701 h 607851"/>
                <a:gd name="connsiteX3" fmla="*/ 244378 w 332998"/>
                <a:gd name="connsiteY3" fmla="*/ 574701 h 607851"/>
                <a:gd name="connsiteX4" fmla="*/ 244378 w 332998"/>
                <a:gd name="connsiteY4" fmla="*/ 574180 h 607851"/>
                <a:gd name="connsiteX5" fmla="*/ 166499 w 332998"/>
                <a:gd name="connsiteY5" fmla="*/ 514510 h 607851"/>
                <a:gd name="connsiteX6" fmla="*/ 88812 w 332998"/>
                <a:gd name="connsiteY6" fmla="*/ 368072 h 607851"/>
                <a:gd name="connsiteX7" fmla="*/ 166464 w 332998"/>
                <a:gd name="connsiteY7" fmla="*/ 423197 h 607851"/>
                <a:gd name="connsiteX8" fmla="*/ 244116 w 332998"/>
                <a:gd name="connsiteY8" fmla="*/ 368072 h 607851"/>
                <a:gd name="connsiteX9" fmla="*/ 16635 w 332998"/>
                <a:gd name="connsiteY9" fmla="*/ 221152 h 607851"/>
                <a:gd name="connsiteX10" fmla="*/ 33196 w 332998"/>
                <a:gd name="connsiteY10" fmla="*/ 237690 h 607851"/>
                <a:gd name="connsiteX11" fmla="*/ 33196 w 332998"/>
                <a:gd name="connsiteY11" fmla="*/ 381165 h 607851"/>
                <a:gd name="connsiteX12" fmla="*/ 69673 w 332998"/>
                <a:gd name="connsiteY12" fmla="*/ 448285 h 607851"/>
                <a:gd name="connsiteX13" fmla="*/ 163590 w 332998"/>
                <a:gd name="connsiteY13" fmla="*/ 481211 h 607851"/>
                <a:gd name="connsiteX14" fmla="*/ 169408 w 332998"/>
                <a:gd name="connsiteY14" fmla="*/ 481211 h 607851"/>
                <a:gd name="connsiteX15" fmla="*/ 263325 w 332998"/>
                <a:gd name="connsiteY15" fmla="*/ 448285 h 607851"/>
                <a:gd name="connsiteX16" fmla="*/ 299803 w 332998"/>
                <a:gd name="connsiteY16" fmla="*/ 381165 h 607851"/>
                <a:gd name="connsiteX17" fmla="*/ 299803 w 332998"/>
                <a:gd name="connsiteY17" fmla="*/ 237690 h 607851"/>
                <a:gd name="connsiteX18" fmla="*/ 316363 w 332998"/>
                <a:gd name="connsiteY18" fmla="*/ 221152 h 607851"/>
                <a:gd name="connsiteX19" fmla="*/ 332998 w 332998"/>
                <a:gd name="connsiteY19" fmla="*/ 237690 h 607851"/>
                <a:gd name="connsiteX20" fmla="*/ 332998 w 332998"/>
                <a:gd name="connsiteY20" fmla="*/ 381165 h 607851"/>
                <a:gd name="connsiteX21" fmla="*/ 284138 w 332998"/>
                <a:gd name="connsiteY21" fmla="*/ 474134 h 607851"/>
                <a:gd name="connsiteX22" fmla="*/ 235277 w 332998"/>
                <a:gd name="connsiteY22" fmla="*/ 501548 h 607851"/>
                <a:gd name="connsiteX23" fmla="*/ 243781 w 332998"/>
                <a:gd name="connsiteY23" fmla="*/ 507880 h 607851"/>
                <a:gd name="connsiteX24" fmla="*/ 277573 w 332998"/>
                <a:gd name="connsiteY24" fmla="*/ 574180 h 607851"/>
                <a:gd name="connsiteX25" fmla="*/ 277573 w 332998"/>
                <a:gd name="connsiteY25" fmla="*/ 591313 h 607851"/>
                <a:gd name="connsiteX26" fmla="*/ 261013 w 332998"/>
                <a:gd name="connsiteY26" fmla="*/ 607851 h 607851"/>
                <a:gd name="connsiteX27" fmla="*/ 71986 w 332998"/>
                <a:gd name="connsiteY27" fmla="*/ 607851 h 607851"/>
                <a:gd name="connsiteX28" fmla="*/ 55425 w 332998"/>
                <a:gd name="connsiteY28" fmla="*/ 591313 h 607851"/>
                <a:gd name="connsiteX29" fmla="*/ 55425 w 332998"/>
                <a:gd name="connsiteY29" fmla="*/ 574180 h 607851"/>
                <a:gd name="connsiteX30" fmla="*/ 89217 w 332998"/>
                <a:gd name="connsiteY30" fmla="*/ 507880 h 607851"/>
                <a:gd name="connsiteX31" fmla="*/ 97721 w 332998"/>
                <a:gd name="connsiteY31" fmla="*/ 501548 h 607851"/>
                <a:gd name="connsiteX32" fmla="*/ 48861 w 332998"/>
                <a:gd name="connsiteY32" fmla="*/ 474134 h 607851"/>
                <a:gd name="connsiteX33" fmla="*/ 0 w 332998"/>
                <a:gd name="connsiteY33" fmla="*/ 381165 h 607851"/>
                <a:gd name="connsiteX34" fmla="*/ 0 w 332998"/>
                <a:gd name="connsiteY34" fmla="*/ 237690 h 607851"/>
                <a:gd name="connsiteX35" fmla="*/ 16635 w 332998"/>
                <a:gd name="connsiteY35" fmla="*/ 221152 h 607851"/>
                <a:gd name="connsiteX36" fmla="*/ 166464 w 332998"/>
                <a:gd name="connsiteY36" fmla="*/ 33150 h 607851"/>
                <a:gd name="connsiteX37" fmla="*/ 88588 w 332998"/>
                <a:gd name="connsiteY37" fmla="*/ 92819 h 607851"/>
                <a:gd name="connsiteX38" fmla="*/ 88588 w 332998"/>
                <a:gd name="connsiteY38" fmla="*/ 112038 h 607851"/>
                <a:gd name="connsiteX39" fmla="*/ 137000 w 332998"/>
                <a:gd name="connsiteY39" fmla="*/ 112038 h 607851"/>
                <a:gd name="connsiteX40" fmla="*/ 153560 w 332998"/>
                <a:gd name="connsiteY40" fmla="*/ 128650 h 607851"/>
                <a:gd name="connsiteX41" fmla="*/ 137000 w 332998"/>
                <a:gd name="connsiteY41" fmla="*/ 145188 h 607851"/>
                <a:gd name="connsiteX42" fmla="*/ 88588 w 332998"/>
                <a:gd name="connsiteY42" fmla="*/ 145188 h 607851"/>
                <a:gd name="connsiteX43" fmla="*/ 88588 w 332998"/>
                <a:gd name="connsiteY43" fmla="*/ 186532 h 607851"/>
                <a:gd name="connsiteX44" fmla="*/ 137000 w 332998"/>
                <a:gd name="connsiteY44" fmla="*/ 186532 h 607851"/>
                <a:gd name="connsiteX45" fmla="*/ 153560 w 332998"/>
                <a:gd name="connsiteY45" fmla="*/ 203069 h 607851"/>
                <a:gd name="connsiteX46" fmla="*/ 137000 w 332998"/>
                <a:gd name="connsiteY46" fmla="*/ 219681 h 607851"/>
                <a:gd name="connsiteX47" fmla="*/ 88588 w 332998"/>
                <a:gd name="connsiteY47" fmla="*/ 219681 h 607851"/>
                <a:gd name="connsiteX48" fmla="*/ 88588 w 332998"/>
                <a:gd name="connsiteY48" fmla="*/ 261025 h 607851"/>
                <a:gd name="connsiteX49" fmla="*/ 137000 w 332998"/>
                <a:gd name="connsiteY49" fmla="*/ 261025 h 607851"/>
                <a:gd name="connsiteX50" fmla="*/ 153560 w 332998"/>
                <a:gd name="connsiteY50" fmla="*/ 277563 h 607851"/>
                <a:gd name="connsiteX51" fmla="*/ 137000 w 332998"/>
                <a:gd name="connsiteY51" fmla="*/ 294175 h 607851"/>
                <a:gd name="connsiteX52" fmla="*/ 88588 w 332998"/>
                <a:gd name="connsiteY52" fmla="*/ 294175 h 607851"/>
                <a:gd name="connsiteX53" fmla="*/ 88588 w 332998"/>
                <a:gd name="connsiteY53" fmla="*/ 334923 h 607851"/>
                <a:gd name="connsiteX54" fmla="*/ 244340 w 332998"/>
                <a:gd name="connsiteY54" fmla="*/ 334923 h 607851"/>
                <a:gd name="connsiteX55" fmla="*/ 244340 w 332998"/>
                <a:gd name="connsiteY55" fmla="*/ 294100 h 607851"/>
                <a:gd name="connsiteX56" fmla="*/ 195929 w 332998"/>
                <a:gd name="connsiteY56" fmla="*/ 294100 h 607851"/>
                <a:gd name="connsiteX57" fmla="*/ 179369 w 332998"/>
                <a:gd name="connsiteY57" fmla="*/ 277563 h 607851"/>
                <a:gd name="connsiteX58" fmla="*/ 195929 w 332998"/>
                <a:gd name="connsiteY58" fmla="*/ 261025 h 607851"/>
                <a:gd name="connsiteX59" fmla="*/ 244340 w 332998"/>
                <a:gd name="connsiteY59" fmla="*/ 261025 h 607851"/>
                <a:gd name="connsiteX60" fmla="*/ 244340 w 332998"/>
                <a:gd name="connsiteY60" fmla="*/ 219681 h 607851"/>
                <a:gd name="connsiteX61" fmla="*/ 195929 w 332998"/>
                <a:gd name="connsiteY61" fmla="*/ 219681 h 607851"/>
                <a:gd name="connsiteX62" fmla="*/ 179369 w 332998"/>
                <a:gd name="connsiteY62" fmla="*/ 203069 h 607851"/>
                <a:gd name="connsiteX63" fmla="*/ 195929 w 332998"/>
                <a:gd name="connsiteY63" fmla="*/ 186532 h 607851"/>
                <a:gd name="connsiteX64" fmla="*/ 244340 w 332998"/>
                <a:gd name="connsiteY64" fmla="*/ 186532 h 607851"/>
                <a:gd name="connsiteX65" fmla="*/ 244340 w 332998"/>
                <a:gd name="connsiteY65" fmla="*/ 145188 h 607851"/>
                <a:gd name="connsiteX66" fmla="*/ 195929 w 332998"/>
                <a:gd name="connsiteY66" fmla="*/ 145188 h 607851"/>
                <a:gd name="connsiteX67" fmla="*/ 179369 w 332998"/>
                <a:gd name="connsiteY67" fmla="*/ 128650 h 607851"/>
                <a:gd name="connsiteX68" fmla="*/ 195929 w 332998"/>
                <a:gd name="connsiteY68" fmla="*/ 112038 h 607851"/>
                <a:gd name="connsiteX69" fmla="*/ 244340 w 332998"/>
                <a:gd name="connsiteY69" fmla="*/ 112038 h 607851"/>
                <a:gd name="connsiteX70" fmla="*/ 244340 w 332998"/>
                <a:gd name="connsiteY70" fmla="*/ 92819 h 607851"/>
                <a:gd name="connsiteX71" fmla="*/ 166464 w 332998"/>
                <a:gd name="connsiteY71" fmla="*/ 33150 h 607851"/>
                <a:gd name="connsiteX72" fmla="*/ 166464 w 332998"/>
                <a:gd name="connsiteY72" fmla="*/ 0 h 607851"/>
                <a:gd name="connsiteX73" fmla="*/ 243743 w 332998"/>
                <a:gd name="connsiteY73" fmla="*/ 26520 h 607851"/>
                <a:gd name="connsiteX74" fmla="*/ 277534 w 332998"/>
                <a:gd name="connsiteY74" fmla="*/ 92819 h 607851"/>
                <a:gd name="connsiteX75" fmla="*/ 277534 w 332998"/>
                <a:gd name="connsiteY75" fmla="*/ 363528 h 607851"/>
                <a:gd name="connsiteX76" fmla="*/ 243743 w 332998"/>
                <a:gd name="connsiteY76" fmla="*/ 429827 h 607851"/>
                <a:gd name="connsiteX77" fmla="*/ 166464 w 332998"/>
                <a:gd name="connsiteY77" fmla="*/ 456347 h 607851"/>
                <a:gd name="connsiteX78" fmla="*/ 89185 w 332998"/>
                <a:gd name="connsiteY78" fmla="*/ 429827 h 607851"/>
                <a:gd name="connsiteX79" fmla="*/ 55394 w 332998"/>
                <a:gd name="connsiteY79" fmla="*/ 363528 h 607851"/>
                <a:gd name="connsiteX80" fmla="*/ 55394 w 332998"/>
                <a:gd name="connsiteY80" fmla="*/ 92819 h 607851"/>
                <a:gd name="connsiteX81" fmla="*/ 89185 w 332998"/>
                <a:gd name="connsiteY81" fmla="*/ 26520 h 607851"/>
                <a:gd name="connsiteX82" fmla="*/ 166464 w 332998"/>
                <a:gd name="connsiteY82"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332998" h="607851">
                  <a:moveTo>
                    <a:pt x="166499" y="514510"/>
                  </a:moveTo>
                  <a:cubicBezTo>
                    <a:pt x="124278" y="514510"/>
                    <a:pt x="88621" y="541775"/>
                    <a:pt x="88621" y="574180"/>
                  </a:cubicBezTo>
                  <a:lnTo>
                    <a:pt x="88621" y="574701"/>
                  </a:lnTo>
                  <a:lnTo>
                    <a:pt x="244378" y="574701"/>
                  </a:lnTo>
                  <a:lnTo>
                    <a:pt x="244378" y="574180"/>
                  </a:lnTo>
                  <a:cubicBezTo>
                    <a:pt x="244378" y="541775"/>
                    <a:pt x="208721" y="514510"/>
                    <a:pt x="166499" y="514510"/>
                  </a:cubicBezTo>
                  <a:close/>
                  <a:moveTo>
                    <a:pt x="88812" y="368072"/>
                  </a:moveTo>
                  <a:cubicBezTo>
                    <a:pt x="92020" y="398391"/>
                    <a:pt x="126258" y="423197"/>
                    <a:pt x="166464" y="423197"/>
                  </a:cubicBezTo>
                  <a:cubicBezTo>
                    <a:pt x="206670" y="423197"/>
                    <a:pt x="240909" y="398391"/>
                    <a:pt x="244116" y="368072"/>
                  </a:cubicBezTo>
                  <a:close/>
                  <a:moveTo>
                    <a:pt x="16635" y="221152"/>
                  </a:moveTo>
                  <a:cubicBezTo>
                    <a:pt x="25811" y="221152"/>
                    <a:pt x="33196" y="228527"/>
                    <a:pt x="33196" y="237690"/>
                  </a:cubicBezTo>
                  <a:lnTo>
                    <a:pt x="33196" y="381165"/>
                  </a:lnTo>
                  <a:cubicBezTo>
                    <a:pt x="33196" y="405599"/>
                    <a:pt x="46175" y="429438"/>
                    <a:pt x="69673" y="448285"/>
                  </a:cubicBezTo>
                  <a:cubicBezTo>
                    <a:pt x="94588" y="468249"/>
                    <a:pt x="127933" y="479945"/>
                    <a:pt x="163590" y="481211"/>
                  </a:cubicBezTo>
                  <a:cubicBezTo>
                    <a:pt x="164112" y="481211"/>
                    <a:pt x="168886" y="481211"/>
                    <a:pt x="169408" y="481211"/>
                  </a:cubicBezTo>
                  <a:cubicBezTo>
                    <a:pt x="205066" y="479945"/>
                    <a:pt x="238410" y="468249"/>
                    <a:pt x="263325" y="448285"/>
                  </a:cubicBezTo>
                  <a:cubicBezTo>
                    <a:pt x="286823" y="429438"/>
                    <a:pt x="299803" y="405599"/>
                    <a:pt x="299803" y="381165"/>
                  </a:cubicBezTo>
                  <a:lnTo>
                    <a:pt x="299803" y="237690"/>
                  </a:lnTo>
                  <a:cubicBezTo>
                    <a:pt x="299803" y="228527"/>
                    <a:pt x="307188" y="221152"/>
                    <a:pt x="316363" y="221152"/>
                  </a:cubicBezTo>
                  <a:cubicBezTo>
                    <a:pt x="325539" y="221152"/>
                    <a:pt x="332998" y="228527"/>
                    <a:pt x="332998" y="237690"/>
                  </a:cubicBezTo>
                  <a:lnTo>
                    <a:pt x="332998" y="381165"/>
                  </a:lnTo>
                  <a:cubicBezTo>
                    <a:pt x="332998" y="415880"/>
                    <a:pt x="315617" y="448881"/>
                    <a:pt x="284138" y="474134"/>
                  </a:cubicBezTo>
                  <a:cubicBezTo>
                    <a:pt x="269815" y="485606"/>
                    <a:pt x="253255" y="494843"/>
                    <a:pt x="235277" y="501548"/>
                  </a:cubicBezTo>
                  <a:cubicBezTo>
                    <a:pt x="238261" y="503559"/>
                    <a:pt x="241096" y="505645"/>
                    <a:pt x="243781" y="507880"/>
                  </a:cubicBezTo>
                  <a:cubicBezTo>
                    <a:pt x="265265" y="525386"/>
                    <a:pt x="277573" y="549522"/>
                    <a:pt x="277573" y="574180"/>
                  </a:cubicBezTo>
                  <a:lnTo>
                    <a:pt x="277573" y="591313"/>
                  </a:lnTo>
                  <a:cubicBezTo>
                    <a:pt x="277573" y="600402"/>
                    <a:pt x="270188" y="607851"/>
                    <a:pt x="261013" y="607851"/>
                  </a:cubicBezTo>
                  <a:lnTo>
                    <a:pt x="71986" y="607851"/>
                  </a:lnTo>
                  <a:cubicBezTo>
                    <a:pt x="62885" y="607851"/>
                    <a:pt x="55425" y="600402"/>
                    <a:pt x="55425" y="591313"/>
                  </a:cubicBezTo>
                  <a:lnTo>
                    <a:pt x="55425" y="574180"/>
                  </a:lnTo>
                  <a:cubicBezTo>
                    <a:pt x="55425" y="549522"/>
                    <a:pt x="67734" y="525386"/>
                    <a:pt x="89217" y="507880"/>
                  </a:cubicBezTo>
                  <a:cubicBezTo>
                    <a:pt x="91903" y="505645"/>
                    <a:pt x="94738" y="503559"/>
                    <a:pt x="97721" y="501548"/>
                  </a:cubicBezTo>
                  <a:cubicBezTo>
                    <a:pt x="79744" y="494843"/>
                    <a:pt x="63258" y="485606"/>
                    <a:pt x="48861" y="474134"/>
                  </a:cubicBezTo>
                  <a:cubicBezTo>
                    <a:pt x="17381" y="448881"/>
                    <a:pt x="0" y="415880"/>
                    <a:pt x="0" y="381165"/>
                  </a:cubicBezTo>
                  <a:lnTo>
                    <a:pt x="0" y="237690"/>
                  </a:lnTo>
                  <a:cubicBezTo>
                    <a:pt x="0" y="228527"/>
                    <a:pt x="7460" y="221152"/>
                    <a:pt x="16635" y="221152"/>
                  </a:cubicBezTo>
                  <a:close/>
                  <a:moveTo>
                    <a:pt x="166464" y="33150"/>
                  </a:moveTo>
                  <a:cubicBezTo>
                    <a:pt x="124244" y="33150"/>
                    <a:pt x="88588" y="60489"/>
                    <a:pt x="88588" y="92819"/>
                  </a:cubicBezTo>
                  <a:lnTo>
                    <a:pt x="88588" y="112038"/>
                  </a:lnTo>
                  <a:lnTo>
                    <a:pt x="137000" y="112038"/>
                  </a:lnTo>
                  <a:cubicBezTo>
                    <a:pt x="146175" y="112038"/>
                    <a:pt x="153560" y="119488"/>
                    <a:pt x="153560" y="128650"/>
                  </a:cubicBezTo>
                  <a:cubicBezTo>
                    <a:pt x="153560" y="137813"/>
                    <a:pt x="146175" y="145188"/>
                    <a:pt x="137000" y="145188"/>
                  </a:cubicBezTo>
                  <a:lnTo>
                    <a:pt x="88588" y="145188"/>
                  </a:lnTo>
                  <a:lnTo>
                    <a:pt x="88588" y="186532"/>
                  </a:lnTo>
                  <a:lnTo>
                    <a:pt x="137000" y="186532"/>
                  </a:lnTo>
                  <a:cubicBezTo>
                    <a:pt x="146175" y="186532"/>
                    <a:pt x="153560" y="193981"/>
                    <a:pt x="153560" y="203069"/>
                  </a:cubicBezTo>
                  <a:cubicBezTo>
                    <a:pt x="153560" y="212232"/>
                    <a:pt x="146175" y="219681"/>
                    <a:pt x="137000" y="219681"/>
                  </a:cubicBezTo>
                  <a:lnTo>
                    <a:pt x="88588" y="219681"/>
                  </a:lnTo>
                  <a:lnTo>
                    <a:pt x="88588" y="261025"/>
                  </a:lnTo>
                  <a:lnTo>
                    <a:pt x="137000" y="261025"/>
                  </a:lnTo>
                  <a:cubicBezTo>
                    <a:pt x="146175" y="261025"/>
                    <a:pt x="153560" y="268400"/>
                    <a:pt x="153560" y="277563"/>
                  </a:cubicBezTo>
                  <a:cubicBezTo>
                    <a:pt x="153560" y="286725"/>
                    <a:pt x="146175" y="294175"/>
                    <a:pt x="137000" y="294175"/>
                  </a:cubicBezTo>
                  <a:lnTo>
                    <a:pt x="88588" y="294175"/>
                  </a:lnTo>
                  <a:lnTo>
                    <a:pt x="88588" y="334923"/>
                  </a:lnTo>
                  <a:lnTo>
                    <a:pt x="244340" y="334923"/>
                  </a:lnTo>
                  <a:lnTo>
                    <a:pt x="244340" y="294100"/>
                  </a:lnTo>
                  <a:lnTo>
                    <a:pt x="195929" y="294100"/>
                  </a:lnTo>
                  <a:cubicBezTo>
                    <a:pt x="186754" y="294100"/>
                    <a:pt x="179369" y="286725"/>
                    <a:pt x="179369" y="277563"/>
                  </a:cubicBezTo>
                  <a:cubicBezTo>
                    <a:pt x="179369" y="268400"/>
                    <a:pt x="186754" y="261025"/>
                    <a:pt x="195929" y="261025"/>
                  </a:cubicBezTo>
                  <a:lnTo>
                    <a:pt x="244340" y="261025"/>
                  </a:lnTo>
                  <a:lnTo>
                    <a:pt x="244340" y="219681"/>
                  </a:lnTo>
                  <a:lnTo>
                    <a:pt x="195929" y="219681"/>
                  </a:lnTo>
                  <a:cubicBezTo>
                    <a:pt x="186754" y="219681"/>
                    <a:pt x="179369" y="212232"/>
                    <a:pt x="179369" y="203069"/>
                  </a:cubicBezTo>
                  <a:cubicBezTo>
                    <a:pt x="179369" y="193981"/>
                    <a:pt x="186754" y="186532"/>
                    <a:pt x="195929" y="186532"/>
                  </a:cubicBezTo>
                  <a:lnTo>
                    <a:pt x="244340" y="186532"/>
                  </a:lnTo>
                  <a:lnTo>
                    <a:pt x="244340" y="145188"/>
                  </a:lnTo>
                  <a:lnTo>
                    <a:pt x="195929" y="145188"/>
                  </a:lnTo>
                  <a:cubicBezTo>
                    <a:pt x="186754" y="145188"/>
                    <a:pt x="179369" y="137813"/>
                    <a:pt x="179369" y="128650"/>
                  </a:cubicBezTo>
                  <a:cubicBezTo>
                    <a:pt x="179369" y="119488"/>
                    <a:pt x="186754" y="112038"/>
                    <a:pt x="195929" y="112038"/>
                  </a:cubicBezTo>
                  <a:lnTo>
                    <a:pt x="244340" y="112038"/>
                  </a:lnTo>
                  <a:lnTo>
                    <a:pt x="244340" y="92819"/>
                  </a:lnTo>
                  <a:cubicBezTo>
                    <a:pt x="244340" y="60489"/>
                    <a:pt x="208684" y="33150"/>
                    <a:pt x="166464" y="33150"/>
                  </a:cubicBezTo>
                  <a:close/>
                  <a:moveTo>
                    <a:pt x="166464" y="0"/>
                  </a:moveTo>
                  <a:cubicBezTo>
                    <a:pt x="195332" y="0"/>
                    <a:pt x="222782" y="9461"/>
                    <a:pt x="243743" y="26520"/>
                  </a:cubicBezTo>
                  <a:cubicBezTo>
                    <a:pt x="265226" y="44026"/>
                    <a:pt x="277534" y="68236"/>
                    <a:pt x="277534" y="92819"/>
                  </a:cubicBezTo>
                  <a:lnTo>
                    <a:pt x="277534" y="363528"/>
                  </a:lnTo>
                  <a:cubicBezTo>
                    <a:pt x="277534" y="388185"/>
                    <a:pt x="265226" y="412321"/>
                    <a:pt x="243743" y="429827"/>
                  </a:cubicBezTo>
                  <a:cubicBezTo>
                    <a:pt x="222782" y="446961"/>
                    <a:pt x="195332" y="456347"/>
                    <a:pt x="166464" y="456347"/>
                  </a:cubicBezTo>
                  <a:cubicBezTo>
                    <a:pt x="137596" y="456347"/>
                    <a:pt x="110146" y="446961"/>
                    <a:pt x="89185" y="429827"/>
                  </a:cubicBezTo>
                  <a:cubicBezTo>
                    <a:pt x="67702" y="412321"/>
                    <a:pt x="55394" y="388185"/>
                    <a:pt x="55394" y="363528"/>
                  </a:cubicBezTo>
                  <a:lnTo>
                    <a:pt x="55394" y="92819"/>
                  </a:lnTo>
                  <a:cubicBezTo>
                    <a:pt x="55394" y="68236"/>
                    <a:pt x="67702" y="44026"/>
                    <a:pt x="89185" y="26520"/>
                  </a:cubicBezTo>
                  <a:cubicBezTo>
                    <a:pt x="110146" y="9461"/>
                    <a:pt x="137596" y="0"/>
                    <a:pt x="166464" y="0"/>
                  </a:cubicBezTo>
                  <a:close/>
                </a:path>
              </a:pathLst>
            </a:custGeom>
            <a:solidFill>
              <a:schemeClr val="bg1"/>
            </a:solidFill>
            <a:ln>
              <a:noFill/>
            </a:ln>
          </p:spPr>
        </p:sp>
      </p:grpSp>
      <p:sp>
        <p:nvSpPr>
          <p:cNvPr id="10" name="矩形 9"/>
          <p:cNvSpPr/>
          <p:nvPr/>
        </p:nvSpPr>
        <p:spPr>
          <a:xfrm>
            <a:off x="9172083" y="5043607"/>
            <a:ext cx="1690370" cy="39878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讲课人：</a:t>
            </a:r>
            <a:r>
              <a:rPr kumimoji="0" lang="en-US" altLang="zh-CN"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rPr>
              <a:t>XXX</a:t>
            </a:r>
            <a:endParaRPr kumimoji="0" lang="en-US" altLang="zh-CN" sz="20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73455" y="1721485"/>
            <a:ext cx="10520680" cy="424624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（3）盗取商业秘密</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latin typeface="+mn-ea"/>
                <a:ea typeface="+mn-ea"/>
                <a:cs typeface="+mn-ea"/>
                <a:sym typeface="+mn-ea"/>
              </a:rPr>
              <a:t>由于我国一些企业缺乏知识产权保护意识，经常出现被境内外组织通过非法手段获取产品生产工艺、核心技术、商业数据等情况，甚至出现通过挖走企业核心管理人员、技术骨干等方式盗取企业商业机密的现象。这些活动常常给企业造成不可估量的经济损失。</a:t>
            </a:r>
            <a:endParaRPr lang="zh-CN" altLang="zh-CN" sz="2000" kern="100" dirty="0">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（4）品牌资产流失</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latin typeface="+mn-ea"/>
                <a:ea typeface="+mn-ea"/>
                <a:cs typeface="+mn-ea"/>
                <a:sym typeface="+mn-ea"/>
              </a:rPr>
              <a:t>企业由于内部管理不善，品牌管理制度不健全导致制定的品牌建设策略混乱，引发品牌形象受损，品牌资产流失的情况出现。很多企业品牌建设的失败不是因为市场竞争激烈导致，而是企业内部错误的品牌策略导致。因此，企业需要重视品牌内部管理，提高品牌建设策略的效率和效果。</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0255" y="2132965"/>
            <a:ext cx="10661650" cy="2030095"/>
          </a:xfrm>
          <a:prstGeom prst="rect">
            <a:avLst/>
          </a:prstGeom>
          <a:noFill/>
        </p:spPr>
        <p:txBody>
          <a:bodyPr wrap="square" rtlCol="0" anchor="t">
            <a:spAutoFit/>
          </a:bodyPr>
          <a:lstStyle/>
          <a:p>
            <a:pPr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1.品牌法律保护概念</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品牌法律保护是指企业运用国家现有法律、法规对品牌资产进行保护，保障品牌所有人的合法权益。品牌法律保护的本质是企业利用法律对品牌包含的知识产权进行保护，即：对品牌的商标、专利、商业机密、域名等进行保护。</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
        <p:nvSpPr>
          <p:cNvPr id="100" name="文本框 99"/>
          <p:cNvSpPr txBox="1"/>
          <p:nvPr/>
        </p:nvSpPr>
        <p:spPr>
          <a:xfrm>
            <a:off x="1202690" y="189230"/>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9.1.2</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品牌法律保护</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08940" y="1842135"/>
            <a:ext cx="11297285" cy="350774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2.品牌法律保护措施</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根据我国现有法律，企业可以采取以下措施保护企业品牌资产。</a:t>
            </a:r>
            <a:endPar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1）商标注册</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文字、图形、字母、数字、三维标志、颜色，以及不同要素的组合都可作为商标申请注册。经国家核准注册的商标为“注册商标”，商标注册人权益受法律保护，即：通过保护商标注册人享有使用商标标明商品，或者许可他人使用，从而获取报酬的专用权。企业利用商标法可以开展以下保护活动。</a:t>
            </a:r>
            <a:endPar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7240" y="1844675"/>
            <a:ext cx="10554335" cy="378460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（1）及时注册商标</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latin typeface="+mn-ea"/>
                <a:ea typeface="+mn-ea"/>
                <a:cs typeface="+mn-ea"/>
                <a:sym typeface="+mn-ea"/>
              </a:rPr>
              <a:t>我国在2011年修订《商标法》之前，采取的是严格的注册制度，即：只有向工商局注册，才可以取得商标的专用权。在《商标法》修订之后，我国转为以注册为主，兼顾“使用在先”的原则。这一原则的转变在某种程度上制止了猖獗一时的恶意抢注现象。这种保护是一种救急手段。如果企业没有事前注册商标，一旦出现商标权使用纠纷，商标所有人就需要花大量精力举证证明“使用在先”，并且需经过法院的认定才能获得权益保护。因此，为了防患于未然，商标要及时进行注册，以防止他人的侵权行为。企业还需要制定专门的商标管理制度，对商标的使用、标志的印刷、标志的出入库、废弃标志的销毁等，都进行严格管理。</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6745" y="2060575"/>
            <a:ext cx="11232515" cy="2399665"/>
          </a:xfrm>
          <a:prstGeom prst="rect">
            <a:avLst/>
          </a:prstGeom>
          <a:noFill/>
        </p:spPr>
        <p:txBody>
          <a:bodyPr wrap="square">
            <a:spAutoFit/>
          </a:bodyPr>
          <a:lstStyle/>
          <a:p>
            <a:pPr lvl="0" indent="457200" algn="just">
              <a:lnSpc>
                <a:spcPct val="150000"/>
              </a:lnSpc>
              <a:spcBef>
                <a:spcPts val="0"/>
              </a:spcBef>
              <a:spcAft>
                <a:spcPts val="0"/>
              </a:spcAft>
            </a:pPr>
            <a:r>
              <a:rPr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（2）制止商标混淆</a:t>
            </a:r>
            <a:endParaRPr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商标法》规定，无论是在相同或者类似商品上复制、模仿还是翻译别人未在中国注册的驰名商标，都是一种误导公众的行为。在实践中，因假冒、类似而被侵权的几乎都是驰名商标。《商标法》特别规定，驰名商标的保护范围不局限于一般的相同或类似商品，只要是可能造成对驰名商标的误认，从而误导顾客的商标，驰名商标所有人都可以拿起法律的武器进行防御。</a:t>
            </a:r>
            <a:endPar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42620" y="1557020"/>
            <a:ext cx="10975975" cy="2861310"/>
          </a:xfrm>
          <a:prstGeom prst="rect">
            <a:avLst/>
          </a:prstGeom>
          <a:noFill/>
        </p:spPr>
        <p:txBody>
          <a:bodyPr wrap="square">
            <a:spAutoFit/>
          </a:bodyPr>
          <a:lstStyle/>
          <a:p>
            <a:pPr lvl="0" indent="457200" algn="just">
              <a:lnSpc>
                <a:spcPct val="150000"/>
              </a:lnSpc>
              <a:spcBef>
                <a:spcPts val="0"/>
              </a:spcBef>
              <a:spcAft>
                <a:spcPts val="0"/>
              </a:spcAft>
            </a:pPr>
            <a:r>
              <a:rPr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（3）制止反向假冒</a:t>
            </a:r>
            <a:endParaRPr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反向假冒是指未经他人许可，将他人合法生产的商品去除商标后，换成其他商标并将该商品以新品牌的方式进行销售的行为。此行为不但侵犯了原商标所有人的合法权益，也侵犯了顾客的知情权，同时也扰乱了工商部门对市场经济的正常管理，损害了国家的利益。我国《商标法》将反向假冒的行为明确为侵犯注册商标专用权的主要表现形式之一。企业遇到这种情况要积极使用法律武器保护自身权益。</a:t>
            </a:r>
            <a:endPar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53720" y="1988820"/>
            <a:ext cx="11057890" cy="249174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2）专利申请</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企业要积极通过专利申请对先进的生产工艺、核心技术进行知识产权保护。企业申请专利时要准确把握国家授予专利的实质条件和形式条件。因此，企业需要一方面分析科技成果是否具有专利性，即：新颖性、创造性和实用性，确保达到专利申请的实质条件；另一方面掌握国家专利行政管理部门对专利申请的审核流程和申请文件的格式要求，从而确保专利申请满足形式条件。</a:t>
            </a:r>
            <a:endPar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26110" y="1916430"/>
            <a:ext cx="11090275" cy="2399665"/>
          </a:xfrm>
          <a:prstGeom prst="rect">
            <a:avLst/>
          </a:prstGeom>
          <a:noFill/>
        </p:spPr>
        <p:txBody>
          <a:bodyPr wrap="square">
            <a:spAutoFit/>
          </a:bodyPr>
          <a:lstStyle/>
          <a:p>
            <a:pPr lvl="0" indent="457200" algn="just">
              <a:lnSpc>
                <a:spcPct val="150000"/>
              </a:lnSpc>
              <a:spcBef>
                <a:spcPts val="0"/>
              </a:spcBef>
              <a:spcAft>
                <a:spcPts val="0"/>
              </a:spcAft>
            </a:pPr>
            <a:r>
              <a:rPr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3）积极打假</a:t>
            </a:r>
            <a:endParaRPr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假冒伪劣作为一种社会公害，长期存在。我国许多知名企业吸取了被假冒的经验教训，积极成立了专门打假机构，配备专职打假人员，积极参与打假活动，取得了显著成效。比如：广东健力宝集团为了有效地做好反假、防假工作，专门成立了缉查假冒产品办公室，公司副总经理兼任办公室主任，另外还有5名专职人员，有效地打击了假冒健力宝产品的违法行为。</a:t>
            </a:r>
            <a:endParaRPr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0255" y="2132965"/>
            <a:ext cx="10661650" cy="2030095"/>
          </a:xfrm>
          <a:prstGeom prst="rect">
            <a:avLst/>
          </a:prstGeom>
          <a:noFill/>
        </p:spPr>
        <p:txBody>
          <a:bodyPr wrap="square" rtlCol="0" anchor="t">
            <a:spAutoFit/>
          </a:bodyPr>
          <a:lstStyle/>
          <a:p>
            <a:pPr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1.品牌自我保护概念</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品牌自我保护是指企业主动采取措施加强内部管理，积极防范外部侵权行为，从而对品牌资产实施保护的活动。品牌管理人员不能只是被动地开展品牌维权活动，而是应该主动出击，做好防范工作，保护品牌资产。</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
        <p:nvSpPr>
          <p:cNvPr id="100" name="文本框 99"/>
          <p:cNvSpPr txBox="1"/>
          <p:nvPr/>
        </p:nvSpPr>
        <p:spPr>
          <a:xfrm>
            <a:off x="1202690" y="189230"/>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9.1.3 品牌自我保护</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pattFill prst="ltUpDiag">
          <a:fgClr>
            <a:schemeClr val="accent3"/>
          </a:fgClr>
          <a:bgClr>
            <a:schemeClr val="accent2"/>
          </a:bgClr>
        </a:pattFill>
        <a:effectLst/>
      </p:bgPr>
    </p:bg>
    <p:spTree>
      <p:nvGrpSpPr>
        <p:cNvPr id="1" name=""/>
        <p:cNvGrpSpPr/>
        <p:nvPr/>
      </p:nvGrpSpPr>
      <p:grpSpPr>
        <a:xfrm>
          <a:off x="0" y="0"/>
          <a:ext cx="0" cy="0"/>
          <a:chOff x="0" y="0"/>
          <a:chExt cx="0" cy="0"/>
        </a:xfrm>
      </p:grpSpPr>
      <p:sp>
        <p:nvSpPr>
          <p:cNvPr id="34" name="TextBox 20"/>
          <p:cNvSpPr txBox="1"/>
          <p:nvPr/>
        </p:nvSpPr>
        <p:spPr>
          <a:xfrm>
            <a:off x="5671789" y="2315281"/>
            <a:ext cx="4099794" cy="551180"/>
          </a:xfrm>
          <a:prstGeom prst="rect">
            <a:avLst/>
          </a:prstGeom>
          <a:noFill/>
        </p:spPr>
        <p:txBody>
          <a:bodyPr wrap="square" rtlCol="0">
            <a:spAutoFit/>
          </a:bodyPr>
          <a:lstStyle/>
          <a:p>
            <a:pPr>
              <a:lnSpc>
                <a:spcPct val="130000"/>
              </a:lnSpc>
              <a:defRPr/>
            </a:pPr>
            <a:r>
              <a:rPr lang="zh-CN" altLang="en-US" sz="2300" dirty="0">
                <a:solidFill>
                  <a:srgbClr val="FFFFFF"/>
                </a:solidFill>
                <a:latin typeface="微软雅黑" panose="020B0503020204020204" pitchFamily="34" charset="-122"/>
                <a:ea typeface="微软雅黑" panose="020B0503020204020204" pitchFamily="34" charset="-122"/>
              </a:rPr>
              <a:t>品牌保护</a:t>
            </a:r>
            <a:endParaRPr lang="en-US" altLang="zh-CN" sz="2300" dirty="0">
              <a:solidFill>
                <a:srgbClr val="FFFFFF"/>
              </a:solidFill>
              <a:latin typeface="微软雅黑" panose="020B0503020204020204" pitchFamily="34" charset="-122"/>
              <a:ea typeface="微软雅黑" panose="020B0503020204020204" pitchFamily="34" charset="-122"/>
            </a:endParaRPr>
          </a:p>
        </p:txBody>
      </p:sp>
      <p:sp>
        <p:nvSpPr>
          <p:cNvPr id="35" name="TextBox 21"/>
          <p:cNvSpPr txBox="1"/>
          <p:nvPr/>
        </p:nvSpPr>
        <p:spPr>
          <a:xfrm>
            <a:off x="5671789" y="4502334"/>
            <a:ext cx="3991501" cy="622300"/>
          </a:xfrm>
          <a:prstGeom prst="rect">
            <a:avLst/>
          </a:prstGeom>
          <a:noFill/>
        </p:spPr>
        <p:txBody>
          <a:bodyPr wrap="square" rtlCol="0">
            <a:spAutoFit/>
          </a:bodyPr>
          <a:lstStyle/>
          <a:p>
            <a:pPr>
              <a:lnSpc>
                <a:spcPct val="150000"/>
              </a:lnSpc>
              <a:defRPr/>
            </a:pPr>
            <a:r>
              <a:rPr lang="zh-CN" altLang="en-US" sz="2300" dirty="0">
                <a:solidFill>
                  <a:srgbClr val="FFFFFF"/>
                </a:solidFill>
                <a:latin typeface="微软雅黑" panose="020B0503020204020204" pitchFamily="34" charset="-122"/>
                <a:ea typeface="微软雅黑" panose="020B0503020204020204" pitchFamily="34" charset="-122"/>
              </a:rPr>
              <a:t>品牌创新</a:t>
            </a:r>
            <a:endParaRPr lang="en-US" altLang="zh-CN" sz="2300" dirty="0">
              <a:solidFill>
                <a:srgbClr val="FFFFFF"/>
              </a:solidFill>
              <a:latin typeface="微软雅黑" panose="020B0503020204020204" pitchFamily="34" charset="-122"/>
              <a:ea typeface="微软雅黑" panose="020B0503020204020204" pitchFamily="34" charset="-122"/>
            </a:endParaRPr>
          </a:p>
        </p:txBody>
      </p:sp>
      <p:sp>
        <p:nvSpPr>
          <p:cNvPr id="36" name="TextBox 20"/>
          <p:cNvSpPr txBox="1"/>
          <p:nvPr/>
        </p:nvSpPr>
        <p:spPr>
          <a:xfrm>
            <a:off x="5639508" y="3358938"/>
            <a:ext cx="3991500" cy="551180"/>
          </a:xfrm>
          <a:prstGeom prst="rect">
            <a:avLst/>
          </a:prstGeom>
          <a:noFill/>
        </p:spPr>
        <p:txBody>
          <a:bodyPr wrap="square" rtlCol="0">
            <a:spAutoFit/>
          </a:bodyPr>
          <a:lstStyle/>
          <a:p>
            <a:pPr>
              <a:lnSpc>
                <a:spcPct val="130000"/>
              </a:lnSpc>
              <a:defRPr/>
            </a:pPr>
            <a:r>
              <a:rPr lang="zh-CN" altLang="en-US" sz="2300" dirty="0">
                <a:solidFill>
                  <a:srgbClr val="FFFFFF"/>
                </a:solidFill>
                <a:latin typeface="微软雅黑" panose="020B0503020204020204" pitchFamily="34" charset="-122"/>
                <a:ea typeface="微软雅黑" panose="020B0503020204020204" pitchFamily="34" charset="-122"/>
              </a:rPr>
              <a:t>品牌危机管理</a:t>
            </a:r>
            <a:endParaRPr lang="en-US" altLang="zh-CN" sz="2300" dirty="0">
              <a:solidFill>
                <a:srgbClr val="FFFFFF"/>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986607" y="393204"/>
            <a:ext cx="3105148" cy="587524"/>
            <a:chOff x="4330909" y="1055717"/>
            <a:chExt cx="3105148" cy="587524"/>
          </a:xfrm>
        </p:grpSpPr>
        <p:sp>
          <p:nvSpPr>
            <p:cNvPr id="40" name="TextBox 58"/>
            <p:cNvSpPr txBox="1"/>
            <p:nvPr/>
          </p:nvSpPr>
          <p:spPr>
            <a:xfrm>
              <a:off x="4433500" y="1055717"/>
              <a:ext cx="1005403" cy="584775"/>
            </a:xfrm>
            <a:prstGeom prst="rect">
              <a:avLst/>
            </a:prstGeom>
            <a:noFill/>
            <a:ln>
              <a:noFill/>
            </a:ln>
          </p:spPr>
          <p:txBody>
            <a:bodyPr wrap="none" rtlCol="0">
              <a:spAutoFit/>
            </a:bodyPr>
            <a:lstStyle/>
            <a:p>
              <a:pPr algn="ctr">
                <a:defRPr/>
              </a:pPr>
              <a:r>
                <a:rPr lang="zh-CN" altLang="en-US" sz="3200" dirty="0">
                  <a:solidFill>
                    <a:srgbClr val="FFFFFF"/>
                  </a:solidFill>
                  <a:latin typeface="Lifeline JL" panose="00000400000000000000" pitchFamily="2" charset="0"/>
                  <a:ea typeface="微软雅黑" panose="020B0503020204020204" pitchFamily="34" charset="-122"/>
                </a:rPr>
                <a:t>目录</a:t>
              </a:r>
              <a:endParaRPr lang="zh-CN" altLang="en-US" sz="3200" dirty="0">
                <a:solidFill>
                  <a:srgbClr val="FFFFFF"/>
                </a:solidFill>
                <a:latin typeface="Lifeline JL" panose="00000400000000000000" pitchFamily="2" charset="0"/>
                <a:ea typeface="微软雅黑" panose="020B0503020204020204" pitchFamily="34" charset="-122"/>
              </a:endParaRPr>
            </a:p>
          </p:txBody>
        </p:sp>
        <p:sp>
          <p:nvSpPr>
            <p:cNvPr id="41" name="TextBox 58"/>
            <p:cNvSpPr txBox="1"/>
            <p:nvPr/>
          </p:nvSpPr>
          <p:spPr>
            <a:xfrm>
              <a:off x="5245463" y="1120021"/>
              <a:ext cx="2111219" cy="523220"/>
            </a:xfrm>
            <a:prstGeom prst="rect">
              <a:avLst/>
            </a:prstGeom>
            <a:noFill/>
            <a:ln>
              <a:noFill/>
            </a:ln>
          </p:spPr>
          <p:txBody>
            <a:bodyPr wrap="none" rtlCol="0">
              <a:spAutoFit/>
            </a:bodyPr>
            <a:lstStyle/>
            <a:p>
              <a:pPr algn="ctr">
                <a:defRPr/>
              </a:pPr>
              <a:r>
                <a:rPr lang="en-US" altLang="zh-CN" sz="2800" dirty="0">
                  <a:solidFill>
                    <a:srgbClr val="FFFFFF"/>
                  </a:solidFill>
                  <a:latin typeface="微软雅黑" panose="020B0503020204020204" pitchFamily="34" charset="-122"/>
                  <a:ea typeface="微软雅黑" panose="020B0503020204020204" pitchFamily="34" charset="-122"/>
                </a:rPr>
                <a:t>CONTENTS</a:t>
              </a:r>
              <a:endParaRPr lang="zh-CN" altLang="en-US" sz="2800" dirty="0">
                <a:solidFill>
                  <a:srgbClr val="FFFFFF"/>
                </a:solidFill>
                <a:latin typeface="微软雅黑" panose="020B0503020204020204" pitchFamily="34" charset="-122"/>
                <a:ea typeface="微软雅黑" panose="020B0503020204020204" pitchFamily="34" charset="-122"/>
              </a:endParaRPr>
            </a:p>
          </p:txBody>
        </p:sp>
        <p:sp>
          <p:nvSpPr>
            <p:cNvPr id="42" name="矩形 41"/>
            <p:cNvSpPr/>
            <p:nvPr/>
          </p:nvSpPr>
          <p:spPr bwMode="auto">
            <a:xfrm>
              <a:off x="4330909" y="1055718"/>
              <a:ext cx="3105148" cy="587242"/>
            </a:xfrm>
            <a:prstGeom prst="rect">
              <a:avLst/>
            </a:prstGeom>
            <a:no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defRPr/>
              </a:pPr>
              <a:endParaRPr lang="zh-CN" altLang="en-US" sz="1400">
                <a:solidFill>
                  <a:srgbClr val="FFFFFF"/>
                </a:solidFill>
              </a:endParaRPr>
            </a:p>
          </p:txBody>
        </p:sp>
      </p:grpSp>
      <p:sp>
        <p:nvSpPr>
          <p:cNvPr id="17" name="MH_Number_1"/>
          <p:cNvSpPr>
            <a:spLocks noChangeArrowheads="1"/>
          </p:cNvSpPr>
          <p:nvPr>
            <p:custDataLst>
              <p:tags r:id="rId1"/>
            </p:custDataLst>
          </p:nvPr>
        </p:nvSpPr>
        <p:spPr bwMode="auto">
          <a:xfrm>
            <a:off x="3988971" y="2331572"/>
            <a:ext cx="1319440" cy="687932"/>
          </a:xfrm>
          <a:prstGeom prst="homePlate">
            <a:avLst>
              <a:gd name="adj" fmla="val 50002"/>
            </a:avLst>
          </a:prstGeom>
          <a:solidFill>
            <a:srgbClr val="BA1E34"/>
          </a:solidFill>
          <a:ln w="19050">
            <a:solidFill>
              <a:schemeClr val="bg1"/>
            </a:solidFill>
            <a:miter lim="800000"/>
          </a:ln>
        </p:spPr>
        <p:txBody>
          <a:bodyPr lIns="3600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rPr>
              <a:t>01</a:t>
            </a:r>
            <a:endParaRPr kumimoji="0" lang="zh-CN" altLang="en-US"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endParaRPr>
          </a:p>
        </p:txBody>
      </p:sp>
      <p:sp>
        <p:nvSpPr>
          <p:cNvPr id="20" name="MH_Number_2"/>
          <p:cNvSpPr>
            <a:spLocks noChangeArrowheads="1"/>
          </p:cNvSpPr>
          <p:nvPr>
            <p:custDataLst>
              <p:tags r:id="rId2"/>
            </p:custDataLst>
          </p:nvPr>
        </p:nvSpPr>
        <p:spPr bwMode="auto">
          <a:xfrm>
            <a:off x="3999443" y="3400794"/>
            <a:ext cx="1308968" cy="687933"/>
          </a:xfrm>
          <a:prstGeom prst="homePlate">
            <a:avLst>
              <a:gd name="adj" fmla="val 50002"/>
            </a:avLst>
          </a:prstGeom>
          <a:solidFill>
            <a:srgbClr val="BA1E34"/>
          </a:solidFill>
          <a:ln w="19050">
            <a:solidFill>
              <a:schemeClr val="bg1"/>
            </a:solidFill>
            <a:miter lim="800000"/>
          </a:ln>
        </p:spPr>
        <p:txBody>
          <a:bodyPr lIns="3600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rPr>
              <a:t>02</a:t>
            </a:r>
            <a:endParaRPr kumimoji="0" lang="zh-CN" altLang="en-US"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endParaRPr>
          </a:p>
        </p:txBody>
      </p:sp>
      <p:sp>
        <p:nvSpPr>
          <p:cNvPr id="23" name="MH_Number_3"/>
          <p:cNvSpPr>
            <a:spLocks noChangeArrowheads="1"/>
          </p:cNvSpPr>
          <p:nvPr>
            <p:custDataLst>
              <p:tags r:id="rId3"/>
            </p:custDataLst>
          </p:nvPr>
        </p:nvSpPr>
        <p:spPr bwMode="auto">
          <a:xfrm>
            <a:off x="3999443" y="4541774"/>
            <a:ext cx="1319440" cy="687932"/>
          </a:xfrm>
          <a:prstGeom prst="homePlate">
            <a:avLst>
              <a:gd name="adj" fmla="val 50002"/>
            </a:avLst>
          </a:prstGeom>
          <a:solidFill>
            <a:srgbClr val="BA1E34"/>
          </a:solidFill>
          <a:ln w="19050">
            <a:solidFill>
              <a:schemeClr val="bg1"/>
            </a:solidFill>
            <a:miter lim="800000"/>
          </a:ln>
        </p:spPr>
        <p:txBody>
          <a:bodyPr lIns="3600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rPr>
              <a:t>03</a:t>
            </a:r>
            <a:endParaRPr kumimoji="0" lang="zh-CN" altLang="en-US" sz="2400" b="1" i="0" u="none" strike="noStrike" kern="0" cap="none" spc="0" normalizeH="0" baseline="0" noProof="0" dirty="0">
              <a:ln>
                <a:noFill/>
              </a:ln>
              <a:solidFill>
                <a:srgbClr val="FFFFFF"/>
              </a:solidFill>
              <a:effectLst/>
              <a:uLnTx/>
              <a:uFillTx/>
              <a:latin typeface="Arial" panose="020B0604020202020204"/>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linds(horizontal)">
                                      <p:cBhvr>
                                        <p:cTn id="7" dur="500"/>
                                        <p:tgtEl>
                                          <p:spTgt spid="39"/>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blinds(horizontal)">
                                      <p:cBhvr>
                                        <p:cTn id="11" dur="500"/>
                                        <p:tgtEl>
                                          <p:spTgt spid="34"/>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blinds(horizontal)">
                                      <p:cBhvr>
                                        <p:cTn id="14" dur="500"/>
                                        <p:tgtEl>
                                          <p:spTgt spid="35"/>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blinds(horizontal)">
                                      <p:cBhvr>
                                        <p:cTn id="17" dur="500"/>
                                        <p:tgtEl>
                                          <p:spTgt spid="36"/>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blinds(horizontal)">
                                      <p:cBhvr>
                                        <p:cTn id="20" dur="500"/>
                                        <p:tgtEl>
                                          <p:spTgt spid="17"/>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blinds(horizontal)">
                                      <p:cBhvr>
                                        <p:cTn id="23" dur="500"/>
                                        <p:tgtEl>
                                          <p:spTgt spid="20"/>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blinds(horizontal)">
                                      <p:cBhvr>
                                        <p:cTn id="2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4" grpId="1"/>
      <p:bldP spid="35" grpId="0"/>
      <p:bldP spid="35" grpId="1"/>
      <p:bldP spid="36" grpId="0"/>
      <p:bldP spid="36" grpId="1"/>
      <p:bldP spid="17" grpId="0" bldLvl="0" animBg="1"/>
      <p:bldP spid="17" grpId="1" animBg="1"/>
      <p:bldP spid="20" grpId="0" bldLvl="0" animBg="1"/>
      <p:bldP spid="20" grpId="1" animBg="1"/>
      <p:bldP spid="23" grpId="0" bldLvl="0" animBg="1"/>
      <p:bldP spid="23"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14375" y="1301750"/>
            <a:ext cx="10801985" cy="350774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2.品牌自我保护措施</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品牌管理人员可以积极采取以下措施开展品牌自我保护。</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1）积极采用防伪技术</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有些品牌商标和包装的技术含量低，使制假者能够轻易伪冒，因此企业必须采用高技术含量的防伪技术，从而有效保护企业品牌。常见的防伪技术主要有以下几种类型。</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（1）物理学防伪技术</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应用物理学中结构、光、热、电、磁、声，以及计算机辅助识别等知识建立的防伪技术。</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69010" y="1772920"/>
            <a:ext cx="10676890"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（2）化学防伪技术</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通过在商标中加入特殊的化学制剂使商标在特定条件下能够发生化学反应的防伪技术。</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（3）生物学防伪技术</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采用一些生物固有的特异性功能作为防伪措施的技术。</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（4）综合防伪技术</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企业综合使用上述两种或两种以上技术开展品牌防伪的措施。</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2165" y="1429385"/>
            <a:ext cx="10734675" cy="433832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2）加强商业机密保护</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企业有很多商业机密关系企业经营的成败，但是这些机密不便于申请专利保护，或无法申请专利，此时企业需要从内部管理出发，加强商业机密保护。企业可以采取以下措施保护商业机密。</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（1）加强保密意识</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随着信息技术和其他技术的迅猛发展，商业间谍的窃密手段也多种多样，使人防不胜防。一些窃听、盗摄装备的使用威胁着企业重要信息的安全。商业间谋入侵企业内部网络和企业高管的个人邮箱，盗取企业机密的事件也越来越多。因此，企业应该加强对保密工作的重视，培养企业全体员工的保密意识，避免机密外泄，给品牌造成无法挽回的损失。</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59155" y="1557020"/>
            <a:ext cx="10782935" cy="332295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（2）避免技术参观</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许多商业间谍打着参观的幌子盗取商业机密。因此，品牌管理人员要谢绝不必要的技术参观和考察。对于无法谢绝的参观，企业需要专人陪同，全程监视，防止技术秘密外泄。比如：一批日本客人到法国一家著名的照相器材厂参观，在观看一种新的显影溶液时，一位客人俯身靠近盛溶液的器皿。精明的陪同人员发现，这个日本人的长领带已经沾到了溶液，马上向一位服务员吩咐了一番。当那个日本人走出实验室门口时，服务员马上走到他跟前说：“先生，您的领带脏了，请换条新的。”随后递上一条崭新的领带，保住了新型显影液配方。</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23595" y="1988820"/>
            <a:ext cx="10620375" cy="239966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（3）防止内部人员泄密</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latin typeface="+mn-ea"/>
                <a:ea typeface="+mn-ea"/>
                <a:cs typeface="+mn-ea"/>
                <a:sym typeface="+mn-ea"/>
              </a:rPr>
              <a:t>正所谓“明枪易躲，暗箭难防”，企业的商业机密外泄常常是自家人所为。内部人员泄密的途径有三种：其一、竞争对手派卧底人员到企业盗取机密；其二、竞争对手通过高薪的方式挖走企业技术人员盗取机密；其三、竞争对手买通企业在职技术人员盗取机密。针对这些情况，企业一方面严格限制接触商业秘密的人员范围，另一方面与员工签订保密协议。</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63295" y="1772920"/>
            <a:ext cx="10553700" cy="2953385"/>
          </a:xfrm>
          <a:prstGeom prst="rect">
            <a:avLst/>
          </a:prstGeom>
          <a:noFill/>
        </p:spPr>
        <p:txBody>
          <a:bodyPr wrap="square">
            <a:spAutoFit/>
          </a:bodyPr>
          <a:lstStyle/>
          <a:p>
            <a:pPr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3）完善品牌管理体系</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品牌管理体系是指企业内部对履行品牌管理相关职责的岗位设置及其人员配备，以及履行品牌管理职责应该遵循的相关规章制度、执行品牌活动需要遵照的工作流程或细则的总称。构建良好的品牌管理体系有助于对品牌活动进行标准化和规范化管理，让不同岗位的员工，对品牌建设工作各司其职、各负其责，对品牌建设方向具有清晰的认识。企业可以通过以下措施完善品牌管理体系。</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0425" y="1273810"/>
            <a:ext cx="10714990" cy="424624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（1）设置合适的品牌管理制度</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不同的企业规模具有不同的品牌组合方式，此时企业需要根据自身品牌建设战略设置合适的品牌管理制度。常用的品牌管理机构有以下四种。</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①业主负责制</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业主负责制是指品牌的战略决策，乃至具体品牌活动的组织实施均由业主自己负责。这是一种高度集权的品牌管理制度模式。在这种模式下品牌的设计、传播、推广等问题，都需要经过业主的参与和同意才能执行。业主负责制的最大优点是决策迅速，易于协调，同时业主将企业家精神注入品牌之中，从而奠定品牌的核心价值观。这种管理制度比较适合产品和品牌种类比较少，且规模不大的企业。</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0255" y="2061210"/>
            <a:ext cx="10740390" cy="286131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②职能管理制</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职能管理制是指在企业总经理的统一领导下，品牌管理职责分派给企业的各个职能部门承担，各职能部门在各自权责范围内行使其权力、承担其义务。比如：市场研究经理能够掌握充分的市场信息，便于给品牌适时的市场监测；促销经理负责对品牌的常规性顾客促销、零售店促销等；广告经理负责品牌的广告创意与媒体传播。职能管理制的主要优点是能够充分发挥各职能部门的专业化效应，其缺点是各部门之间协调困难。</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16305" y="1485900"/>
            <a:ext cx="10651490" cy="378460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③品牌经理制</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品牌经理制是指企业为其所辖的每一个产品品牌专门配备一名经理，使他对该品牌的产品概念、新产品上市、广告传播、促销推广、市场研究、终端销售以及产品利润负全部责任，并由他统一协调产品开发部门、生产部门以及销售部门的工作，负责该品牌的管理，影响产品的所有方面以及整个过程。让每个品牌经理对一个品牌的全面营销职能负责，除了一个品牌经理之外，还配备数个品牌经理助理，从而构成一个品牌经理团队。这种方式的优点是使每个品牌的建设都有专人负责，提高效率；缺点是重复设置多个品牌经理增加企业成本，品牌经理之间抢夺企业资源，导致管理混乱。</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6110" y="1916430"/>
            <a:ext cx="10860405" cy="1938020"/>
          </a:xfrm>
          <a:prstGeom prst="rect">
            <a:avLst/>
          </a:prstGeom>
          <a:noFill/>
        </p:spPr>
        <p:txBody>
          <a:bodyPr wrap="square" rtlCol="0">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④品牌管理委员会制</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品牌管理委员会一般是大型企业集团设置的战略性品牌管理组织，由企业各部门的高层管理人员兼职参与，负责审核品牌建设过程的战略性决策，不负责品牌的常规建设管理工作。该机构主要担负监督、协调企业不同部门的品牌管理活动，把控品牌战略方向的职责。</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
            <a:pPr algn="ctr"/>
            <a:endParaRPr lang="zh-CN" altLang="en-US" sz="2000">
              <a:solidFill>
                <a:schemeClr val="bg1"/>
              </a:solidFill>
              <a:latin typeface="+mj-ea"/>
              <a:ea typeface="+mj-ea"/>
            </a:endParaRPr>
          </a:p>
        </p:txBody>
      </p:sp>
      <p:grpSp>
        <p:nvGrpSpPr>
          <p:cNvPr id="4" name="组合 3"/>
          <p:cNvGrpSpPr/>
          <p:nvPr/>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pic>
        <p:nvPicPr>
          <p:cNvPr id="2" name="图片 4" descr="图9-1品牌维护"/>
          <p:cNvPicPr>
            <a:picLocks noChangeAspect="1"/>
          </p:cNvPicPr>
          <p:nvPr>
            <p:custDataLst>
              <p:tags r:id="rId1"/>
            </p:custDataLst>
          </p:nvPr>
        </p:nvPicPr>
        <p:blipFill>
          <a:blip r:embed="rId2"/>
          <a:stretch>
            <a:fillRect/>
          </a:stretch>
        </p:blipFill>
        <p:spPr>
          <a:xfrm>
            <a:off x="2354580" y="116205"/>
            <a:ext cx="7560310" cy="66313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56895" y="1267460"/>
            <a:ext cx="10827385" cy="378460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（2）制定品牌管理规章</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latin typeface="+mn-ea"/>
                <a:ea typeface="+mn-ea"/>
                <a:cs typeface="+mn-ea"/>
                <a:sym typeface="+mn-ea"/>
              </a:rPr>
              <a:t>企业通过制定品牌管理规章，指导不同部门的品牌建设活动，其中最高规格的是品牌宪章，其次是品牌手册，最后是品牌报告。</a:t>
            </a:r>
            <a:endParaRPr lang="zh-CN" altLang="zh-CN" sz="2000" kern="100" dirty="0">
              <a:solidFill>
                <a:schemeClr val="tx1"/>
              </a:solidFill>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①品牌宪章</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latin typeface="+mn-ea"/>
                <a:ea typeface="+mn-ea"/>
                <a:cs typeface="+mn-ea"/>
                <a:sym typeface="+mn-ea"/>
              </a:rPr>
              <a:t>品牌宪章是企业指导各部门开展品牌建设活动的纲领性文件，主要内容包括：品牌宗旨、愿景、使命，品牌识别系统，品牌建设原则，品牌管理的组织和流程要求，以及品牌危机管理制度等。品牌宪章相对抽象，是指导企业品牌建设的灵魂，具体的品牌营销活动要服从于品牌宪章。</a:t>
            </a:r>
            <a:endParaRPr lang="zh-CN" altLang="zh-CN" sz="2000" kern="100" dirty="0">
              <a:solidFill>
                <a:schemeClr val="tx1"/>
              </a:solidFill>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72440" y="1734820"/>
            <a:ext cx="11116945" cy="3784600"/>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②品牌手册</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品牌手册是企业指导企业员工开展品牌建设活动的书面化指南，内容更偏向于具体操作的规范和指导，确保企业基层管理人员和普通员工能够准确理解企业品牌操作要求，并在实际工作中落实。很多企业会将品牌宪章和品牌手册合二为一。</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③品牌报告</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品牌报告是企业内部定期的自下而上的品牌绩效报告，是动态监控品牌管理工作的重要制度。企业通过品牌报告制度要求品牌管理部门定期（每月、每季或每年）将重要的品牌建设活动情况以书面报告的形式上报企业管理层，以便企业管理人员据此作出相应决策。</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平行四边形 25"/>
          <p:cNvSpPr/>
          <p:nvPr/>
        </p:nvSpPr>
        <p:spPr bwMode="auto">
          <a:xfrm>
            <a:off x="2423941" y="0"/>
            <a:ext cx="7810358" cy="6858000"/>
          </a:xfrm>
          <a:prstGeom prst="parallelogram">
            <a:avLst>
              <a:gd name="adj" fmla="val 69167"/>
            </a:avLst>
          </a:prstGeom>
          <a:solidFill>
            <a:srgbClr val="313D4D">
              <a:alpha val="25000"/>
            </a:srgb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22" name="平行四边形 21"/>
          <p:cNvSpPr/>
          <p:nvPr/>
        </p:nvSpPr>
        <p:spPr bwMode="auto">
          <a:xfrm>
            <a:off x="1259525" y="2067701"/>
            <a:ext cx="9678030" cy="2722728"/>
          </a:xfrm>
          <a:prstGeom prst="parallelogram">
            <a:avLst>
              <a:gd name="adj" fmla="val 69079"/>
            </a:avLst>
          </a:prstGeom>
          <a:pattFill prst="ltUpDiag">
            <a:fgClr>
              <a:srgbClr val="425268"/>
            </a:fgClr>
            <a:bgClr>
              <a:srgbClr val="313D4D"/>
            </a:bgClr>
          </a:patt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29" name="任意多边形: 形状 28"/>
          <p:cNvSpPr/>
          <p:nvPr/>
        </p:nvSpPr>
        <p:spPr bwMode="auto">
          <a:xfrm>
            <a:off x="9123511" y="1306117"/>
            <a:ext cx="3074046" cy="4444381"/>
          </a:xfrm>
          <a:custGeom>
            <a:avLst/>
            <a:gdLst>
              <a:gd name="connsiteX0" fmla="*/ 3074046 w 3074046"/>
              <a:gd name="connsiteY0" fmla="*/ 0 h 4444381"/>
              <a:gd name="connsiteX1" fmla="*/ 3074046 w 3074046"/>
              <a:gd name="connsiteY1" fmla="*/ 4444381 h 4444381"/>
              <a:gd name="connsiteX2" fmla="*/ 0 w 3074046"/>
              <a:gd name="connsiteY2" fmla="*/ 4444381 h 4444381"/>
            </a:gdLst>
            <a:ahLst/>
            <a:cxnLst>
              <a:cxn ang="0">
                <a:pos x="connsiteX0" y="connsiteY0"/>
              </a:cxn>
              <a:cxn ang="0">
                <a:pos x="connsiteX1" y="connsiteY1"/>
              </a:cxn>
              <a:cxn ang="0">
                <a:pos x="connsiteX2" y="connsiteY2"/>
              </a:cxn>
            </a:cxnLst>
            <a:rect l="l" t="t" r="r" b="b"/>
            <a:pathLst>
              <a:path w="3074046" h="4444381">
                <a:moveTo>
                  <a:pt x="3074046" y="0"/>
                </a:moveTo>
                <a:lnTo>
                  <a:pt x="3074046" y="4444381"/>
                </a:lnTo>
                <a:lnTo>
                  <a:pt x="0" y="4444381"/>
                </a:lnTo>
                <a:close/>
              </a:path>
            </a:pathLst>
          </a:custGeom>
          <a:gradFill>
            <a:gsLst>
              <a:gs pos="48000">
                <a:schemeClr val="accent1">
                  <a:lumMod val="99000"/>
                  <a:lumOff val="1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0" name="任意多边形: 形状 29"/>
          <p:cNvSpPr/>
          <p:nvPr/>
        </p:nvSpPr>
        <p:spPr bwMode="auto">
          <a:xfrm>
            <a:off x="794" y="3535153"/>
            <a:ext cx="1375396" cy="1988515"/>
          </a:xfrm>
          <a:custGeom>
            <a:avLst/>
            <a:gdLst>
              <a:gd name="connsiteX0" fmla="*/ 0 w 1375396"/>
              <a:gd name="connsiteY0" fmla="*/ 0 h 1988515"/>
              <a:gd name="connsiteX1" fmla="*/ 1375396 w 1375396"/>
              <a:gd name="connsiteY1" fmla="*/ 0 h 1988515"/>
              <a:gd name="connsiteX2" fmla="*/ 0 w 1375396"/>
              <a:gd name="connsiteY2" fmla="*/ 1988515 h 1988515"/>
            </a:gdLst>
            <a:ahLst/>
            <a:cxnLst>
              <a:cxn ang="0">
                <a:pos x="connsiteX0" y="connsiteY0"/>
              </a:cxn>
              <a:cxn ang="0">
                <a:pos x="connsiteX1" y="connsiteY1"/>
              </a:cxn>
              <a:cxn ang="0">
                <a:pos x="connsiteX2" y="connsiteY2"/>
              </a:cxn>
            </a:cxnLst>
            <a:rect l="l" t="t" r="r" b="b"/>
            <a:pathLst>
              <a:path w="1375396" h="1988515">
                <a:moveTo>
                  <a:pt x="0" y="0"/>
                </a:moveTo>
                <a:lnTo>
                  <a:pt x="1375396" y="0"/>
                </a:lnTo>
                <a:lnTo>
                  <a:pt x="0" y="1988515"/>
                </a:ln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1" name="平行四边形 30"/>
          <p:cNvSpPr/>
          <p:nvPr/>
        </p:nvSpPr>
        <p:spPr bwMode="auto">
          <a:xfrm>
            <a:off x="1048545" y="3530971"/>
            <a:ext cx="857250" cy="790435"/>
          </a:xfrm>
          <a:prstGeom prst="parallelogram">
            <a:avLst>
              <a:gd name="adj" fmla="val 69167"/>
            </a:avLst>
          </a:pr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3" name="任意多边形: 形状 32"/>
          <p:cNvSpPr/>
          <p:nvPr/>
        </p:nvSpPr>
        <p:spPr bwMode="auto">
          <a:xfrm>
            <a:off x="1920715" y="4970101"/>
            <a:ext cx="1286510" cy="1563454"/>
          </a:xfrm>
          <a:custGeom>
            <a:avLst/>
            <a:gdLst>
              <a:gd name="connsiteX0" fmla="*/ 1380905 w 1666655"/>
              <a:gd name="connsiteY0" fmla="*/ 0 h 2162200"/>
              <a:gd name="connsiteX1" fmla="*/ 1666655 w 1666655"/>
              <a:gd name="connsiteY1" fmla="*/ 0 h 2162200"/>
              <a:gd name="connsiteX2" fmla="*/ 285750 w 1666655"/>
              <a:gd name="connsiteY2" fmla="*/ 2162200 h 2162200"/>
              <a:gd name="connsiteX3" fmla="*/ 0 w 1666655"/>
              <a:gd name="connsiteY3" fmla="*/ 2162200 h 2162200"/>
            </a:gdLst>
            <a:ahLst/>
            <a:cxnLst>
              <a:cxn ang="0">
                <a:pos x="connsiteX0" y="connsiteY0"/>
              </a:cxn>
              <a:cxn ang="0">
                <a:pos x="connsiteX1" y="connsiteY1"/>
              </a:cxn>
              <a:cxn ang="0">
                <a:pos x="connsiteX2" y="connsiteY2"/>
              </a:cxn>
              <a:cxn ang="0">
                <a:pos x="connsiteX3" y="connsiteY3"/>
              </a:cxn>
            </a:cxnLst>
            <a:rect l="l" t="t" r="r" b="b"/>
            <a:pathLst>
              <a:path w="1666655" h="2162200">
                <a:moveTo>
                  <a:pt x="1380905" y="0"/>
                </a:moveTo>
                <a:lnTo>
                  <a:pt x="1666655" y="0"/>
                </a:lnTo>
                <a:lnTo>
                  <a:pt x="285750" y="2162200"/>
                </a:lnTo>
                <a:lnTo>
                  <a:pt x="0" y="2162200"/>
                </a:lnTo>
                <a:close/>
              </a:path>
            </a:pathLst>
          </a:cu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dirty="0">
              <a:solidFill>
                <a:srgbClr val="3D3D3D"/>
              </a:solidFill>
              <a:latin typeface="Arial" panose="020B0604020202020204"/>
              <a:ea typeface="微软雅黑" panose="020B0503020204020204" pitchFamily="34" charset="-122"/>
              <a:cs typeface="+mn-ea"/>
              <a:sym typeface="+mn-lt"/>
            </a:endParaRPr>
          </a:p>
        </p:txBody>
      </p:sp>
      <p:cxnSp>
        <p:nvCxnSpPr>
          <p:cNvPr id="34" name="直接连接符 33"/>
          <p:cNvCxnSpPr/>
          <p:nvPr/>
        </p:nvCxnSpPr>
        <p:spPr bwMode="auto">
          <a:xfrm flipH="1">
            <a:off x="4900254" y="443185"/>
            <a:ext cx="936997" cy="1421021"/>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0" name="TextBox 13"/>
          <p:cNvSpPr txBox="1">
            <a:spLocks noChangeArrowheads="1"/>
          </p:cNvSpPr>
          <p:nvPr/>
        </p:nvSpPr>
        <p:spPr bwMode="auto">
          <a:xfrm>
            <a:off x="1181895" y="1044782"/>
            <a:ext cx="2390771"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4800" b="1" dirty="0">
                <a:solidFill>
                  <a:srgbClr val="BD2531"/>
                </a:solidFill>
                <a:latin typeface="Arial" panose="020B0604020202020204"/>
                <a:ea typeface="微软雅黑" panose="020B0503020204020204" pitchFamily="34" charset="-122"/>
                <a:cs typeface="+mn-ea"/>
                <a:sym typeface="+mn-lt"/>
              </a:rPr>
              <a:t>Part   2</a:t>
            </a:r>
            <a:endParaRPr lang="en-US" altLang="zh-CN" sz="4800" b="1" dirty="0">
              <a:solidFill>
                <a:srgbClr val="BD2531"/>
              </a:solidFill>
              <a:latin typeface="Arial" panose="020B0604020202020204"/>
              <a:ea typeface="微软雅黑" panose="020B0503020204020204" pitchFamily="34" charset="-122"/>
              <a:cs typeface="+mn-ea"/>
              <a:sym typeface="+mn-lt"/>
            </a:endParaRPr>
          </a:p>
        </p:txBody>
      </p:sp>
      <p:sp>
        <p:nvSpPr>
          <p:cNvPr id="23" name="文本框 19"/>
          <p:cNvSpPr txBox="1">
            <a:spLocks noChangeArrowheads="1"/>
          </p:cNvSpPr>
          <p:nvPr>
            <p:custDataLst>
              <p:tags r:id="rId1"/>
            </p:custDataLst>
          </p:nvPr>
        </p:nvSpPr>
        <p:spPr bwMode="auto">
          <a:xfrm>
            <a:off x="3201035" y="3070225"/>
            <a:ext cx="6148705"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defRPr/>
            </a:pPr>
            <a:r>
              <a:rPr sz="4800" b="1" dirty="0">
                <a:solidFill>
                  <a:srgbClr val="FFFFFF"/>
                </a:solidFill>
                <a:latin typeface="+mn-ea"/>
                <a:ea typeface="+mn-ea"/>
              </a:rPr>
              <a:t>9.2 品牌危机管理</a:t>
            </a:r>
            <a:endParaRPr sz="4800" b="1" dirty="0">
              <a:solidFill>
                <a:srgbClr val="FFFFFF"/>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0000">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50000">
                                          <p:cBhvr additive="base">
                                            <p:cTn id="7" dur="400" fill="hold"/>
                                            <p:tgtEl>
                                              <p:spTgt spid="30"/>
                                            </p:tgtEl>
                                            <p:attrNameLst>
                                              <p:attrName>ppt_x</p:attrName>
                                            </p:attrNameLst>
                                          </p:cBhvr>
                                          <p:tavLst>
                                            <p:tav tm="0">
                                              <p:val>
                                                <p:strVal val="0-#ppt_w/2"/>
                                              </p:val>
                                            </p:tav>
                                            <p:tav tm="100000">
                                              <p:val>
                                                <p:strVal val="#ppt_x"/>
                                              </p:val>
                                            </p:tav>
                                          </p:tavLst>
                                        </p:anim>
                                        <p:anim calcmode="lin" valueType="num" p14:bounceEnd="50000">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14:bounceEnd="50000">
                                          <p:cBhvr additive="base">
                                            <p:cTn id="11" dur="400" fill="hold"/>
                                            <p:tgtEl>
                                              <p:spTgt spid="29"/>
                                            </p:tgtEl>
                                            <p:attrNameLst>
                                              <p:attrName>ppt_x</p:attrName>
                                            </p:attrNameLst>
                                          </p:cBhvr>
                                          <p:tavLst>
                                            <p:tav tm="0">
                                              <p:val>
                                                <p:strVal val="1+#ppt_w/2"/>
                                              </p:val>
                                            </p:tav>
                                            <p:tav tm="100000">
                                              <p:val>
                                                <p:strVal val="#ppt_x"/>
                                              </p:val>
                                            </p:tav>
                                          </p:tavLst>
                                        </p:anim>
                                        <p:anim calcmode="lin" valueType="num" p14:bounceEnd="50000">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9" grpId="0" bldLvl="0" animBg="1"/>
          <p:bldP spid="30" grpId="0" bldLvl="0" animBg="1"/>
          <p:bldP spid="31" grpId="0" bldLvl="0" animBg="1"/>
          <p:bldP spid="33" grpId="0" bldLvl="0" animBg="1"/>
          <p:bldP spid="4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400" fill="hold"/>
                                            <p:tgtEl>
                                              <p:spTgt spid="30"/>
                                            </p:tgtEl>
                                            <p:attrNameLst>
                                              <p:attrName>ppt_x</p:attrName>
                                            </p:attrNameLst>
                                          </p:cBhvr>
                                          <p:tavLst>
                                            <p:tav tm="0">
                                              <p:val>
                                                <p:strVal val="0-#ppt_w/2"/>
                                              </p:val>
                                            </p:tav>
                                            <p:tav tm="100000">
                                              <p:val>
                                                <p:strVal val="#ppt_x"/>
                                              </p:val>
                                            </p:tav>
                                          </p:tavLst>
                                        </p:anim>
                                        <p:anim calcmode="lin" valueType="num">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400" fill="hold"/>
                                            <p:tgtEl>
                                              <p:spTgt spid="29"/>
                                            </p:tgtEl>
                                            <p:attrNameLst>
                                              <p:attrName>ppt_x</p:attrName>
                                            </p:attrNameLst>
                                          </p:cBhvr>
                                          <p:tavLst>
                                            <p:tav tm="0">
                                              <p:val>
                                                <p:strVal val="1+#ppt_w/2"/>
                                              </p:val>
                                            </p:tav>
                                            <p:tav tm="100000">
                                              <p:val>
                                                <p:strVal val="#ppt_x"/>
                                              </p:val>
                                            </p:tav>
                                          </p:tavLst>
                                        </p:anim>
                                        <p:anim calcmode="lin" valueType="num">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9" grpId="0" bldLvl="0" animBg="1"/>
          <p:bldP spid="30" grpId="0" bldLvl="0" animBg="1"/>
          <p:bldP spid="31" grpId="0" bldLvl="0" animBg="1"/>
          <p:bldP spid="33" grpId="0" bldLvl="0" animBg="1"/>
          <p:bldP spid="40"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96925" y="1340485"/>
            <a:ext cx="10865485" cy="2491740"/>
          </a:xfrm>
          <a:prstGeom prst="rect">
            <a:avLst/>
          </a:prstGeom>
          <a:noFill/>
        </p:spPr>
        <p:txBody>
          <a:bodyPr wrap="square">
            <a:spAutoFit/>
          </a:bodyPr>
          <a:lstStyle/>
          <a:p>
            <a:pPr indent="457200" algn="just">
              <a:lnSpc>
                <a:spcPct val="150000"/>
              </a:lnSpc>
              <a:spcBef>
                <a:spcPts val="0"/>
              </a:spcBef>
              <a:spcAft>
                <a:spcPts val="0"/>
              </a:spcAft>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 品牌危机概念</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品牌危机是指因为企业内外部因素造成的突发性损害品牌形象的事件，并导致企业陷入困难和危险的状态。品牌事件发生时，由于企业与顾客的认知不一致，常常出现企业行为与顾客期望发生冲突，导致顾客产生不利于品牌建设的联想，进而使企业品牌处于危险境地，而且品牌危机的处理效果会影响品牌建设的走向。 </a:t>
            </a:r>
            <a:endParaRPr lang="zh-CN" altLang="zh-CN" sz="2000" kern="100" dirty="0">
              <a:latin typeface="+mn-ea"/>
              <a:ea typeface="+mn-ea"/>
              <a:cs typeface="+mn-ea"/>
              <a:sym typeface="+mn-ea"/>
            </a:endParaRPr>
          </a:p>
        </p:txBody>
      </p:sp>
      <p:sp>
        <p:nvSpPr>
          <p:cNvPr id="100" name="文本框 99"/>
          <p:cNvSpPr txBox="1"/>
          <p:nvPr/>
        </p:nvSpPr>
        <p:spPr>
          <a:xfrm>
            <a:off x="1130300" y="189230"/>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9.2.1</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 </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品牌危机概述</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26110" y="1700530"/>
            <a:ext cx="11221085" cy="249174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 品牌危机的特点</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（1）突发性</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突发性是品牌危机的首要特征。事件的发生一般都难以预料，媒体的传播更是难以预料。虽然从理论上说任何品牌都存在发生危机的可能性，但具体何时爆发、爆发的形式、爆发的规模、爆发的强度等仍难以预料，一切都在动态的变化中。</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98500" y="1628775"/>
            <a:ext cx="11149965" cy="3784600"/>
          </a:xfrm>
          <a:prstGeom prst="rect">
            <a:avLst/>
          </a:prstGeom>
          <a:noFill/>
        </p:spPr>
        <p:txBody>
          <a:bodyPr wrap="square" rtlCol="0" anchor="t">
            <a:spAutoFit/>
          </a:bodyPr>
          <a:p>
            <a:pPr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（2）危害性</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effectLst/>
                <a:latin typeface="+mn-ea"/>
                <a:ea typeface="+mn-ea"/>
                <a:cs typeface="+mn-ea"/>
                <a:sym typeface="+mn-ea"/>
              </a:rPr>
              <a:t>品牌危机具有极大的危害性，甚至会给企业带来颠覆性、毁灭性的打击。品牌危机一旦发生，常常会动摇顾客对企业的信心，产品销售也会受到影响。2011年央视“3·15”特别节目中曝光的“健美猪”真相，将我国最大的肉制品加工企业双汇集团卷入瘦肉精的旋涡之中。报道称，河南孟州等地用瘦肉精饲养的有毒猪，流入了双汇集团下属的济源双汇公司。因为卷入瘦肉精丑闻，导致处于风暴中心的济源双汇公司于3月16日立即停产整顿。随后，双汇产品在一些城市的超市大规模撤柜，并做出一系列补救措施，然而品牌信誉度却难以挽回，双汇产品在全国的销量在当时遭遇了前所未有的下滑。</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614045" y="1339850"/>
            <a:ext cx="11224895" cy="239966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（3）关注性</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一旦出现危机，品牌就很容易成为众矢之的，这不仅是因为这些品牌与顾客的生活息息相关，而且媒体的转载、顾客的口传也会加速品牌负面新闻的传播，使得品牌危机成为一时的热门话题。因为社会化媒体的繁荣，网络已经成为最重要的危机策源地。危机事件从自媒体揭发到微博、微信转发，常常使危机事件呈现爆炸式的传播。</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70890" y="2493010"/>
            <a:ext cx="10865485" cy="2030095"/>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latin typeface="+mn-ea"/>
                <a:ea typeface="+mn-ea"/>
                <a:cs typeface="+mn-ea"/>
                <a:sym typeface="+mn-ea"/>
              </a:rPr>
              <a:t>可能引发企业品牌危机的成因可以分为两类：企业外部因素和内部因素。</a:t>
            </a:r>
            <a:endParaRPr lang="zh-CN" altLang="zh-CN" sz="2000" kern="100" dirty="0">
              <a:latin typeface="+mn-ea"/>
              <a:ea typeface="+mn-ea"/>
              <a:cs typeface="+mn-ea"/>
              <a:sym typeface="+mn-ea"/>
            </a:endParaRPr>
          </a:p>
          <a:p>
            <a:pPr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1.外部因素</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企业外部环境涉及面广，很多因素会直接或间接诱发企业品牌危机，下面介绍一些会影响企业品牌的常见外部因素。</a:t>
            </a:r>
            <a:endParaRPr lang="zh-CN" altLang="zh-CN" sz="2000" kern="100" dirty="0">
              <a:latin typeface="+mn-ea"/>
              <a:ea typeface="+mn-ea"/>
              <a:cs typeface="+mn-ea"/>
              <a:sym typeface="+mn-ea"/>
            </a:endParaRPr>
          </a:p>
        </p:txBody>
      </p:sp>
      <p:sp>
        <p:nvSpPr>
          <p:cNvPr id="100" name="文本框 99"/>
          <p:cNvSpPr txBox="1"/>
          <p:nvPr/>
        </p:nvSpPr>
        <p:spPr>
          <a:xfrm>
            <a:off x="1130300" y="117475"/>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9.2.2 品牌危机成因</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26110" y="1628775"/>
            <a:ext cx="10752455" cy="2861310"/>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（1）自然灾害</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自然灾害，包括：水灾、旱灾、雪灾、地震、海啸、龙卷风等，这些灾害是不以人的意志为转移的，具有不可抗拒的影响，常常对企业品牌诱发一些意想不到的破坏，比如：质量变化、供货断档和服务延误等，从而引发品牌危机。比如：被称作120年一遇的日本9级大地震，让当地社会的生活、生产及交通陷入混乱，当地三大汽车企业：丰田、本田、日产陆续宣布全面停工，部分工厂已无法正常生产。</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88340" y="1412240"/>
            <a:ext cx="11102340"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（2）宏观经济环境</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宏观经济环境是指一个国家的经济制度、经济结构、产业布局、资源状况、经济发展水平以及未来的经济走势等。由于宏观经济波动而产生的经济危机是社会系统性危机，企业往往无力抵抗。2006年春季，美国的“次贷危机”席卷美国、欧盟国家和日本等世界主要金融市场，最终引发经济危机，导致美国通用汽车公司、福特汽车公司、克莱斯勒汽车公司等经济实体受到很大的冲击，实体产业危在旦夕。</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842645" y="1268730"/>
            <a:ext cx="4653915" cy="3784600"/>
          </a:xfrm>
          <a:prstGeom prst="rect">
            <a:avLst/>
          </a:prstGeom>
          <a:noFill/>
        </p:spPr>
        <p:txBody>
          <a:bodyPr wrap="square" rtlCol="0" anchor="t">
            <a:spAutoFit/>
          </a:bodyPr>
          <a:p>
            <a:pPr>
              <a:lnSpc>
                <a:spcPct val="150000"/>
              </a:lnSpc>
            </a:pPr>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（一）知识目标</a:t>
            </a:r>
            <a:endPar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1.理解品牌保护的内涵；</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2.理解品牌危机管理概念；</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3.理解品牌创新的含义；</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4.掌握各种类型的品牌保护策略；</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5.掌握品牌危机处理的策略；</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6.掌握品牌创新的策略。</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endPar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202690" y="189230"/>
            <a:ext cx="6096000" cy="737235"/>
          </a:xfrm>
          <a:prstGeom prst="rect">
            <a:avLst/>
          </a:prstGeom>
          <a:noFill/>
        </p:spPr>
        <p:txBody>
          <a:bodyPr wrap="square" rtlCol="0" anchor="t">
            <a:spAutoFit/>
            <a:scene3d>
              <a:camera prst="orthographicFront"/>
              <a:lightRig rig="threePt" dir="t"/>
            </a:scene3d>
          </a:bodyPr>
          <a:p>
            <a:pPr>
              <a:lnSpc>
                <a:spcPct val="150000"/>
              </a:lnSpc>
            </a:pPr>
            <a:r>
              <a:rPr lang="zh-CN" altLang="en-US" sz="28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学习目标</a:t>
            </a:r>
            <a:endParaRPr lang="zh-CN" altLang="en-US" sz="28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5307330" y="1340485"/>
            <a:ext cx="6096000" cy="3784600"/>
          </a:xfrm>
          <a:prstGeom prst="rect">
            <a:avLst/>
          </a:prstGeom>
          <a:noFill/>
        </p:spPr>
        <p:txBody>
          <a:bodyPr wrap="square" rtlCol="0" anchor="t">
            <a:spAutoFit/>
          </a:bodyPr>
          <a:p>
            <a:pPr>
              <a:lnSpc>
                <a:spcPct val="150000"/>
              </a:lnSpc>
            </a:pP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（二）能力目标</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1.能够根据企业实际情况制定合理的品牌保护策略；</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2.能够根据实际危机情况快速开展品牌危机处理活动；</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3.能够根据品牌发展状态制定品牌创新策略；</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（三）素质目标</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1.通过学习品牌维护，增强品牌策划职业素养；</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2.通过学习品牌维护，增强危机意识；</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3.通过本项目学习，增强精益求精的精神。</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30300" y="1484630"/>
            <a:ext cx="10045700" cy="2861310"/>
          </a:xfrm>
          <a:prstGeom prst="rect">
            <a:avLst/>
          </a:prstGeom>
          <a:noFill/>
        </p:spPr>
        <p:txBody>
          <a:bodyPr wrap="square" rtlCol="0" anchor="t">
            <a:spAutoFit/>
          </a:bodyPr>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（3）政治法律环境</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政治法律环境是指一个国家或地区的政治制度、体制、方针政策、法律法规等方面。这些因素常常制约、影响企业的经营行为，尤其是影响企业长期的投资行为。政治环境对企业具有直接性、难以预测性和不可逆转性等影响。1994年中国政府颁布了一系列关于传销非法的文件，导致沿用这种经营模式的安利、仙妮蕾德、玫琳凯等品牌在中国集体陷入“冬天”。 </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文本框 1"/>
          <p:cNvSpPr txBox="1"/>
          <p:nvPr/>
        </p:nvSpPr>
        <p:spPr>
          <a:xfrm>
            <a:off x="698500" y="1767205"/>
            <a:ext cx="10991850" cy="332295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（4）同行恶性竞争</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市场经济就是竞争经济，竞争能使顾客获得物美价廉的商品，也促使企业持续发展。竞争的手段多种多样，虽然有的企业通过“修炼内功”增强竞争力，但也有些企业通过卑劣手法展开恶性竞争，从而打击同行企业、夺取市场份额。如果某些行为卑劣的企业故意向社会散布不准确消息，蓄意争夺人才、窃取商业机密，甚至做出挑衅市场的违法行为，那么会给同行业的其他品牌带来危害。</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90270" y="1998345"/>
            <a:ext cx="10888345" cy="1938020"/>
          </a:xfrm>
          <a:prstGeom prst="rect">
            <a:avLst/>
          </a:prstGeom>
          <a:noFill/>
        </p:spPr>
        <p:txBody>
          <a:bodyPr wrap="square" rtlCol="0" anchor="t">
            <a:spAutoFit/>
          </a:bodyPr>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（5）顾客因素</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顾客是企业外部环境系统中的重要因素。随着经济的迅速发展，顾客对产品和服务的维权意识也在提高。顾客的群体意识、社会责任感、民族意识不断增强，不再一味崇拜知名品牌，一旦发现产品有问题，就毫不留情。</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54990" y="1536700"/>
            <a:ext cx="11148695" cy="341503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2.内部因素</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企业内部可能直接引发品牌危机的因素主要有以下几类。</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（1）品牌设计失误</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企业在品牌建设之初设计品牌时存在失误，比如：品牌定位不准确，提炼的品牌核心价值、个性特征对顾客不具有吸引力和说服力，品牌文化、品牌联想塑造失误导致品牌形象不被顾客接受，甚至品牌识别元素：名称、标志、品牌口号、标准色等设计不合理，无法让顾客产生正面的品牌记忆。所有这些环节的失误都可能引发品牌危机。</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24535" y="1556385"/>
            <a:ext cx="11243945" cy="332295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（2）品牌管理决策失误</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企业在品牌建设过程制定的各种管理决策出现失误时也会引发品牌危机，比如：品牌战略目标制定失误，品牌延伸策略失误，品牌组合策略失误，品牌传播推广策略失误，品牌营销策略制定失误，品牌保护不到位等各种情况。</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（3）品牌产品缺陷</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企业在品牌产品的生产经营过程出现产品的性能、类型、包装等方面的设计与市场需求脱节，甚至产品质量出现瑕疵都会引发品牌危机。</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15950" y="1915160"/>
            <a:ext cx="10836275" cy="3415030"/>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latin typeface="+mn-ea"/>
                <a:ea typeface="+mn-ea"/>
                <a:cs typeface="+mn-ea"/>
                <a:sym typeface="+mn-ea"/>
              </a:rPr>
              <a:t>企业解决品牌危机的最好办法是防范于未然。因此，企业首先要在平时的品牌管理活动中做好防范措施，其次才是当品牌危机出现时采取正确的方法及时处理，还不要忘了开展善后处理活动。</a:t>
            </a:r>
            <a:endParaRPr lang="zh-CN" altLang="zh-CN" sz="2000" kern="100" dirty="0">
              <a:latin typeface="+mn-ea"/>
              <a:ea typeface="+mn-ea"/>
              <a:cs typeface="+mn-ea"/>
              <a:sym typeface="+mn-ea"/>
            </a:endParaRPr>
          </a:p>
          <a:p>
            <a:pPr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1.品牌危机防范策略</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不管哪种品牌危机，一旦爆发就必然会给企业造成不同程度的危害，轻则破坏正常的经营秩序，重则破坏持续发展的基础，甚至导致品牌大厦轰然倒塌。因此，有效预防品牌危机的发生才是品牌危机管理的根本。企业可以采取以下措施做好品牌危机的防范工作。</a:t>
            </a:r>
            <a:endParaRPr lang="zh-CN" altLang="zh-CN" sz="2000" kern="100" dirty="0">
              <a:latin typeface="+mn-ea"/>
              <a:ea typeface="+mn-ea"/>
              <a:cs typeface="+mn-ea"/>
              <a:sym typeface="+mn-ea"/>
            </a:endParaRPr>
          </a:p>
        </p:txBody>
      </p:sp>
      <p:sp>
        <p:nvSpPr>
          <p:cNvPr id="100" name="文本框 99"/>
          <p:cNvSpPr txBox="1"/>
          <p:nvPr/>
        </p:nvSpPr>
        <p:spPr>
          <a:xfrm>
            <a:off x="1203325" y="189865"/>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9.2.3 </a:t>
            </a: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品牌危机管理策略</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4355" y="1844675"/>
            <a:ext cx="11110595" cy="295338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1）培养员工的危机意识</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意识决定行动，品牌危机意识是有效进行品牌危机管理的前提条件。只有企业全体员工真正意识到市场竞争的残酷性，感觉到危机时刻在身边，才能防微杜渐，防患于未然。因此，企业管理人员应该注重培养员工的危机意识，并制定和实施严格的品牌管理制度；在生产中严把质量关，确保投入市场的都是高品质的产品和服务；加强产品核心技术的保护管理；做好商标注册维护工作，及时处理侵害企业权益的假冒伪劣产品。</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7025" y="1123950"/>
            <a:ext cx="11582400" cy="433832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2）建设品牌危机预警系统</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为了及时发现经营过程潜伏的危机，企业需要疏通信息交流的渠道，建立有效的危机预警系统，该系统主要包括以下部分。</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（1）建立完善的信息监控系统，及时准确地收集和分析与企业有关的国家政策、市场、竞争者等多方面的信息，甄别危机因子。</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（2）建立品牌自我诊断制度，定期从不同层面、不同角度对品牌进行检查监控，尽早发现薄弱环节，及时采取措施，减少乃至消除危机诱因。</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（3）组建品牌危机管理小组，对各种危机情况进行预测分析，制定危机应对策略，为企业品牌危机修筑坚固防线。</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83235" y="1484630"/>
            <a:ext cx="10962005" cy="433832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3）优化品牌管理体制</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品牌危机的发生不是一个孤立事件，而是企业内部管理恶化的结果。因此，改善企业管理有利于预防品牌危机。品牌管理是品牌保值、增值的基础性工作。品牌管理体制就是品牌管理的组织形式，它是企业在分析、计划、组织和协调与品牌管理相关的各项活动时的制度安排。科学的品牌管理体制能合理协调品牌管理活动中企业内部各部门的权力与责任及其相互关系，有利于品牌策略和战略的优化调整、培育品牌危机抗体，从而有效预防品牌危机。目前，企业品牌管理的组织形式主要有业主负责制、职能管理制、品牌经理制和品牌管理委员会制四种。我国有条件的企业应向着建立品牌经理制的方向发展，而大部分的中小企业应采用职能管理制，并在实践中不断完善这种制度。</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626110" y="1628775"/>
            <a:ext cx="10766425" cy="295338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4）加强品牌战略规划</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l">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品牌建设是一个任重而道远的过程，切忌急功近利。但凡成功的国际品牌，绝对不是依靠广告炒作一夜催熟的，而是对品牌经营有长久的、执着的追求，广告和形象识别系统只是其外在表现形式。加强品牌的全方位管理意味着要在品牌创立之初就对品牌进行战略规划，将品牌个性定位、品牌核心价值确定、品牌形象塑造、品牌注册与保护、品牌延伸与扩张、品牌创新、品牌传播等一系列环节的决策规范化，并提高到企业战略的高度，使之成为企业常规化的工作。</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03925" y="167396"/>
            <a:ext cx="5112276"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rPr>
              <a:t>案例讨论</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endParaRPr>
          </a:p>
        </p:txBody>
      </p:sp>
      <p:sp>
        <p:nvSpPr>
          <p:cNvPr id="3" name="矩形 2"/>
          <p:cNvSpPr/>
          <p:nvPr/>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8" name="文本框 7"/>
          <p:cNvSpPr txBox="1"/>
          <p:nvPr/>
        </p:nvSpPr>
        <p:spPr>
          <a:xfrm>
            <a:off x="1916430" y="1520190"/>
            <a:ext cx="7592060" cy="737235"/>
          </a:xfrm>
          <a:prstGeom prst="rect">
            <a:avLst/>
          </a:prstGeom>
          <a:noFill/>
        </p:spPr>
        <p:txBody>
          <a:bodyPr wrap="square">
            <a:spAutoFit/>
          </a:bodyPr>
          <a:lstStyle/>
          <a:p>
            <a:pPr algn="ctr">
              <a:lnSpc>
                <a:spcPct val="150000"/>
              </a:lnSpc>
              <a:spcBef>
                <a:spcPts val="0"/>
              </a:spcBef>
              <a:buClrTx/>
              <a:buSzTx/>
            </a:pPr>
            <a:r>
              <a:rPr lang="zh-CN" altLang="en-US" sz="28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以退为进的品牌危机处理</a:t>
            </a:r>
            <a:endParaRPr lang="zh-CN" altLang="en-US" sz="28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p:cNvSpPr txBox="1"/>
          <p:nvPr/>
        </p:nvSpPr>
        <p:spPr>
          <a:xfrm>
            <a:off x="472440" y="2357120"/>
            <a:ext cx="11157585" cy="3784600"/>
          </a:xfrm>
          <a:prstGeom prst="rect">
            <a:avLst/>
          </a:prstGeom>
          <a:noFill/>
        </p:spPr>
        <p:txBody>
          <a:bodyPr wrap="square">
            <a:spAutoFit/>
          </a:bodyPr>
          <a:lstStyle/>
          <a:p>
            <a:pPr indent="457200" algn="just" eaLnBrk="1" latinLnBrk="0" hangingPunct="1">
              <a:lnSpc>
                <a:spcPct val="150000"/>
              </a:lnSpc>
              <a:spcBef>
                <a:spcPts val="0"/>
              </a:spcBef>
              <a:spcAft>
                <a:spcPts val="0"/>
              </a:spcAft>
            </a:pPr>
            <a:r>
              <a:rPr altLang="zh-CN" sz="2000" kern="100" dirty="0">
                <a:solidFill>
                  <a:schemeClr val="accent1"/>
                </a:solidFill>
                <a:effectLst>
                  <a:outerShdw blurRad="38100" dist="25400" dir="5400000" algn="ctr" rotWithShape="0">
                    <a:srgbClr val="6E747A">
                      <a:alpha val="43000"/>
                    </a:srgbClr>
                  </a:outerShdw>
                </a:effectLst>
                <a:latin typeface="+mn-ea"/>
                <a:ea typeface="+mn-ea"/>
                <a:cs typeface="+mn-ea"/>
              </a:rPr>
              <a:t>（1）钉钉求饶事件</a:t>
            </a:r>
            <a:endParaRPr altLang="zh-CN" sz="2000" kern="100" dirty="0">
              <a:solidFill>
                <a:schemeClr val="accent1"/>
              </a:solidFill>
              <a:effectLst>
                <a:outerShdw blurRad="38100" dist="25400" dir="5400000" algn="ctr" rotWithShape="0">
                  <a:srgbClr val="6E747A">
                    <a:alpha val="43000"/>
                  </a:srgbClr>
                </a:outerShdw>
              </a:effectLst>
              <a:latin typeface="+mn-ea"/>
              <a:ea typeface="+mn-ea"/>
              <a:cs typeface="+mn-ea"/>
            </a:endParaRPr>
          </a:p>
          <a:p>
            <a:pPr indent="457200" algn="just" eaLnBrk="1" latinLnBrk="0" hangingPunct="1">
              <a:lnSpc>
                <a:spcPct val="150000"/>
              </a:lnSpc>
              <a:spcBef>
                <a:spcPts val="0"/>
              </a:spcBef>
              <a:spcAft>
                <a:spcPts val="0"/>
              </a:spcAft>
            </a:pPr>
            <a:r>
              <a:rPr altLang="zh-CN" sz="2000" kern="100" dirty="0">
                <a:effectLst/>
                <a:latin typeface="+mn-ea"/>
                <a:ea typeface="+mn-ea"/>
                <a:cs typeface="+mn-ea"/>
              </a:rPr>
              <a:t>为了响应教育部延期开学以及停课不停学的号召，钉钉从一个协助在线办公的应用软件摇身一变兼职起了网课平台。钉钉的特点是你看没看直播、你看没看见我消息我都知道，需要多次签到、打卡等，让学生感觉到时刻都在被监控，不喜欢被死盯的小学生们表示很不满。网上有传言低于一星的应用软件将会被商店下架，于是钉钉的评论区成为了学生们的发泄之地，“少侠”们组团去各大应用商店刷一星好评（行业通行5星打分规则，每位用户的最低评分都是1分，无0分选项，因此评分低于1分不可能实现）。</a:t>
            </a:r>
            <a:endParaRPr altLang="zh-CN" sz="2000" kern="100" dirty="0">
              <a:effectLst/>
              <a:latin typeface="+mn-ea"/>
              <a:ea typeface="+mn-ea"/>
              <a:cs typeface="+mn-ea"/>
            </a:endParaRPr>
          </a:p>
          <a:p>
            <a:pPr indent="457200" algn="just" eaLnBrk="1" latinLnBrk="0" hangingPunct="1">
              <a:lnSpc>
                <a:spcPct val="150000"/>
              </a:lnSpc>
              <a:spcBef>
                <a:spcPts val="0"/>
              </a:spcBef>
              <a:spcAft>
                <a:spcPts val="0"/>
              </a:spcAft>
            </a:pPr>
            <a:r>
              <a:rPr lang="zh-CN" altLang="en-US" sz="2000" kern="100" dirty="0">
                <a:solidFill>
                  <a:srgbClr val="FF0000"/>
                </a:solidFill>
                <a:latin typeface="+mn-ea"/>
                <a:ea typeface="+mn-ea"/>
                <a:cs typeface="+mn-ea"/>
              </a:rPr>
              <a:t>具体内容请看教材第</a:t>
            </a:r>
            <a:r>
              <a:rPr lang="en-US" altLang="zh-CN" sz="2000" kern="100" dirty="0">
                <a:solidFill>
                  <a:srgbClr val="FF0000"/>
                </a:solidFill>
                <a:latin typeface="+mn-ea"/>
                <a:ea typeface="+mn-ea"/>
                <a:cs typeface="+mn-ea"/>
              </a:rPr>
              <a:t>XX</a:t>
            </a:r>
            <a:r>
              <a:rPr lang="zh-CN" altLang="en-US" sz="2000" kern="100" dirty="0">
                <a:solidFill>
                  <a:srgbClr val="FF0000"/>
                </a:solidFill>
                <a:latin typeface="+mn-ea"/>
                <a:ea typeface="+mn-ea"/>
                <a:cs typeface="+mn-ea"/>
              </a:rPr>
              <a:t>页！</a:t>
            </a:r>
            <a:endParaRPr lang="zh-CN" altLang="en-US" sz="2000" kern="100" dirty="0">
              <a:solidFill>
                <a:srgbClr val="FF0000"/>
              </a:solidFill>
              <a:effectLst/>
              <a:latin typeface="+mn-ea"/>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82600" y="1536700"/>
            <a:ext cx="11352530" cy="387667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5）科学实施品牌延伸策略</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品牌延伸作为企业品牌经营战略最主要的一种方式，在现代企业发展中发挥着越来越重要的作用。现在的国际知名品牌，大多数源于品牌延伸。品牌延伸一定要遵循品牌的成长规律，不能任意而为，否则不仅无助于新产品的推出，还会对品牌形象造成严重的损害。如果品牌延伸的策略得当，不仅可以有效回避品牌风险，还可以使品牌的价值得到进一步的提升。特别是用子品牌策略进行品牌延伸时，由于子品牌针对的是一类或一种产品，具有很强的针对性和高度统一性，因此能有效地避免株连风险。比如：比亚迪、吉利等公司拥有多个品牌，其风险抵御能力相对较强，即使其中一个品牌发生危机，通常也不会影响公司其他品牌。</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98500" y="1412240"/>
            <a:ext cx="11088370" cy="341503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6）树立良好的品牌形象</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良好的品牌形象和顾客忠诚度是企业防范品牌危机的重要条件。如果品牌形象和信誉很差，顾客对品牌无忠诚度可言，那么品牌危机发生的概率就会大大增加。因此，要更好地防范品牌危机、保证品牌健康稳定地成长，企业就必须综合运用技术、产品、服务、创新等方式来提升品牌竞争力，避免过度的价格竞争。要采用顾客至上的经营理念，使顾客获得最大程度的满足感，从而树立良好的品牌形象，培养顾客忠诚度，提升品牌价值。这是企业打造品牌最基础的工作和核心内容，也是企业防范品牌危机的良方。</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4355" y="1484630"/>
            <a:ext cx="10954385" cy="3969385"/>
          </a:xfrm>
          <a:prstGeom prst="rect">
            <a:avLst/>
          </a:prstGeom>
          <a:noFill/>
        </p:spPr>
        <p:txBody>
          <a:bodyPr wrap="square">
            <a:spAutoFit/>
          </a:bodyPr>
          <a:lstStyle/>
          <a:p>
            <a:pPr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2.品牌危机处理策略</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品牌危机处理应着眼于正在发生的危机事件，力求减少或扭转危机对品牌的冲击和给企业带来的危害。企业同时采取以下策略可以有效处理品牌危机。</a:t>
            </a:r>
            <a:endParaRPr lang="zh-CN" altLang="zh-CN" sz="2000" kern="100" dirty="0">
              <a:latin typeface="+mn-ea"/>
              <a:ea typeface="+mn-ea"/>
              <a:cs typeface="+mn-ea"/>
              <a:sym typeface="+mn-ea"/>
            </a:endParaRPr>
          </a:p>
          <a:p>
            <a:pPr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1）快速启动危机处理</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在危机爆发后，最重要的是快速辨别危机的性质，有计划、有组织地应对危机。因此，企业需要迅速成立处理危机的应变总部，担负起协调和指挥工作是十分必要的。一般来讲，这类机构应该包括以下各种小组：调查组、联络组、处理组、报道组等。每个小组的职责要划分清楚，各司其职高效运转。</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66700" y="908685"/>
            <a:ext cx="11436985" cy="516953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（1）调查组</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一旦危机事件发生，调查组就要立即对事件进行详细的调查，并尽快做出初步报告。调查内容包括：突发事件的基本情况、事态现状及具体情况、事态造成的影响、是否已被控制、控制的措施是什么、企业在此事件中应负什么责任等。</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（2）联络组</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危机发生，联络组要马上投入到与各方面的联络工作，比如接待外部人员的调查，还有企业要及时约见哪些人，需要哪些方面的力量协助等事情都需要联络组统筹安排。如果是灾难性事故，还要及时向事故伤亡人员的家属通报事故最新进展。</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（3）处理组</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如果危机造成人员伤亡，处理组要马上投入抢救、现场保护、死亡人员的善后和伤员的治疗，以及问题商品的回收和处理、环境污染的治理等工作。</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4355" y="1484630"/>
            <a:ext cx="11182985" cy="4707890"/>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（4）报道组</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报道组要马上组织对外传播工作，及时向社会公众发布企业处理危机的措施和进展，监督社会舆论走向，并正确引导社会舆论。</a:t>
            </a:r>
            <a:endParaRPr lang="zh-CN" altLang="zh-CN" sz="2000" kern="100" dirty="0">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当品牌遭遇危机时，应变总部是处理危机的核心机构，而公关人员扮演着主宰成败的角色。应变总部应该迅速判断是否需要聘请外部公关专家和其他有关专家来协助指导工作。危机处理不是无经验者的训练场，在困难和压力面前，只有专业的、经验丰富的专家才能帮助公司控制灾难。负责危机公关的工作人员应该是企业决策层成员，至少拥有接近企业最高领导人的途径。只有这样，公关人员才有可能及时、果断地处理危机，不会因贻误时机而造成更大的损失。为了使企业面对危机时能够快速反应，一定要在平时制定危机处理预案，将上述工作小组的职责事前通知到相应部门和人员。</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88975" y="1052830"/>
            <a:ext cx="10741025" cy="2953385"/>
          </a:xfrm>
          <a:prstGeom prst="rect">
            <a:avLst/>
          </a:prstGeom>
          <a:noFill/>
        </p:spPr>
        <p:txBody>
          <a:bodyPr wrap="square">
            <a:spAutoFit/>
          </a:bodyPr>
          <a:lstStyle/>
          <a:p>
            <a:pPr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2）勇于承担应该承担的责任</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当品牌危机发生后，特别是出现重大责任事故、导致顾客和社会公众利益受损时，企业要勇于承担其应该承担的责任，而不是到处推诿。企业应主动向媒体提供有关信息，向社会公众表达企业的诚意，必要时还应在媒体上刊登公告，公开向顾客和社会公众表达企业的歉意，并承担相应责任。只有拿出实际行动表明企业解决危机的诚意，才可能维护品牌的形象和长期利益。因此，勇于承担责任是品牌危机管理的一条不二法则。</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31165" y="1340485"/>
            <a:ext cx="11541760" cy="341503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3）与社会公众真诚沟通</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发生品牌危机后，一定要在第一时间通过有效的渠道保持和顾客以及社会大众的有效沟通，及时说明事情真相和危机处理进展。如果事件比较复杂，一时无法弄清楚，那么企业可以先提供一些背景资料以及正在采取的措施，及时占领舆论制高点，防止雪崩效应的发生。如果企业把一些对企业可能产生不利影响的信息掩盖，并当成是对品牌的保护措施，那么注定会搬起石头砸自己的脚。事实表明，这种畸形的保护正是给品牌带来毁灭性打击的根本动因，任何媒体或专家的爆料都会给品牌带来致命的打击，都可能毁掉品牌。</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87095" y="1844675"/>
            <a:ext cx="10803890" cy="295338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4）借助权威赢取信任</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邀请公信力高、值得公众信赖的权威机构参与检测、评估，是取得顾客和社会公众信任的法宝。当发生品牌危机时，企业将存在一定的信任危机，所发布的信息往往不能起到很好的说服作用。权威机构在事件处理过程采取客观、公正的态度，其公信力有助于企业取得顾客的信赖。如果权威机构的检测结果能够验证企业的说法，再加上媒体的公开报道，往往能够取得很好的处理效果。</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26110" y="1340485"/>
            <a:ext cx="10699115" cy="295338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5）适时化危机为机遇</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往往危机意味着危险和机遇并存。当品牌遭遇危机时，企业还要认识到危机中蕴藏着机遇。首先，危机暴露了企业的弊端，使企业能够对症下药，为进一步发展清除障碍；其次，企业在危机事件中往往成为公众关注的焦点，如果危机处理得当，则可以比平时更有效地提高品牌知名度和美誉度。这将是提升品牌公众形象的一次机遇。危机的危险性是固有的，而危机的机遇性必须基于企业成功的危机处理。</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26110" y="1196340"/>
            <a:ext cx="11082020" cy="396938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3.品牌危机善后处理</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企业处理危机事件后要及时做好善后处理工作，具体包括以下两个方面。</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1）对内总结经验查漏补缺</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（1）加强培训完善企业管理</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危机事件的正确处理能使企业绝处逢生、化险为夷，但危机暴露出来的问题不容忽视。企业应以此为契机加强员工的品牌危机意识培训，使员工自觉将自己的行为、形象与品牌的命运、形象联系在一起，让“我是品牌形象的代言人”的观念深入人心并化作指导行为的指南。与此同时，企业对生产经营的各个环节加强管理，查漏补缺，提高管理质量。</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922780" y="5373370"/>
            <a:ext cx="7606665" cy="1115695"/>
          </a:xfrm>
          <a:prstGeom prst="rect">
            <a:avLst/>
          </a:prstGeom>
          <a:noFill/>
        </p:spPr>
        <p:txBody>
          <a:bodyPr wrap="square">
            <a:noAutofit/>
          </a:bodyPr>
          <a:lstStyle/>
          <a:p>
            <a:pPr lvl="0" indent="457200" algn="just">
              <a:lnSpc>
                <a:spcPct val="150000"/>
              </a:lnSpc>
              <a:spcBef>
                <a:spcPts val="0"/>
              </a:spcBef>
              <a:spcAft>
                <a:spcPts val="0"/>
              </a:spcAft>
              <a:buClrTx/>
              <a:buSzTx/>
            </a:pPr>
            <a:r>
              <a:rPr altLang="zh-CN" sz="2000" b="1"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讨论：</a:t>
            </a:r>
            <a:endParaRPr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sz="2000" kern="100" dirty="0">
                <a:effectLst/>
                <a:latin typeface="+mn-ea"/>
                <a:ea typeface="+mn-ea"/>
                <a:cs typeface="+mn-ea"/>
                <a:sym typeface="+mn-ea"/>
              </a:rPr>
              <a:t>钉钉、</a:t>
            </a:r>
            <a:r>
              <a:rPr lang="en-US" altLang="zh-CN" sz="2000" kern="100" dirty="0">
                <a:effectLst/>
                <a:latin typeface="+mn-ea"/>
                <a:ea typeface="+mn-ea"/>
                <a:cs typeface="+mn-ea"/>
                <a:sym typeface="+mn-ea"/>
              </a:rPr>
              <a:t>QQ</a:t>
            </a:r>
            <a:r>
              <a:rPr lang="zh-CN" altLang="en-US" sz="2000" kern="100" dirty="0">
                <a:effectLst/>
                <a:latin typeface="+mn-ea"/>
                <a:ea typeface="+mn-ea"/>
                <a:cs typeface="+mn-ea"/>
                <a:sym typeface="+mn-ea"/>
              </a:rPr>
              <a:t>两大品牌是如何处理品牌危机事件的</a:t>
            </a:r>
            <a:r>
              <a:rPr altLang="zh-CN" sz="2000" kern="100" dirty="0">
                <a:effectLst/>
                <a:latin typeface="+mn-ea"/>
                <a:ea typeface="+mn-ea"/>
                <a:cs typeface="+mn-ea"/>
                <a:sym typeface="+mn-ea"/>
              </a:rPr>
              <a:t>？</a:t>
            </a:r>
            <a:endParaRPr altLang="zh-CN" sz="2000" kern="100" dirty="0">
              <a:effectLst/>
              <a:latin typeface="+mn-ea"/>
              <a:ea typeface="+mn-ea"/>
              <a:cs typeface="+mn-ea"/>
              <a:sym typeface="+mn-ea"/>
            </a:endParaRPr>
          </a:p>
        </p:txBody>
      </p:sp>
      <p:pic>
        <p:nvPicPr>
          <p:cNvPr id="2" name="图片 1" descr="IMG_256"/>
          <p:cNvPicPr>
            <a:picLocks noChangeAspect="1"/>
          </p:cNvPicPr>
          <p:nvPr>
            <p:custDataLst>
              <p:tags r:id="rId1"/>
            </p:custDataLst>
          </p:nvPr>
        </p:nvPicPr>
        <p:blipFill>
          <a:blip r:embed="rId2"/>
          <a:stretch>
            <a:fillRect/>
          </a:stretch>
        </p:blipFill>
        <p:spPr>
          <a:xfrm>
            <a:off x="1922780" y="45085"/>
            <a:ext cx="6033770" cy="4966335"/>
          </a:xfrm>
          <a:prstGeom prst="rect">
            <a:avLst/>
          </a:prstGeom>
          <a:noFill/>
          <a:ln w="6350" cmpd="sng">
            <a:solidFill>
              <a:schemeClr val="accent1">
                <a:shade val="50000"/>
              </a:schemeClr>
            </a:solidFill>
            <a:prstDash val="solid"/>
          </a:ln>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54355" y="2132965"/>
            <a:ext cx="11076940" cy="2861310"/>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（2）总结教训完善危机管理制度</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危机是任何企业都不愿遭遇的，无论是处理危机还是重新获得公众好感、恢复品牌形象，都需要投入大量时间和精力，花费巨大。特别是对于那些临阵磨枪、仓促上阵的企业，必须吸取深刻的教训，危机过后应立即总结经验教训，并着手制定企业的危机处理预案，完善企业的危机管理制度。必要时还可以邀请公关公司和相应专家进行现场指导和帮助，只有这样才不至于再犯同样的错误。</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44170" y="981075"/>
            <a:ext cx="11520805" cy="479996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2）对外兑现承诺修复信任</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（1）及时兑现承诺</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企业在平息危机事件后要信守诺言，及时向顾客兑现当时的承诺。兑现行为可以让顾客看到企业决心改变的努力和勇于承担责任的诚意，有助于增强顾客对企业的信任，快速恢复品牌形象。若企业在危机后不能兑现承诺或者不能足额兑现承诺，顾客会因企业的言行不一而感到失望，甚至引发新的品牌危机。</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（2）积极开展公关活动</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危机过后，企业要积极举办有影响力的公关活动，提高企业美誉度，营造良好的公关氛围，保持企业与公众之间的信息交流和沟通，赢取公众信任和了解，争取社会各方对企业的支持。这些活动可以帮助企业快速渡过危险期，让顾客淡忘危机事件。</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54990" y="980440"/>
            <a:ext cx="11254740" cy="2953385"/>
          </a:xfrm>
          <a:prstGeom prst="rect">
            <a:avLst/>
          </a:prstGeom>
          <a:noFill/>
        </p:spPr>
        <p:txBody>
          <a:bodyPr wrap="square">
            <a:spAutoFit/>
          </a:bodyPr>
          <a:lstStyle/>
          <a:p>
            <a:pPr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4.品牌危机错误做法</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以下是一些企业在处理品牌危机时的错误做法，要引以为戒。 </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（1）缺乏重视反应消极迟钝</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这个问题多出现在品牌危机发生初期，当危机突然爆发或者出现爆发的趋势时，企业对危机缺乏敏感度以及足够的重视，反应消极迟钝，敷衍了事。这样不但错过了化解危机的黄金窗口期，而且容易激起媒体和顾客的关注，导致危机扩大甚至演变成舆论风暴。</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84200" y="1269365"/>
            <a:ext cx="10963275" cy="3784600"/>
          </a:xfrm>
          <a:prstGeom prst="rect">
            <a:avLst/>
          </a:prstGeom>
          <a:noFill/>
        </p:spPr>
        <p:txBody>
          <a:bodyPr wrap="square" rtlCol="0" anchor="t">
            <a:spAutoFit/>
          </a:bodyPr>
          <a:p>
            <a:pPr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（2）面对质疑急于否认</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当舆论中出现负面或者质疑信息时，企业急于撇清自己的责任，在没有调查之前就矢口否认，不管最后问题是否属实，急于否认都会给舆论留下话柄，容易成为新的危机引爆点。一旦问题最后被证明属实，企业会十分被动。例如：在可口可乐“含氯门”事件中，媒体曝光后，可口可乐公司第一时间否认，事后却被证明问题属实，令自己陷于极大的被动当中。</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（3）态度傲慢缺乏诚意</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危机出现以后，企业在与媒体或者顾客沟通、解决问题的过程中态度傲慢、刻板、程式化，容易激怒媒体或者顾客，使大众认为企业缺乏解决问题的诚意，企业的诚意容易被质疑。</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64870" y="1536065"/>
            <a:ext cx="10558780" cy="4455160"/>
          </a:xfrm>
          <a:prstGeom prst="rect">
            <a:avLst/>
          </a:prstGeom>
          <a:noFill/>
        </p:spPr>
        <p:txBody>
          <a:bodyPr wrap="square" rtlCol="0" anchor="t">
            <a:noAutofit/>
          </a:bodyPr>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（4）隐瞒信息消极沟通</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企业在危机管理工作中，面对问题或者处理问题时，试图隐瞒信息、瞒天过海，与媒体缺乏有效沟通，反而会招致媒体对事件的猜测和炒作，使企业失去处理危机的先机。例如：汾酒“召回门”事件，本身是一次正常的企业召回事件。如果过程公开透明，该事件对企业的危害程度将很有限。但是企业一直不向社会公众说明召回的原因，直到被媒体发现并曝光后，导致企业陷入公关危机，这时企业虽然做出解释，但仍然招致各种猜测。</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6745" y="1556385"/>
            <a:ext cx="10790555" cy="286131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（5）不当回应制造新危机</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出现危机情况，如果企业对问题做出回应的内容、方式或者方向等不合理，不但不能缓解危机，而且容易造成更严重的情况。例如：在归真堂上市遭抵制的事件中，本来其熊胆粉的生产方式就是备受质疑的焦点，却出现了“熊很舒服”的回应，制造了更多话题；2022年张小泉菜刀拍蒜断刀门事件中，其总经理说出：“你学了几十年的切菜是错的，所有米其林厨师都不是这样切的。”，这样的回应导致出现新的舆论热点。</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06170" y="2275205"/>
            <a:ext cx="10240010" cy="239966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（6）转移话题推卸责任</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企业在危机处理的过程中，不直面问题，或转移话题，或互相推卸责任，试图转移舆论焦点，不成功的舆论转移不仅减轻不了自身危机程度，而且会雪上加霜。例如：在中青宝爆乳雅典娜事件中，企业声称这次事件属于Showgirl的自发行为，与Showgirl解约了事，非但未让公众信服，还留下了不负责任的印象，也没能帮助企业摆脱低俗营销的负面口碑。</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31215" y="908685"/>
            <a:ext cx="10946130" cy="378460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（7）拖延回避解决问题</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出现危机事件以后，即使企业前期能够承认问题并道歉，但是如果在问题解决环节采用回避、拖延、推诿等策略，招致媒体追踪批评，也会导致前期的公关工作毁于一旦，损害前期苦心维持的形象。这类案例不胜枚举，例如：在蒙牛更改生产日期事件中，蒙牛坦诚地承认了问题，却闭口不谈赔偿或者召回问题，积极认错带来的好形象毁于一旦。</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企业在品牌危机处理工作当中，应尽量避免以上问题。企业只有面对危机不回避、不害怕、不拖延，及时、真诚、透明、专业地回应与解决问题，才能在危机处理中立于不败之地，做到力挽狂澜。</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03925" y="167396"/>
            <a:ext cx="5112276"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rPr>
              <a:t>案例讨论</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endParaRPr>
          </a:p>
        </p:txBody>
      </p:sp>
      <p:sp>
        <p:nvSpPr>
          <p:cNvPr id="3" name="矩形 2"/>
          <p:cNvSpPr/>
          <p:nvPr/>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8" name="文本框 7"/>
          <p:cNvSpPr txBox="1"/>
          <p:nvPr/>
        </p:nvSpPr>
        <p:spPr>
          <a:xfrm>
            <a:off x="1916430" y="1520190"/>
            <a:ext cx="7592060" cy="598805"/>
          </a:xfrm>
          <a:prstGeom prst="rect">
            <a:avLst/>
          </a:prstGeom>
          <a:noFill/>
        </p:spPr>
        <p:txBody>
          <a:bodyPr wrap="square">
            <a:spAutoFit/>
          </a:bodyPr>
          <a:lstStyle/>
          <a:p>
            <a:pPr indent="457200" algn="ctr">
              <a:lnSpc>
                <a:spcPct val="150000"/>
              </a:lnSpc>
              <a:spcBef>
                <a:spcPts val="0"/>
              </a:spcBef>
              <a:spcAft>
                <a:spcPts val="0"/>
              </a:spcAft>
            </a:pPr>
            <a:r>
              <a:rPr lang="zh-CN" altLang="en-US" sz="2200" b="1" kern="100" dirty="0">
                <a:latin typeface="+mn-ea"/>
                <a:ea typeface="+mn-ea"/>
                <a:cs typeface="+mn-ea"/>
              </a:rPr>
              <a:t>修正药业药用胶囊镉超标事件</a:t>
            </a:r>
            <a:endParaRPr lang="zh-CN" altLang="en-US" sz="2200" b="1" kern="100" dirty="0">
              <a:latin typeface="+mn-ea"/>
              <a:ea typeface="+mn-ea"/>
              <a:cs typeface="+mn-ea"/>
            </a:endParaRPr>
          </a:p>
        </p:txBody>
      </p:sp>
      <p:sp>
        <p:nvSpPr>
          <p:cNvPr id="10" name="文本框 9"/>
          <p:cNvSpPr txBox="1"/>
          <p:nvPr/>
        </p:nvSpPr>
        <p:spPr>
          <a:xfrm>
            <a:off x="472440" y="2357120"/>
            <a:ext cx="11157585" cy="3784600"/>
          </a:xfrm>
          <a:prstGeom prst="rect">
            <a:avLst/>
          </a:prstGeom>
          <a:noFill/>
        </p:spPr>
        <p:txBody>
          <a:bodyPr wrap="square">
            <a:spAutoFit/>
          </a:bodyPr>
          <a:lstStyle/>
          <a:p>
            <a:pPr indent="457200" algn="just" eaLnBrk="1" latinLnBrk="0" hangingPunct="1">
              <a:lnSpc>
                <a:spcPct val="150000"/>
              </a:lnSpc>
              <a:spcBef>
                <a:spcPts val="0"/>
              </a:spcBef>
              <a:spcAft>
                <a:spcPts val="0"/>
              </a:spcAft>
            </a:pPr>
            <a:r>
              <a:rPr altLang="zh-CN" sz="2000" kern="100" dirty="0">
                <a:effectLst/>
                <a:latin typeface="+mn-ea"/>
                <a:ea typeface="+mn-ea"/>
                <a:cs typeface="+mn-ea"/>
              </a:rPr>
              <a:t>修正药业集团下辖18个全资子公司，是集科研、生产、营销于一体的大型现代化民营企业，集团总部设在长春，营销总部设在北京。下面是该公司处理药用胶囊镉超标事件的全过程，其中的经验教训值得其他企业引以为戒。　</a:t>
            </a:r>
            <a:endParaRPr altLang="zh-CN" sz="2000" kern="100" dirty="0">
              <a:effectLst/>
              <a:latin typeface="+mn-ea"/>
              <a:ea typeface="+mn-ea"/>
              <a:cs typeface="+mn-ea"/>
            </a:endParaRPr>
          </a:p>
          <a:p>
            <a:pPr indent="457200" algn="just" eaLnBrk="1" latinLnBrk="0" hangingPunct="1">
              <a:lnSpc>
                <a:spcPct val="150000"/>
              </a:lnSpc>
              <a:spcBef>
                <a:spcPts val="0"/>
              </a:spcBef>
              <a:spcAft>
                <a:spcPts val="0"/>
              </a:spcAft>
            </a:pPr>
            <a:r>
              <a:rPr lang="zh-CN" altLang="en-US" sz="2000" kern="100" dirty="0">
                <a:solidFill>
                  <a:srgbClr val="FF0000"/>
                </a:solidFill>
                <a:latin typeface="+mn-ea"/>
                <a:ea typeface="+mn-ea"/>
                <a:cs typeface="+mn-ea"/>
              </a:rPr>
              <a:t>1）事件回放</a:t>
            </a:r>
            <a:r>
              <a:rPr altLang="zh-CN" sz="2000" kern="100" dirty="0">
                <a:effectLst/>
                <a:latin typeface="+mn-ea"/>
                <a:ea typeface="+mn-ea"/>
                <a:cs typeface="+mn-ea"/>
              </a:rPr>
              <a:t>　</a:t>
            </a:r>
            <a:endParaRPr altLang="zh-CN" sz="2000" kern="100" dirty="0">
              <a:effectLst/>
              <a:latin typeface="+mn-ea"/>
              <a:ea typeface="+mn-ea"/>
              <a:cs typeface="+mn-ea"/>
            </a:endParaRPr>
          </a:p>
          <a:p>
            <a:pPr indent="457200" algn="just" eaLnBrk="1" latinLnBrk="0" hangingPunct="1">
              <a:lnSpc>
                <a:spcPct val="150000"/>
              </a:lnSpc>
              <a:spcBef>
                <a:spcPts val="0"/>
              </a:spcBef>
              <a:spcAft>
                <a:spcPts val="0"/>
              </a:spcAft>
            </a:pPr>
            <a:r>
              <a:rPr altLang="zh-CN" sz="2000" kern="100" dirty="0">
                <a:effectLst/>
                <a:latin typeface="+mn-ea"/>
                <a:ea typeface="+mn-ea"/>
                <a:cs typeface="+mn-ea"/>
              </a:rPr>
              <a:t>2012年4月15日，央视《每周质量报告》播出节目《胶囊里的秘密》，曝光河北、江西、浙江有一些不法厂商使用重金属铬超标的工业明胶冒充食用明胶来生产药用胶囊。修正药业、通化金马等9家药厂的13个批次药品所用胶囊重金属铬含量超标。</a:t>
            </a:r>
            <a:endParaRPr altLang="zh-CN" sz="2000" kern="100" dirty="0">
              <a:effectLst/>
              <a:latin typeface="+mn-ea"/>
              <a:ea typeface="+mn-ea"/>
              <a:cs typeface="+mn-ea"/>
            </a:endParaRPr>
          </a:p>
          <a:p>
            <a:pPr indent="457200" algn="just" eaLnBrk="1" latinLnBrk="0" hangingPunct="1">
              <a:lnSpc>
                <a:spcPct val="150000"/>
              </a:lnSpc>
              <a:spcBef>
                <a:spcPts val="0"/>
              </a:spcBef>
              <a:spcAft>
                <a:spcPts val="0"/>
              </a:spcAft>
            </a:pPr>
            <a:r>
              <a:rPr lang="zh-CN" altLang="en-US" sz="2000" kern="100" dirty="0">
                <a:solidFill>
                  <a:srgbClr val="FF0000"/>
                </a:solidFill>
                <a:latin typeface="+mn-ea"/>
                <a:ea typeface="+mn-ea"/>
                <a:cs typeface="+mn-ea"/>
              </a:rPr>
              <a:t>具体内容请看教材第</a:t>
            </a:r>
            <a:r>
              <a:rPr lang="en-US" altLang="zh-CN" sz="2000" kern="100" dirty="0">
                <a:solidFill>
                  <a:srgbClr val="FF0000"/>
                </a:solidFill>
                <a:latin typeface="+mn-ea"/>
                <a:ea typeface="+mn-ea"/>
                <a:cs typeface="+mn-ea"/>
              </a:rPr>
              <a:t>XX</a:t>
            </a:r>
            <a:r>
              <a:rPr lang="zh-CN" altLang="en-US" sz="2000" kern="100" dirty="0">
                <a:solidFill>
                  <a:srgbClr val="FF0000"/>
                </a:solidFill>
                <a:latin typeface="+mn-ea"/>
                <a:ea typeface="+mn-ea"/>
                <a:cs typeface="+mn-ea"/>
              </a:rPr>
              <a:t>页！</a:t>
            </a:r>
            <a:endParaRPr lang="zh-CN" altLang="en-US" sz="2000" kern="100" dirty="0">
              <a:solidFill>
                <a:srgbClr val="FF0000"/>
              </a:solidFill>
              <a:effectLst/>
              <a:latin typeface="+mn-ea"/>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922780" y="5373370"/>
            <a:ext cx="8190865" cy="1115695"/>
          </a:xfrm>
          <a:prstGeom prst="rect">
            <a:avLst/>
          </a:prstGeom>
          <a:noFill/>
        </p:spPr>
        <p:txBody>
          <a:bodyPr wrap="square">
            <a:noAutofit/>
          </a:bodyPr>
          <a:lstStyle/>
          <a:p>
            <a:pPr lvl="0" indent="457200" algn="just">
              <a:lnSpc>
                <a:spcPct val="150000"/>
              </a:lnSpc>
              <a:spcBef>
                <a:spcPts val="0"/>
              </a:spcBef>
              <a:spcAft>
                <a:spcPts val="0"/>
              </a:spcAft>
              <a:buClrTx/>
              <a:buSzTx/>
            </a:pPr>
            <a:r>
              <a:rPr altLang="zh-CN" sz="2000" b="1" kern="100" dirty="0">
                <a:effectLst/>
                <a:latin typeface="+mn-ea"/>
                <a:ea typeface="+mn-ea"/>
                <a:cs typeface="+mn-ea"/>
                <a:sym typeface="+mn-ea"/>
              </a:rPr>
              <a:t>讨论：</a:t>
            </a:r>
            <a:endParaRPr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sz="2000" kern="100" dirty="0">
                <a:effectLst/>
                <a:latin typeface="+mn-ea"/>
                <a:ea typeface="+mn-ea"/>
                <a:cs typeface="+mn-ea"/>
                <a:sym typeface="+mn-ea"/>
              </a:rPr>
              <a:t>修正药业处理胶囊铬超标事件有哪些不足，如果是你会如何处理？</a:t>
            </a:r>
            <a:endParaRPr sz="2000" kern="100" dirty="0">
              <a:effectLst/>
              <a:latin typeface="+mn-ea"/>
              <a:ea typeface="+mn-ea"/>
              <a:cs typeface="+mn-ea"/>
              <a:sym typeface="+mn-ea"/>
            </a:endParaRPr>
          </a:p>
        </p:txBody>
      </p:sp>
      <p:pic>
        <p:nvPicPr>
          <p:cNvPr id="2" name="图片 1" descr="IMG_256"/>
          <p:cNvPicPr>
            <a:picLocks noChangeAspect="1"/>
          </p:cNvPicPr>
          <p:nvPr>
            <p:custDataLst>
              <p:tags r:id="rId1"/>
            </p:custDataLst>
          </p:nvPr>
        </p:nvPicPr>
        <p:blipFill>
          <a:blip r:embed="rId2"/>
          <a:stretch>
            <a:fillRect/>
          </a:stretch>
        </p:blipFill>
        <p:spPr>
          <a:xfrm>
            <a:off x="2498725" y="188595"/>
            <a:ext cx="6506845" cy="4907915"/>
          </a:xfrm>
          <a:prstGeom prst="rect">
            <a:avLst/>
          </a:prstGeom>
          <a:noFill/>
          <a:ln w="6350" cmpd="sng">
            <a:solidFill>
              <a:schemeClr val="accent1">
                <a:shade val="50000"/>
              </a:schemeClr>
            </a:solidFill>
            <a:prstDash val="dash"/>
          </a:ln>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custDataLst>
              <p:tags r:id="rId1"/>
            </p:custDataLst>
          </p:nvPr>
        </p:nvSpPr>
        <p:spPr>
          <a:xfrm>
            <a:off x="1103925" y="167396"/>
            <a:ext cx="5112276"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rPr>
              <a:t>引言</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endParaRPr>
          </a:p>
        </p:txBody>
      </p:sp>
      <p:sp>
        <p:nvSpPr>
          <p:cNvPr id="2" name="矩形 1"/>
          <p:cNvSpPr/>
          <p:nvPr>
            <p:custDataLst>
              <p:tags r:id="rId2"/>
            </p:custDataLst>
          </p:nvPr>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5" name="组合 4"/>
          <p:cNvGrpSpPr/>
          <p:nvPr/>
        </p:nvGrpSpPr>
        <p:grpSpPr>
          <a:xfrm>
            <a:off x="547862" y="384930"/>
            <a:ext cx="406642" cy="406640"/>
            <a:chOff x="2715905" y="-1569492"/>
            <a:chExt cx="504967" cy="504965"/>
          </a:xfrm>
        </p:grpSpPr>
        <p:sp>
          <p:nvSpPr>
            <p:cNvPr id="4" name="椭圆 3"/>
            <p:cNvSpPr/>
            <p:nvPr>
              <p:custDataLst>
                <p:tags r:id="rId3"/>
              </p:custDataLst>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任意多边形: 形状 23"/>
            <p:cNvSpPr/>
            <p:nvPr>
              <p:custDataLst>
                <p:tags r:id="rId4"/>
              </p:custDataLst>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3" name="文本框 2"/>
          <p:cNvSpPr txBox="1"/>
          <p:nvPr/>
        </p:nvSpPr>
        <p:spPr>
          <a:xfrm>
            <a:off x="842645" y="2205355"/>
            <a:ext cx="10973435" cy="1938020"/>
          </a:xfrm>
          <a:prstGeom prst="rect">
            <a:avLst/>
          </a:prstGeom>
          <a:noFill/>
        </p:spPr>
        <p:txBody>
          <a:bodyPr wrap="square" rtlCol="0" anchor="t">
            <a:spAutoFit/>
          </a:bodyPr>
          <a:lstStyle/>
          <a:p>
            <a:pPr lvl="0" indent="457200" algn="just">
              <a:lnSpc>
                <a:spcPct val="150000"/>
              </a:lnSpc>
              <a:spcBef>
                <a:spcPts val="0"/>
              </a:spcBef>
              <a:spcAft>
                <a:spcPts val="0"/>
              </a:spcAft>
            </a:pPr>
            <a:r>
              <a:rPr lang="zh-CN" altLang="zh-CN" sz="2000" kern="100" dirty="0">
                <a:effectLst/>
                <a:latin typeface="+mn-ea"/>
                <a:ea typeface="+mn-ea"/>
                <a:cs typeface="+mn-ea"/>
                <a:sym typeface="+mn-ea"/>
              </a:rPr>
              <a:t>品牌维护是指企业针对内外部环境变化给品牌带来的影响，所进行的保护品牌权益、维护品牌形象、保护品牌资产的一系列活动的统称。品牌作为企业的重要资产，其市场竞争力和品牌资产来之不易，但是市场不是一成不变的，因此需要企业不断地对品牌进行维护。本部分将重点学习品牌保护、品牌危机管理和品牌创新三个方面的具体措施和方法。</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平行四边形 25"/>
          <p:cNvSpPr/>
          <p:nvPr/>
        </p:nvSpPr>
        <p:spPr bwMode="auto">
          <a:xfrm>
            <a:off x="2423941" y="0"/>
            <a:ext cx="7810358" cy="6858000"/>
          </a:xfrm>
          <a:prstGeom prst="parallelogram">
            <a:avLst>
              <a:gd name="adj" fmla="val 69167"/>
            </a:avLst>
          </a:prstGeom>
          <a:solidFill>
            <a:srgbClr val="313D4D">
              <a:alpha val="25000"/>
            </a:srgb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22" name="平行四边形 21"/>
          <p:cNvSpPr/>
          <p:nvPr/>
        </p:nvSpPr>
        <p:spPr bwMode="auto">
          <a:xfrm>
            <a:off x="1259525" y="2067701"/>
            <a:ext cx="9678030" cy="2722728"/>
          </a:xfrm>
          <a:prstGeom prst="parallelogram">
            <a:avLst>
              <a:gd name="adj" fmla="val 69079"/>
            </a:avLst>
          </a:prstGeom>
          <a:pattFill prst="ltUpDiag">
            <a:fgClr>
              <a:srgbClr val="425268"/>
            </a:fgClr>
            <a:bgClr>
              <a:srgbClr val="313D4D"/>
            </a:bgClr>
          </a:patt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29" name="任意多边形: 形状 28"/>
          <p:cNvSpPr/>
          <p:nvPr/>
        </p:nvSpPr>
        <p:spPr bwMode="auto">
          <a:xfrm>
            <a:off x="9123511" y="1306117"/>
            <a:ext cx="3074046" cy="4444381"/>
          </a:xfrm>
          <a:custGeom>
            <a:avLst/>
            <a:gdLst>
              <a:gd name="connsiteX0" fmla="*/ 3074046 w 3074046"/>
              <a:gd name="connsiteY0" fmla="*/ 0 h 4444381"/>
              <a:gd name="connsiteX1" fmla="*/ 3074046 w 3074046"/>
              <a:gd name="connsiteY1" fmla="*/ 4444381 h 4444381"/>
              <a:gd name="connsiteX2" fmla="*/ 0 w 3074046"/>
              <a:gd name="connsiteY2" fmla="*/ 4444381 h 4444381"/>
            </a:gdLst>
            <a:ahLst/>
            <a:cxnLst>
              <a:cxn ang="0">
                <a:pos x="connsiteX0" y="connsiteY0"/>
              </a:cxn>
              <a:cxn ang="0">
                <a:pos x="connsiteX1" y="connsiteY1"/>
              </a:cxn>
              <a:cxn ang="0">
                <a:pos x="connsiteX2" y="connsiteY2"/>
              </a:cxn>
            </a:cxnLst>
            <a:rect l="l" t="t" r="r" b="b"/>
            <a:pathLst>
              <a:path w="3074046" h="4444381">
                <a:moveTo>
                  <a:pt x="3074046" y="0"/>
                </a:moveTo>
                <a:lnTo>
                  <a:pt x="3074046" y="4444381"/>
                </a:lnTo>
                <a:lnTo>
                  <a:pt x="0" y="4444381"/>
                </a:lnTo>
                <a:close/>
              </a:path>
            </a:pathLst>
          </a:custGeom>
          <a:gradFill>
            <a:gsLst>
              <a:gs pos="48000">
                <a:schemeClr val="accent1">
                  <a:lumMod val="99000"/>
                  <a:lumOff val="1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0" name="任意多边形: 形状 29"/>
          <p:cNvSpPr/>
          <p:nvPr/>
        </p:nvSpPr>
        <p:spPr bwMode="auto">
          <a:xfrm>
            <a:off x="794" y="3535153"/>
            <a:ext cx="1375396" cy="1988515"/>
          </a:xfrm>
          <a:custGeom>
            <a:avLst/>
            <a:gdLst>
              <a:gd name="connsiteX0" fmla="*/ 0 w 1375396"/>
              <a:gd name="connsiteY0" fmla="*/ 0 h 1988515"/>
              <a:gd name="connsiteX1" fmla="*/ 1375396 w 1375396"/>
              <a:gd name="connsiteY1" fmla="*/ 0 h 1988515"/>
              <a:gd name="connsiteX2" fmla="*/ 0 w 1375396"/>
              <a:gd name="connsiteY2" fmla="*/ 1988515 h 1988515"/>
            </a:gdLst>
            <a:ahLst/>
            <a:cxnLst>
              <a:cxn ang="0">
                <a:pos x="connsiteX0" y="connsiteY0"/>
              </a:cxn>
              <a:cxn ang="0">
                <a:pos x="connsiteX1" y="connsiteY1"/>
              </a:cxn>
              <a:cxn ang="0">
                <a:pos x="connsiteX2" y="connsiteY2"/>
              </a:cxn>
            </a:cxnLst>
            <a:rect l="l" t="t" r="r" b="b"/>
            <a:pathLst>
              <a:path w="1375396" h="1988515">
                <a:moveTo>
                  <a:pt x="0" y="0"/>
                </a:moveTo>
                <a:lnTo>
                  <a:pt x="1375396" y="0"/>
                </a:lnTo>
                <a:lnTo>
                  <a:pt x="0" y="1988515"/>
                </a:ln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1" name="平行四边形 30"/>
          <p:cNvSpPr/>
          <p:nvPr/>
        </p:nvSpPr>
        <p:spPr bwMode="auto">
          <a:xfrm>
            <a:off x="1048545" y="3530971"/>
            <a:ext cx="857250" cy="790435"/>
          </a:xfrm>
          <a:prstGeom prst="parallelogram">
            <a:avLst>
              <a:gd name="adj" fmla="val 69167"/>
            </a:avLst>
          </a:pr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3" name="任意多边形: 形状 32"/>
          <p:cNvSpPr/>
          <p:nvPr/>
        </p:nvSpPr>
        <p:spPr bwMode="auto">
          <a:xfrm>
            <a:off x="1920715" y="4970101"/>
            <a:ext cx="1286510" cy="1563454"/>
          </a:xfrm>
          <a:custGeom>
            <a:avLst/>
            <a:gdLst>
              <a:gd name="connsiteX0" fmla="*/ 1380905 w 1666655"/>
              <a:gd name="connsiteY0" fmla="*/ 0 h 2162200"/>
              <a:gd name="connsiteX1" fmla="*/ 1666655 w 1666655"/>
              <a:gd name="connsiteY1" fmla="*/ 0 h 2162200"/>
              <a:gd name="connsiteX2" fmla="*/ 285750 w 1666655"/>
              <a:gd name="connsiteY2" fmla="*/ 2162200 h 2162200"/>
              <a:gd name="connsiteX3" fmla="*/ 0 w 1666655"/>
              <a:gd name="connsiteY3" fmla="*/ 2162200 h 2162200"/>
            </a:gdLst>
            <a:ahLst/>
            <a:cxnLst>
              <a:cxn ang="0">
                <a:pos x="connsiteX0" y="connsiteY0"/>
              </a:cxn>
              <a:cxn ang="0">
                <a:pos x="connsiteX1" y="connsiteY1"/>
              </a:cxn>
              <a:cxn ang="0">
                <a:pos x="connsiteX2" y="connsiteY2"/>
              </a:cxn>
              <a:cxn ang="0">
                <a:pos x="connsiteX3" y="connsiteY3"/>
              </a:cxn>
            </a:cxnLst>
            <a:rect l="l" t="t" r="r" b="b"/>
            <a:pathLst>
              <a:path w="1666655" h="2162200">
                <a:moveTo>
                  <a:pt x="1380905" y="0"/>
                </a:moveTo>
                <a:lnTo>
                  <a:pt x="1666655" y="0"/>
                </a:lnTo>
                <a:lnTo>
                  <a:pt x="285750" y="2162200"/>
                </a:lnTo>
                <a:lnTo>
                  <a:pt x="0" y="2162200"/>
                </a:lnTo>
                <a:close/>
              </a:path>
            </a:pathLst>
          </a:cu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dirty="0">
              <a:solidFill>
                <a:srgbClr val="3D3D3D"/>
              </a:solidFill>
              <a:latin typeface="Arial" panose="020B0604020202020204"/>
              <a:ea typeface="微软雅黑" panose="020B0503020204020204" pitchFamily="34" charset="-122"/>
              <a:cs typeface="+mn-ea"/>
              <a:sym typeface="+mn-lt"/>
            </a:endParaRPr>
          </a:p>
        </p:txBody>
      </p:sp>
      <p:cxnSp>
        <p:nvCxnSpPr>
          <p:cNvPr id="34" name="直接连接符 33"/>
          <p:cNvCxnSpPr/>
          <p:nvPr/>
        </p:nvCxnSpPr>
        <p:spPr bwMode="auto">
          <a:xfrm flipH="1">
            <a:off x="4900254" y="443185"/>
            <a:ext cx="936997" cy="1421021"/>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0" name="TextBox 13"/>
          <p:cNvSpPr txBox="1">
            <a:spLocks noChangeArrowheads="1"/>
          </p:cNvSpPr>
          <p:nvPr/>
        </p:nvSpPr>
        <p:spPr bwMode="auto">
          <a:xfrm>
            <a:off x="1181895" y="1044782"/>
            <a:ext cx="2390771"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4800" b="1" dirty="0">
                <a:solidFill>
                  <a:srgbClr val="BD2531"/>
                </a:solidFill>
                <a:latin typeface="Arial" panose="020B0604020202020204"/>
                <a:ea typeface="微软雅黑" panose="020B0503020204020204" pitchFamily="34" charset="-122"/>
                <a:cs typeface="+mn-ea"/>
                <a:sym typeface="+mn-lt"/>
              </a:rPr>
              <a:t>Part   3</a:t>
            </a:r>
            <a:endParaRPr lang="en-US" altLang="zh-CN" sz="4800" b="1" dirty="0">
              <a:solidFill>
                <a:srgbClr val="BD2531"/>
              </a:solidFill>
              <a:latin typeface="Arial" panose="020B0604020202020204"/>
              <a:ea typeface="微软雅黑" panose="020B0503020204020204" pitchFamily="34" charset="-122"/>
              <a:cs typeface="+mn-ea"/>
              <a:sym typeface="+mn-lt"/>
            </a:endParaRPr>
          </a:p>
        </p:txBody>
      </p:sp>
      <p:sp>
        <p:nvSpPr>
          <p:cNvPr id="23" name="文本框 19"/>
          <p:cNvSpPr txBox="1">
            <a:spLocks noChangeArrowheads="1"/>
          </p:cNvSpPr>
          <p:nvPr>
            <p:custDataLst>
              <p:tags r:id="rId1"/>
            </p:custDataLst>
          </p:nvPr>
        </p:nvSpPr>
        <p:spPr bwMode="auto">
          <a:xfrm>
            <a:off x="2352040" y="3141980"/>
            <a:ext cx="7540625"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defRPr/>
            </a:pPr>
            <a:r>
              <a:rPr sz="4800" b="1" dirty="0">
                <a:solidFill>
                  <a:srgbClr val="FFFFFF"/>
                </a:solidFill>
                <a:latin typeface="+mn-ea"/>
                <a:ea typeface="+mn-ea"/>
              </a:rPr>
              <a:t>9.3 品牌创新</a:t>
            </a:r>
            <a:endParaRPr sz="4800" b="1" dirty="0">
              <a:solidFill>
                <a:srgbClr val="FFFFFF"/>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0000">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50000">
                                          <p:cBhvr additive="base">
                                            <p:cTn id="7" dur="400" fill="hold"/>
                                            <p:tgtEl>
                                              <p:spTgt spid="30"/>
                                            </p:tgtEl>
                                            <p:attrNameLst>
                                              <p:attrName>ppt_x</p:attrName>
                                            </p:attrNameLst>
                                          </p:cBhvr>
                                          <p:tavLst>
                                            <p:tav tm="0">
                                              <p:val>
                                                <p:strVal val="0-#ppt_w/2"/>
                                              </p:val>
                                            </p:tav>
                                            <p:tav tm="100000">
                                              <p:val>
                                                <p:strVal val="#ppt_x"/>
                                              </p:val>
                                            </p:tav>
                                          </p:tavLst>
                                        </p:anim>
                                        <p:anim calcmode="lin" valueType="num" p14:bounceEnd="50000">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14:bounceEnd="50000">
                                          <p:cBhvr additive="base">
                                            <p:cTn id="11" dur="400" fill="hold"/>
                                            <p:tgtEl>
                                              <p:spTgt spid="29"/>
                                            </p:tgtEl>
                                            <p:attrNameLst>
                                              <p:attrName>ppt_x</p:attrName>
                                            </p:attrNameLst>
                                          </p:cBhvr>
                                          <p:tavLst>
                                            <p:tav tm="0">
                                              <p:val>
                                                <p:strVal val="1+#ppt_w/2"/>
                                              </p:val>
                                            </p:tav>
                                            <p:tav tm="100000">
                                              <p:val>
                                                <p:strVal val="#ppt_x"/>
                                              </p:val>
                                            </p:tav>
                                          </p:tavLst>
                                        </p:anim>
                                        <p:anim calcmode="lin" valueType="num" p14:bounceEnd="50000">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9" grpId="0" bldLvl="0" animBg="1"/>
          <p:bldP spid="30" grpId="0" bldLvl="0" animBg="1"/>
          <p:bldP spid="31" grpId="0" bldLvl="0" animBg="1"/>
          <p:bldP spid="33" grpId="0" bldLvl="0" animBg="1"/>
          <p:bldP spid="4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400" fill="hold"/>
                                            <p:tgtEl>
                                              <p:spTgt spid="30"/>
                                            </p:tgtEl>
                                            <p:attrNameLst>
                                              <p:attrName>ppt_x</p:attrName>
                                            </p:attrNameLst>
                                          </p:cBhvr>
                                          <p:tavLst>
                                            <p:tav tm="0">
                                              <p:val>
                                                <p:strVal val="0-#ppt_w/2"/>
                                              </p:val>
                                            </p:tav>
                                            <p:tav tm="100000">
                                              <p:val>
                                                <p:strVal val="#ppt_x"/>
                                              </p:val>
                                            </p:tav>
                                          </p:tavLst>
                                        </p:anim>
                                        <p:anim calcmode="lin" valueType="num">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400" fill="hold"/>
                                            <p:tgtEl>
                                              <p:spTgt spid="29"/>
                                            </p:tgtEl>
                                            <p:attrNameLst>
                                              <p:attrName>ppt_x</p:attrName>
                                            </p:attrNameLst>
                                          </p:cBhvr>
                                          <p:tavLst>
                                            <p:tav tm="0">
                                              <p:val>
                                                <p:strVal val="1+#ppt_w/2"/>
                                              </p:val>
                                            </p:tav>
                                            <p:tav tm="100000">
                                              <p:val>
                                                <p:strVal val="#ppt_x"/>
                                              </p:val>
                                            </p:tav>
                                          </p:tavLst>
                                        </p:anim>
                                        <p:anim calcmode="lin" valueType="num">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9" grpId="0" bldLvl="0" animBg="1"/>
          <p:bldP spid="30" grpId="0" bldLvl="0" animBg="1"/>
          <p:bldP spid="31" grpId="0" bldLvl="0" animBg="1"/>
          <p:bldP spid="33" grpId="0" bldLvl="0" animBg="1"/>
          <p:bldP spid="40" grpId="0"/>
        </p:bldLst>
      </p:timing>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036320" y="2060575"/>
            <a:ext cx="10424795" cy="239966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面对经营环境和顾客需求的不断变化，创新将是企业品牌长期发展的重要手段。综观一些百年品牌，能保持长盛不衰的原因之一就是不断进行品牌和产品创新。</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品牌创新是指企业使用新的文化、技术、需求等给品牌赋予新的活力和生命。品牌创新可分为管理创新、质量创新、技术创新、商业模式创新和企业文化创新等。与品牌升级相同，品牌创新是品牌发展的必然手段，是克服品牌老化、使品牌生命不断得以延长的有效途径。</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
        <p:nvSpPr>
          <p:cNvPr id="2" name="文本框 1"/>
          <p:cNvSpPr txBox="1"/>
          <p:nvPr/>
        </p:nvSpPr>
        <p:spPr>
          <a:xfrm>
            <a:off x="1275080" y="117475"/>
            <a:ext cx="6096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9.3.1 品牌创新概念</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54355" y="1917065"/>
            <a:ext cx="11036300" cy="249174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latin typeface="+mn-ea"/>
                <a:ea typeface="+mn-ea"/>
                <a:cs typeface="+mn-ea"/>
                <a:sym typeface="+mn-ea"/>
              </a:rPr>
              <a:t>根据创新的来源可以将品牌创新方式分为：自主创新和引进创新两种。</a:t>
            </a:r>
            <a:endParaRPr lang="zh-CN" altLang="zh-CN" sz="2000" kern="100" dirty="0">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1.自主创新</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latin typeface="+mn-ea"/>
                <a:ea typeface="+mn-ea"/>
                <a:cs typeface="+mn-ea"/>
                <a:sym typeface="+mn-ea"/>
              </a:rPr>
              <a:t>自主创新指企业通过科研投入自主开展创新研发，并获得知识产权的创新方式。企业自主创新具有自主性、创造性、独创性、突破性、知识密集性、科学性的特征。根据创新程度可以将自主创新分为：原始创新、集成创新。</a:t>
            </a:r>
            <a:endParaRPr lang="zh-CN" altLang="zh-CN" sz="2000" kern="100" dirty="0">
              <a:latin typeface="+mn-ea"/>
              <a:ea typeface="+mn-ea"/>
              <a:cs typeface="+mn-ea"/>
              <a:sym typeface="+mn-ea"/>
            </a:endParaRPr>
          </a:p>
        </p:txBody>
      </p:sp>
      <p:sp>
        <p:nvSpPr>
          <p:cNvPr id="2" name="文本框 1"/>
          <p:cNvSpPr txBox="1"/>
          <p:nvPr/>
        </p:nvSpPr>
        <p:spPr>
          <a:xfrm>
            <a:off x="1130935" y="189230"/>
            <a:ext cx="6096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9.3.2品牌创新方式</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06755" y="1268730"/>
            <a:ext cx="10938510" cy="3784600"/>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（1）原始创新</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原始创新是指前所未有的重大科学发现、技术发明、原理性主导技术等创新成果。原始性创新意味着在研究开发方面，特别是基础研究和高技术研究领域取得独有的发现或发明。原始性创新是最根本的创新，是最能体现智慧的创新，是对人类文明进步作出的重要贡献。</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（2）集成创新</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集成创新是指通过对各种现有技术的有效集成，形成有市场竞争力的产品。这种创新方式通过对已有技术进行不同形式的组合和再利用，从而创造出新的产品或服务方式，并满足顾客的需求。这种创新方式是企业使用最多的方式。</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
        <p:nvSpPr>
          <p:cNvPr id="2" name="文本框 1"/>
          <p:cNvSpPr txBox="1"/>
          <p:nvPr/>
        </p:nvSpPr>
        <p:spPr>
          <a:xfrm>
            <a:off x="1202690" y="260350"/>
            <a:ext cx="6096000" cy="553085"/>
          </a:xfrm>
          <a:prstGeom prst="rect">
            <a:avLst/>
          </a:prstGeom>
          <a:noFill/>
        </p:spPr>
        <p:txBody>
          <a:bodyPr wrap="square" rtlCol="0" anchor="t">
            <a:noAutofit/>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buClrTx/>
              <a:buSzTx/>
            </a:pPr>
            <a:endParaRPr lang="zh-CN" altLang="en-US"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93750" y="2060575"/>
            <a:ext cx="10709275" cy="249174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2.引进创新</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引进创新是指企业通过从其他组织引进先进的技术、生产设备、管理方法等，并在此基础再创新的方式。引进创新需要对引进的先进技术进行学习、分析、借鉴，再创新，并尽可能形成具有自主知识产权的新技术。引进创新方式可以降低企业的创新风险。引进创新根据引进的方式可以分为以下几种。</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6615" y="1998345"/>
            <a:ext cx="10727055" cy="378460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（1）技术合作：</a:t>
            </a:r>
            <a:r>
              <a:rPr lang="zh-CN" altLang="zh-CN" sz="2000" kern="100" dirty="0">
                <a:effectLst>
                  <a:outerShdw blurRad="38100" dist="25400" dir="5400000" algn="ctr" rotWithShape="0">
                    <a:srgbClr val="6E747A">
                      <a:alpha val="43000"/>
                    </a:srgbClr>
                  </a:outerShdw>
                </a:effectLst>
                <a:latin typeface="+mn-ea"/>
                <a:ea typeface="+mn-ea"/>
                <a:cs typeface="+mn-ea"/>
                <a:sym typeface="+mn-ea"/>
              </a:rPr>
              <a:t>企业与国内外的科研机构或企业合作，共同开展技术研发、生产制造等方面的合作，共享技术成果。</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（2）技术购买</a:t>
            </a: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a:t>
            </a:r>
            <a:r>
              <a:rPr lang="zh-CN" altLang="zh-CN" sz="2000" kern="100" dirty="0">
                <a:effectLst>
                  <a:outerShdw blurRad="38100" dist="25400" dir="5400000" algn="ctr" rotWithShape="0">
                    <a:srgbClr val="6E747A">
                      <a:alpha val="43000"/>
                    </a:srgbClr>
                  </a:outerShdw>
                </a:effectLst>
                <a:latin typeface="+mn-ea"/>
                <a:ea typeface="+mn-ea"/>
                <a:cs typeface="+mn-ea"/>
                <a:sym typeface="+mn-ea"/>
              </a:rPr>
              <a:t>企业通过购买先进的技术设备或授权技术，获得对方的技术成果，从而实现技术创新，并提升企业产品的生产制造能力。</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（3）技术转移：</a:t>
            </a:r>
            <a:r>
              <a:rPr lang="zh-CN" altLang="zh-CN" sz="2000" kern="100" dirty="0">
                <a:effectLst>
                  <a:outerShdw blurRad="38100" dist="25400" dir="5400000" algn="ctr" rotWithShape="0">
                    <a:srgbClr val="6E747A">
                      <a:alpha val="43000"/>
                    </a:srgbClr>
                  </a:outerShdw>
                </a:effectLst>
                <a:latin typeface="+mn-ea"/>
                <a:ea typeface="+mn-ea"/>
                <a:cs typeface="+mn-ea"/>
                <a:sym typeface="+mn-ea"/>
              </a:rPr>
              <a:t>企业通过引进外来技术人员或向高校科技专家求助，获得技术知识和技术成果，从而提高企业的技术水平。</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（4）企业并购：</a:t>
            </a:r>
            <a:r>
              <a:rPr lang="zh-CN" altLang="zh-CN" sz="2000" kern="100" dirty="0">
                <a:effectLst>
                  <a:outerShdw blurRad="38100" dist="25400" dir="5400000" algn="ctr" rotWithShape="0">
                    <a:srgbClr val="6E747A">
                      <a:alpha val="43000"/>
                    </a:srgbClr>
                  </a:outerShdw>
                </a:effectLst>
                <a:latin typeface="+mn-ea"/>
                <a:ea typeface="+mn-ea"/>
                <a:cs typeface="+mn-ea"/>
                <a:sym typeface="+mn-ea"/>
              </a:rPr>
              <a:t>企业通过并购其他企业，获得对方的技术和专业人才，提升企业的产业链整合能力和科技水平。</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58545" y="1700530"/>
            <a:ext cx="10418445" cy="369252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en-US" sz="28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学习园地</a:t>
            </a:r>
            <a:endParaRPr lang="zh-CN" altLang="en-US" sz="28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gn="ctr">
              <a:lnSpc>
                <a:spcPct val="150000"/>
              </a:lnSpc>
              <a:spcBef>
                <a:spcPts val="0"/>
              </a:spcBef>
              <a:spcAft>
                <a:spcPts val="0"/>
              </a:spcAft>
              <a:buClrTx/>
              <a:buSzTx/>
            </a:pPr>
            <a:r>
              <a:rPr lang="zh-CN" altLang="en-US" sz="28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创新是企业发展的动力</a:t>
            </a:r>
            <a:endParaRPr lang="zh-CN" altLang="en-US" sz="28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随着社会的不断进步，人们的生活水平不断提高，各行各业都在发生着日新月异的变化，但变化的最终目的不外乎使自己的企业在竞争中处于优势地位，所生产的产品或提供的服务满足社会的发展需要，纵观当代企业，只有不断创新，才能在竞争中处于主动，立于不败之地。许多企业之所以失败，就是因为他们做不到这一点，所以，创新是企业的生命。也有人将创新比喻成带有氧气的新鲜血液。</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86155" y="1556385"/>
            <a:ext cx="10576560" cy="239966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创新，是个体根据一定目的和任务，运用一切已知的条件，产生出新颖、有价值的成果的认知和行为活动。在企业的建立、发展、壮大的过程中将有大量的技术、管理问题急待解决。企业只有通过制度创新，才能带动密集、高效的技术和知识创新，才能够创造自身的技术优势，快速提升核心竞争力。那种凭借不断的甚至无限的尝试，依靠偶然机会获得创新性成果的做法已经远远无法满足当前激烈的竞争需要。归根结底，创新是企业发展的动力。</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2935" y="1582420"/>
            <a:ext cx="11041380" cy="378460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企业创新是一个有机整体，任何方面都不可缺少。当今时代，品牌是企业和产品品质、信誉、文化的标志和结晶，是管理制度、科学技术、经营理念、企业文化等综合优势和价值的集中反映。创新企业的管理制度，提高企业的科技自主创新能力，创造更多世界著名的品牌，对于我们全面建设小康社会、全面建设和谐社会，提高我国经济和企业的国际竞争力，都具有十分重要的意义。只有抓住世界科技革命和产业革命新的历史机遇，努力改造企业制度中与发展不相适应的地方，创造和掌握更多的自主知识产权，创造出引领世界潮流的高新技术和著名品牌，提高国家和企业的核心竞争力，形成更多自主创新品牌经济集聚之地，才能使我国在日趋激烈的国际竞争和全球合作中逐步占据主动地位。</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69925" y="2413635"/>
            <a:ext cx="10967720" cy="193802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目前，自主创新能力薄弱的问题已经日益成为制约我国企业发展的瓶颈。历史发展已经证明，核心技术不可能从别人那里买来，核心竞争力也不可能从外部得到，只有勇于自主创新、善于创新并持续创新，才能在全球化竞争中占据主动，永远立于不败之地。不过在实际工作中，企业应根据各自的具体情况找出自己的突破口或重点，全面打开创新局面。</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平行四边形 25"/>
          <p:cNvSpPr/>
          <p:nvPr/>
        </p:nvSpPr>
        <p:spPr bwMode="auto">
          <a:xfrm>
            <a:off x="2423941" y="0"/>
            <a:ext cx="7810358" cy="6858000"/>
          </a:xfrm>
          <a:prstGeom prst="parallelogram">
            <a:avLst>
              <a:gd name="adj" fmla="val 69167"/>
            </a:avLst>
          </a:prstGeom>
          <a:solidFill>
            <a:srgbClr val="313D4D">
              <a:alpha val="25000"/>
            </a:srgb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22" name="平行四边形 21"/>
          <p:cNvSpPr/>
          <p:nvPr/>
        </p:nvSpPr>
        <p:spPr bwMode="auto">
          <a:xfrm>
            <a:off x="1259525" y="2067701"/>
            <a:ext cx="9678030" cy="2722728"/>
          </a:xfrm>
          <a:prstGeom prst="parallelogram">
            <a:avLst>
              <a:gd name="adj" fmla="val 69079"/>
            </a:avLst>
          </a:prstGeom>
          <a:pattFill prst="ltUpDiag">
            <a:fgClr>
              <a:srgbClr val="425268"/>
            </a:fgClr>
            <a:bgClr>
              <a:srgbClr val="313D4D"/>
            </a:bgClr>
          </a:patt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ndParaRPr>
          </a:p>
        </p:txBody>
      </p:sp>
      <p:sp>
        <p:nvSpPr>
          <p:cNvPr id="29" name="任意多边形: 形状 28"/>
          <p:cNvSpPr/>
          <p:nvPr/>
        </p:nvSpPr>
        <p:spPr bwMode="auto">
          <a:xfrm>
            <a:off x="9123511" y="1306117"/>
            <a:ext cx="3074046" cy="4444381"/>
          </a:xfrm>
          <a:custGeom>
            <a:avLst/>
            <a:gdLst>
              <a:gd name="connsiteX0" fmla="*/ 3074046 w 3074046"/>
              <a:gd name="connsiteY0" fmla="*/ 0 h 4444381"/>
              <a:gd name="connsiteX1" fmla="*/ 3074046 w 3074046"/>
              <a:gd name="connsiteY1" fmla="*/ 4444381 h 4444381"/>
              <a:gd name="connsiteX2" fmla="*/ 0 w 3074046"/>
              <a:gd name="connsiteY2" fmla="*/ 4444381 h 4444381"/>
            </a:gdLst>
            <a:ahLst/>
            <a:cxnLst>
              <a:cxn ang="0">
                <a:pos x="connsiteX0" y="connsiteY0"/>
              </a:cxn>
              <a:cxn ang="0">
                <a:pos x="connsiteX1" y="connsiteY1"/>
              </a:cxn>
              <a:cxn ang="0">
                <a:pos x="connsiteX2" y="connsiteY2"/>
              </a:cxn>
            </a:cxnLst>
            <a:rect l="l" t="t" r="r" b="b"/>
            <a:pathLst>
              <a:path w="3074046" h="4444381">
                <a:moveTo>
                  <a:pt x="3074046" y="0"/>
                </a:moveTo>
                <a:lnTo>
                  <a:pt x="3074046" y="4444381"/>
                </a:lnTo>
                <a:lnTo>
                  <a:pt x="0" y="4444381"/>
                </a:lnTo>
                <a:close/>
              </a:path>
            </a:pathLst>
          </a:custGeom>
          <a:gradFill>
            <a:gsLst>
              <a:gs pos="48000">
                <a:schemeClr val="accent1">
                  <a:lumMod val="99000"/>
                  <a:lumOff val="1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0" name="任意多边形: 形状 29"/>
          <p:cNvSpPr/>
          <p:nvPr/>
        </p:nvSpPr>
        <p:spPr bwMode="auto">
          <a:xfrm>
            <a:off x="794" y="3535153"/>
            <a:ext cx="1375396" cy="1988515"/>
          </a:xfrm>
          <a:custGeom>
            <a:avLst/>
            <a:gdLst>
              <a:gd name="connsiteX0" fmla="*/ 0 w 1375396"/>
              <a:gd name="connsiteY0" fmla="*/ 0 h 1988515"/>
              <a:gd name="connsiteX1" fmla="*/ 1375396 w 1375396"/>
              <a:gd name="connsiteY1" fmla="*/ 0 h 1988515"/>
              <a:gd name="connsiteX2" fmla="*/ 0 w 1375396"/>
              <a:gd name="connsiteY2" fmla="*/ 1988515 h 1988515"/>
            </a:gdLst>
            <a:ahLst/>
            <a:cxnLst>
              <a:cxn ang="0">
                <a:pos x="connsiteX0" y="connsiteY0"/>
              </a:cxn>
              <a:cxn ang="0">
                <a:pos x="connsiteX1" y="connsiteY1"/>
              </a:cxn>
              <a:cxn ang="0">
                <a:pos x="connsiteX2" y="connsiteY2"/>
              </a:cxn>
            </a:cxnLst>
            <a:rect l="l" t="t" r="r" b="b"/>
            <a:pathLst>
              <a:path w="1375396" h="1988515">
                <a:moveTo>
                  <a:pt x="0" y="0"/>
                </a:moveTo>
                <a:lnTo>
                  <a:pt x="1375396" y="0"/>
                </a:lnTo>
                <a:lnTo>
                  <a:pt x="0" y="1988515"/>
                </a:ln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1" name="平行四边形 30"/>
          <p:cNvSpPr/>
          <p:nvPr/>
        </p:nvSpPr>
        <p:spPr bwMode="auto">
          <a:xfrm>
            <a:off x="1048545" y="3530971"/>
            <a:ext cx="857250" cy="790435"/>
          </a:xfrm>
          <a:prstGeom prst="parallelogram">
            <a:avLst>
              <a:gd name="adj" fmla="val 69167"/>
            </a:avLst>
          </a:pr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rgbClr val="3D3D3D"/>
              </a:solidFill>
              <a:latin typeface="Arial" panose="020B0604020202020204"/>
              <a:ea typeface="微软雅黑" panose="020B0503020204020204" pitchFamily="34" charset="-122"/>
              <a:cs typeface="+mn-ea"/>
              <a:sym typeface="+mn-lt"/>
            </a:endParaRPr>
          </a:p>
        </p:txBody>
      </p:sp>
      <p:sp>
        <p:nvSpPr>
          <p:cNvPr id="33" name="任意多边形: 形状 32"/>
          <p:cNvSpPr/>
          <p:nvPr/>
        </p:nvSpPr>
        <p:spPr bwMode="auto">
          <a:xfrm>
            <a:off x="1920715" y="4970101"/>
            <a:ext cx="1286510" cy="1563454"/>
          </a:xfrm>
          <a:custGeom>
            <a:avLst/>
            <a:gdLst>
              <a:gd name="connsiteX0" fmla="*/ 1380905 w 1666655"/>
              <a:gd name="connsiteY0" fmla="*/ 0 h 2162200"/>
              <a:gd name="connsiteX1" fmla="*/ 1666655 w 1666655"/>
              <a:gd name="connsiteY1" fmla="*/ 0 h 2162200"/>
              <a:gd name="connsiteX2" fmla="*/ 285750 w 1666655"/>
              <a:gd name="connsiteY2" fmla="*/ 2162200 h 2162200"/>
              <a:gd name="connsiteX3" fmla="*/ 0 w 1666655"/>
              <a:gd name="connsiteY3" fmla="*/ 2162200 h 2162200"/>
            </a:gdLst>
            <a:ahLst/>
            <a:cxnLst>
              <a:cxn ang="0">
                <a:pos x="connsiteX0" y="connsiteY0"/>
              </a:cxn>
              <a:cxn ang="0">
                <a:pos x="connsiteX1" y="connsiteY1"/>
              </a:cxn>
              <a:cxn ang="0">
                <a:pos x="connsiteX2" y="connsiteY2"/>
              </a:cxn>
              <a:cxn ang="0">
                <a:pos x="connsiteX3" y="connsiteY3"/>
              </a:cxn>
            </a:cxnLst>
            <a:rect l="l" t="t" r="r" b="b"/>
            <a:pathLst>
              <a:path w="1666655" h="2162200">
                <a:moveTo>
                  <a:pt x="1380905" y="0"/>
                </a:moveTo>
                <a:lnTo>
                  <a:pt x="1666655" y="0"/>
                </a:lnTo>
                <a:lnTo>
                  <a:pt x="285750" y="2162200"/>
                </a:lnTo>
                <a:lnTo>
                  <a:pt x="0" y="2162200"/>
                </a:lnTo>
                <a:close/>
              </a:path>
            </a:pathLst>
          </a:custGeom>
          <a:solidFill>
            <a:srgbClr val="313D4D"/>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dirty="0">
              <a:solidFill>
                <a:srgbClr val="3D3D3D"/>
              </a:solidFill>
              <a:latin typeface="Arial" panose="020B0604020202020204"/>
              <a:ea typeface="微软雅黑" panose="020B0503020204020204" pitchFamily="34" charset="-122"/>
              <a:cs typeface="+mn-ea"/>
              <a:sym typeface="+mn-lt"/>
            </a:endParaRPr>
          </a:p>
        </p:txBody>
      </p:sp>
      <p:cxnSp>
        <p:nvCxnSpPr>
          <p:cNvPr id="34" name="直接连接符 33"/>
          <p:cNvCxnSpPr/>
          <p:nvPr/>
        </p:nvCxnSpPr>
        <p:spPr bwMode="auto">
          <a:xfrm flipH="1">
            <a:off x="4900254" y="443185"/>
            <a:ext cx="936997" cy="1421021"/>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0" name="TextBox 13"/>
          <p:cNvSpPr txBox="1">
            <a:spLocks noChangeArrowheads="1"/>
          </p:cNvSpPr>
          <p:nvPr/>
        </p:nvSpPr>
        <p:spPr bwMode="auto">
          <a:xfrm>
            <a:off x="1181895" y="1044782"/>
            <a:ext cx="2390771"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4800" b="1" dirty="0">
                <a:solidFill>
                  <a:srgbClr val="BD2531"/>
                </a:solidFill>
                <a:latin typeface="Arial" panose="020B0604020202020204"/>
                <a:ea typeface="微软雅黑" panose="020B0503020204020204" pitchFamily="34" charset="-122"/>
                <a:cs typeface="+mn-ea"/>
                <a:sym typeface="+mn-lt"/>
              </a:rPr>
              <a:t>Part   1</a:t>
            </a:r>
            <a:endParaRPr lang="en-US" altLang="zh-CN" sz="4800" b="1" dirty="0">
              <a:solidFill>
                <a:srgbClr val="BD2531"/>
              </a:solidFill>
              <a:latin typeface="Arial" panose="020B0604020202020204"/>
              <a:ea typeface="微软雅黑" panose="020B0503020204020204" pitchFamily="34" charset="-122"/>
              <a:cs typeface="+mn-ea"/>
              <a:sym typeface="+mn-lt"/>
            </a:endParaRPr>
          </a:p>
        </p:txBody>
      </p:sp>
      <p:sp>
        <p:nvSpPr>
          <p:cNvPr id="23" name="文本框 19"/>
          <p:cNvSpPr txBox="1">
            <a:spLocks noChangeArrowheads="1"/>
          </p:cNvSpPr>
          <p:nvPr>
            <p:custDataLst>
              <p:tags r:id="rId1"/>
            </p:custDataLst>
          </p:nvPr>
        </p:nvSpPr>
        <p:spPr bwMode="auto">
          <a:xfrm>
            <a:off x="3566600" y="3070067"/>
            <a:ext cx="5525040" cy="717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defRPr/>
            </a:pPr>
            <a:r>
              <a:rPr sz="4800" b="1" dirty="0">
                <a:solidFill>
                  <a:srgbClr val="FFFFFF"/>
                </a:solidFill>
                <a:latin typeface="+mn-ea"/>
                <a:ea typeface="+mn-ea"/>
              </a:rPr>
              <a:t>9.1 品牌保护</a:t>
            </a:r>
            <a:endParaRPr sz="4800" b="1" dirty="0">
              <a:solidFill>
                <a:srgbClr val="FFFFFF"/>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0000">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50000">
                                          <p:cBhvr additive="base">
                                            <p:cTn id="7" dur="400" fill="hold"/>
                                            <p:tgtEl>
                                              <p:spTgt spid="30"/>
                                            </p:tgtEl>
                                            <p:attrNameLst>
                                              <p:attrName>ppt_x</p:attrName>
                                            </p:attrNameLst>
                                          </p:cBhvr>
                                          <p:tavLst>
                                            <p:tav tm="0">
                                              <p:val>
                                                <p:strVal val="0-#ppt_w/2"/>
                                              </p:val>
                                            </p:tav>
                                            <p:tav tm="100000">
                                              <p:val>
                                                <p:strVal val="#ppt_x"/>
                                              </p:val>
                                            </p:tav>
                                          </p:tavLst>
                                        </p:anim>
                                        <p:anim calcmode="lin" valueType="num" p14:bounceEnd="50000">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14:bounceEnd="50000">
                                          <p:cBhvr additive="base">
                                            <p:cTn id="11" dur="400" fill="hold"/>
                                            <p:tgtEl>
                                              <p:spTgt spid="29"/>
                                            </p:tgtEl>
                                            <p:attrNameLst>
                                              <p:attrName>ppt_x</p:attrName>
                                            </p:attrNameLst>
                                          </p:cBhvr>
                                          <p:tavLst>
                                            <p:tav tm="0">
                                              <p:val>
                                                <p:strVal val="1+#ppt_w/2"/>
                                              </p:val>
                                            </p:tav>
                                            <p:tav tm="100000">
                                              <p:val>
                                                <p:strVal val="#ppt_x"/>
                                              </p:val>
                                            </p:tav>
                                          </p:tavLst>
                                        </p:anim>
                                        <p:anim calcmode="lin" valueType="num" p14:bounceEnd="50000">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animBg="1"/>
          <p:bldP spid="30" grpId="0" animBg="1"/>
          <p:bldP spid="31" grpId="0" animBg="1"/>
          <p:bldP spid="33" grpId="0" animBg="1"/>
          <p:bldP spid="4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400" fill="hold"/>
                                            <p:tgtEl>
                                              <p:spTgt spid="30"/>
                                            </p:tgtEl>
                                            <p:attrNameLst>
                                              <p:attrName>ppt_x</p:attrName>
                                            </p:attrNameLst>
                                          </p:cBhvr>
                                          <p:tavLst>
                                            <p:tav tm="0">
                                              <p:val>
                                                <p:strVal val="0-#ppt_w/2"/>
                                              </p:val>
                                            </p:tav>
                                            <p:tav tm="100000">
                                              <p:val>
                                                <p:strVal val="#ppt_x"/>
                                              </p:val>
                                            </p:tav>
                                          </p:tavLst>
                                        </p:anim>
                                        <p:anim calcmode="lin" valueType="num">
                                          <p:cBhvr additive="base">
                                            <p:cTn id="8" dur="4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400" fill="hold"/>
                                            <p:tgtEl>
                                              <p:spTgt spid="29"/>
                                            </p:tgtEl>
                                            <p:attrNameLst>
                                              <p:attrName>ppt_x</p:attrName>
                                            </p:attrNameLst>
                                          </p:cBhvr>
                                          <p:tavLst>
                                            <p:tav tm="0">
                                              <p:val>
                                                <p:strVal val="1+#ppt_w/2"/>
                                              </p:val>
                                            </p:tav>
                                            <p:tav tm="100000">
                                              <p:val>
                                                <p:strVal val="#ppt_x"/>
                                              </p:val>
                                            </p:tav>
                                          </p:tavLst>
                                        </p:anim>
                                        <p:anim calcmode="lin" valueType="num">
                                          <p:cBhvr additive="base">
                                            <p:cTn id="12" dur="4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12" fill="hold" grpId="0"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1"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400" fill="hold"/>
                                            <p:tgtEl>
                                              <p:spTgt spid="40"/>
                                            </p:tgtEl>
                                            <p:attrNameLst>
                                              <p:attrName>ppt_w</p:attrName>
                                            </p:attrNameLst>
                                          </p:cBhvr>
                                          <p:tavLst>
                                            <p:tav tm="0">
                                              <p:val>
                                                <p:fltVal val="0"/>
                                              </p:val>
                                            </p:tav>
                                            <p:tav tm="100000">
                                              <p:val>
                                                <p:strVal val="#ppt_w"/>
                                              </p:val>
                                            </p:tav>
                                          </p:tavLst>
                                        </p:anim>
                                        <p:anim calcmode="lin" valueType="num">
                                          <p:cBhvr>
                                            <p:cTn id="34" dur="400" fill="hold"/>
                                            <p:tgtEl>
                                              <p:spTgt spid="40"/>
                                            </p:tgtEl>
                                            <p:attrNameLst>
                                              <p:attrName>ppt_h</p:attrName>
                                            </p:attrNameLst>
                                          </p:cBhvr>
                                          <p:tavLst>
                                            <p:tav tm="0">
                                              <p:val>
                                                <p:fltVal val="0"/>
                                              </p:val>
                                            </p:tav>
                                            <p:tav tm="100000">
                                              <p:val>
                                                <p:strVal val="#ppt_h"/>
                                              </p:val>
                                            </p:tav>
                                          </p:tavLst>
                                        </p:anim>
                                        <p:anim calcmode="lin" valueType="num">
                                          <p:cBhvr>
                                            <p:cTn id="35" dur="400" fill="hold"/>
                                            <p:tgtEl>
                                              <p:spTgt spid="40"/>
                                            </p:tgtEl>
                                            <p:attrNameLst>
                                              <p:attrName>style.rotation</p:attrName>
                                            </p:attrNameLst>
                                          </p:cBhvr>
                                          <p:tavLst>
                                            <p:tav tm="0">
                                              <p:val>
                                                <p:fltVal val="90"/>
                                              </p:val>
                                            </p:tav>
                                            <p:tav tm="100000">
                                              <p:val>
                                                <p:fltVal val="0"/>
                                              </p:val>
                                            </p:tav>
                                          </p:tavLst>
                                        </p:anim>
                                        <p:animEffect transition="in" filter="fade">
                                          <p:cBhvr>
                                            <p:cTn id="36"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animBg="1"/>
          <p:bldP spid="30" grpId="0" animBg="1"/>
          <p:bldP spid="31" grpId="0" animBg="1"/>
          <p:bldP spid="33" grpId="0" animBg="1"/>
          <p:bldP spid="40" grpId="0"/>
        </p:bldLst>
      </p:timing>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42645" y="1914525"/>
            <a:ext cx="10424795" cy="3876675"/>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企业需要根据市场情况对现有品牌开展创新活动，既可以从产品创新入手，也可以从新市场开拓方面进行，还可以通过改变品牌形象使企业现有品牌焕发新生。下面介绍一些常用的品牌创新方法。</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1.持续的产品创新</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任何品牌创新，若没有产品创新的支持，就会使品牌走向空心化。产品创新是以市场需求为导向，以不断满足顾客新需求为目的的理性行为，而且顾客是产品创新的实际参与者。新的需求需要新产品给予满足，而新技术决定了产品的新功能。如果品牌的技术创新跟不上市场要求，产品也就失去了市场，品牌就不可能继续获得顾客的认同。</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
        <p:nvSpPr>
          <p:cNvPr id="2" name="文本框 1"/>
          <p:cNvSpPr txBox="1"/>
          <p:nvPr/>
        </p:nvSpPr>
        <p:spPr>
          <a:xfrm>
            <a:off x="1275080" y="189230"/>
            <a:ext cx="6096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9.3.3 品牌创新策略</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698500" y="1917065"/>
            <a:ext cx="11141710" cy="1938020"/>
          </a:xfrm>
          <a:prstGeom prst="rect">
            <a:avLst/>
          </a:prstGeom>
          <a:noFill/>
        </p:spPr>
        <p:txBody>
          <a:bodyPr wrap="square">
            <a:spAutoFit/>
          </a:bodyPr>
          <a:lstStyle/>
          <a:p>
            <a:pPr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品牌策划中的新产品与因为科学技术的重大突破而推出的新产品在概念上有所不同，此处的新产品是指在某个市场上首次出现的或者是企业首次向市场提供的，能够满足某种消费需求的产品。产品的任何一部分发生创新、变革和改良，都可视为新产品。因此，根据创新程度的不同可以将新产品分为四类。</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06755" y="1268730"/>
            <a:ext cx="10938510" cy="2861310"/>
          </a:xfrm>
          <a:prstGeom prst="rect">
            <a:avLst/>
          </a:prstGeom>
          <a:noFill/>
        </p:spPr>
        <p:txBody>
          <a:bodyPr wrap="square">
            <a:spAutoFit/>
          </a:bodyPr>
          <a:lstStyle/>
          <a:p>
            <a:pPr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（1）革命式创新产品</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latin typeface="+mn-ea"/>
                <a:ea typeface="+mn-ea"/>
                <a:cs typeface="+mn-ea"/>
                <a:sym typeface="+mn-ea"/>
              </a:rPr>
              <a:t>革命式创新产品是以重大发明为基础，应用科技新成果，运用新原理、新技术、新工艺和新材料制造的市场上前所未有的产品，比如：19世纪时发明的汽车。革命式创新产品一般是由于科技重大进步或为满足市场上出现的新需求而发明的产品，具有明显的新特征和新性能，甚至能改变顾客的生产方式或消费方式。但革命式创新产品的开发难度大，开发时间长，需大量投入，成功率低。革命式创新产品一旦开发成功，顾客还需要一个适应、接受和普及推广的过程。</a:t>
            </a:r>
            <a:endParaRPr lang="zh-CN" altLang="zh-CN" sz="2000" kern="100" dirty="0">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70255" y="2060575"/>
            <a:ext cx="10974070" cy="378460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（2）迭代式创新产品</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迭代式创新产品，也称换代式新产品，是指部分改变原有产品的结构和性能而形成的产品。迭代式创新产品比原有产品的性能得到明显改善和提高。例如：从MP3音乐播放器到MP4视频播放器。对于此类产品，顾客也需要有接受和普及的过程，但时间比较短。</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（3）改良式创新产品</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改良式创新产品，也称渐进式创新产品，是指对现有产品的质量、特点、外观款式或包装加以全面或局部改进的产品。例如：牙膏由薄荷味变为草莓味，并增加美白功效等。这类产品与原有产品差别不大，易于被用户接受。市场上销售的大部分新产品均属于这种类型。</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98500" y="1340485"/>
            <a:ext cx="10974070" cy="2861310"/>
          </a:xfrm>
          <a:prstGeom prst="rect">
            <a:avLst/>
          </a:prstGeom>
          <a:noFill/>
        </p:spPr>
        <p:txBody>
          <a:bodyPr wrap="square">
            <a:spAutoFit/>
          </a:bodyPr>
          <a:lstStyle/>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（4）概念式创新产品</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概念式创新产品是指对企业的现有产品进行全新的品牌形象设计，并使用新名称重新推向市场的产品。这类新产品与原有产品相比在技术没有本质的区别，但是由于品牌形象的重新设计，被顾客以新产品的视角重新接纳。比如：金六福白酒品牌是由五粮液酒厂代加工生产的，使用的酒就是五粮液酒厂原有的酒，但是进行了新品牌形象设计，完全区别于五粮液酒厂原有白酒品牌，顾客将其作为新品牌进行接纳。</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图片 3" descr="IMG_256"/>
          <p:cNvPicPr>
            <a:picLocks noChangeAspect="1"/>
          </p:cNvPicPr>
          <p:nvPr>
            <p:custDataLst>
              <p:tags r:id="rId1"/>
            </p:custDataLst>
          </p:nvPr>
        </p:nvPicPr>
        <p:blipFill>
          <a:blip r:embed="rId2"/>
          <a:srcRect b="3548"/>
          <a:stretch>
            <a:fillRect/>
          </a:stretch>
        </p:blipFill>
        <p:spPr>
          <a:xfrm>
            <a:off x="1635125" y="332740"/>
            <a:ext cx="8321675" cy="53771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71195" y="1700530"/>
            <a:ext cx="10830560" cy="341503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 开拓新市场</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企业可以通过以下方式开拓新市场。</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（1）满足新顾客群体</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品牌在每个特定阶段都有其特定的目标顾客群体。随着品牌的发展与演进，如果原来目标顾客群体的需求量已经接近饱和，或者目标顾客群体的数量发生不可抑制地萎缩，此时品牌开辟一个新目标顾客群体，也是品牌得以更新的重要策略。有时，品牌重新调整和瞄准的目标顾客群体可能会给品牌带来颠覆性的改变。</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custDataLst>
              <p:tags r:id="rId1"/>
            </p:custDataLst>
          </p:nvPr>
        </p:nvSpPr>
        <p:spPr>
          <a:xfrm>
            <a:off x="814070" y="1701165"/>
            <a:ext cx="10671810" cy="3322955"/>
          </a:xfrm>
          <a:prstGeom prst="rect">
            <a:avLst/>
          </a:prstGeom>
          <a:noFill/>
        </p:spPr>
        <p:txBody>
          <a:bodyPr wrap="square">
            <a:spAutoFit/>
          </a:bodyPr>
          <a:p>
            <a:pPr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（2）开辟新区域市场</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indent="457200" algn="just">
              <a:lnSpc>
                <a:spcPct val="150000"/>
              </a:lnSpc>
              <a:spcBef>
                <a:spcPts val="0"/>
              </a:spcBef>
              <a:spcAft>
                <a:spcPts val="0"/>
              </a:spcAft>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品牌更新的另一重要战略是进入新的区域市场。对于很多知名品牌而言，开辟新的区域市场无疑是其寻求品牌更新和寻找成长机会的首选方案。比如：面对竞争激烈国内汽车市场，奇瑞汽车勇于走出国门，在国外闯出了一片新天地。从2001年底第一辆奇瑞汽车正式走出国门，到20年后的今天成为第一个年出口量突破20万辆乘用车的中国汽车品牌，在全球80多个国家和地区累计拥有190万顾客，奇瑞依靠的就是自主创新和可靠的产品质量。这种创新不仅让奇瑞汽车赢得全球热爱，也让中国制造的名片在海外熠熠生辉。</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3870" y="1397635"/>
            <a:ext cx="11405870" cy="332295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（3）开发产品新用途</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通过开发产品新的用途，品牌往往可以获得新的生命源泉，由此维持和提升品牌的活力。比如：美宜佳超市开办之初也和普通商店一样，不外乎售卖一些吃的喝的日常食品。但美宜佳公司激发各门店的经理仔细观察顾客需求，并据此开发出各种新服务项目。今天，美宜佳超市囊括了代收电信费、地铁卡充值、电商取件、快递收件、衣物干洗接送、文件打印复印等各项便民服务，大大提升了美宜佳在顾客心中的价值，丰富了自身定位，品牌也不断更新。像美宜佳这样，为原来的顾客群不断增加新服务项目从而在顾客终身价值中占有更大份额的营销战略，我们称之为顾客连锁战略。</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3870" y="1397635"/>
            <a:ext cx="11405870" cy="387667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3.品牌形象创新</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企业经营处于复杂动态的环境中，品牌形象必须对外部环境的变化做出积极的回应。对品牌形象进行变革和创新，可以塑造新的品牌联想和品牌个性，以适应外部环境尤其是顾客需求的变化。品牌形象创新也可以从以下几个方面进行：品牌标志创新、品牌名称创新、品牌口号创新、品牌文化创新，以及品牌传播策略创新等。</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品牌形象创新过程中，不同品牌要素的创新频率存在差异。一般而言，品牌名称的变更影响面最大，因而一般会保持相对稳定，变更频率较低。但是品牌口号、产品包装等品牌要素需要3年左右更新一次。</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custDataLst>
              <p:tags r:id="rId1"/>
            </p:custDataLst>
          </p:nvPr>
        </p:nvSpPr>
        <p:spPr>
          <a:xfrm>
            <a:off x="1103925" y="167396"/>
            <a:ext cx="5112276"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rPr>
              <a:t>9.1.1品牌保护内涵</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endParaRPr>
          </a:p>
        </p:txBody>
      </p:sp>
      <p:sp>
        <p:nvSpPr>
          <p:cNvPr id="2" name="矩形 1"/>
          <p:cNvSpPr/>
          <p:nvPr>
            <p:custDataLst>
              <p:tags r:id="rId2"/>
            </p:custDataLst>
          </p:nvPr>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5" name="组合 4"/>
          <p:cNvGrpSpPr/>
          <p:nvPr/>
        </p:nvGrpSpPr>
        <p:grpSpPr>
          <a:xfrm>
            <a:off x="547862" y="384930"/>
            <a:ext cx="406642" cy="406640"/>
            <a:chOff x="2715905" y="-1569492"/>
            <a:chExt cx="504967" cy="504965"/>
          </a:xfrm>
        </p:grpSpPr>
        <p:sp>
          <p:nvSpPr>
            <p:cNvPr id="4" name="椭圆 3"/>
            <p:cNvSpPr/>
            <p:nvPr>
              <p:custDataLst>
                <p:tags r:id="rId3"/>
              </p:custDataLst>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4" name="任意多边形: 形状 23"/>
            <p:cNvSpPr/>
            <p:nvPr>
              <p:custDataLst>
                <p:tags r:id="rId4"/>
              </p:custDataLst>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100" name="文本框 99"/>
          <p:cNvSpPr txBox="1"/>
          <p:nvPr/>
        </p:nvSpPr>
        <p:spPr>
          <a:xfrm>
            <a:off x="548005" y="1701165"/>
            <a:ext cx="11489055" cy="4431030"/>
          </a:xfrm>
          <a:prstGeom prst="rect">
            <a:avLst/>
          </a:prstGeom>
          <a:noFill/>
        </p:spPr>
        <p:txBody>
          <a:bodyPr wrap="square">
            <a:spAutoFit/>
          </a:bodyPr>
          <a:lstStyle/>
          <a:p>
            <a:pPr lvl="0" indent="457200" algn="just">
              <a:lnSpc>
                <a:spcPct val="150000"/>
              </a:lnSpc>
              <a:spcBef>
                <a:spcPts val="0"/>
              </a:spcBef>
              <a:spcAft>
                <a:spcPts val="0"/>
              </a:spcAft>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1.品牌保护概念</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品牌保护是指对品牌所有人、合法使用人的权益采取保护措施，以防范来自各方面的侵害行为，以及品牌资产流失的情况。品牌保护方法包括：品牌法律保护、品牌自我保护。</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2.品牌保护的必要性</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rPr>
              <a:t>（1）假冒现象猖獗</a:t>
            </a:r>
            <a:endParaRPr lang="zh-CN" altLang="zh-CN" sz="2000" kern="100" dirty="0">
              <a:solidFill>
                <a:schemeClr val="accent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pPr>
            <a:r>
              <a:rPr lang="zh-CN" altLang="zh-CN" sz="2000" kern="100" dirty="0">
                <a:effectLst/>
                <a:latin typeface="+mn-ea"/>
                <a:ea typeface="+mn-ea"/>
                <a:cs typeface="+mn-ea"/>
                <a:sym typeface="+mn-ea"/>
              </a:rPr>
              <a:t>假冒商品品种多、数量大，从生活日用品到生产资料，从一般商品到高档耐用消费品，从普通商品到高科技产品，从内销商品到外贸出口商品，假冒商品几乎无所不在、无所不有。其中，制作容易、利润丰厚、销售快捷的假冒名烟、名酒和药品的问题最为严重，而且假冒商品有向大商品和高科技产品方向发展的趋势。</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1965" y="1052830"/>
            <a:ext cx="11288395" cy="433832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4.品牌服务创新</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品牌服务创新就是创新企业的服务模式，包括服务态度、服务流程、服务技能及服务效果等方面的创新。品牌服务创新侧重以下几个方面。</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（1）保证服务响应迅速。企业要对顾客反应灵敏、行动快捷，尤其是问题投诉的解决。</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（2）保证技术的专业性。技术的准确性是指企业在提供支持服务时，所采用的措施、策略和方法必须适当、可靠、适用，并能够彻底解决问题。</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（3）保证服务的全面性。企业提供服务时，要根据承诺提供全过程、全方位的服务。</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（4）保证服务人员的亲和力。在服务过程中尽量使无形服务有形化，员工的态度和热情是无形服务的物化表现，这对于顾客的价值感知和满意度具有重要意义。</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9075" y="1772285"/>
            <a:ext cx="11573510" cy="2030095"/>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5.品牌管理创新</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rPr>
              <a:t>品牌管理创新是指企业在品牌管理思维、品牌管理制度、品牌管理机构、品牌营销策略等方面开展创新。通过这些方面的创新给企业品牌建设过程增添活力，使品牌能够适应环境的不断变化，以及企业发展战略的改变。</a:t>
            </a:r>
            <a:endParaRPr lang="zh-CN" altLang="zh-CN" sz="2000" kern="1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2600" y="981075"/>
            <a:ext cx="10924540" cy="332295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品牌创新是一个多因素组成的复杂过程，产品创新、技术创新、形象创新、管理创新是这一复杂过程的有机组成部分，只有这几个方面协调发展，才能使品牌在创新的道路上走得更稳、更远，才能保持品牌持续发展。品牌创新是企业的常规性营销工作，必须列入企业的日常营销议事日程。如果品牌长期固化不变，面对竞争品牌的营销攻势，极易被顾客遗忘。很多知名品牌在不知不觉之中就变成了坟墓品牌。所谓坟墓品牌指的是那些曾经为人们熟悉，但因为没有及时更新而被遗忘的品牌。企业不能等到自己的品牌已经变成坟墓品牌之后再去激活，此时往往费时费力还收效甚微。</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06170" y="1075055"/>
            <a:ext cx="10367010" cy="2861310"/>
          </a:xfrm>
          <a:prstGeom prst="rect">
            <a:avLst/>
          </a:prstGeom>
          <a:noFill/>
        </p:spPr>
        <p:txBody>
          <a:bodyPr wrap="square" rtlCol="0" anchor="t">
            <a:spAutoFit/>
          </a:bodyPr>
          <a:p>
            <a:pPr lvl="0" indent="457200" algn="just">
              <a:lnSpc>
                <a:spcPct val="150000"/>
              </a:lnSpc>
              <a:spcBef>
                <a:spcPts val="0"/>
              </a:spcBef>
              <a:spcAft>
                <a:spcPts val="0"/>
              </a:spcAft>
              <a:buClrTx/>
              <a:buSzTx/>
            </a:pPr>
            <a:r>
              <a:rPr lang="zh-CN" altLang="zh-CN" sz="2000" kern="100" dirty="0">
                <a:effectLst>
                  <a:outerShdw blurRad="38100" dist="25400" dir="5400000" algn="ctr" rotWithShape="0">
                    <a:srgbClr val="6E747A">
                      <a:alpha val="43000"/>
                    </a:srgbClr>
                  </a:outerShdw>
                </a:effectLst>
                <a:latin typeface="+mn-ea"/>
                <a:ea typeface="+mn-ea"/>
                <a:cs typeface="+mn-ea"/>
                <a:sym typeface="+mn-ea"/>
              </a:rPr>
              <a:t>比如：北冰洋汽水源于1936年的北平制冰厂，1985年改制成立北京市北冰洋食品公司之后进入辉煌期，产品深受顾客欢迎，供不应求。但是1994年北冰洋食品公司被百事可乐公司收购之后，北冰洋品牌被雪藏起来，从此北冰洋汽水从市场消失。2008年北京一轻集团希望将老字号北冰洋汽水重新推向市场，但是北冰洋品牌原有的忠诚顾客群已经不再是饮料的主力购买群体了，而年轻消费群体又有自己喜欢的新一代饮料品牌。因此，北冰洋汽水即使重新推向市场，也不再具有原来的市场影响力了。</a:t>
            </a:r>
            <a:endParaRPr lang="zh-CN" altLang="zh-CN" sz="2000" kern="100" dirty="0">
              <a:effectLst>
                <a:outerShdw blurRad="38100" dist="25400" dir="5400000" algn="ctr" rotWithShape="0">
                  <a:srgbClr val="6E747A">
                    <a:alpha val="43000"/>
                  </a:srgbClr>
                </a:outerShdw>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30595" y="188351"/>
            <a:ext cx="5112276"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rPr>
              <a:t>案例讨论</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微软雅黑 Light" panose="020B0502040204020203" pitchFamily="34" charset="-122"/>
            </a:endParaRPr>
          </a:p>
        </p:txBody>
      </p:sp>
      <p:sp>
        <p:nvSpPr>
          <p:cNvPr id="3" name="矩形 2"/>
          <p:cNvSpPr/>
          <p:nvPr/>
        </p:nvSpPr>
        <p:spPr bwMode="auto">
          <a:xfrm>
            <a:off x="410544" y="0"/>
            <a:ext cx="681278" cy="895681"/>
          </a:xfrm>
          <a:prstGeom prst="rect">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algn="ctr"/>
            <a:endParaRPr lang="zh-CN" altLang="en-US" sz="2000">
              <a:solidFill>
                <a:schemeClr val="bg1"/>
              </a:solidFill>
              <a:latin typeface="+mj-ea"/>
              <a:ea typeface="+mj-ea"/>
            </a:endParaRPr>
          </a:p>
        </p:txBody>
      </p:sp>
      <p:grpSp>
        <p:nvGrpSpPr>
          <p:cNvPr id="4" name="组合 3"/>
          <p:cNvGrpSpPr/>
          <p:nvPr/>
        </p:nvGrpSpPr>
        <p:grpSpPr>
          <a:xfrm>
            <a:off x="547862" y="384930"/>
            <a:ext cx="406642" cy="406640"/>
            <a:chOff x="2715905" y="-1569492"/>
            <a:chExt cx="504967" cy="504965"/>
          </a:xfrm>
        </p:grpSpPr>
        <p:sp>
          <p:nvSpPr>
            <p:cNvPr id="5" name="椭圆 4"/>
            <p:cNvSpPr/>
            <p:nvPr/>
          </p:nvSpPr>
          <p:spPr bwMode="auto">
            <a:xfrm>
              <a:off x="2715905" y="-1569492"/>
              <a:ext cx="504967" cy="504965"/>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2866412" y="-1499768"/>
              <a:ext cx="237492" cy="365515"/>
            </a:xfrm>
            <a:custGeom>
              <a:avLst/>
              <a:gdLst>
                <a:gd name="connsiteX0" fmla="*/ 100900 w 437806"/>
                <a:gd name="connsiteY0" fmla="*/ 0 h 673810"/>
                <a:gd name="connsiteX1" fmla="*/ 437806 w 437806"/>
                <a:gd name="connsiteY1" fmla="*/ 336905 h 673810"/>
                <a:gd name="connsiteX2" fmla="*/ 100900 w 437806"/>
                <a:gd name="connsiteY2" fmla="*/ 673810 h 673810"/>
                <a:gd name="connsiteX3" fmla="*/ 0 w 437806"/>
                <a:gd name="connsiteY3" fmla="*/ 572910 h 673810"/>
                <a:gd name="connsiteX4" fmla="*/ 236006 w 437806"/>
                <a:gd name="connsiteY4" fmla="*/ 336905 h 673810"/>
                <a:gd name="connsiteX5" fmla="*/ 0 w 437806"/>
                <a:gd name="connsiteY5" fmla="*/ 100900 h 67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06" h="673810">
                  <a:moveTo>
                    <a:pt x="100900" y="0"/>
                  </a:moveTo>
                  <a:lnTo>
                    <a:pt x="437806" y="336905"/>
                  </a:lnTo>
                  <a:lnTo>
                    <a:pt x="100900" y="673810"/>
                  </a:lnTo>
                  <a:lnTo>
                    <a:pt x="0" y="572910"/>
                  </a:lnTo>
                  <a:lnTo>
                    <a:pt x="236006" y="336905"/>
                  </a:lnTo>
                  <a:lnTo>
                    <a:pt x="0" y="100900"/>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8" name="文本框 7"/>
          <p:cNvSpPr txBox="1"/>
          <p:nvPr/>
        </p:nvSpPr>
        <p:spPr>
          <a:xfrm>
            <a:off x="1916430" y="1520190"/>
            <a:ext cx="7592060" cy="59880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ctr">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百雀羚“国货转型路”</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10" name="文本框 9"/>
          <p:cNvSpPr txBox="1"/>
          <p:nvPr/>
        </p:nvSpPr>
        <p:spPr>
          <a:xfrm>
            <a:off x="472440" y="2357120"/>
            <a:ext cx="11157585" cy="3784600"/>
          </a:xfrm>
          <a:prstGeom prst="rect">
            <a:avLst/>
          </a:prstGeom>
          <a:noFill/>
        </p:spPr>
        <p:txBody>
          <a:bodyPr wrap="square">
            <a:spAutoFit/>
          </a:bodyPr>
          <a:lstStyle/>
          <a:p>
            <a:pPr indent="457200" algn="just" eaLnBrk="1" latinLnBrk="0" hangingPunct="1">
              <a:lnSpc>
                <a:spcPct val="150000"/>
              </a:lnSpc>
              <a:spcBef>
                <a:spcPts val="0"/>
              </a:spcBef>
              <a:spcAft>
                <a:spcPts val="0"/>
              </a:spcAft>
            </a:pPr>
            <a:r>
              <a:rPr altLang="zh-CN" sz="2000" kern="100" dirty="0">
                <a:effectLst/>
                <a:latin typeface="+mn-ea"/>
                <a:ea typeface="+mn-ea"/>
                <a:cs typeface="+mn-ea"/>
              </a:rPr>
              <a:t>成立于于1931年的百雀羚，是当之无愧的国民老字号品牌。随着时代的变化，品牌一方面受到国内外品牌的夹击，另一方面品牌形象老化严重，导致风靡一时的百雀羚品牌几近消失。直到2004年，百雀羚品牌开启品牌重塑之路才起死回生。下面介绍百雀羚品牌的创新转型过程。</a:t>
            </a:r>
            <a:endParaRPr altLang="zh-CN" sz="2000" kern="100" dirty="0">
              <a:effectLst/>
              <a:latin typeface="+mn-ea"/>
              <a:ea typeface="+mn-ea"/>
              <a:cs typeface="+mn-ea"/>
            </a:endParaRPr>
          </a:p>
          <a:p>
            <a:pPr indent="457200" algn="just" eaLnBrk="1" latinLnBrk="0" hangingPunct="1">
              <a:lnSpc>
                <a:spcPct val="150000"/>
              </a:lnSpc>
              <a:spcBef>
                <a:spcPts val="0"/>
              </a:spcBef>
              <a:spcAft>
                <a:spcPts val="0"/>
              </a:spcAft>
            </a:pPr>
            <a:r>
              <a:rPr altLang="zh-CN" sz="2000" kern="100" dirty="0">
                <a:effectLst/>
                <a:latin typeface="+mn-ea"/>
                <a:ea typeface="+mn-ea"/>
                <a:cs typeface="+mn-ea"/>
              </a:rPr>
              <a:t>基于全国性市场调研数据筹备转型，百雀羚启用了全新“草本护肤”品牌定位，并提出“中国传奇，东方之美”的全新品牌理念。围绕新的市场定位，百雀羚加大产品研发力度，产品系列愈加丰富，不仅摆脱了老国货的陈旧印象，还迎合了年轻群体的消费需求。同时百雀羚采用多品牌战略，执行多品牌独立运营，各个品牌各司其职，共同编织了百雀羚产品系列大网</a:t>
            </a:r>
            <a:r>
              <a:rPr lang="zh-CN" altLang="zh-CN" sz="2000" kern="100" dirty="0">
                <a:effectLst/>
                <a:latin typeface="+mn-ea"/>
                <a:ea typeface="+mn-ea"/>
                <a:cs typeface="+mn-ea"/>
              </a:rPr>
              <a:t>。</a:t>
            </a:r>
            <a:endParaRPr altLang="zh-CN" sz="2000" kern="100" dirty="0">
              <a:effectLst/>
              <a:latin typeface="+mn-ea"/>
              <a:ea typeface="+mn-ea"/>
              <a:cs typeface="+mn-ea"/>
            </a:endParaRPr>
          </a:p>
          <a:p>
            <a:pPr indent="457200" algn="just" eaLnBrk="1" latinLnBrk="0" hangingPunct="1">
              <a:lnSpc>
                <a:spcPct val="150000"/>
              </a:lnSpc>
              <a:spcBef>
                <a:spcPts val="0"/>
              </a:spcBef>
              <a:spcAft>
                <a:spcPts val="0"/>
              </a:spcAft>
            </a:pPr>
            <a:r>
              <a:rPr lang="zh-CN" altLang="en-US" sz="2000" kern="100" dirty="0">
                <a:solidFill>
                  <a:srgbClr val="FF0000"/>
                </a:solidFill>
                <a:latin typeface="+mn-ea"/>
                <a:ea typeface="+mn-ea"/>
                <a:cs typeface="+mn-ea"/>
              </a:rPr>
              <a:t>具体内容请看教材第</a:t>
            </a:r>
            <a:r>
              <a:rPr lang="en-US" altLang="zh-CN" sz="2000" kern="100" dirty="0">
                <a:solidFill>
                  <a:srgbClr val="FF0000"/>
                </a:solidFill>
                <a:latin typeface="+mn-ea"/>
                <a:ea typeface="+mn-ea"/>
                <a:cs typeface="+mn-ea"/>
              </a:rPr>
              <a:t>XX</a:t>
            </a:r>
            <a:r>
              <a:rPr lang="zh-CN" altLang="en-US" sz="2000" kern="100" dirty="0">
                <a:solidFill>
                  <a:srgbClr val="FF0000"/>
                </a:solidFill>
                <a:latin typeface="+mn-ea"/>
                <a:ea typeface="+mn-ea"/>
                <a:cs typeface="+mn-ea"/>
              </a:rPr>
              <a:t>页！</a:t>
            </a:r>
            <a:endParaRPr lang="zh-CN" altLang="en-US" sz="2000" kern="100" dirty="0">
              <a:solidFill>
                <a:srgbClr val="FF0000"/>
              </a:solidFill>
              <a:effectLst/>
              <a:latin typeface="+mn-ea"/>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275080" y="5589270"/>
            <a:ext cx="8190865" cy="1115695"/>
          </a:xfrm>
          <a:prstGeom prst="rect">
            <a:avLst/>
          </a:prstGeom>
          <a:noFill/>
        </p:spPr>
        <p:txBody>
          <a:bodyPr wrap="square">
            <a:noAutofit/>
          </a:bodyPr>
          <a:lstStyle/>
          <a:p>
            <a:pPr lvl="0" indent="457200" algn="just">
              <a:lnSpc>
                <a:spcPct val="150000"/>
              </a:lnSpc>
              <a:spcBef>
                <a:spcPts val="0"/>
              </a:spcBef>
              <a:spcAft>
                <a:spcPts val="0"/>
              </a:spcAft>
              <a:buClrTx/>
              <a:buSzTx/>
            </a:pPr>
            <a:r>
              <a:rPr altLang="zh-CN" sz="2000" b="1" kern="100" dirty="0">
                <a:effectLst/>
                <a:latin typeface="+mn-ea"/>
                <a:ea typeface="+mn-ea"/>
                <a:cs typeface="+mn-ea"/>
                <a:sym typeface="+mn-ea"/>
              </a:rPr>
              <a:t>讨论：</a:t>
            </a:r>
            <a:endParaRPr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sz="2000" kern="100" dirty="0">
                <a:effectLst/>
                <a:latin typeface="+mn-ea"/>
                <a:ea typeface="+mn-ea"/>
                <a:cs typeface="+mn-ea"/>
                <a:sym typeface="+mn-ea"/>
              </a:rPr>
              <a:t>百雀羚品牌是如何从濒临淘汰边缘起死回生的，对你有什么启发？</a:t>
            </a:r>
            <a:endParaRPr sz="2000" kern="100" dirty="0">
              <a:effectLst/>
              <a:latin typeface="+mn-ea"/>
              <a:ea typeface="+mn-ea"/>
              <a:cs typeface="+mn-ea"/>
              <a:sym typeface="+mn-ea"/>
            </a:endParaRPr>
          </a:p>
        </p:txBody>
      </p:sp>
      <p:pic>
        <p:nvPicPr>
          <p:cNvPr id="7" name="图片 2" descr="IMG_256"/>
          <p:cNvPicPr>
            <a:picLocks noChangeAspect="1"/>
          </p:cNvPicPr>
          <p:nvPr>
            <p:custDataLst>
              <p:tags r:id="rId1"/>
            </p:custDataLst>
          </p:nvPr>
        </p:nvPicPr>
        <p:blipFill>
          <a:blip r:embed="rId2"/>
          <a:stretch>
            <a:fillRect/>
          </a:stretch>
        </p:blipFill>
        <p:spPr>
          <a:xfrm>
            <a:off x="1378585" y="375285"/>
            <a:ext cx="9533255" cy="498856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30300" y="332105"/>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项目小结</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2" name="文本框 1"/>
          <p:cNvSpPr txBox="1"/>
          <p:nvPr/>
        </p:nvSpPr>
        <p:spPr>
          <a:xfrm>
            <a:off x="482600" y="1484630"/>
            <a:ext cx="11114405" cy="4707890"/>
          </a:xfrm>
          <a:prstGeom prst="rect">
            <a:avLst/>
          </a:prstGeom>
          <a:noFill/>
        </p:spPr>
        <p:txBody>
          <a:bodyPr wrap="square">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1.品牌保护是指对品牌所有人、合法使用人的权益采取保护措施，以防范来自各方面的侵害行为，以及品牌资产流失的情况。</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2.品牌法律保护是指企业运用国家现有法律、法规对品牌资产进行保护，保障品牌所有人的合法权益。</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3.品牌自我保护是指企业主动采取措施加强内部管理，积极防范外部侵权行为，从而对品牌资产实施保护的活动。</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4.品牌自我保护的途径：积极采用防伪技术，加强商业机密保护，完善品牌管理体系。</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5.品牌危机是指因为企业内外部因素造成的突发性损害品牌形象的事件，并导致企业陷入困难和危险的状态。</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6.品牌危机的特点：突发性、危害性、关注性。</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0395" y="1721485"/>
            <a:ext cx="10977880" cy="3322955"/>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7.可能引发企业品牌危机的成因可以分为两类：企业外部因素和内部因素。</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8.品牌危机管理策略分为：品牌危机防范策略、品牌危机处理策略、品牌危机善后处理。</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9.品牌危机的处理策略：高层介入、勇于担当、真诚沟通、速度第一、系统运作、权威证实、适时转化</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10.品牌创新是指企业使用新的文化、技术、需求等给品牌赋予新的活力和生命。</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11.根据创新的来源可以将品牌创新方式分为：自主创新和引进创新两种。</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12.品牌创新策略： 持续的产品创新、开拓新市场、品牌形象创新、品牌服务创新。</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75080" y="332105"/>
            <a:ext cx="5080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复习思考题</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3" name="文本框 2"/>
          <p:cNvSpPr txBox="1"/>
          <p:nvPr/>
        </p:nvSpPr>
        <p:spPr>
          <a:xfrm>
            <a:off x="1635125" y="1844675"/>
            <a:ext cx="7552055" cy="3784600"/>
          </a:xfrm>
          <a:prstGeom prst="rect">
            <a:avLst/>
          </a:prstGeom>
          <a:noFill/>
        </p:spPr>
        <p:txBody>
          <a:bodyPr wrap="square" rtlCol="0" anchor="t">
            <a:spAutoFit/>
          </a:bodyPr>
          <a:lstStyle/>
          <a:p>
            <a:pPr lvl="0" indent="457200" algn="just">
              <a:lnSpc>
                <a:spcPct val="150000"/>
              </a:lnSpc>
              <a:spcBef>
                <a:spcPts val="0"/>
              </a:spcBef>
              <a:spcAft>
                <a:spcPts val="0"/>
              </a:spcAft>
            </a:pPr>
            <a:r>
              <a:rPr altLang="zh-CN" sz="2000" kern="100" dirty="0">
                <a:effectLst/>
                <a:latin typeface="+mn-ea"/>
                <a:ea typeface="+mn-ea"/>
                <a:cs typeface="+mn-ea"/>
                <a:sym typeface="+mn-ea"/>
              </a:rPr>
              <a:t>1.品牌保护包括哪些方面的保护措施？</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2.品牌法律保护有哪些方式？</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3.品牌宪章包含哪些方面的内容？</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4.企业的品牌管理机构有哪些类型？</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5.品牌危机的成因包括哪些方面？</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6.品牌危机的预防策略有哪些？</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7.品牌危机处理策略有哪些？</a:t>
            </a:r>
            <a:endParaRPr altLang="zh-CN" sz="2000" kern="100" dirty="0">
              <a:effectLst/>
              <a:latin typeface="+mn-ea"/>
              <a:ea typeface="+mn-ea"/>
              <a:cs typeface="+mn-ea"/>
              <a:sym typeface="+mn-ea"/>
            </a:endParaRPr>
          </a:p>
          <a:p>
            <a:pPr lvl="0" indent="457200" algn="just">
              <a:lnSpc>
                <a:spcPct val="150000"/>
              </a:lnSpc>
              <a:spcBef>
                <a:spcPts val="0"/>
              </a:spcBef>
              <a:spcAft>
                <a:spcPts val="0"/>
              </a:spcAft>
            </a:pPr>
            <a:r>
              <a:rPr altLang="zh-CN" sz="2000" kern="100" dirty="0">
                <a:effectLst/>
                <a:latin typeface="+mn-ea"/>
                <a:ea typeface="+mn-ea"/>
                <a:cs typeface="+mn-ea"/>
                <a:sym typeface="+mn-ea"/>
              </a:rPr>
              <a:t>8.品牌创新策略有哪些？</a:t>
            </a:r>
            <a:endParaRPr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02690" y="188595"/>
            <a:ext cx="6096000" cy="460375"/>
          </a:xfrm>
          <a:prstGeom prst="rect">
            <a:avLst/>
          </a:prstGeom>
          <a:noFill/>
        </p:spPr>
        <p:txBody>
          <a:bodyPr wrap="square" rtlCol="0" anchor="t">
            <a:spAutoFit/>
            <a:scene3d>
              <a:camera prst="orthographicFront"/>
              <a:lightRig rig="threePt" dir="t"/>
            </a:scene3d>
          </a:bodyPr>
          <a:lstStyle>
            <a:defPPr>
              <a:defRPr lang="zh-CN"/>
            </a:defPPr>
            <a:lvl1pPr>
              <a:defRPr sz="2400" b="1">
                <a:solidFill>
                  <a:schemeClr val="accent2"/>
                </a:solidFill>
                <a:latin typeface="微软雅黑" panose="020B0503020204020204" pitchFamily="34" charset="-122"/>
                <a:ea typeface="微软雅黑" panose="020B0503020204020204" pitchFamily="34" charset="-122"/>
                <a:cs typeface="+mn-ea"/>
              </a:defRPr>
            </a:lvl1pPr>
          </a:lstStyle>
          <a:p>
            <a:pPr lvl="0" algn="l">
              <a:lnSpc>
                <a:spcPct val="150000"/>
              </a:lnSpc>
              <a:buClrTx/>
              <a:buSzTx/>
            </a:pPr>
            <a:r>
              <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rPr>
              <a:t>项目实训</a:t>
            </a:r>
            <a:endParaRPr lang="zh-CN" altLang="en-US" sz="2800">
              <a:solidFill>
                <a:schemeClr val="accent1"/>
              </a:solidFill>
              <a:effectLst>
                <a:outerShdw blurRad="38100" dist="25400" dir="5400000" algn="ctr" rotWithShape="0">
                  <a:srgbClr val="6E747A">
                    <a:alpha val="43000"/>
                  </a:srgbClr>
                </a:outerShdw>
              </a:effectLst>
              <a:cs typeface="微软雅黑" panose="020B0503020204020204" pitchFamily="34" charset="-122"/>
              <a:sym typeface="+mn-ea"/>
            </a:endParaRPr>
          </a:p>
        </p:txBody>
      </p:sp>
      <p:sp>
        <p:nvSpPr>
          <p:cNvPr id="3" name="文本框 2"/>
          <p:cNvSpPr txBox="1"/>
          <p:nvPr/>
        </p:nvSpPr>
        <p:spPr>
          <a:xfrm>
            <a:off x="627380" y="1772920"/>
            <a:ext cx="10725785" cy="3415030"/>
          </a:xfrm>
          <a:prstGeom prst="rect">
            <a:avLst/>
          </a:prstGeom>
          <a:noFill/>
        </p:spPr>
        <p:txBody>
          <a:bodyPr wrap="square" rtlCol="0" anchor="t">
            <a:spAutoFit/>
          </a:bodyPr>
          <a:lstStyle/>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承袭上一个项目的策划方案，选择身边熟悉的某个企业或组织，对其品牌维护情况进行分析，找出其品牌维护策略方面的不足之处，为该企业制定品牌维护方案，最终提交品牌维护方案并开展汇报。 </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rPr>
              <a:t>1.实训目的</a:t>
            </a:r>
            <a:endParaRPr lang="zh-CN" altLang="zh-CN" sz="2400" kern="100" dirty="0">
              <a:solidFill>
                <a:srgbClr val="FF0000"/>
              </a:solidFill>
              <a:effectLst>
                <a:outerShdw blurRad="38100" dist="25400" dir="5400000" algn="ctr" rotWithShape="0">
                  <a:srgbClr val="6E747A">
                    <a:alpha val="43000"/>
                  </a:srgbClr>
                </a:outerShdw>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（1）通过分析熟悉企业的品牌维护策略，增进对品牌维护概念的理解。</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（2）通过搜集材料、整理材料、分析材料，提高发现问题、分析问题的能力。</a:t>
            </a:r>
            <a:endParaRPr lang="zh-CN" altLang="zh-CN" sz="2000" kern="100" dirty="0">
              <a:effectLst/>
              <a:latin typeface="+mn-ea"/>
              <a:ea typeface="+mn-ea"/>
              <a:cs typeface="+mn-ea"/>
              <a:sym typeface="+mn-ea"/>
            </a:endParaRPr>
          </a:p>
          <a:p>
            <a:pPr lvl="0" indent="457200" algn="just">
              <a:lnSpc>
                <a:spcPct val="150000"/>
              </a:lnSpc>
              <a:spcBef>
                <a:spcPts val="0"/>
              </a:spcBef>
              <a:spcAft>
                <a:spcPts val="0"/>
              </a:spcAft>
              <a:buClrTx/>
              <a:buSzTx/>
            </a:pPr>
            <a:r>
              <a:rPr lang="zh-CN" altLang="zh-CN" sz="2000" kern="100" dirty="0">
                <a:effectLst/>
                <a:latin typeface="+mn-ea"/>
                <a:ea typeface="+mn-ea"/>
                <a:cs typeface="+mn-ea"/>
                <a:sym typeface="+mn-ea"/>
              </a:rPr>
              <a:t>（3）通过撰写品牌维护方案，掌握品牌维护的策划方法。</a:t>
            </a:r>
            <a:endParaRPr lang="zh-CN" altLang="zh-CN" sz="2000" kern="100" dirty="0">
              <a:effectLst/>
              <a:latin typeface="+mn-ea"/>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tags/tag1.xml><?xml version="1.0" encoding="utf-8"?>
<p:tagLst xmlns:p="http://schemas.openxmlformats.org/presentationml/2006/main">
  <p:tag name="KSO_WM_TAG_VERSION" val="1.0"/>
  <p:tag name="KSO_WM_BEAUTIFY_FLAG" val="#wm#"/>
  <p:tag name="KSO_WM_TEMPLATE_CATEGORY" val="custom"/>
  <p:tag name="KSO_WM_TEMPLATE_INDEX" val="160336"/>
  <p:tag name="KSO_WM_UNIT_TYPE" val="l_i"/>
  <p:tag name="KSO_WM_UNIT_INDEX" val="1_1"/>
  <p:tag name="KSO_WM_UNIT_ID" val="custom160336_9*l_i*1_1"/>
  <p:tag name="KSO_WM_UNIT_CLEAR" val="1"/>
  <p:tag name="KSO_WM_UNIT_LAYERLEVEL" val="1_1"/>
  <p:tag name="KSO_WM_DIAGRAM_GROUP_CODE" val="l1-1"/>
</p:tagLst>
</file>

<file path=ppt/tags/tag10.xml><?xml version="1.0" encoding="utf-8"?>
<p:tagLst xmlns:p="http://schemas.openxmlformats.org/presentationml/2006/main">
  <p:tag name="MH" val="20170109233147"/>
  <p:tag name="MH_LIBRARY" val="GRAPHIC"/>
  <p:tag name="MH_ORDER" val="文本框 19"/>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MH" val="20170109233147"/>
  <p:tag name="MH_LIBRARY" val="GRAPHIC"/>
  <p:tag name="MH_ORDER" val="文本框 19"/>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MH" val="20170109233147"/>
  <p:tag name="MH_LIBRARY" val="GRAPHIC"/>
  <p:tag name="MH_ORDER" val="文本框 19"/>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TAG_VERSION" val="1.0"/>
  <p:tag name="KSO_WM_BEAUTIFY_FLAG" val="#wm#"/>
  <p:tag name="KSO_WM_TEMPLATE_CATEGORY" val="custom"/>
  <p:tag name="KSO_WM_TEMPLATE_INDEX" val="160336"/>
  <p:tag name="KSO_WM_UNIT_TYPE" val="l_i"/>
  <p:tag name="KSO_WM_UNIT_INDEX" val="1_2"/>
  <p:tag name="KSO_WM_UNIT_ID" val="custom160336_9*l_i*1_2"/>
  <p:tag name="KSO_WM_UNIT_CLEAR" val="1"/>
  <p:tag name="KSO_WM_UNIT_LAYERLEVEL" val="1_1"/>
  <p:tag name="KSO_WM_DIAGRAM_GROUP_CODE" val="l1-1"/>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PP_MARK_KEY" val="d6dd60dc-9106-4903-aa90-ddcb36095ec1"/>
  <p:tag name="COMMONDATA" val="eyJoZGlkIjoiYjk5ODM0YmMxOWJiYWQyNDU4MGIzYWRmYTA0ZmI5NDcifQ=="/>
</p:tagLst>
</file>

<file path=ppt/tags/tag3.xml><?xml version="1.0" encoding="utf-8"?>
<p:tagLst xmlns:p="http://schemas.openxmlformats.org/presentationml/2006/main">
  <p:tag name="KSO_WM_TAG_VERSION" val="1.0"/>
  <p:tag name="KSO_WM_BEAUTIFY_FLAG" val="#wm#"/>
  <p:tag name="KSO_WM_TEMPLATE_CATEGORY" val="custom"/>
  <p:tag name="KSO_WM_TEMPLATE_INDEX" val="160336"/>
  <p:tag name="KSO_WM_UNIT_TYPE" val="l_i"/>
  <p:tag name="KSO_WM_UNIT_INDEX" val="1_3"/>
  <p:tag name="KSO_WM_UNIT_ID" val="custom160336_9*l_i*1_3"/>
  <p:tag name="KSO_WM_UNIT_CLEAR" val="1"/>
  <p:tag name="KSO_WM_UNIT_LAYERLEVEL" val="1_1"/>
  <p:tag name="KSO_WM_DIAGRAM_GROUP_CODE" val="l1-1"/>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第一PPT，www.1ppt.com">
  <a:themeElements>
    <a:clrScheme name="自定义 64">
      <a:dk1>
        <a:srgbClr val="000000"/>
      </a:dk1>
      <a:lt1>
        <a:srgbClr val="FFFFFF"/>
      </a:lt1>
      <a:dk2>
        <a:srgbClr val="768395"/>
      </a:dk2>
      <a:lt2>
        <a:srgbClr val="F0F0F0"/>
      </a:lt2>
      <a:accent1>
        <a:srgbClr val="BA1E34"/>
      </a:accent1>
      <a:accent2>
        <a:srgbClr val="313D4D"/>
      </a:accent2>
      <a:accent3>
        <a:srgbClr val="425268"/>
      </a:accent3>
      <a:accent4>
        <a:srgbClr val="818181"/>
      </a:accent4>
      <a:accent5>
        <a:srgbClr val="A5A5A5"/>
      </a:accent5>
      <a:accent6>
        <a:srgbClr val="C9C9C9"/>
      </a:accent6>
      <a:hlink>
        <a:srgbClr val="4472C4"/>
      </a:hlink>
      <a:folHlink>
        <a:srgbClr val="BFBFBF"/>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64">
    <a:dk1>
      <a:srgbClr val="000000"/>
    </a:dk1>
    <a:lt1>
      <a:srgbClr val="FFFFFF"/>
    </a:lt1>
    <a:dk2>
      <a:srgbClr val="768395"/>
    </a:dk2>
    <a:lt2>
      <a:srgbClr val="F0F0F0"/>
    </a:lt2>
    <a:accent1>
      <a:srgbClr val="BA1E34"/>
    </a:accent1>
    <a:accent2>
      <a:srgbClr val="313D4D"/>
    </a:accent2>
    <a:accent3>
      <a:srgbClr val="425268"/>
    </a:accent3>
    <a:accent4>
      <a:srgbClr val="818181"/>
    </a:accent4>
    <a:accent5>
      <a:srgbClr val="A5A5A5"/>
    </a:accent5>
    <a:accent6>
      <a:srgbClr val="C9C9C9"/>
    </a:accent6>
    <a:hlink>
      <a:srgbClr val="4472C4"/>
    </a:hlink>
    <a:folHlink>
      <a:srgbClr val="BFBFBF"/>
    </a:folHlink>
  </a:clrScheme>
</a:themeOverride>
</file>

<file path=ppt/theme/themeOverride2.xml><?xml version="1.0" encoding="utf-8"?>
<a:themeOverride xmlns:a="http://schemas.openxmlformats.org/drawingml/2006/main">
  <a:clrScheme name="自定义 64">
    <a:dk1>
      <a:srgbClr val="000000"/>
    </a:dk1>
    <a:lt1>
      <a:srgbClr val="FFFFFF"/>
    </a:lt1>
    <a:dk2>
      <a:srgbClr val="768395"/>
    </a:dk2>
    <a:lt2>
      <a:srgbClr val="F0F0F0"/>
    </a:lt2>
    <a:accent1>
      <a:srgbClr val="BA1E34"/>
    </a:accent1>
    <a:accent2>
      <a:srgbClr val="313D4D"/>
    </a:accent2>
    <a:accent3>
      <a:srgbClr val="425268"/>
    </a:accent3>
    <a:accent4>
      <a:srgbClr val="818181"/>
    </a:accent4>
    <a:accent5>
      <a:srgbClr val="A5A5A5"/>
    </a:accent5>
    <a:accent6>
      <a:srgbClr val="C9C9C9"/>
    </a:accent6>
    <a:hlink>
      <a:srgbClr val="4472C4"/>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0</TotalTime>
  <Words>18824</Words>
  <Application>WPS 演示</Application>
  <PresentationFormat>自定义</PresentationFormat>
  <Paragraphs>466</Paragraphs>
  <Slides>101</Slides>
  <Notes>8</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101</vt:i4>
      </vt:variant>
    </vt:vector>
  </HeadingPairs>
  <TitlesOfParts>
    <vt:vector size="118" baseType="lpstr">
      <vt:lpstr>Arial</vt:lpstr>
      <vt:lpstr>宋体</vt:lpstr>
      <vt:lpstr>Wingdings</vt:lpstr>
      <vt:lpstr>微软雅黑</vt:lpstr>
      <vt:lpstr>仿宋_GB2312</vt:lpstr>
      <vt:lpstr>仿宋</vt:lpstr>
      <vt:lpstr>Calibri</vt:lpstr>
      <vt:lpstr>Calibri</vt:lpstr>
      <vt:lpstr>微软雅黑 Light</vt:lpstr>
      <vt:lpstr>Lifeline JL</vt:lpstr>
      <vt:lpstr>Segoe Print</vt:lpstr>
      <vt:lpstr>Arial</vt:lpstr>
      <vt:lpstr>黑体</vt:lpstr>
      <vt:lpstr>Arial Unicode MS</vt:lpstr>
      <vt:lpstr>Impact</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红蓝工作总结</dc:title>
  <dc:creator>第一PPT</dc:creator>
  <cp:keywords>www.1ppt.com</cp:keywords>
  <dc:description>www.1ppt.com</dc:description>
  <cp:lastModifiedBy>vf1120</cp:lastModifiedBy>
  <cp:revision>450</cp:revision>
  <dcterms:created xsi:type="dcterms:W3CDTF">2019-10-22T07:13:00Z</dcterms:created>
  <dcterms:modified xsi:type="dcterms:W3CDTF">2023-09-10T05:41:07Z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DF2749AC7D834D0C98D53FF33E53C099</vt:lpwstr>
  </property>
</Properties>
</file>