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157"/>
  </p:handoutMasterIdLst>
  <p:sldIdLst>
    <p:sldId id="1889" r:id="rId4"/>
    <p:sldId id="1801" r:id="rId6"/>
    <p:sldId id="1965" r:id="rId7"/>
    <p:sldId id="2192" r:id="rId8"/>
    <p:sldId id="1966" r:id="rId9"/>
    <p:sldId id="2709" r:id="rId10"/>
    <p:sldId id="1934" r:id="rId11"/>
    <p:sldId id="1297" r:id="rId12"/>
    <p:sldId id="1936" r:id="rId13"/>
    <p:sldId id="2301" r:id="rId14"/>
    <p:sldId id="1943" r:id="rId15"/>
    <p:sldId id="1938" r:id="rId16"/>
    <p:sldId id="2853" r:id="rId17"/>
    <p:sldId id="1941" r:id="rId18"/>
    <p:sldId id="2854" r:id="rId19"/>
    <p:sldId id="1942" r:id="rId20"/>
    <p:sldId id="2852" r:id="rId21"/>
    <p:sldId id="1944" r:id="rId22"/>
    <p:sldId id="2856" r:id="rId23"/>
    <p:sldId id="1947" r:id="rId24"/>
    <p:sldId id="2855" r:id="rId25"/>
    <p:sldId id="1948" r:id="rId26"/>
    <p:sldId id="2857" r:id="rId27"/>
    <p:sldId id="2859" r:id="rId28"/>
    <p:sldId id="1946" r:id="rId29"/>
    <p:sldId id="1945" r:id="rId30"/>
    <p:sldId id="2495" r:id="rId31"/>
    <p:sldId id="1950" r:id="rId32"/>
    <p:sldId id="1952" r:id="rId33"/>
    <p:sldId id="1953" r:id="rId34"/>
    <p:sldId id="1958" r:id="rId35"/>
    <p:sldId id="1956" r:id="rId36"/>
    <p:sldId id="1959" r:id="rId37"/>
    <p:sldId id="1955" r:id="rId38"/>
    <p:sldId id="1960" r:id="rId39"/>
    <p:sldId id="2993" r:id="rId40"/>
    <p:sldId id="2597" r:id="rId41"/>
    <p:sldId id="1961" r:id="rId42"/>
    <p:sldId id="1962" r:id="rId43"/>
    <p:sldId id="2600" r:id="rId44"/>
    <p:sldId id="1969" r:id="rId45"/>
    <p:sldId id="1968" r:id="rId46"/>
    <p:sldId id="2994" r:id="rId47"/>
    <p:sldId id="2995" r:id="rId48"/>
    <p:sldId id="1963" r:id="rId49"/>
    <p:sldId id="1964" r:id="rId50"/>
    <p:sldId id="1975" r:id="rId51"/>
    <p:sldId id="2996" r:id="rId52"/>
    <p:sldId id="1979" r:id="rId53"/>
    <p:sldId id="1976" r:id="rId54"/>
    <p:sldId id="1977" r:id="rId55"/>
    <p:sldId id="2860" r:id="rId56"/>
    <p:sldId id="1980" r:id="rId57"/>
    <p:sldId id="1981" r:id="rId58"/>
    <p:sldId id="2862" r:id="rId59"/>
    <p:sldId id="2418" r:id="rId60"/>
    <p:sldId id="2863" r:id="rId61"/>
    <p:sldId id="1982" r:id="rId62"/>
    <p:sldId id="2417" r:id="rId63"/>
    <p:sldId id="3114" r:id="rId64"/>
    <p:sldId id="1990" r:id="rId65"/>
    <p:sldId id="2865" r:id="rId66"/>
    <p:sldId id="2419" r:id="rId67"/>
    <p:sldId id="3115" r:id="rId68"/>
    <p:sldId id="1992" r:id="rId69"/>
    <p:sldId id="2866" r:id="rId70"/>
    <p:sldId id="2496" r:id="rId71"/>
    <p:sldId id="1985" r:id="rId72"/>
    <p:sldId id="1983" r:id="rId73"/>
    <p:sldId id="2867" r:id="rId74"/>
    <p:sldId id="1993" r:id="rId75"/>
    <p:sldId id="2710" r:id="rId76"/>
    <p:sldId id="1994" r:id="rId77"/>
    <p:sldId id="1995" r:id="rId78"/>
    <p:sldId id="1984" r:id="rId79"/>
    <p:sldId id="3116" r:id="rId80"/>
    <p:sldId id="1986" r:id="rId81"/>
    <p:sldId id="1987" r:id="rId82"/>
    <p:sldId id="1988" r:id="rId83"/>
    <p:sldId id="1989" r:id="rId84"/>
    <p:sldId id="1971" r:id="rId85"/>
    <p:sldId id="3206" r:id="rId86"/>
    <p:sldId id="1972" r:id="rId87"/>
    <p:sldId id="1973" r:id="rId88"/>
    <p:sldId id="2861" r:id="rId89"/>
    <p:sldId id="2052" r:id="rId90"/>
    <p:sldId id="1974" r:id="rId91"/>
    <p:sldId id="2868" r:id="rId92"/>
    <p:sldId id="2053" r:id="rId93"/>
    <p:sldId id="2061" r:id="rId94"/>
    <p:sldId id="2055" r:id="rId95"/>
    <p:sldId id="3117" r:id="rId96"/>
    <p:sldId id="2871" r:id="rId97"/>
    <p:sldId id="2056" r:id="rId98"/>
    <p:sldId id="2054" r:id="rId99"/>
    <p:sldId id="3120" r:id="rId100"/>
    <p:sldId id="2872" r:id="rId101"/>
    <p:sldId id="2058" r:id="rId102"/>
    <p:sldId id="2059" r:id="rId103"/>
    <p:sldId id="2062" r:id="rId104"/>
    <p:sldId id="3121" r:id="rId105"/>
    <p:sldId id="2063" r:id="rId106"/>
    <p:sldId id="2870" r:id="rId107"/>
    <p:sldId id="2060" r:id="rId108"/>
    <p:sldId id="2064" r:id="rId109"/>
    <p:sldId id="3122" r:id="rId110"/>
    <p:sldId id="2050" r:id="rId111"/>
    <p:sldId id="3123" r:id="rId112"/>
    <p:sldId id="2066" r:id="rId113"/>
    <p:sldId id="2067" r:id="rId114"/>
    <p:sldId id="2873" r:id="rId115"/>
    <p:sldId id="2603" r:id="rId116"/>
    <p:sldId id="2601" r:id="rId117"/>
    <p:sldId id="2073" r:id="rId118"/>
    <p:sldId id="2076" r:id="rId119"/>
    <p:sldId id="2869" r:id="rId120"/>
    <p:sldId id="2074" r:id="rId121"/>
    <p:sldId id="2069" r:id="rId122"/>
    <p:sldId id="2077" r:id="rId123"/>
    <p:sldId id="2070" r:id="rId124"/>
    <p:sldId id="2877" r:id="rId125"/>
    <p:sldId id="2072" r:id="rId126"/>
    <p:sldId id="2876" r:id="rId127"/>
    <p:sldId id="2078" r:id="rId128"/>
    <p:sldId id="2167" r:id="rId129"/>
    <p:sldId id="2082" r:id="rId130"/>
    <p:sldId id="2083" r:id="rId131"/>
    <p:sldId id="2427" r:id="rId132"/>
    <p:sldId id="2084" r:id="rId133"/>
    <p:sldId id="2085" r:id="rId134"/>
    <p:sldId id="2428" r:id="rId135"/>
    <p:sldId id="2421" r:id="rId136"/>
    <p:sldId id="2168" r:id="rId137"/>
    <p:sldId id="2086" r:id="rId138"/>
    <p:sldId id="2881" r:id="rId139"/>
    <p:sldId id="3125" r:id="rId140"/>
    <p:sldId id="2432" r:id="rId141"/>
    <p:sldId id="2431" r:id="rId142"/>
    <p:sldId id="2433" r:id="rId143"/>
    <p:sldId id="2611" r:id="rId144"/>
    <p:sldId id="2882" r:id="rId145"/>
    <p:sldId id="2883" r:id="rId146"/>
    <p:sldId id="2612" r:id="rId147"/>
    <p:sldId id="2614" r:id="rId148"/>
    <p:sldId id="2605" r:id="rId149"/>
    <p:sldId id="2615" r:id="rId150"/>
    <p:sldId id="2128" r:id="rId151"/>
    <p:sldId id="2884" r:id="rId152"/>
    <p:sldId id="2132" r:id="rId153"/>
    <p:sldId id="2089" r:id="rId154"/>
    <p:sldId id="2169" r:id="rId155"/>
    <p:sldId id="2170" r:id="rId156"/>
  </p:sldIdLst>
  <p:sldSz cx="12198350" cy="6858000"/>
  <p:notesSz cx="6858000" cy="9144000"/>
  <p:custDataLst>
    <p:tags r:id="rId161"/>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1" userDrawn="1">
          <p15:clr>
            <a:srgbClr val="A4A3A4"/>
          </p15:clr>
        </p15:guide>
        <p15:guide id="2" pos="37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D1243C"/>
    <a:srgbClr val="FF6600"/>
    <a:srgbClr val="FF5050"/>
    <a:srgbClr val="425268"/>
    <a:srgbClr val="313D4D"/>
    <a:srgbClr val="CB233A"/>
    <a:srgbClr val="FFFFFF"/>
    <a:srgbClr val="B81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3" autoAdjust="0"/>
    <p:restoredTop sz="96314" autoAdjust="0"/>
  </p:normalViewPr>
  <p:slideViewPr>
    <p:cSldViewPr snapToObjects="1" showGuides="1">
      <p:cViewPr varScale="1">
        <p:scale>
          <a:sx n="47" d="100"/>
          <a:sy n="47" d="100"/>
        </p:scale>
        <p:origin x="-106" y="-1162"/>
      </p:cViewPr>
      <p:guideLst>
        <p:guide orient="horz" pos="2111"/>
        <p:guide pos="377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81" d="100"/>
          <a:sy n="81" d="100"/>
        </p:scale>
        <p:origin x="-2088" y="-102"/>
      </p:cViewPr>
      <p:guideLst>
        <p:guide orient="horz" pos="2655"/>
        <p:guide pos="2225"/>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1" Type="http://schemas.openxmlformats.org/officeDocument/2006/relationships/tags" Target="tags/tag44.xml"/><Relationship Id="rId160" Type="http://schemas.openxmlformats.org/officeDocument/2006/relationships/tableStyles" Target="tableStyles.xml"/><Relationship Id="rId16" Type="http://schemas.openxmlformats.org/officeDocument/2006/relationships/slide" Target="slides/slide12.xml"/><Relationship Id="rId159" Type="http://schemas.openxmlformats.org/officeDocument/2006/relationships/viewProps" Target="viewProps.xml"/><Relationship Id="rId158" Type="http://schemas.openxmlformats.org/officeDocument/2006/relationships/presProps" Target="presProps.xml"/><Relationship Id="rId157" Type="http://schemas.openxmlformats.org/officeDocument/2006/relationships/handoutMaster" Target="handoutMasters/handoutMaster1.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20.png"/><Relationship Id="rId12" Type="http://schemas.openxmlformats.org/officeDocument/2006/relationships/image" Target="../media/image11.png"/><Relationship Id="rId11" Type="http://schemas.openxmlformats.org/officeDocument/2006/relationships/image" Target="../media/image19.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TextBox 3"/>
          <p:cNvSpPr txBox="1"/>
          <p:nvPr userDrawn="1"/>
        </p:nvSpPr>
        <p:spPr>
          <a:xfrm>
            <a:off x="1907704" y="6453336"/>
            <a:ext cx="1224136" cy="118430"/>
          </a:xfrm>
          <a:prstGeom prst="rect">
            <a:avLst/>
          </a:prstGeom>
          <a:noFill/>
        </p:spPr>
        <p:txBody>
          <a:bodyPr wrap="square" rtlCol="0">
            <a:spAutoFit/>
          </a:bodyPr>
          <a:lstStyle/>
          <a:p>
            <a:pPr fontAlgn="auto">
              <a:lnSpc>
                <a:spcPct val="200000"/>
              </a:lnSpc>
              <a:spcBef>
                <a:spcPts val="0"/>
              </a:spcBef>
              <a:spcAft>
                <a:spcPts val="0"/>
              </a:spcAft>
              <a:buFontTx/>
              <a:buNone/>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6" name="组合 5"/>
          <p:cNvGrpSpPr/>
          <p:nvPr userDrawn="1"/>
        </p:nvGrpSpPr>
        <p:grpSpPr>
          <a:xfrm>
            <a:off x="547862" y="384930"/>
            <a:ext cx="406642" cy="406640"/>
            <a:chOff x="2715905" y="-1569492"/>
            <a:chExt cx="504967" cy="504965"/>
          </a:xfrm>
        </p:grpSpPr>
        <p:sp>
          <p:nvSpPr>
            <p:cNvPr id="7" name="椭圆 6"/>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3" y="2886610"/>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6"/>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0"/>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7"/>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0"/>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8"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0" y="3446015"/>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9" y="2725339"/>
            <a:ext cx="1116939"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3"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1"/>
            <a:ext cx="52217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5"/>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5"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8" y="3325062"/>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1" y="2909286"/>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8" y="3446014"/>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795" y="6715126"/>
            <a:ext cx="12196763" cy="142875"/>
          </a:xfrm>
          <a:prstGeom prst="rect">
            <a:avLst/>
          </a:prstGeom>
          <a:solidFill>
            <a:schemeClr val="accent2"/>
          </a:solidFill>
          <a:ln>
            <a:noFill/>
          </a:ln>
        </p:spPr>
        <p:txBody>
          <a:bodyPr vert="horz" wrap="square" lIns="91440" tIns="45720" rIns="91440" bIns="45720" numCol="1" anchor="t" anchorCtr="0" compatLnSpc="1"/>
          <a:lstStyle/>
          <a:p>
            <a:pPr>
              <a:defRPr/>
            </a:pPr>
            <a:endParaRPr lang="zh-CN" altLang="en-US">
              <a:solidFill>
                <a:srgbClr val="3D3D3D"/>
              </a:solidFill>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email"/>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email"/>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email"/>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email"/>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email"/>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email"/>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email"/>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email"/>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email"/>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email"/>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email"/>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email"/>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5" cstate="email"/>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6" cstate="email"/>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 name="组合 1"/>
          <p:cNvGrpSpPr/>
          <p:nvPr userDrawn="1"/>
        </p:nvGrpSpPr>
        <p:grpSpPr>
          <a:xfrm>
            <a:off x="547862" y="384930"/>
            <a:ext cx="406642" cy="406640"/>
            <a:chOff x="2715905" y="-1569492"/>
            <a:chExt cx="504967" cy="504965"/>
          </a:xfrm>
        </p:grpSpPr>
        <p:sp>
          <p:nvSpPr>
            <p:cNvPr id="20" name="椭圆 19"/>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8" name="组合 7"/>
          <p:cNvGrpSpPr/>
          <p:nvPr userDrawn="1"/>
        </p:nvGrpSpPr>
        <p:grpSpPr>
          <a:xfrm>
            <a:off x="547862" y="384930"/>
            <a:ext cx="406642" cy="406640"/>
            <a:chOff x="2715905" y="-1569492"/>
            <a:chExt cx="504967" cy="504965"/>
          </a:xfrm>
        </p:grpSpPr>
        <p:sp>
          <p:nvSpPr>
            <p:cNvPr id="9" name="椭圆 8"/>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fontAlgn="base" hangingPunct="1">
        <a:spcBef>
          <a:spcPct val="0"/>
        </a:spcBef>
        <a:spcAft>
          <a:spcPct val="0"/>
        </a:spcAft>
        <a:defRPr sz="2400">
          <a:solidFill>
            <a:schemeClr val="accent3"/>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3"/>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3"/>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3"/>
          <p:cNvSpPr txBox="1">
            <a:spLocks noChangeArrowheads="1"/>
          </p:cNvSpPr>
          <p:nvPr userDrawn="1"/>
        </p:nvSpPr>
        <p:spPr bwMode="auto">
          <a:xfrm>
            <a:off x="11685855" y="6437965"/>
            <a:ext cx="511729" cy="276999"/>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bwMode="auto">
          <a:xfrm>
            <a:off x="410544" y="0"/>
            <a:ext cx="681278" cy="895681"/>
          </a:xfrm>
          <a:prstGeom prst="rect">
            <a:avLst/>
          </a:prstGeom>
          <a:solidFill>
            <a:srgbClr val="C00000"/>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13" name="组合 12"/>
          <p:cNvGrpSpPr/>
          <p:nvPr userDrawn="1"/>
        </p:nvGrpSpPr>
        <p:grpSpPr>
          <a:xfrm>
            <a:off x="547862" y="384930"/>
            <a:ext cx="406642" cy="406640"/>
            <a:chOff x="2715905" y="-1569492"/>
            <a:chExt cx="504967" cy="504965"/>
          </a:xfrm>
        </p:grpSpPr>
        <p:sp>
          <p:nvSpPr>
            <p:cNvPr id="14" name="椭圆 1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41.jpeg"/><Relationship Id="rId1" Type="http://schemas.openxmlformats.org/officeDocument/2006/relationships/tags" Target="../tags/tag38.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42.png"/><Relationship Id="rId1" Type="http://schemas.openxmlformats.org/officeDocument/2006/relationships/tags" Target="../tags/tag3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43.jpeg"/><Relationship Id="rId1" Type="http://schemas.openxmlformats.org/officeDocument/2006/relationships/tags" Target="../tags/tag4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tags" Target="../tags/tag1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tags" Target="../tags/tag18.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5.jpeg"/><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jpeg"/><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5.xml"/><Relationship Id="rId6" Type="http://schemas.openxmlformats.org/officeDocument/2006/relationships/themeOverride" Target="../theme/themeOverride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7.jpeg"/><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8.jpeg"/><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1.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jpeg"/><Relationship Id="rId1" Type="http://schemas.openxmlformats.org/officeDocument/2006/relationships/tags" Target="../tags/tag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jpeg"/><Relationship Id="rId1" Type="http://schemas.openxmlformats.org/officeDocument/2006/relationships/tags" Target="../tags/tag2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tags" Target="../tags/tag2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2.jpeg"/><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jpeg"/><Relationship Id="rId1" Type="http://schemas.openxmlformats.org/officeDocument/2006/relationships/tags" Target="../tags/tag2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jpeg"/><Relationship Id="rId1" Type="http://schemas.openxmlformats.org/officeDocument/2006/relationships/tags" Target="../tags/tag2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tags" Target="../tags/tag2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jpeg"/><Relationship Id="rId1" Type="http://schemas.openxmlformats.org/officeDocument/2006/relationships/tags" Target="../tags/tag3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jpeg"/><Relationship Id="rId1" Type="http://schemas.openxmlformats.org/officeDocument/2006/relationships/tags" Target="../tags/tag3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tags" Target="../tags/tag3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8.jpeg"/><Relationship Id="rId1" Type="http://schemas.openxmlformats.org/officeDocument/2006/relationships/tags" Target="../tags/tag3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9.jpeg"/><Relationship Id="rId1" Type="http://schemas.openxmlformats.org/officeDocument/2006/relationships/tags" Target="../tags/tag3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tags" Target="../tags/tag3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solidFill>
            <a:srgbClr val="42526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381834" y="-11557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726975" y="764704"/>
            <a:ext cx="1398270" cy="6604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00" i="0" u="none" strike="noStrike" kern="1200" cap="none" spc="0" normalizeH="0" baseline="0" noProof="0" dirty="0">
                <a:ln>
                  <a:noFill/>
                </a:ln>
                <a:solidFill>
                  <a:srgbClr val="FFFFFF"/>
                </a:solidFill>
                <a:effectLst/>
                <a:uLnTx/>
                <a:uFillTx/>
                <a:latin typeface="+mn-ea"/>
                <a:ea typeface="+mn-ea"/>
                <a:cs typeface="+mn-cs"/>
              </a:rPr>
              <a:t>第</a:t>
            </a:r>
            <a:r>
              <a:rPr kumimoji="0" lang="en-US" altLang="zh-CN" sz="3700" i="0" u="none" strike="noStrike" kern="1200" cap="none" spc="0" normalizeH="0" baseline="0" noProof="0" dirty="0">
                <a:ln>
                  <a:noFill/>
                </a:ln>
                <a:solidFill>
                  <a:srgbClr val="FFFFFF"/>
                </a:solidFill>
                <a:effectLst/>
                <a:uLnTx/>
                <a:uFillTx/>
                <a:latin typeface="+mn-ea"/>
                <a:ea typeface="+mn-ea"/>
                <a:cs typeface="+mn-cs"/>
              </a:rPr>
              <a:t>4</a:t>
            </a:r>
            <a:r>
              <a:rPr kumimoji="0" lang="zh-CN" altLang="en-US" sz="3700" i="0" u="none" strike="noStrike" kern="1200" cap="none" spc="0" normalizeH="0" baseline="0" noProof="0" dirty="0">
                <a:ln>
                  <a:noFill/>
                </a:ln>
                <a:solidFill>
                  <a:srgbClr val="FFFFFF"/>
                </a:solidFill>
                <a:effectLst/>
                <a:uLnTx/>
                <a:uFillTx/>
                <a:latin typeface="+mn-ea"/>
                <a:ea typeface="+mn-ea"/>
                <a:cs typeface="+mn-cs"/>
              </a:rPr>
              <a:t>章</a:t>
            </a:r>
            <a:endParaRPr kumimoji="0" lang="zh-CN" altLang="en-US" sz="37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1509219" y="2883779"/>
            <a:ext cx="8412480" cy="92202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品牌策划与推广：品牌识别</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5035" y="1412875"/>
            <a:ext cx="10608310" cy="470789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（1）产品成分标签并不是品牌识别要素。在日常生活中，一些食品、服饰等品类会标注产品的成分构成或质量等级等信息，但这些信息并不具有差异性，很多品牌都含有，因此不是品牌识别要素。</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品牌形象代言人不是品牌识别要素。一个品牌可以借助品牌代言人提高自身的知名度和可信度。但品牌形象代言人与某一品牌的关系是暂时的、不是唯一的，品牌代言人并不能帮助顾客区别竞争品牌和目标品牌。同时，鉴于品牌识别要素的本质是一种商标设计，品牌代言人不满足这一属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对于单个品牌而言，并不需要设计所有的品牌识别要素。通常品牌名称是必需的，因为品牌名称是顾客识别企业品牌的第一要素。对于标志、口号、包装、域名等，大多数品牌都会有，但少数品牌只会拥有其中的一个或几个。</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7095" y="1844675"/>
            <a:ext cx="1080389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（3）标志加边框可以增强控制感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学者Cutright研究发现，控制感缺失时，顾客倾向于寻求高度结构化、有边框的产品及其品牌标志。这是因为恐怖袭击、金融危机等打击使顾客对环境的控制感降低。控制感受到威胁的顾客对用圆圈或正方形包围的品牌标志显示出更强的偏好。顾客在选择产品时，也会更偏爱提供边框的书架和餐盘。因此，当顾客缺乏控制感时，相对于无边框的品牌标志，顾客会更喜爱有边框的品牌标志。</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65835" y="2275840"/>
            <a:ext cx="10648950"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（4）标志大小要符合顾客个性</a:t>
            </a:r>
            <a:r>
              <a:rPr lang="zh-CN" altLang="zh-CN" sz="2000" kern="100" dirty="0">
                <a:effectLst/>
                <a:latin typeface="+mn-ea"/>
                <a:ea typeface="+mn-ea"/>
                <a:cs typeface="+mn-ea"/>
                <a:sym typeface="+mn-ea"/>
              </a:rPr>
              <a:t>国内学者王海忠教授研究发现，不同个性的顾客对品牌标志的大小会产生不同的反应。其一，自我情绪控制力比较强的顾客比较喜欢较为隐匿的小品牌标志；其二，自我情绪控制力比较弱的顾客比较喜欢醒目的大品牌标志。因此，设计品牌标志时要考虑顾客的个性差异，简单的品牌标志大小便能反映顾客的不同个性追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340485"/>
            <a:ext cx="1069911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2）包装的视觉感设计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包装的大小、图片的位置都会影响顾客的视觉感知，品牌管理人员可以采取以下策略设计产品包装提高顾客对品牌的视觉感知质量。</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（1）食品小包装更受顾客偏爱</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学者Do Vale等研究发现，小包装会增加顾客的消费量。小包装，尤其是食品类产品，能降低顾客的自我控制，以及对摄取能量的低估。自我控制能力较弱的顾客更加偏爱小包装的产品。这也说明为何采取小包装的公仔面备受欢迎（见图4-21）。</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 name="图片 2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2138680" y="516890"/>
            <a:ext cx="6868795" cy="5297170"/>
          </a:xfrm>
          <a:prstGeom prst="rect">
            <a:avLst/>
          </a:prstGeom>
        </p:spPr>
      </p:pic>
      <p:sp>
        <p:nvSpPr>
          <p:cNvPr id="100" name="文本框 99"/>
          <p:cNvSpPr txBox="1"/>
          <p:nvPr/>
        </p:nvSpPr>
        <p:spPr>
          <a:xfrm>
            <a:off x="2138680" y="5949315"/>
            <a:ext cx="5080000" cy="66675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图</a:t>
            </a:r>
            <a:r>
              <a:rPr lang="zh-CN" altLang="zh-CN" sz="2000" kern="100" dirty="0">
                <a:effectLst/>
                <a:latin typeface="+mn-ea"/>
                <a:ea typeface="+mn-ea"/>
                <a:cs typeface="+mn-ea"/>
                <a:sym typeface="+mn-ea"/>
              </a:rPr>
              <a:t>4-21 </a:t>
            </a:r>
            <a:r>
              <a:rPr lang="zh-CN" altLang="zh-CN" sz="2000" kern="100" dirty="0">
                <a:effectLst/>
                <a:latin typeface="+mn-ea"/>
                <a:ea typeface="+mn-ea"/>
                <a:cs typeface="+mn-ea"/>
                <a:sym typeface="+mn-ea"/>
              </a:rPr>
              <a:t>小包装公仔面</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340485"/>
            <a:ext cx="1101534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（2）大包装会模糊顾客感知</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大包装可以增加顾客对内部实物数量的感知，增加顾客支付溢价的可能性。因此在一些特殊场合，如电影院售卖的糖果、爆米花的容器往往很大，同样餐厅会使用大型食品器皿，这些大包装都会给顾客“分量足”的感觉。企业正是利用大包装模糊顾客对包装内产品数量的感知，让顾客自愿支付溢价。大包装还是一种传递身份地位的信号。研究发现，当顾客处于无力感、低权利处境时，会选择较大包装的食物和饮料，以此显示自己的身份，从而帮助自己恢复权利感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196340"/>
            <a:ext cx="1108202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（3）图片位置影响重量感知</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Deng &amp; Kahn研究发现，在二维空间中，顾客认为包装的底部和包装正面右侧是较重的位置。因此，当产品图片被放置在这些位置上时，顾客认为产品较重；相反，包装的顶部和包装正面左侧被认为是较轻的位置。因此，当产品图片被放置于该区域时产品会被认为较轻。因此，品牌管理人员可以将美味食物的图片放置在包装的右侧底部，以此吸引顾客的食欲，并增加购买可能性；相反，强调便携性的产品，可以将产品图片放置于包装的左侧顶部，以此减少重量感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26185" y="843915"/>
            <a:ext cx="10180320" cy="332295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（4）包装的胖瘦会模糊顾客感知</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研究发现，又矮又胖的容器会让顾客感觉里面盛放的饮料较少，因此顾客会继续往里面添加饮品；相反，又高又瘦的容器会让顾客感觉里面盛放的饮料已经较多，继续往里面添加饮品的可能性则较低。也就是说，当产品采取又高又瘦的包装容器时，顾客会认为里面盛放着足够多的产品，感觉物超所值。因此，当品牌的目标顾客是女性时，设计又高又瘦的容器一方面可以让顾客感觉物超所值，另一方面又不会让顾客感觉购买的太多，这种包装有助于减弱她们对“美味”与“苗条”的内心冲突，从而增加产品销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9135" y="1844675"/>
            <a:ext cx="11076940" cy="3876675"/>
          </a:xfrm>
          <a:prstGeom prst="rect">
            <a:avLst/>
          </a:prstGeom>
          <a:noFill/>
        </p:spPr>
        <p:txBody>
          <a:bodyPr wrap="square">
            <a:spAutoFit/>
          </a:bodyPr>
          <a:lstStyle/>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2.品牌听觉感设计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品牌管理人员可以利用辅助性声音、背景音乐影响顾客对品牌的听觉感知。</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（1）辅助性声音</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辅助性声音是指，暗示产品某些属性的状态、发挥辅助性作用的声音。在日常生活中，有经验的车主会通过关车门时“砰”的声音来辨别车门质量的好坏；同时汽车司机会通过汽车的喇叭声来判断汽车的尺寸和个性。可见，辅助性声音是顾客了解产品物理属性和功能的窗口。然而，辅助性声音的作用并不局限于产品判断层面，它还触及顾客的情感诉求。 </a:t>
            </a:r>
            <a:endParaRPr lang="zh-CN" altLang="zh-CN" sz="2000" kern="100" dirty="0">
              <a:latin typeface="+mn-ea"/>
              <a:ea typeface="+mn-ea"/>
              <a:cs typeface="+mn-ea"/>
              <a:sym typeface="+mn-ea"/>
            </a:endParaRPr>
          </a:p>
          <a:p>
            <a:pPr indent="457200" algn="just">
              <a:lnSpc>
                <a:spcPct val="150000"/>
              </a:lnSpc>
              <a:spcBef>
                <a:spcPts val="0"/>
              </a:spcBef>
              <a:spcAft>
                <a:spcPts val="0"/>
              </a:spcAft>
            </a:pP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7620" y="1767205"/>
            <a:ext cx="10313670" cy="2399665"/>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solidFill>
                  <a:srgbClr val="C00000"/>
                </a:solidFill>
                <a:latin typeface="+mn-ea"/>
                <a:ea typeface="+mn-ea"/>
                <a:cs typeface="+mn-ea"/>
                <a:sym typeface="+mn-ea"/>
              </a:rPr>
              <a:t>（2）背景声音</a:t>
            </a:r>
            <a:endParaRPr lang="zh-CN" altLang="zh-CN" sz="2000" kern="100" dirty="0">
              <a:solidFill>
                <a:srgbClr val="C00000"/>
              </a:solidFill>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除辅助性声音外，背景声音（或称环境声音）也可以影响顾客对企业品牌的听觉感知，尤其是该背景声音被品牌专有时。广州地铁播放的背景音乐是班得瑞的《安妮的仙境》，该背景音乐可以起到舒缓身心的功效。目前，国内品牌对背景声音的重视程度仍显不足，这是品牌管理人员在未来需努力的方向之一。</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1196340"/>
            <a:ext cx="1080770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3.品牌触觉感设计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触觉是人体最重要，但最容易被忽视的感官。它的重要性体现为以下几个方面。</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（1）它是连接心灵与外界的工具，尤其是当其他四种感官丧失功能时；</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（2）触觉能提供质量信号、增加个体的探索欲望。研究发现，只有经过事先抓握和提举后，个体才会决定是否进行下一步的、更有针对性的探索和尝试；</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（3）对触摸的需求是个体的一种本能。</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鉴于触觉的上述重要性，增强品牌触觉感知时要注意以下事项。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0685" y="1844675"/>
            <a:ext cx="1162875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定位和品牌个性策划，解决的是品牌向顾客说什么的问题。而品牌识别整体风格的策划，则是要解决通过什么表现方式向目标顾客传播品牌信息。品牌识别整体风格是由品牌的所有识别要素共同组合在一起形成的整体形象特征。企业在开展单个品牌识别要素设计之前，要先确定品牌识别的整体风格。如此策划出的单个品牌识别要素组合在一起时才能相互协调，并呈现出鲜明的品牌个性特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当我们提到一种风格时，往往指的是一种富有特色的品质或一种表达方式。风格是某个人或某个群体在长期的艺术创作中自然形成的一种经久不变的表现方式。对品牌传播来说，如果在长期的传播过程中能够形成自身的风格特征，无疑将十分有利于目标顾客对品牌形成独有的品牌识别和品牌记忆。</a:t>
            </a:r>
            <a:endParaRPr lang="zh-CN" altLang="zh-CN" sz="2000" kern="100" dirty="0">
              <a:effectLst/>
              <a:latin typeface="+mn-ea"/>
              <a:ea typeface="+mn-ea"/>
              <a:cs typeface="+mn-ea"/>
              <a:sym typeface="+mn-ea"/>
            </a:endParaRPr>
          </a:p>
        </p:txBody>
      </p:sp>
      <p:sp>
        <p:nvSpPr>
          <p:cNvPr id="2" name="文本框 1"/>
          <p:cNvSpPr txBox="1"/>
          <p:nvPr/>
        </p:nvSpPr>
        <p:spPr>
          <a:xfrm>
            <a:off x="1130935" y="18923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4.1.2品牌识别整体风格</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8785" y="2132330"/>
            <a:ext cx="11254740" cy="295338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1）不同品类产品对触觉要求不同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服饰类产品在质地（即柔软度）和重量等材料属性上存在差异，因此顾客在购买前对该类产品的触摸欲望很强；相反，压缩盘和书籍等品类在质地和重量属性上差异不大，该类产品被顾客认为购买前触摸的必要性很低。研究发现，有时曲线和褶皱感可以帮助产品赢得市场。比如，怡宝和三佳园泉均提供相同重量的矿泉水，前者的包装瓶因为具有曲线美而备受欢迎，后者的包装瓶则过于光滑不便于抓握，顾客购买欲望减小（见图4-22）。</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 name="图片 2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130300" y="764540"/>
            <a:ext cx="9944100" cy="4972050"/>
          </a:xfrm>
          <a:prstGeom prst="rect">
            <a:avLst/>
          </a:prstGeom>
        </p:spPr>
      </p:pic>
      <p:sp>
        <p:nvSpPr>
          <p:cNvPr id="100" name="文本框 99"/>
          <p:cNvSpPr txBox="1"/>
          <p:nvPr/>
        </p:nvSpPr>
        <p:spPr>
          <a:xfrm>
            <a:off x="1130300" y="6021070"/>
            <a:ext cx="5080000" cy="614045"/>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4-22 </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三佳园泉与怡宝矿泉水</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4200" y="1269365"/>
            <a:ext cx="10963275" cy="5262245"/>
          </a:xfrm>
          <a:prstGeom prst="rect">
            <a:avLst/>
          </a:prstGeom>
          <a:noFill/>
        </p:spPr>
        <p:txBody>
          <a:bodyPr wrap="square" rtlCol="0" anchor="t">
            <a:spAutoFit/>
          </a:bodyPr>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2）触摸会影响顾客的购物决策</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现实生活中的常见情形是，提供样品或允许打开的产品会吸引更多的试用者和触摸者，这些触摸者在店内逗留的时间会较长，购买可能性也会较高。然而，与此相应的另一奇怪现象却是，顾客往往喜欢购前触摸产品，但真正放进购物车的却是未被触摸过，放在货架里面，且包装严实的产品。因为被他人接触过的产品会引起顾客的厌恶情绪，然而当预先触摸者是顾客爱戴或欣赏的人物（如具有魅力的男性或女性，以及受人敬重的某宗教人物等）时，这种厌恶情绪会消失。因此，在零售渠道（如超市，便利店等），企业可以采取以下两种措施增加顾客购买的可能性。</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（1）提供适量的样品或包装松散的产品，以鼓励顾客触摸。在此同时要确保货架里面的产品是包装严实、未被打开过的。</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（2）在产品包装上标明该类产品被某当红明星或专家使用过，这样做除了可以提高产品的可信度外，还可以增加顾客触摸的好奇心。</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4870" y="1536065"/>
            <a:ext cx="10558780" cy="445516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3）情绪会影响顾客的触摸需求</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研究发现，当顾客处于负面情绪（如失望、悲伤、生气等）时，更愿意触摸具有高触觉感的产品，以此获得刺激反应；相反，当顾客处于正面情绪（如开心、兴奋等）时，更愿意购买能提供高视觉感受的产品，且更愿意探索购物环境。上述研究发现启示企业：播放伤感或怀旧的背景音乐可以诱发顾客产生负面情绪体验，进而增加对产品的触摸需要和逗留时间。</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综上，触觉信息与顾客的情感密切相连。随着互联网的兴起，网上店铺的数量剧增让传统实体店面临生存威胁。实体店铺可以通过优化顾客的触觉感知，以获得生存机遇。</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340485"/>
            <a:ext cx="11078845" cy="203009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4.品牌嗅觉感设计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随着市场竞争的激烈，企业已经认识到了“气味/香味营销”的重要性。气味/香味营销，是指利用气味影响顾客的情绪，从而促进产品销售的营销活动。企业利用气味营销开展品牌嗅觉感设计时，要综合考虑顾客的情绪、背景环境、品牌嗅觉感的独特性以及跨文化的差异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3075" y="1268730"/>
            <a:ext cx="11005820"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（1）开发品牌专有气味</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由于人类对气味的处理不像视觉信息那样迅速，气味信息诱发回忆的时间较长，但一经辨别，个体便会回忆出曾经熟识的气味。这说明气味会引发顾客的怀旧情绪，尤其是当该气味被某品牌所专有时。比如，老虎油又称为清凉油、万金油，内含樟脑、薄荷油、桉叶油和桂皮等成份。清同治初年，福建人胡文虎随父在缅甸的仰光开了一家药铺，由于缅甸位于东南亚，属于热带季风气候，天气炎热，雨水充沛，蚊蝇虫繁多，胡文虎据此开始研究中草药，并吸取了南洋等国的民间草药配方，制成了虎标万金油，白色膏体，气味浓郁，芳香，复合中药味道。该药渗透性好，蚊虫叮咬或者未破皮的轻微烫伤，涂上后清凉感很持久。顾客往往通过气味来判断所买万金油的真假。因此，一些老品牌在维护顾客的嗅觉感知时要确保气味的独特性和专属性，不要随意更换气味；同时，新品牌在创建嗅觉识别信息时要培养顾客对该气味的独特偏好。</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 name="图片 25"/>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12951" b="23795"/>
          <a:stretch>
            <a:fillRect/>
          </a:stretch>
        </p:blipFill>
        <p:spPr>
          <a:xfrm>
            <a:off x="1634490" y="476885"/>
            <a:ext cx="8307705" cy="5255260"/>
          </a:xfrm>
          <a:prstGeom prst="rect">
            <a:avLst/>
          </a:prstGeom>
          <a:ln>
            <a:noFill/>
          </a:ln>
        </p:spPr>
      </p:pic>
      <p:sp>
        <p:nvSpPr>
          <p:cNvPr id="100" name="文本框 99"/>
          <p:cNvSpPr txBox="1"/>
          <p:nvPr/>
        </p:nvSpPr>
        <p:spPr>
          <a:xfrm>
            <a:off x="1634490" y="5877560"/>
            <a:ext cx="5080000" cy="777875"/>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 </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虎标万金油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1215" y="908685"/>
            <a:ext cx="1094613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（2）结合使用环境气味和音乐</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研究发现，当令人愉悦的环境气味与店内背景音乐相协调时，会提高顾客对产品的评价，此时顾客会将愉悦的环境气味归功于被评估的产品。比如：当服装店的背景音乐与衣柜中散发的女性香味相协调时，顾客会增加店内逗留时间和购买金额。这一点说明，实体店铺的背景音乐和环境气味相结合有助于提高顾客的嗅觉感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85265"/>
            <a:ext cx="10935970"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（3）注意个体差异和文化差异</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从个体差异角度来看，环境中的香味对冲动型购物者作用不大，而令人舒心的背景音乐则会使他们花更多的钱。相反，对于深思熟虑、购物不盲目的顾客而言，环境中的香味会增加他们的购买数量。从文化角度而言，由于气味偏好是顾客后天学习获得的，因而不同文化背景的个体对相同的气味会表现出不同的反应。比如，奶酪气味被西方国家的顾客普遍喜欢，但却容易唤起东亚国家顾客的厌恶情绪。因而，品牌管理人员在打造顾客的嗅觉感知时要做好充分的市场测查，不能盲目地将同一气味推向所有海外市场。</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7865" y="548640"/>
            <a:ext cx="11276330" cy="5723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5.品牌味觉感设计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企业通过提高顾客的品牌味觉感知，有时能起到意想不到的效果。企业在开展品牌味觉感设计时需要注意以下几点。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（1）味觉感知受其他感官影响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顾客对味觉的感知不仅仅来源于味觉器官，很多时候顾客会联合其他感官来判断产品的味觉信息。顾客可以凭借嗅觉（即气味）、触觉（即温度）、视觉（外形）、听觉（咀嚼声）辨别甜、酸、苦、咸等混合味道。当缺少某一感官时，顾客对味觉的判断能力会大大降低。研究发现，当不让顾客看到水果味饮料的颜色时，顾客准确辨别饮料味道的概率下降至20％，而让顾客看到饮料颜色后，该概率则升至100％。比如，当改变咀嚼薯条发出的音量和音频时，顾客会改变对薯条新鲜程度的感知，声音越大，薯条越新鲜。因此，很多薯条品牌都会在产品宣传时印上“清脆”等字眼。玻璃杯的触感会影响顾客对里面饮品的味觉感知，顾客往往认为牢固玻璃杯里面的饮品比不牢固玻璃杯里面的更好喝。</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1483995"/>
            <a:ext cx="1123251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1．传统风格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如果品牌在识别要素设计时，力图通过一些传统文化元素来呈现品牌的相关信息，受众就会产生该品牌具有传统风格的整体印象（见图4-3）。不同文化背景的人对传统文化的看法不同。如果顾客认为传统是值得保存的东西，他就很有可能对具有传统风格的品牌形象产生积极的看法；反之，如果顾客对传统文化持消极态度，他可能会认为具有传统风格的品牌形象是过时的、老土的，对具有这种风格的品牌予以排斥。</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355" y="1196340"/>
            <a:ext cx="11036300"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（2）味觉感知不只影响食品品牌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提起味觉，人们会普遍陷入一个误区：味觉仅限于食物，因此仅对食物类产品而言，才有增加味觉感知的必要。然而真实情况是，很多非食物类产品都有打造味觉感知的潜力。比如，杭州的纳美牙膏将其独特的海洋蓝风铃口味申请专利，并将该味道作为品牌的重要识别要素；同时，汕头市佳柔精细日化有限公司的男士香水采用“巧克力”命名，让顾客对该款香水产生巧克力味道联想。因此，使用味觉词汇宣传品牌增加非食物类品牌的味觉联想，给品牌管理人员带来一个重要启示。</a:t>
            </a:r>
            <a:endParaRPr lang="zh-CN"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可见，增强品牌味觉感知的过程需要发挥其他几种感官的协同作用，而且味觉感知并不仅局限于食物类产品。品牌之间的竞争已经不再只是质量、价格等功能属性的竞争；无形的感官识别变得越来越重要。善于设计感官识别的品牌能更好地满足顾客的情感和认知需求。</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4</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4.4 品牌感知质量</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6755" y="1268730"/>
            <a:ext cx="10938510" cy="193802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很多品牌管理人员在策划品牌识别时往往只停留在品牌名称、品牌标志等方面的表面工作，没有深入思考如何影响顾客的心理活动。品牌管理人员要由表及里地思考和策划品牌在顾客内心深处的感受，了解顾客是如何看待企业的品牌，顾客对品牌的态度是不是企业所期望的。因此，品牌管理人员需要从顾客的认识视角策划顾客对品牌的感知质量。</a:t>
            </a:r>
            <a:endParaRPr lang="zh-CN" altLang="zh-CN" sz="2000" kern="100" dirty="0">
              <a:latin typeface="+mn-ea"/>
              <a:ea typeface="+mn-ea"/>
              <a:cs typeface="+mn-ea"/>
              <a:sym typeface="+mn-ea"/>
            </a:endParaRPr>
          </a:p>
        </p:txBody>
      </p:sp>
      <p:sp>
        <p:nvSpPr>
          <p:cNvPr id="2" name="文本框 1"/>
          <p:cNvSpPr txBox="1"/>
          <p:nvPr/>
        </p:nvSpPr>
        <p:spPr>
          <a:xfrm>
            <a:off x="1202690" y="260350"/>
            <a:ext cx="6096000" cy="553085"/>
          </a:xfrm>
          <a:prstGeom prst="rect">
            <a:avLst/>
          </a:prstGeom>
          <a:noFill/>
        </p:spPr>
        <p:txBody>
          <a:bodyPr wrap="square" rtlCol="0" anchor="t">
            <a:no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6755" y="1268730"/>
            <a:ext cx="10938510" cy="239966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如果从企业角度界定产品质量，可以从产品的材料、生产工艺、功能等方面进行解读。但是这个解读不同于顾客对企业产品质量的判断，更不是最终决定顾客购买的原因，因为顾客对产品质量的判断往往与企业的宣传不一致，顾客会有自己的认知方法和判断标准。顾客对产品质量的判断很大程度上来源于对企业品牌的认知过程。因此，品牌策划者需要从顾客的视角去理解产品质量，并思考如何引导他们的判断。</a:t>
            </a:r>
            <a:endParaRPr lang="zh-CN" altLang="zh-CN" sz="2000" kern="100" dirty="0">
              <a:latin typeface="+mn-ea"/>
              <a:ea typeface="+mn-ea"/>
              <a:cs typeface="+mn-ea"/>
              <a:sym typeface="+mn-ea"/>
            </a:endParaRPr>
          </a:p>
        </p:txBody>
      </p:sp>
      <p:sp>
        <p:nvSpPr>
          <p:cNvPr id="2" name="文本框 1"/>
          <p:cNvSpPr txBox="1"/>
          <p:nvPr/>
        </p:nvSpPr>
        <p:spPr>
          <a:xfrm>
            <a:off x="1202690" y="26035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4.4.1顾客的质量观</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1195" y="1700530"/>
            <a:ext cx="1083056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1.感知质量的内涵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感知质量是指顾客根据特定目的，对产品的全面质量或优越程度的感知。因此，感知质量是顾客对产品或服务优越性的感知。这个观点与企业通常宣传的产品质量概念有区别，实际质量或客观质量是指产品或服务实际提供的质量是否优越。感知质量是无形的，是顾客心中对质量的感知。实际质量和感知质量间往往存在差值，表现为如下三种情况。</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814070" y="1701165"/>
            <a:ext cx="10671810" cy="4246245"/>
          </a:xfrm>
          <a:prstGeom prst="rect">
            <a:avLst/>
          </a:prstGeom>
          <a:noFill/>
        </p:spPr>
        <p:txBody>
          <a:bodyPr wrap="square">
            <a:spAutoFit/>
          </a:bodyPr>
          <a:p>
            <a:pPr indent="457200" algn="just">
              <a:lnSpc>
                <a:spcPct val="150000"/>
              </a:lnSpc>
              <a:spcBef>
                <a:spcPts val="0"/>
              </a:spcBef>
              <a:spcAft>
                <a:spcPts val="0"/>
              </a:spcAft>
            </a:pPr>
            <a:r>
              <a:rPr lang="zh-CN" altLang="zh-CN" sz="2000" kern="100" dirty="0">
                <a:latin typeface="+mn-ea"/>
                <a:ea typeface="+mn-ea"/>
                <a:cs typeface="+mn-ea"/>
                <a:sym typeface="+mn-ea"/>
              </a:rPr>
              <a:t>（1）当差值为正时，说明产品的实际质量大于感知质量。这一结果并不是企业所期望的而且会稀释品牌资产。导致这一结果的原因可能是企业在营销、公关、品牌宣传、服务等方面没有做好。此时，企业需要在品牌传播和推广方面投入更多的物力与财力，帮助顾客了解企业品牌，提升顾客对产品品质的感知。</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（2）当差值为零时，说明品牌的实际质量完全被顾客感知。现实生活中通过旗舰店展示产品往往能够达到这种效果。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（3）当差值为负时，说明顾客对产品的感知质量超过了其实际质量。奢侈品牌往往属于这类情况。奢侈品牌通过良好的品牌传播和推广让顾客高估品牌价值，并以高出产品实际价值的价格进行购买。</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965" y="1052830"/>
            <a:ext cx="11030585" cy="203009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2.顾客感知产品质量的元素</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感知质量是顾客对产品质量的感知，那顾客具体通过哪些元素感知产品的质量呢？品牌管理人员只有掌握这些元素之后，才能制定出提升顾客感知质量的有效策略。由于顾客对有形产品和无形服务的感知元素不同，因此本书对两者分开讲述。</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124585"/>
            <a:ext cx="10843260"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1）有形产品的感知元素</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顾客主要通过以下七个方面感知产品的质量。</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（1）产品性能</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产品性能指产品主要属性的功能水平。比如，洗衣粉的主要属性是祛除衣服污渍的水平，因此顾客会根据立白洗衣粉的去污能力判断其性能。</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（2）产品特色或特征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产品特色是指产品显著强于其他同行产品的方面。比如，立白洗衣粉和其竞争品牌相比有一个显著的特征，即：快速溶于水，该特征便就是立白洗衣粉的特色。</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6760" y="1485265"/>
            <a:ext cx="11012805"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（3）产品性能是否与说明书一致</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这一点反映产品的质量是否和说明书说的一样，并达到说明书标明的水平。</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（4）性能的可靠性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产品性能的可靠性主要体现为在正常使用期限内产品性能的稳定性。顾客更喜欢购买性能可靠、稳定的产品，尤其是被频繁使用的产品。知名品牌必须具备性能的可靠和稳定，否则顾客会非常失望。</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（5）产品的耐用性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产品的耐用性主要体现为产品在正常使用情况下的使用寿命。对于价格昂贵的产品（如汽车、挖土机等），顾客特别强调耐用性。越耐用的产品，顾客认为质量越高。</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7865" y="1556385"/>
            <a:ext cx="1084199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（6）产品的适用性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产品的适用性体现了产品在使用过程的方便程度。当产品的适用性高时，说明产品在不同场景使用起来都很方便。使用方便的产品会被顾客认为质量高。</a:t>
            </a:r>
            <a:endParaRPr lang="zh-CN"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（7）产品的造型</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产品造型主要指产品整体呈现出来的设计风格。产品的外观风格独特、造型优美会让顾客体验到美感享受和精神愉悦，因而会提升顾客对产品质量的评价。需要注意的是，在新产品研发与设计时，很多设计师总是喜欢设计出全新的、完全超出顾客想象的新产品，但是这种情况常常以失败告终，原因是顾客无法理解这些新产品，并且会怀疑产品的性能是否可靠。因此，企业在设计产品外观时，产品的独特程度不要过于超出顾客的认知基础。</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http://figure.soopat.com/Thumbnails/Figure/53E7527A1218EA68D60954BB9EECF626EBF2CC6DA450FE8CB1A1849A62B45BEE.gif"/>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t="2728"/>
          <a:stretch>
            <a:fillRect/>
          </a:stretch>
        </p:blipFill>
        <p:spPr>
          <a:xfrm>
            <a:off x="2210435" y="116840"/>
            <a:ext cx="7678420" cy="5697855"/>
          </a:xfrm>
          <a:prstGeom prst="rect">
            <a:avLst/>
          </a:prstGeom>
          <a:noFill/>
          <a:ln>
            <a:noFill/>
          </a:ln>
        </p:spPr>
      </p:pic>
      <p:sp>
        <p:nvSpPr>
          <p:cNvPr id="100" name="文本框 99"/>
          <p:cNvSpPr txBox="1"/>
          <p:nvPr/>
        </p:nvSpPr>
        <p:spPr>
          <a:xfrm>
            <a:off x="2354580" y="6021070"/>
            <a:ext cx="5080000" cy="703580"/>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图4-</a:t>
            </a:r>
            <a:r>
              <a:rPr lang="en-US"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a:t>
            </a: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传统风格的月饼盒外观设计</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0865" y="1340485"/>
            <a:ext cx="1077595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2）无形服务的感知元素</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顾客主要通过以下五个方面感知服务的质量。</a:t>
            </a:r>
            <a:endParaRPr lang="zh-CN"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（1）服务场所的品质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服务是无形，但是服务场所是有形的，因此顾客会通过观察服务场所的设施、设备以及服务人员的外表是否表现出高品质，从而判断服务的质量。比如：很多银行都会在贵宾室排放鲜花、植物、沙发、书柜，以此营造温馨的室内氛围，这些有形的设备和装饰显著提升了顾客对无形服务的评价。</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8500" y="1556385"/>
            <a:ext cx="1093851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（2）服务的可靠性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服务的可靠性主要体现为企业在履行服务过程中表现出的准确程度。比如：飞机的准时起飞和到达，会计人员对账本的准确合计都表现出这次服务是可靠的。</a:t>
            </a:r>
            <a:endParaRPr lang="zh-CN"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（3）服务人员的专业能力</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服务人员的专业能力会影响顾客对服务质量的感知。服务人员的专业能力主要体现为服务人员的专业技能水平，以及服务人员的自信程度。</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4400" y="1701165"/>
            <a:ext cx="10560685"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（4）服务人员的响应速度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响应速度主要表现为服务人员对顾客需求的回应速度，以及解决顾客问题的效率。响应速度对于电话、咨询等行业非常重要，对顾客的疑问与求助进行快速的响应与解答会给顾客留下好印象，进而提升感知质量。</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（5）服务人员的移情能力</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服务人员的移情能力是指服务提供者是否能够设身处地想顾客之所想。一个卓越的服务人员会站在顾客的角度去感受其所经历的快乐与忧伤。每个人都希望自己能够被他人理解，顾客更是希望服务人员能够理解自己。因此，服务人员表现出来的高超移情能力会让顾客在接受服务的过程获得极大的心理满足。</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698500" y="1341120"/>
            <a:ext cx="10777220" cy="3969385"/>
          </a:xfrm>
          <a:prstGeom prst="rect">
            <a:avLst/>
          </a:prstGeom>
          <a:noFill/>
        </p:spPr>
        <p:txBody>
          <a:bodyPr wrap="square">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3.感知质量的作用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感知质量无论是对企业品牌，还是对顾客都具有非常重要的影响作用。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1）感知质量对顾客的作用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感知质量对顾客的作用表现在有助于其作出购买决策和自我评价。具体而言，这一作用体现在如下几个方面。</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（1）为顾客的购买决策提供理由。很多时候顾客站在琳琅满目的产品前，往往感到眼花缭乱，无从选择。而感知质量会作为一种启发式捷径，帮助顾客简化选择集，只购买高感知质量的产品。</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latin typeface="+mn-ea"/>
                <a:ea typeface="+mn-ea"/>
                <a:cs typeface="+mn-ea"/>
                <a:sym typeface="+mn-ea"/>
              </a:rPr>
              <a:t>（2）让顾客体验到自信和自我效能。关于品牌关系的最新研究发现，如果顾客钟爱的品牌在使用过程中出现故障，顾客的自信心会下降，会觉得自己是一个无用的人。由于感知质量源于对产品可靠性、耐用性的感知，因此，顾客为了维持自信，提升自我效能会选择性能可靠、耐用的产品。</a:t>
            </a:r>
            <a:endParaRPr lang="zh-CN"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3）让顾客赢得他人的赞成和夸奖。每个人都希望赢得周围人对自己的认可，这种认可很多时候源自所使用的产品或接受过的服务。试想一下，你刚从理发店出来迎面碰到一位好友或熟人，他／她对你的发型大赞一番，你此时的感受是什么？又如，当你邀请朋友来你家参加聚会，你用新买的榨汁机给他们榨出新鲜的橙汁，朋友对你的榨汁机大加赞赏，此时你的感受又是怎样？想必你会体验到愉悦与自豪，你会下次继续用这款高感知质量的榨汁机款待客人。</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2）感知质量对品牌的作用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感知质量对品牌的影响力是其他任何因素无法比拟的，主要体现在下述几点。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感知质量是品牌市场定位的首要考虑因素。品牌制造差异化的营销策略的关键依据是感知质量。高感知质量的品牌往往会被投放到高端零售终端（如专卖店），而中等感知质量的品牌会被投放到中小型百货市场，低感知质量的产品则被投放到折扣店和小商店。</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3750" y="1075055"/>
            <a:ext cx="10447655" cy="286131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effectLst/>
                <a:latin typeface="+mn-ea"/>
                <a:ea typeface="+mn-ea"/>
                <a:cs typeface="+mn-ea"/>
                <a:sym typeface="+mn-ea"/>
              </a:rPr>
              <a:t>（2）品牌延伸的基础。品牌延伸作为一种品牌发展战略，极为常见。感知质量对于品牌延伸的作用表现在两个方面。其一，母品牌在顾客心中的感知质量决定了其延伸能走多远。感知质量越高的品牌，其延伸的品类越多。其二，母品牌的高感知质量还为子品牌提供背书和担保作用。因而，母品牌的感知质量有助于顾客更快地接受子品牌。相反，如果低感知质量的母品牌过度延伸，顾客不但会降低对子品牌的评价，还会对母品牌产生负面态度，从而稀释母品牌资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4355" y="1988820"/>
            <a:ext cx="11141075"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3）品牌联盟的重要考虑因素。如果说品牌延伸是借助品牌自身力量来自我发展壮大的话，那么品牌联盟则是借助外力来取得自我发展。不管是联盟品牌还是被联盟品牌，都希望对方在顾客心中具有高感知质量，因为高感知质量本身就是提升品牌认知度和品牌形象的免费广告。例如，在并购沃尔沃之前，吉利汽车的国际知名度较低，但并购高感知质量的沃尔沃品牌后，吉利汽车并没有投入更多财政预算在广告上，但吉利汽车的国际知名度和美誉度却显著上升。可见，企业能够从与高质量品牌联盟中获益。</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7865" y="1556385"/>
            <a:ext cx="11176635" cy="295338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感知质量就像一张王牌，它能帮助企业获得市场竞争优势。但是，提升产品的感知质量并不是一件容易的事，这需要企业上下共同努力，也需要顾客和其他利益相关者的共同参与。</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1.严格把关质量传递</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产品在到达顾客之前要经过设计、生产、销售、配送以及支持性服务等中间环节，这些环节组成了感知质量的传递系统。每个环节都对感知质量的传递具有不可替代的作用。只有各个环节对质量严格把关，并且全力合作才能确保产品的感知质量大于或至少等于实际质量。</a:t>
            </a:r>
            <a:endParaRPr lang="zh-CN" altLang="zh-CN" sz="2000" kern="100" dirty="0">
              <a:effectLst/>
              <a:latin typeface="+mn-ea"/>
              <a:ea typeface="+mn-ea"/>
              <a:cs typeface="+mn-ea"/>
              <a:sym typeface="+mn-ea"/>
            </a:endParaRPr>
          </a:p>
        </p:txBody>
      </p:sp>
      <p:sp>
        <p:nvSpPr>
          <p:cNvPr id="3" name="文本框 2"/>
          <p:cNvSpPr txBox="1"/>
          <p:nvPr/>
        </p:nvSpPr>
        <p:spPr>
          <a:xfrm>
            <a:off x="1202055" y="26035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4.4.2感知质量提升策略</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40333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如果设计部门不了解顾客的需求，那么设计出来的产品就不能赢得顾客的青睐，感知质量自然会很低。如果一线生产员工为了完成定额目标而注重数量忽视质量，导致顾客购买到次品时不仅会对产品给予差评，而且还会对整个企业给予差评。同样，如果销售人员将优质产品陈列在装修简陋、光线昏暗、凌乱不堪的环境中，那么即使产品的实际质量再高，顾客也会觉得这件产品是劣质品。如果配送人员在配送产品时并没有穿印有品牌标志的统一服装，运货车辆也没有显示品牌标志，那么顾客会认为该企业的专业能力不足，这种外围线索会进一步影响顾客对产品质量的评价。如果在支持性服务（如维修）环节中，企业对顾客的问题不能及时响应，这会影响顾客对企业服务能力的判断，以及服务感知质量的判断。</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1965" y="1557020"/>
            <a:ext cx="1105789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2．当代风格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如果在品牌识别要素设计时，采用一些当前的设计元素来呈现品牌信息，顾客就会产生该品牌具有当代风格的整体印象。相对于传统风格的品牌识别设计，许多企业更倾向于选择当代视觉设计风格。因为这样，企业所承担的风险较小，对于以年轻人为主要市场的现代工业产品更是如此。当代风格的主要构成内容是流行文化和时尚。图4-4是中国移动动感地带的品牌识别设计，该品牌识别设计采用了当代风格。从实际效果来看，这一设计受到了年轻顾客的普遍欢迎。</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2.善用体现高质量的信号</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要善于使用一些显眼的、可视的信号，向顾客展示产品的高质量属性。比如：雕牌肥皂通过泡沫多暗示洗得干净。虽然这些信号可能是微小的、不显眼的，但是这些可视的微小属性往往能够放大顾客对品牌的评价和喜爱。比如，笑脸快门对相机而言是一个相对而言不重要、不易觉察的属性，但是添加这一属性后顾客会对相机的评价更高。</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3.培育注重质量的企业文化</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对质量的负责不仅要体现在执行层面，还需体现在公司的文化与理念层面。为了维持和增加绩效而注重质量是一种短视思维，因为在这种外在动力的驱动下生产人员和产品经理只会将注意力放在维持现有的质量水平上。但是，如果公司能将注重质量作为一种企业文化和理念向每位员工灌输，那么员工就会有内在动机去提升产品质量，并将提升质量作为自己的一种行为规范。在任何时候，文化对一个组织、一个团体甚至一个国家的影响要高于外在物质层面的激励，当将追求高质量作为一种企业文化时，企业才能走得更长久。</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700530"/>
            <a:ext cx="11141075" cy="203009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4.实施后营销战略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后营销是指在顾客购买之后才开展的营销活动。后营销策略旨在加深顾客对品牌的体验，以促使顾客重复购买，因为顾客购买之后的使用体验对顾客的质量感知影响很大。品牌管理人员可以采取以下后营销策略，以此提升顾客的产品使用体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124585"/>
            <a:ext cx="11141075"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（1）制定用户手册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许多产品的操作手册是由工程师们拼凑出来的，而且用的是专业词汇，这就使顾客在初次使用产品时体验到受挫感。同时，即使顾客通过操作手册掌握了产品基本操作技能，但对于产品的性能与特色，顾客可能并不完全理解如何操作，而这些特色与性能恰恰是产品相对于竞争者的最大优势。因此，制作简单明了、易于掌握和操作的用户手册则显得极为必要。</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在全球化的今天，很多品牌会在多国销售，因此厂商在语言翻译上可以多花工夫，以减少文字表述上的歧义。同时，借助多媒体来制作用户手册也非常可取。将用户手册的内容以数字影像的方式呈现，顾客只需扫描说明书上的二维码就可以获取这些影像，这样可以帮助顾客根据提示自己逐步掌握产品的每个功能并培养品牌忠诚。</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4355" y="1916430"/>
            <a:ext cx="1114107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（2）培养顾客对品牌的情感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即使一件产品尚能使用，很多顾客还是喜欢去购买配置更新、功能更全、外观更美观的替代品。如何减少品牌转换，维持品牌忠诚是品牌管理人员和分销商共同关心的话题。品牌拟人化方面的研究发现，通过强化顾客与旧品牌间的关联可以增加品牌忠诚。例如，让顾客将一辆使用了数年的旧车联想成自己的一位亲密伙伴，便可以增加顾客与旧车间的情感联结，进而减少顾客转换品牌的可能性，顾客即使购买新车，也会选择原来的品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0753090" cy="286131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（3）销售互补性产品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很多时候，顾客喜欢购买配套产品以备将来之需。小米打印机似乎意识到了这一点，这就使得小米打印的大部分收入并非源于打印机本身的销售，而是互补性产品的销售，如：喷墨盒、激光打印机的硒鼓，以及打印机专用的纸张等。销售互补性的产品除了提升利润外，另一好处是加深顾客对产品提供者的印象和好评。相比没有提供配套耳机的手机生产商，顾客对提供配套耳机的生产商评价更高。</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5.重建顾客对品牌的信任</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很多企业会为了追求短期绩效与利润而削减质量开支，导致产品质量缩水。此时，企业如何重塑顾客对品牌的信任和认同呢？除了实质性地改进产品质量之外，公司也要想办法修复信任，取得质量认同。通过提质提价强化产品的高质量感知，直接告知顾客产品的高品质，少做质量方面的口头承诺多付诸行动，采取第三方认证和背书等方式均可以重建顾客对品牌的信任。</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项目小结</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1484630"/>
            <a:ext cx="11114405"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1.品牌识别指的是那些用以识别和区分品牌的商标设计。</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2.常见品牌识别整体风格有：传统风格、当代风格、未来风格、复古风格、前卫风格、经典风格。</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3.品牌识别要素包括：符号识别和附加识别两大类。品牌符号识别要素主要包括：品牌名称和品牌标志；品牌附加识别要素包括：品牌口号、品牌广告语/曲、品牌包装和品牌网络域名等。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4.品牌名称是品牌的语言和文字符号，是最基本的品牌设计要素。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5.品牌标志是指品牌识别要素中可以被识别，但不能用语言表达的部分。</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6.品牌口号是指能够体现品牌理念、品牌个性或品牌承诺等方面信息的宣传短语。</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2600" y="1484630"/>
            <a:ext cx="11114405"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7.品牌广告曲是用音乐的形式描述品牌，是一种被延伸的品牌口号。</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8.品牌标准色指品牌外观中特殊、专用的颜色或颜色组合，以富有个性的色彩来反映品牌特征。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9.品牌感官识别描述为这样一类品牌营销活动，公司在品牌识别要素的设计和营销中充分利用顾客的感官感受，激发和满足顾客的欲望和诉求，最终提升品牌品质。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10.感知质量指的是顾客根据特定目的、与备选方案相比，对产品或服务的全面质量或优越程度的感知状况。</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5080" y="5486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复习思考题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6110" y="1484630"/>
            <a:ext cx="7552055" cy="3784600"/>
          </a:xfrm>
          <a:prstGeom prst="rect">
            <a:avLst/>
          </a:prstGeom>
          <a:noFill/>
        </p:spPr>
        <p:txBody>
          <a:bodyPr wrap="square" rtlCol="0" anchor="t">
            <a:spAutoFit/>
          </a:bodyPr>
          <a:lstStyle/>
          <a:p>
            <a:pPr lvl="0" indent="457200" algn="just">
              <a:lnSpc>
                <a:spcPct val="150000"/>
              </a:lnSpc>
              <a:spcBef>
                <a:spcPts val="0"/>
              </a:spcBef>
              <a:spcAft>
                <a:spcPts val="0"/>
              </a:spcAft>
            </a:pPr>
            <a:r>
              <a:rPr altLang="zh-CN" sz="2000" kern="100" dirty="0">
                <a:effectLst/>
                <a:latin typeface="+mn-ea"/>
                <a:ea typeface="+mn-ea"/>
                <a:cs typeface="+mn-ea"/>
                <a:sym typeface="+mn-ea"/>
              </a:rPr>
              <a:t>1.品牌识别是什么？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2.常用的品牌识别风格有哪些？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3.品牌名称的命名原则有哪些？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4.品牌标志的设计原则有哪些？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5.品牌感官识别是什么？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6.品牌感知质量是什么？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7.品牌感知质量与产品实际质量是什么关系？</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8.如何才能提高顾客对品牌的感知质量？</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3" descr="https://bpic.51yuansu.com/pic3/cover/01/78/11/596667a7ce081_610.jp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9386" b="14621"/>
          <a:stretch>
            <a:fillRect/>
          </a:stretch>
        </p:blipFill>
        <p:spPr>
          <a:xfrm>
            <a:off x="2426335" y="332740"/>
            <a:ext cx="7129145" cy="5417820"/>
          </a:xfrm>
          <a:prstGeom prst="rect">
            <a:avLst/>
          </a:prstGeom>
          <a:noFill/>
          <a:ln>
            <a:noFill/>
          </a:ln>
        </p:spPr>
      </p:pic>
      <p:sp>
        <p:nvSpPr>
          <p:cNvPr id="100" name="文本框 99"/>
          <p:cNvSpPr txBox="1"/>
          <p:nvPr/>
        </p:nvSpPr>
        <p:spPr>
          <a:xfrm>
            <a:off x="2426335" y="6165215"/>
            <a:ext cx="5699760" cy="61658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图4-</a:t>
            </a:r>
            <a:r>
              <a:rPr lang="en-US"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a:t>
            </a: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中国移动动感地带的品牌标志设计</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33274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项目实训</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7380" y="1772920"/>
            <a:ext cx="10224770"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承袭上一个项目的策划方案，选择身边熟悉的某个企业或组织，对其品牌识别进行分析，并根据分析结果，对该企业开展品牌识别策划，重点思考品牌感官识别和品牌感知质量方面的设计，最终提交品牌识别策划方案开展汇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1.实训目的</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（1）通过分析熟悉企业的品牌识别，增进对品牌识别概念的理解。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（2）通过搜集材料、整理材料、分析材料，提高发现问题、分析问题的能力。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（3）通过撰写品牌识别策划方案，掌握品牌识别的设计方法。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980440"/>
            <a:ext cx="9782175" cy="498475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2.实训内容与要求</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（1）自愿组成学习小组，每组4～5人，各组自主收集资料。</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（2）学习小组组长组织本组同学讨论，并分配工作。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（3）各小组撰写一份企业品牌识别策划方案。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（4）各小组制作PPT，并在班级内讲解展示。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 3.成果与检测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buNone/>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（1）每个小组提交品牌识别策划方案一份。</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buNone/>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（2）PPT汇报展示。</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buNone/>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（3）其他小组同学提出问题，汇报人解答。</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a:t>
            </a:r>
            <a:r>
              <a:rPr lang="en-US"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a:t>
            </a: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教师现场点评与总结</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3" name="文本框 52"/>
          <p:cNvSpPr txBox="1"/>
          <p:nvPr/>
        </p:nvSpPr>
        <p:spPr>
          <a:xfrm>
            <a:off x="717727" y="2354505"/>
            <a:ext cx="6712965" cy="22159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rPr>
              <a:t>THANKS</a:t>
            </a:r>
            <a:endParaRPr kumimoji="0" lang="zh-CN" altLang="en-US"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endParaRPr>
          </a:p>
        </p:txBody>
      </p:sp>
      <p:sp>
        <p:nvSpPr>
          <p:cNvPr id="3" name="矩形 2"/>
          <p:cNvSpPr/>
          <p:nvPr/>
        </p:nvSpPr>
        <p:spPr bwMode="auto">
          <a:xfrm>
            <a:off x="412314" y="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69221" y="981204"/>
            <a:ext cx="2011680" cy="6451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i="0" u="none" strike="noStrike" kern="1200" cap="none" spc="0" normalizeH="0" baseline="0" noProof="0" dirty="0">
                <a:ln>
                  <a:noFill/>
                </a:ln>
                <a:solidFill>
                  <a:srgbClr val="FFFFFF"/>
                </a:solidFill>
                <a:effectLst/>
                <a:uLnTx/>
                <a:uFillTx/>
                <a:latin typeface="+mn-ea"/>
                <a:ea typeface="+mn-ea"/>
                <a:cs typeface="+mn-cs"/>
              </a:rPr>
              <a:t>品牌识别</a:t>
            </a:r>
            <a:endParaRPr kumimoji="0" lang="en-US" altLang="zh-CN" sz="36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681393" y="3505668"/>
            <a:ext cx="6417141"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讲课完毕，感谢聆听</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7" name="矩形 6"/>
          <p:cNvSpPr/>
          <p:nvPr/>
        </p:nvSpPr>
        <p:spPr bwMode="auto">
          <a:xfrm>
            <a:off x="1043143" y="4605699"/>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412875"/>
            <a:ext cx="1109027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3．未来风格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latin typeface="+mn-ea"/>
                <a:ea typeface="+mn-ea"/>
                <a:cs typeface="+mn-ea"/>
                <a:sym typeface="+mn-ea"/>
              </a:rPr>
              <a:t>如果在品牌识别要素设计时，采用一些科幻元素来呈现品牌信息，顾客就会产生该品牌具有未来风格的整体印象。未来风格可以通过以下几种方式实现：前卫的设计、新材料、新字体、新的打印技术等。受众对未来风格的印象是开创性的、前卫的、高科技的、科幻式的，甚至是离奇的、不可思议的等等（见图4-5）。 </a:t>
            </a:r>
            <a:endParaRPr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8" descr="https://nimg.ws.126.net/?url=http%3A%2F%2Fdingyue.ws.126.net%2FIx7FuZe29tDMUpzzoxv2yLj77MWokru1Md%3DBUFxuLzsrh1544188095643.jpg&amp;thumbnail=660x2147483647&amp;quality=80&amp;type=jp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875790" y="548640"/>
            <a:ext cx="9428480" cy="5240020"/>
          </a:xfrm>
          <a:prstGeom prst="rect">
            <a:avLst/>
          </a:prstGeom>
          <a:noFill/>
          <a:ln>
            <a:noFill/>
          </a:ln>
        </p:spPr>
      </p:pic>
      <p:sp>
        <p:nvSpPr>
          <p:cNvPr id="100" name="文本框 99"/>
          <p:cNvSpPr txBox="1"/>
          <p:nvPr/>
        </p:nvSpPr>
        <p:spPr>
          <a:xfrm>
            <a:off x="1850390" y="5878195"/>
            <a:ext cx="5080000" cy="728980"/>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图4-</a:t>
            </a:r>
            <a:r>
              <a:rPr lang="en-US"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5</a:t>
            </a: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 vivo nex</a:t>
            </a: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双屏版手机的宣传海报</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124585"/>
            <a:ext cx="11219815"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4．复古风格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通过复古风格力图再现历史上某一特定时期的文化与流行，以寻求一种怀旧的印象。怀旧是人们在情感上的一种渴望，对回顾已逝岁月或情感的一种愿望。复古风格往往是针对某一特殊目标群体，一般通过曾经流行的音乐、视觉符号或语言，以及其他要素予以体现。</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比如，文和友品牌将20世纪80、90年代的流行图片、语言及其他视觉元素作为其品牌识别设计的主要元素，勾起了一些中老年顾客对过去岁月的回忆，在情感上迅速拉近了品牌与顾客之间的距离，此时顾客的就餐目的已经淡化，更多的是寻求一种怀旧情绪（见图4-6）。</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不过，复古风格也有一些不利因素。复古风潮的流行具有不可预测性，这种风潮往往来得快去得也快。从某种意义上说，复古风潮是通往未来道路的暂时倒退。这种品牌识别设计风格对于怀旧类品牌更合适一些，其他品牌最好避免使用这种风格。</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7" descr="https://img1.baidu.com/it/u=4279002230,2844920729&amp;fm=253&amp;fmt=auto&amp;app=120&amp;f=JPEG?w=1200&amp;h=799"/>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2138680" y="260985"/>
            <a:ext cx="8474075" cy="5637530"/>
          </a:xfrm>
          <a:prstGeom prst="rect">
            <a:avLst/>
          </a:prstGeom>
          <a:noFill/>
          <a:ln>
            <a:noFill/>
          </a:ln>
        </p:spPr>
      </p:pic>
      <p:sp>
        <p:nvSpPr>
          <p:cNvPr id="100" name="文本框 99"/>
          <p:cNvSpPr txBox="1"/>
          <p:nvPr/>
        </p:nvSpPr>
        <p:spPr>
          <a:xfrm>
            <a:off x="2138680" y="6093460"/>
            <a:ext cx="5080000" cy="487045"/>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图4-</a:t>
            </a:r>
            <a:r>
              <a:rPr lang="en-US"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6</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文和友的复古怀旧风格</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accent3"/>
          </a:fgClr>
          <a:bgClr>
            <a:schemeClr val="accent2"/>
          </a:bgClr>
        </a:pattFill>
        <a:effectLst/>
      </p:bgPr>
    </p:bg>
    <p:spTree>
      <p:nvGrpSpPr>
        <p:cNvPr id="1" name=""/>
        <p:cNvGrpSpPr/>
        <p:nvPr/>
      </p:nvGrpSpPr>
      <p:grpSpPr>
        <a:xfrm>
          <a:off x="0" y="0"/>
          <a:ext cx="0" cy="0"/>
          <a:chOff x="0" y="0"/>
          <a:chExt cx="0" cy="0"/>
        </a:xfrm>
      </p:grpSpPr>
      <p:sp>
        <p:nvSpPr>
          <p:cNvPr id="34" name="TextBox 20"/>
          <p:cNvSpPr txBox="1"/>
          <p:nvPr/>
        </p:nvSpPr>
        <p:spPr>
          <a:xfrm>
            <a:off x="5671789" y="1812996"/>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品牌识别概述</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5" name="TextBox 21"/>
          <p:cNvSpPr txBox="1"/>
          <p:nvPr/>
        </p:nvSpPr>
        <p:spPr>
          <a:xfrm>
            <a:off x="5671789" y="4000049"/>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品牌感官识别</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6" name="TextBox 20"/>
          <p:cNvSpPr txBox="1"/>
          <p:nvPr/>
        </p:nvSpPr>
        <p:spPr>
          <a:xfrm>
            <a:off x="5639508" y="2856653"/>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品牌识别要素</a:t>
            </a:r>
            <a:endParaRPr lang="en-US" altLang="zh-CN" sz="2300" dirty="0">
              <a:solidFill>
                <a:srgbClr val="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86607" y="393204"/>
            <a:ext cx="3105148" cy="587524"/>
            <a:chOff x="4330909" y="1055717"/>
            <a:chExt cx="3105148" cy="587524"/>
          </a:xfrm>
        </p:grpSpPr>
        <p:sp>
          <p:nvSpPr>
            <p:cNvPr id="40" name="TextBox 58"/>
            <p:cNvSpPr txBox="1"/>
            <p:nvPr/>
          </p:nvSpPr>
          <p:spPr>
            <a:xfrm>
              <a:off x="4433500" y="1055717"/>
              <a:ext cx="1005403" cy="584775"/>
            </a:xfrm>
            <a:prstGeom prst="rect">
              <a:avLst/>
            </a:prstGeom>
            <a:noFill/>
            <a:ln>
              <a:noFill/>
            </a:ln>
          </p:spPr>
          <p:txBody>
            <a:bodyPr wrap="none" rtlCol="0">
              <a:spAutoFit/>
            </a:bodyPr>
            <a:lstStyle/>
            <a:p>
              <a:pPr algn="ctr">
                <a:defRPr/>
              </a:pPr>
              <a:r>
                <a:rPr lang="zh-CN" altLang="en-US" sz="3200" dirty="0">
                  <a:solidFill>
                    <a:srgbClr val="FFFFFF"/>
                  </a:solidFill>
                  <a:latin typeface="Lifeline JL" panose="00000400000000000000" pitchFamily="2" charset="0"/>
                  <a:ea typeface="微软雅黑" panose="020B0503020204020204" pitchFamily="34" charset="-122"/>
                </a:rPr>
                <a:t>目录</a:t>
              </a:r>
              <a:endParaRPr lang="zh-CN" altLang="en-US" sz="3200" dirty="0">
                <a:solidFill>
                  <a:srgbClr val="FFFFFF"/>
                </a:solidFill>
                <a:latin typeface="Lifeline JL" panose="00000400000000000000" pitchFamily="2" charset="0"/>
                <a:ea typeface="微软雅黑" panose="020B0503020204020204" pitchFamily="34" charset="-122"/>
              </a:endParaRPr>
            </a:p>
          </p:txBody>
        </p:sp>
        <p:sp>
          <p:nvSpPr>
            <p:cNvPr id="41" name="TextBox 58"/>
            <p:cNvSpPr txBox="1"/>
            <p:nvPr/>
          </p:nvSpPr>
          <p:spPr>
            <a:xfrm>
              <a:off x="5245463" y="1120021"/>
              <a:ext cx="2111219" cy="523220"/>
            </a:xfrm>
            <a:prstGeom prst="rect">
              <a:avLst/>
            </a:prstGeom>
            <a:noFill/>
            <a:ln>
              <a:noFill/>
            </a:ln>
          </p:spPr>
          <p:txBody>
            <a:bodyPr wrap="none" rtlCol="0">
              <a:spAutoFit/>
            </a:bodyPr>
            <a:lstStyle/>
            <a:p>
              <a:pPr algn="ctr">
                <a:defRPr/>
              </a:pPr>
              <a:r>
                <a:rPr lang="en-US" altLang="zh-CN" sz="2800" dirty="0">
                  <a:solidFill>
                    <a:srgbClr val="FFFFFF"/>
                  </a:solidFill>
                  <a:latin typeface="微软雅黑" panose="020B0503020204020204" pitchFamily="34" charset="-122"/>
                  <a:ea typeface="微软雅黑" panose="020B0503020204020204" pitchFamily="34" charset="-122"/>
                </a:rPr>
                <a:t>CONTENTS</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4330909" y="1055718"/>
              <a:ext cx="3105148" cy="587242"/>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defRPr/>
              </a:pPr>
              <a:endParaRPr lang="zh-CN" altLang="en-US" sz="1400">
                <a:solidFill>
                  <a:srgbClr val="FFFFFF"/>
                </a:solidFill>
              </a:endParaRPr>
            </a:p>
          </p:txBody>
        </p:sp>
      </p:grpSp>
      <p:sp>
        <p:nvSpPr>
          <p:cNvPr id="17" name="MH_Number_1"/>
          <p:cNvSpPr>
            <a:spLocks noChangeArrowheads="1"/>
          </p:cNvSpPr>
          <p:nvPr>
            <p:custDataLst>
              <p:tags r:id="rId1"/>
            </p:custDataLst>
          </p:nvPr>
        </p:nvSpPr>
        <p:spPr bwMode="auto">
          <a:xfrm>
            <a:off x="3988971" y="1829287"/>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01</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0" name="MH_Number_2"/>
          <p:cNvSpPr>
            <a:spLocks noChangeArrowheads="1"/>
          </p:cNvSpPr>
          <p:nvPr>
            <p:custDataLst>
              <p:tags r:id="rId2"/>
            </p:custDataLst>
          </p:nvPr>
        </p:nvSpPr>
        <p:spPr bwMode="auto">
          <a:xfrm>
            <a:off x="3999443" y="2898509"/>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02</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3" name="MH_Number_3"/>
          <p:cNvSpPr>
            <a:spLocks noChangeArrowheads="1"/>
          </p:cNvSpPr>
          <p:nvPr>
            <p:custDataLst>
              <p:tags r:id="rId3"/>
            </p:custDataLst>
          </p:nvPr>
        </p:nvSpPr>
        <p:spPr bwMode="auto">
          <a:xfrm>
            <a:off x="3999443" y="4039489"/>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 name="TextBox 21"/>
          <p:cNvSpPr txBox="1"/>
          <p:nvPr>
            <p:custDataLst>
              <p:tags r:id="rId4"/>
            </p:custDataLst>
          </p:nvPr>
        </p:nvSpPr>
        <p:spPr>
          <a:xfrm>
            <a:off x="5655279" y="5059864"/>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品牌感知质量</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 name="MH_Number_3"/>
          <p:cNvSpPr>
            <a:spLocks noChangeArrowheads="1"/>
          </p:cNvSpPr>
          <p:nvPr>
            <p:custDataLst>
              <p:tags r:id="rId5"/>
            </p:custDataLst>
          </p:nvPr>
        </p:nvSpPr>
        <p:spPr bwMode="auto">
          <a:xfrm>
            <a:off x="3982933" y="5099304"/>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04</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linds(horizontal)">
                                      <p:cBhvr>
                                        <p:cTn id="14" dur="500"/>
                                        <p:tgtEl>
                                          <p:spTgt spid="3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linds(horizontal)">
                                      <p:cBhvr>
                                        <p:cTn id="29" dur="500"/>
                                        <p:tgtEl>
                                          <p:spTgt spid="2"/>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6" grpId="0"/>
      <p:bldP spid="36" grpId="1"/>
      <p:bldP spid="17" grpId="0" bldLvl="0" animBg="1"/>
      <p:bldP spid="17" grpId="1" animBg="1"/>
      <p:bldP spid="20" grpId="0" bldLvl="0" animBg="1"/>
      <p:bldP spid="20" grpId="1" animBg="1"/>
      <p:bldP spid="23" grpId="0" bldLvl="0" animBg="1"/>
      <p:bldP spid="23" grpId="1" animBg="1"/>
      <p:bldP spid="2" grpId="0"/>
      <p:bldP spid="2" grpId="1"/>
      <p:bldP spid="3" grpId="0" bldLvl="0" animBg="1"/>
      <p:bldP spid="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4200" y="1341120"/>
            <a:ext cx="11064875" cy="2491740"/>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5．叛逆风格</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与复古风格相反的就是叛逆风格。叛逆风格传递出来的信息是反传统的。这种表现风格在建筑设计或室内设计中运用的多一些，在品牌识别设计时使用的要少，因为喜欢这种风格的人比较少。企业不可能为了迎合少数顾客的喜好而放弃大多数顾客的审美观念。不过，一些国外知名品牌比较愿意使用这种设计风格，并获得了目标顾客的喜爱（见图4-7）。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9" descr="https://img.youngem.com/Product-pictures/S701159_00.jfif?x-oss-process=style/Cover"/>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922780" y="260985"/>
            <a:ext cx="8418195" cy="5615940"/>
          </a:xfrm>
          <a:prstGeom prst="rect">
            <a:avLst/>
          </a:prstGeom>
          <a:noFill/>
          <a:ln>
            <a:noFill/>
          </a:ln>
        </p:spPr>
      </p:pic>
      <p:sp>
        <p:nvSpPr>
          <p:cNvPr id="100" name="文本框 99"/>
          <p:cNvSpPr txBox="1"/>
          <p:nvPr/>
        </p:nvSpPr>
        <p:spPr>
          <a:xfrm>
            <a:off x="1994535" y="5949950"/>
            <a:ext cx="5080000" cy="666115"/>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图4-7叛逆的品牌宣传海报</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4375" y="1301750"/>
            <a:ext cx="1080198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6．经典风格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经典是指经过历史检验并在行业内具有权威的地位。经典风格可以向顾客暗示品牌源远流长、久经考验并且具有永恒的价值。经典风格主要是通过大气的创意、简洁的视觉设计和精致的图片等视觉要素构成。顾客对于经典风格有一个心理上认同的时间原点，也就是说，经典并不等于传统或一成不变。企业如果期望通过品牌识别设计向顾客呈现经典风格，就必须不定期地对品牌识别要素予以更新，以便向顾客传递出本品牌与时俱进的理念。需要注意的是，经典风格具有延续性，即品牌的核心价值和个性保持不变，变的只是形式（见图4-8）。</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10" descr="https://img.zcool.cn/community/01533a5dcd216ba8012129e2bad876.jpg@1280w_1l_2o_100sh.jpg"/>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1456690" y="764540"/>
            <a:ext cx="9792970" cy="4842510"/>
          </a:xfrm>
          <a:prstGeom prst="rect">
            <a:avLst/>
          </a:prstGeom>
          <a:noFill/>
          <a:ln>
            <a:noFill/>
          </a:ln>
        </p:spPr>
      </p:pic>
      <p:sp>
        <p:nvSpPr>
          <p:cNvPr id="100" name="文本框 99"/>
          <p:cNvSpPr txBox="1"/>
          <p:nvPr/>
        </p:nvSpPr>
        <p:spPr>
          <a:xfrm>
            <a:off x="1456690" y="5949315"/>
            <a:ext cx="5080000" cy="70612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图4-</a:t>
            </a:r>
            <a:r>
              <a:rPr lang="en-US"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8</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李宁经典品牌宣传海报</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2</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201035" y="3070225"/>
            <a:ext cx="614870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4.2品牌识别要素</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0" y="1772920"/>
            <a:ext cx="1130427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识别要素可以分为符号识别和附加识别两大类，品牌符号识别要素主要包括：品牌名称和品牌标志；品牌附加识别要素包括：品牌口号、品牌广告语/曲、品牌包装和品牌网络域名等。企业要依据品牌核心价值和品牌个性合理创意设计品牌识别要素，并形成一个整体的品牌识别系统。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355" y="2061210"/>
            <a:ext cx="11439525" cy="332295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品牌名称是指品牌中可以用语言清楚表达出的部分，也称“品名”，如华为（HUAWEI）、荣耀（HONOR）、魅族（MEIZU）等。品牌命名就是为品牌确立一个名称，这是创立品牌的第一步。</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名称是品牌的语言和文字符号，是最基本的品牌识别要素。品牌名称的发音影响顾客的听觉反应，品牌名称的文字形态影响顾客的视觉反应，这两者都会影响顾客的品牌联想，从而影响品牌的传播效果。例如：“动感地带”这个品牌名称富有运动、时尚、自由的内涵，不但容易记忆，而且迎合了众多青年学生的需求，在青年学生群体中知名度颇高。品牌名称还会影响品牌后期的延伸范围，作为品牌识别的核心要素甚至会直接导致一个品牌的兴衰。</a:t>
            </a:r>
            <a:endParaRPr lang="zh-CN" altLang="zh-CN" sz="2000" kern="100" dirty="0">
              <a:latin typeface="+mn-ea"/>
              <a:ea typeface="+mn-ea"/>
              <a:cs typeface="+mn-ea"/>
              <a:sym typeface="+mn-ea"/>
            </a:endParaRPr>
          </a:p>
        </p:txBody>
      </p:sp>
      <p:sp>
        <p:nvSpPr>
          <p:cNvPr id="3" name="文本框 2"/>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4.2.1品牌名称</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484630"/>
            <a:ext cx="10608945" cy="3415030"/>
          </a:xfrm>
          <a:prstGeom prst="rect">
            <a:avLst/>
          </a:prstGeom>
          <a:noFill/>
        </p:spPr>
        <p:txBody>
          <a:bodyPr wrap="square" rtlCol="0" anchor="t">
            <a:spAutoFit/>
          </a:bodyPr>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1.品牌名称的命名原则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为了让品牌在后期传播中能够有更好的效果，尽量遵守以下原则。</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（1）简单易读易拼写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采用中文命名时名称要尽量简单。只有简单，品牌名称所传达的信息才能比较准确，才易于被顾客记忆。品牌名称要容易拼读，容易书写。字与字之间的发音要轻重分明，节奏感强。“格力”无论从发音还是节奏韵律角度都是极为流畅、容易上口的。繁杂、拗口的品牌名称，往往不利于顾客记忆。</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557020"/>
            <a:ext cx="11372850"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（2）选用中性词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通过分析众多知名品牌发现，具有长久生命力的品牌名称，在用词上并非是各种褒义词的堆积，而是采用中性词，如伊利、康佳、京东、格力等。选用中性词也是品牌名称不易过时的原因之一。如果品牌名称具有浓厚的时代气息，随着潮流的逝去会显得不合时宜；如果品牌名称具有明显的意义指向，当企业后期开展品牌延伸时会受到明显的限制。</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355" y="1988820"/>
            <a:ext cx="1114044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（3）与众不同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名称的宗旨是帮助顾客识别企业的品牌，需要企业通过品牌名称塑造一个独特的品牌识别。因此，品牌名称应是与众不同的，与众不同使顾客易于分辨出企业的品牌，不与竞争品牌相混淆，如狗不理包子、老干妈辣酱等，品牌名称都具有独特的个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7" name="图片 5" descr="图4-1品牌识别"/>
          <p:cNvPicPr>
            <a:picLocks noChangeAspect="1"/>
          </p:cNvPicPr>
          <p:nvPr>
            <p:custDataLst>
              <p:tags r:id="rId1"/>
            </p:custDataLst>
          </p:nvPr>
        </p:nvPicPr>
        <p:blipFill>
          <a:blip r:embed="rId2"/>
          <a:stretch>
            <a:fillRect/>
          </a:stretch>
        </p:blipFill>
        <p:spPr>
          <a:xfrm>
            <a:off x="3219450" y="116840"/>
            <a:ext cx="6678295" cy="6553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63295" y="1772920"/>
            <a:ext cx="1055370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（4）有助于品牌联想</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名称是品牌与顾客沟通的第一途径，品牌名称是顾客最先接触到的品牌信息，并通过品牌名称记忆产品。品牌名称除了记忆识别功能外，还能引起顾客的联想，有助于加深顾客对产品的认识。顾客通过品牌名称获得直接或间接的各种联想，都将对品牌的建设起到重要影响，比如：“金利来”让顾客联想到好运来、“美加净”让顾客联想到白净美丽。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425" y="1273810"/>
            <a:ext cx="10714990" cy="14763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（5）合法命名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合法命名是指品牌名称要符合法律规定，可以实现商标注册，这是品牌命名的首要前提。再好的名字，如果不能进行商标注册，就得不到法律保护。</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3765" y="476885"/>
            <a:ext cx="10740390" cy="5815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2.品牌名称的命名策略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企业可以采取以下命名策略中的一种，或几种可以结合使用。</a:t>
            </a:r>
            <a:endParaRPr lang="zh-CN" altLang="zh-CN" sz="2000" kern="100" dirty="0">
              <a:solidFill>
                <a:schemeClr val="tx1"/>
              </a:solidFill>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1）顾客利益命名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企业可以从产品给顾客带来的功能利益，或情感体验方面进行品牌命名。</a:t>
            </a:r>
            <a:endParaRPr lang="zh-CN" altLang="zh-CN" sz="2000" kern="100" dirty="0">
              <a:solidFill>
                <a:schemeClr val="tx1"/>
              </a:solidFill>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（1）功效性命名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功效性品牌命名是以产品的某一功效作为品牌命名的依据，如：特步（运动鞋）、安踏（运动鞋）、农夫山泉（矿泉水）、十三香（香料）、锐步（运动鞋）等。</a:t>
            </a:r>
            <a:endParaRPr lang="zh-CN" altLang="zh-CN" sz="2000" kern="100" dirty="0">
              <a:solidFill>
                <a:schemeClr val="tx1"/>
              </a:solidFill>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（2）情感性命名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情感性品牌命名是以产品带给顾客的精神感受作为品牌命名的依据，如百安居（家居）、顺丰（物流）、美的（家电）、哇哈哈（儿童饮料）等。</a:t>
            </a:r>
            <a:endParaRPr lang="zh-CN" altLang="zh-CN" sz="2000" kern="100" dirty="0">
              <a:solidFill>
                <a:schemeClr val="tx1"/>
              </a:solidFill>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（3）中和性命名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这类品牌名称无具体意义，呈中性。如：格力（电器）、杉杉（服装）等等。</a:t>
            </a:r>
            <a:endParaRPr lang="zh-CN" altLang="zh-CN" sz="2000" kern="100" dirty="0">
              <a:solidFill>
                <a:schemeClr val="tx1"/>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6305" y="1485900"/>
            <a:ext cx="1065149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2）他名借鉴命名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（1）姓氏借鉴命名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以姓氏或人名作为品牌名称的多为传统商品，如汽车、服装、啤酒、食品、医药等。在国外，以姓氏或人名作为品牌名称的作法也非常盛行。以姓氏或人名作品牌名称，也可以是虚拟的姓氏或人名，例如：神话故事或文学作品中的人物名，如孔乙己、太阳神、八戒等。还可以创始人的姓氏或人名命名品牌，将创始人的个性和影响力嫁接到品牌上。但是这类品牌名称受到商标法的一定限制，因此现在以姓氏或人名命名的品牌已经不多。</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628775"/>
            <a:ext cx="10860405" cy="2861310"/>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（2）地名借鉴命名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以地名命名品牌也是过去盛行的做法，烟酒类产品以地名命名品牌的现象非常普遍，比如：天津啤酒、洪都啤酒、珠江啤酒等。尤其是产品品质受地域气候影响很大的商品，往往为了突显商品的地理优势会采取地名命名品牌。各国目前对于以地名作为品牌名称的做法，都有不同程度的限制。根据我国《商标法》规定，县级以上行政区的地名或公众知晓的外国地名不得作为商标进行注册，但是具有其它含义的除外。</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6895" y="1267460"/>
            <a:ext cx="1082738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（3）物名借鉴命名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latin typeface="+mn-ea"/>
                <a:ea typeface="+mn-ea"/>
                <a:cs typeface="+mn-ea"/>
                <a:sym typeface="+mn-ea"/>
              </a:rPr>
              <a:t>以物名给品牌命名主要是指以动物或植物的名称命名品牌，如熊猫彩电、猎豹汽车、骆驼户外鞋、小天鹅冰箱、芙蓉香烟、荷花香烟、牡丹香烟等等。以动植物名命名品牌可以将人们对动植物的喜好转嫁到品牌上，如：熊猫的珍贵可爱对于极品香烟，猎豹的勇猛对于越野汽车，小天鹅的美丽纯洁对于洗衣机等等。</a:t>
            </a:r>
            <a:endParaRPr lang="zh-CN" altLang="zh-CN" sz="2000" kern="100" dirty="0">
              <a:solidFill>
                <a:schemeClr val="tx1"/>
              </a:solidFill>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solidFill>
                <a:schemeClr val="tx1"/>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8855" y="1767205"/>
            <a:ext cx="10059035" cy="239966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（4）词汇借鉴命名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主要是使用常用的形容词、动词、名词，以及其它可以从词典中找到的词汇进行品牌命名。联想用于电脑，恰当地表达了产品领先于未来的高科技特性。此外，还有一种名词，它不属于人名、地名和动植物名，它表示一种现象、一种自然景观或者一种称呼等等，如长虹（电器）、兄弟（打印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2440" y="1734820"/>
            <a:ext cx="11116945"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（5）自创词汇命名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有些品牌名称是词典里没有的，它是品牌策划人员根据品牌传播需要量身定做、独立创作的新词汇。这些新词具有独特性，使得品牌容易被识别，也比较容易注册。比如：全聚德，整个名字并无特别意义，但拆开看单个的字，都有很好的解释，周总理曾解释为“全而无缺、聚而不散、仁德至上”；国内汽车品牌BYD（比亚迪），是Build your dream（成就你的梦想）三个英文取开头字母组合而成。</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7060" y="1700530"/>
            <a:ext cx="1083310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3）以文字类型命名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（1）以汉字命名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以汉字命名的品牌名称，即为中文品牌，这种命名方式是国内企业最主要的命名方式，也是一些国际品牌进入中国后实施本地化策略的命名方式。</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（2）以拼音命名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以拼音为品牌命名是国内企业的独特做法，如Haier（海尔）、CHANGHONG（长虹）、HUAWEI（华为）等。拼音品牌一般与汉字品牌组合使用。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0" y="1746885"/>
            <a:ext cx="10782300" cy="332295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（3）以数字命名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这类品牌名称易记、易写，但是因为容易出现雷同，这类品牌比较少，我们常见的有三一（重工机械）、999（药品）。</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（4）以外语命名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常用的外语主要是英文。国内品牌为了方便进入国际市场，通常也会增加一个外文名称，如联想品牌的英文名称：lenovo等。也有一些国内企业为了将品牌包装成国外品牌，只给品牌命名英文名称。</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70890" y="1557020"/>
            <a:ext cx="8428990" cy="4892675"/>
          </a:xfrm>
          <a:prstGeom prst="rect">
            <a:avLst/>
          </a:prstGeom>
          <a:noFill/>
        </p:spPr>
        <p:txBody>
          <a:bodyPr wrap="square" rtlCol="0" anchor="t">
            <a:spAutoFit/>
          </a:bodyPr>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（一）知识目标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1.理解品牌识别的内涵；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2.理解品牌名称的设计方法；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3.掌握品牌标志的设计要求；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4.理解品牌感官识别的内涵；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5.理解品牌感知质量概念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（二）能力目标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1.能够根据企业产品情况开展品牌命名工作；</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2.能够根据企业产品情况制定品牌感官识别策略；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3.能够根据目标顾客情况制定品牌感知质量策略。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2690" y="189230"/>
            <a:ext cx="6096000" cy="737235"/>
          </a:xfrm>
          <a:prstGeom prst="rect">
            <a:avLst/>
          </a:prstGeom>
          <a:noFill/>
        </p:spPr>
        <p:txBody>
          <a:bodyPr wrap="square" rtlCol="0" anchor="t">
            <a:spAutoFit/>
            <a:scene3d>
              <a:camera prst="orthographicFront"/>
              <a:lightRig rig="threePt" dir="t"/>
            </a:scene3d>
          </a:bodyPr>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学习目标</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235575" y="1628775"/>
            <a:ext cx="6096000" cy="2030095"/>
          </a:xfrm>
          <a:prstGeom prst="rect">
            <a:avLst/>
          </a:prstGeom>
          <a:noFill/>
        </p:spPr>
        <p:txBody>
          <a:bodyPr wrap="square" rtlCol="0" anchor="t">
            <a:spAutoFit/>
          </a:bodyPr>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（三）素质目标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1.通过本项目的学习，提高营销职业素养；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2.通过识别要素的学习，增强民族文化自信心；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3.通过质量观的学习，提高社会责任感和环保意识。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4830" y="1557020"/>
            <a:ext cx="11409045" cy="443103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 品牌命名的程序</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企业在开展品牌命名时，可以遵循以下程序，尽量给品牌命名一个合适的名称。</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1）战略思考阶段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在为品牌命名的过程中，首要工作就是企业必须从市场竞争、顾客心理、消费文化等不同层面对品牌的整合传播进行战略思考，主要思考包括以下问题。</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（1）产品的基本性能和独特卖点是什么？</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（2）产品的目标顾客是哪些人？</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（3）目标顾客有什么样的消费心理和消费行为？</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（4）产品的市场前景如何？</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6560" y="1207135"/>
            <a:ext cx="11086465" cy="470789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（5）将来是否有可能运用品牌延伸策略？</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（6）哪种品牌名称更有助于品牌形象的塑造与传播？</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（7）品牌是否有可能进入国际市场？</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（8）需要命名的品牌与企业其他品牌之间是一种什么关系？</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（9）企业未来发展战略是什么？</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（10）品牌的核心价值是什么？</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（11）品牌的个性特征是什么？</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latin typeface="+mn-ea"/>
                <a:ea typeface="+mn-ea"/>
                <a:cs typeface="+mn-ea"/>
                <a:sym typeface="+mn-ea"/>
              </a:rPr>
              <a:t>品牌管理人员通过综合考虑以上问题为品牌命名找到方向，作为后期品牌命名的指导原则。涉及的方面比较多，任何一个品牌名称都无法做到面面俱到，但是可以通过思考和权衡，找到品牌命名的侧重点。</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7820" y="1699260"/>
            <a:ext cx="1169225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2）提出备选方案阶段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latin typeface="+mn-ea"/>
                <a:ea typeface="+mn-ea"/>
                <a:cs typeface="+mn-ea"/>
                <a:sym typeface="+mn-ea"/>
              </a:rPr>
              <a:t>此阶段是品牌策划人员从不同角度为品牌名称构思不同备选方案的过程。方案越多，筛选的余地越大，获得令人拍案叫绝的品牌名称的可能性也就越大。为了提高品牌命名的效率，常用头脑风暴法开展品牌名称构思工作。头脑风暴法是由BBDO广告公司的阿列克斯·奥斯本创建，其原意为两个或两个以上的工作人员聚在一起，针对某个问题共同构思解决方案。头脑风暴法的最大优点是有助于激发参与人员的灵感。为了最大限度地发挥头脑风暴法的优势，在组织头脑风暴时需要遵循以下原则。</a:t>
            </a:r>
            <a:endParaRPr lang="zh-CN" altLang="zh-CN" sz="2000" kern="100" dirty="0">
              <a:solidFill>
                <a:schemeClr val="tx1"/>
              </a:solidFill>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solidFill>
                <a:schemeClr val="tx1"/>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9755" y="908685"/>
            <a:ext cx="11067415" cy="424624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（1）提前准备</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会议主持人提前将需要讨论的问题和背景材料告知参会人员，让其提前搜集材料，并做好准备。每次头脑风暴会议的参与人数控制在8人左右，不要太少，也不要太多。</a:t>
            </a:r>
            <a:endParaRPr lang="zh-CN" altLang="zh-CN" sz="2000" kern="100" dirty="0">
              <a:solidFill>
                <a:schemeClr val="tx1"/>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（2）畅所欲言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会议主持人要确保现场所有人员都能畅所欲言，任何人不能对其他人的观点进行点评，确保任何创意都不会受到他人的干涉。只有这样才能有助于参会人员相互激发产生新的创意。</a:t>
            </a:r>
            <a:endParaRPr lang="zh-CN" altLang="zh-CN" sz="2000" kern="100" dirty="0">
              <a:solidFill>
                <a:schemeClr val="tx1"/>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（3）完整记录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所有创意和想法都应该记录在案，以备后期选择。会议现场不对任何创意想法进行评价和筛选，将这些全部完整记录下来，作为会后筛选创意的重要基础。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61085" y="2275840"/>
            <a:ext cx="10561955"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头脑风暴法是利用团体环境刺激创意者的创作灵感，用个人的灵感甚至是不着边际的“胡言乱语”去刺激其他人思考，群体思维的合力又将刺激衍生出更多的灵感。这样会远远多于个人独自思考构想出来的创意。头脑风暴法的秘诀在于允许相反或不同的意见，如果现场相互点评创意的优劣会破坏随意不拘的氛围，随意不拘的氛围正是产生原创性想法的必要条件。</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412875"/>
            <a:ext cx="1117981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3）测试与评估阶段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此阶段是对品牌名称的备选方案进行筛选和评估。一般而言，筛选过程是放弃那些明显不合要求的备选名称，使备选名称保留在10个左右，然后对保留下来的名称做出评估。评估工作除了组织相关专家、学者等进行内部评审之外，还可以邀请企业市场部的资深人员、销售渠道的相关人员，以及有代表性的目标顾客参与调查。这两种方法又可以称为专家分析法和顾客调查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8945" y="1593215"/>
            <a:ext cx="1167003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（1）专家分析法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运用专家分析法对品牌名称进行评审，关键是评价小组的成员构成要科学合理。该评价小组的成员最好包括语言学、心理学、美学、社会学、市场营销学等方面的专家，专家的人数以7～9人为宜。具体评审大致包括四个过程：初步审议、讨论评议、修改润色、达成共识。</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（2）顾客调查法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顾客调查法可以采用问卷调查、投射技术、焦点小组等方法进行。调查的内容主要包括以下几个方面。</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8330" y="1553845"/>
            <a:ext cx="1106170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①词语联想</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品牌名称能引发目标顾客哪些联想？目标顾客的这些联想是否与企业的目标相符合？是否会引起目标顾客的负面联想？等等。在调查的过程中，调查人员应尽量避免采取直接提问的方式询问被调查者，如：“你喜欢这个品牌名称吗？”应该间接或侧面地询问被调查者，如：“你认为这个品牌名称有什么含义？”，“它是否可以代表某一品类的产品？”，“你认为哪一类产品绝不会使用这个品牌名称？”等等。</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51180" y="1167765"/>
            <a:ext cx="10892790" cy="4707890"/>
          </a:xfrm>
          <a:prstGeom prst="rect">
            <a:avLst/>
          </a:prstGeom>
          <a:noFill/>
        </p:spPr>
        <p:txBody>
          <a:bodyPr wrap="square">
            <a:spAutoFit/>
          </a:bodyPr>
          <a:lstStyle/>
          <a:p>
            <a:pPr marL="0" lvl="0" indent="508000" algn="just"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②记忆测试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marL="0" lvl="0" indent="508000" algn="just"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en-US" altLang="zh-CN" sz="2000" kern="100" dirty="0">
                <a:latin typeface="+mn-ea"/>
                <a:ea typeface="+mn-ea"/>
                <a:cs typeface="+mn-ea"/>
                <a:sym typeface="+mn-ea"/>
              </a:rPr>
              <a:t>       </a:t>
            </a:r>
            <a:r>
              <a:rPr lang="zh-CN" altLang="zh-CN" sz="2000" kern="100" dirty="0">
                <a:latin typeface="+mn-ea"/>
                <a:ea typeface="+mn-ea"/>
                <a:cs typeface="+mn-ea"/>
                <a:sym typeface="+mn-ea"/>
              </a:rPr>
              <a:t>调查人员给被调查者备选的品牌名称清单，经过一段转移注意力的时间之后，再请被调查者写出刚刚看过的品牌名称。此种测试不仅可以判断哪些品牌名称更容易识记，也可以测出哪些品牌名称更易写出。</a:t>
            </a:r>
            <a:endParaRPr lang="zh-CN" altLang="zh-CN" sz="2000" kern="100" dirty="0">
              <a:latin typeface="+mn-ea"/>
              <a:ea typeface="+mn-ea"/>
              <a:cs typeface="+mn-ea"/>
              <a:sym typeface="+mn-ea"/>
            </a:endParaRPr>
          </a:p>
          <a:p>
            <a:pPr marL="0" lvl="0" indent="508000" algn="just"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③定位测试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marL="0" lvl="0" indent="508000" algn="just"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zh-CN" altLang="zh-CN" sz="2000" kern="100" dirty="0">
                <a:latin typeface="+mn-ea"/>
                <a:ea typeface="+mn-ea"/>
                <a:cs typeface="+mn-ea"/>
                <a:sym typeface="+mn-ea"/>
              </a:rPr>
              <a:t>调查品牌名称与其所属产品类别的相关性，以及其在市场中所处的相应位置。</a:t>
            </a:r>
            <a:endParaRPr lang="zh-CN" altLang="zh-CN" sz="2000" kern="100" dirty="0">
              <a:latin typeface="+mn-ea"/>
              <a:ea typeface="+mn-ea"/>
              <a:cs typeface="+mn-ea"/>
              <a:sym typeface="+mn-ea"/>
            </a:endParaRPr>
          </a:p>
          <a:p>
            <a:pPr marL="0" lvl="0" indent="508000" algn="just"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④偏好测试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marL="0" lvl="0" indent="508000" algn="just"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zh-CN" altLang="zh-CN" sz="2000" kern="100" dirty="0">
                <a:latin typeface="+mn-ea"/>
                <a:ea typeface="+mn-ea"/>
                <a:cs typeface="+mn-ea"/>
                <a:sym typeface="+mn-ea"/>
              </a:rPr>
              <a:t>调查品牌名称能否引发被调查者的情感反应及其强弱程度，品牌名称能否引发被调查者对品牌名称产生偏好和后续行为。如果通过测试分析显示顾客并不认同测试的品牌名称，那么不管专家或企业老板多么偏爱这个品牌名称，都应该考虑重新命名。</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84630"/>
            <a:ext cx="1116901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4）法律检索阶段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名称的备选方案经过上述阶段的筛选和评估之后，可供使用的品牌名称一般在5～6个，此时就进入品牌名称的法律检索阶段。这个过程虽然既花钱又费时，却是一个绝对不能忽略的至关重要环节。再好的品牌名称，如果已经被人注册，那么企业只有两个选择：要么放弃此品牌名称，要么向此品牌名称的持有人购买，两者必择其一。通过法律检索，可以排除那些在市场上已经使用，或已经被人注册，或与本品牌名称相近的名称，以确保企业所选品牌名称的专有性。此阶段的工作也可视具体情况提前开展。直到品牌名称获得法律注册，品牌命名工作才算才告一段，后期还要邀请设计人员设计品牌名称的呈现形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520190"/>
            <a:ext cx="7592060" cy="598805"/>
          </a:xfrm>
          <a:prstGeom prst="rect">
            <a:avLst/>
          </a:prstGeom>
          <a:noFill/>
        </p:spPr>
        <p:txBody>
          <a:bodyPr wrap="square">
            <a:spAutoFit/>
          </a:bodyPr>
          <a:lstStyle/>
          <a:p>
            <a:pPr indent="457200" algn="ctr">
              <a:lnSpc>
                <a:spcPct val="150000"/>
              </a:lnSpc>
              <a:spcBef>
                <a:spcPts val="0"/>
              </a:spcBef>
              <a:spcAft>
                <a:spcPts val="0"/>
              </a:spcAft>
            </a:pPr>
            <a:r>
              <a:rPr lang="zh-CN" altLang="en-US" sz="2200" b="1" kern="100" dirty="0">
                <a:latin typeface="+mn-ea"/>
                <a:ea typeface="+mn-ea"/>
                <a:cs typeface="+mn-ea"/>
              </a:rPr>
              <a:t>小米10至尊纪念版包装设计诚意满满</a:t>
            </a:r>
            <a:endParaRPr lang="zh-CN" altLang="en-US" sz="2200" b="1" kern="100" dirty="0">
              <a:latin typeface="+mn-ea"/>
              <a:ea typeface="+mn-ea"/>
              <a:cs typeface="+mn-ea"/>
            </a:endParaRPr>
          </a:p>
        </p:txBody>
      </p:sp>
      <p:sp>
        <p:nvSpPr>
          <p:cNvPr id="10" name="文本框 9"/>
          <p:cNvSpPr txBox="1"/>
          <p:nvPr/>
        </p:nvSpPr>
        <p:spPr>
          <a:xfrm>
            <a:off x="472440" y="2357120"/>
            <a:ext cx="11157585" cy="286131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2020年9月8日小米10至尊纪念版已经发售，很多人对它的包装盒赞不绝口，所以小米设计官方微博就发文谈到了该包装盒的设计。官方透露，从当年下半年开始，研发人员就着手筹备十周年纪念版手机的包装设计，在尝试了二十多种结构方案之后，最终决定使用长盒型，当顾客看到包装本身就会联想到曾经收到过的贵重礼品。同时和市面大部分手机盒型有较大差异，也利于在线下展示陈列中脱颖而出（见图4-2）。</a:t>
            </a:r>
            <a:r>
              <a:rPr lang="zh-CN" altLang="zh-CN" sz="2000" kern="100" dirty="0">
                <a:effectLst/>
                <a:latin typeface="+mn-ea"/>
                <a:ea typeface="+mn-ea"/>
                <a:cs typeface="+mn-ea"/>
              </a:rPr>
              <a:t> </a:t>
            </a:r>
            <a:endParaRPr lang="en-US"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5465" y="1767205"/>
            <a:ext cx="11137900" cy="332295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标志（简称：LOGO），也称品牌标识，是指品牌识别要素中可以被识别，但不能用语言表达的部分。它是由文字、图像、字体、或象征物组成，可通过视觉感知的部分。品牌标志是一种视觉语言。它通过一定的图案、色彩向顾客传达某种信息，以达到让顾客快速识别品牌，从而促进销售的目的。品牌标志自身能够创造品牌认知、品牌联想和顾客的品牌偏好，进而影响品牌的感知质量和顾客对品牌的忠诚度。因此，在设计品牌标志时，企业除了考虑最基本的平面设计和创意要求外，还必须考虑营销因素和顾客的认知、情感心理。好的品牌标志是品牌形象的最佳代言人，具备简明易认、个性突出、持续稳定等特征。</a:t>
            </a:r>
            <a:endParaRPr lang="zh-CN" altLang="zh-CN" sz="2000" kern="100" dirty="0">
              <a:latin typeface="+mn-ea"/>
              <a:ea typeface="+mn-ea"/>
              <a:cs typeface="+mn-ea"/>
              <a:sym typeface="+mn-ea"/>
            </a:endParaRPr>
          </a:p>
        </p:txBody>
      </p:sp>
      <p:sp>
        <p:nvSpPr>
          <p:cNvPr id="100" name="文本框 99"/>
          <p:cNvSpPr txBox="1"/>
          <p:nvPr/>
        </p:nvSpPr>
        <p:spPr>
          <a:xfrm>
            <a:off x="1202690" y="47625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4.2.2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品牌标志</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9620" y="1556385"/>
            <a:ext cx="1098740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1.品牌标志设计原则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如果我们将世界众多知名品牌的标志放在一起，便能找到一些共同的特点，这些特点既是它们成功的因素，也是品牌标志设计的原则。</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（1）简洁明了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物质丰富的当下社会品牌多如牛毛，顾客不会刻意去记住某个品牌，只有那些简单的标志才更容易留在顾客的脑海中。安踏品牌标志的创意来源于中国女排扣球时的瞬间姿势，“Anta”是中文“安踏”的拼音，标志图形由字母“A”抽象变形出升腾而起的飞行姿态，象征排球的扣球瞬间，以简约概括的手法展现了速度与力量之美（见图4-9）。</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1" descr="https://img1.baidu.com/it/u=74645642,2199804728&amp;fm=253&amp;fmt=auto&amp;app=138&amp;f=JPEG?w=500&amp;h=377"/>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13036" b="17505"/>
          <a:stretch>
            <a:fillRect/>
          </a:stretch>
        </p:blipFill>
        <p:spPr>
          <a:xfrm>
            <a:off x="1850390" y="548640"/>
            <a:ext cx="8987790" cy="4707890"/>
          </a:xfrm>
          <a:prstGeom prst="rect">
            <a:avLst/>
          </a:prstGeom>
          <a:noFill/>
          <a:ln>
            <a:noFill/>
          </a:ln>
        </p:spPr>
      </p:pic>
      <p:sp>
        <p:nvSpPr>
          <p:cNvPr id="100" name="文本框 99"/>
          <p:cNvSpPr txBox="1"/>
          <p:nvPr/>
        </p:nvSpPr>
        <p:spPr>
          <a:xfrm>
            <a:off x="3218815" y="5517515"/>
            <a:ext cx="5080000" cy="63881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图4-</a:t>
            </a:r>
            <a:r>
              <a:rPr lang="en-US"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9</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安踏品牌标志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6925" y="1340485"/>
            <a:ext cx="1086548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（2）表达品牌个性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标志归根到底是为品牌服务的，标志要让顾客联想到品牌是干什么的，能带来什么利益，从而向顾客诠释品牌核心价值和品牌个性。比如安踏品牌的个性是爱拼、会拼、敢赢，安踏品牌标志中由红色字母“A”抽象变形出的飞行姿态就可以很好地诠释该品牌个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700530"/>
            <a:ext cx="1122108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（3）设计有美感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标志的造型要优美流畅，富有感染力，尽量保持视觉平衡，既具有静态之美，又具有动态之美。品牌标志设计不追求纯粹的艺术性，因为品牌标志是企业用来标记品牌的商业图案，不是单纯的艺术作品。五菱汽车的品牌标志是由5个菱形组成的翅膀，这个品牌标志非常的简洁干练，红色的配色非常具有辨识度，而且很有美感。该标志一方面寄托了企业赋予品牌展翅高飞的期望，另一方面也象征着品牌张开双臂拥抱顾客，诠释着五菱汽车以客户为本的造车理念和服务精神（见图4-10）。</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7" descr="https://static.getgetai.com/img_for_copy/1590396808496_16631.jpe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l="3883" t="18197" r="3745" b="20998"/>
          <a:stretch>
            <a:fillRect/>
          </a:stretch>
        </p:blipFill>
        <p:spPr>
          <a:xfrm>
            <a:off x="1634490" y="981075"/>
            <a:ext cx="9340215" cy="3842385"/>
          </a:xfrm>
          <a:prstGeom prst="rect">
            <a:avLst/>
          </a:prstGeom>
          <a:noFill/>
          <a:ln>
            <a:noFill/>
          </a:ln>
        </p:spPr>
      </p:pic>
      <p:sp>
        <p:nvSpPr>
          <p:cNvPr id="100" name="文本框 99"/>
          <p:cNvSpPr txBox="1"/>
          <p:nvPr/>
        </p:nvSpPr>
        <p:spPr>
          <a:xfrm>
            <a:off x="4295775" y="5085080"/>
            <a:ext cx="5080000" cy="534670"/>
          </a:xfrm>
          <a:prstGeom prst="rect">
            <a:avLst/>
          </a:prstGeom>
          <a:noFill/>
        </p:spPr>
        <p:txBody>
          <a:bodyPr wrap="square">
            <a:noAutofit/>
          </a:bodyPr>
          <a:lstStyle/>
          <a:p>
            <a:pPr marL="0" lvl="0" indent="0" algn="just" eaLnBrk="1" latinLnBrk="0" hangingPunct="1">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4-10 </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五菱汽车品牌标志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628775"/>
            <a:ext cx="11149965" cy="3322955"/>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（4）兼具稳定性与适应性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latin typeface="+mn-ea"/>
                <a:ea typeface="+mn-ea"/>
                <a:cs typeface="+mn-ea"/>
                <a:sym typeface="+mn-ea"/>
              </a:rPr>
              <a:t>品牌标志的设计要兼具时代的适应性与品牌核心价值的稳定性。如果品牌标志不能适应时代潮流的变化，就很难与顾客产生共鸣；如果品牌标志不能保持一定的稳定性，经常发生重大改变，就会让顾客产生反复无常的混乱感觉，也会浪费传播费用。比如枪手牌杀虫剂原来的品牌标志是“青蛙十手枪”，青蛙是专吃害虫的，用在这里非常贴切。后来企业考虑到枪手品牌要向非杀虫剂产品延伸，原有的品牌标志就显得适用性不够，于是企业设计了新的品牌标志，该标志是一个枪手的形象，该形象的象征意义不再局限于杀虫剂这一类产品范围（见图4-11）。</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46425" y="5661025"/>
            <a:ext cx="5080000" cy="58293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图4-11枪手杀虫剂品牌标志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pic>
        <p:nvPicPr>
          <p:cNvPr id="22" name="图片 22" descr="枪手"/>
          <p:cNvPicPr>
            <a:picLocks noChangeAspect="1"/>
          </p:cNvPicPr>
          <p:nvPr>
            <p:custDataLst>
              <p:tags r:id="rId1"/>
            </p:custDataLst>
          </p:nvPr>
        </p:nvPicPr>
        <p:blipFill>
          <a:blip r:embed="rId2"/>
          <a:stretch>
            <a:fillRect/>
          </a:stretch>
        </p:blipFill>
        <p:spPr>
          <a:xfrm>
            <a:off x="2139315" y="476250"/>
            <a:ext cx="8629650" cy="4942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10515" y="1052830"/>
            <a:ext cx="1166939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（5）及时沟通</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尽管品牌标志要适时更新以适应时代的变化，然而重新设计品牌标志具有一定的风险。新的品牌标志容易引起忠诚顾客的反对，他们可能会对新品牌标志给予负面评价，并由于失望而转换品牌；相反，对于非忠诚顾客而言，他们由于没有与旧品牌标志建立强烈的情感联结，更容易接受新品牌标志。因此，如果企业能在更改品牌标志前与忠诚顾客及时沟通，并向他们详细解释更改的原因，以及新旧品牌标志之间的相似之处，则可以有效避免忠诚顾客的流失。</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1045" y="1315085"/>
            <a:ext cx="10841990" cy="387667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2.品牌标志的设计方法</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品牌标志设计主要采用文字转化，图案寓意等手法，这些手法通过组合又可以变为四种不同风格的设计方法。</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（1）字体型设计方法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字体型设计方法采用文字（包括西方文字和汉字）或字母符号作为品牌标志的设计元素。设计元素可以直接采用品牌名称，也可以采用品牌名称的缩写或代号。这种方法的优点是识别力强，便于口碑传播，容易为顾客所理解。在创意上，为了增强品牌标志的美感和可接受性，往往借助象征、装饰点缀和色彩的力量。如图4-12所示李宁品牌的“L”标志。</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图片 32" descr="https://pics0.baidu.com/feed/9a504fc2d562853506abc3b7d0d836c1a6ef639f.jpeg@f_auto?token=19a85b77d7c7f2a3407bafc11a47422a"/>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778635" y="117475"/>
            <a:ext cx="7677785" cy="5050790"/>
          </a:xfrm>
          <a:prstGeom prst="rect">
            <a:avLst/>
          </a:prstGeom>
          <a:noFill/>
          <a:ln>
            <a:noFill/>
          </a:ln>
        </p:spPr>
      </p:pic>
      <p:sp>
        <p:nvSpPr>
          <p:cNvPr id="100" name="文本框 99"/>
          <p:cNvSpPr txBox="1"/>
          <p:nvPr/>
        </p:nvSpPr>
        <p:spPr>
          <a:xfrm>
            <a:off x="1850390" y="5373370"/>
            <a:ext cx="76066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effectLst/>
                <a:latin typeface="+mn-ea"/>
                <a:ea typeface="+mn-ea"/>
                <a:cs typeface="+mn-ea"/>
                <a:sym typeface="+mn-ea"/>
              </a:rPr>
              <a:t>讨论：</a:t>
            </a:r>
            <a:r>
              <a:rPr altLang="zh-CN" sz="2000" kern="100" dirty="0">
                <a:effectLst/>
                <a:latin typeface="+mn-ea"/>
                <a:ea typeface="+mn-ea"/>
                <a:cs typeface="+mn-ea"/>
                <a:sym typeface="+mn-ea"/>
              </a:rPr>
              <a:t>小米手机包装在品牌建设过程中能起到什么样的作用？</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李宁品牌标志.webp"/>
          <p:cNvPicPr>
            <a:picLocks noChangeAspect="1"/>
          </p:cNvPicPr>
          <p:nvPr>
            <p:custDataLst>
              <p:tags r:id="rId1"/>
            </p:custDataLst>
          </p:nvPr>
        </p:nvPicPr>
        <p:blipFill>
          <a:blip r:embed="rId2"/>
          <a:stretch>
            <a:fillRect/>
          </a:stretch>
        </p:blipFill>
        <p:spPr>
          <a:xfrm>
            <a:off x="2282825" y="332740"/>
            <a:ext cx="7703185" cy="5154930"/>
          </a:xfrm>
          <a:prstGeom prst="rect">
            <a:avLst/>
          </a:prstGeom>
        </p:spPr>
      </p:pic>
      <p:sp>
        <p:nvSpPr>
          <p:cNvPr id="100" name="文本框 99"/>
          <p:cNvSpPr txBox="1"/>
          <p:nvPr/>
        </p:nvSpPr>
        <p:spPr>
          <a:xfrm>
            <a:off x="2499360" y="5445125"/>
            <a:ext cx="5080000" cy="723265"/>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4-12</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李宁品牌标志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7875" y="1772285"/>
            <a:ext cx="10977245"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（2）象征型标志设计方法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象征型设计方法采用自然界的实物图形作为品牌标志设计的主要元素，通过这类图形的象征意义向目标顾客传达产品的类别、性能等相关特征。由于自然界实物图形所传递的视觉意义较容易被顾客理解，因此较多企业采用这种设计方法。比如：中国南方航空公司的品牌标志采用了一朵色彩鲜艳又抽象的大红色木棉花图案（见图4-13）。在南方人的心中，木棉花象征高尚的品格，人们赞美它、热爱它，广州市民把它推选为市花。此种品牌标志设计方法也有不足之处，作为主要构图元素的自然界实物图形难以在视觉上形成独特性和专有性，在商标注册和保护上常常会有争议。</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3" descr="https://img1.baidu.com/it/u=1991539752,3670090443&amp;fm=253&amp;fmt=auto&amp;app=138&amp;f=JPEG?w=750&amp;h=500"/>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27150" b="26697"/>
          <a:stretch>
            <a:fillRect/>
          </a:stretch>
        </p:blipFill>
        <p:spPr>
          <a:xfrm>
            <a:off x="1202690" y="1196975"/>
            <a:ext cx="10278110" cy="3164205"/>
          </a:xfrm>
          <a:prstGeom prst="rect">
            <a:avLst/>
          </a:prstGeom>
          <a:noFill/>
          <a:ln>
            <a:noFill/>
          </a:ln>
        </p:spPr>
      </p:pic>
      <p:sp>
        <p:nvSpPr>
          <p:cNvPr id="100" name="文本框 99"/>
          <p:cNvSpPr txBox="1"/>
          <p:nvPr/>
        </p:nvSpPr>
        <p:spPr>
          <a:xfrm>
            <a:off x="3506470" y="4509135"/>
            <a:ext cx="5080000" cy="597535"/>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图</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4-13 </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中国南方航空公司品牌标志</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9755" y="1484630"/>
            <a:ext cx="11038840" cy="378460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（3）具象型设计方法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具象是指具体的、形象的。具象型设计方法是以具体的自然形态为构图原型，在此基础上进行概括、提炼、取舍、变通、组合，最后形成品牌标志设计所需的视觉图形。自然界的一切元素，包括人物、动物、植物、山水、风景等都是具象型设计取之不尽的原型素材。对这些素材的使用主要根据品牌核心价值和个性特征加以考量，经过提炼和加工，使之成为全新的、富有创意的视觉识别符号，并赋予其一定的表征意义。采用具象型设计方法所设计的品牌标志，其优点是直接、明了，便于目标顾客对品牌核心价值与个性特征的识别、理解和记忆，如图4-14所示宝骏汽车的品牌标志。</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 16" descr="https://p1.ssl.cdn.btime.com/t0173033c6eb6d1a4e0.png?size=700x274"/>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490980" y="476250"/>
            <a:ext cx="9337675" cy="3649345"/>
          </a:xfrm>
          <a:prstGeom prst="rect">
            <a:avLst/>
          </a:prstGeom>
          <a:noFill/>
          <a:ln>
            <a:noFill/>
          </a:ln>
        </p:spPr>
      </p:pic>
      <p:sp>
        <p:nvSpPr>
          <p:cNvPr id="100" name="文本框 99"/>
          <p:cNvSpPr txBox="1"/>
          <p:nvPr/>
        </p:nvSpPr>
        <p:spPr>
          <a:xfrm>
            <a:off x="3435350" y="4509135"/>
            <a:ext cx="5080000" cy="36830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4-14</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宝骏汽车品牌标志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2600" y="908685"/>
            <a:ext cx="1116965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（4）抽象型设计方法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抽象型设计方法在构图上大胆地摆脱了具体自然形态的约束，善于归纳和提取事物和现象的基本特征与本质规律，将复杂的形态简单化，运用抽象的几何图形或其组合，画龙点睛地向目标顾客传达出品牌的核心价值和个性。其主要特征是“形有限而意无穷”。相对于具象设计，抽象型设计方法虽然也借助“形”来表现品牌内涵，但这个“形”远远超越了具体实体的外形，显示了一种在思维方式上的意向转换。</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抽象型设计的构图元素主要是几何图形，也可以直接利用现成的文字符号，使图形高度夸张、概括、简洁，从而使品牌标志传达出一种感性意向。使用抽象型设计的品牌标志更具有未来感、信息感和科幻感，如见图4-15所示华企方舟的品牌标志。</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5" descr="https://bkimg.cdn.bcebos.com/pic/55e736d12f2eb938a18f0604d5628535e4dd6f61"/>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t="10373" b="11087"/>
          <a:stretch>
            <a:fillRect/>
          </a:stretch>
        </p:blipFill>
        <p:spPr>
          <a:xfrm>
            <a:off x="1058545" y="1124585"/>
            <a:ext cx="10132695" cy="3234690"/>
          </a:xfrm>
          <a:prstGeom prst="rect">
            <a:avLst/>
          </a:prstGeom>
          <a:noFill/>
          <a:ln>
            <a:noFill/>
          </a:ln>
        </p:spPr>
      </p:pic>
      <p:sp>
        <p:nvSpPr>
          <p:cNvPr id="100" name="文本框 99"/>
          <p:cNvSpPr txBox="1"/>
          <p:nvPr/>
        </p:nvSpPr>
        <p:spPr>
          <a:xfrm>
            <a:off x="3434715" y="4581525"/>
            <a:ext cx="5080000" cy="61468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图4-1</a:t>
            </a:r>
            <a:r>
              <a:rPr lang="en-US" altLang="zh-CN" sz="2000" kern="100" dirty="0">
                <a:effectLst>
                  <a:outerShdw blurRad="38100" dist="25400" dir="5400000" algn="ctr" rotWithShape="0">
                    <a:srgbClr val="6E747A">
                      <a:alpha val="43000"/>
                    </a:srgbClr>
                  </a:outerShdw>
                </a:effectLst>
                <a:latin typeface="+mn-ea"/>
                <a:ea typeface="+mn-ea"/>
                <a:cs typeface="+mn-ea"/>
                <a:sym typeface="+mn-ea"/>
              </a:rPr>
              <a:t>5</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 </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华企方舟品牌标志</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18590" y="1988820"/>
            <a:ext cx="10069195" cy="2597785"/>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标志设计的首要目的是将品牌名称形象化和图示化，以有助于目标顾客对品牌内涵的理解。因此，品牌标志的设计应以鲜明、易懂为基础，无论运用何种方式进行设计，都要以简洁、大气、易于传播为主。设计时还要充分考虑可行性，针对其应用形式、材料和制作条件采取相应的设计手段，同时，还要顾及不同视觉传播方式（如印刷、广告、映象等）放大或缩小时的视觉效果。</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1628775"/>
            <a:ext cx="10752455" cy="193802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企业在策划品牌识别要素时不需要设计所有类型的附加识别要素，可以根据品牌传播需要有所取舍。品牌附加识别要素相对于品牌名称、品牌标志，在稳定性方面要弱一些。正是因为品牌名称、品牌标志不能轻易更换，企业才需要根据社会文化、消费观念等因素的变化及时更新品牌附加识别要素，以此加强品牌的时代适应性。</a:t>
            </a:r>
            <a:endParaRPr lang="zh-CN" altLang="zh-CN" sz="2000" kern="100" dirty="0">
              <a:latin typeface="+mn-ea"/>
              <a:ea typeface="+mn-ea"/>
              <a:cs typeface="+mn-ea"/>
              <a:sym typeface="+mn-ea"/>
            </a:endParaRPr>
          </a:p>
        </p:txBody>
      </p:sp>
      <p:sp>
        <p:nvSpPr>
          <p:cNvPr id="100" name="文本框 99"/>
          <p:cNvSpPr txBox="1"/>
          <p:nvPr/>
        </p:nvSpPr>
        <p:spPr>
          <a:xfrm>
            <a:off x="1130300" y="3327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4.2.3附加识别要素</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8340" y="1412240"/>
            <a:ext cx="11102340" cy="3969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1.品牌口号</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1）品牌口号的含义</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口号是指能够体现品牌个性、品牌核心价值等信息的宣传短语。在营销活动中，品牌口号常伴随品牌名称、品牌标志一起出现。品牌口号的主要目的在于支持由品牌名称和品牌标志塑造出来的品牌形象，并与品牌名称、品牌标志共同组成品牌的三要素。值得注意的是，品牌口号与广告宣传语是一对容易混淆但又有很大差别的概念，二者的区别见表4-1。在一段时间内品牌口号会在企业的不同品牌广告中反复出现，但是不同广告中出现的广告宣传语往往是不同的。大部分情况下，品牌口号是通过广告传播的，此时品牌口号也就成为广告宣传语的一部分。</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引言</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 name="文本框 2"/>
          <p:cNvSpPr txBox="1"/>
          <p:nvPr/>
        </p:nvSpPr>
        <p:spPr>
          <a:xfrm>
            <a:off x="669290" y="1628140"/>
            <a:ext cx="10973435" cy="2399665"/>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当企业通过策划工作将品牌个性、品牌文化这些内涵部分设计好之后，接下来需要设计合适的识别要素将他们呈现给顾客。品牌识别一方面要能够让顾客快速识别出企业品牌，另一方面还要能让顾客感受到品牌个性、品牌文化。因此，品牌识别设计既要策划好品牌的名称、标志、口号等单个要素，也要策划好顾客在接触品牌时可能产生的各种感官感受，尤其是顾客对品牌的质量感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82825" y="970280"/>
            <a:ext cx="5080000" cy="522605"/>
          </a:xfrm>
          <a:prstGeom prst="rect">
            <a:avLst/>
          </a:prstGeom>
          <a:noFill/>
        </p:spPr>
        <p:txBody>
          <a:bodyPr wrap="square">
            <a:noAutofit/>
          </a:bodyPr>
          <a:lstStyle/>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表4-1品牌口号与广告口号的区别</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graphicFrame>
        <p:nvGraphicFramePr>
          <p:cNvPr id="3" name="表格 2"/>
          <p:cNvGraphicFramePr/>
          <p:nvPr>
            <p:custDataLst>
              <p:tags r:id="rId1"/>
            </p:custDataLst>
          </p:nvPr>
        </p:nvGraphicFramePr>
        <p:xfrm>
          <a:off x="1490980" y="1752600"/>
          <a:ext cx="8996680" cy="5029200"/>
        </p:xfrm>
        <a:graphic>
          <a:graphicData uri="http://schemas.openxmlformats.org/drawingml/2006/table">
            <a:tbl>
              <a:tblPr/>
              <a:tblGrid>
                <a:gridCol w="1351915"/>
                <a:gridCol w="4222115"/>
                <a:gridCol w="3422650"/>
              </a:tblGrid>
              <a:tr h="581025">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项目</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8DB3E2"/>
                    </a:solidFill>
                  </a:tcPr>
                </a:tc>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品牌口号</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8DB3E2"/>
                    </a:solidFill>
                  </a:tcPr>
                </a:tc>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广告宣传语</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8DB3E2"/>
                    </a:solidFill>
                  </a:tcPr>
                </a:tc>
              </a:tr>
              <a:tr h="1044575">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包容性</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宣传品牌的核心价值、个性特征</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关注于产品及相关利益</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948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核心特征</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7DAF1"/>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具有深刻的内涵</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7DAF1"/>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强调产品功能和促销所达到的效果</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7DAF1"/>
                    </a:solidFill>
                  </a:tcPr>
                </a:tc>
              </a:tr>
              <a:tr h="913765">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时效</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长期的</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短期的</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70355">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愿景／承诺</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7DAF1"/>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“我们不生产水”、“我们只是大自然的搬运工”</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7DAF1"/>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“你每喝一瓶农夫山泉，就为贫困山区孩子捐出一分钱”</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7DAF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1628775"/>
            <a:ext cx="10840720"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2）品牌口号的设计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在设计品牌口号时，应注意以下几点：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（1）深刻理解和把握品牌价值；</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（2）赋予品牌口号鲜明深刻的内涵；</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（3）力求能够帮助品牌进行清晰和成功的定位。</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0300" y="1484630"/>
            <a:ext cx="10045700" cy="341503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3）更新品牌口号</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品牌口号不是一成不变的，随着企业的发展，品牌口号将不断演变，以适应品牌塑造的需要。在进行品牌口号更新时，需要注意以下几点：</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（1）要分析品牌口号如何通过加强品牌认知和品牌形象来帮助企业创建品牌价值；</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（2）确定在多大程度上还需要加强这种品牌价值；</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（3）尽可能多地保留品牌口号中尚有价值的部分，同时注入所需要的新含义，从新的途径增加品牌价值。 </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4400" y="692785"/>
            <a:ext cx="10849610" cy="249174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2.品牌广告曲</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品牌广告曲是用音乐或视频的形式描述品牌，是一种被延伸的品牌口号。通常它以广告形式进行传播，如：哇哈哈的广告曲《爱你等于爱自己》，以及中国移动“动感地带”的广告曲《我的地盘》。但有时广告曲可以镶嵌在产品中，直接和使用者接触。如，VIVO手机的铃声、每次播放电影时开始部分出现的国家广电总局龙标片头影像（见图4-16）等。</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pic>
        <p:nvPicPr>
          <p:cNvPr id="18" name="图片 18" descr="https://bkimg.cdn.bcebos.com/pic/bd3eb13533fa828b395ba727ff1f4134960a5afd"/>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1058545" y="3284855"/>
            <a:ext cx="5878195" cy="3306445"/>
          </a:xfrm>
          <a:prstGeom prst="rect">
            <a:avLst/>
          </a:prstGeom>
          <a:noFill/>
          <a:ln>
            <a:noFill/>
          </a:ln>
        </p:spPr>
      </p:pic>
      <p:sp>
        <p:nvSpPr>
          <p:cNvPr id="100" name="文本框 99"/>
          <p:cNvSpPr txBox="1"/>
          <p:nvPr/>
        </p:nvSpPr>
        <p:spPr>
          <a:xfrm>
            <a:off x="7035165" y="4940935"/>
            <a:ext cx="5080000" cy="368300"/>
          </a:xfrm>
          <a:prstGeom prst="rect">
            <a:avLst/>
          </a:prstGeom>
          <a:noFill/>
          <a:ln w="9525">
            <a:noFill/>
          </a:ln>
        </p:spPr>
        <p:txBody>
          <a:bodyPr>
            <a:spAutoFit/>
          </a:bodyPr>
          <a:p>
            <a:pPr marL="0" indent="0" algn="ctr"/>
            <a:r>
              <a:rPr lang="zh-CN" sz="1800" b="0">
                <a:latin typeface="Times New Roman" panose="02020603050405020304" charset="0"/>
                <a:ea typeface="宋体" panose="02010600030101010101" pitchFamily="2" charset="-122"/>
              </a:rPr>
              <a:t>图</a:t>
            </a:r>
            <a:r>
              <a:rPr lang="en-US" sz="1800" b="0">
                <a:latin typeface="Times New Roman" panose="02020603050405020304" charset="0"/>
                <a:ea typeface="宋体" panose="02010600030101010101" pitchFamily="2" charset="-122"/>
              </a:rPr>
              <a:t>4-16 </a:t>
            </a:r>
            <a:r>
              <a:rPr lang="zh-CN" sz="1800" b="0">
                <a:latin typeface="Times New Roman" panose="02020603050405020304" charset="0"/>
                <a:ea typeface="宋体" panose="02010600030101010101" pitchFamily="2" charset="-122"/>
              </a:rPr>
              <a:t>国家广电总局的龙标片头影像</a:t>
            </a:r>
            <a:endParaRPr lang="zh-CN" altLang="en-US" sz="1800" b="0">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698500" y="2132965"/>
            <a:ext cx="1099185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即使是处于不同文化背景、不同地理区域，人类对音乐也有着共同的天然偏好，因此品牌广告曲的适应性高。同时，广告曲作为一种被延伸的品牌口号，它朗朗上口，易于识记，因此在提高品牌知名度、增加品牌联想等方面也很有优势。但广告曲也有一些不足，它较为抽象，和产品关联较弱，也易于淡化品牌名称等。因此，建议品牌管理人员在制作广告曲时将品牌名称包含在其中，避免顾客“只知其曲，不知其名”。</a:t>
            </a:r>
            <a:endParaRPr lang="zh-CN" altLang="zh-CN" sz="2000" kern="100" dirty="0">
              <a:effectLst/>
              <a:latin typeface="+mn-ea"/>
              <a:ea typeface="+mn-ea"/>
              <a:cs typeface="+mn-ea"/>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0890" y="1484630"/>
            <a:ext cx="1114869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3.网络域名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统一资源定位器（uniform resource locator，URL）主要用来确定品牌在互联网上的网页地址，通常又称域名。随着互联网的普及，几乎每个知名的品牌都会注册专门的网址，并在网站上公布关于公司历史、文化、最新动态、产品研发等信息。因此，网络域名相当于一个窗口，能够激发顾客点击网站的好奇心、强化品牌认知，比如：baidu.com，taobao.com，163.com等知名网址由于读音朗朗上口，点击率都很高。在设计网络域名时有三点值得注意。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9330" y="1628775"/>
            <a:ext cx="10529570" cy="378460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（1）网络域名要独特</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由于大量简单易记的网络域名已经被注册，因此，品牌管理人员有时需要另辟蹊径、自造单词以便于与已有的网络域名相区分。</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（2）防止非法使用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企业要时刻严密监视公司的网络域名有无被非法使用，一旦发现非法使用者要诉诸法律。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（3）不轻易改动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网络域名的作用如同品牌名称，一旦更改就会切断顾客与品牌之间的桥梁。但是网站上的颜色、图片、线条等布局可以进行必要的改动，以避免顾客视觉疲劳和厌倦。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4535" y="1053465"/>
            <a:ext cx="11243945"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4.品牌标准色</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品牌标准色指品牌外观中特殊、专用的颜色或颜色组合，以富有个性的色彩来反映品牌特征。标准色是设计品牌识别要素时应用的主要颜色，这个颜色也代表了品牌视觉系统的主色调。标准色一般选择区别于同行的颜色，而且颜色要符合品牌个性、醒目，方便传播与应用。不同的品牌有不同的形象，不同的色彩可以给顾客不同的情绪联想。标准色设计就是要在品牌形象和顾客联想之间找到一条有效的直通管道，在两者之间建立起某种意义上的必然联系。企业品牌选择什么样的标准色，应该根据品牌的文化传统、历史、形象、个性特征、价值理念等因素来确定。基本原则是，突出品牌个性，体现品牌的价值理念、宗旨和经营方针；通过制造差别，展示品牌的独特个性；与顾客心理相吻合；迎合国际化的潮流。比如：王老吉品牌的标准色是红色和黄色非常醒目，具有很强的视觉冲击力（如图4-17）。</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71115" y="5445125"/>
            <a:ext cx="5080000" cy="702945"/>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latin typeface="+mn-ea"/>
                <a:ea typeface="+mn-ea"/>
                <a:cs typeface="+mn-ea"/>
                <a:sym typeface="+mn-ea"/>
              </a:rPr>
              <a:t>图</a:t>
            </a:r>
            <a:r>
              <a:rPr lang="zh-CN" altLang="zh-CN" sz="2000" kern="100" dirty="0">
                <a:latin typeface="+mn-ea"/>
                <a:ea typeface="+mn-ea"/>
                <a:cs typeface="+mn-ea"/>
                <a:sym typeface="+mn-ea"/>
              </a:rPr>
              <a:t>4-17 </a:t>
            </a:r>
            <a:r>
              <a:rPr lang="zh-CN" altLang="zh-CN" sz="2000" kern="100" dirty="0">
                <a:latin typeface="+mn-ea"/>
                <a:ea typeface="+mn-ea"/>
                <a:cs typeface="+mn-ea"/>
                <a:sym typeface="+mn-ea"/>
              </a:rPr>
              <a:t>王老吉品牌标志</a:t>
            </a:r>
            <a:endParaRPr lang="zh-CN" altLang="zh-CN" sz="2000" kern="100" dirty="0">
              <a:latin typeface="+mn-ea"/>
              <a:ea typeface="+mn-ea"/>
              <a:cs typeface="+mn-ea"/>
              <a:sym typeface="+mn-ea"/>
            </a:endParaRPr>
          </a:p>
        </p:txBody>
      </p:sp>
      <p:pic>
        <p:nvPicPr>
          <p:cNvPr id="27" name="图片 27" descr="王老吉高清图片"/>
          <p:cNvPicPr>
            <a:picLocks noChangeAspect="1"/>
          </p:cNvPicPr>
          <p:nvPr>
            <p:custDataLst>
              <p:tags r:id="rId1"/>
            </p:custDataLst>
          </p:nvPr>
        </p:nvPicPr>
        <p:blipFill>
          <a:blip r:embed="rId2"/>
          <a:stretch>
            <a:fillRect/>
          </a:stretch>
        </p:blipFill>
        <p:spPr>
          <a:xfrm>
            <a:off x="2211070" y="332740"/>
            <a:ext cx="7610475" cy="4864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1125855"/>
            <a:ext cx="1116774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5.产品包装</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产品包装设计，即：选择恰当的材料，利用科学先进的技术制作装置产品的容器，以此实现强化美感、保护产品的作用。产品包装兼具相应的艺术性和商业性。产品包装分为两大类：其一是工业包装，这类包装主要是利用外部包装对产品增加保护，便于产品运输；其二是商业包装，这类包装更加重视提高外部包装的美感，以此调动顾客的购买欲望，从而促进产品销售。商业包装是提高产品附加值的重要方式。但是有些产品出现包装过度，影响顾客的体验感，导致顾客的购买欲望下降，并且造成资源浪费，与生态环保的理念不相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4.1品牌识别概述</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1375" y="692785"/>
            <a:ext cx="1095692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1）产品包装设计的现状</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我国在产品包装设计方面有了很大的发展，但是仍旧存在一些问题。</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（1）科技性不足</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当前，许多企业仍然没有充分认识到产品包装设计的重要意义，设计观念还停留于包装是产品容器的层面，所以包装形式也还是以盒装和袋装为主，同时在选用包装材料时主要重视经济性，所选材料比较初级。</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30300" y="1772285"/>
            <a:ext cx="1040955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（2）商业性显著</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市场中流通的商品琳琅满目，这些商品的包装有一个普遍性的问题，即商业性过重，期望可以利用包装设计来提高产品的市场价值，从而提升产品的经济收益。比如某食品的包装，在使用保鲜膜的基础上，还在外部包装上了十分华丽的塑料，虽然外观是好看的，但是忽视了顾客需要的只是包装中的食品。顾客为了获取食物，不得不为华丽的塑料包装买单。</a:t>
            </a:r>
            <a:endParaRPr lang="zh-CN" altLang="zh-CN" sz="2000" kern="100" dirty="0">
              <a:latin typeface="+mn-ea"/>
              <a:ea typeface="+mn-ea"/>
              <a:cs typeface="+mn-ea"/>
              <a:sym typeface="+mn-ea"/>
            </a:endParaRPr>
          </a:p>
          <a:p>
            <a:pPr lvl="0" indent="457200" algn="just">
              <a:lnSpc>
                <a:spcPct val="150000"/>
              </a:lnSpc>
              <a:spcBef>
                <a:spcPts val="0"/>
              </a:spcBef>
              <a:spcAft>
                <a:spcPts val="0"/>
              </a:spcAft>
            </a:pP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5835" y="1998345"/>
            <a:ext cx="10393680" cy="193802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（3）实用性匮乏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产品包装最开始的目的是保护产品不被外力所损害，但如今，在经济利益的影响下，其慢慢失去了初始的意义。比如，茶叶、白酒、月饼等产品的包装，通常会在内包装的基础上，增加一个华丽的外部礼盒，而在内部产品被使用后，礼盒就丧失了其存在的价值。</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355" y="1124585"/>
            <a:ext cx="11212830" cy="478282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2）包装设计策略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随着社会环保意识的提高，企业应该从生态美学的视角重新思考产品包装设计，确保产品包装在实现保护产品、宣传品牌的基础上能够符合环保要求。</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（1）选择环保包装材料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①可回收包装材料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回收使用是一种对待废弃物最积极、有效的处理方式，也是产品包装设计生态化发展的关键环节。设计产品包装时应深入思考包装材料循环使用的科学性、可行性问题，从而实现包装材料的最大化使用。目前，许多国家在推广金属、玻璃等包装容器的回炉重铸技术，实现废弃包装的循环利用。可回收包装材料可以切实降低环境污染，节省能源消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5950" y="1412875"/>
            <a:ext cx="1083627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②原生态包装材料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原生态材料主要是木、竹等天然材料。原生态材料不但资源丰富，而且具有很好的可再生性，比如稻草、麦秆、谷壳等。随着社会的进步，顾客的精神需求日益增长，更加向往生态自然，生态包装逐渐成为主流。原生态材料具备天然纹理，使顾客可以直观地感受自然的气息，给顾客一种亲和、淳朴的感受。另外，原生态材料具有大自然的独特色彩，比如植物的绿色、木材的褐色等，这些天然色彩无时无刻不在散发着自然生机（见图4-18）。</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 name="图片 26" descr="https://pica.zhimg.com/v2-20d93fb87ae2a7226ba17b09d2e684ce_r.jpg?source=1940ef5c"/>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2066290" y="116840"/>
            <a:ext cx="7970520" cy="5814695"/>
          </a:xfrm>
          <a:prstGeom prst="rect">
            <a:avLst/>
          </a:prstGeom>
          <a:noFill/>
          <a:ln>
            <a:noFill/>
          </a:ln>
        </p:spPr>
      </p:pic>
      <p:sp>
        <p:nvSpPr>
          <p:cNvPr id="100" name="文本框 99"/>
          <p:cNvSpPr txBox="1"/>
          <p:nvPr/>
        </p:nvSpPr>
        <p:spPr>
          <a:xfrm>
            <a:off x="2066290" y="6021705"/>
            <a:ext cx="5080000" cy="64897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4-18 </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绿色环保包装</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844675"/>
            <a:ext cx="1111059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③可食用包装材料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可食用包装在起到包装作用的同时，还可以被人或动物食用，实现包装功能转型。可食用包装材料对顾客没有任何伤害，还可以带来额外利益，深受顾客喜爱，近几年发展十分快速。可食用包装材料主要包含植物纤维、淀粉以及蛋白质等天然物质，是目前为止使用价值最高的包装材料。形式主要包括：作为糖果的外衣，食品的包装袋，一次性水杯或餐盒等。</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7025" y="1123950"/>
            <a:ext cx="1158240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（2）延长包装生命周期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在设计产品包装时综合考虑，一方面尽量减少包装的制造、使用、回收等整个生命周期对自然环境的影响，另一方面尽量延长产品包装的生命周期，使产品包装能够循环使用或转做其他用途，从而减少对环境的危害。如图4-19所示，可用作水杯重复使用的饮料包装。</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 name="图片 30"/>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1327" b="2471"/>
          <a:stretch>
            <a:fillRect/>
          </a:stretch>
        </p:blipFill>
        <p:spPr>
          <a:xfrm>
            <a:off x="2786380" y="188595"/>
            <a:ext cx="6541135" cy="5722620"/>
          </a:xfrm>
          <a:prstGeom prst="rect">
            <a:avLst/>
          </a:prstGeom>
          <a:ln>
            <a:noFill/>
          </a:ln>
        </p:spPr>
      </p:pic>
      <p:sp>
        <p:nvSpPr>
          <p:cNvPr id="100" name="文本框 99"/>
          <p:cNvSpPr txBox="1"/>
          <p:nvPr/>
        </p:nvSpPr>
        <p:spPr>
          <a:xfrm>
            <a:off x="2714625" y="6021705"/>
            <a:ext cx="5080000" cy="68453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4-19 </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可用作水杯重复使用的饮料瓶</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3235" y="1484630"/>
            <a:ext cx="1096200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（3）增加包装的交互体验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产品包装设计需要以顾客为重心，深入探究顾客的内心需求，综合考虑顾客接触产品包装时的行为和情景，设计有关“人和物互动”的环节，促使顾客与产品包装产生积极互动。调查目标顾客的认知基础，调动顾客参与互动的积极元素，给顾客设计独特的视觉、触觉、听觉等层面的交互体验。比如，设计更有乐趣的包装，激发顾客打开包装时的心理快感。</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4.1.1品牌识别内涵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548005" y="1701165"/>
            <a:ext cx="1148905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企业品牌之所以能够被顾客快速识别，并记住，一定是有一些独属于企业品牌的某些识别要素，就如同我们能够快速认出某个人，一定是通过记住这个人某些独有的特征来识别他。企业品牌也一样，需要设计一些独属于自己的识别要素，让顾客能够通过这些识别要素快速地认出企业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成功的品牌历经百年而不衰的原因之一是它们的品牌识别要素在顾客心中留下了深深的烙印。那么，什么是品牌识别要素？品牌识别要素，有时也称为品牌特征，指的是那些用以识别和区分品牌的商标设计。可见，品牌识别要素本身是一种商标设计，用来帮助顾客识别和区分目标品牌与竞争品牌。根据品牌识别要素的定义，我们需要把握以下几点。</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26110" y="1628775"/>
            <a:ext cx="1076642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（4）融入情感化元素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在实现包装基础功能的前提下，积极引入情感化元素，给顾客提供情感层面的满足。产品包装情感化设计可以从外观结构、创意和色彩等方面入手，提高包装的感染力，使包装和顾客之间产生情感共鸣及心理交流，从而满足顾客的情感需求，促进产品包装的价值升华。比如：学校给每位毕业的学生发放一瓶饮料，但是在饮料包装上印有学校对每个学生的祝福，而且印上了每个学生的名字，这个饮料包装就能够成为学生人生重要场景的纪念，而被珍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1844675"/>
            <a:ext cx="1135253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（5）包装设计简洁化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设计产品包装时，一方面尽量减少包装材料的使用，从而降低材料及能源的消耗；另一方面尽量去除包装上的无用部分，通过最少的视觉语言产生更强的视觉效果，突出产品特点。在设计产品包装时，还需要最大程度地减轻包装重量，以此降低产品运输期间的资源浪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面对严峻的生态危机，绿色环保、有机、低碳等各种环保理念获得越来越多的重视。品牌管理人员在设计产品包装时，既要重视包装对品牌宣传的作用，也要重视包装的环保要求。这既是社会可持续发展的要求，也是适应顾客环保消费理念的要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62280" y="905510"/>
            <a:ext cx="11113770" cy="5631180"/>
          </a:xfrm>
          <a:prstGeom prst="rect">
            <a:avLst/>
          </a:prstGeom>
          <a:noFill/>
        </p:spPr>
        <p:txBody>
          <a:bodyPr wrap="square">
            <a:spAutoFit/>
          </a:bodyPr>
          <a:lstStyle/>
          <a:p>
            <a:pPr marL="0" lvl="0" indent="508000" algn="l"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zh-CN" altLang="zh-CN" sz="2000" b="1" kern="100" dirty="0">
                <a:solidFill>
                  <a:srgbClr val="C00000"/>
                </a:solidFill>
                <a:effectLst>
                  <a:outerShdw blurRad="38100" dist="25400" dir="5400000" algn="ctr" rotWithShape="0">
                    <a:srgbClr val="6E747A">
                      <a:alpha val="43000"/>
                    </a:srgbClr>
                  </a:outerShdw>
                </a:effectLst>
                <a:latin typeface="+mn-ea"/>
                <a:ea typeface="+mn-ea"/>
                <a:cs typeface="+mn-ea"/>
                <a:sym typeface="+mn-ea"/>
              </a:rPr>
              <a:t>学习园地</a:t>
            </a:r>
            <a:endParaRPr lang="zh-CN" altLang="zh-CN" sz="2000" b="1" kern="100" dirty="0">
              <a:solidFill>
                <a:srgbClr val="C00000"/>
              </a:solidFill>
              <a:effectLst>
                <a:outerShdw blurRad="38100" dist="25400" dir="5400000" algn="ctr" rotWithShape="0">
                  <a:srgbClr val="6E747A">
                    <a:alpha val="43000"/>
                  </a:srgbClr>
                </a:outerShdw>
              </a:effectLst>
              <a:latin typeface="+mn-ea"/>
              <a:ea typeface="+mn-ea"/>
              <a:cs typeface="+mn-ea"/>
              <a:sym typeface="+mn-ea"/>
            </a:endParaRPr>
          </a:p>
          <a:p>
            <a:pPr marL="0" lvl="0" indent="508000" algn="l"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en-US" altLang="zh-CN" sz="2000" b="1" kern="100" dirty="0">
                <a:solidFill>
                  <a:srgbClr val="C00000"/>
                </a:solidFill>
                <a:effectLst>
                  <a:outerShdw blurRad="38100" dist="25400" dir="5400000" algn="ctr" rotWithShape="0">
                    <a:srgbClr val="6E747A">
                      <a:alpha val="43000"/>
                    </a:srgbClr>
                  </a:outerShdw>
                </a:effectLst>
                <a:latin typeface="+mn-ea"/>
                <a:ea typeface="+mn-ea"/>
                <a:cs typeface="+mn-ea"/>
                <a:sym typeface="+mn-ea"/>
              </a:rPr>
              <a:t>                                                     </a:t>
            </a:r>
            <a:r>
              <a:rPr lang="zh-CN" altLang="zh-CN" sz="2000" b="1" kern="100" dirty="0">
                <a:solidFill>
                  <a:srgbClr val="C00000"/>
                </a:solidFill>
                <a:effectLst>
                  <a:outerShdw blurRad="38100" dist="25400" dir="5400000" algn="ctr" rotWithShape="0">
                    <a:srgbClr val="6E747A">
                      <a:alpha val="43000"/>
                    </a:srgbClr>
                  </a:outerShdw>
                </a:effectLst>
                <a:latin typeface="+mn-ea"/>
                <a:ea typeface="+mn-ea"/>
                <a:cs typeface="+mn-ea"/>
                <a:sym typeface="+mn-ea"/>
              </a:rPr>
              <a:t>绿水青山就是金山银山</a:t>
            </a:r>
            <a:endParaRPr lang="zh-CN" altLang="zh-CN" sz="2000" b="1" kern="100" dirty="0">
              <a:solidFill>
                <a:srgbClr val="C00000"/>
              </a:solidFill>
              <a:effectLst>
                <a:outerShdw blurRad="38100" dist="25400" dir="5400000" algn="ctr" rotWithShape="0">
                  <a:srgbClr val="6E747A">
                    <a:alpha val="43000"/>
                  </a:srgbClr>
                </a:outerShdw>
              </a:effectLst>
              <a:latin typeface="+mn-ea"/>
              <a:ea typeface="+mn-ea"/>
              <a:cs typeface="+mn-ea"/>
              <a:sym typeface="+mn-ea"/>
            </a:endParaRPr>
          </a:p>
          <a:p>
            <a:pPr marL="0" lvl="0" indent="508000" algn="l"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追求经济效益的同时还需要承担社会责任，其中环保也是企业义不容辞的工作。随着人们生活水平的不断提高，对环境保护的意识也逐渐增强，而且环保也是我国重要发展战略。习近平主席提出绿水青山就是金山银山，改善生态环境就是发展生产力。良好生态本身蕴含着无穷的经济价值，能够源源不断创造综合效益，实现经济社会可持续发展。这段话出自2019年4月28日习近平主席在2019年中国北京世界园艺博览会开幕式上的讲话。</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marL="0" lvl="0" indent="508000" algn="l" eaLnBrk="1" latinLnBrk="0" hangingPunct="1">
              <a:lnSpc>
                <a:spcPct val="150000"/>
              </a:lnSpc>
              <a:spcBef>
                <a:spcPts val="0"/>
              </a:spcBef>
              <a:spcAft>
                <a:spcPts val="0"/>
              </a:spcAft>
              <a:buClrTx/>
              <a:buSzTx/>
              <a:extLst>
                <a:ext uri="{35155182-B16C-46BC-9424-99874614C6A1}">
                  <wpsdc:indentchars xmlns:wpsdc="http://www.wps.cn/officeDocument/2017/drawingmlCustomData" val="200" checksum="282533468"/>
                </a:ext>
              </a:extLs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绿水青山就是金山银山，这句富含哲理的话如今已广为人知、深入人心，更在生动实践中开花结果、惠及民生。“绿水青山”指的是生态环境，“金山银山”说的是经济发展。两者间有何关系？这句话给出了答案：生态环境是人类生存发展的根基，保护好生态环境，走绿色发展之路，人类社会发展才能高效、永续。也就是说，新时代中国发展追求的是人与自然和谐共生，企业在其中扮演重要角色。</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4.3品牌感官识别</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628775"/>
            <a:ext cx="1108837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感官营销是指利用顾客的感官感受，影响顾客行为的营销活动。本书将品牌感官识别描述为这样一类品牌营销活动，企业在品牌识别要素的设计和营销活动中充分利用顾客的感官感受，激发和满足顾客的欲望和诉求，最终提升品牌形象。因此，企业在策划品牌识别要素时，不仅要从企业角度设计具体的识别要素，还要从顾客的角度设计感官体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484630"/>
            <a:ext cx="10954385" cy="193802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人类与生俱来就拥有“五官”（视觉、听觉、嗅觉、触觉和味觉），这些感官有助于人类逃避危险、寻找食物、探索未知世界、品尝山珍海味等。同样顾客的感官感受也能延伸到企业的品牌识别上，对于企业的品牌宣传非常重要。</a:t>
            </a:r>
            <a:endParaRPr lang="zh-CN" altLang="zh-CN" sz="2000" kern="100" dirty="0">
              <a:latin typeface="+mn-ea"/>
              <a:ea typeface="+mn-ea"/>
              <a:cs typeface="+mn-ea"/>
              <a:sym typeface="+mn-ea"/>
            </a:endParaRPr>
          </a:p>
          <a:p>
            <a:pPr indent="457200" algn="just">
              <a:lnSpc>
                <a:spcPct val="150000"/>
              </a:lnSpc>
              <a:spcBef>
                <a:spcPts val="0"/>
              </a:spcBef>
              <a:spcAft>
                <a:spcPts val="0"/>
              </a:spcAft>
            </a:pPr>
            <a:endParaRPr lang="zh-CN" altLang="zh-CN" sz="2000" kern="100" dirty="0">
              <a:latin typeface="+mn-ea"/>
              <a:ea typeface="+mn-ea"/>
              <a:cs typeface="+mn-ea"/>
              <a:sym typeface="+mn-ea"/>
            </a:endParaRPr>
          </a:p>
        </p:txBody>
      </p:sp>
      <p:sp>
        <p:nvSpPr>
          <p:cNvPr id="100" name="文本框 99"/>
          <p:cNvSpPr txBox="1"/>
          <p:nvPr/>
        </p:nvSpPr>
        <p:spPr>
          <a:xfrm>
            <a:off x="1130300" y="4044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4.3.1感官识别的重要性</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5460" y="1998345"/>
            <a:ext cx="11322685" cy="3969385"/>
          </a:xfrm>
          <a:prstGeom prst="rect">
            <a:avLst/>
          </a:prstGeom>
          <a:noFill/>
        </p:spPr>
        <p:txBody>
          <a:bodyPr wrap="square" rtlCol="0" anchor="t">
            <a:spAutoFit/>
          </a:bodyPr>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1.顾客的感官需求强烈</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随着人们生活水平的日益富裕，以及信息时代人与人、人与物之间接触的减少，顾客购买产品时经常会违背“理性经济人”假定，会为一些能提供感官体验的品牌支付溢价。通过这些感官接触，顾客会体验到更多的真实感和存在感。</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2.感官是形成资产的窗口</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五种感官是顾客形成品牌资产的窗口。根据CBBE模型假定，品牌资产存在于顾客心智中。然而顾客心智并非“空穴来风”，顾客只有在日常生活中通过五种感官加工品牌信息才能形成心智中的品牌资产。</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484630"/>
            <a:ext cx="11182985" cy="350774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1.品牌视觉感设计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品牌标志、包装属于品牌重要的视觉感知元素，品牌管理人员在开展品牌标志和包装的设计时还需要考虑顾客的感官感受。 </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1）品牌标志的视觉感设计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顾客对品牌标志的视觉感受主要集中于品牌标志的色彩选用，以及品牌标志的大小设计。品牌管理人员可以采取以下策略。</a:t>
            </a:r>
            <a:endParaRPr lang="zh-CN" altLang="zh-CN" sz="2000" kern="100" dirty="0">
              <a:latin typeface="+mn-ea"/>
              <a:ea typeface="+mn-ea"/>
              <a:cs typeface="+mn-ea"/>
              <a:sym typeface="+mn-ea"/>
            </a:endParaRPr>
          </a:p>
          <a:p>
            <a:pPr indent="457200" algn="just">
              <a:lnSpc>
                <a:spcPct val="150000"/>
              </a:lnSpc>
              <a:spcBef>
                <a:spcPts val="0"/>
              </a:spcBef>
              <a:spcAft>
                <a:spcPts val="0"/>
              </a:spcAft>
            </a:pPr>
            <a:endParaRPr lang="zh-CN" altLang="zh-CN" sz="2000" kern="100" dirty="0">
              <a:latin typeface="+mn-ea"/>
              <a:ea typeface="+mn-ea"/>
              <a:cs typeface="+mn-ea"/>
              <a:sym typeface="+mn-ea"/>
            </a:endParaRPr>
          </a:p>
        </p:txBody>
      </p:sp>
      <p:sp>
        <p:nvSpPr>
          <p:cNvPr id="100" name="文本框 99"/>
          <p:cNvSpPr txBox="1"/>
          <p:nvPr/>
        </p:nvSpPr>
        <p:spPr>
          <a:xfrm>
            <a:off x="1130300" y="4044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4.3.2品牌感官识别设计</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8975" y="1052830"/>
            <a:ext cx="10741025" cy="239966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（1）标志色彩要与产品特征相匹配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功能性产品，如汽车轮胎、电动工具、厨房用的卷纸等产品的品牌标志比较适宜选用功能性颜色，如灰色、黑色、蓝色和绿色；社交性产品，如香水、巧克力、冰激凌等产品的品牌标志则比较适宜选用社交性颜色，如红色、黄色、粉色、紫罗兰色。比如：五羊冰激凌品牌标志选用了红色（见图4-20）。</a:t>
            </a:r>
            <a:endParaRPr lang="zh-CN" altLang="zh-CN" sz="2000" kern="100" dirty="0">
              <a:latin typeface="+mn-ea"/>
              <a:ea typeface="+mn-ea"/>
              <a:cs typeface="+mn-ea"/>
              <a:sym typeface="+mn-ea"/>
            </a:endParaRPr>
          </a:p>
        </p:txBody>
      </p:sp>
      <p:pic>
        <p:nvPicPr>
          <p:cNvPr id="20" name="图片 20" descr="https://p4.itc.cn/images01/20220523/1e968bec5e134d98a8d91508a172caa8.pn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770890" y="3534410"/>
            <a:ext cx="6704965" cy="3147695"/>
          </a:xfrm>
          <a:prstGeom prst="rect">
            <a:avLst/>
          </a:prstGeom>
          <a:noFill/>
          <a:ln>
            <a:noFill/>
          </a:ln>
        </p:spPr>
      </p:pic>
      <p:sp>
        <p:nvSpPr>
          <p:cNvPr id="100" name="文本框 99"/>
          <p:cNvSpPr txBox="1"/>
          <p:nvPr/>
        </p:nvSpPr>
        <p:spPr>
          <a:xfrm>
            <a:off x="6386830" y="5949315"/>
            <a:ext cx="5080000" cy="61468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latin typeface="+mn-ea"/>
                <a:ea typeface="+mn-ea"/>
                <a:cs typeface="+mn-ea"/>
                <a:sym typeface="+mn-ea"/>
              </a:rPr>
              <a:t>图</a:t>
            </a:r>
            <a:r>
              <a:rPr lang="zh-CN" altLang="zh-CN" sz="2000" kern="100" dirty="0">
                <a:latin typeface="+mn-ea"/>
                <a:ea typeface="+mn-ea"/>
                <a:cs typeface="+mn-ea"/>
                <a:sym typeface="+mn-ea"/>
              </a:rPr>
              <a:t>4-20 </a:t>
            </a:r>
            <a:r>
              <a:rPr lang="zh-CN" altLang="zh-CN" sz="2000" kern="100" dirty="0">
                <a:latin typeface="+mn-ea"/>
                <a:ea typeface="+mn-ea"/>
                <a:cs typeface="+mn-ea"/>
                <a:sym typeface="+mn-ea"/>
              </a:rPr>
              <a:t>五羊冰激凌品牌标志</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1917065"/>
            <a:ext cx="1076261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（2）怀旧品牌适宜选用黑白色</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黑白影像作为引发怀旧情绪的重要手段，具有减少个体失落感的作用。随着彩色的盛行，黑白色正逐渐淡出人们视野。因此，一些历史悠久的老品牌采用黑白标志不仅可以唤醒顾客对某一特殊时代的记忆，同时也具有区别于新品牌的优势。</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ags/tag1.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MH" val="20170109233147"/>
  <p:tag name="MH_LIBRARY" val="GRAPHIC"/>
  <p:tag name="MH_ORDER" val="文本框 19"/>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MH" val="20170109233147"/>
  <p:tag name="MH_LIBRARY" val="GRAPHIC"/>
  <p:tag name="MH_ORDER" val="文本框 19"/>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TABLE_ENDDRAG_ORIGIN_RECT" val="708*381"/>
  <p:tag name="TABLE_ENDDRAG_RECT" val="117*138*708*381"/>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MH" val="20170109233147"/>
  <p:tag name="MH_LIBRARY" val="GRAPHIC"/>
  <p:tag name="MH_ORDER" val="文本框 19"/>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MH" val="20170109233147"/>
  <p:tag name="MH_LIBRARY" val="GRAPHIC"/>
  <p:tag name="MH_ORDER" val="文本框 19"/>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PP_MARK_KEY" val="d6dd60dc-9106-4903-aa90-ddcb36095ec1"/>
  <p:tag name="COMMONDATA" val="eyJoZGlkIjoiYjk5ODM0YmMxOWJiYWQyNDU4MGIzYWRmYTA0ZmI5NDcifQ=="/>
</p:tagLst>
</file>

<file path=ppt/tags/tag5.xml><?xml version="1.0" encoding="utf-8"?>
<p:tagLst xmlns:p="http://schemas.openxmlformats.org/presentationml/2006/main">
  <p:tag name="KSO_WM_TAG_VERSION" val="1.0"/>
  <p:tag name="KSO_WM_BEAUTIFY_FLAG" val=""/>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26399</Words>
  <Application>WPS 演示</Application>
  <PresentationFormat>自定义</PresentationFormat>
  <Paragraphs>665</Paragraphs>
  <Slides>152</Slides>
  <Notes>8</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152</vt:i4>
      </vt:variant>
    </vt:vector>
  </HeadingPairs>
  <TitlesOfParts>
    <vt:vector size="170" baseType="lpstr">
      <vt:lpstr>Arial</vt:lpstr>
      <vt:lpstr>宋体</vt:lpstr>
      <vt:lpstr>Wingdings</vt:lpstr>
      <vt:lpstr>微软雅黑</vt:lpstr>
      <vt:lpstr>仿宋_GB2312</vt:lpstr>
      <vt:lpstr>仿宋</vt:lpstr>
      <vt:lpstr>Calibri</vt:lpstr>
      <vt:lpstr>Calibri</vt:lpstr>
      <vt:lpstr>微软雅黑 Light</vt:lpstr>
      <vt:lpstr>Lifeline JL</vt:lpstr>
      <vt:lpstr>Segoe Print</vt:lpstr>
      <vt:lpstr>Arial</vt:lpstr>
      <vt:lpstr>黑体</vt:lpstr>
      <vt:lpstr>Arial Unicode MS</vt:lpstr>
      <vt:lpstr>Times New Roman</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红蓝工作总结</dc:title>
  <dc:creator>第一PPT</dc:creator>
  <cp:keywords>www.1ppt.com</cp:keywords>
  <dc:description>www.1ppt.com</dc:description>
  <cp:lastModifiedBy>vf1120</cp:lastModifiedBy>
  <cp:revision>445</cp:revision>
  <dcterms:created xsi:type="dcterms:W3CDTF">2019-10-22T07:13:00Z</dcterms:created>
  <dcterms:modified xsi:type="dcterms:W3CDTF">2023-09-10T05:38:15Z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DF2749AC7D834D0C98D53FF33E53C099</vt:lpwstr>
  </property>
</Properties>
</file>