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33"/>
  </p:notesMasterIdLst>
  <p:sldIdLst>
    <p:sldId id="257" r:id="rId3"/>
    <p:sldId id="261" r:id="rId4"/>
    <p:sldId id="366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03" r:id="rId13"/>
    <p:sldId id="453" r:id="rId14"/>
    <p:sldId id="454" r:id="rId15"/>
    <p:sldId id="455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69" r:id="rId30"/>
    <p:sldId id="470" r:id="rId31"/>
    <p:sldId id="471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44" autoAdjust="0"/>
  </p:normalViewPr>
  <p:slideViewPr>
    <p:cSldViewPr showGuides="1">
      <p:cViewPr varScale="1">
        <p:scale>
          <a:sx n="112" d="100"/>
          <a:sy n="112" d="100"/>
        </p:scale>
        <p:origin x="510" y="114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538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1. </a:t>
            </a:r>
            <a:r>
              <a:rPr lang="zh-CN" altLang="en-US" sz="1600" dirty="0"/>
              <a:t>要求 输入：训练一个数据集 </a:t>
            </a:r>
            <a:r>
              <a:rPr lang="en-US" altLang="zh-CN" sz="1600" dirty="0"/>
              <a:t>D</a:t>
            </a:r>
            <a:r>
              <a:rPr lang="zh-CN" altLang="en-US" sz="1600" dirty="0"/>
              <a:t>，一个特征集 </a:t>
            </a:r>
            <a:r>
              <a:rPr lang="en-US" altLang="zh-CN" sz="1600" dirty="0"/>
              <a:t>A</a:t>
            </a:r>
            <a:r>
              <a:rPr lang="zh-CN" altLang="en-US" sz="1600" dirty="0"/>
              <a:t>，其阈值为 </a:t>
            </a:r>
            <a:r>
              <a:rPr lang="en-US" altLang="zh-CN" sz="1600" dirty="0"/>
              <a:t>ε</a:t>
            </a:r>
            <a:r>
              <a:rPr lang="zh-CN" altLang="en-US" sz="1600" dirty="0"/>
              <a:t>。 输出：一个决策树 </a:t>
            </a:r>
            <a:r>
              <a:rPr lang="en-US" altLang="zh-CN" sz="1600" dirty="0"/>
              <a:t>T</a:t>
            </a:r>
            <a:r>
              <a:rPr lang="zh-CN" altLang="en-US" sz="1600" dirty="0"/>
              <a:t>。 第一步：如果 </a:t>
            </a:r>
            <a:r>
              <a:rPr lang="en-US" altLang="zh-CN" sz="1600" dirty="0"/>
              <a:t>D </a:t>
            </a:r>
            <a:r>
              <a:rPr lang="zh-CN" altLang="en-US" sz="1600" dirty="0"/>
              <a:t>中所有实例属于同一类 </a:t>
            </a:r>
            <a:r>
              <a:rPr lang="en-US" altLang="zh-CN" sz="1600" dirty="0"/>
              <a:t>Ck</a:t>
            </a:r>
            <a:r>
              <a:rPr lang="zh-CN" altLang="en-US" sz="1600" dirty="0"/>
              <a:t>，那么 </a:t>
            </a:r>
            <a:r>
              <a:rPr lang="en-US" altLang="zh-CN" sz="1600" dirty="0"/>
              <a:t>T </a:t>
            </a:r>
            <a:r>
              <a:rPr lang="zh-CN" altLang="en-US" sz="1600" dirty="0"/>
              <a:t>为单节点树，并将该类 </a:t>
            </a:r>
            <a:r>
              <a:rPr lang="en-US" altLang="zh-CN" sz="1600" dirty="0"/>
              <a:t>Ck </a:t>
            </a:r>
            <a:r>
              <a:rPr lang="zh-CN" altLang="en-US" sz="1600" dirty="0"/>
              <a:t>作为该节点上的类标记，返回 </a:t>
            </a:r>
            <a:r>
              <a:rPr lang="en-US" altLang="zh-CN" sz="1600" dirty="0"/>
              <a:t>T</a:t>
            </a:r>
            <a:r>
              <a:rPr lang="zh-CN" altLang="en-US" sz="1600" dirty="0"/>
              <a:t>。 第二步：如果 </a:t>
            </a:r>
            <a:r>
              <a:rPr lang="en-US" altLang="zh-CN" sz="1600" dirty="0"/>
              <a:t>A=Ø</a:t>
            </a:r>
            <a:r>
              <a:rPr lang="zh-CN" altLang="en-US" sz="1600" dirty="0"/>
              <a:t>，那么 </a:t>
            </a:r>
            <a:r>
              <a:rPr lang="en-US" altLang="zh-CN" sz="1600" dirty="0"/>
              <a:t>T </a:t>
            </a:r>
            <a:r>
              <a:rPr lang="zh-CN" altLang="en-US" sz="1600" dirty="0"/>
              <a:t>为单节点树，并将 </a:t>
            </a:r>
            <a:r>
              <a:rPr lang="en-US" altLang="zh-CN" sz="1600" dirty="0"/>
              <a:t>D </a:t>
            </a:r>
            <a:r>
              <a:rPr lang="zh-CN" altLang="en-US" sz="1600" dirty="0"/>
              <a:t>中实例数最大类 </a:t>
            </a:r>
            <a:r>
              <a:rPr lang="en-US" altLang="zh-CN" sz="1600" dirty="0"/>
              <a:t>Ck </a:t>
            </a:r>
            <a:r>
              <a:rPr lang="zh-CN" altLang="en-US" sz="1600" dirty="0"/>
              <a:t>作为该节点的类 标记，返回 </a:t>
            </a:r>
            <a:r>
              <a:rPr lang="en-US" altLang="zh-CN" sz="1600" dirty="0"/>
              <a:t>T</a:t>
            </a:r>
            <a:r>
              <a:rPr lang="zh-CN" altLang="en-US" sz="1600" dirty="0"/>
              <a:t>。 第三步：否则，计算 </a:t>
            </a:r>
            <a:r>
              <a:rPr lang="en-US" altLang="zh-CN" sz="1600" dirty="0"/>
              <a:t>A </a:t>
            </a:r>
            <a:r>
              <a:rPr lang="zh-CN" altLang="en-US" sz="1600" dirty="0"/>
              <a:t>中个特征对于 </a:t>
            </a:r>
            <a:r>
              <a:rPr lang="en-US" altLang="zh-CN" sz="1600" dirty="0"/>
              <a:t>D </a:t>
            </a:r>
            <a:r>
              <a:rPr lang="zh-CN" altLang="en-US" sz="1600" dirty="0"/>
              <a:t>的信息增益，选择信息增益最大特征 </a:t>
            </a:r>
            <a:r>
              <a:rPr lang="en-US" altLang="zh-CN" sz="1600" dirty="0"/>
              <a:t>Ak</a:t>
            </a:r>
            <a:r>
              <a:rPr lang="zh-CN" altLang="en-US" sz="1600" dirty="0"/>
              <a:t>。 第四步：如果 </a:t>
            </a:r>
            <a:r>
              <a:rPr lang="en-US" altLang="zh-CN" sz="1600" dirty="0"/>
              <a:t>Ag </a:t>
            </a:r>
            <a:r>
              <a:rPr lang="zh-CN" altLang="en-US" sz="1600" dirty="0"/>
              <a:t>信息增益小于阈值 </a:t>
            </a:r>
            <a:r>
              <a:rPr lang="en-US" altLang="zh-CN" sz="1600" dirty="0"/>
              <a:t>ε</a:t>
            </a:r>
            <a:r>
              <a:rPr lang="zh-CN" altLang="en-US" sz="1600" dirty="0"/>
              <a:t>，那么 </a:t>
            </a:r>
            <a:r>
              <a:rPr lang="en-US" altLang="zh-CN" sz="1600" dirty="0"/>
              <a:t>T </a:t>
            </a:r>
            <a:r>
              <a:rPr lang="zh-CN" altLang="en-US" sz="1600" dirty="0"/>
              <a:t>为单节点树，并将 </a:t>
            </a:r>
            <a:r>
              <a:rPr lang="en-US" altLang="zh-CN" sz="1600" dirty="0"/>
              <a:t>D </a:t>
            </a:r>
            <a:r>
              <a:rPr lang="zh-CN" altLang="en-US" sz="1600" dirty="0"/>
              <a:t>中实例数最大类 </a:t>
            </a:r>
            <a:r>
              <a:rPr lang="en-US" altLang="zh-CN" sz="1600" dirty="0"/>
              <a:t>Ck </a:t>
            </a:r>
            <a:r>
              <a:rPr lang="zh-CN" altLang="en-US" sz="1600" dirty="0"/>
              <a:t>作为该节点的类标记，返回 </a:t>
            </a:r>
            <a:r>
              <a:rPr lang="en-US" altLang="zh-CN" sz="1600" dirty="0"/>
              <a:t>T</a:t>
            </a:r>
            <a:r>
              <a:rPr lang="zh-CN" altLang="en-US" sz="1600" dirty="0"/>
              <a:t>。 第五步：否则，对 </a:t>
            </a:r>
            <a:r>
              <a:rPr lang="en-US" altLang="zh-CN" sz="1600" dirty="0"/>
              <a:t>Ag </a:t>
            </a:r>
            <a:r>
              <a:rPr lang="zh-CN" altLang="en-US" sz="1600" dirty="0"/>
              <a:t>每一种可能的值为 </a:t>
            </a:r>
            <a:r>
              <a:rPr lang="en-US" altLang="zh-CN" sz="1600" dirty="0"/>
              <a:t>ai</a:t>
            </a:r>
            <a:r>
              <a:rPr lang="zh-CN" altLang="en-US" sz="1600" dirty="0"/>
              <a:t>，依据 </a:t>
            </a:r>
            <a:r>
              <a:rPr lang="en-US" altLang="zh-CN" sz="1600" dirty="0"/>
              <a:t>Ag=ai </a:t>
            </a:r>
            <a:r>
              <a:rPr lang="zh-CN" altLang="en-US" sz="1600" dirty="0"/>
              <a:t>把 </a:t>
            </a:r>
            <a:r>
              <a:rPr lang="en-US" altLang="zh-CN" sz="1600" dirty="0"/>
              <a:t>D </a:t>
            </a:r>
            <a:r>
              <a:rPr lang="zh-CN" altLang="en-US" sz="1600" dirty="0"/>
              <a:t>分割成若干非空子集 </a:t>
            </a:r>
            <a:r>
              <a:rPr lang="en-US" altLang="zh-CN" sz="1600" dirty="0"/>
              <a:t>Di </a:t>
            </a:r>
            <a:r>
              <a:rPr lang="zh-CN" altLang="en-US" sz="1600" dirty="0"/>
              <a:t>， 将 </a:t>
            </a:r>
            <a:r>
              <a:rPr lang="en-US" altLang="zh-CN" sz="1600" dirty="0"/>
              <a:t>Di </a:t>
            </a:r>
            <a:r>
              <a:rPr lang="zh-CN" altLang="en-US" sz="1600" dirty="0"/>
              <a:t>中实例数最大类作为标记，构建子节点，由节点和其子树构成树 </a:t>
            </a:r>
            <a:r>
              <a:rPr lang="en-US" altLang="zh-CN" sz="1600" dirty="0"/>
              <a:t>T</a:t>
            </a:r>
            <a:r>
              <a:rPr lang="zh-CN" altLang="en-US" sz="1600" dirty="0"/>
              <a:t>，返回 </a:t>
            </a:r>
            <a:r>
              <a:rPr lang="en-US" altLang="zh-CN" sz="1600" dirty="0"/>
              <a:t>T</a:t>
            </a:r>
            <a:r>
              <a:rPr lang="zh-CN" altLang="en-US" sz="1600" dirty="0"/>
              <a:t>。 第六步：对于第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zh-CN" altLang="en-US" sz="1600" dirty="0"/>
              <a:t>个子节点，以 </a:t>
            </a:r>
            <a:r>
              <a:rPr lang="en-US" altLang="zh-CN" sz="1600" dirty="0"/>
              <a:t>Di </a:t>
            </a:r>
            <a:r>
              <a:rPr lang="zh-CN" altLang="en-US" sz="1600" dirty="0"/>
              <a:t>作为训练集，以 </a:t>
            </a:r>
            <a:r>
              <a:rPr lang="en-US" altLang="zh-CN" sz="1600" dirty="0"/>
              <a:t>A-{Ag} </a:t>
            </a:r>
            <a:r>
              <a:rPr lang="zh-CN" altLang="en-US" sz="1600" dirty="0"/>
              <a:t>作为特征的集合，递归调 用第一步至第五步，得到子树 </a:t>
            </a:r>
            <a:r>
              <a:rPr lang="en-US" altLang="zh-CN" sz="1600" dirty="0" err="1"/>
              <a:t>Ti</a:t>
            </a:r>
            <a:r>
              <a:rPr lang="en-US" altLang="zh-CN" sz="1600" dirty="0"/>
              <a:t> </a:t>
            </a:r>
            <a:r>
              <a:rPr lang="zh-CN" altLang="en-US" sz="1600" dirty="0"/>
              <a:t>，返回 </a:t>
            </a:r>
            <a:r>
              <a:rPr lang="en-US" altLang="zh-CN" sz="1600" dirty="0" err="1"/>
              <a:t>Ti</a:t>
            </a:r>
            <a:r>
              <a:rPr lang="en-US" altLang="zh-CN" sz="1600" dirty="0"/>
              <a:t> 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7.3.1 ID3 </a:t>
            </a:r>
            <a:r>
              <a:rPr lang="zh-CN" altLang="en-US" sz="2000" dirty="0"/>
              <a:t>算法示例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790" y="3857586"/>
            <a:ext cx="5362575" cy="22955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6870"/>
            <a:ext cx="6477000" cy="3924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600" y="1984175"/>
            <a:ext cx="3971925" cy="1981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600" y="3965375"/>
            <a:ext cx="397192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8875"/>
            <a:ext cx="4267200" cy="1562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6" y="3190975"/>
            <a:ext cx="4244684" cy="2009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0" y="4941105"/>
            <a:ext cx="6096000" cy="12287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1969887"/>
            <a:ext cx="4886325" cy="20097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926" y="3979662"/>
            <a:ext cx="503872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715" y="1052835"/>
            <a:ext cx="6267450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45" y="11416"/>
            <a:ext cx="632759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134" y="1196845"/>
            <a:ext cx="6372225" cy="48863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20" y="1706688"/>
            <a:ext cx="6372225" cy="2800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85" y="2132910"/>
            <a:ext cx="5534025" cy="446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610" y="2492935"/>
            <a:ext cx="6400800" cy="3981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770" y="2276920"/>
            <a:ext cx="648652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404812"/>
            <a:ext cx="5314950" cy="6048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决策树模型概念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决策树模型概念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决策树模型概念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决策树模型概念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404812"/>
            <a:ext cx="5314950" cy="6048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我们还是用实例 </a:t>
            </a:r>
            <a:r>
              <a:rPr lang="en-US" altLang="zh-CN" sz="1600" dirty="0"/>
              <a:t>7.5.1</a:t>
            </a:r>
            <a:r>
              <a:rPr lang="zh-CN" altLang="en-US" sz="1600" dirty="0"/>
              <a:t>，</a:t>
            </a:r>
            <a:r>
              <a:rPr lang="en-US" altLang="zh-CN" sz="1600" dirty="0"/>
              <a:t>C4.5 </a:t>
            </a:r>
            <a:r>
              <a:rPr lang="zh-CN" altLang="en-US" sz="1600" dirty="0"/>
              <a:t>算法和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算法，唯独特征选择方法不同，即 </a:t>
            </a:r>
            <a:r>
              <a:rPr lang="en-US" altLang="zh-CN" sz="1600" dirty="0"/>
              <a:t>choose_ </a:t>
            </a:r>
            <a:r>
              <a:rPr lang="en-US" altLang="zh-CN" sz="1600" dirty="0" err="1"/>
              <a:t>best_feature_to_split</a:t>
            </a:r>
            <a:r>
              <a:rPr lang="zh-CN" altLang="en-US" sz="1600" dirty="0"/>
              <a:t>（）方法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7.3.2 C4.5 </a:t>
            </a:r>
            <a:r>
              <a:rPr lang="zh-CN" altLang="en-US" sz="2000" dirty="0"/>
              <a:t>算法示例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755" y="2564940"/>
            <a:ext cx="6486525" cy="2838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1281112"/>
            <a:ext cx="6038850" cy="4295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1. </a:t>
            </a:r>
            <a:r>
              <a:rPr lang="zh-CN" altLang="en-US" sz="1600" dirty="0"/>
              <a:t>要求 输入：训练一个数据集 </a:t>
            </a:r>
            <a:r>
              <a:rPr lang="en-US" altLang="zh-CN" sz="1600" dirty="0"/>
              <a:t>D</a:t>
            </a:r>
            <a:r>
              <a:rPr lang="zh-CN" altLang="en-US" sz="1600" dirty="0"/>
              <a:t>，停止计算条件。 输出：</a:t>
            </a:r>
            <a:r>
              <a:rPr lang="en-US" altLang="zh-CN" sz="1600" dirty="0"/>
              <a:t>CART </a:t>
            </a:r>
            <a:r>
              <a:rPr lang="zh-CN" altLang="en-US" sz="1600" dirty="0"/>
              <a:t>决策树。 根据训练的数据集，至根节点起，递归地对每个节点进行如下操作，构建二叉树。 第一步：设定 </a:t>
            </a:r>
            <a:r>
              <a:rPr lang="en-US" altLang="zh-CN" sz="1600" dirty="0"/>
              <a:t>D </a:t>
            </a:r>
            <a:r>
              <a:rPr lang="zh-CN" altLang="en-US" sz="1600" dirty="0"/>
              <a:t>为节点训练的数据集，对该数据集的 </a:t>
            </a:r>
            <a:r>
              <a:rPr lang="en-US" altLang="zh-CN" sz="1600" dirty="0"/>
              <a:t>Gini </a:t>
            </a:r>
            <a:r>
              <a:rPr lang="zh-CN" altLang="en-US" sz="1600" dirty="0"/>
              <a:t>指数使用现有特征进 行计算。此时，对每个特征 </a:t>
            </a:r>
            <a:r>
              <a:rPr lang="en-US" altLang="zh-CN" sz="1600" dirty="0"/>
              <a:t>A</a:t>
            </a:r>
            <a:r>
              <a:rPr lang="zh-CN" altLang="en-US" sz="1600" dirty="0"/>
              <a:t>，对其可能取每个值为 </a:t>
            </a:r>
            <a:r>
              <a:rPr lang="en-US" altLang="zh-CN" sz="1600" dirty="0"/>
              <a:t>a</a:t>
            </a:r>
            <a:r>
              <a:rPr lang="zh-CN" altLang="en-US" sz="1600" dirty="0"/>
              <a:t>，根据这一样本点 </a:t>
            </a:r>
            <a:r>
              <a:rPr lang="en-US" altLang="zh-CN" sz="1600" dirty="0"/>
              <a:t>A=a </a:t>
            </a:r>
            <a:r>
              <a:rPr lang="zh-CN" altLang="en-US" sz="1600" dirty="0"/>
              <a:t>的测试为 “是”或者“否”，将 </a:t>
            </a:r>
            <a:r>
              <a:rPr lang="en-US" altLang="zh-CN" sz="1600" dirty="0"/>
              <a:t>D </a:t>
            </a:r>
            <a:r>
              <a:rPr lang="zh-CN" altLang="en-US" sz="1600" dirty="0"/>
              <a:t>分割成 </a:t>
            </a:r>
            <a:r>
              <a:rPr lang="en-US" altLang="zh-CN" sz="1600" dirty="0"/>
              <a:t>D1</a:t>
            </a:r>
            <a:r>
              <a:rPr lang="zh-CN" altLang="en-US" sz="1600" dirty="0"/>
              <a:t>、</a:t>
            </a:r>
            <a:r>
              <a:rPr lang="en-US" altLang="zh-CN" sz="1600" dirty="0"/>
              <a:t>D2 </a:t>
            </a:r>
            <a:r>
              <a:rPr lang="zh-CN" altLang="en-US" sz="1600" dirty="0"/>
              <a:t>两部分，利用式子 </a:t>
            </a:r>
            <a:r>
              <a:rPr lang="en-US" altLang="zh-CN" sz="1600" dirty="0"/>
              <a:t>Gini</a:t>
            </a:r>
            <a:r>
              <a:rPr lang="zh-CN" altLang="en-US" sz="1600" dirty="0"/>
              <a:t>（</a:t>
            </a:r>
            <a:r>
              <a:rPr lang="en-US" altLang="zh-CN" sz="1600" dirty="0"/>
              <a:t>D</a:t>
            </a:r>
            <a:r>
              <a:rPr lang="zh-CN" altLang="en-US" sz="1600" dirty="0"/>
              <a:t>，</a:t>
            </a:r>
            <a:r>
              <a:rPr lang="en-US" altLang="zh-CN" sz="1600" dirty="0"/>
              <a:t>A</a:t>
            </a:r>
            <a:r>
              <a:rPr lang="zh-CN" altLang="en-US" sz="1600" dirty="0"/>
              <a:t>）计算 </a:t>
            </a:r>
            <a:r>
              <a:rPr lang="en-US" altLang="zh-CN" sz="1600" dirty="0"/>
              <a:t>A=a </a:t>
            </a:r>
            <a:r>
              <a:rPr lang="zh-CN" altLang="en-US" sz="1600" dirty="0"/>
              <a:t>时的 </a:t>
            </a:r>
            <a:r>
              <a:rPr lang="en-US" altLang="zh-CN" sz="1600" dirty="0"/>
              <a:t>Gini </a:t>
            </a:r>
            <a:r>
              <a:rPr lang="zh-CN" altLang="en-US" sz="1600" dirty="0"/>
              <a:t>指数。 第二步：在所有可能的特征 </a:t>
            </a:r>
            <a:r>
              <a:rPr lang="en-US" altLang="zh-CN" sz="1600" dirty="0"/>
              <a:t>A </a:t>
            </a:r>
            <a:r>
              <a:rPr lang="zh-CN" altLang="en-US" sz="1600" dirty="0"/>
              <a:t>中，以及它们所有可能的切分点 </a:t>
            </a:r>
            <a:r>
              <a:rPr lang="en-US" altLang="zh-CN" sz="1600" dirty="0"/>
              <a:t>a </a:t>
            </a:r>
            <a:r>
              <a:rPr lang="zh-CN" altLang="en-US" sz="1600" dirty="0"/>
              <a:t>中，选择 </a:t>
            </a:r>
            <a:r>
              <a:rPr lang="en-US" altLang="zh-CN" sz="1600" dirty="0"/>
              <a:t>Gini </a:t>
            </a:r>
            <a:r>
              <a:rPr lang="zh-CN" altLang="en-US" sz="1600" dirty="0"/>
              <a:t>指数 最小特征及其对应可能的切分点作为最优特征和最优切分点。依据最佳特征和最佳切分 点，两个子节点是从现节点中生成的，依照特征将训练数据集分配到两个子节点上。 第三步：对两个子节点递归地调用第一步、第二步，直到满足条件。 第四步：设定阈值大于节点中的样本个数是生成 </a:t>
            </a:r>
            <a:r>
              <a:rPr lang="en-US" altLang="zh-CN" sz="1600" dirty="0"/>
              <a:t>CART </a:t>
            </a:r>
            <a:r>
              <a:rPr lang="zh-CN" altLang="en-US" sz="1600" dirty="0"/>
              <a:t>决策树算法停止计算的相关条 件，或设定阈值大于 </a:t>
            </a:r>
            <a:r>
              <a:rPr lang="en-US" altLang="zh-CN" sz="1600" dirty="0"/>
              <a:t>Gini </a:t>
            </a:r>
            <a:r>
              <a:rPr lang="zh-CN" altLang="en-US" sz="1600" dirty="0"/>
              <a:t>指数样本集，或没有更多特征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7.3.3 CART </a:t>
            </a:r>
            <a:r>
              <a:rPr lang="zh-CN" altLang="en-US" sz="2000" dirty="0"/>
              <a:t>算法示例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615" y="1582898"/>
            <a:ext cx="72585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代码实现 文件名：</a:t>
            </a:r>
            <a:r>
              <a:rPr lang="en-US" altLang="zh-CN" dirty="0"/>
              <a:t>cart.py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800" y="2238650"/>
            <a:ext cx="649605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02" y="855663"/>
            <a:ext cx="3695700" cy="5772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870" y="2208213"/>
            <a:ext cx="5143500" cy="30670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755" y="459944"/>
            <a:ext cx="5457825" cy="60102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787" y="2200275"/>
            <a:ext cx="644842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347662"/>
            <a:ext cx="6381750" cy="61626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1719262"/>
            <a:ext cx="605790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77617" y="2034893"/>
            <a:ext cx="1064622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决策树（</a:t>
            </a:r>
            <a:r>
              <a:rPr lang="en-US" altLang="zh-CN" sz="1600" dirty="0"/>
              <a:t>Decision Tree</a:t>
            </a:r>
            <a:r>
              <a:rPr lang="zh-CN" altLang="en-US" sz="1600" dirty="0"/>
              <a:t>）是一种基本分类和回归的方法，表现为树形结构的模型就是 决策树模型，而在分类问题上，表现为对实例基于特征进行分类的过程。它可以被看作 </a:t>
            </a:r>
            <a:r>
              <a:rPr lang="en-US" altLang="zh-CN" sz="1600" dirty="0"/>
              <a:t>if-then </a:t>
            </a:r>
            <a:r>
              <a:rPr lang="zh-CN" altLang="en-US" sz="1600" dirty="0"/>
              <a:t>规则的集合，也可以被看作定义在特征空间与类空间上的条件概率分布。 决策权的主要优点是模型拥有很强的可读性和很快的分类速度。在学习时使用所训练 的数据，根据损失函数最小化规则创建决策树模型。预测时，使用决策树模型对新数据进 行分类。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48382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7.1.1 </a:t>
            </a:r>
            <a:r>
              <a:rPr lang="zh-CN" altLang="en-US" sz="2000" dirty="0"/>
              <a:t>决策树是什么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804" y="1638300"/>
            <a:ext cx="4048125" cy="1790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10" y="2204915"/>
            <a:ext cx="5743575" cy="3981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4624" y="1517416"/>
            <a:ext cx="1117774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决策树的分类由目标变量类型决定。决策树一般分为两类：一类是离散性决策树，就 是离散的目标变量，如性别中的男性或女性；另一类是连续性决策树，就是连续的目标变 量，如薪酬、价格、年龄等。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7.1.2 </a:t>
            </a:r>
            <a:r>
              <a:rPr lang="zh-CN" altLang="en-US" sz="2000" dirty="0"/>
              <a:t>决策树的分类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2199363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（</a:t>
            </a:r>
            <a:r>
              <a:rPr lang="en-US" altLang="zh-CN" sz="1600" dirty="0"/>
              <a:t>1</a:t>
            </a:r>
            <a:r>
              <a:rPr lang="zh-CN" altLang="en-US" sz="1600" dirty="0"/>
              <a:t>）根节点（</a:t>
            </a:r>
            <a:r>
              <a:rPr lang="en-US" altLang="zh-CN" sz="1600" dirty="0"/>
              <a:t>Root Node</a:t>
            </a:r>
            <a:r>
              <a:rPr lang="zh-CN" altLang="en-US" sz="1600" dirty="0"/>
              <a:t>）：表示整个样本的集合，并且在该节点可以进一步划分两个 或多个子集。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2</a:t>
            </a:r>
            <a:r>
              <a:rPr lang="zh-CN" altLang="en-US" sz="1600" dirty="0"/>
              <a:t>）拆分（</a:t>
            </a:r>
            <a:r>
              <a:rPr lang="en-US" altLang="zh-CN" sz="1600" dirty="0"/>
              <a:t>Splitting</a:t>
            </a:r>
            <a:r>
              <a:rPr lang="zh-CN" altLang="en-US" sz="1600" dirty="0"/>
              <a:t>）：表示可以将一个节点拆分为多个子集的过程。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）决策节点（</a:t>
            </a:r>
            <a:r>
              <a:rPr lang="en-US" altLang="zh-CN" sz="1600" dirty="0"/>
              <a:t>Decision Node</a:t>
            </a:r>
            <a:r>
              <a:rPr lang="zh-CN" altLang="en-US" sz="1600" dirty="0"/>
              <a:t>）：当一个子节点进一步被拆分成多个子节点时，这个 子节点就叫作决策节点。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）叶子节点（</a:t>
            </a:r>
            <a:r>
              <a:rPr lang="en-US" altLang="zh-CN" sz="1600" dirty="0"/>
              <a:t>Leaf/Terminal Node</a:t>
            </a:r>
            <a:r>
              <a:rPr lang="zh-CN" altLang="en-US" sz="1600" dirty="0"/>
              <a:t>）：无法再进行拆分的节点称为叶子节点。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）剪枝（</a:t>
            </a:r>
            <a:r>
              <a:rPr lang="en-US" altLang="zh-CN" sz="1600" dirty="0"/>
              <a:t>Pruning</a:t>
            </a:r>
            <a:r>
              <a:rPr lang="zh-CN" altLang="en-US" sz="1600" dirty="0"/>
              <a:t>）：移除决策树中的子节点的过程称为剪枝，正好与拆分过程相反。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）分支 </a:t>
            </a:r>
            <a:r>
              <a:rPr lang="en-US" altLang="zh-CN" sz="1600" dirty="0"/>
              <a:t>/ </a:t>
            </a:r>
            <a:r>
              <a:rPr lang="zh-CN" altLang="en-US" sz="1600" dirty="0"/>
              <a:t>子树（</a:t>
            </a:r>
            <a:r>
              <a:rPr lang="en-US" altLang="zh-CN" sz="1600" dirty="0"/>
              <a:t>Branch/Sub-Tree</a:t>
            </a:r>
            <a:r>
              <a:rPr lang="zh-CN" altLang="en-US" sz="1600" dirty="0"/>
              <a:t>）：分支或子树就是指一棵决策树的某一部分。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7</a:t>
            </a:r>
            <a:r>
              <a:rPr lang="zh-CN" altLang="en-US" sz="1600" dirty="0"/>
              <a:t>）父节点和子节点（</a:t>
            </a:r>
            <a:r>
              <a:rPr lang="en-US" altLang="zh-CN" sz="1600" dirty="0" err="1"/>
              <a:t>Paren</a:t>
            </a:r>
            <a:r>
              <a:rPr lang="en-US" altLang="zh-CN" sz="1600" dirty="0"/>
              <a:t> and Child Node</a:t>
            </a:r>
            <a:r>
              <a:rPr lang="zh-CN" altLang="en-US" sz="1600" dirty="0"/>
              <a:t>）：一个节点拆分为多个子节点，这个节点 就称为父节点；拆分后的子节点也称为子节点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7.1.3 </a:t>
            </a:r>
            <a:r>
              <a:rPr lang="zh-CN" altLang="en-US" sz="2000" dirty="0"/>
              <a:t>决策树的相关概念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484489" y="1355569"/>
            <a:ext cx="11443916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1. </a:t>
            </a:r>
            <a:r>
              <a:rPr lang="zh-CN" altLang="en-US" sz="1600" dirty="0"/>
              <a:t>决策树的优点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）简单直观，生成的决策树很直观。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2</a:t>
            </a:r>
            <a:r>
              <a:rPr lang="zh-CN" altLang="en-US" sz="1600" dirty="0"/>
              <a:t>）基本不需要预处理，不需要提前归一化，处理缺失值。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3</a:t>
            </a:r>
            <a:r>
              <a:rPr lang="zh-CN" altLang="en-US" sz="1600" dirty="0"/>
              <a:t>）使用决策树预测的代价是 </a:t>
            </a:r>
            <a:r>
              <a:rPr lang="en-US" altLang="zh-CN" sz="1600" dirty="0"/>
              <a:t>O</a:t>
            </a:r>
            <a:r>
              <a:rPr lang="zh-CN" altLang="en-US" sz="1600" dirty="0"/>
              <a:t>（</a:t>
            </a:r>
            <a:r>
              <a:rPr lang="en-US" altLang="zh-CN" sz="1600" dirty="0"/>
              <a:t>log2 m </a:t>
            </a:r>
            <a:r>
              <a:rPr lang="zh-CN" altLang="en-US" sz="1600" dirty="0"/>
              <a:t>），其中 </a:t>
            </a:r>
            <a:r>
              <a:rPr lang="en-US" altLang="zh-CN" sz="1600" dirty="0"/>
              <a:t>m </a:t>
            </a:r>
            <a:r>
              <a:rPr lang="zh-CN" altLang="en-US" sz="1600" dirty="0"/>
              <a:t>为样本数。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4</a:t>
            </a:r>
            <a:r>
              <a:rPr lang="zh-CN" altLang="en-US" sz="1600" dirty="0"/>
              <a:t>）既可以处理离散的值，还可以处理连续的值。其他算法只是专注离散值或连 续值。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5</a:t>
            </a:r>
            <a:r>
              <a:rPr lang="zh-CN" altLang="en-US" sz="1600" dirty="0"/>
              <a:t>）可以处理多维度输出的分类问题。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6</a:t>
            </a:r>
            <a:r>
              <a:rPr lang="zh-CN" altLang="en-US" sz="1600" dirty="0"/>
              <a:t>）与神经网络这种黑盒比较的分类模型，在逻辑上决策树就能获得非常好的解释。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7</a:t>
            </a:r>
            <a:r>
              <a:rPr lang="zh-CN" altLang="en-US" sz="1600" dirty="0"/>
              <a:t>）可以交叉验证的剪枝选择模型，从而提高泛化能力。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8</a:t>
            </a:r>
            <a:r>
              <a:rPr lang="zh-CN" altLang="en-US" sz="1600" dirty="0"/>
              <a:t>）对于异常点的容错能力好，健壮性高。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</a:t>
            </a:r>
            <a:r>
              <a:rPr lang="en-US" altLang="zh-CN" sz="1600" dirty="0"/>
              <a:t>2. </a:t>
            </a:r>
            <a:r>
              <a:rPr lang="zh-CN" altLang="en-US" sz="1600" dirty="0"/>
              <a:t>决策树的缺点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）决策树算法很容易过拟合，致使泛化能力不强。它可通过设置节点的最小样本数 目改善并限制决策树的深度。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）因为样本一旦发生一些非常细微的改动，就会引起决策树结构发生巨大改变，这 样的问题可以通过集成学习之类的手段解决。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）寻找最优决策树是一个非常难的问题，我们通常通过启发式方法实现，这样很容 易陷入局部的最优。使用集成学习之类的手段可以得到改善。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（</a:t>
            </a:r>
            <a:r>
              <a:rPr lang="en-US" altLang="zh-CN" sz="1600" dirty="0"/>
              <a:t>4</a:t>
            </a:r>
            <a:r>
              <a:rPr lang="zh-CN" altLang="en-US" sz="1600" dirty="0"/>
              <a:t>）决策树对于比较复杂的一些关系，学习起来非常困难，如 </a:t>
            </a:r>
            <a:r>
              <a:rPr lang="en-US" altLang="zh-CN" sz="1600" dirty="0"/>
              <a:t>XOR</a:t>
            </a:r>
            <a:r>
              <a:rPr lang="zh-CN" altLang="en-US" sz="1600" dirty="0"/>
              <a:t>。这样的问题就 没有比较好的解决办法了，通常这种关系可以使用神经网络的分类方法解决。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）过大比例的特征样本往往会产生偏向这些特征的决策树。这个问题可以通过调节 样本权重改善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7.1.5 </a:t>
            </a:r>
            <a:r>
              <a:rPr lang="zh-CN" altLang="en-US" sz="2000" dirty="0"/>
              <a:t>决策树的优缺点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算法于 </a:t>
            </a:r>
            <a:r>
              <a:rPr lang="en-US" altLang="zh-CN" sz="1600" dirty="0"/>
              <a:t>1986 </a:t>
            </a:r>
            <a:r>
              <a:rPr lang="zh-CN" altLang="en-US" sz="1600" dirty="0"/>
              <a:t>年由 </a:t>
            </a:r>
            <a:r>
              <a:rPr lang="en-US" altLang="zh-CN" sz="1600" dirty="0" err="1"/>
              <a:t>J.Ross</a:t>
            </a:r>
            <a:r>
              <a:rPr lang="en-US" altLang="zh-CN" sz="1600" dirty="0"/>
              <a:t> Quinlan </a:t>
            </a:r>
            <a:r>
              <a:rPr lang="zh-CN" altLang="en-US" sz="1600" dirty="0"/>
              <a:t>提出。在 </a:t>
            </a:r>
            <a:r>
              <a:rPr lang="en-US" altLang="zh-CN" sz="1600" dirty="0"/>
              <a:t>ID3 </a:t>
            </a:r>
            <a:r>
              <a:rPr lang="zh-CN" altLang="en-US" sz="1600" dirty="0"/>
              <a:t>可以有多个分支，但不能处理连续 特征值的情况。决策树可以看作一种贪心算法，每次选取分割数据的特征都是当前最佳选 择，并不关心是否能达到最优。在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算法中，按照“最大信息熵增益”每次被分割数据 是由选中的当前最佳特征进行，对其切分会依照该特征的所有取值进行处理；也就是说， 如果一个特征有四种取值，数据会被切分成四份，如果依据某个特征进行切分后，在以后 的算法执行中该特征就不再有作用，所以有些观点认为这一切分方式过于迅速。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 非常简单，它的核心是基于“最大信息熵增益”的原则选取划分出目前数据集的最佳特征， 信息熵是信息论中的一个概念，也是信息的度量方式，不确定度越大或者越混乱，熵就越 大。在决策树建立的过程中，是根据特征的属性划分数据，使原本很“混乱”的数据的熵 （混乱度）减少，按照不同特征划分数据熵减少的程度会不一样。在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算法中通常使用 熵减少程度最大的特征划分数据（贪心），这也是“最大信息熵增益”的原则。下面是计 算公式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7.2.1 ID3 </a:t>
            </a:r>
            <a:r>
              <a:rPr lang="zh-CN" altLang="en-US" sz="2000" dirty="0"/>
              <a:t>算法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974" y="4301201"/>
            <a:ext cx="3914775" cy="21145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C4.5 </a:t>
            </a:r>
            <a:r>
              <a:rPr lang="zh-CN" altLang="en-US" sz="1600" dirty="0"/>
              <a:t>算法于 </a:t>
            </a:r>
            <a:r>
              <a:rPr lang="en-US" altLang="zh-CN" sz="1600" dirty="0"/>
              <a:t>1993 </a:t>
            </a:r>
            <a:r>
              <a:rPr lang="zh-CN" altLang="en-US" sz="1600" dirty="0"/>
              <a:t>年由 </a:t>
            </a:r>
            <a:r>
              <a:rPr lang="en-US" altLang="zh-CN" sz="1600" dirty="0" err="1"/>
              <a:t>J.Ross</a:t>
            </a:r>
            <a:r>
              <a:rPr lang="en-US" altLang="zh-CN" sz="1600" dirty="0"/>
              <a:t> Quinlan </a:t>
            </a:r>
            <a:r>
              <a:rPr lang="zh-CN" altLang="en-US" sz="1600" dirty="0"/>
              <a:t>在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算法的基础之上改进提出。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算法使用 信息增益度量存在一个缺点，它通常优先选择有较多属性值的 </a:t>
            </a:r>
            <a:r>
              <a:rPr lang="en-US" altLang="zh-CN" sz="1600" dirty="0"/>
              <a:t>Feature</a:t>
            </a:r>
            <a:r>
              <a:rPr lang="zh-CN" altLang="en-US" sz="1600" dirty="0"/>
              <a:t>，因为该属性值多 的 </a:t>
            </a:r>
            <a:r>
              <a:rPr lang="en-US" altLang="zh-CN" sz="1600" dirty="0"/>
              <a:t>Feature </a:t>
            </a:r>
            <a:r>
              <a:rPr lang="zh-CN" altLang="en-US" sz="1600" dirty="0"/>
              <a:t>就出现比较大的信息增益（信息增益反映出给定一个条件后不确定性减少的程 度，必然会是分得越细的数据集确定性更高，也就是条件熵会越小，信息增益越大）。为了避免这一不足，用信息增益比率（</a:t>
            </a:r>
            <a:r>
              <a:rPr lang="en-US" altLang="zh-CN" sz="1600" dirty="0"/>
              <a:t>Gain Ratio</a:t>
            </a:r>
            <a:r>
              <a:rPr lang="zh-CN" altLang="en-US" sz="1600" dirty="0"/>
              <a:t>）作为 </a:t>
            </a:r>
            <a:r>
              <a:rPr lang="en-US" altLang="zh-CN" sz="1600" dirty="0"/>
              <a:t>C4.5 </a:t>
            </a:r>
            <a:r>
              <a:rPr lang="zh-CN" altLang="en-US" sz="1600" dirty="0"/>
              <a:t>算法中选择分支的标准。信息 增益比是通过引进分裂信息（</a:t>
            </a:r>
            <a:r>
              <a:rPr lang="en-US" altLang="zh-CN" sz="1600" dirty="0"/>
              <a:t>Split Information</a:t>
            </a:r>
            <a:r>
              <a:rPr lang="zh-CN" altLang="en-US" sz="1600" dirty="0"/>
              <a:t>）项处罚取值较多的 </a:t>
            </a:r>
            <a:r>
              <a:rPr lang="en-US" altLang="zh-CN" sz="1600" dirty="0"/>
              <a:t>Feature</a:t>
            </a:r>
            <a:r>
              <a:rPr lang="zh-CN" altLang="en-US" sz="1600" dirty="0"/>
              <a:t>。此外，</a:t>
            </a:r>
            <a:r>
              <a:rPr lang="en-US" altLang="zh-CN" sz="1600" dirty="0"/>
              <a:t>C4.5 </a:t>
            </a:r>
            <a:r>
              <a:rPr lang="zh-CN" altLang="en-US" sz="1600" dirty="0"/>
              <a:t>算 法也填补了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算法无法处理连续特征属性值的问题。但是，对于连续属性值需要进行扫 描排序，会使 </a:t>
            </a:r>
            <a:r>
              <a:rPr lang="en-US" altLang="zh-CN" sz="1600" dirty="0"/>
              <a:t>C4.5 </a:t>
            </a:r>
            <a:r>
              <a:rPr lang="zh-CN" altLang="en-US" sz="1600" dirty="0"/>
              <a:t>算法性能下降。下面是计算公式：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7.2.2 C4.5 </a:t>
            </a:r>
            <a:r>
              <a:rPr lang="zh-CN" altLang="en-US" sz="2000" dirty="0"/>
              <a:t>算法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761" y="3573010"/>
            <a:ext cx="2828925" cy="10001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 err="1"/>
              <a:t>L.Breiman</a:t>
            </a:r>
            <a:r>
              <a:rPr lang="zh-CN" altLang="en-US" sz="1600" dirty="0"/>
              <a:t>、</a:t>
            </a:r>
            <a:r>
              <a:rPr lang="en-US" altLang="zh-CN" sz="1600" dirty="0" err="1"/>
              <a:t>J.Friedman</a:t>
            </a:r>
            <a:r>
              <a:rPr lang="zh-CN" altLang="en-US" sz="1600" dirty="0"/>
              <a:t>、</a:t>
            </a:r>
            <a:r>
              <a:rPr lang="en-US" altLang="zh-CN" sz="1600" dirty="0" err="1"/>
              <a:t>R.Olshen</a:t>
            </a:r>
            <a:r>
              <a:rPr lang="en-US" altLang="zh-CN" sz="1600" dirty="0"/>
              <a:t> </a:t>
            </a:r>
            <a:r>
              <a:rPr lang="zh-CN" altLang="en-US" sz="1600" dirty="0"/>
              <a:t>和 </a:t>
            </a:r>
            <a:r>
              <a:rPr lang="en-US" altLang="zh-CN" sz="1600" dirty="0" err="1"/>
              <a:t>C.Stone</a:t>
            </a:r>
            <a:r>
              <a:rPr lang="en-US" altLang="zh-CN" sz="1600" dirty="0"/>
              <a:t> </a:t>
            </a:r>
            <a:r>
              <a:rPr lang="zh-CN" altLang="en-US" sz="1600" dirty="0"/>
              <a:t>于 </a:t>
            </a:r>
            <a:r>
              <a:rPr lang="en-US" altLang="zh-CN" sz="1600" dirty="0"/>
              <a:t>1984 </a:t>
            </a:r>
            <a:r>
              <a:rPr lang="zh-CN" altLang="en-US" sz="1600" dirty="0"/>
              <a:t>年提出分类回归树（</a:t>
            </a:r>
            <a:r>
              <a:rPr lang="en-US" altLang="zh-CN" sz="1600" dirty="0" err="1"/>
              <a:t>Classifi</a:t>
            </a:r>
            <a:r>
              <a:rPr lang="en-US" altLang="zh-CN" sz="1600" dirty="0"/>
              <a:t> cation And Regression Tree</a:t>
            </a:r>
            <a:r>
              <a:rPr lang="zh-CN" altLang="en-US" sz="1600" dirty="0"/>
              <a:t>，</a:t>
            </a:r>
            <a:r>
              <a:rPr lang="en-US" altLang="zh-CN" sz="1600" dirty="0"/>
              <a:t>CART</a:t>
            </a:r>
            <a:r>
              <a:rPr lang="zh-CN" altLang="en-US" sz="1600" dirty="0"/>
              <a:t>）。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算法中依据属性值分割数据，之后该特征就不再起作 用，这种快速切割的方法会影响算法的准确率。</a:t>
            </a:r>
            <a:r>
              <a:rPr lang="en-US" altLang="zh-CN" sz="1600" dirty="0"/>
              <a:t>CART </a:t>
            </a:r>
            <a:r>
              <a:rPr lang="zh-CN" altLang="en-US" sz="1600" dirty="0"/>
              <a:t>算法是一棵二叉树，使用二元切分 法，每次把数据分成两份，分别进入左子树和右子树。而每个非叶子节点有两个孩子，所 以叶子节点 </a:t>
            </a:r>
            <a:r>
              <a:rPr lang="en-US" altLang="zh-CN" sz="1600" dirty="0"/>
              <a:t>CART </a:t>
            </a:r>
            <a:r>
              <a:rPr lang="zh-CN" altLang="en-US" sz="1600" dirty="0"/>
              <a:t>算法超过非叶子多 </a:t>
            </a:r>
            <a:r>
              <a:rPr lang="en-US" altLang="zh-CN" sz="1600" dirty="0"/>
              <a:t>1</a:t>
            </a:r>
            <a:r>
              <a:rPr lang="zh-CN" altLang="en-US" sz="1600" dirty="0"/>
              <a:t>。相比 </a:t>
            </a:r>
            <a:r>
              <a:rPr lang="en-US" altLang="zh-CN" sz="1600" dirty="0"/>
              <a:t>ID3 </a:t>
            </a:r>
            <a:r>
              <a:rPr lang="zh-CN" altLang="en-US" sz="1600" dirty="0"/>
              <a:t>算法和 </a:t>
            </a:r>
            <a:r>
              <a:rPr lang="en-US" altLang="zh-CN" sz="1600" dirty="0"/>
              <a:t>C4.5 </a:t>
            </a:r>
            <a:r>
              <a:rPr lang="zh-CN" altLang="en-US" sz="1600" dirty="0"/>
              <a:t>算法，</a:t>
            </a:r>
            <a:r>
              <a:rPr lang="en-US" altLang="zh-CN" sz="1600" dirty="0"/>
              <a:t>CART </a:t>
            </a:r>
            <a:r>
              <a:rPr lang="zh-CN" altLang="en-US" sz="1600" dirty="0"/>
              <a:t>算法应用得 更多一些，既可用于分类，也可用于回归。 </a:t>
            </a:r>
            <a:r>
              <a:rPr lang="en-US" altLang="zh-CN" sz="1600" dirty="0"/>
              <a:t>CART </a:t>
            </a:r>
            <a:r>
              <a:rPr lang="zh-CN" altLang="en-US" sz="1600" dirty="0"/>
              <a:t>分类算法的最佳数据分割特征是使用 基尼（</a:t>
            </a:r>
            <a:r>
              <a:rPr lang="en-US" altLang="zh-CN" sz="1600" dirty="0"/>
              <a:t>Gini</a:t>
            </a:r>
            <a:r>
              <a:rPr lang="zh-CN" altLang="en-US" sz="1600" dirty="0"/>
              <a:t>）指数作出的选择，</a:t>
            </a:r>
            <a:r>
              <a:rPr lang="en-US" altLang="zh-CN" sz="1600" dirty="0"/>
              <a:t>Gini </a:t>
            </a:r>
            <a:r>
              <a:rPr lang="zh-CN" altLang="en-US" sz="1600" dirty="0"/>
              <a:t>用来描 述纯度，与信息熵的含义非常相似。在每次 迭代中，</a:t>
            </a:r>
            <a:r>
              <a:rPr lang="en-US" altLang="zh-CN" sz="1600" dirty="0"/>
              <a:t>CART </a:t>
            </a:r>
            <a:r>
              <a:rPr lang="zh-CN" altLang="en-US" sz="1600" dirty="0"/>
              <a:t>算法将减小基尼系数。如图 </a:t>
            </a:r>
            <a:r>
              <a:rPr lang="en-US" altLang="zh-CN" sz="1600" dirty="0"/>
              <a:t>7-1 </a:t>
            </a:r>
            <a:r>
              <a:rPr lang="zh-CN" altLang="en-US" sz="1600" dirty="0"/>
              <a:t>所示，信息熵增益的一半、基尼指数、 分类误差率这三种评价指标非常接近。 回归时使用均方差作为损失函数。基尼 系数的计算与信息熵增益的方法非常类似，公式如下：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7.2.3 CART </a:t>
            </a:r>
            <a:r>
              <a:rPr lang="zh-CN" altLang="en-US" sz="2000" dirty="0"/>
              <a:t>算法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4194901"/>
            <a:ext cx="2476500" cy="1562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60" y="4013403"/>
            <a:ext cx="1828800" cy="9525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3951</Words>
  <Application>WPS 演示</Application>
  <PresentationFormat>宽屏</PresentationFormat>
  <Paragraphs>199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Copperplate Gothic Bold</vt:lpstr>
      <vt:lpstr>微软雅黑</vt:lpstr>
      <vt:lpstr>华文楷体</vt:lpstr>
      <vt:lpstr>Arial Unicode MS</vt:lpstr>
      <vt:lpstr>Microsoft YaHei UI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155</cp:revision>
  <dcterms:created xsi:type="dcterms:W3CDTF">2015-09-01T10:32:00Z</dcterms:created>
  <dcterms:modified xsi:type="dcterms:W3CDTF">2024-02-28T01:33:36Z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A90BA7E2BB28480692C0642C1ADC97D4_12</vt:lpwstr>
  </property>
</Properties>
</file>