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21"/>
  </p:notesMasterIdLst>
  <p:sldIdLst>
    <p:sldId id="257" r:id="rId3"/>
    <p:sldId id="261" r:id="rId4"/>
    <p:sldId id="366" r:id="rId5"/>
    <p:sldId id="452" r:id="rId6"/>
    <p:sldId id="453" r:id="rId7"/>
    <p:sldId id="454" r:id="rId8"/>
    <p:sldId id="447" r:id="rId9"/>
    <p:sldId id="448" r:id="rId10"/>
    <p:sldId id="455" r:id="rId11"/>
    <p:sldId id="456" r:id="rId12"/>
    <p:sldId id="449" r:id="rId13"/>
    <p:sldId id="457" r:id="rId14"/>
    <p:sldId id="450" r:id="rId15"/>
    <p:sldId id="451" r:id="rId16"/>
    <p:sldId id="403" r:id="rId17"/>
    <p:sldId id="458" r:id="rId18"/>
    <p:sldId id="459" r:id="rId19"/>
    <p:sldId id="460" r:id="rId20"/>
  </p:sldIdLst>
  <p:sldSz cx="12192000" cy="6858000"/>
  <p:notesSz cx="6858000" cy="9144000"/>
  <p:custDataLst>
    <p:tags r:id="rId25"/>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orient="horz" pos="1298" userDrawn="1">
          <p15:clr>
            <a:srgbClr val="A4A3A4"/>
          </p15:clr>
        </p15:guide>
        <p15:guide id="3" orient="horz" pos="3704" userDrawn="1">
          <p15:clr>
            <a:srgbClr val="A4A3A4"/>
          </p15:clr>
        </p15:guide>
        <p15:guide id="4" orient="horz" pos="3112" userDrawn="1">
          <p15:clr>
            <a:srgbClr val="A4A3A4"/>
          </p15:clr>
        </p15:guide>
        <p15:guide id="5" orient="horz" pos="2704" userDrawn="1">
          <p15:clr>
            <a:srgbClr val="A4A3A4"/>
          </p15:clr>
        </p15:guide>
        <p15:guide id="6" orient="horz" pos="3304" userDrawn="1">
          <p15:clr>
            <a:srgbClr val="A4A3A4"/>
          </p15:clr>
        </p15:guide>
        <p15:guide id="7" pos="3885" userDrawn="1">
          <p15:clr>
            <a:srgbClr val="A4A3A4"/>
          </p15:clr>
        </p15:guide>
        <p15:guide id="8" pos="836" userDrawn="1">
          <p15:clr>
            <a:srgbClr val="A4A3A4"/>
          </p15:clr>
        </p15:guide>
        <p15:guide id="10" pos="7015" userDrawn="1">
          <p15:clr>
            <a:srgbClr val="A4A3A4"/>
          </p15:clr>
        </p15:guide>
        <p15:guide id="11" pos="1255" userDrawn="1">
          <p15:clr>
            <a:srgbClr val="A4A3A4"/>
          </p15:clr>
        </p15:guide>
        <p15:guide id="12" pos="63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44" autoAdjust="0"/>
  </p:normalViewPr>
  <p:slideViewPr>
    <p:cSldViewPr showGuides="1">
      <p:cViewPr varScale="1">
        <p:scale>
          <a:sx n="109" d="100"/>
          <a:sy n="109" d="100"/>
        </p:scale>
        <p:origin x="630" y="96"/>
      </p:cViewPr>
      <p:guideLst>
        <p:guide orient="horz" pos="391"/>
        <p:guide orient="horz" pos="1298"/>
        <p:guide orient="horz" pos="3704"/>
        <p:guide orient="horz" pos="3112"/>
        <p:guide orient="horz" pos="2704"/>
        <p:guide orient="horz" pos="3304"/>
        <p:guide pos="3885"/>
        <p:guide pos="836"/>
        <p:guide pos="7015"/>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8.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9.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0.xml"/><Relationship Id="rId2" Type="http://schemas.openxmlformats.org/officeDocument/2006/relationships/image" Target="../media/image11.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1.xml"/><Relationship Id="rId2" Type="http://schemas.openxmlformats.org/officeDocument/2006/relationships/image" Target="../media/image12.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3.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4.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5.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xml"/><Relationship Id="rId2" Type="http://schemas.openxmlformats.org/officeDocument/2006/relationships/image" Target="../media/image4.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5.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3.xml"/><Relationship Id="rId2" Type="http://schemas.openxmlformats.org/officeDocument/2006/relationships/image" Target="../media/image6.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4.xml"/><Relationship Id="rId2" Type="http://schemas.openxmlformats.org/officeDocument/2006/relationships/image" Target="../media/image7.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5.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6.xml"/><Relationship Id="rId2" Type="http://schemas.openxmlformats.org/officeDocument/2006/relationships/image" Target="../media/image10.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zh-CN" altLang="en-US" sz="9600" b="1" dirty="0">
                <a:solidFill>
                  <a:schemeClr val="bg1"/>
                </a:solidFill>
                <a:latin typeface="微软雅黑" panose="020B0503020204020204" pitchFamily="2" charset="-122"/>
                <a:sym typeface="Copperplate Gothic Bold" panose="020E0705020206020404" pitchFamily="2" charset="0"/>
              </a:rPr>
              <a:t>计算机网络</a:t>
            </a:r>
            <a:r>
              <a:rPr lang="zh-CN" altLang="en-US" sz="96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基础</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69252"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200" dirty="0"/>
              <a:t> </a:t>
            </a:r>
            <a:r>
              <a:rPr lang="en-US" altLang="zh-CN" sz="1200" dirty="0"/>
              <a:t>2. </a:t>
            </a:r>
            <a:r>
              <a:rPr lang="zh-CN" altLang="en-US" sz="1200" dirty="0"/>
              <a:t>降低欠拟合风险的方法 （</a:t>
            </a:r>
            <a:r>
              <a:rPr lang="en-US" altLang="zh-CN" sz="1200" dirty="0"/>
              <a:t>1</a:t>
            </a:r>
            <a:r>
              <a:rPr lang="zh-CN" altLang="en-US" sz="1200" dirty="0"/>
              <a:t>）添加新特征。当特征不足或者现有特征与样本标签的相关性不强时，模型容易出 现欠拟合。通过挖掘“上下文特征”“</a:t>
            </a:r>
            <a:r>
              <a:rPr lang="en-US" altLang="zh-CN" sz="1200" dirty="0"/>
              <a:t>ID </a:t>
            </a:r>
            <a:r>
              <a:rPr lang="zh-CN" altLang="en-US" sz="1200" dirty="0"/>
              <a:t>类特征”“组合特征”等新的特征，往往能够取得 更好的效果。在深度学习潮流中有很多模型可以帮助完成特征工程，如因子分解机、梯度 提升决策树、</a:t>
            </a:r>
            <a:r>
              <a:rPr lang="en-US" altLang="zh-CN" sz="1200" dirty="0"/>
              <a:t>Deep-Crossing </a:t>
            </a:r>
            <a:r>
              <a:rPr lang="zh-CN" altLang="en-US" sz="1200" dirty="0"/>
              <a:t>等都可以成为丰富特征的方法。 （</a:t>
            </a:r>
            <a:r>
              <a:rPr lang="en-US" altLang="zh-CN" sz="1200" dirty="0"/>
              <a:t>2</a:t>
            </a:r>
            <a:r>
              <a:rPr lang="zh-CN" altLang="en-US" sz="1200" dirty="0"/>
              <a:t>）增加模型复杂度。简单模型的学习能力较差，通过增加模型的复杂度可以使模型 拥有更强的拟合能力。例如，在线性模型中添加高次项，在神经网络模型中增加网络层数 或神经元个数等。 （</a:t>
            </a:r>
            <a:r>
              <a:rPr lang="en-US" altLang="zh-CN" sz="1200" dirty="0"/>
              <a:t>3</a:t>
            </a:r>
            <a:r>
              <a:rPr lang="zh-CN" altLang="en-US" sz="1200" dirty="0"/>
              <a:t>）减小正则化系数。正则化是用来防止过拟合的，但当模型出现欠拟合现象时，则 需要有针对性地减小正则化系数。 那么，如何衡量模型复杂度呢？ 可以采用多种方法，一种常见的策略是尽量选择较小的权重，也就是使参数小到几乎 可以忽略，同时我们仍能获取正确的训练样本。 这里将简单描述 </a:t>
            </a:r>
            <a:r>
              <a:rPr lang="en-US" altLang="zh-CN" sz="1200" dirty="0"/>
              <a:t>L2 </a:t>
            </a:r>
            <a:r>
              <a:rPr lang="zh-CN" altLang="en-US" sz="1200" dirty="0"/>
              <a:t>正则化，模型复杂度 </a:t>
            </a:r>
            <a:r>
              <a:rPr lang="en-US" altLang="zh-CN" sz="1200" dirty="0"/>
              <a:t>= </a:t>
            </a:r>
            <a:r>
              <a:rPr lang="zh-CN" altLang="en-US" sz="1200" dirty="0"/>
              <a:t>权重的平方和，在这种正则化策略中，我 们会对权重的平方和进行惩罚。 用 </a:t>
            </a:r>
            <a:r>
              <a:rPr lang="en-US" altLang="zh-CN" sz="1200" dirty="0"/>
              <a:t>L2 </a:t>
            </a:r>
            <a:r>
              <a:rPr lang="zh-CN" altLang="en-US" sz="1200" dirty="0"/>
              <a:t>正则化公式量化复杂度，该公式将正则化项定义为所有特征权重的平方和。 </a:t>
            </a:r>
            <a:r>
              <a:rPr lang="en-US" altLang="zh-CN" sz="1200" dirty="0"/>
              <a:t>2 2 2 2 L2 1 2 2 n </a:t>
            </a:r>
            <a:r>
              <a:rPr lang="en-US" altLang="zh-CN" sz="1200" dirty="0" err="1"/>
              <a:t>regularizationterm</a:t>
            </a:r>
            <a:r>
              <a:rPr lang="en-US" altLang="zh-CN" sz="1200" dirty="0"/>
              <a:t> = = ω </a:t>
            </a:r>
            <a:r>
              <a:rPr lang="en-US" altLang="zh-CN" sz="1200" dirty="0" err="1"/>
              <a:t>ω</a:t>
            </a:r>
            <a:r>
              <a:rPr lang="en-US" altLang="zh-CN" sz="1200" dirty="0"/>
              <a:t> </a:t>
            </a:r>
            <a:r>
              <a:rPr lang="en-US" altLang="zh-CN" sz="1200" dirty="0" err="1"/>
              <a:t>ω</a:t>
            </a:r>
            <a:r>
              <a:rPr lang="en-US" altLang="zh-CN" sz="1200" dirty="0"/>
              <a:t> </a:t>
            </a:r>
            <a:r>
              <a:rPr lang="en-US" altLang="zh-CN" sz="1200" dirty="0" err="1"/>
              <a:t>ω</a:t>
            </a:r>
            <a:r>
              <a:rPr lang="en-US" altLang="zh-CN" sz="1200" dirty="0"/>
              <a:t> + ++ </a:t>
            </a:r>
            <a:r>
              <a:rPr lang="zh-CN" altLang="en-US" sz="1200" dirty="0"/>
              <a:t>（</a:t>
            </a:r>
            <a:r>
              <a:rPr lang="en-US" altLang="zh-CN" sz="1200" dirty="0"/>
              <a:t>12.6</a:t>
            </a:r>
            <a:r>
              <a:rPr lang="zh-CN" altLang="en-US" sz="1200" dirty="0"/>
              <a:t>） 使用 </a:t>
            </a:r>
            <a:r>
              <a:rPr lang="en-US" altLang="zh-CN" sz="1200" dirty="0"/>
              <a:t>L2 </a:t>
            </a:r>
            <a:r>
              <a:rPr lang="zh-CN" altLang="en-US" sz="1200" dirty="0"/>
              <a:t>正则化时，模型的确会关注训练数据，但会尽量确保最后的权重不超过所需 的大小。下面是 </a:t>
            </a:r>
            <a:r>
              <a:rPr lang="en-US" altLang="zh-CN" sz="1200" dirty="0"/>
              <a:t>L2 </a:t>
            </a:r>
            <a:r>
              <a:rPr lang="zh-CN" altLang="en-US" sz="1200" dirty="0"/>
              <a:t>正则化的损失函数： </a:t>
            </a:r>
            <a:r>
              <a:rPr lang="en-US" altLang="zh-CN" sz="1200" dirty="0"/>
              <a:t>2 2 L( , ω D ω ) + λ L </a:t>
            </a:r>
            <a:r>
              <a:rPr lang="zh-CN" altLang="en-US" sz="1200" dirty="0"/>
              <a:t>旨在减少训练误差，</a:t>
            </a:r>
            <a:r>
              <a:rPr lang="en-US" altLang="zh-CN" sz="1200" dirty="0"/>
              <a:t>λ </a:t>
            </a:r>
            <a:r>
              <a:rPr lang="zh-CN" altLang="en-US" sz="1200" dirty="0"/>
              <a:t>控制如何平衡权重的标量值，</a:t>
            </a:r>
            <a:r>
              <a:rPr lang="en-US" altLang="zh-CN" sz="1200" dirty="0"/>
              <a:t>ω </a:t>
            </a:r>
            <a:r>
              <a:rPr lang="zh-CN" altLang="en-US" sz="1200" dirty="0"/>
              <a:t>为平衡复杂度。 下面再从数学方面进行总结，目前我们在训练优化方面添加了两项：①训练损失（我 们希望获取正确的样本，可以看出 </a:t>
            </a:r>
            <a:r>
              <a:rPr lang="en-US" altLang="zh-CN" sz="1200" dirty="0"/>
              <a:t>L </a:t>
            </a:r>
            <a:r>
              <a:rPr lang="zh-CN" altLang="en-US" sz="1200" dirty="0"/>
              <a:t>项，即损失项取决于训练数据）；②结构风险最小化。 我们会注意到，第二项与数据无关，它只是简化模型而已。这两项通过 </a:t>
            </a:r>
            <a:r>
              <a:rPr lang="en-US" altLang="zh-CN" sz="1200" dirty="0"/>
              <a:t>lambda </a:t>
            </a:r>
            <a:r>
              <a:rPr lang="zh-CN" altLang="en-US" sz="1200" dirty="0"/>
              <a:t>实现 了平衡，这是一个系数，代表我们对获取正确样本与对简化模型的关注程度之比；</a:t>
            </a:r>
            <a:r>
              <a:rPr lang="en-US" altLang="zh-CN" sz="1200" dirty="0"/>
              <a:t>lambda </a:t>
            </a:r>
            <a:r>
              <a:rPr lang="zh-CN" altLang="en-US" sz="1200" dirty="0"/>
              <a:t>的选择其实取决于你的具体情况： （</a:t>
            </a:r>
            <a:r>
              <a:rPr lang="en-US" altLang="zh-CN" sz="1200" dirty="0"/>
              <a:t>1</a:t>
            </a:r>
            <a:r>
              <a:rPr lang="zh-CN" altLang="en-US" sz="1200" dirty="0"/>
              <a:t>）如果你有大量训练集，且训练集与测试集看起来一致，并且统计情况呈现独立同 分布，就不需要进行多少正则化，可能一个系数需要设为 </a:t>
            </a:r>
            <a:r>
              <a:rPr lang="en-US" altLang="zh-CN" sz="1200" dirty="0"/>
              <a:t>-6</a:t>
            </a:r>
            <a:r>
              <a:rPr lang="zh-CN" altLang="en-US" sz="1200" dirty="0"/>
              <a:t>，也可能不需要正则化。 （</a:t>
            </a:r>
            <a:r>
              <a:rPr lang="en-US" altLang="zh-CN" sz="1200" dirty="0"/>
              <a:t>2</a:t>
            </a:r>
            <a:r>
              <a:rPr lang="zh-CN" altLang="en-US" sz="1200" dirty="0"/>
              <a:t>）如果训练集不大，或者训练集和测试集有所不同，就需要大量的正则化，并需要 利用交叉验证，或者使用单独的测试集进行调整。</a:t>
            </a:r>
            <a:endParaRPr lang="en-GB" altLang="en-US" sz="1200" strike="noStrike" noProof="1">
              <a:effectLst>
                <a:outerShdw blurRad="38100" dist="38100" dir="2700000">
                  <a:srgbClr val="FFFFFF"/>
                </a:outerShdw>
              </a:effectLst>
              <a:latin typeface="+mn-ea"/>
              <a:ea typeface="+mn-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50813" y="1747496"/>
            <a:ext cx="11433581" cy="4630730"/>
          </a:xfrm>
          <a:prstGeom prst="rect">
            <a:avLst/>
          </a:prstGeom>
          <a:noFill/>
          <a:ln w="9525">
            <a:noFill/>
          </a:ln>
        </p:spPr>
        <p:txBody>
          <a:bodyPr/>
          <a:lstStyle/>
          <a:p>
            <a:pPr>
              <a:lnSpc>
                <a:spcPts val="2100"/>
              </a:lnSpc>
              <a:tabLst>
                <a:tab pos="114300" algn="l"/>
                <a:tab pos="266700" algn="l"/>
              </a:tabLst>
            </a:pPr>
            <a:r>
              <a:rPr lang="zh-CN" altLang="en-US" sz="1600" dirty="0"/>
              <a:t>特征工程（</a:t>
            </a:r>
            <a:r>
              <a:rPr lang="en-US" altLang="zh-CN" sz="1600" dirty="0"/>
              <a:t>Feature Engineering</a:t>
            </a:r>
            <a:r>
              <a:rPr lang="zh-CN" altLang="en-US" sz="1600" dirty="0"/>
              <a:t>）是机器学习领域的一个重要概念，它是一种非常有用的技术，用于选择最优的特征集，这些特征最能描述并优化问题。可以认为特征工程是为 机器学习应用而设计特征集的相关工作，重点关注如何设计出符合数据本身特点和所处情 境的数据特征。特征工程可分为四个阶段： （</a:t>
            </a:r>
            <a:r>
              <a:rPr lang="en-US" altLang="zh-CN" sz="1600" dirty="0"/>
              <a:t>1</a:t>
            </a:r>
            <a:r>
              <a:rPr lang="zh-CN" altLang="en-US" sz="1600" dirty="0"/>
              <a:t>）特征构建（</a:t>
            </a:r>
            <a:r>
              <a:rPr lang="en-US" altLang="zh-CN" sz="1600" dirty="0"/>
              <a:t>Feature Construction</a:t>
            </a:r>
            <a:r>
              <a:rPr lang="zh-CN" altLang="en-US" sz="1600" dirty="0"/>
              <a:t>）阶段，也称为头脑风暴阶段，是根据研究问题初 步构思的数据特征集的过程。如当探讨和描述学习者不认真学习的行为模式时，会构思出 一些特征：回答问题总是错误、作业完成不认真、测验完成不认真等。此过程主要可运用 三种方法： 方法一是研究者自己思考得出一些特征； 方法二是向他人询问，补充一些自身没有想到的想法，可以采用向专家询问或者阅读 相关文献等手段； 方法三则是扩展到“群体”，让更多的人群加入思维发散构建特征的过程，也称为众 所提议的特性。 （</a:t>
            </a:r>
            <a:r>
              <a:rPr lang="en-US" altLang="zh-CN" sz="1600" dirty="0"/>
              <a:t>2</a:t>
            </a:r>
            <a:r>
              <a:rPr lang="zh-CN" altLang="en-US" sz="1600" dirty="0"/>
              <a:t>）特征提取（</a:t>
            </a:r>
            <a:r>
              <a:rPr lang="en-US" altLang="zh-CN" sz="1600" dirty="0"/>
              <a:t>Feature Exaction</a:t>
            </a:r>
            <a:r>
              <a:rPr lang="zh-CN" altLang="en-US" sz="1600" dirty="0"/>
              <a:t>）阶段，是将前一阶段初步构思的特征与数据本身相 结合，尝试提取出与抽象特征对应的原始数据，是一个提取相关特征形成特征向量的过 程。如上文针对学习不认真行为模式构思出了一些特征，而如何将这些抽象特征与数据本 身建立联系并进行表征，往往是特征提取阶段的重点。特征提取阶段遵循“物尽其用”的 原则，尽可能多地囊括与特征相关的数据，但这并不代表所有数据都是重要的且是相互关 联的。 （</a:t>
            </a:r>
            <a:r>
              <a:rPr lang="en-US" altLang="zh-CN" sz="1600" dirty="0"/>
              <a:t>3</a:t>
            </a:r>
            <a:r>
              <a:rPr lang="zh-CN" altLang="en-US" sz="1600" dirty="0"/>
              <a:t>）特征选择（</a:t>
            </a:r>
            <a:r>
              <a:rPr lang="en-US" altLang="zh-CN" sz="1600" dirty="0"/>
              <a:t>Feature Selection</a:t>
            </a:r>
            <a:r>
              <a:rPr lang="zh-CN" altLang="en-US" sz="1600" dirty="0"/>
              <a:t>）阶段，需要排除一些无关或者影响甚微的因子，常 用的方法有筛选法（</a:t>
            </a:r>
            <a:r>
              <a:rPr lang="en-US" altLang="zh-CN" sz="1600" dirty="0"/>
              <a:t>Filter Methods</a:t>
            </a:r>
            <a:r>
              <a:rPr lang="zh-CN" altLang="en-US" sz="1600" dirty="0"/>
              <a:t>）和包装法。这个阶段的重点是有效地描述输入数据， 同时减少噪声和无关变量的影响，尽可能地保证纳入特征集的特征数据都是较高效的。 （</a:t>
            </a:r>
            <a:r>
              <a:rPr lang="en-US" altLang="zh-CN" sz="1600" dirty="0"/>
              <a:t>4</a:t>
            </a:r>
            <a:r>
              <a:rPr lang="zh-CN" altLang="en-US" sz="1600" dirty="0"/>
              <a:t>）特征评估（</a:t>
            </a:r>
            <a:r>
              <a:rPr lang="en-US" altLang="zh-CN" sz="1600" dirty="0"/>
              <a:t>Feature Evaluation</a:t>
            </a:r>
            <a:r>
              <a:rPr lang="zh-CN" altLang="en-US" sz="1600" dirty="0"/>
              <a:t>）阶段，主要利用经上述步骤选择后的特征进行建 模，并使用一些真实数据评估模型精度，从而不断修正、循环迭代，以期得到最适合该数 据的特征集。在大多数情况下，数据集是庞大而混乱的，想建立一个规范的特征集往往不 能一蹴而就，通常需要经历上述四个阶段螺旋迭代进行。因此，人们常说特性工程是一个 高度迭代的、反复的、试错的过程。</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15800" y="825500"/>
            <a:ext cx="4680448" cy="400110"/>
          </a:xfrm>
          <a:prstGeom prst="rect">
            <a:avLst/>
          </a:prstGeom>
          <a:noFill/>
        </p:spPr>
        <p:txBody>
          <a:bodyPr wrap="square" rtlCol="0">
            <a:spAutoFit/>
          </a:bodyPr>
          <a:lstStyle/>
          <a:p>
            <a:r>
              <a:rPr lang="en-US" altLang="zh-CN" sz="2000" dirty="0"/>
              <a:t>12.3.1 </a:t>
            </a:r>
            <a:r>
              <a:rPr lang="zh-CN" altLang="en-US" sz="2000" dirty="0"/>
              <a:t>特征工程</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50813" y="1747496"/>
            <a:ext cx="11433581" cy="4630730"/>
          </a:xfrm>
          <a:prstGeom prst="rect">
            <a:avLst/>
          </a:prstGeom>
          <a:noFill/>
          <a:ln w="9525">
            <a:noFill/>
          </a:ln>
        </p:spPr>
        <p:txBody>
          <a:bodyPr/>
          <a:lstStyle/>
          <a:p>
            <a:pPr>
              <a:lnSpc>
                <a:spcPts val="2100"/>
              </a:lnSpc>
              <a:tabLst>
                <a:tab pos="114300" algn="l"/>
                <a:tab pos="266700" algn="l"/>
              </a:tabLst>
            </a:pPr>
            <a:r>
              <a:rPr lang="en-US" altLang="zh-CN" sz="1600" dirty="0"/>
              <a:t>2. </a:t>
            </a:r>
            <a:r>
              <a:rPr lang="zh-CN" altLang="en-US" sz="1600" dirty="0"/>
              <a:t>超参数搜索</a:t>
            </a:r>
            <a:r>
              <a:rPr lang="en-US" altLang="zh-CN" sz="1600" dirty="0"/>
              <a:t>——</a:t>
            </a:r>
            <a:r>
              <a:rPr lang="zh-CN" altLang="en-US" sz="1600" dirty="0"/>
              <a:t>网格搜索（</a:t>
            </a:r>
            <a:r>
              <a:rPr lang="en-US" altLang="zh-CN" sz="1600" dirty="0"/>
              <a:t>Grid Search</a:t>
            </a:r>
            <a:r>
              <a:rPr lang="zh-CN" altLang="en-US" sz="1600" dirty="0"/>
              <a:t>） 通常，很多参数是需要手动指定的（如 </a:t>
            </a:r>
            <a:r>
              <a:rPr lang="en-US" altLang="zh-CN" sz="1600" dirty="0"/>
              <a:t>K- </a:t>
            </a:r>
            <a:r>
              <a:rPr lang="zh-CN" altLang="en-US" sz="1600" dirty="0"/>
              <a:t>近邻算法中的 </a:t>
            </a:r>
            <a:r>
              <a:rPr lang="en-US" altLang="zh-CN" sz="1600" dirty="0"/>
              <a:t>k </a:t>
            </a:r>
            <a:r>
              <a:rPr lang="zh-CN" altLang="en-US" sz="1600" dirty="0"/>
              <a:t>值），这种参数叫作超参数， 但是手动过程繁杂，所以需要对模型预设几种超参数组合。每组超参数都采用交叉验证进 行评估。最后选出最优参数组合建立模型，如图 </a:t>
            </a:r>
            <a:r>
              <a:rPr lang="en-US" altLang="zh-CN" sz="1600" dirty="0"/>
              <a:t>12-7 </a:t>
            </a:r>
            <a:r>
              <a:rPr lang="zh-CN" altLang="en-US" sz="1600" dirty="0"/>
              <a:t>所示</a:t>
            </a:r>
            <a:endParaRPr lang="en-US" altLang="zh-CN" sz="1600" dirty="0"/>
          </a:p>
          <a:p>
            <a:pPr>
              <a:lnSpc>
                <a:spcPts val="2100"/>
              </a:lnSpc>
              <a:tabLst>
                <a:tab pos="114300" algn="l"/>
                <a:tab pos="266700" algn="l"/>
              </a:tabLst>
            </a:pPr>
            <a:endParaRPr lang="en-US" altLang="zh-CN" sz="1600" dirty="0"/>
          </a:p>
          <a:p>
            <a:pPr>
              <a:lnSpc>
                <a:spcPts val="2100"/>
              </a:lnSpc>
              <a:tabLst>
                <a:tab pos="114300" algn="l"/>
                <a:tab pos="266700" algn="l"/>
              </a:tabLst>
            </a:pPr>
            <a:endParaRPr lang="en-US" altLang="zh-CN" sz="1600" dirty="0"/>
          </a:p>
          <a:p>
            <a:pPr>
              <a:lnSpc>
                <a:spcPts val="2100"/>
              </a:lnSpc>
              <a:tabLst>
                <a:tab pos="114300" algn="l"/>
                <a:tab pos="266700" algn="l"/>
              </a:tabLst>
            </a:pPr>
            <a:endParaRPr lang="en-US" altLang="zh-CN" sz="1600" dirty="0"/>
          </a:p>
          <a:p>
            <a:pPr>
              <a:lnSpc>
                <a:spcPts val="2100"/>
              </a:lnSpc>
              <a:tabLst>
                <a:tab pos="114300" algn="l"/>
                <a:tab pos="266700" algn="l"/>
              </a:tabLst>
            </a:pPr>
            <a:r>
              <a:rPr lang="en-US" altLang="zh-CN" sz="1600" dirty="0"/>
              <a:t>3. </a:t>
            </a:r>
            <a:r>
              <a:rPr lang="zh-CN" altLang="en-US" sz="1600" dirty="0"/>
              <a:t>模型选择与调优 </a:t>
            </a:r>
            <a:r>
              <a:rPr lang="en-US" altLang="zh-CN" sz="1600" dirty="0"/>
              <a:t>API </a:t>
            </a:r>
            <a:r>
              <a:rPr lang="en-US" altLang="zh-CN" sz="1600" dirty="0" err="1"/>
              <a:t>sklearn.model_selection.GridSearchCV</a:t>
            </a:r>
            <a:r>
              <a:rPr lang="zh-CN" altLang="en-US" sz="1600" dirty="0"/>
              <a:t>（</a:t>
            </a:r>
            <a:r>
              <a:rPr lang="en-US" altLang="zh-CN" sz="1600" dirty="0"/>
              <a:t>estimator</a:t>
            </a:r>
            <a:r>
              <a:rPr lang="zh-CN" altLang="en-US" sz="1600" dirty="0"/>
              <a:t>， </a:t>
            </a:r>
            <a:r>
              <a:rPr lang="en-US" altLang="zh-CN" sz="1600" dirty="0" err="1"/>
              <a:t>param_grid</a:t>
            </a:r>
            <a:r>
              <a:rPr lang="en-US" altLang="zh-CN" sz="1600" dirty="0"/>
              <a:t>=None</a:t>
            </a:r>
            <a:r>
              <a:rPr lang="zh-CN" altLang="en-US" sz="1600" dirty="0"/>
              <a:t>，</a:t>
            </a:r>
            <a:r>
              <a:rPr lang="en-US" altLang="zh-CN" sz="1600" dirty="0"/>
              <a:t>cv=None</a:t>
            </a:r>
            <a:r>
              <a:rPr lang="zh-CN" altLang="en-US" sz="1600" dirty="0"/>
              <a:t>） 对估计器的指定参数值进行详细搜索。 </a:t>
            </a:r>
            <a:r>
              <a:rPr lang="en-US" altLang="zh-CN" sz="1600" dirty="0"/>
              <a:t>estimator</a:t>
            </a:r>
            <a:r>
              <a:rPr lang="zh-CN" altLang="en-US" sz="1600" dirty="0"/>
              <a:t>：估计器对象。 </a:t>
            </a:r>
            <a:r>
              <a:rPr lang="en-US" altLang="zh-CN" sz="1600" dirty="0" err="1"/>
              <a:t>param_grid</a:t>
            </a:r>
            <a:r>
              <a:rPr lang="zh-CN" altLang="en-US" sz="1600" dirty="0"/>
              <a:t>：估计器参数（</a:t>
            </a:r>
            <a:r>
              <a:rPr lang="en-US" altLang="zh-CN" sz="1600" dirty="0" err="1"/>
              <a:t>dict</a:t>
            </a:r>
            <a:r>
              <a:rPr lang="zh-CN" altLang="en-US" sz="1600" dirty="0"/>
              <a:t>）</a:t>
            </a:r>
            <a:r>
              <a:rPr lang="en-US" altLang="zh-CN" sz="1600" dirty="0"/>
              <a:t>{'</a:t>
            </a:r>
            <a:r>
              <a:rPr lang="en-US" altLang="zh-CN" sz="1600" dirty="0" err="1"/>
              <a:t>n_neighbors</a:t>
            </a:r>
            <a:r>
              <a:rPr lang="en-US" altLang="zh-CN" sz="1600" dirty="0"/>
              <a:t>'</a:t>
            </a:r>
            <a:r>
              <a:rPr lang="zh-CN" altLang="en-US" sz="1600" dirty="0"/>
              <a:t>：</a:t>
            </a:r>
            <a:r>
              <a:rPr lang="en-US" altLang="zh-CN" sz="1600" dirty="0"/>
              <a:t>[1</a:t>
            </a:r>
            <a:r>
              <a:rPr lang="zh-CN" altLang="en-US" sz="1600" dirty="0"/>
              <a:t>，</a:t>
            </a:r>
            <a:r>
              <a:rPr lang="en-US" altLang="zh-CN" sz="1600" dirty="0"/>
              <a:t>3</a:t>
            </a:r>
            <a:r>
              <a:rPr lang="zh-CN" altLang="en-US" sz="1600" dirty="0"/>
              <a:t>，</a:t>
            </a:r>
            <a:r>
              <a:rPr lang="en-US" altLang="zh-CN" sz="1600" dirty="0"/>
              <a:t>5]}</a:t>
            </a:r>
            <a:r>
              <a:rPr lang="zh-CN" altLang="en-US" sz="1600" dirty="0"/>
              <a:t>。 </a:t>
            </a:r>
            <a:r>
              <a:rPr lang="en-US" altLang="zh-CN" sz="1600" dirty="0"/>
              <a:t>cv</a:t>
            </a:r>
            <a:r>
              <a:rPr lang="zh-CN" altLang="en-US" sz="1600" dirty="0"/>
              <a:t>：指定几折交叉验证。 </a:t>
            </a:r>
            <a:r>
              <a:rPr lang="en-US" altLang="zh-CN" sz="1600" dirty="0"/>
              <a:t>fi t </a:t>
            </a:r>
            <a:r>
              <a:rPr lang="zh-CN" altLang="en-US" sz="1600" dirty="0"/>
              <a:t>：输入训练数据。 </a:t>
            </a:r>
            <a:r>
              <a:rPr lang="en-US" altLang="zh-CN" sz="1600" dirty="0"/>
              <a:t>score</a:t>
            </a:r>
            <a:r>
              <a:rPr lang="zh-CN" altLang="en-US" sz="1600" dirty="0"/>
              <a:t>：准确率。 结果分析： </a:t>
            </a:r>
            <a:r>
              <a:rPr lang="en-US" altLang="zh-CN" sz="1600" dirty="0" err="1"/>
              <a:t>bestscore</a:t>
            </a:r>
            <a:r>
              <a:rPr lang="zh-CN" altLang="en-US" sz="1600" dirty="0"/>
              <a:t>：在交叉验证中验证的最好结果。 </a:t>
            </a:r>
            <a:r>
              <a:rPr lang="en-US" altLang="zh-CN" sz="1600" dirty="0" err="1"/>
              <a:t>bestestimator</a:t>
            </a:r>
            <a:r>
              <a:rPr lang="zh-CN" altLang="en-US" sz="1600" dirty="0"/>
              <a:t>：最好的参数模型。 </a:t>
            </a:r>
            <a:r>
              <a:rPr lang="en-US" altLang="zh-CN" sz="1600" dirty="0" err="1"/>
              <a:t>cvresults</a:t>
            </a:r>
            <a:r>
              <a:rPr lang="zh-CN" altLang="en-US" sz="1600" dirty="0"/>
              <a:t>：每次交叉验证后的验证集准确率结果和训练集准确率结果。</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520301" y="2634475"/>
            <a:ext cx="2524125" cy="5524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1. </a:t>
            </a:r>
            <a:r>
              <a:rPr lang="zh-CN" altLang="en-US" sz="1600" dirty="0"/>
              <a:t>交叉验证 将拿到的训练数据，分为训练集和验证集。以图 </a:t>
            </a:r>
            <a:r>
              <a:rPr lang="en-US" altLang="zh-CN" sz="1600" dirty="0"/>
              <a:t>12-6 </a:t>
            </a:r>
            <a:r>
              <a:rPr lang="zh-CN" altLang="en-US" sz="1600" dirty="0"/>
              <a:t>为例，将数据分成 </a:t>
            </a:r>
            <a:r>
              <a:rPr lang="en-US" altLang="zh-CN" sz="1600" dirty="0"/>
              <a:t>4 </a:t>
            </a:r>
            <a:r>
              <a:rPr lang="zh-CN" altLang="en-US" sz="1600" dirty="0"/>
              <a:t>份，其中 一份作为验证集，然后经过 </a:t>
            </a:r>
            <a:r>
              <a:rPr lang="en-US" altLang="zh-CN" sz="1600" dirty="0"/>
              <a:t>4 </a:t>
            </a:r>
            <a:r>
              <a:rPr lang="zh-CN" altLang="en-US" sz="1600" dirty="0"/>
              <a:t>次（组）测试，每次都更换不同的验证集，即得到 </a:t>
            </a:r>
            <a:r>
              <a:rPr lang="en-US" altLang="zh-CN" sz="1600" dirty="0"/>
              <a:t>4 </a:t>
            </a:r>
            <a:r>
              <a:rPr lang="zh-CN" altLang="en-US" sz="1600" dirty="0"/>
              <a:t>组模型 的结果，取平均值作为最终结果，又称 </a:t>
            </a:r>
            <a:r>
              <a:rPr lang="en-US" altLang="zh-CN" sz="1600" dirty="0"/>
              <a:t>4 </a:t>
            </a:r>
            <a:r>
              <a:rPr lang="zh-CN" altLang="en-US" sz="1600" dirty="0"/>
              <a:t>折交叉验证（</a:t>
            </a:r>
            <a:r>
              <a:rPr lang="en-US" altLang="zh-CN" sz="1600" dirty="0"/>
              <a:t>Cross Validation</a:t>
            </a:r>
            <a:r>
              <a:rPr lang="zh-CN" altLang="en-US" sz="1600" dirty="0"/>
              <a:t>）</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我们之前知道数据分为训练集和测试集，但是为了使得从训练得到的模型结果更加准 确，可做以下处理。 训练集：训练集 </a:t>
            </a:r>
            <a:r>
              <a:rPr lang="en-US" altLang="zh-CN" sz="1600" dirty="0"/>
              <a:t>+ </a:t>
            </a:r>
            <a:r>
              <a:rPr lang="zh-CN" altLang="en-US" sz="1600" dirty="0"/>
              <a:t>验证集。 测试集：测试集。 交叉验证的目的：为了让被评估的模型更加准确、可信。</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12.3.2 </a:t>
            </a:r>
            <a:r>
              <a:rPr lang="zh-CN" altLang="en-US" sz="2000" dirty="0"/>
              <a:t>模型调优</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690874" y="2735087"/>
            <a:ext cx="2495550" cy="15811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503820" y="825500"/>
            <a:ext cx="4392428" cy="400110"/>
          </a:xfrm>
          <a:prstGeom prst="rect">
            <a:avLst/>
          </a:prstGeom>
          <a:noFill/>
        </p:spPr>
        <p:txBody>
          <a:bodyPr wrap="square" rtlCol="0">
            <a:spAutoFit/>
          </a:bodyPr>
          <a:lstStyle/>
          <a:p>
            <a:r>
              <a:rPr lang="en-US" altLang="zh-CN" sz="2000" dirty="0"/>
              <a:t>12.3.3 </a:t>
            </a:r>
            <a:r>
              <a:rPr lang="zh-CN" altLang="en-US" sz="2000" dirty="0"/>
              <a:t>鸢尾花案例增加 </a:t>
            </a:r>
            <a:r>
              <a:rPr lang="en-US" altLang="zh-CN" sz="2000" dirty="0"/>
              <a:t>K </a:t>
            </a:r>
            <a:r>
              <a:rPr lang="zh-CN" altLang="en-US" sz="2000" dirty="0"/>
              <a:t>值调优</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0" y="1489162"/>
            <a:ext cx="5191125" cy="2486025"/>
          </a:xfrm>
          <a:prstGeom prst="rect">
            <a:avLst/>
          </a:prstGeom>
        </p:spPr>
      </p:pic>
      <p:pic>
        <p:nvPicPr>
          <p:cNvPr id="6" name="图片 5"/>
          <p:cNvPicPr>
            <a:picLocks noChangeAspect="1"/>
          </p:cNvPicPr>
          <p:nvPr/>
        </p:nvPicPr>
        <p:blipFill>
          <a:blip r:embed="rId3"/>
          <a:stretch>
            <a:fillRect/>
          </a:stretch>
        </p:blipFill>
        <p:spPr>
          <a:xfrm>
            <a:off x="5256227" y="2079508"/>
            <a:ext cx="5162550" cy="43338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3215800" y="1290637"/>
            <a:ext cx="5162550" cy="42767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95625" y="1817735"/>
            <a:ext cx="10863120" cy="4630730"/>
          </a:xfrm>
          <a:prstGeom prst="rect">
            <a:avLst/>
          </a:prstGeom>
          <a:noFill/>
          <a:ln w="9525">
            <a:noFill/>
          </a:ln>
        </p:spPr>
        <p:txBody>
          <a:bodyPr/>
          <a:lstStyle/>
          <a:p>
            <a:pPr>
              <a:lnSpc>
                <a:spcPts val="2100"/>
              </a:lnSpc>
              <a:tabLst>
                <a:tab pos="114300" algn="l"/>
                <a:tab pos="266700" algn="l"/>
              </a:tabLst>
            </a:pPr>
            <a:r>
              <a:rPr lang="zh-CN" altLang="en-US" sz="1600"/>
              <a:t>目前，机器学习进入发展黄金期。传统意义上，人工智能分两步：一是对数据的表示 和表达；二是通过算法达到预测和决策的过程。传统人工智能是基于语义的方式实现数据 的表示或表达，而从数据表示到预测往往通过基于规则的逻辑推理，一个典型的代表就是 专家系统，这也是第一代机器学习。 对于第一代机器学习来说，规则的定义十分重要，一旦规则定义不准确或有问题，将 导致不正确的逻辑推理。此外，基于规则的模型对于浅层推理有效，但没法用来进行深层 次的推理。因此，也就发展出了第二代机器学习，即基于统计模型的机器学习。 在南京大学周志华教授的</a:t>
            </a:r>
            <a:r>
              <a:rPr lang="en-US" altLang="zh-CN" sz="1600"/>
              <a:t>《</a:t>
            </a:r>
            <a:r>
              <a:rPr lang="zh-CN" altLang="en-US" sz="1600"/>
              <a:t>机器学习</a:t>
            </a:r>
            <a:r>
              <a:rPr lang="en-US" altLang="zh-CN" sz="1600"/>
              <a:t>》</a:t>
            </a:r>
            <a:r>
              <a:rPr lang="zh-CN" altLang="en-US" sz="1600"/>
              <a:t>一书中，对于机器学习的发展阶段和历史有 更详细的划分与相应的算法介绍。实际上，</a:t>
            </a:r>
            <a:r>
              <a:rPr lang="en-US" altLang="zh-CN" sz="1600"/>
              <a:t>20 </a:t>
            </a:r>
            <a:r>
              <a:rPr lang="zh-CN" altLang="en-US" sz="1600"/>
              <a:t>世纪 </a:t>
            </a:r>
            <a:r>
              <a:rPr lang="en-US" altLang="zh-CN" sz="1600"/>
              <a:t>90 </a:t>
            </a:r>
            <a:r>
              <a:rPr lang="zh-CN" altLang="en-US" sz="1600"/>
              <a:t>年代中期，“统计学习”开始登上 历史的舞台并迅速成为主流，代表技术即支持向量机（</a:t>
            </a:r>
            <a:r>
              <a:rPr lang="en-US" altLang="zh-CN" sz="1600"/>
              <a:t>Support Vector Machine</a:t>
            </a:r>
            <a:r>
              <a:rPr lang="zh-CN" altLang="en-US" sz="1600"/>
              <a:t>，</a:t>
            </a:r>
            <a:r>
              <a:rPr lang="en-US" altLang="zh-CN" sz="1600"/>
              <a:t>SVM</a:t>
            </a:r>
            <a:r>
              <a:rPr lang="zh-CN" altLang="en-US" sz="1600"/>
              <a:t>）、 </a:t>
            </a:r>
            <a:r>
              <a:rPr lang="en-US" altLang="zh-CN" sz="1600"/>
              <a:t>Kernel Methods </a:t>
            </a:r>
            <a:r>
              <a:rPr lang="zh-CN" altLang="en-US" sz="1600"/>
              <a:t>等。而统计学习成为主流，则是因为前期的神经元网络研究出现瓶颈后 （主要因为当时的参数设置以手工为主），学者们才把注意力转向统计学习。 随着统计学习的兴起，出现了机器学习的黄金十年。统计学习不仅被用于算法建模， 还被用于数据的表示与表达，这样就弱化了对相关背景知识的要求。例如，计算机视觉和 图像研究属于计算机科学领域，其背景知识比较容易获取，而自然语言处理则需要英文或 中文的语言学知识，这对于计算机专家来说就有难度了。 在更为广泛的应用领域，统计模式识别正在取代用于数据表达的专家规则，从而降低 了人工智能和机器学习的入门门槛。这样，从数据表示到学习算法再到推理预测，就可以 全部用机器学习算法实现，这就进入了第三代机器学习阶段，即从数据直接到智能的端到 端的机器学习。当然，随着大数据和云计算的出现，以复杂神经元网络为代表的深度学习 也可用于数据表示与表达。 可以看到，面向数值计算的统计学习和以神经元网络为代表的深度学习是现代人工智 能的两个主要分支。而在大数据 </a:t>
            </a:r>
            <a:r>
              <a:rPr lang="en-US" altLang="zh-CN" sz="1600"/>
              <a:t>+ </a:t>
            </a:r>
            <a:r>
              <a:rPr lang="zh-CN" altLang="en-US" sz="1600"/>
              <a:t>云计算的时代，这两大分支都进入了新的发展黄金期。 下面是我们对机器学习的几个预测。</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503820" y="825500"/>
            <a:ext cx="4392428" cy="400110"/>
          </a:xfrm>
          <a:prstGeom prst="rect">
            <a:avLst/>
          </a:prstGeom>
          <a:noFill/>
        </p:spPr>
        <p:txBody>
          <a:bodyPr wrap="square" rtlCol="0">
            <a:spAutoFit/>
          </a:bodyPr>
          <a:lstStyle/>
          <a:p>
            <a:r>
              <a:rPr lang="en-US" altLang="zh-CN" sz="2000" dirty="0"/>
              <a:t>12.4</a:t>
            </a:r>
            <a:r>
              <a:rPr lang="zh-CN" altLang="en-US" sz="2000" dirty="0"/>
              <a:t>　机器学习的发展趋势</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95625" y="1817735"/>
            <a:ext cx="10863120" cy="4630730"/>
          </a:xfrm>
          <a:prstGeom prst="rect">
            <a:avLst/>
          </a:prstGeom>
          <a:noFill/>
          <a:ln w="9525">
            <a:noFill/>
          </a:ln>
        </p:spPr>
        <p:txBody>
          <a:bodyPr/>
          <a:lstStyle/>
          <a:p>
            <a:pPr>
              <a:lnSpc>
                <a:spcPts val="2100"/>
              </a:lnSpc>
              <a:tabLst>
                <a:tab pos="114300" algn="l"/>
                <a:tab pos="266700" algn="l"/>
              </a:tabLst>
            </a:pPr>
            <a:r>
              <a:rPr lang="en-US" altLang="zh-CN" sz="1600" dirty="0"/>
              <a:t>1. </a:t>
            </a:r>
            <a:r>
              <a:rPr lang="zh-CN" altLang="en-US" sz="1600" dirty="0"/>
              <a:t>机器学习将成为实现“大数据”的重要途径 大数据运动中的种种教训还将反复重演，而技术专家们也将从中意识到只有将多种具 备实用性的“大数据”解决方案加以结合，方能实现其既定目标。 总体而言，“大数据”代表的是能够昭示未来的数据。</a:t>
            </a:r>
            <a:r>
              <a:rPr lang="en-US" altLang="zh-CN" sz="1600" dirty="0"/>
              <a:t>Gartner </a:t>
            </a:r>
            <a:r>
              <a:rPr lang="zh-CN" altLang="en-US" sz="1600" dirty="0"/>
              <a:t>公司最近已经在其炒作 周期报告中将“大数据”条目剔除，这意味着其已经正式步入实施阶段。这一切都将高度 强调分析能力的重要意义，特别是机器学习在引导客户利用智能化应用涉及数据技术相关 项目中扮演的重要角色。另外，以往饱受诟病的样本分析方案将成为一类重要工具，帮助 企业探索此类应用场景下的新型预测性用例。 </a:t>
            </a:r>
            <a:r>
              <a:rPr lang="en-US" altLang="zh-CN" sz="1600" dirty="0"/>
              <a:t>2. </a:t>
            </a:r>
            <a:r>
              <a:rPr lang="zh-CN" altLang="en-US" sz="1600" dirty="0"/>
              <a:t>风险投资公司仍将积极为基于算法的初创企业提供资助 风险投资公司仍将继续处于摸索与学习状态，且整个学习过程缓慢而艰难。风险投资 公司将继续为具备亮相学术沉淀的算法类初创企业提供资助，而无视由其带来的种种误导 性，甚至幻想性言论。例如，将机器学习作为深度学习的代名词，而完全无视机器学习算 法与机器学习模型乃至模型训练与已训练模型预测结果之间的巨大差别。对于相关学科的深入理解将作为一项历史性难题存在，且整体投资行业对此的重视程度依然不够。不过值 得肯定的是，已经有一小部分风险投资类企业开始意识到机器学习发展将带来的巨大发展 平台。</a:t>
            </a:r>
            <a:endParaRPr lang="en-GB" altLang="en-US" sz="1600" strike="noStrike" noProof="1">
              <a:effectLst>
                <a:outerShdw blurRad="38100" dist="38100" dir="2700000">
                  <a:srgbClr val="FFFFFF"/>
                </a:outerShdw>
              </a:effectLst>
              <a:latin typeface="+mn-ea"/>
              <a:ea typeface="+mn-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95625" y="1817735"/>
            <a:ext cx="10863120" cy="4630730"/>
          </a:xfrm>
          <a:prstGeom prst="rect">
            <a:avLst/>
          </a:prstGeom>
          <a:noFill/>
          <a:ln w="9525">
            <a:noFill/>
          </a:ln>
        </p:spPr>
        <p:txBody>
          <a:bodyPr/>
          <a:lstStyle/>
          <a:p>
            <a:pPr>
              <a:lnSpc>
                <a:spcPts val="2100"/>
              </a:lnSpc>
              <a:tabLst>
                <a:tab pos="114300" algn="l"/>
                <a:tab pos="266700" algn="l"/>
              </a:tabLst>
            </a:pPr>
            <a:r>
              <a:rPr lang="en-US" altLang="zh-CN" sz="1600" dirty="0"/>
              <a:t>3. </a:t>
            </a:r>
            <a:r>
              <a:rPr lang="zh-CN" altLang="en-US" sz="1600" dirty="0"/>
              <a:t>机器学习人才仍将成为炙手可热的稀缺资源 媒体对于 </a:t>
            </a:r>
            <a:r>
              <a:rPr lang="en-US" altLang="zh-CN" sz="1600" dirty="0"/>
              <a:t>AI </a:t>
            </a:r>
            <a:r>
              <a:rPr lang="zh-CN" altLang="en-US" sz="1600" dirty="0"/>
              <a:t>及机器学习技术的鼓吹与渲染，将使得相关技术人才继续成为市场的宠 儿，而相关投资将大量集中在年轻学者手中。不过，残酷的现实告诉我们，绝大多数算法 并不具备广泛适用性，而且其中相当一部分仅是在原有基础上做了少许改进。作为直接结 果，大多数机器学习算法都将仅被视为噱头以及疯狂招募相关技术人才的理由。在部分最 糟糕的场景下，买方甚至不具备明确的分析技术发展思路，仅是像追随任何一种时代潮流 那样关注 </a:t>
            </a:r>
            <a:r>
              <a:rPr lang="en-US" altLang="zh-CN" sz="1600" dirty="0"/>
              <a:t>AI </a:t>
            </a:r>
            <a:r>
              <a:rPr lang="zh-CN" altLang="en-US" sz="1600" dirty="0"/>
              <a:t>和机器学习技术。 </a:t>
            </a:r>
            <a:r>
              <a:rPr lang="en-US" altLang="zh-CN" sz="1600" dirty="0"/>
              <a:t>4. </a:t>
            </a:r>
            <a:r>
              <a:rPr lang="zh-CN" altLang="en-US" sz="1600" dirty="0"/>
              <a:t>基于不确定性的原因与规划性探索将推动机器学习走向新高度 机器学习本身只是 </a:t>
            </a:r>
            <a:r>
              <a:rPr lang="en-US" altLang="zh-CN" sz="1600" dirty="0"/>
              <a:t>AI </a:t>
            </a:r>
            <a:r>
              <a:rPr lang="zh-CN" altLang="en-US" sz="1600" dirty="0"/>
              <a:t>的一小部分。相当一部分初创企业开始立足不确定性为相关原 因与规划性探索工作提供研究应用，而这将切实帮助我们在模式认知之外找到新的技术 拓展空间。</a:t>
            </a:r>
            <a:r>
              <a:rPr lang="en-US" altLang="zh-CN" sz="1600" dirty="0"/>
              <a:t>Facebook </a:t>
            </a:r>
            <a:r>
              <a:rPr lang="zh-CN" altLang="en-US" sz="1600" dirty="0"/>
              <a:t>公司的 </a:t>
            </a:r>
            <a:r>
              <a:rPr lang="en-US" altLang="zh-CN" sz="1600" dirty="0"/>
              <a:t>Mark Zuckerberg </a:t>
            </a:r>
            <a:r>
              <a:rPr lang="zh-CN" altLang="en-US" sz="1600" dirty="0"/>
              <a:t>就在损害一年的 </a:t>
            </a:r>
            <a:r>
              <a:rPr lang="en-US" altLang="zh-CN" sz="1600" dirty="0"/>
              <a:t>AI/ </a:t>
            </a:r>
            <a:r>
              <a:rPr lang="zh-CN" altLang="en-US" sz="1600" dirty="0"/>
              <a:t>机器学习研究工作之后， 拿出了他自己的个人智能化助手 </a:t>
            </a:r>
            <a:r>
              <a:rPr lang="en-US" altLang="zh-CN" sz="1600" dirty="0"/>
              <a:t>Jarvis——</a:t>
            </a:r>
            <a:r>
              <a:rPr lang="zh-CN" altLang="en-US" sz="1600" dirty="0"/>
              <a:t>其基本特性与</a:t>
            </a:r>
            <a:r>
              <a:rPr lang="en-US" altLang="zh-CN" sz="1600" dirty="0"/>
              <a:t>《</a:t>
            </a:r>
            <a:r>
              <a:rPr lang="zh-CN" altLang="en-US" sz="1600" dirty="0"/>
              <a:t>钢铁侠</a:t>
            </a:r>
            <a:r>
              <a:rPr lang="en-US" altLang="zh-CN" sz="1600" dirty="0"/>
              <a:t>》</a:t>
            </a:r>
            <a:r>
              <a:rPr lang="zh-CN" altLang="en-US" sz="1600" dirty="0"/>
              <a:t>电影中的虚构智能管 家大体类似。 </a:t>
            </a:r>
            <a:r>
              <a:rPr lang="en-US" altLang="zh-CN" sz="1600" dirty="0"/>
              <a:t>5. </a:t>
            </a:r>
            <a:r>
              <a:rPr lang="zh-CN" altLang="en-US" sz="1600" dirty="0"/>
              <a:t>尽管机器学习的部署范围持续扩大，但人类仍将在决策工作中扮演核心角色 部分企业将初步部署速度更快且采取循证性决策方式的机器学习方案，但人类仍将在 决策工作中扮演核心角色。智能化应用的早期落伍将集中在特定行业内，但差异化监管框 架的存在以及严格失衡的分析能力状况将在经济层面给创新性管理方法、竞争压力、复杂 性客户需求、高质量体验及其他一些价值链因素带来相互矛盾的指引意见。 尽管如今机器学习乃至人工智能改变未来的言论甚嚣尘上，但冷静的技术领导者非常 清楚，真正的智能系统还需要很长时间才会出现。与此同时，企业将慢慢学会信任自己的 模型及其预测结论，并意识到此类方案确实能够在多种任务领域带来超越人类的表现。 总之，人工智能和机器学习的高速发展，一定会给我们的生活带来翻天覆地的变化。</a:t>
            </a:r>
            <a:endParaRPr lang="en-GB" altLang="en-US" sz="1600" strike="noStrike" noProof="1">
              <a:effectLst>
                <a:outerShdw blurRad="38100" dist="38100" dir="2700000">
                  <a:srgbClr val="FFFFFF"/>
                </a:outerShdw>
              </a:effectLst>
              <a:latin typeface="+mn-ea"/>
              <a:ea typeface="+mn-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lstStyle/>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lstStyle/>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976823"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教学时数：</a:t>
            </a:r>
            <a:r>
              <a:rPr lang="en-US" altLang="zh-CN" b="1" dirty="0">
                <a:solidFill>
                  <a:schemeClr val="bg1"/>
                </a:solidFill>
                <a:ea typeface="宋体" panose="02010600030101010101" pitchFamily="2" charset="-122"/>
              </a:rPr>
              <a:t>4</a:t>
            </a:r>
            <a:r>
              <a:rPr lang="zh-CN" altLang="en-US" b="1" dirty="0">
                <a:solidFill>
                  <a:schemeClr val="bg1"/>
                </a:solidFill>
                <a:latin typeface="Copperplate Gothic Bold" panose="020E0705020206020404" pitchFamily="2" charset="0"/>
                <a:ea typeface="宋体" panose="02010600030101010101" pitchFamily="2" charset="-122"/>
              </a:rPr>
              <a:t>节课</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2468563" cy="365125"/>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适用年级：大学二年级</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3206327"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教学内容：</a:t>
            </a:r>
            <a:r>
              <a:rPr lang="zh-CN" altLang="en-US" b="1" dirty="0">
                <a:solidFill>
                  <a:schemeClr val="bg1"/>
                </a:solidFill>
                <a:ea typeface="宋体" panose="02010600030101010101" pitchFamily="2" charset="-122"/>
              </a:rPr>
              <a:t>机器学习工程实践</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16423" name="矩形 19"/>
          <p:cNvSpPr/>
          <p:nvPr/>
        </p:nvSpPr>
        <p:spPr>
          <a:xfrm>
            <a:off x="4862513" y="380206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3206327"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教学重点：</a:t>
            </a:r>
            <a:r>
              <a:rPr lang="zh-CN" altLang="en-US" b="1" dirty="0">
                <a:solidFill>
                  <a:schemeClr val="bg1"/>
                </a:solidFill>
                <a:ea typeface="宋体" panose="02010600030101010101" pitchFamily="2" charset="-122"/>
              </a:rPr>
              <a:t>机器学习工程实践</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6" name="矩形 19"/>
          <p:cNvSpPr/>
          <p:nvPr/>
        </p:nvSpPr>
        <p:spPr>
          <a:xfrm>
            <a:off x="4879975" y="4397375"/>
            <a:ext cx="4073525" cy="449263"/>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8" name="TextBox 22"/>
          <p:cNvSpPr txBox="1"/>
          <p:nvPr/>
        </p:nvSpPr>
        <p:spPr>
          <a:xfrm>
            <a:off x="5111750" y="4443413"/>
            <a:ext cx="3206327"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教学难点：</a:t>
            </a:r>
            <a:r>
              <a:rPr lang="zh-CN" altLang="en-US" b="1" dirty="0">
                <a:solidFill>
                  <a:schemeClr val="bg1"/>
                </a:solidFill>
                <a:ea typeface="宋体" panose="02010600030101010101" pitchFamily="2" charset="-122"/>
              </a:rPr>
              <a:t>机器学习工程实践</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9" name="矩形 19"/>
          <p:cNvSpPr/>
          <p:nvPr/>
        </p:nvSpPr>
        <p:spPr>
          <a:xfrm>
            <a:off x="4862513" y="50260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31" name="TextBox 22"/>
          <p:cNvSpPr txBox="1"/>
          <p:nvPr/>
        </p:nvSpPr>
        <p:spPr>
          <a:xfrm>
            <a:off x="5095875" y="5072063"/>
            <a:ext cx="3206327" cy="369332"/>
          </a:xfrm>
          <a:prstGeom prst="rect">
            <a:avLst/>
          </a:prstGeom>
          <a:noFill/>
          <a:ln w="9525">
            <a:noFill/>
          </a:ln>
        </p:spPr>
        <p:txBody>
          <a:bodyPr wrap="none" anchor="t">
            <a:spAutoFit/>
          </a:bodyPr>
          <a:lstStyle/>
          <a:p>
            <a:r>
              <a:rPr lang="zh-CN" altLang="en-US" b="1" dirty="0">
                <a:solidFill>
                  <a:schemeClr val="bg1"/>
                </a:solidFill>
                <a:latin typeface="宋体" panose="02010600030101010101" pitchFamily="2" charset="-122"/>
                <a:ea typeface="宋体" panose="02010600030101010101" pitchFamily="2" charset="-122"/>
              </a:rPr>
              <a:t>教学目标：</a:t>
            </a:r>
            <a:r>
              <a:rPr lang="zh-CN" altLang="en-US" b="1" dirty="0">
                <a:solidFill>
                  <a:schemeClr val="bg1"/>
                </a:solidFill>
                <a:ea typeface="宋体" panose="02010600030101010101" pitchFamily="2" charset="-122"/>
              </a:rPr>
              <a:t>机器学习工程实践</a:t>
            </a:r>
            <a:endParaRPr lang="zh-CN" altLang="en-US" b="1"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423"/>
                                        </p:tgtEl>
                                        <p:attrNameLst>
                                          <p:attrName>style.visibility</p:attrName>
                                        </p:attrNameLst>
                                      </p:cBhvr>
                                      <p:to>
                                        <p:strVal val="visible"/>
                                      </p:to>
                                    </p:set>
                                    <p:anim calcmode="lin" valueType="num">
                                      <p:cBhvr additive="base">
                                        <p:cTn id="45" dur="500" fill="hold"/>
                                        <p:tgtEl>
                                          <p:spTgt spid="16423"/>
                                        </p:tgtEl>
                                        <p:attrNameLst>
                                          <p:attrName>ppt_x</p:attrName>
                                        </p:attrNameLst>
                                      </p:cBhvr>
                                      <p:tavLst>
                                        <p:tav tm="0">
                                          <p:val>
                                            <p:strVal val="#ppt_x"/>
                                          </p:val>
                                        </p:tav>
                                        <p:tav tm="100000">
                                          <p:val>
                                            <p:strVal val="#ppt_x"/>
                                          </p:val>
                                        </p:tav>
                                      </p:tavLst>
                                    </p:anim>
                                    <p:anim calcmode="lin" valueType="num">
                                      <p:cBhvr additive="base">
                                        <p:cTn id="46" dur="500" fill="hold"/>
                                        <p:tgtEl>
                                          <p:spTgt spid="164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25"/>
                                        </p:tgtEl>
                                        <p:attrNameLst>
                                          <p:attrName>style.visibility</p:attrName>
                                        </p:attrNameLst>
                                      </p:cBhvr>
                                      <p:to>
                                        <p:strVal val="visible"/>
                                      </p:to>
                                    </p:set>
                                    <p:anim calcmode="lin" valueType="num">
                                      <p:cBhvr additive="base">
                                        <p:cTn id="49" dur="500" fill="hold"/>
                                        <p:tgtEl>
                                          <p:spTgt spid="16425"/>
                                        </p:tgtEl>
                                        <p:attrNameLst>
                                          <p:attrName>ppt_x</p:attrName>
                                        </p:attrNameLst>
                                      </p:cBhvr>
                                      <p:tavLst>
                                        <p:tav tm="0">
                                          <p:val>
                                            <p:strVal val="#ppt_x"/>
                                          </p:val>
                                        </p:tav>
                                        <p:tav tm="100000">
                                          <p:val>
                                            <p:strVal val="#ppt_x"/>
                                          </p:val>
                                        </p:tav>
                                      </p:tavLst>
                                    </p:anim>
                                    <p:anim calcmode="lin" valueType="num">
                                      <p:cBhvr additive="base">
                                        <p:cTn id="50"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26"/>
                                        </p:tgtEl>
                                        <p:attrNameLst>
                                          <p:attrName>style.visibility</p:attrName>
                                        </p:attrNameLst>
                                      </p:cBhvr>
                                      <p:to>
                                        <p:strVal val="visible"/>
                                      </p:to>
                                    </p:set>
                                    <p:anim calcmode="lin" valueType="num">
                                      <p:cBhvr additive="base">
                                        <p:cTn id="55" dur="500" fill="hold"/>
                                        <p:tgtEl>
                                          <p:spTgt spid="16426"/>
                                        </p:tgtEl>
                                        <p:attrNameLst>
                                          <p:attrName>ppt_x</p:attrName>
                                        </p:attrNameLst>
                                      </p:cBhvr>
                                      <p:tavLst>
                                        <p:tav tm="0">
                                          <p:val>
                                            <p:strVal val="#ppt_x"/>
                                          </p:val>
                                        </p:tav>
                                        <p:tav tm="100000">
                                          <p:val>
                                            <p:strVal val="#ppt_x"/>
                                          </p:val>
                                        </p:tav>
                                      </p:tavLst>
                                    </p:anim>
                                    <p:anim calcmode="lin" valueType="num">
                                      <p:cBhvr additive="base">
                                        <p:cTn id="56" dur="500" fill="hold"/>
                                        <p:tgtEl>
                                          <p:spTgt spid="164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428"/>
                                        </p:tgtEl>
                                        <p:attrNameLst>
                                          <p:attrName>style.visibility</p:attrName>
                                        </p:attrNameLst>
                                      </p:cBhvr>
                                      <p:to>
                                        <p:strVal val="visible"/>
                                      </p:to>
                                    </p:set>
                                    <p:anim calcmode="lin" valueType="num">
                                      <p:cBhvr additive="base">
                                        <p:cTn id="59" dur="500" fill="hold"/>
                                        <p:tgtEl>
                                          <p:spTgt spid="16428"/>
                                        </p:tgtEl>
                                        <p:attrNameLst>
                                          <p:attrName>ppt_x</p:attrName>
                                        </p:attrNameLst>
                                      </p:cBhvr>
                                      <p:tavLst>
                                        <p:tav tm="0">
                                          <p:val>
                                            <p:strVal val="#ppt_x"/>
                                          </p:val>
                                        </p:tav>
                                        <p:tav tm="100000">
                                          <p:val>
                                            <p:strVal val="#ppt_x"/>
                                          </p:val>
                                        </p:tav>
                                      </p:tavLst>
                                    </p:anim>
                                    <p:anim calcmode="lin" valueType="num">
                                      <p:cBhvr additive="base">
                                        <p:cTn id="60" dur="500" fill="hold"/>
                                        <p:tgtEl>
                                          <p:spTgt spid="1642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429"/>
                                        </p:tgtEl>
                                        <p:attrNameLst>
                                          <p:attrName>style.visibility</p:attrName>
                                        </p:attrNameLst>
                                      </p:cBhvr>
                                      <p:to>
                                        <p:strVal val="visible"/>
                                      </p:to>
                                    </p:set>
                                    <p:anim calcmode="lin" valueType="num">
                                      <p:cBhvr additive="base">
                                        <p:cTn id="65" dur="500" fill="hold"/>
                                        <p:tgtEl>
                                          <p:spTgt spid="16429"/>
                                        </p:tgtEl>
                                        <p:attrNameLst>
                                          <p:attrName>ppt_x</p:attrName>
                                        </p:attrNameLst>
                                      </p:cBhvr>
                                      <p:tavLst>
                                        <p:tav tm="0">
                                          <p:val>
                                            <p:strVal val="#ppt_x"/>
                                          </p:val>
                                        </p:tav>
                                        <p:tav tm="100000">
                                          <p:val>
                                            <p:strVal val="#ppt_x"/>
                                          </p:val>
                                        </p:tav>
                                      </p:tavLst>
                                    </p:anim>
                                    <p:anim calcmode="lin" valueType="num">
                                      <p:cBhvr additive="base">
                                        <p:cTn id="66" dur="500" fill="hold"/>
                                        <p:tgtEl>
                                          <p:spTgt spid="164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431"/>
                                        </p:tgtEl>
                                        <p:attrNameLst>
                                          <p:attrName>style.visibility</p:attrName>
                                        </p:attrNameLst>
                                      </p:cBhvr>
                                      <p:to>
                                        <p:strVal val="visible"/>
                                      </p:to>
                                    </p:set>
                                    <p:anim calcmode="lin" valueType="num">
                                      <p:cBhvr additive="base">
                                        <p:cTn id="69" dur="500" fill="hold"/>
                                        <p:tgtEl>
                                          <p:spTgt spid="16431"/>
                                        </p:tgtEl>
                                        <p:attrNameLst>
                                          <p:attrName>ppt_x</p:attrName>
                                        </p:attrNameLst>
                                      </p:cBhvr>
                                      <p:tavLst>
                                        <p:tav tm="0">
                                          <p:val>
                                            <p:strVal val="#ppt_x"/>
                                          </p:val>
                                        </p:tav>
                                        <p:tav tm="100000">
                                          <p:val>
                                            <p:strVal val="#ppt_x"/>
                                          </p:val>
                                        </p:tav>
                                      </p:tavLst>
                                    </p:anim>
                                    <p:anim calcmode="lin" valueType="num">
                                      <p:cBhvr additive="base">
                                        <p:cTn id="7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3" grpId="0" bldLvl="0" animBg="1"/>
      <p:bldP spid="16425" grpId="0" bldLvl="0"/>
      <p:bldP spid="16426" grpId="0" bldLvl="0" animBg="1"/>
      <p:bldP spid="16428" grpId="0" bldLvl="0"/>
      <p:bldP spid="16429" grpId="0" bldLvl="0" animBg="1"/>
      <p:bldP spid="16431"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23620" y="1618928"/>
            <a:ext cx="6536912"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混淆矩阵是监督学习中的一种可视化工具，主 要用于比较分类结果和实例的真实信息。矩阵中的每 一行代表实例的预测类别，每一列代表实例的真实类 别。混淆矩阵如图 </a:t>
            </a:r>
            <a:r>
              <a:rPr lang="en-US" altLang="zh-CN" sz="1600" dirty="0"/>
              <a:t>12-1 </a:t>
            </a:r>
            <a:r>
              <a:rPr lang="zh-CN" altLang="en-US" sz="1600" dirty="0"/>
              <a:t>所示。 </a:t>
            </a:r>
            <a:r>
              <a:rPr lang="en-US" altLang="zh-CN" sz="1600" dirty="0"/>
              <a:t>2. </a:t>
            </a:r>
            <a:r>
              <a:rPr lang="zh-CN" altLang="en-US" sz="1600" dirty="0"/>
              <a:t>准确率 准确率（</a:t>
            </a:r>
            <a:r>
              <a:rPr lang="en-US" altLang="zh-CN" sz="1600" dirty="0"/>
              <a:t>Accuracy</a:t>
            </a:r>
            <a:r>
              <a:rPr lang="zh-CN" altLang="en-US" sz="1600" dirty="0"/>
              <a:t>）是最常用的分类性能指标。 </a:t>
            </a:r>
            <a:r>
              <a:rPr lang="en-US" altLang="zh-CN" sz="1600" dirty="0"/>
              <a:t>Accuracy = </a:t>
            </a:r>
            <a:r>
              <a:rPr lang="zh-CN" altLang="en-US" sz="1600" dirty="0"/>
              <a:t>（</a:t>
            </a:r>
            <a:r>
              <a:rPr lang="en-US" altLang="zh-CN" sz="1600" dirty="0"/>
              <a:t>TP+TN</a:t>
            </a:r>
            <a:r>
              <a:rPr lang="zh-CN" altLang="en-US" sz="1600" dirty="0"/>
              <a:t>）</a:t>
            </a:r>
            <a:r>
              <a:rPr lang="en-US" altLang="zh-CN" sz="1600" dirty="0"/>
              <a:t>/</a:t>
            </a:r>
            <a:r>
              <a:rPr lang="zh-CN" altLang="en-US" sz="1600" dirty="0"/>
              <a:t>（</a:t>
            </a:r>
            <a:r>
              <a:rPr lang="en-US" altLang="zh-CN" sz="1600" dirty="0"/>
              <a:t>TP+FN+FP+TN</a:t>
            </a:r>
            <a:r>
              <a:rPr lang="zh-CN" altLang="en-US" sz="1600" dirty="0"/>
              <a:t>），即正确预测 的正反例数 </a:t>
            </a:r>
            <a:r>
              <a:rPr lang="en-US" altLang="zh-CN" sz="1600" dirty="0"/>
              <a:t>/ </a:t>
            </a:r>
            <a:r>
              <a:rPr lang="zh-CN" altLang="en-US" sz="1600" dirty="0"/>
              <a:t>总数</a:t>
            </a:r>
            <a:r>
              <a:rPr lang="en-US" altLang="zh-CN" sz="1600" dirty="0"/>
              <a:t>3. </a:t>
            </a:r>
            <a:r>
              <a:rPr lang="zh-CN" altLang="en-US" sz="1600" dirty="0"/>
              <a:t>精确率 精确率（</a:t>
            </a:r>
            <a:r>
              <a:rPr lang="en-US" altLang="zh-CN" sz="1600" dirty="0"/>
              <a:t>Precision</a:t>
            </a:r>
            <a:r>
              <a:rPr lang="zh-CN" altLang="en-US" sz="1600" dirty="0"/>
              <a:t>）容易和准确率混为一谈。其实，精确率只是针对预测正确的正样 本，而不是所有预测正确的样本，表现为预测出是正的里面有多少真正是正的，可理解为 查准率。</a:t>
            </a:r>
            <a:r>
              <a:rPr lang="en-US" altLang="zh-CN" sz="1600" dirty="0"/>
              <a:t>Precision = TP/</a:t>
            </a:r>
            <a:r>
              <a:rPr lang="zh-CN" altLang="en-US" sz="1600" dirty="0"/>
              <a:t>（</a:t>
            </a:r>
            <a:r>
              <a:rPr lang="en-US" altLang="zh-CN" sz="1600" dirty="0"/>
              <a:t>TP+FP</a:t>
            </a:r>
            <a:r>
              <a:rPr lang="zh-CN" altLang="en-US" sz="1600" dirty="0"/>
              <a:t>），即正确预测的正例数 </a:t>
            </a:r>
            <a:r>
              <a:rPr lang="en-US" altLang="zh-CN" sz="1600" dirty="0"/>
              <a:t>/ </a:t>
            </a:r>
            <a:r>
              <a:rPr lang="zh-CN" altLang="en-US" sz="1600" dirty="0"/>
              <a:t>预测正例总数。 </a:t>
            </a:r>
            <a:r>
              <a:rPr lang="en-US" altLang="zh-CN" sz="1600" dirty="0"/>
              <a:t>4. </a:t>
            </a:r>
            <a:r>
              <a:rPr lang="zh-CN" altLang="en-US" sz="1600" dirty="0"/>
              <a:t>召回率 召回率（</a:t>
            </a:r>
            <a:r>
              <a:rPr lang="en-US" altLang="zh-CN" sz="1600" dirty="0"/>
              <a:t>Recall</a:t>
            </a:r>
            <a:r>
              <a:rPr lang="zh-CN" altLang="en-US" sz="1600" dirty="0"/>
              <a:t>）表现出在实际正样本中，分类器能预测出多少，与真正率相等，可 理解为查全率。</a:t>
            </a:r>
            <a:r>
              <a:rPr lang="en-US" altLang="zh-CN" sz="1600" dirty="0"/>
              <a:t>Recall = TP/</a:t>
            </a:r>
            <a:r>
              <a:rPr lang="zh-CN" altLang="en-US" sz="1600" dirty="0"/>
              <a:t>（</a:t>
            </a:r>
            <a:r>
              <a:rPr lang="en-US" altLang="zh-CN" sz="1600" dirty="0"/>
              <a:t>TP+FN</a:t>
            </a:r>
            <a:r>
              <a:rPr lang="zh-CN" altLang="en-US" sz="1600" dirty="0"/>
              <a:t>），即正确预测的正例数 </a:t>
            </a:r>
            <a:r>
              <a:rPr lang="en-US" altLang="zh-CN" sz="1600" dirty="0"/>
              <a:t>/ </a:t>
            </a:r>
            <a:r>
              <a:rPr lang="zh-CN" altLang="en-US" sz="1600" dirty="0"/>
              <a:t>实际正例总数。 </a:t>
            </a:r>
            <a:r>
              <a:rPr lang="en-US" altLang="zh-CN" sz="1600" dirty="0"/>
              <a:t>5. F1 </a:t>
            </a:r>
            <a:r>
              <a:rPr lang="zh-CN" altLang="en-US" sz="1600" dirty="0"/>
              <a:t>值 </a:t>
            </a:r>
            <a:r>
              <a:rPr lang="en-US" altLang="zh-CN" sz="1600" dirty="0"/>
              <a:t>F </a:t>
            </a:r>
            <a:r>
              <a:rPr lang="zh-CN" altLang="en-US" sz="1600" dirty="0"/>
              <a:t>值是精确率和召回率的调和值，接近两个数较小的那个，所以精确率和召回率接近 时，</a:t>
            </a:r>
            <a:r>
              <a:rPr lang="en-US" altLang="zh-CN" sz="1600" dirty="0"/>
              <a:t>F </a:t>
            </a:r>
            <a:r>
              <a:rPr lang="zh-CN" altLang="en-US" sz="1600" dirty="0"/>
              <a:t>值最大。很多推荐系统的评测指标就是 </a:t>
            </a:r>
            <a:r>
              <a:rPr lang="en-US" altLang="zh-CN" sz="1600" dirty="0"/>
              <a:t>F </a:t>
            </a:r>
            <a:r>
              <a:rPr lang="zh-CN" altLang="en-US" sz="1600" dirty="0"/>
              <a:t>值。 </a:t>
            </a:r>
            <a:r>
              <a:rPr lang="en-US" altLang="zh-CN" sz="1600" dirty="0"/>
              <a:t>2/F1= 1/Precision + 1/</a:t>
            </a:r>
            <a:r>
              <a:rPr lang="en-US" altLang="zh-CN" sz="1600" dirty="0" err="1"/>
              <a:t>Recal</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4223870" y="748382"/>
            <a:ext cx="3960398" cy="400110"/>
          </a:xfrm>
          <a:prstGeom prst="rect">
            <a:avLst/>
          </a:prstGeom>
          <a:noFill/>
        </p:spPr>
        <p:txBody>
          <a:bodyPr wrap="square" rtlCol="0">
            <a:spAutoFit/>
          </a:bodyPr>
          <a:lstStyle/>
          <a:p>
            <a:r>
              <a:rPr lang="en-US" altLang="zh-CN" sz="2000" dirty="0"/>
              <a:t>12.1.1 </a:t>
            </a:r>
            <a:r>
              <a:rPr lang="zh-CN" altLang="en-US" sz="2000" dirty="0"/>
              <a:t>分类</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10040938" y="3493129"/>
            <a:ext cx="2009775" cy="19145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95625" y="1602078"/>
            <a:ext cx="6536912"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6. ROC </a:t>
            </a:r>
            <a:r>
              <a:rPr lang="zh-CN" altLang="en-US" sz="1600" dirty="0"/>
              <a:t>曲线 逻辑回归里面，对于正负例的界定，通常会设一个阈值，大于阈值的为正类，小于阈 值的为负类。如果减小这个阈值，更多的样本会被识别为正类，提高正类的识别率，但同 时也会使得更多的负类被错误识别为正类。为了直观表示这一现象，可引入 </a:t>
            </a:r>
            <a:r>
              <a:rPr lang="en-US" altLang="zh-CN" sz="1600" dirty="0"/>
              <a:t>ROC</a:t>
            </a:r>
            <a:r>
              <a:rPr lang="zh-CN" altLang="en-US" sz="1600" dirty="0"/>
              <a:t>。根据分类结果计算得到 </a:t>
            </a:r>
            <a:r>
              <a:rPr lang="en-US" altLang="zh-CN" sz="1600" dirty="0"/>
              <a:t>ROC </a:t>
            </a:r>
            <a:r>
              <a:rPr lang="zh-CN" altLang="en-US" sz="1600" dirty="0"/>
              <a:t>空间中相应的点，连接这些点就形成 </a:t>
            </a:r>
            <a:r>
              <a:rPr lang="en-US" altLang="zh-CN" sz="1600" dirty="0"/>
              <a:t>ROC curve</a:t>
            </a:r>
            <a:r>
              <a:rPr lang="zh-CN" altLang="en-US" sz="1600" dirty="0"/>
              <a:t>，横坐标为假正 率（</a:t>
            </a:r>
            <a:r>
              <a:rPr lang="en-US" altLang="zh-CN" sz="1600" dirty="0"/>
              <a:t>False Positive Rate</a:t>
            </a:r>
            <a:r>
              <a:rPr lang="zh-CN" altLang="en-US" sz="1600" dirty="0"/>
              <a:t>，</a:t>
            </a:r>
            <a:r>
              <a:rPr lang="en-US" altLang="zh-CN" sz="1600" dirty="0"/>
              <a:t>FPR</a:t>
            </a:r>
            <a:r>
              <a:rPr lang="zh-CN" altLang="en-US" sz="1600" dirty="0"/>
              <a:t>），纵坐标为真正率（</a:t>
            </a:r>
            <a:r>
              <a:rPr lang="en-US" altLang="zh-CN" sz="1600" dirty="0"/>
              <a:t>True Positive Rate</a:t>
            </a:r>
            <a:r>
              <a:rPr lang="zh-CN" altLang="en-US" sz="1600" dirty="0"/>
              <a:t>，</a:t>
            </a:r>
            <a:r>
              <a:rPr lang="en-US" altLang="zh-CN" sz="1600" dirty="0"/>
              <a:t>TPR</a:t>
            </a:r>
            <a:r>
              <a:rPr lang="zh-CN" altLang="en-US" sz="1600" dirty="0"/>
              <a:t>）。一般情况下， 这个曲线应该处于（</a:t>
            </a:r>
            <a:r>
              <a:rPr lang="en-US" altLang="zh-CN" sz="1600" dirty="0"/>
              <a:t>0</a:t>
            </a:r>
            <a:r>
              <a:rPr lang="zh-CN" altLang="en-US" sz="1600" dirty="0"/>
              <a:t>，</a:t>
            </a:r>
            <a:r>
              <a:rPr lang="en-US" altLang="zh-CN" sz="1600" dirty="0"/>
              <a:t>0</a:t>
            </a:r>
            <a:r>
              <a:rPr lang="zh-CN" altLang="en-US" sz="1600" dirty="0"/>
              <a:t>）和（</a:t>
            </a:r>
            <a:r>
              <a:rPr lang="en-US" altLang="zh-CN" sz="1600" dirty="0"/>
              <a:t>1</a:t>
            </a:r>
            <a:r>
              <a:rPr lang="zh-CN" altLang="en-US" sz="1600" dirty="0"/>
              <a:t>，</a:t>
            </a:r>
            <a:r>
              <a:rPr lang="en-US" altLang="zh-CN" sz="1600" dirty="0"/>
              <a:t>1</a:t>
            </a:r>
            <a:r>
              <a:rPr lang="zh-CN" altLang="en-US" sz="1600" dirty="0"/>
              <a:t>）连线的上方，如图 </a:t>
            </a:r>
            <a:r>
              <a:rPr lang="en-US" altLang="zh-CN" sz="1600" dirty="0"/>
              <a:t>12-2 </a:t>
            </a:r>
            <a:r>
              <a:rPr lang="zh-CN" altLang="en-US" sz="1600" dirty="0"/>
              <a:t>所示。</a:t>
            </a:r>
            <a:endParaRPr lang="en-GB" altLang="en-US" sz="1600" strike="noStrike" noProof="1">
              <a:effectLst>
                <a:outerShdw blurRad="38100" dist="38100" dir="2700000">
                  <a:srgbClr val="FFFFFF"/>
                </a:outerShdw>
              </a:effectLst>
              <a:latin typeface="+mn-ea"/>
              <a:ea typeface="+mn-ea"/>
            </a:endParaRPr>
          </a:p>
        </p:txBody>
      </p:sp>
      <p:pic>
        <p:nvPicPr>
          <p:cNvPr id="5" name="图片 4"/>
          <p:cNvPicPr>
            <a:picLocks noChangeAspect="1"/>
          </p:cNvPicPr>
          <p:nvPr/>
        </p:nvPicPr>
        <p:blipFill>
          <a:blip r:embed="rId2"/>
          <a:stretch>
            <a:fillRect/>
          </a:stretch>
        </p:blipFill>
        <p:spPr>
          <a:xfrm>
            <a:off x="7392090" y="2276920"/>
            <a:ext cx="4324350" cy="36290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207730" y="1556870"/>
            <a:ext cx="6536912"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7. AUC </a:t>
            </a:r>
            <a:r>
              <a:rPr lang="en-US" altLang="zh-CN" sz="1600" dirty="0" err="1"/>
              <a:t>AUC</a:t>
            </a:r>
            <a:r>
              <a:rPr lang="zh-CN" altLang="en-US" sz="1600" dirty="0"/>
              <a:t>（</a:t>
            </a:r>
            <a:r>
              <a:rPr lang="en-US" altLang="zh-CN" sz="1600" dirty="0"/>
              <a:t>Area Under Curve</a:t>
            </a:r>
            <a:r>
              <a:rPr lang="zh-CN" altLang="en-US" sz="1600" dirty="0"/>
              <a:t>）被定义为 </a:t>
            </a:r>
            <a:r>
              <a:rPr lang="en-US" altLang="zh-CN" sz="1600" dirty="0"/>
              <a:t>ROC </a:t>
            </a:r>
            <a:r>
              <a:rPr lang="zh-CN" altLang="en-US" sz="1600" dirty="0"/>
              <a:t>曲线下的面积（</a:t>
            </a:r>
            <a:r>
              <a:rPr lang="en-US" altLang="zh-CN" sz="1600" dirty="0"/>
              <a:t>ROC </a:t>
            </a:r>
            <a:r>
              <a:rPr lang="zh-CN" altLang="en-US" sz="1600" dirty="0"/>
              <a:t>的积分），通常大于 </a:t>
            </a:r>
            <a:r>
              <a:rPr lang="en-US" altLang="zh-CN" sz="1600" dirty="0"/>
              <a:t>0.5 </a:t>
            </a:r>
            <a:r>
              <a:rPr lang="zh-CN" altLang="en-US" sz="1600" dirty="0"/>
              <a:t>且小于 </a:t>
            </a:r>
            <a:r>
              <a:rPr lang="en-US" altLang="zh-CN" sz="1600" dirty="0"/>
              <a:t>1</a:t>
            </a:r>
            <a:r>
              <a:rPr lang="zh-CN" altLang="en-US" sz="1600" dirty="0"/>
              <a:t>。随机挑选一个正样本以及一个负样本，分类器判定正样本的值高于负样本的概 率就是 </a:t>
            </a:r>
            <a:r>
              <a:rPr lang="en-US" altLang="zh-CN" sz="1600" dirty="0"/>
              <a:t>AUC </a:t>
            </a:r>
            <a:r>
              <a:rPr lang="zh-CN" altLang="en-US" sz="1600" dirty="0"/>
              <a:t>值。</a:t>
            </a:r>
            <a:r>
              <a:rPr lang="en-US" altLang="zh-CN" sz="1600" dirty="0"/>
              <a:t>AUC </a:t>
            </a:r>
            <a:r>
              <a:rPr lang="zh-CN" altLang="en-US" sz="1600" dirty="0"/>
              <a:t>值（面积）越大的分类器，性能越好，如图 </a:t>
            </a:r>
            <a:r>
              <a:rPr lang="en-US" altLang="zh-CN" sz="1600" dirty="0"/>
              <a:t>12-3 </a:t>
            </a:r>
            <a:r>
              <a:rPr lang="zh-CN" altLang="en-US" sz="1600" dirty="0"/>
              <a:t>所示。</a:t>
            </a: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2927780" y="3429000"/>
            <a:ext cx="4476750" cy="18192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23620" y="1608145"/>
            <a:ext cx="6536912"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8. PR </a:t>
            </a:r>
            <a:r>
              <a:rPr lang="zh-CN" altLang="en-US" sz="1600" dirty="0"/>
              <a:t>曲线 </a:t>
            </a:r>
            <a:r>
              <a:rPr lang="en-US" altLang="zh-CN" sz="1600" dirty="0"/>
              <a:t>PR </a:t>
            </a:r>
            <a:r>
              <a:rPr lang="zh-CN" altLang="en-US" sz="1600" dirty="0"/>
              <a:t>曲线的横坐标是精确率 </a:t>
            </a:r>
            <a:r>
              <a:rPr lang="en-US" altLang="zh-CN" sz="1600" dirty="0"/>
              <a:t>P</a:t>
            </a:r>
            <a:r>
              <a:rPr lang="zh-CN" altLang="en-US" sz="1600" dirty="0"/>
              <a:t>，纵坐标是召回率 </a:t>
            </a:r>
            <a:r>
              <a:rPr lang="en-US" altLang="zh-CN" sz="1600" dirty="0"/>
              <a:t>R</a:t>
            </a:r>
            <a:r>
              <a:rPr lang="zh-CN" altLang="en-US" sz="1600" dirty="0"/>
              <a:t>。评价标准和 </a:t>
            </a:r>
            <a:r>
              <a:rPr lang="en-US" altLang="zh-CN" sz="1600" dirty="0"/>
              <a:t>ROC </a:t>
            </a:r>
            <a:r>
              <a:rPr lang="zh-CN" altLang="en-US" sz="1600" dirty="0"/>
              <a:t>一样，先看是否 平滑（中间的线明显好些）。一般来说，在同一测试集，上面的比下面的好。当 </a:t>
            </a:r>
            <a:r>
              <a:rPr lang="en-US" altLang="zh-CN" sz="1600" dirty="0"/>
              <a:t>P </a:t>
            </a:r>
            <a:r>
              <a:rPr lang="zh-CN" altLang="en-US" sz="1600" dirty="0"/>
              <a:t>和 </a:t>
            </a:r>
            <a:r>
              <a:rPr lang="en-US" altLang="zh-CN" sz="1600" dirty="0"/>
              <a:t>R </a:t>
            </a:r>
            <a:r>
              <a:rPr lang="zh-CN" altLang="en-US" sz="1600" dirty="0"/>
              <a:t>的 值接近时，</a:t>
            </a:r>
            <a:r>
              <a:rPr lang="en-US" altLang="zh-CN" sz="1600" dirty="0"/>
              <a:t>F1 </a:t>
            </a:r>
            <a:r>
              <a:rPr lang="zh-CN" altLang="en-US" sz="1600" dirty="0"/>
              <a:t>值最大，此时画连接（</a:t>
            </a:r>
            <a:r>
              <a:rPr lang="en-US" altLang="zh-CN" sz="1600" dirty="0"/>
              <a:t>0</a:t>
            </a:r>
            <a:r>
              <a:rPr lang="zh-CN" altLang="en-US" sz="1600" dirty="0"/>
              <a:t>，</a:t>
            </a:r>
            <a:r>
              <a:rPr lang="en-US" altLang="zh-CN" sz="1600" dirty="0"/>
              <a:t>0</a:t>
            </a:r>
            <a:r>
              <a:rPr lang="zh-CN" altLang="en-US" sz="1600" dirty="0"/>
              <a:t>）和（</a:t>
            </a:r>
            <a:r>
              <a:rPr lang="en-US" altLang="zh-CN" sz="1600" dirty="0"/>
              <a:t>1</a:t>
            </a:r>
            <a:r>
              <a:rPr lang="zh-CN" altLang="en-US" sz="1600" dirty="0"/>
              <a:t>，</a:t>
            </a:r>
            <a:r>
              <a:rPr lang="en-US" altLang="zh-CN" sz="1600" dirty="0"/>
              <a:t>1</a:t>
            </a:r>
            <a:r>
              <a:rPr lang="zh-CN" altLang="en-US" sz="1600" dirty="0"/>
              <a:t>）的线，线和 </a:t>
            </a:r>
            <a:r>
              <a:rPr lang="en-US" altLang="zh-CN" sz="1600" dirty="0"/>
              <a:t>PRC </a:t>
            </a:r>
            <a:r>
              <a:rPr lang="zh-CN" altLang="en-US" sz="1600" dirty="0"/>
              <a:t>重合地方的 </a:t>
            </a:r>
            <a:r>
              <a:rPr lang="en-US" altLang="zh-CN" sz="1600" dirty="0"/>
              <a:t>F1 </a:t>
            </a:r>
            <a:r>
              <a:rPr lang="zh-CN" altLang="en-US" sz="1600" dirty="0"/>
              <a:t>是这条线最大的 </a:t>
            </a:r>
            <a:r>
              <a:rPr lang="en-US" altLang="zh-CN" sz="1600" dirty="0"/>
              <a:t>F1</a:t>
            </a:r>
            <a:r>
              <a:rPr lang="zh-CN" altLang="en-US" sz="1600" dirty="0"/>
              <a:t>（光滑情况下），此时的 </a:t>
            </a:r>
            <a:r>
              <a:rPr lang="en-US" altLang="zh-CN" sz="1600" dirty="0"/>
              <a:t>F1 </a:t>
            </a:r>
            <a:r>
              <a:rPr lang="zh-CN" altLang="en-US" sz="1600" dirty="0"/>
              <a:t>对于 </a:t>
            </a:r>
            <a:r>
              <a:rPr lang="en-US" altLang="zh-CN" sz="1600" dirty="0"/>
              <a:t>PRC </a:t>
            </a:r>
            <a:r>
              <a:rPr lang="zh-CN" altLang="en-US" sz="1600" dirty="0"/>
              <a:t>就好像 </a:t>
            </a:r>
            <a:r>
              <a:rPr lang="en-US" altLang="zh-CN" sz="1600" dirty="0"/>
              <a:t>AUC </a:t>
            </a:r>
            <a:r>
              <a:rPr lang="zh-CN" altLang="en-US" sz="1600" dirty="0"/>
              <a:t>对于 </a:t>
            </a:r>
            <a:r>
              <a:rPr lang="en-US" altLang="zh-CN" sz="1600" dirty="0"/>
              <a:t>ROC </a:t>
            </a:r>
            <a:r>
              <a:rPr lang="zh-CN" altLang="en-US" sz="1600" dirty="0"/>
              <a:t>一样。一 个数字比一条线更方便调模型。</a:t>
            </a:r>
            <a:r>
              <a:rPr lang="en-US" altLang="zh-CN" sz="1600" dirty="0"/>
              <a:t>PR </a:t>
            </a:r>
            <a:r>
              <a:rPr lang="zh-CN" altLang="en-US" sz="1600" dirty="0"/>
              <a:t>曲线如图 </a:t>
            </a:r>
            <a:r>
              <a:rPr lang="en-US" altLang="zh-CN" sz="1600" dirty="0"/>
              <a:t>12-4 </a:t>
            </a:r>
            <a:r>
              <a:rPr lang="zh-CN" altLang="en-US" sz="1600" dirty="0"/>
              <a:t>所示。</a:t>
            </a: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7144327" y="2132910"/>
            <a:ext cx="5000625" cy="38766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39391" y="1564196"/>
            <a:ext cx="11815616"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回归所用到的衡量指标相对直观。假设 </a:t>
            </a:r>
            <a:r>
              <a:rPr lang="en-US" altLang="zh-CN" sz="1600" dirty="0" err="1"/>
              <a:t>yi</a:t>
            </a:r>
            <a:r>
              <a:rPr lang="en-US" altLang="zh-CN" sz="1600" dirty="0"/>
              <a:t> </a:t>
            </a:r>
            <a:r>
              <a:rPr lang="en-US" altLang="zh-CN" sz="1600" dirty="0" err="1"/>
              <a:t>yi</a:t>
            </a:r>
            <a:r>
              <a:rPr lang="en-US" altLang="zh-CN" sz="1600" dirty="0"/>
              <a:t> </a:t>
            </a:r>
            <a:r>
              <a:rPr lang="zh-CN" altLang="en-US" sz="1600" dirty="0"/>
              <a:t>是第 </a:t>
            </a:r>
            <a:r>
              <a:rPr lang="en-US" altLang="zh-CN" sz="1600" dirty="0"/>
              <a:t>ii </a:t>
            </a:r>
            <a:r>
              <a:rPr lang="zh-CN" altLang="en-US" sz="1600" dirty="0"/>
              <a:t>个样本的真实值，</a:t>
            </a:r>
            <a:r>
              <a:rPr lang="en-US" altLang="zh-CN" sz="1600" dirty="0" err="1"/>
              <a:t>yi</a:t>
            </a:r>
            <a:r>
              <a:rPr lang="en-US" altLang="zh-CN" sz="1600" dirty="0"/>
              <a:t> ^ </a:t>
            </a:r>
            <a:r>
              <a:rPr lang="en-US" altLang="zh-CN" sz="1600" dirty="0" err="1"/>
              <a:t>yi</a:t>
            </a:r>
            <a:r>
              <a:rPr lang="en-US" altLang="zh-CN" sz="1600" dirty="0"/>
              <a:t> ^ </a:t>
            </a:r>
            <a:r>
              <a:rPr lang="zh-CN" altLang="en-US" sz="1600" dirty="0"/>
              <a:t>是对第 </a:t>
            </a:r>
            <a:r>
              <a:rPr lang="en-US" altLang="zh-CN" sz="1600" dirty="0"/>
              <a:t>ii </a:t>
            </a:r>
            <a:r>
              <a:rPr lang="zh-CN" altLang="en-US" sz="1600" dirty="0"/>
              <a:t>个 样本的预测值。</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12.1.2 </a:t>
            </a:r>
            <a:r>
              <a:rPr lang="zh-CN" altLang="en-US" sz="2000" dirty="0"/>
              <a:t>回归</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439174" y="2042949"/>
            <a:ext cx="5476875" cy="3943350"/>
          </a:xfrm>
          <a:prstGeom prst="rect">
            <a:avLst/>
          </a:prstGeom>
        </p:spPr>
      </p:pic>
      <p:pic>
        <p:nvPicPr>
          <p:cNvPr id="6" name="图片 5"/>
          <p:cNvPicPr>
            <a:picLocks noChangeAspect="1"/>
          </p:cNvPicPr>
          <p:nvPr/>
        </p:nvPicPr>
        <p:blipFill>
          <a:blip r:embed="rId3"/>
          <a:stretch>
            <a:fillRect/>
          </a:stretch>
        </p:blipFill>
        <p:spPr>
          <a:xfrm>
            <a:off x="5916049" y="3966999"/>
            <a:ext cx="4933950" cy="20193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69252"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200" dirty="0"/>
              <a:t>如果一个模型在训练集上的表现好于交叉验证集和测试集，那么就说模型是过拟合 的。如果一个模型在训练和预测时表现都不好，那么就说模型是欠拟合的，如图 </a:t>
            </a:r>
            <a:r>
              <a:rPr lang="en-US" altLang="zh-CN" sz="1200" dirty="0"/>
              <a:t>12-5 </a:t>
            </a:r>
            <a:r>
              <a:rPr lang="zh-CN" altLang="en-US" sz="1200" dirty="0"/>
              <a:t>所示。</a:t>
            </a:r>
            <a:endParaRPr lang="en-US" altLang="zh-CN" sz="1200" dirty="0"/>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200" dirty="0"/>
              <a:t>通常，欠拟合的模型不能很好地捕捉到数据的特征，不能很好地拟合数据。过拟合的 模型过于复杂，把噪声数据的特征也学习到模型中，导致模型泛化能力下降，在后期应用 过程中很容易输出错误的预测结果。</a:t>
            </a:r>
            <a:endParaRPr lang="en-GB" altLang="en-US" sz="12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12.2</a:t>
            </a:r>
            <a:r>
              <a:rPr lang="zh-CN" altLang="en-US" sz="2000" dirty="0"/>
              <a:t>　模型复杂度度</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333375" y="2489288"/>
            <a:ext cx="4714875" cy="14859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69252"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200" dirty="0"/>
              <a:t> </a:t>
            </a:r>
            <a:r>
              <a:rPr lang="en-US" altLang="zh-CN" sz="1200" dirty="0"/>
              <a:t>1. </a:t>
            </a:r>
            <a:r>
              <a:rPr lang="zh-CN" altLang="en-US" sz="1200" dirty="0"/>
              <a:t>降低过拟合风险的方法 （</a:t>
            </a:r>
            <a:r>
              <a:rPr lang="en-US" altLang="zh-CN" sz="1200" dirty="0"/>
              <a:t>1</a:t>
            </a:r>
            <a:r>
              <a:rPr lang="zh-CN" altLang="en-US" sz="1200" dirty="0"/>
              <a:t>）从数据入手，获得更多的训练数据。使用更多的训练数据是解决过拟合问题最有 效的手段，因为更多的样本能够让模型学习到更多、更有效的特征，减小噪声的影响。当 然，直接增加实验数据一般很困难，但是可以通过一定的规则扩充训练数据。例如，在图 像分类的问题上，可以通过图像的平移、旋转、缩放等方式扩充数据；更进一步地，可以 使用生成式对抗网络合成大量的新训练数据。 （</a:t>
            </a:r>
            <a:r>
              <a:rPr lang="en-US" altLang="zh-CN" sz="1200" dirty="0"/>
              <a:t>2</a:t>
            </a:r>
            <a:r>
              <a:rPr lang="zh-CN" altLang="en-US" sz="1200" dirty="0"/>
              <a:t>）降低模型复杂度。数据较少时，模型过于复杂是产生过拟合的主要因素，适当 降低模型复杂度可以避免模型拟合过多的采样噪声。例如，在神经网络模型中减少网络层 数、神经元个数等；在决策树模型中降低树的深度、进行剪枝等。 （</a:t>
            </a:r>
            <a:r>
              <a:rPr lang="en-US" altLang="zh-CN" sz="1200" dirty="0"/>
              <a:t>3</a:t>
            </a:r>
            <a:r>
              <a:rPr lang="zh-CN" altLang="en-US" sz="1200" dirty="0"/>
              <a:t>）正则化方法。给模型的参数加上一定的正则约束，如将权值的大小加入损失函数 中。以 </a:t>
            </a:r>
            <a:r>
              <a:rPr lang="en-US" altLang="zh-CN" sz="1200" dirty="0"/>
              <a:t>L2 </a:t>
            </a:r>
            <a:r>
              <a:rPr lang="zh-CN" altLang="en-US" sz="1200" dirty="0"/>
              <a:t>正则化为例： </a:t>
            </a:r>
            <a:r>
              <a:rPr lang="en-US" altLang="zh-CN" sz="1200" dirty="0"/>
              <a:t>2 0 2 </a:t>
            </a:r>
            <a:r>
              <a:rPr lang="en-US" altLang="zh-CN" sz="1200" dirty="0" err="1"/>
              <a:t>i</a:t>
            </a:r>
            <a:r>
              <a:rPr lang="en-US" altLang="zh-CN" sz="1200" dirty="0"/>
              <a:t> </a:t>
            </a:r>
            <a:r>
              <a:rPr lang="en-US" altLang="zh-CN" sz="1200" dirty="0" err="1"/>
              <a:t>i</a:t>
            </a:r>
            <a:r>
              <a:rPr lang="en-US" altLang="zh-CN" sz="1200" dirty="0"/>
              <a:t> C </a:t>
            </a:r>
            <a:r>
              <a:rPr lang="en-US" altLang="zh-CN" sz="1200" dirty="0" err="1"/>
              <a:t>C</a:t>
            </a:r>
            <a:r>
              <a:rPr lang="en-US" altLang="zh-CN" sz="1200" dirty="0"/>
              <a:t> w n λ = + ⋅∑ </a:t>
            </a:r>
            <a:r>
              <a:rPr lang="zh-CN" altLang="en-US" sz="1200" dirty="0"/>
              <a:t>（</a:t>
            </a:r>
            <a:r>
              <a:rPr lang="en-US" altLang="zh-CN" sz="1200" dirty="0"/>
              <a:t>12.5</a:t>
            </a:r>
            <a:r>
              <a:rPr lang="zh-CN" altLang="en-US" sz="1200" dirty="0"/>
              <a:t>） 这样，在优化原来的目标函数 </a:t>
            </a:r>
            <a:r>
              <a:rPr lang="en-US" altLang="zh-CN" sz="1200" dirty="0"/>
              <a:t>C0 </a:t>
            </a:r>
            <a:r>
              <a:rPr lang="zh-CN" altLang="en-US" sz="1200" dirty="0"/>
              <a:t>的同时，也能避免权值过大带来的过拟合风险（</a:t>
            </a:r>
            <a:r>
              <a:rPr lang="en-US" altLang="zh-CN" sz="1200" dirty="0"/>
              <a:t>4</a:t>
            </a:r>
            <a:r>
              <a:rPr lang="zh-CN" altLang="en-US" sz="1200" dirty="0"/>
              <a:t>）集成学习方法。集成学习是把多个模型集成在一起，以降低单一模型的过拟合风 险，如 </a:t>
            </a:r>
            <a:r>
              <a:rPr lang="en-US" altLang="zh-CN" sz="1200" dirty="0"/>
              <a:t>Bagging</a:t>
            </a:r>
            <a:r>
              <a:rPr lang="zh-CN" altLang="en-US" sz="1200" dirty="0"/>
              <a:t>、</a:t>
            </a:r>
            <a:r>
              <a:rPr lang="en-US" altLang="zh-CN" sz="1200" dirty="0"/>
              <a:t>GBDT</a:t>
            </a:r>
            <a:r>
              <a:rPr lang="zh-CN" altLang="en-US" sz="1200" dirty="0"/>
              <a:t>（梯度提升决策树）方法</a:t>
            </a:r>
            <a:endParaRPr lang="en-GB" altLang="en-US" sz="1200" strike="noStrike" noProof="1">
              <a:effectLst>
                <a:outerShdw blurRad="38100" dist="38100" dir="2700000">
                  <a:srgbClr val="FFFFFF"/>
                </a:outerShdw>
              </a:effectLst>
              <a:latin typeface="+mn-ea"/>
              <a:ea typeface="+mn-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tags/tag1.xml><?xml version="1.0" encoding="utf-8"?>
<p:tagLst xmlns:p="http://schemas.openxmlformats.org/presentationml/2006/main">
  <p:tag name="commondata" val="eyJoZGlkIjoiZWNhYzc5NThlMmQ4YTlhZTI0ZTMyYWFhZWUyMTMxNjcifQ=="/>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6978</Words>
  <Application>WPS 演示</Application>
  <PresentationFormat>宽屏</PresentationFormat>
  <Paragraphs>155</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Copperplate Gothic Bold</vt:lpstr>
      <vt:lpstr>微软雅黑</vt:lpstr>
      <vt:lpstr>华文楷体</vt:lpstr>
      <vt:lpstr>Microsoft YaHei UI</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157</cp:revision>
  <dcterms:created xsi:type="dcterms:W3CDTF">2015-09-01T10:32:00Z</dcterms:created>
  <dcterms:modified xsi:type="dcterms:W3CDTF">2024-02-28T01:35:34Z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43B7AFD183064017AFAA804117063A05_12</vt:lpwstr>
  </property>
</Properties>
</file>