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9"/>
  </p:notesMasterIdLst>
  <p:sldIdLst>
    <p:sldId id="257" r:id="rId3"/>
    <p:sldId id="261" r:id="rId4"/>
    <p:sldId id="366" r:id="rId5"/>
    <p:sldId id="446" r:id="rId6"/>
    <p:sldId id="447" r:id="rId7"/>
    <p:sldId id="448" r:id="rId8"/>
    <p:sldId id="449" r:id="rId9"/>
    <p:sldId id="450" r:id="rId10"/>
    <p:sldId id="403" r:id="rId11"/>
    <p:sldId id="451" r:id="rId12"/>
    <p:sldId id="452" r:id="rId13"/>
    <p:sldId id="453" r:id="rId14"/>
    <p:sldId id="454" r:id="rId15"/>
    <p:sldId id="455" r:id="rId16"/>
    <p:sldId id="456" r:id="rId17"/>
    <p:sldId id="457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44" autoAdjust="0"/>
  </p:normalViewPr>
  <p:slideViewPr>
    <p:cSldViewPr showGuides="1">
      <p:cViewPr varScale="1">
        <p:scale>
          <a:sx n="109" d="100"/>
          <a:sy n="109" d="100"/>
        </p:scale>
        <p:origin x="630" y="96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1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0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53315" y="163830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zh-CN" altLang="en-US" sz="1400" dirty="0"/>
              <a:t>（</a:t>
            </a:r>
            <a:r>
              <a:rPr lang="en-US" altLang="zh-CN" sz="1400" dirty="0"/>
              <a:t>1</a:t>
            </a:r>
            <a:r>
              <a:rPr lang="zh-CN" altLang="en-US" sz="1400" dirty="0"/>
              <a:t>）计算新点和每个训练点之间的距离。计算该距离有多种方法，一般的公式如式 （</a:t>
            </a:r>
            <a:r>
              <a:rPr lang="en-US" altLang="zh-CN" sz="1400" dirty="0"/>
              <a:t>6.1</a:t>
            </a:r>
            <a:r>
              <a:rPr lang="zh-CN" altLang="en-US" sz="1400" dirty="0"/>
              <a:t>）所示。其中最常见的方法是欧几里得、曼哈顿（用于连续）和汉明距离（用于分类）。 一旦一个新的观测值与训练集中的点之间的距离被测量出来，下一步就是选择最近的 点。要考虑的点的数量由 </a:t>
            </a:r>
            <a:r>
              <a:rPr lang="en-US" altLang="zh-CN" sz="1400" dirty="0"/>
              <a:t>k </a:t>
            </a:r>
            <a:r>
              <a:rPr lang="zh-CN" altLang="en-US" sz="1400" dirty="0"/>
              <a:t>的值定义。 （</a:t>
            </a:r>
            <a:r>
              <a:rPr lang="en-US" altLang="zh-CN" sz="1400" dirty="0"/>
              <a:t>2</a:t>
            </a:r>
            <a:r>
              <a:rPr lang="zh-CN" altLang="en-US" sz="1400" dirty="0"/>
              <a:t>）选择 </a:t>
            </a:r>
            <a:r>
              <a:rPr lang="en-US" altLang="zh-CN" sz="1400" dirty="0"/>
              <a:t>k </a:t>
            </a:r>
            <a:r>
              <a:rPr lang="zh-CN" altLang="en-US" sz="1400" dirty="0"/>
              <a:t>值。这决定了在为任何新的观察值赋值时所考虑到的邻居的数量。在上面 的引例中，</a:t>
            </a:r>
            <a:r>
              <a:rPr lang="en-US" altLang="zh-CN" sz="1400" dirty="0"/>
              <a:t>k = 3</a:t>
            </a:r>
            <a:r>
              <a:rPr lang="zh-CN" altLang="en-US" sz="1400" dirty="0"/>
              <a:t>，最近的点是 </a:t>
            </a:r>
            <a:r>
              <a:rPr lang="en-US" altLang="zh-CN" sz="1400" dirty="0"/>
              <a:t>ID1</a:t>
            </a:r>
            <a:r>
              <a:rPr lang="zh-CN" altLang="en-US" sz="1400" dirty="0"/>
              <a:t>、</a:t>
            </a:r>
            <a:r>
              <a:rPr lang="en-US" altLang="zh-CN" sz="1400" dirty="0"/>
              <a:t>ID5 </a:t>
            </a:r>
            <a:r>
              <a:rPr lang="zh-CN" altLang="en-US" sz="1400" dirty="0"/>
              <a:t>和 </a:t>
            </a:r>
            <a:r>
              <a:rPr lang="en-US" altLang="zh-CN" sz="1400" dirty="0"/>
              <a:t>ID6</a:t>
            </a:r>
            <a:r>
              <a:rPr lang="zh-CN" altLang="en-US" sz="1400" dirty="0"/>
              <a:t>。 如果 </a:t>
            </a:r>
            <a:r>
              <a:rPr lang="en-US" altLang="zh-CN" sz="1400" dirty="0"/>
              <a:t>k = 5</a:t>
            </a:r>
            <a:r>
              <a:rPr lang="zh-CN" altLang="en-US" sz="1400" dirty="0"/>
              <a:t>，那么距离最近的点将是 ，那么距离最近的点将是 </a:t>
            </a:r>
            <a:r>
              <a:rPr lang="en-US" altLang="zh-CN" sz="1400" dirty="0"/>
              <a:t>ID1</a:t>
            </a:r>
            <a:r>
              <a:rPr lang="zh-CN" altLang="en-US" sz="1400" dirty="0"/>
              <a:t>、</a:t>
            </a:r>
            <a:r>
              <a:rPr lang="en-US" altLang="zh-CN" sz="1400" dirty="0"/>
              <a:t>ID4</a:t>
            </a:r>
            <a:r>
              <a:rPr lang="zh-CN" altLang="en-US" sz="1400" dirty="0"/>
              <a:t>、</a:t>
            </a:r>
            <a:r>
              <a:rPr lang="en-US" altLang="zh-CN" sz="1400" dirty="0"/>
              <a:t>ID5</a:t>
            </a:r>
            <a:r>
              <a:rPr lang="zh-CN" altLang="en-US" sz="1400" dirty="0"/>
              <a:t>、</a:t>
            </a:r>
            <a:r>
              <a:rPr lang="en-US" altLang="zh-CN" sz="1400" dirty="0"/>
              <a:t>ID6</a:t>
            </a:r>
            <a:r>
              <a:rPr lang="zh-CN" altLang="en-US" sz="1400" dirty="0"/>
              <a:t>、</a:t>
            </a:r>
            <a:r>
              <a:rPr lang="en-US" altLang="zh-CN" sz="1400" dirty="0"/>
              <a:t>ID10</a:t>
            </a:r>
            <a:r>
              <a:rPr lang="zh-CN" altLang="en-US" sz="1400" dirty="0"/>
              <a:t>。 </a:t>
            </a:r>
            <a:r>
              <a:rPr lang="en-US" altLang="zh-CN" sz="1400" dirty="0"/>
              <a:t>ID11 </a:t>
            </a:r>
            <a:r>
              <a:rPr lang="zh-CN" altLang="en-US" sz="1400" dirty="0"/>
              <a:t>的预测将是：</a:t>
            </a:r>
            <a:r>
              <a:rPr lang="en-US" altLang="zh-CN" sz="1400" dirty="0"/>
              <a:t>ID11 =</a:t>
            </a:r>
            <a:r>
              <a:rPr lang="zh-CN" altLang="en-US" sz="1400" dirty="0"/>
              <a:t>（</a:t>
            </a:r>
            <a:r>
              <a:rPr lang="en-US" altLang="zh-CN" sz="1400" dirty="0"/>
              <a:t>77 + 59 + 72 + 60 + 58</a:t>
            </a:r>
            <a:r>
              <a:rPr lang="zh-CN" altLang="en-US" sz="1400" dirty="0"/>
              <a:t>）</a:t>
            </a:r>
            <a:r>
              <a:rPr lang="en-US" altLang="zh-CN" sz="1400" dirty="0"/>
              <a:t>/ 5 = 65.2kg </a:t>
            </a:r>
            <a:r>
              <a:rPr lang="zh-CN" altLang="en-US" sz="1400" dirty="0"/>
              <a:t>我们注意到，基于 </a:t>
            </a:r>
            <a:r>
              <a:rPr lang="en-US" altLang="zh-CN" sz="1400" dirty="0"/>
              <a:t>k </a:t>
            </a:r>
            <a:r>
              <a:rPr lang="zh-CN" altLang="en-US" sz="1400" dirty="0"/>
              <a:t>值，最终结果将趋于变化。怎样才能找出 </a:t>
            </a:r>
            <a:r>
              <a:rPr lang="en-US" altLang="zh-CN" sz="1400" dirty="0"/>
              <a:t>k </a:t>
            </a:r>
            <a:r>
              <a:rPr lang="zh-CN" altLang="en-US" sz="1400" dirty="0"/>
              <a:t>的最优值呢？可以根 据训练集和验证集的误差计算决定它，毕竟最小化误差是机器学习的最终目标。请看图 </a:t>
            </a:r>
            <a:r>
              <a:rPr lang="en-US" altLang="zh-CN" sz="1400" dirty="0"/>
              <a:t>6-4 </a:t>
            </a:r>
            <a:r>
              <a:rPr lang="zh-CN" altLang="en-US" sz="1400" dirty="0"/>
              <a:t>和图 </a:t>
            </a:r>
            <a:r>
              <a:rPr lang="en-US" altLang="zh-CN" sz="1400" dirty="0"/>
              <a:t>6-5</a:t>
            </a:r>
            <a:r>
              <a:rPr lang="zh-CN" altLang="en-US" sz="1400" dirty="0"/>
              <a:t>，了解不同 </a:t>
            </a:r>
            <a:r>
              <a:rPr lang="en-US" altLang="zh-CN" sz="1400" dirty="0"/>
              <a:t>k </a:t>
            </a:r>
            <a:r>
              <a:rPr lang="zh-CN" altLang="en-US" sz="1400" dirty="0"/>
              <a:t>值的训练误差和验证误差。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6.3.2 k </a:t>
            </a:r>
            <a:r>
              <a:rPr lang="zh-CN" altLang="en-US" sz="2000" dirty="0"/>
              <a:t>近邻回归算法步骤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75" y="3567335"/>
            <a:ext cx="5067300" cy="2790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892" y="3576859"/>
            <a:ext cx="5153025" cy="27717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400" dirty="0"/>
              <a:t>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树是一种对 </a:t>
            </a:r>
            <a:r>
              <a:rPr lang="en-US" altLang="zh-CN" sz="1400" dirty="0"/>
              <a:t>n </a:t>
            </a:r>
            <a:r>
              <a:rPr lang="zh-CN" altLang="en-US" sz="1400" dirty="0"/>
              <a:t>维空间中的实例点进行存储，以便对其进行快速检索的树形数据结 构。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树是二叉树，表示 </a:t>
            </a:r>
            <a:r>
              <a:rPr lang="en-US" altLang="zh-CN" sz="1400" dirty="0"/>
              <a:t>n </a:t>
            </a:r>
            <a:r>
              <a:rPr lang="zh-CN" altLang="en-US" sz="1400" dirty="0"/>
              <a:t>维空间的一个划分（</a:t>
            </a:r>
            <a:r>
              <a:rPr lang="en-US" altLang="zh-CN" sz="1400" dirty="0"/>
              <a:t>partition</a:t>
            </a:r>
            <a:r>
              <a:rPr lang="zh-CN" altLang="en-US" sz="1400" dirty="0"/>
              <a:t>）。构造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树相当于不断地用垂 直于坐标轴的超平面将 </a:t>
            </a:r>
            <a:r>
              <a:rPr lang="en-US" altLang="zh-CN" sz="1400" dirty="0"/>
              <a:t>n </a:t>
            </a:r>
            <a:r>
              <a:rPr lang="zh-CN" altLang="en-US" sz="1400" dirty="0"/>
              <a:t>维空间切分，构成一系列的 </a:t>
            </a:r>
            <a:r>
              <a:rPr lang="en-US" altLang="zh-CN" sz="1400" dirty="0"/>
              <a:t>n </a:t>
            </a:r>
            <a:r>
              <a:rPr lang="zh-CN" altLang="en-US" sz="1400" dirty="0"/>
              <a:t>维超矩形区域，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树的每个节点 对应一个 </a:t>
            </a:r>
            <a:r>
              <a:rPr lang="en-US" altLang="zh-CN" sz="1400" dirty="0"/>
              <a:t>n </a:t>
            </a:r>
            <a:r>
              <a:rPr lang="zh-CN" altLang="en-US" sz="1400" dirty="0"/>
              <a:t>维超矩形区域。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树建树采用的是从 </a:t>
            </a:r>
            <a:r>
              <a:rPr lang="en-US" altLang="zh-CN" sz="1400" dirty="0"/>
              <a:t>m </a:t>
            </a:r>
            <a:r>
              <a:rPr lang="zh-CN" altLang="en-US" sz="1400" dirty="0"/>
              <a:t>个样本的 </a:t>
            </a:r>
            <a:r>
              <a:rPr lang="en-US" altLang="zh-CN" sz="1400" dirty="0"/>
              <a:t>n </a:t>
            </a:r>
            <a:r>
              <a:rPr lang="zh-CN" altLang="en-US" sz="1400" dirty="0"/>
              <a:t>维特征中分别计算 </a:t>
            </a:r>
            <a:r>
              <a:rPr lang="en-US" altLang="zh-CN" sz="1400" dirty="0"/>
              <a:t>n </a:t>
            </a:r>
            <a:r>
              <a:rPr lang="zh-CN" altLang="en-US" sz="1400" dirty="0"/>
              <a:t>个特征的取值的方差，用方差最大的第 </a:t>
            </a:r>
            <a:r>
              <a:rPr lang="en-US" altLang="zh-CN" sz="1400" dirty="0"/>
              <a:t>k </a:t>
            </a:r>
            <a:r>
              <a:rPr lang="zh-CN" altLang="en-US" sz="1400" dirty="0"/>
              <a:t>维特征 作为根节点。对于这个特征，我们选择特征 的取值的中位数 对应的 样本作为划分点，对于所有第 </a:t>
            </a:r>
            <a:r>
              <a:rPr lang="en-US" altLang="zh-CN" sz="1400" dirty="0"/>
              <a:t>k </a:t>
            </a:r>
            <a:r>
              <a:rPr lang="zh-CN" altLang="en-US" sz="1400" dirty="0"/>
              <a:t>维特征的取值小于 的样本，将其划入左子树，对于第 </a:t>
            </a:r>
            <a:r>
              <a:rPr lang="en-US" altLang="zh-CN" sz="1400" dirty="0"/>
              <a:t>k </a:t>
            </a:r>
            <a:r>
              <a:rPr lang="zh-CN" altLang="en-US" sz="1400" dirty="0"/>
              <a:t>维 特征的取值大于或等于 的样本，将其划入右子树，对于左子树和右子树，则继续采用和 刚才同样的方法找方差最大的特征作根节点，递归地生成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树。 具体流程如图 </a:t>
            </a:r>
            <a:r>
              <a:rPr lang="en-US" altLang="zh-CN" sz="1400" dirty="0"/>
              <a:t>6-6 </a:t>
            </a:r>
            <a:r>
              <a:rPr lang="zh-CN" altLang="en-US" sz="1400" dirty="0"/>
              <a:t>所示。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6.4.1 </a:t>
            </a:r>
            <a:r>
              <a:rPr lang="en-US" altLang="zh-CN" sz="2000" dirty="0" err="1"/>
              <a:t>kd</a:t>
            </a:r>
            <a:r>
              <a:rPr lang="en-US" altLang="zh-CN" sz="2000" dirty="0"/>
              <a:t> </a:t>
            </a:r>
            <a:r>
              <a:rPr lang="zh-CN" altLang="en-US" sz="2000" dirty="0"/>
              <a:t>树的构造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00" y="3807170"/>
            <a:ext cx="3514725" cy="20193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400" dirty="0"/>
              <a:t>例如，有二维样本 </a:t>
            </a:r>
            <a:r>
              <a:rPr lang="en-US" altLang="zh-CN" sz="1400" dirty="0"/>
              <a:t>6 </a:t>
            </a:r>
            <a:r>
              <a:rPr lang="zh-CN" altLang="en-US" sz="1400" dirty="0"/>
              <a:t>个，</a:t>
            </a:r>
            <a:r>
              <a:rPr lang="en-US" altLang="zh-CN" sz="1400" dirty="0"/>
              <a:t>{</a:t>
            </a:r>
            <a:r>
              <a:rPr lang="zh-CN" altLang="en-US" sz="1400" dirty="0"/>
              <a:t>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），（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），（</a:t>
            </a:r>
            <a:r>
              <a:rPr lang="en-US" altLang="zh-CN" sz="1400" dirty="0"/>
              <a:t>9</a:t>
            </a:r>
            <a:r>
              <a:rPr lang="zh-CN" altLang="en-US" sz="1400" dirty="0"/>
              <a:t>，</a:t>
            </a:r>
            <a:r>
              <a:rPr lang="en-US" altLang="zh-CN" sz="1400" dirty="0"/>
              <a:t>6</a:t>
            </a:r>
            <a:r>
              <a:rPr lang="zh-CN" altLang="en-US" sz="1400" dirty="0"/>
              <a:t>），（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），（</a:t>
            </a:r>
            <a:r>
              <a:rPr lang="en-US" altLang="zh-CN" sz="1400" dirty="0"/>
              <a:t>8</a:t>
            </a:r>
            <a:r>
              <a:rPr lang="zh-CN" altLang="en-US" sz="1400" dirty="0"/>
              <a:t>，</a:t>
            </a:r>
            <a:r>
              <a:rPr lang="en-US" altLang="zh-CN" sz="1400" dirty="0"/>
              <a:t>1</a:t>
            </a:r>
            <a:r>
              <a:rPr lang="zh-CN" altLang="en-US" sz="1400" dirty="0"/>
              <a:t>），（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</a:t>
            </a:r>
            <a:r>
              <a:rPr lang="en-US" altLang="zh-CN" sz="1400" dirty="0"/>
              <a:t>}</a:t>
            </a:r>
            <a:r>
              <a:rPr lang="zh-CN" altLang="en-US" sz="1400" dirty="0"/>
              <a:t>， 构建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树的具体步骤如下： （</a:t>
            </a:r>
            <a:r>
              <a:rPr lang="en-US" altLang="zh-CN" sz="1400" dirty="0"/>
              <a:t>1</a:t>
            </a:r>
            <a:r>
              <a:rPr lang="zh-CN" altLang="en-US" sz="1400" dirty="0"/>
              <a:t>）找到划分的特征。</a:t>
            </a:r>
            <a:r>
              <a:rPr lang="en-US" altLang="zh-CN" sz="1400" dirty="0"/>
              <a:t>6 </a:t>
            </a:r>
            <a:r>
              <a:rPr lang="zh-CN" altLang="en-US" sz="1400" dirty="0"/>
              <a:t>个数据点在 </a:t>
            </a:r>
            <a:r>
              <a:rPr lang="en-US" altLang="zh-CN" sz="1400" dirty="0"/>
              <a:t>x</a:t>
            </a:r>
            <a:r>
              <a:rPr lang="zh-CN" altLang="en-US" sz="1400" dirty="0"/>
              <a:t>、</a:t>
            </a:r>
            <a:r>
              <a:rPr lang="en-US" altLang="zh-CN" sz="1400" dirty="0"/>
              <a:t>y </a:t>
            </a:r>
            <a:r>
              <a:rPr lang="zh-CN" altLang="en-US" sz="1400" dirty="0"/>
              <a:t>维度上的数据方差分别为 </a:t>
            </a:r>
            <a:r>
              <a:rPr lang="en-US" altLang="zh-CN" sz="1400" dirty="0"/>
              <a:t>6.97</a:t>
            </a:r>
            <a:r>
              <a:rPr lang="zh-CN" altLang="en-US" sz="1400" dirty="0"/>
              <a:t>、</a:t>
            </a:r>
            <a:r>
              <a:rPr lang="en-US" altLang="zh-CN" sz="1400" dirty="0"/>
              <a:t>5.37</a:t>
            </a:r>
            <a:r>
              <a:rPr lang="zh-CN" altLang="en-US" sz="1400" dirty="0"/>
              <a:t>，所以 在 </a:t>
            </a:r>
            <a:r>
              <a:rPr lang="en-US" altLang="zh-CN" sz="1400" dirty="0"/>
              <a:t>x </a:t>
            </a:r>
            <a:r>
              <a:rPr lang="zh-CN" altLang="en-US" sz="1400" dirty="0"/>
              <a:t>轴上方差更大，用第一维特征建树。 （</a:t>
            </a:r>
            <a:r>
              <a:rPr lang="en-US" altLang="zh-CN" sz="1400" dirty="0"/>
              <a:t>2</a:t>
            </a:r>
            <a:r>
              <a:rPr lang="zh-CN" altLang="en-US" sz="1400" dirty="0"/>
              <a:t>）确定划分点（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）。根据 </a:t>
            </a:r>
            <a:r>
              <a:rPr lang="en-US" altLang="zh-CN" sz="1400" dirty="0"/>
              <a:t>x </a:t>
            </a:r>
            <a:r>
              <a:rPr lang="zh-CN" altLang="en-US" sz="1400" dirty="0"/>
              <a:t>维上的值对数据排序，</a:t>
            </a:r>
            <a:r>
              <a:rPr lang="en-US" altLang="zh-CN" sz="1400" dirty="0"/>
              <a:t>6 </a:t>
            </a:r>
            <a:r>
              <a:rPr lang="zh-CN" altLang="en-US" sz="1400" dirty="0"/>
              <a:t>个数据的中值（所谓中值， 即中间大小的值）为 </a:t>
            </a:r>
            <a:r>
              <a:rPr lang="en-US" altLang="zh-CN" sz="1400" dirty="0"/>
              <a:t>7</a:t>
            </a:r>
            <a:r>
              <a:rPr lang="zh-CN" altLang="en-US" sz="1400" dirty="0"/>
              <a:t>，所以划分点的数据是（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）。这样，该节点的分割超平面就通 过（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）并垂直于划分点维度的直线 </a:t>
            </a:r>
            <a:r>
              <a:rPr lang="en-US" altLang="zh-CN" sz="1400" dirty="0"/>
              <a:t>x=7</a:t>
            </a:r>
            <a:r>
              <a:rPr lang="zh-CN" altLang="en-US" sz="1400" dirty="0"/>
              <a:t>。 （</a:t>
            </a:r>
            <a:r>
              <a:rPr lang="en-US" altLang="zh-CN" sz="1400" dirty="0"/>
              <a:t>3</a:t>
            </a:r>
            <a:r>
              <a:rPr lang="zh-CN" altLang="en-US" sz="1400" dirty="0"/>
              <a:t>）确定左子空间和右子空间。 分割超平面 </a:t>
            </a:r>
            <a:r>
              <a:rPr lang="en-US" altLang="zh-CN" sz="1400" dirty="0"/>
              <a:t>x=7 </a:t>
            </a:r>
            <a:r>
              <a:rPr lang="zh-CN" altLang="en-US" sz="1400" dirty="0"/>
              <a:t>将整个空间分为两部分：</a:t>
            </a:r>
            <a:r>
              <a:rPr lang="en-US" altLang="zh-CN" sz="1400" dirty="0"/>
              <a:t>x ≤ 7 </a:t>
            </a:r>
            <a:r>
              <a:rPr lang="zh-CN" altLang="en-US" sz="1400" dirty="0"/>
              <a:t>的部 分为左子空间，包含 </a:t>
            </a:r>
            <a:r>
              <a:rPr lang="en-US" altLang="zh-CN" sz="1400" dirty="0"/>
              <a:t>3 </a:t>
            </a:r>
            <a:r>
              <a:rPr lang="zh-CN" altLang="en-US" sz="1400" dirty="0"/>
              <a:t>个节点 </a:t>
            </a:r>
            <a:r>
              <a:rPr lang="en-US" altLang="zh-CN" sz="1400" dirty="0"/>
              <a:t>={</a:t>
            </a:r>
            <a:r>
              <a:rPr lang="zh-CN" altLang="en-US" sz="1400" dirty="0"/>
              <a:t>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），（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），（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</a:t>
            </a:r>
            <a:r>
              <a:rPr lang="en-US" altLang="zh-CN" sz="1400" dirty="0"/>
              <a:t>} </a:t>
            </a:r>
            <a:r>
              <a:rPr lang="zh-CN" altLang="en-US" sz="1400" dirty="0"/>
              <a:t>；另一部分为右子空间，包 含 </a:t>
            </a:r>
            <a:r>
              <a:rPr lang="en-US" altLang="zh-CN" sz="1400" dirty="0"/>
              <a:t>2 </a:t>
            </a:r>
            <a:r>
              <a:rPr lang="zh-CN" altLang="en-US" sz="1400" dirty="0"/>
              <a:t>个节点 </a:t>
            </a:r>
            <a:r>
              <a:rPr lang="en-US" altLang="zh-CN" sz="1400" dirty="0"/>
              <a:t>={</a:t>
            </a:r>
            <a:r>
              <a:rPr lang="zh-CN" altLang="en-US" sz="1400" dirty="0"/>
              <a:t>（</a:t>
            </a:r>
            <a:r>
              <a:rPr lang="en-US" altLang="zh-CN" sz="1400" dirty="0"/>
              <a:t>9</a:t>
            </a:r>
            <a:r>
              <a:rPr lang="zh-CN" altLang="en-US" sz="1400" dirty="0"/>
              <a:t>，</a:t>
            </a:r>
            <a:r>
              <a:rPr lang="en-US" altLang="zh-CN" sz="1400" dirty="0"/>
              <a:t>6</a:t>
            </a:r>
            <a:r>
              <a:rPr lang="zh-CN" altLang="en-US" sz="1400" dirty="0"/>
              <a:t>），（</a:t>
            </a:r>
            <a:r>
              <a:rPr lang="en-US" altLang="zh-CN" sz="1400" dirty="0"/>
              <a:t>8</a:t>
            </a:r>
            <a:r>
              <a:rPr lang="zh-CN" altLang="en-US" sz="1400" dirty="0"/>
              <a:t>，</a:t>
            </a:r>
            <a:r>
              <a:rPr lang="en-US" altLang="zh-CN" sz="1400" dirty="0"/>
              <a:t>1</a:t>
            </a:r>
            <a:r>
              <a:rPr lang="zh-CN" altLang="en-US" sz="1400" dirty="0"/>
              <a:t>）</a:t>
            </a:r>
            <a:r>
              <a:rPr lang="en-US" altLang="zh-CN" sz="1400" dirty="0"/>
              <a:t>}</a:t>
            </a:r>
            <a:r>
              <a:rPr lang="zh-CN" altLang="en-US" sz="1400" dirty="0"/>
              <a:t>。 （</a:t>
            </a:r>
            <a:r>
              <a:rPr lang="en-US" altLang="zh-CN" sz="1400" dirty="0"/>
              <a:t>4</a:t>
            </a:r>
            <a:r>
              <a:rPr lang="zh-CN" altLang="en-US" sz="1400" dirty="0"/>
              <a:t>）用同样的办法划分左子树的节点 </a:t>
            </a:r>
            <a:r>
              <a:rPr lang="en-US" altLang="zh-CN" sz="1400" dirty="0"/>
              <a:t>{</a:t>
            </a:r>
            <a:r>
              <a:rPr lang="zh-CN" altLang="en-US" sz="1400" dirty="0"/>
              <a:t>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），（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），（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</a:t>
            </a:r>
            <a:r>
              <a:rPr lang="en-US" altLang="zh-CN" sz="1400" dirty="0"/>
              <a:t>} </a:t>
            </a:r>
            <a:r>
              <a:rPr lang="zh-CN" altLang="en-US" sz="1400" dirty="0"/>
              <a:t>和右子树的节点 </a:t>
            </a:r>
            <a:r>
              <a:rPr lang="en-US" altLang="zh-CN" sz="1400" dirty="0"/>
              <a:t>{</a:t>
            </a:r>
            <a:r>
              <a:rPr lang="zh-CN" altLang="en-US" sz="1400" dirty="0"/>
              <a:t>（</a:t>
            </a:r>
            <a:r>
              <a:rPr lang="en-US" altLang="zh-CN" sz="1400" dirty="0"/>
              <a:t>9</a:t>
            </a:r>
            <a:r>
              <a:rPr lang="zh-CN" altLang="en-US" sz="1400" dirty="0"/>
              <a:t>，</a:t>
            </a:r>
            <a:r>
              <a:rPr lang="en-US" altLang="zh-CN" sz="1400" dirty="0"/>
              <a:t>6</a:t>
            </a:r>
            <a:r>
              <a:rPr lang="zh-CN" altLang="en-US" sz="1400" dirty="0"/>
              <a:t>），（</a:t>
            </a:r>
            <a:r>
              <a:rPr lang="en-US" altLang="zh-CN" sz="1400" dirty="0"/>
              <a:t>8</a:t>
            </a:r>
            <a:r>
              <a:rPr lang="zh-CN" altLang="en-US" sz="1400" dirty="0"/>
              <a:t>，</a:t>
            </a:r>
            <a:r>
              <a:rPr lang="en-US" altLang="zh-CN" sz="1400" dirty="0"/>
              <a:t>1</a:t>
            </a:r>
            <a:r>
              <a:rPr lang="zh-CN" altLang="en-US" sz="1400" dirty="0"/>
              <a:t>）</a:t>
            </a:r>
            <a:r>
              <a:rPr lang="en-US" altLang="zh-CN" sz="1400" dirty="0"/>
              <a:t>}</a:t>
            </a:r>
            <a:r>
              <a:rPr lang="zh-CN" altLang="en-US" sz="1400" dirty="0"/>
              <a:t>，最终得到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树。 最后得到的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树如图 </a:t>
            </a:r>
            <a:r>
              <a:rPr lang="en-US" altLang="zh-CN" sz="1400" dirty="0"/>
              <a:t>6-7 </a:t>
            </a:r>
            <a:r>
              <a:rPr lang="zh-CN" altLang="en-US" sz="1400" dirty="0"/>
              <a:t>所示。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5762" y="3824951"/>
            <a:ext cx="2762250" cy="25908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37369" y="2058995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400" dirty="0"/>
              <a:t>生成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树后，就可以预测测试集里的样本目标点了。对于一个目标点，首先在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 里找到包含目标点的叶子节点。以目标点为圆心，以目标点到叶子节点样本实例的距离为 半径，得到一个超球体，最近邻的点一定在这个超球体内部。然后返回叶子节点的父节 点，检查另一个子节点包含的超矩形体是否和超球体相交，如果相交，就到这个子节点寻 找是否有更近的近邻，如有，就更新最近邻。如果不相交，那就简单了，直接返回父节点 的父节点，在另一个子树继续搜索最近邻。当回溯到根节点时，算法结束，此时保存的最 近邻节点就是最终的最近邻。 从上面的描述可以看出，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树划分后可以大大减少无效的最近邻搜索，很多样本点 由于所在的超矩形体和超球体不相交，根本不需要计算距离，大大节省了计算时间。 利用子任务 </a:t>
            </a:r>
            <a:r>
              <a:rPr lang="en-US" altLang="zh-CN" sz="1400" dirty="0"/>
              <a:t>6.4.1 </a:t>
            </a:r>
            <a:r>
              <a:rPr lang="zh-CN" altLang="en-US" sz="1400" dirty="0"/>
              <a:t>建立的 </a:t>
            </a:r>
            <a:r>
              <a:rPr lang="en-US" altLang="zh-CN" sz="1400" dirty="0" err="1"/>
              <a:t>kd</a:t>
            </a:r>
            <a:r>
              <a:rPr lang="en-US" altLang="zh-CN" sz="1400" dirty="0"/>
              <a:t> </a:t>
            </a:r>
            <a:r>
              <a:rPr lang="zh-CN" altLang="en-US" sz="1400" dirty="0"/>
              <a:t>树，看对点（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4.5</a:t>
            </a:r>
            <a:r>
              <a:rPr lang="zh-CN" altLang="en-US" sz="1400" dirty="0"/>
              <a:t>）找最近邻的过程。 先进行二叉查找，从（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）节点查找到（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）节点，进行查找时是由 </a:t>
            </a:r>
            <a:r>
              <a:rPr lang="en-US" altLang="zh-CN" sz="1400" dirty="0"/>
              <a:t>y = 4 </a:t>
            </a:r>
            <a:r>
              <a:rPr lang="zh-CN" altLang="en-US" sz="1400" dirty="0"/>
              <a:t>分割 超平面的，由于查找点的 </a:t>
            </a:r>
            <a:r>
              <a:rPr lang="en-US" altLang="zh-CN" sz="1400" dirty="0"/>
              <a:t>y </a:t>
            </a:r>
            <a:r>
              <a:rPr lang="zh-CN" altLang="en-US" sz="1400" dirty="0"/>
              <a:t>值为 </a:t>
            </a:r>
            <a:r>
              <a:rPr lang="en-US" altLang="zh-CN" sz="1400" dirty="0"/>
              <a:t>4.5</a:t>
            </a:r>
            <a:r>
              <a:rPr lang="zh-CN" altLang="en-US" sz="1400" dirty="0"/>
              <a:t>，因此进入右子空间查找到（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），形成搜索路径 </a:t>
            </a:r>
            <a:r>
              <a:rPr lang="en-US" altLang="zh-CN" sz="1400" dirty="0"/>
              <a:t>&lt; </a:t>
            </a:r>
            <a:r>
              <a:rPr lang="zh-CN" altLang="en-US" sz="1400" dirty="0"/>
              <a:t>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），（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），（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</a:t>
            </a:r>
            <a:r>
              <a:rPr lang="en-US" altLang="zh-CN" sz="1400" dirty="0"/>
              <a:t>&gt;</a:t>
            </a:r>
            <a:r>
              <a:rPr lang="zh-CN" altLang="en-US" sz="1400" dirty="0"/>
              <a:t>，但（</a:t>
            </a:r>
            <a:r>
              <a:rPr lang="en-US" altLang="zh-CN" sz="1400" dirty="0"/>
              <a:t>4</a:t>
            </a:r>
            <a:r>
              <a:rPr lang="zh-CN" altLang="en-US" sz="1400" dirty="0"/>
              <a:t>，</a:t>
            </a:r>
            <a:r>
              <a:rPr lang="en-US" altLang="zh-CN" sz="1400" dirty="0"/>
              <a:t>7</a:t>
            </a:r>
            <a:r>
              <a:rPr lang="zh-CN" altLang="en-US" sz="1400" dirty="0"/>
              <a:t>）与目标查找点的距离为 </a:t>
            </a:r>
            <a:r>
              <a:rPr lang="en-US" altLang="zh-CN" sz="1400" dirty="0"/>
              <a:t>3.202</a:t>
            </a:r>
            <a:r>
              <a:rPr lang="zh-CN" altLang="en-US" sz="1400" dirty="0"/>
              <a:t>，而（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）与查 找点之间的距离为 </a:t>
            </a:r>
            <a:r>
              <a:rPr lang="en-US" altLang="zh-CN" sz="1400" dirty="0"/>
              <a:t>3.041</a:t>
            </a:r>
            <a:r>
              <a:rPr lang="zh-CN" altLang="en-US" sz="1400" dirty="0"/>
              <a:t>，所以（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）为查找点的最近点；以（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4.5</a:t>
            </a:r>
            <a:r>
              <a:rPr lang="zh-CN" altLang="en-US" sz="1400" dirty="0"/>
              <a:t>）为圆心，以 </a:t>
            </a:r>
            <a:r>
              <a:rPr lang="en-US" altLang="zh-CN" sz="1400" dirty="0"/>
              <a:t>3.041 </a:t>
            </a:r>
            <a:r>
              <a:rPr lang="zh-CN" altLang="en-US" sz="1400" dirty="0"/>
              <a:t>为半径作圆，如图 </a:t>
            </a:r>
            <a:r>
              <a:rPr lang="en-US" altLang="zh-CN" sz="1400" dirty="0"/>
              <a:t>6-9 </a:t>
            </a:r>
            <a:r>
              <a:rPr lang="zh-CN" altLang="en-US" sz="1400" dirty="0"/>
              <a:t>所示。可见，该圆和 </a:t>
            </a:r>
            <a:r>
              <a:rPr lang="en-US" altLang="zh-CN" sz="1400" dirty="0"/>
              <a:t>y = 4 </a:t>
            </a:r>
            <a:r>
              <a:rPr lang="zh-CN" altLang="en-US" sz="1400" dirty="0"/>
              <a:t>超平面交割，所以需要进入（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）左 子空间查找，也就是将（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）节点加入搜索路径中得 ；接着搜索 至（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）叶子节点，（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）距离（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4.5</a:t>
            </a:r>
            <a:r>
              <a:rPr lang="zh-CN" altLang="en-US" sz="1400" dirty="0"/>
              <a:t>）比（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）要近，所以最近邻点更新为（</a:t>
            </a:r>
            <a:r>
              <a:rPr lang="en-US" altLang="zh-CN" sz="1400" dirty="0"/>
              <a:t>2</a:t>
            </a:r>
            <a:r>
              <a:rPr lang="zh-CN" altLang="en-US" sz="1400" dirty="0"/>
              <a:t>， </a:t>
            </a:r>
            <a:r>
              <a:rPr lang="en-US" altLang="zh-CN" sz="1400" dirty="0"/>
              <a:t>3</a:t>
            </a:r>
            <a:r>
              <a:rPr lang="zh-CN" altLang="en-US" sz="1400" dirty="0"/>
              <a:t>），最近距离更新为 </a:t>
            </a:r>
            <a:r>
              <a:rPr lang="en-US" altLang="zh-CN" sz="1400" dirty="0"/>
              <a:t>1.5 </a:t>
            </a:r>
            <a:r>
              <a:rPr lang="zh-CN" altLang="en-US" sz="1400" dirty="0"/>
              <a:t>；回溯查找至（</a:t>
            </a:r>
            <a:r>
              <a:rPr lang="en-US" altLang="zh-CN" sz="1400" dirty="0"/>
              <a:t>5</a:t>
            </a:r>
            <a:r>
              <a:rPr lang="zh-CN" altLang="en-US" sz="1400" dirty="0"/>
              <a:t>，</a:t>
            </a:r>
            <a:r>
              <a:rPr lang="en-US" altLang="zh-CN" sz="1400" dirty="0"/>
              <a:t>4</a:t>
            </a:r>
            <a:r>
              <a:rPr lang="zh-CN" altLang="en-US" sz="1400" dirty="0"/>
              <a:t>），直到最后回溯到根节点（</a:t>
            </a:r>
            <a:r>
              <a:rPr lang="en-US" altLang="zh-CN" sz="1400" dirty="0"/>
              <a:t>7</a:t>
            </a:r>
            <a:r>
              <a:rPr lang="zh-CN" altLang="en-US" sz="1400" dirty="0"/>
              <a:t>，</a:t>
            </a:r>
            <a:r>
              <a:rPr lang="en-US" altLang="zh-CN" sz="1400" dirty="0"/>
              <a:t>2</a:t>
            </a:r>
            <a:r>
              <a:rPr lang="zh-CN" altLang="en-US" sz="1400" dirty="0"/>
              <a:t>）时，以 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4.5</a:t>
            </a:r>
            <a:r>
              <a:rPr lang="zh-CN" altLang="en-US" sz="1400" dirty="0"/>
              <a:t>）为圆心，</a:t>
            </a:r>
            <a:r>
              <a:rPr lang="en-US" altLang="zh-CN" sz="1400" dirty="0"/>
              <a:t>1.5 </a:t>
            </a:r>
            <a:r>
              <a:rPr lang="zh-CN" altLang="en-US" sz="1400" dirty="0"/>
              <a:t>为半径作圆，并不与 </a:t>
            </a:r>
            <a:r>
              <a:rPr lang="en-US" altLang="zh-CN" sz="1400" dirty="0"/>
              <a:t>x = 7 </a:t>
            </a:r>
            <a:r>
              <a:rPr lang="zh-CN" altLang="en-US" sz="1400" dirty="0"/>
              <a:t>分割超平面交割。至此，搜索路径回溯 完毕，返回最近邻点（</a:t>
            </a:r>
            <a:r>
              <a:rPr lang="en-US" altLang="zh-CN" sz="1400" dirty="0"/>
              <a:t>2</a:t>
            </a:r>
            <a:r>
              <a:rPr lang="zh-CN" altLang="en-US" sz="1400" dirty="0"/>
              <a:t>，</a:t>
            </a:r>
            <a:r>
              <a:rPr lang="en-US" altLang="zh-CN" sz="1400" dirty="0"/>
              <a:t>3</a:t>
            </a:r>
            <a:r>
              <a:rPr lang="zh-CN" altLang="en-US" sz="1400" dirty="0"/>
              <a:t>），最近距离为 </a:t>
            </a:r>
            <a:r>
              <a:rPr lang="en-US" altLang="zh-CN" sz="1400" dirty="0"/>
              <a:t>1.5</a:t>
            </a:r>
            <a:r>
              <a:rPr lang="zh-CN" altLang="en-US" sz="1400" dirty="0"/>
              <a:t>，如图 </a:t>
            </a:r>
            <a:r>
              <a:rPr lang="en-US" altLang="zh-CN" sz="1400" dirty="0"/>
              <a:t>6-8 </a:t>
            </a:r>
            <a:r>
              <a:rPr lang="zh-CN" altLang="en-US" sz="1400" dirty="0"/>
              <a:t>所示。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7805" y="742407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6.4.2 </a:t>
            </a:r>
            <a:r>
              <a:rPr lang="en-US" altLang="zh-CN" sz="2000" dirty="0" err="1"/>
              <a:t>kd</a:t>
            </a:r>
            <a:r>
              <a:rPr lang="en-US" altLang="zh-CN" sz="2000" dirty="0"/>
              <a:t> </a:t>
            </a:r>
            <a:r>
              <a:rPr lang="zh-CN" altLang="en-US" sz="2000" dirty="0"/>
              <a:t>树的最近邻搜索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37369" y="2058995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87805" y="742407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6.5</a:t>
            </a:r>
            <a:r>
              <a:rPr lang="zh-CN" altLang="en-US" sz="2000" dirty="0"/>
              <a:t>　</a:t>
            </a:r>
            <a:r>
              <a:rPr lang="en-US" altLang="zh-CN" sz="2000" dirty="0"/>
              <a:t>k </a:t>
            </a:r>
            <a:r>
              <a:rPr lang="zh-CN" altLang="en-US" sz="2000" dirty="0"/>
              <a:t>近邻应用示例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12" y="1653000"/>
            <a:ext cx="5238750" cy="30956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8029" y="2025105"/>
            <a:ext cx="5200650" cy="26860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37369" y="2058995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5644" y="1916895"/>
            <a:ext cx="5238750" cy="1771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23" y="1002205"/>
            <a:ext cx="5248275" cy="38195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37369" y="2058995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endParaRPr lang="en-GB" altLang="en-US" sz="14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88" y="1136290"/>
            <a:ext cx="5191125" cy="3962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16895"/>
            <a:ext cx="5267325" cy="676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0287" y="2611000"/>
            <a:ext cx="5238750" cy="18097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90015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k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近邻模型概述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 k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近邻模型概述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 k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近邻模型概述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95786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 k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近邻模型概述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77617" y="2034893"/>
            <a:ext cx="1064622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k </a:t>
            </a:r>
            <a:r>
              <a:rPr lang="zh-CN" altLang="en-US" sz="1600" dirty="0"/>
              <a:t>近邻法是一种基本的分类与回归方法。分类模型和回归模型本质上一样，分类模型 是将回归模型的输出离散化。 一般来说，回归问题通常用来预测一个值，如预测房价、未来的天气情况等。例如， 一个产品的实际价格为 </a:t>
            </a:r>
            <a:r>
              <a:rPr lang="en-US" altLang="zh-CN" sz="1600" dirty="0"/>
              <a:t>500 </a:t>
            </a:r>
            <a:r>
              <a:rPr lang="zh-CN" altLang="en-US" sz="1600" dirty="0"/>
              <a:t>元，通过回归分析预测值为 </a:t>
            </a:r>
            <a:r>
              <a:rPr lang="en-US" altLang="zh-CN" sz="1600" dirty="0"/>
              <a:t>499 </a:t>
            </a:r>
            <a:r>
              <a:rPr lang="zh-CN" altLang="en-US" sz="1600" dirty="0"/>
              <a:t>元，回归是对真实值的一种逼 近预测。 分类问题用于对事物打上一个标签，通常结果为离散值。例如，判断一幅图片上的动 物是一只猫，还是一只狗。分类并没有逼近的概念，最终的正确结果只有一个，错误的就 是错误的，不会有相近的概念。 </a:t>
            </a:r>
            <a:r>
              <a:rPr lang="en-US" altLang="zh-CN" sz="1600" dirty="0"/>
              <a:t>k-NN </a:t>
            </a:r>
            <a:r>
              <a:rPr lang="zh-CN" altLang="en-US" sz="1600" dirty="0"/>
              <a:t>算法不仅可用于分类，也可用于回归。通过找出一个样本的 </a:t>
            </a:r>
            <a:r>
              <a:rPr lang="en-US" altLang="zh-CN" sz="1600" dirty="0"/>
              <a:t>k </a:t>
            </a:r>
            <a:r>
              <a:rPr lang="zh-CN" altLang="en-US" sz="1600" dirty="0"/>
              <a:t>个最近邻居，将 这些邻居的某个（些）属性的平均值赋给该样本，就可以得到该样本对应属性的值。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48382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6.1</a:t>
            </a:r>
            <a:r>
              <a:rPr lang="zh-CN" altLang="en-US" sz="2000" dirty="0"/>
              <a:t>　</a:t>
            </a:r>
            <a:r>
              <a:rPr lang="en-US" altLang="zh-CN" sz="2000" dirty="0"/>
              <a:t>k </a:t>
            </a:r>
            <a:r>
              <a:rPr lang="zh-CN" altLang="en-US" sz="2000" dirty="0"/>
              <a:t>近邻模型概述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4624" y="1517416"/>
            <a:ext cx="1117774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</a:t>
            </a:r>
            <a:r>
              <a:rPr lang="en-US" altLang="zh-CN" sz="1600" dirty="0"/>
              <a:t>k </a:t>
            </a:r>
            <a:r>
              <a:rPr lang="zh-CN" altLang="en-US" sz="1600" dirty="0"/>
              <a:t>近邻算法在基本实现上使用的是多数表决的惰性学习过程，也就是它实际上是基于 记忆的学习方法，并没有学出一个什么判别模型，也没有像贝叶斯分类法那样算出一个新 东西，而是简单地统计距离目标点最近的 </a:t>
            </a:r>
            <a:r>
              <a:rPr lang="en-US" altLang="zh-CN" sz="1600" dirty="0"/>
              <a:t>k </a:t>
            </a:r>
            <a:r>
              <a:rPr lang="zh-CN" altLang="en-US" sz="1600" dirty="0"/>
              <a:t>个节点里数目最多的标签赋予目标点。这里给 出一个最朴素的 </a:t>
            </a:r>
            <a:r>
              <a:rPr lang="en-US" altLang="zh-CN" sz="1600" dirty="0"/>
              <a:t>k </a:t>
            </a:r>
            <a:r>
              <a:rPr lang="zh-CN" altLang="en-US" sz="1600" dirty="0"/>
              <a:t>近邻算法。 输入：训练数据集 </a:t>
            </a:r>
            <a:r>
              <a:rPr lang="en-US" altLang="zh-CN" sz="1600" dirty="0"/>
              <a:t>1 1 2 2 {( , ), ( , ),…,( , )} T x N </a:t>
            </a:r>
            <a:r>
              <a:rPr lang="en-US" altLang="zh-CN" sz="1600" dirty="0" err="1"/>
              <a:t>N</a:t>
            </a:r>
            <a:r>
              <a:rPr lang="en-US" altLang="zh-CN" sz="1600" dirty="0"/>
              <a:t> = y x y x y </a:t>
            </a:r>
            <a:r>
              <a:rPr lang="zh-CN" altLang="en-US" sz="1600" dirty="0"/>
              <a:t>。 输出：实例 </a:t>
            </a:r>
            <a:r>
              <a:rPr lang="en-US" altLang="zh-CN" sz="1600" dirty="0"/>
              <a:t>x </a:t>
            </a:r>
            <a:r>
              <a:rPr lang="zh-CN" altLang="en-US" sz="1600" dirty="0"/>
              <a:t>所属的类 </a:t>
            </a:r>
            <a:r>
              <a:rPr lang="en-US" altLang="zh-CN" sz="1600" dirty="0"/>
              <a:t>y</a:t>
            </a:r>
            <a:r>
              <a:rPr lang="zh-CN" altLang="en-US" sz="1600" dirty="0"/>
              <a:t>。 算法步骤： （</a:t>
            </a:r>
            <a:r>
              <a:rPr lang="en-US" altLang="zh-CN" sz="1600" dirty="0"/>
              <a:t>1</a:t>
            </a:r>
            <a:r>
              <a:rPr lang="zh-CN" altLang="en-US" sz="1600" dirty="0"/>
              <a:t>）根据给定的距离度量，在训练集中找出与 最近邻的 </a:t>
            </a:r>
            <a:r>
              <a:rPr lang="en-US" altLang="zh-CN" sz="1600" dirty="0"/>
              <a:t>k </a:t>
            </a:r>
            <a:r>
              <a:rPr lang="zh-CN" altLang="en-US" sz="1600" dirty="0"/>
              <a:t>个点，涵盖这 </a:t>
            </a:r>
            <a:r>
              <a:rPr lang="en-US" altLang="zh-CN" sz="1600" dirty="0"/>
              <a:t>k </a:t>
            </a:r>
            <a:r>
              <a:rPr lang="zh-CN" altLang="en-US" sz="1600" dirty="0"/>
              <a:t>个点的 </a:t>
            </a:r>
            <a:r>
              <a:rPr lang="en-US" altLang="zh-CN" sz="1600" dirty="0"/>
              <a:t>x </a:t>
            </a:r>
            <a:r>
              <a:rPr lang="zh-CN" altLang="en-US" sz="1600" dirty="0"/>
              <a:t>的 邻域记作 </a:t>
            </a:r>
            <a:r>
              <a:rPr lang="en-US" altLang="zh-CN" sz="1600" dirty="0"/>
              <a:t>( ) N x k </a:t>
            </a:r>
            <a:r>
              <a:rPr lang="zh-CN" altLang="en-US" sz="1600" dirty="0"/>
              <a:t>。 （</a:t>
            </a:r>
            <a:r>
              <a:rPr lang="en-US" altLang="zh-CN" sz="1600" dirty="0"/>
              <a:t>2</a:t>
            </a:r>
            <a:r>
              <a:rPr lang="zh-CN" altLang="en-US" sz="1600" dirty="0"/>
              <a:t>）在 </a:t>
            </a:r>
            <a:r>
              <a:rPr lang="en-US" altLang="zh-CN" sz="1600" dirty="0"/>
              <a:t>NK(x) </a:t>
            </a:r>
            <a:r>
              <a:rPr lang="zh-CN" altLang="en-US" sz="1600" dirty="0"/>
              <a:t>中根据分类决策规则，如多数表决决定 </a:t>
            </a:r>
            <a:r>
              <a:rPr lang="en-US" altLang="zh-CN" sz="1600" dirty="0"/>
              <a:t>x </a:t>
            </a:r>
            <a:r>
              <a:rPr lang="zh-CN" altLang="en-US" sz="1600" dirty="0"/>
              <a:t>所属的类 </a:t>
            </a:r>
            <a:r>
              <a:rPr lang="en-US" altLang="zh-CN" sz="1600" dirty="0"/>
              <a:t>y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6.2.1 k </a:t>
            </a:r>
            <a:r>
              <a:rPr lang="zh-CN" altLang="en-US" sz="2000" dirty="0"/>
              <a:t>近邻的定义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2199363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一个点和一个点之间的距离，无论是什么计算方式，基本上都离不开 </a:t>
            </a:r>
            <a:r>
              <a:rPr lang="en-US" altLang="zh-CN" sz="1600" dirty="0" err="1"/>
              <a:t>Lp</a:t>
            </a:r>
            <a:r>
              <a:rPr lang="en-US" altLang="zh-CN" sz="1600" dirty="0"/>
              <a:t> </a:t>
            </a:r>
            <a:r>
              <a:rPr lang="zh-CN" altLang="en-US" sz="1600" dirty="0"/>
              <a:t>距离。大家 熟知的欧式距离是 </a:t>
            </a:r>
            <a:r>
              <a:rPr lang="en-US" altLang="zh-CN" sz="1600" dirty="0"/>
              <a:t>L2 </a:t>
            </a:r>
            <a:r>
              <a:rPr lang="zh-CN" altLang="en-US" sz="1600" dirty="0"/>
              <a:t>范式，也就是 </a:t>
            </a:r>
            <a:r>
              <a:rPr lang="en-US" altLang="zh-CN" sz="1600" dirty="0"/>
              <a:t>p = 2 </a:t>
            </a:r>
            <a:r>
              <a:rPr lang="zh-CN" altLang="en-US" sz="1600" dirty="0"/>
              <a:t>的情况，而曼哈顿距离则是 </a:t>
            </a:r>
            <a:r>
              <a:rPr lang="en-US" altLang="zh-CN" sz="1600" dirty="0"/>
              <a:t>L1 </a:t>
            </a:r>
            <a:r>
              <a:rPr lang="zh-CN" altLang="en-US" sz="1600" dirty="0"/>
              <a:t>范式。</a:t>
            </a:r>
            <a:r>
              <a:rPr lang="en-US" altLang="zh-CN" sz="1600" dirty="0" err="1"/>
              <a:t>Lp</a:t>
            </a:r>
            <a:r>
              <a:rPr lang="en-US" altLang="zh-CN" sz="1600" dirty="0"/>
              <a:t> </a:t>
            </a:r>
            <a:r>
              <a:rPr lang="zh-CN" altLang="en-US" sz="1600" dirty="0"/>
              <a:t>距离的定 义如下： </a:t>
            </a:r>
            <a:r>
              <a:rPr lang="en-US" altLang="zh-CN" sz="1600" dirty="0"/>
              <a:t>1 ( ) ( ) 1 ( , ) ( ) p n l </a:t>
            </a:r>
            <a:r>
              <a:rPr lang="en-US" altLang="zh-CN" sz="1600" dirty="0" err="1"/>
              <a:t>l</a:t>
            </a:r>
            <a:r>
              <a:rPr lang="en-US" altLang="zh-CN" sz="1600" dirty="0"/>
              <a:t> p </a:t>
            </a:r>
            <a:r>
              <a:rPr lang="en-US" altLang="zh-CN" sz="1600" dirty="0" err="1"/>
              <a:t>p</a:t>
            </a:r>
            <a:r>
              <a:rPr lang="en-US" altLang="zh-CN" sz="1600" dirty="0"/>
              <a:t>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l </a:t>
            </a:r>
            <a:r>
              <a:rPr lang="en-US" altLang="zh-CN" sz="1600" dirty="0" err="1"/>
              <a:t>L</a:t>
            </a:r>
            <a:r>
              <a:rPr lang="en-US" altLang="zh-CN" sz="1600" dirty="0"/>
              <a:t>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= = − ∑ </a:t>
            </a:r>
            <a:r>
              <a:rPr lang="zh-CN" altLang="en-US" sz="1600" dirty="0"/>
              <a:t>（</a:t>
            </a:r>
            <a:r>
              <a:rPr lang="en-US" altLang="zh-CN" sz="1600" dirty="0"/>
              <a:t>6.1</a:t>
            </a:r>
            <a:r>
              <a:rPr lang="zh-CN" altLang="en-US" sz="1600" dirty="0"/>
              <a:t>） 式中： </a:t>
            </a:r>
            <a:r>
              <a:rPr lang="en-US" altLang="zh-CN" sz="1600" dirty="0"/>
              <a:t>p≥1</a:t>
            </a:r>
            <a:r>
              <a:rPr lang="zh-CN" altLang="en-US" sz="1600" dirty="0"/>
              <a:t>； </a:t>
            </a:r>
            <a:r>
              <a:rPr lang="en-US" altLang="zh-CN" sz="1600" dirty="0"/>
              <a:t>,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——</a:t>
            </a:r>
            <a:r>
              <a:rPr lang="zh-CN" altLang="en-US" sz="1600" dirty="0"/>
              <a:t>样本实例； </a:t>
            </a:r>
            <a:r>
              <a:rPr lang="en-US" altLang="zh-CN" sz="1600" dirty="0"/>
              <a:t>( )l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x ——</a:t>
            </a:r>
            <a:r>
              <a:rPr lang="zh-CN" altLang="en-US" sz="1600" dirty="0"/>
              <a:t>样本 </a:t>
            </a:r>
            <a:r>
              <a:rPr lang="en-US" altLang="zh-CN" sz="1600" dirty="0"/>
              <a:t>xi </a:t>
            </a:r>
            <a:r>
              <a:rPr lang="zh-CN" altLang="en-US" sz="1600" dirty="0"/>
              <a:t>的第 </a:t>
            </a:r>
            <a:r>
              <a:rPr lang="en-US" altLang="zh-CN" sz="1600" dirty="0"/>
              <a:t>l </a:t>
            </a:r>
            <a:r>
              <a:rPr lang="zh-CN" altLang="en-US" sz="1600" dirty="0"/>
              <a:t>个特征值。 当然，如果 </a:t>
            </a:r>
            <a:r>
              <a:rPr lang="en-US" altLang="zh-CN" sz="1600" dirty="0"/>
              <a:t>p →∞</a:t>
            </a:r>
            <a:r>
              <a:rPr lang="zh-CN" altLang="en-US" sz="1600" dirty="0"/>
              <a:t>时，就叫作切比雪夫距离了。 除了这个闵可夫斯基距离集合外，还有另外的距离评估体系，如马氏距离、巴氏距 离、汉明距离，这些都和概率论中的统计学度量标准相关。而夹角余弦、杰卡德相似系 数、皮尔逊系数等都和相似度有关。简单来说，这些不同的距离定义其实只是一个度量标 准而已，应根据数据特征选择相应的度量标准。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6.2.2 </a:t>
            </a:r>
            <a:r>
              <a:rPr lang="zh-CN" altLang="en-US" sz="2000" dirty="0"/>
              <a:t>距离度量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675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对于 </a:t>
            </a:r>
            <a:r>
              <a:rPr lang="en-US" altLang="zh-CN" sz="1600" dirty="0"/>
              <a:t>k </a:t>
            </a:r>
            <a:r>
              <a:rPr lang="zh-CN" altLang="en-US" sz="1600" dirty="0"/>
              <a:t>值的选择，没有一个固定的经验，一般根据样本的分布选择一个较小的值，可 以通过交叉验证选择一个合适的 </a:t>
            </a:r>
            <a:r>
              <a:rPr lang="en-US" altLang="zh-CN" sz="1600" dirty="0"/>
              <a:t>k </a:t>
            </a:r>
            <a:r>
              <a:rPr lang="zh-CN" altLang="en-US" sz="1600" dirty="0"/>
              <a:t>值。 选择较小的 </a:t>
            </a:r>
            <a:r>
              <a:rPr lang="en-US" altLang="zh-CN" sz="1600" dirty="0"/>
              <a:t>k </a:t>
            </a:r>
            <a:r>
              <a:rPr lang="zh-CN" altLang="en-US" sz="1600" dirty="0"/>
              <a:t>值，相当于用较小的邻域中的训练实例进行预测，训练误差会减小，只 有与输入实例较近或相似的训练实例，才会对预测结果起作用，与此同时带来的问题是泛 化误差增大。换句话说，</a:t>
            </a:r>
            <a:r>
              <a:rPr lang="en-US" altLang="zh-CN" sz="1600" dirty="0"/>
              <a:t>k </a:t>
            </a:r>
            <a:r>
              <a:rPr lang="zh-CN" altLang="en-US" sz="1600" dirty="0"/>
              <a:t>值的减小意味着整体模型变得复杂，容易发生过拟合。 选择较大的 </a:t>
            </a:r>
            <a:r>
              <a:rPr lang="en-US" altLang="zh-CN" sz="1600" dirty="0"/>
              <a:t>k </a:t>
            </a:r>
            <a:r>
              <a:rPr lang="zh-CN" altLang="en-US" sz="1600" dirty="0"/>
              <a:t>值，相当于用较大邻域中的训练实例进行预测，其优点是可以减少泛化 误差，但缺点是训练误差会增大。这时候，与输入实例较远（不相似）的训练实例也会对 预测器作用，使预测发生错误，且 </a:t>
            </a:r>
            <a:r>
              <a:rPr lang="en-US" altLang="zh-CN" sz="1600" dirty="0"/>
              <a:t>k </a:t>
            </a:r>
            <a:r>
              <a:rPr lang="zh-CN" altLang="en-US" sz="1600" dirty="0"/>
              <a:t>值的增大意味着整体的模型变得简单。一个极端是 </a:t>
            </a:r>
            <a:r>
              <a:rPr lang="en-US" altLang="zh-CN" sz="1600" dirty="0"/>
              <a:t>k </a:t>
            </a:r>
            <a:r>
              <a:rPr lang="zh-CN" altLang="en-US" sz="1600" dirty="0"/>
              <a:t>等于样本数 </a:t>
            </a:r>
            <a:r>
              <a:rPr lang="en-US" altLang="zh-CN" sz="1600" dirty="0"/>
              <a:t>m</a:t>
            </a:r>
            <a:r>
              <a:rPr lang="zh-CN" altLang="en-US" sz="1600" dirty="0"/>
              <a:t>，完全没有分类，此时无论输入什么实例，都只是简单地预测它属于在训练 实例中最多的类，模型过于简单。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6.2.3 k </a:t>
            </a:r>
            <a:r>
              <a:rPr lang="zh-CN" altLang="en-US" sz="2000" dirty="0"/>
              <a:t>值的选择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有了数据和学习模型的策略，然后就可以开始构造模型了，如果已有模型的基本形 式，那就是一个优化模型参数的问题了。优化对于学习过确定性模型的朋友并不陌生，但 是优化过程往往是复杂的，面对复杂的数学优化问题，通常很难通过简单的求导获得最终 的结果，所以就要构造一系列算法。 我们的目标是高效的算法、更小的计算机内存代价、更快的运算速度、更有效的参数 优化结果。也就是说，误分类率为： </a:t>
            </a:r>
            <a:r>
              <a:rPr lang="en-US" altLang="zh-CN" sz="1600" dirty="0"/>
              <a:t>1 1 ( ) 1 (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I y c I y c k </a:t>
            </a:r>
            <a:r>
              <a:rPr lang="en-US" altLang="zh-CN" sz="1600" dirty="0" err="1"/>
              <a:t>k</a:t>
            </a:r>
            <a:r>
              <a:rPr lang="en-US" altLang="zh-CN" sz="1600" dirty="0"/>
              <a:t> ∑ ∑ ≠ = − = </a:t>
            </a:r>
            <a:r>
              <a:rPr lang="zh-CN" altLang="en-US" sz="1600" dirty="0"/>
              <a:t>（</a:t>
            </a:r>
            <a:r>
              <a:rPr lang="en-US" altLang="zh-CN" sz="1600" dirty="0"/>
              <a:t>6.3</a:t>
            </a:r>
            <a:r>
              <a:rPr lang="zh-CN" altLang="en-US" sz="1600" dirty="0"/>
              <a:t>） 要使得误分类率最小，也就是经验风险最小，就要使得 </a:t>
            </a:r>
            <a:r>
              <a:rPr lang="en-US" altLang="zh-CN" sz="1600" dirty="0"/>
              <a:t>1 ( )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j I y c k ∑ = </a:t>
            </a:r>
            <a:r>
              <a:rPr lang="zh-CN" altLang="en-US" sz="1600" dirty="0"/>
              <a:t>最大，所以多数 表决规则等价于经验最小化。 其实，还可以使用权重加权的多数表决，对于 </a:t>
            </a:r>
            <a:r>
              <a:rPr lang="en-US" altLang="zh-CN" sz="1600" dirty="0"/>
              <a:t>k </a:t>
            </a:r>
            <a:r>
              <a:rPr lang="zh-CN" altLang="en-US" sz="1600" dirty="0"/>
              <a:t>个最近点，根据其距离的远近进行加 权统计，从而获得一个折中的效果。 就 </a:t>
            </a:r>
            <a:r>
              <a:rPr lang="en-US" altLang="zh-CN" sz="1600" dirty="0"/>
              <a:t>k </a:t>
            </a:r>
            <a:r>
              <a:rPr lang="zh-CN" altLang="en-US" sz="1600" dirty="0"/>
              <a:t>近邻来讲，如果 </a:t>
            </a:r>
            <a:r>
              <a:rPr lang="en-US" altLang="zh-CN" sz="1600" dirty="0"/>
              <a:t>k </a:t>
            </a:r>
            <a:r>
              <a:rPr lang="zh-CN" altLang="en-US" sz="1600" dirty="0"/>
              <a:t>值比较小，那么如噪点、错误的数据、不恰当的度量标准以及 数据本身的缺陷等会很大程度上影响最终的结果，而如果 </a:t>
            </a:r>
            <a:r>
              <a:rPr lang="en-US" altLang="zh-CN" sz="1600" dirty="0"/>
              <a:t>k </a:t>
            </a:r>
            <a:r>
              <a:rPr lang="zh-CN" altLang="en-US" sz="1600" dirty="0"/>
              <a:t>值比较大，那么以上缺陷就会 尽可能地平均，从而减小对最终结果的影响。就 </a:t>
            </a:r>
            <a:r>
              <a:rPr lang="en-US" altLang="zh-CN" sz="1600" dirty="0"/>
              <a:t>k </a:t>
            </a:r>
            <a:r>
              <a:rPr lang="zh-CN" altLang="en-US" sz="1600" dirty="0"/>
              <a:t>近邻算法来讲，</a:t>
            </a:r>
            <a:r>
              <a:rPr lang="en-US" altLang="zh-CN" sz="1600" dirty="0"/>
              <a:t>k </a:t>
            </a:r>
            <a:r>
              <a:rPr lang="zh-CN" altLang="en-US" sz="1600" dirty="0"/>
              <a:t>值越小，与目标点相近 的点的标签对于其目标点的影响越大，其标签的一致性就越高，这样近似误差就会变小。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6.2.4 </a:t>
            </a:r>
            <a:r>
              <a:rPr lang="zh-CN" altLang="en-US" sz="2000" dirty="0"/>
              <a:t>分类决策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0" y="1783148"/>
            <a:ext cx="12000409" cy="4457184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200" dirty="0"/>
              <a:t>先从一个简单的例子开始。表 </a:t>
            </a:r>
            <a:r>
              <a:rPr lang="en-US" altLang="zh-CN" sz="1200" dirty="0"/>
              <a:t>6-1 </a:t>
            </a:r>
            <a:r>
              <a:rPr lang="zh-CN" altLang="en-US" sz="1200" dirty="0"/>
              <a:t>所示数据包含 </a:t>
            </a:r>
            <a:r>
              <a:rPr lang="en-US" altLang="zh-CN" sz="1200" dirty="0"/>
              <a:t>10 </a:t>
            </a:r>
            <a:r>
              <a:rPr lang="zh-CN" altLang="en-US" sz="1200" dirty="0"/>
              <a:t>人的身高、年龄和体重（目标） 值，缺少第 </a:t>
            </a:r>
            <a:r>
              <a:rPr lang="en-US" altLang="zh-CN" sz="1200" dirty="0"/>
              <a:t>11 </a:t>
            </a:r>
            <a:r>
              <a:rPr lang="zh-CN" altLang="en-US" sz="1200" dirty="0"/>
              <a:t>人的体重值。在此需要根据他们的身高和年龄预测这个人的体重。需要指 出：表 </a:t>
            </a:r>
            <a:r>
              <a:rPr lang="en-US" altLang="zh-CN" sz="1200" dirty="0"/>
              <a:t>6-1 </a:t>
            </a:r>
            <a:r>
              <a:rPr lang="zh-CN" altLang="en-US" sz="1200" dirty="0"/>
              <a:t>中的数据不代表实际值，它仅作为一个例子帮助大家理解 </a:t>
            </a:r>
            <a:r>
              <a:rPr lang="en-US" altLang="zh-CN" sz="1200" dirty="0"/>
              <a:t>k </a:t>
            </a:r>
            <a:r>
              <a:rPr lang="zh-CN" altLang="en-US" sz="1200" dirty="0"/>
              <a:t>近邻回归方法的基 本思想。</a:t>
            </a:r>
            <a:endParaRPr lang="en-US" altLang="zh-CN" sz="12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200" dirty="0"/>
              <a:t>在图 </a:t>
            </a:r>
            <a:r>
              <a:rPr lang="en-US" altLang="zh-CN" sz="1200" dirty="0"/>
              <a:t>6-1 </a:t>
            </a:r>
            <a:r>
              <a:rPr lang="zh-CN" altLang="en-US" sz="1200" dirty="0"/>
              <a:t>中，</a:t>
            </a:r>
            <a:r>
              <a:rPr lang="en-US" altLang="zh-CN" sz="1200" dirty="0"/>
              <a:t>y </a:t>
            </a:r>
            <a:r>
              <a:rPr lang="zh-CN" altLang="en-US" sz="1200" dirty="0"/>
              <a:t>轴表示人的身高（以英尺为单位，</a:t>
            </a:r>
            <a:r>
              <a:rPr lang="en-US" altLang="zh-CN" sz="1200" dirty="0"/>
              <a:t>1 </a:t>
            </a:r>
            <a:r>
              <a:rPr lang="zh-CN" altLang="en-US" sz="1200" dirty="0"/>
              <a:t>英尺 </a:t>
            </a:r>
            <a:r>
              <a:rPr lang="en-US" altLang="zh-CN" sz="1200" dirty="0"/>
              <a:t>=0.3048 </a:t>
            </a:r>
            <a:r>
              <a:rPr lang="zh-CN" altLang="en-US" sz="1200" dirty="0"/>
              <a:t>米），</a:t>
            </a:r>
            <a:r>
              <a:rPr lang="en-US" altLang="zh-CN" sz="1200" dirty="0"/>
              <a:t>x </a:t>
            </a:r>
            <a:r>
              <a:rPr lang="zh-CN" altLang="en-US" sz="1200" dirty="0"/>
              <a:t>轴表示年龄 （以年为单位）。这些点是根据人的 </a:t>
            </a:r>
            <a:r>
              <a:rPr lang="en-US" altLang="zh-CN" sz="1200" dirty="0"/>
              <a:t>ID </a:t>
            </a:r>
            <a:r>
              <a:rPr lang="zh-CN" altLang="en-US" sz="1200" dirty="0"/>
              <a:t>值进行编号。点 </a:t>
            </a:r>
            <a:r>
              <a:rPr lang="en-US" altLang="zh-CN" sz="1200" dirty="0"/>
              <a:t>ID11 </a:t>
            </a:r>
            <a:r>
              <a:rPr lang="zh-CN" altLang="en-US" sz="1200" dirty="0"/>
              <a:t>是我们的测试点。如果要求根 据图确定 </a:t>
            </a:r>
            <a:r>
              <a:rPr lang="en-US" altLang="zh-CN" sz="1200" dirty="0"/>
              <a:t>ID11 </a:t>
            </a:r>
            <a:r>
              <a:rPr lang="zh-CN" altLang="en-US" sz="1200" dirty="0"/>
              <a:t>的质量，你的答案是什么？你可能说，因为 </a:t>
            </a:r>
            <a:r>
              <a:rPr lang="en-US" altLang="zh-CN" sz="1200" dirty="0"/>
              <a:t>ID11 </a:t>
            </a:r>
            <a:r>
              <a:rPr lang="zh-CN" altLang="en-US" sz="1200" dirty="0"/>
              <a:t>更接近第 </a:t>
            </a:r>
            <a:r>
              <a:rPr lang="en-US" altLang="zh-CN" sz="1200" dirty="0"/>
              <a:t>5 </a:t>
            </a:r>
            <a:r>
              <a:rPr lang="zh-CN" altLang="en-US" sz="1200" dirty="0"/>
              <a:t>点和第 </a:t>
            </a:r>
            <a:r>
              <a:rPr lang="en-US" altLang="zh-CN" sz="1200" dirty="0"/>
              <a:t>1 </a:t>
            </a:r>
            <a:r>
              <a:rPr lang="zh-CN" altLang="en-US" sz="1200" dirty="0"/>
              <a:t>点， 所以它必须具有与这些 </a:t>
            </a:r>
            <a:r>
              <a:rPr lang="en-US" altLang="zh-CN" sz="1200" dirty="0"/>
              <a:t>ID </a:t>
            </a:r>
            <a:r>
              <a:rPr lang="zh-CN" altLang="en-US" sz="1200" dirty="0"/>
              <a:t>类似的质量，可能为 </a:t>
            </a:r>
            <a:r>
              <a:rPr lang="en-US" altLang="zh-CN" sz="1200" dirty="0"/>
              <a:t>72~77kg</a:t>
            </a:r>
            <a:r>
              <a:rPr lang="zh-CN" altLang="en-US" sz="1200" dirty="0"/>
              <a:t>（表中 </a:t>
            </a:r>
            <a:r>
              <a:rPr lang="en-US" altLang="zh-CN" sz="1200" dirty="0"/>
              <a:t>ID1 </a:t>
            </a:r>
            <a:r>
              <a:rPr lang="zh-CN" altLang="en-US" sz="1200" dirty="0"/>
              <a:t>和 </a:t>
            </a:r>
            <a:r>
              <a:rPr lang="en-US" altLang="zh-CN" sz="1200" dirty="0"/>
              <a:t>ID5 </a:t>
            </a:r>
            <a:r>
              <a:rPr lang="zh-CN" altLang="en-US" sz="1200" dirty="0"/>
              <a:t>的权重）。这实 际上是有道理的，但 </a:t>
            </a:r>
            <a:r>
              <a:rPr lang="en-US" altLang="zh-CN" sz="1200" dirty="0"/>
              <a:t>k-NN </a:t>
            </a:r>
            <a:r>
              <a:rPr lang="zh-CN" altLang="en-US" sz="1200" dirty="0"/>
              <a:t>算法会如何预测这些值呢？下面通过试验讨论。 如上所述，</a:t>
            </a:r>
            <a:r>
              <a:rPr lang="en-US" altLang="zh-CN" sz="1200" dirty="0"/>
              <a:t>k-NN </a:t>
            </a:r>
            <a:r>
              <a:rPr lang="zh-CN" altLang="en-US" sz="1200" dirty="0"/>
              <a:t>可用于分类和回归问题。该算法使用“特征相似性”预测任何新数 据点的值。这意味着，新的点将根据其与训练集中的点的接近程度进行分配。从引例中可 以知道，</a:t>
            </a:r>
            <a:r>
              <a:rPr lang="en-US" altLang="zh-CN" sz="1200" dirty="0"/>
              <a:t>ID11 </a:t>
            </a:r>
            <a:r>
              <a:rPr lang="zh-CN" altLang="en-US" sz="1200" dirty="0"/>
              <a:t>的高度和年龄类似 </a:t>
            </a:r>
            <a:r>
              <a:rPr lang="en-US" altLang="zh-CN" sz="1200" dirty="0"/>
              <a:t>ID1 </a:t>
            </a:r>
            <a:r>
              <a:rPr lang="zh-CN" altLang="en-US" sz="1200" dirty="0"/>
              <a:t>和 </a:t>
            </a:r>
            <a:r>
              <a:rPr lang="en-US" altLang="zh-CN" sz="1200" dirty="0"/>
              <a:t>ID5</a:t>
            </a:r>
            <a:r>
              <a:rPr lang="zh-CN" altLang="en-US" sz="1200" dirty="0"/>
              <a:t>，因此质量也大致相同。如果这是一个分类问 题，则可以采用该模式作为最终预测。在这种情况下，有两个质量值 </a:t>
            </a:r>
            <a:r>
              <a:rPr lang="en-US" altLang="zh-CN" sz="1200" dirty="0"/>
              <a:t>72 </a:t>
            </a:r>
            <a:r>
              <a:rPr lang="zh-CN" altLang="en-US" sz="1200" dirty="0"/>
              <a:t>和 </a:t>
            </a:r>
            <a:r>
              <a:rPr lang="en-US" altLang="zh-CN" sz="1200" dirty="0"/>
              <a:t>77 </a:t>
            </a:r>
            <a:r>
              <a:rPr lang="zh-CN" altLang="en-US" sz="1200" dirty="0"/>
              <a:t>可供选择。 最终取两个质量的平均值作为最终的预测值。以下是该算法的详细说明。</a:t>
            </a:r>
            <a:endParaRPr lang="en-GB" altLang="en-US" sz="12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6.3.1 k </a:t>
            </a:r>
            <a:r>
              <a:rPr lang="zh-CN" altLang="en-US" sz="2000" dirty="0"/>
              <a:t>近邻回归的基本思想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47" y="2334231"/>
            <a:ext cx="5238750" cy="2924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1722" y="2315558"/>
            <a:ext cx="4591050" cy="28003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3620" y="2060905"/>
            <a:ext cx="10584698" cy="4661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r>
              <a:rPr lang="zh-CN" altLang="en-US" sz="1600" dirty="0"/>
              <a:t>计算新的点与每个训练点之间的距离 体重预测数据点距离示意图如图 </a:t>
            </a:r>
            <a:r>
              <a:rPr lang="en-US" altLang="zh-CN" sz="1600" dirty="0"/>
              <a:t>6-2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 marL="342900" indent="-342900">
              <a:lnSpc>
                <a:spcPct val="150000"/>
              </a:lnSpc>
              <a:buAutoNum type="arabicPeriod"/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r>
              <a:rPr lang="en-US" altLang="zh-CN" dirty="0"/>
              <a:t>2. k </a:t>
            </a:r>
            <a:r>
              <a:rPr lang="zh-CN" altLang="en-US" dirty="0"/>
              <a:t>近邻选择 选择最接近的 </a:t>
            </a:r>
            <a:r>
              <a:rPr lang="en-US" altLang="zh-CN" dirty="0"/>
              <a:t>k </a:t>
            </a:r>
            <a:r>
              <a:rPr lang="zh-CN" altLang="en-US" dirty="0"/>
              <a:t>个数据点（基于距离）。在演示的例子中，如果 </a:t>
            </a:r>
            <a:r>
              <a:rPr lang="en-US" altLang="zh-CN" dirty="0"/>
              <a:t>k </a:t>
            </a:r>
            <a:r>
              <a:rPr lang="zh-CN" altLang="en-US" dirty="0"/>
              <a:t>的值为 </a:t>
            </a:r>
            <a:r>
              <a:rPr lang="en-US" altLang="zh-CN" dirty="0"/>
              <a:t>3</a:t>
            </a:r>
            <a:r>
              <a:rPr lang="zh-CN" altLang="en-US" dirty="0"/>
              <a:t>，则选择点 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，如图 </a:t>
            </a:r>
            <a:r>
              <a:rPr lang="en-US" altLang="zh-CN" dirty="0"/>
              <a:t>6-3 </a:t>
            </a:r>
            <a:r>
              <a:rPr lang="zh-CN" altLang="en-US" dirty="0"/>
              <a:t>所示，具体将在后面进一步探索选择正确的 </a:t>
            </a:r>
            <a:r>
              <a:rPr lang="en-US" altLang="zh-CN" dirty="0"/>
              <a:t>k </a:t>
            </a:r>
            <a:r>
              <a:rPr lang="zh-CN" altLang="en-US" dirty="0"/>
              <a:t>值的方法</a:t>
            </a:r>
            <a:endParaRPr lang="en-US" altLang="zh-CN" dirty="0"/>
          </a:p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r>
              <a:rPr lang="en-US" altLang="zh-CN" dirty="0"/>
              <a:t>3. </a:t>
            </a:r>
            <a:r>
              <a:rPr lang="zh-CN" altLang="en-US" dirty="0"/>
              <a:t>数据预测 这些数据点的平均值是新点的最终预测值。这里，第 </a:t>
            </a:r>
            <a:r>
              <a:rPr lang="en-US" altLang="zh-CN" dirty="0"/>
              <a:t>11 </a:t>
            </a:r>
            <a:r>
              <a:rPr lang="zh-CN" altLang="en-US" dirty="0"/>
              <a:t>个人的预测质量为 </a:t>
            </a:r>
            <a:r>
              <a:rPr lang="en-US" altLang="zh-CN" dirty="0"/>
              <a:t>=</a:t>
            </a:r>
            <a:r>
              <a:rPr lang="zh-CN" altLang="en-US" dirty="0"/>
              <a:t>（</a:t>
            </a:r>
            <a:r>
              <a:rPr lang="en-US" altLang="zh-CN" dirty="0"/>
              <a:t>77 + 72 + 60</a:t>
            </a:r>
            <a:r>
              <a:rPr lang="zh-CN" altLang="en-US" dirty="0"/>
              <a:t>）</a:t>
            </a:r>
            <a:r>
              <a:rPr lang="en-US" altLang="zh-CN" dirty="0"/>
              <a:t>/3 ≈ 69.67kg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706" y="2480251"/>
            <a:ext cx="3971925" cy="2457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587" y="2480251"/>
            <a:ext cx="3733800" cy="23145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5097</Words>
  <Application>WPS 演示</Application>
  <PresentationFormat>宽屏</PresentationFormat>
  <Paragraphs>150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Copperplate Gothic Bold</vt:lpstr>
      <vt:lpstr>微软雅黑</vt:lpstr>
      <vt:lpstr>华文楷体</vt:lpstr>
      <vt:lpstr>Microsoft YaHei UI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155</cp:revision>
  <dcterms:created xsi:type="dcterms:W3CDTF">2015-09-01T10:32:00Z</dcterms:created>
  <dcterms:modified xsi:type="dcterms:W3CDTF">2024-02-28T01:32:56Z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8B9FD3C67A364EA1BAB21ADA32F105A1_12</vt:lpwstr>
  </property>
</Properties>
</file>