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Lst>
  <p:notesMasterIdLst>
    <p:notesMasterId r:id="rId18"/>
  </p:notesMasterIdLst>
  <p:sldIdLst>
    <p:sldId id="257" r:id="rId3"/>
    <p:sldId id="261" r:id="rId4"/>
    <p:sldId id="366" r:id="rId5"/>
    <p:sldId id="447" r:id="rId6"/>
    <p:sldId id="448" r:id="rId7"/>
    <p:sldId id="449" r:id="rId8"/>
    <p:sldId id="450" r:id="rId9"/>
    <p:sldId id="451" r:id="rId10"/>
    <p:sldId id="452" r:id="rId11"/>
    <p:sldId id="453" r:id="rId12"/>
    <p:sldId id="454" r:id="rId13"/>
    <p:sldId id="455" r:id="rId14"/>
    <p:sldId id="456" r:id="rId15"/>
    <p:sldId id="457" r:id="rId16"/>
    <p:sldId id="458" r:id="rId17"/>
  </p:sldIdLst>
  <p:sldSz cx="12192000" cy="6858000"/>
  <p:notesSz cx="6858000" cy="9144000"/>
  <p:custDataLst>
    <p:tags r:id="rId22"/>
  </p:custDataLst>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9pPr>
  </p:defaultTextStyle>
  <p:extLst>
    <p:ext uri="{EFAFB233-063F-42B5-8137-9DF3F51BA10A}">
      <p15:sldGuideLst xmlns:p15="http://schemas.microsoft.com/office/powerpoint/2012/main">
        <p15:guide id="1" orient="horz" pos="391" userDrawn="1">
          <p15:clr>
            <a:srgbClr val="A4A3A4"/>
          </p15:clr>
        </p15:guide>
        <p15:guide id="2" orient="horz" pos="1298" userDrawn="1">
          <p15:clr>
            <a:srgbClr val="A4A3A4"/>
          </p15:clr>
        </p15:guide>
        <p15:guide id="3" orient="horz" pos="3704" userDrawn="1">
          <p15:clr>
            <a:srgbClr val="A4A3A4"/>
          </p15:clr>
        </p15:guide>
        <p15:guide id="4" orient="horz" pos="3112" userDrawn="1">
          <p15:clr>
            <a:srgbClr val="A4A3A4"/>
          </p15:clr>
        </p15:guide>
        <p15:guide id="5" orient="horz" pos="2704" userDrawn="1">
          <p15:clr>
            <a:srgbClr val="A4A3A4"/>
          </p15:clr>
        </p15:guide>
        <p15:guide id="6" orient="horz" pos="3304" userDrawn="1">
          <p15:clr>
            <a:srgbClr val="A4A3A4"/>
          </p15:clr>
        </p15:guide>
        <p15:guide id="7" pos="3885" userDrawn="1">
          <p15:clr>
            <a:srgbClr val="A4A3A4"/>
          </p15:clr>
        </p15:guide>
        <p15:guide id="8" pos="836" userDrawn="1">
          <p15:clr>
            <a:srgbClr val="A4A3A4"/>
          </p15:clr>
        </p15:guide>
        <p15:guide id="10" pos="7015" userDrawn="1">
          <p15:clr>
            <a:srgbClr val="A4A3A4"/>
          </p15:clr>
        </p15:guide>
        <p15:guide id="11" pos="1255" userDrawn="1">
          <p15:clr>
            <a:srgbClr val="A4A3A4"/>
          </p15:clr>
        </p15:guide>
        <p15:guide id="12" pos="63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B1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244" autoAdjust="0"/>
  </p:normalViewPr>
  <p:slideViewPr>
    <p:cSldViewPr showGuides="1">
      <p:cViewPr varScale="1">
        <p:scale>
          <a:sx n="109" d="100"/>
          <a:sy n="109" d="100"/>
        </p:scale>
        <p:origin x="630" y="96"/>
      </p:cViewPr>
      <p:guideLst>
        <p:guide orient="horz" pos="391"/>
        <p:guide orient="horz" pos="1298"/>
        <p:guide orient="horz" pos="3704"/>
        <p:guide orient="horz" pos="3112"/>
        <p:guide orient="horz" pos="2704"/>
        <p:guide orient="horz" pos="3304"/>
        <p:guide pos="3885"/>
        <p:guide pos="836"/>
        <p:guide pos="7015"/>
        <p:guide pos="1255"/>
        <p:guide pos="6335"/>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gs" Target="tags/tag1.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notesMaster" Target="notesMasters/notesMaster1.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页眉占位符 1"/>
          <p:cNvSpPr>
            <a:spLocks noGrp="1"/>
          </p:cNvSpPr>
          <p:nvPr>
            <p:ph type="hdr" sz="quarter"/>
          </p:nvPr>
        </p:nvSpPr>
        <p:spPr>
          <a:xfrm>
            <a:off x="0" y="0"/>
            <a:ext cx="2971800" cy="458788"/>
          </a:xfrm>
          <a:prstGeom prst="rect">
            <a:avLst/>
          </a:prstGeom>
          <a:noFill/>
          <a:ln w="9525">
            <a:noFill/>
          </a:ln>
        </p:spPr>
        <p:txBody>
          <a:bodyPr/>
          <a:lstStyle/>
          <a:p>
            <a:pPr lvl="0" eaLnBrk="1" fontAlgn="base" hangingPunct="1"/>
            <a:endParaRPr lang="zh-CN" altLang="en-US" sz="1200" strike="noStrike" noProof="1"/>
          </a:p>
        </p:txBody>
      </p:sp>
      <p:sp>
        <p:nvSpPr>
          <p:cNvPr id="14339" name="日期占位符 2"/>
          <p:cNvSpPr>
            <a:spLocks noGrp="1"/>
          </p:cNvSpPr>
          <p:nvPr>
            <p:ph type="dt" idx="1"/>
          </p:nvPr>
        </p:nvSpPr>
        <p:spPr>
          <a:xfrm>
            <a:off x="3884613" y="0"/>
            <a:ext cx="2971800" cy="458788"/>
          </a:xfrm>
          <a:prstGeom prst="rect">
            <a:avLst/>
          </a:prstGeom>
          <a:noFill/>
          <a:ln w="9525">
            <a:noFill/>
          </a:ln>
        </p:spPr>
        <p:txBody>
          <a:bodyPr/>
          <a:lstStyle/>
          <a:p>
            <a:pPr lvl="0" algn="r" eaLnBrk="1" fontAlgn="base" hangingPunct="1"/>
            <a:endParaRPr lang="zh-CN" altLang="en-US" sz="1200" strike="noStrike" noProof="1"/>
          </a:p>
        </p:txBody>
      </p:sp>
      <p:sp>
        <p:nvSpPr>
          <p:cNvPr id="14340" name="幻灯片图像占位符 3"/>
          <p:cNvSpPr>
            <a:spLocks noGrp="1" noRot="1" noChangeAspect="1"/>
          </p:cNvSpPr>
          <p:nvPr>
            <p:ph type="sldImg"/>
          </p:nvPr>
        </p:nvSpPr>
        <p:spPr>
          <a:xfrm>
            <a:off x="685800" y="1143000"/>
            <a:ext cx="5486400" cy="3086100"/>
          </a:xfrm>
          <a:prstGeom prst="rect">
            <a:avLst/>
          </a:prstGeom>
          <a:noFill/>
          <a:ln w="9525">
            <a:noFill/>
          </a:ln>
        </p:spPr>
      </p:sp>
      <p:sp>
        <p:nvSpPr>
          <p:cNvPr id="14341" name="备注占位符 4"/>
          <p:cNvSpPr>
            <a:spLocks noGrp="1" noRot="1" noChangeAspect="1"/>
          </p:cNvSpPr>
          <p:nvPr/>
        </p:nvSpPr>
        <p:spPr>
          <a:xfrm>
            <a:off x="685800" y="4400550"/>
            <a:ext cx="5486400" cy="3600450"/>
          </a:xfrm>
          <a:prstGeom prst="rect">
            <a:avLst/>
          </a:prstGeom>
          <a:noFill/>
          <a:ln w="9525">
            <a:noFill/>
          </a:ln>
        </p:spPr>
        <p:txBody>
          <a:bodyPr anchor="ctr"/>
          <a:lstStyle/>
          <a:p>
            <a:pPr lvl="0">
              <a:spcBef>
                <a:spcPct val="30000"/>
              </a:spcBef>
            </a:pPr>
            <a:r>
              <a:rPr lang="zh-CN" altLang="en-US" sz="1200" dirty="0"/>
              <a:t>单击此处编辑母版文本样式</a:t>
            </a:r>
            <a:endParaRPr lang="zh-CN" altLang="en-US" sz="1200" dirty="0"/>
          </a:p>
          <a:p>
            <a:pPr lvl="0">
              <a:spcBef>
                <a:spcPct val="30000"/>
              </a:spcBef>
            </a:pPr>
            <a:r>
              <a:rPr lang="zh-CN" altLang="en-US" sz="1200" dirty="0"/>
              <a:t>第二级</a:t>
            </a:r>
            <a:endParaRPr lang="zh-CN" altLang="en-US" sz="1200" dirty="0"/>
          </a:p>
          <a:p>
            <a:pPr lvl="0">
              <a:spcBef>
                <a:spcPct val="30000"/>
              </a:spcBef>
            </a:pPr>
            <a:r>
              <a:rPr lang="zh-CN" altLang="en-US" sz="1200" dirty="0"/>
              <a:t>第三级</a:t>
            </a:r>
            <a:endParaRPr lang="zh-CN" altLang="en-US" sz="1200" dirty="0"/>
          </a:p>
          <a:p>
            <a:pPr lvl="0">
              <a:spcBef>
                <a:spcPct val="30000"/>
              </a:spcBef>
            </a:pPr>
            <a:r>
              <a:rPr lang="zh-CN" altLang="en-US" sz="1200" dirty="0"/>
              <a:t>第四级</a:t>
            </a:r>
            <a:endParaRPr lang="zh-CN" altLang="en-US" sz="1200" dirty="0"/>
          </a:p>
          <a:p>
            <a:pPr lvl="0">
              <a:spcBef>
                <a:spcPct val="30000"/>
              </a:spcBef>
            </a:pPr>
            <a:r>
              <a:rPr lang="zh-CN" altLang="en-US" sz="1200" dirty="0"/>
              <a:t>第五级</a:t>
            </a:r>
            <a:endParaRPr lang="zh-CN" altLang="en-US" sz="1200" dirty="0"/>
          </a:p>
        </p:txBody>
      </p:sp>
      <p:sp>
        <p:nvSpPr>
          <p:cNvPr id="14342" name="页脚占位符 5"/>
          <p:cNvSpPr>
            <a:spLocks noGrp="1"/>
          </p:cNvSpPr>
          <p:nvPr>
            <p:ph type="ftr" sz="quarter" idx="4"/>
          </p:nvPr>
        </p:nvSpPr>
        <p:spPr>
          <a:xfrm>
            <a:off x="0" y="8685213"/>
            <a:ext cx="2971800" cy="458788"/>
          </a:xfrm>
          <a:prstGeom prst="rect">
            <a:avLst/>
          </a:prstGeom>
          <a:noFill/>
          <a:ln w="9525">
            <a:noFill/>
          </a:ln>
        </p:spPr>
        <p:txBody>
          <a:bodyPr anchor="b"/>
          <a:lstStyle/>
          <a:p>
            <a:pPr lvl="0" eaLnBrk="1" fontAlgn="base" hangingPunct="1"/>
            <a:endParaRPr lang="zh-CN" altLang="en-US" sz="1200" strike="noStrike" noProof="1"/>
          </a:p>
        </p:txBody>
      </p:sp>
      <p:sp>
        <p:nvSpPr>
          <p:cNvPr id="14343" name="灯片编号占位符 6"/>
          <p:cNvSpPr>
            <a:spLocks noGrp="1"/>
          </p:cNvSpPr>
          <p:nvPr>
            <p:ph type="sldNum" sz="quarter" idx="5"/>
          </p:nvPr>
        </p:nvSpPr>
        <p:spPr>
          <a:xfrm>
            <a:off x="3884613" y="8685213"/>
            <a:ext cx="2971800" cy="458788"/>
          </a:xfrm>
          <a:prstGeom prst="rect">
            <a:avLst/>
          </a:prstGeom>
          <a:noFill/>
          <a:ln w="9525">
            <a:noFill/>
          </a:ln>
        </p:spPr>
        <p:txBody>
          <a:bodyPr anchor="b"/>
          <a:lstStyle/>
          <a:p>
            <a:pPr lvl="0" algn="r"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marL="0" lvl="0"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1pPr>
    <a:lvl2pPr marL="457200" lvl="1"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2pPr>
    <a:lvl3pPr marL="914400" lvl="2"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3pPr>
    <a:lvl4pPr marL="1371600" lvl="3"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4pPr>
    <a:lvl5pPr marL="1828800" lvl="4"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5pPr>
    <a:lvl6pPr marL="2286000" lvl="5"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6pPr>
    <a:lvl7pPr marL="2743200" lvl="6"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7pPr>
    <a:lvl8pPr marL="3200400" lvl="7"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8pPr>
    <a:lvl9pPr marL="3657600" lvl="8"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灯片编号占位符 3"/>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1186774" y="2665379"/>
            <a:ext cx="4873574" cy="3524284"/>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6256938" y="2665379"/>
            <a:ext cx="4897576" cy="3524284"/>
          </a:xfrm>
          <a:prstGeom prst="rect">
            <a:avLst/>
          </a:prstGeo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灯片编号占位符 6"/>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灯片编号占位符 2"/>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单击此处编辑母版文本样式</a:t>
            </a:r>
            <a:endParaRPr lang="zh-CN" altLang="en-US" strike="noStrike" noProof="1"/>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endParaRPr lang="zh-CN" altLang="en-US" strike="noStrike" noProof="1"/>
          </a:p>
        </p:txBody>
      </p:sp>
      <p:sp>
        <p:nvSpPr>
          <p:cNvPr id="5" name="灯片编号占位符 4"/>
          <p:cNvSpPr>
            <a:spLocks noGrp="1"/>
          </p:cNvSpPr>
          <p:nvPr>
            <p:ph type="sldNum" sz="quarter" idx="10"/>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1026" name="灯片编号占位符 3"/>
          <p:cNvSpPr>
            <a:spLocks noGrp="1"/>
          </p:cNvSpPr>
          <p:nvPr>
            <p:ph type="sldNum" sz="quarter" idx="4"/>
          </p:nvPr>
        </p:nvSpPr>
        <p:spPr>
          <a:xfrm>
            <a:off x="942975" y="6338888"/>
            <a:ext cx="541338" cy="282575"/>
          </a:xfrm>
          <a:prstGeom prst="rect">
            <a:avLst/>
          </a:prstGeom>
          <a:noFill/>
          <a:ln w="9525">
            <a:noFill/>
          </a:ln>
        </p:spPr>
        <p:txBody>
          <a:bodyPr lIns="0" tIns="0" rIns="0" bIns="0"/>
          <a:lstStyle>
            <a:lvl1pPr algn="ctr">
              <a:defRPr>
                <a:solidFill>
                  <a:srgbClr val="595959"/>
                </a:solidFill>
              </a:defRPr>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1219200" lvl="0" indent="-1219200" algn="ctr" defTabSz="914400" eaLnBrk="0" fontAlgn="base" latinLnBrk="0" hangingPunct="0">
        <a:lnSpc>
          <a:spcPct val="100000"/>
        </a:lnSpc>
        <a:spcBef>
          <a:spcPct val="0"/>
        </a:spcBef>
        <a:spcAft>
          <a:spcPct val="0"/>
        </a:spcAft>
        <a:buClr>
          <a:srgbClr val="000000"/>
        </a:buClr>
        <a:buNone/>
        <a:defRPr sz="5800" b="0" i="0" u="none" kern="1200" baseline="0">
          <a:solidFill>
            <a:schemeClr val="tx1"/>
          </a:solidFill>
          <a:latin typeface="+mj-lt"/>
          <a:ea typeface="+mj-ea"/>
          <a:cs typeface="+mj-cs"/>
          <a:sym typeface="Copperplate Gothic Bold" panose="020E0705020206020404" pitchFamily="2" charset="0"/>
        </a:defRPr>
      </a:lvl1pPr>
    </p:titleStyle>
    <p:bodyStyle>
      <a:lvl1pPr marL="457200" lvl="0" indent="-457200" algn="l" defTabSz="1219200" eaLnBrk="0" fontAlgn="base" latinLnBrk="0" hangingPunct="0">
        <a:lnSpc>
          <a:spcPct val="100000"/>
        </a:lnSpc>
        <a:spcBef>
          <a:spcPct val="20000"/>
        </a:spcBef>
        <a:spcAft>
          <a:spcPct val="0"/>
        </a:spcAft>
        <a:buFont typeface="Arial" panose="020B0604020202020204" pitchFamily="34" charset="0"/>
        <a:buChar char="•"/>
        <a:defRPr sz="4200" b="0" i="0" u="none" kern="1200" baseline="0">
          <a:solidFill>
            <a:schemeClr val="tx1"/>
          </a:solidFill>
          <a:latin typeface="+mn-lt"/>
          <a:ea typeface="+mn-ea"/>
          <a:cs typeface="+mn-cs"/>
          <a:sym typeface="Copperplate Gothic Bold" panose="020E0705020206020404" pitchFamily="2" charset="0"/>
        </a:defRPr>
      </a:lvl1pPr>
      <a:lvl2pPr marL="990600" lvl="1" indent="-381000" algn="l" defTabSz="1219200" eaLnBrk="0" fontAlgn="base" latinLnBrk="0" hangingPunct="0">
        <a:lnSpc>
          <a:spcPct val="100000"/>
        </a:lnSpc>
        <a:spcBef>
          <a:spcPct val="20000"/>
        </a:spcBef>
        <a:spcAft>
          <a:spcPct val="0"/>
        </a:spcAft>
        <a:buFont typeface="Arial" panose="020B0604020202020204" pitchFamily="34" charset="0"/>
        <a:buChar char="–"/>
        <a:defRPr sz="3700" b="0" i="0" u="none" kern="1200" baseline="0">
          <a:solidFill>
            <a:schemeClr val="tx1"/>
          </a:solidFill>
          <a:latin typeface="+mn-lt"/>
          <a:ea typeface="+mn-ea"/>
          <a:cs typeface="+mn-cs"/>
          <a:sym typeface="Copperplate Gothic Bold" panose="020E0705020206020404" pitchFamily="2" charset="0"/>
        </a:defRPr>
      </a:lvl2pPr>
      <a:lvl3pPr marL="1524000" lvl="2" indent="-304800" algn="l" defTabSz="12192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sym typeface="Copperplate Gothic Bold" panose="020E0705020206020404" pitchFamily="2" charset="0"/>
        </a:defRPr>
      </a:lvl3pPr>
      <a:lvl4pPr marL="2133600" lvl="3"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4pPr>
      <a:lvl5pPr marL="2743200" lvl="4"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5pPr>
      <a:lvl6pPr marL="2514600" lvl="5"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6pPr>
      <a:lvl7pPr marL="2971800" lvl="6"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7pPr>
      <a:lvl8pPr marL="3429000" lvl="7"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8pPr>
      <a:lvl9pPr marL="3886200" lvl="8"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8.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9.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10.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11.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12.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13.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1.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2.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3.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4.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5.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hemeOverride" Target="../theme/themeOverride6.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hemeOverride" Target="../theme/themeOverride7.xml"/><Relationship Id="rId2" Type="http://schemas.openxmlformats.org/officeDocument/2006/relationships/image" Target="../media/image4.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矩形 1"/>
          <p:cNvSpPr/>
          <p:nvPr/>
        </p:nvSpPr>
        <p:spPr>
          <a:xfrm>
            <a:off x="0" y="2625725"/>
            <a:ext cx="12192000" cy="1714500"/>
          </a:xfrm>
          <a:prstGeom prst="rect">
            <a:avLst/>
          </a:prstGeom>
          <a:solidFill>
            <a:srgbClr val="28A9D6"/>
          </a:solidFill>
          <a:ln w="9525">
            <a:noFill/>
          </a:ln>
        </p:spPr>
        <p:txBody>
          <a:bodyPr lIns="121920" tIns="60960" rIns="121920" bIns="60960" anchor="t"/>
          <a:lstStyle/>
          <a:p>
            <a:endParaRPr lang="zh-CN" altLang="en-US" sz="2400" dirty="0">
              <a:solidFill>
                <a:srgbClr val="000000"/>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5362" name="直接连接符 24"/>
          <p:cNvSpPr/>
          <p:nvPr/>
        </p:nvSpPr>
        <p:spPr>
          <a:xfrm>
            <a:off x="0" y="4373563"/>
            <a:ext cx="12192000" cy="1587"/>
          </a:xfrm>
          <a:prstGeom prst="line">
            <a:avLst/>
          </a:prstGeom>
          <a:ln w="1905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3" name="直接连接符 27"/>
          <p:cNvSpPr/>
          <p:nvPr/>
        </p:nvSpPr>
        <p:spPr>
          <a:xfrm>
            <a:off x="0" y="5154613"/>
            <a:ext cx="4319588"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4" name="直接连接符 29"/>
          <p:cNvSpPr/>
          <p:nvPr/>
        </p:nvSpPr>
        <p:spPr>
          <a:xfrm>
            <a:off x="0" y="5219700"/>
            <a:ext cx="4319588"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5" name="直接连接符 31"/>
          <p:cNvSpPr/>
          <p:nvPr/>
        </p:nvSpPr>
        <p:spPr>
          <a:xfrm>
            <a:off x="0" y="5286375"/>
            <a:ext cx="4319588"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6" name="直接连接符 39"/>
          <p:cNvSpPr/>
          <p:nvPr/>
        </p:nvSpPr>
        <p:spPr>
          <a:xfrm>
            <a:off x="7872413" y="5154613"/>
            <a:ext cx="4319587"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7" name="直接连接符 40"/>
          <p:cNvSpPr/>
          <p:nvPr/>
        </p:nvSpPr>
        <p:spPr>
          <a:xfrm>
            <a:off x="7872413" y="5219700"/>
            <a:ext cx="4319587"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8" name="直接连接符 41"/>
          <p:cNvSpPr/>
          <p:nvPr/>
        </p:nvSpPr>
        <p:spPr>
          <a:xfrm>
            <a:off x="7872413" y="5286375"/>
            <a:ext cx="4319587" cy="12700"/>
          </a:xfrm>
          <a:prstGeom prst="line">
            <a:avLst/>
          </a:prstGeom>
          <a:ln w="31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70" name="TextBox 13"/>
          <p:cNvSpPr/>
          <p:nvPr/>
        </p:nvSpPr>
        <p:spPr>
          <a:xfrm>
            <a:off x="330200" y="2769235"/>
            <a:ext cx="11725275" cy="1938020"/>
          </a:xfrm>
          <a:prstGeom prst="rect">
            <a:avLst/>
          </a:prstGeom>
          <a:noFill/>
          <a:ln w="9525">
            <a:noFill/>
          </a:ln>
        </p:spPr>
        <p:txBody>
          <a:bodyPr wrap="square" anchor="t">
            <a:spAutoFit/>
          </a:bodyPr>
          <a:lstStyle/>
          <a:p>
            <a:pPr algn="ctr"/>
            <a:r>
              <a:rPr lang="zh-CN" altLang="en-US" sz="9600" b="1" dirty="0">
                <a:solidFill>
                  <a:schemeClr val="bg1"/>
                </a:solidFill>
                <a:latin typeface="微软雅黑" panose="020B0503020204020204" pitchFamily="2" charset="-122"/>
                <a:sym typeface="Copperplate Gothic Bold" panose="020E0705020206020404" pitchFamily="2" charset="0"/>
              </a:rPr>
              <a:t>计算机网络</a:t>
            </a:r>
            <a:r>
              <a:rPr lang="zh-CN" altLang="en-US" sz="96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基础</a:t>
            </a:r>
            <a:endParaRPr lang="zh-CN" altLang="en-US" sz="54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endParaRPr>
          </a:p>
          <a:p>
            <a:pPr algn="ctr"/>
            <a:endParaRPr lang="en-US" altLang="zh-CN" sz="24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endParaRPr>
          </a:p>
        </p:txBody>
      </p:sp>
      <p:sp>
        <p:nvSpPr>
          <p:cNvPr id="15371" name="TextBox 13"/>
          <p:cNvSpPr/>
          <p:nvPr/>
        </p:nvSpPr>
        <p:spPr>
          <a:xfrm>
            <a:off x="3832225" y="4765675"/>
            <a:ext cx="4438650" cy="829945"/>
          </a:xfrm>
          <a:prstGeom prst="rect">
            <a:avLst/>
          </a:prstGeom>
          <a:noFill/>
          <a:ln w="9525">
            <a:noFill/>
          </a:ln>
        </p:spPr>
        <p:txBody>
          <a:bodyPr anchor="t">
            <a:spAutoFit/>
          </a:bodyPr>
          <a:lstStyle/>
          <a:p>
            <a:pPr algn="ctr"/>
            <a:r>
              <a:rPr lang="zh-CN" altLang="en-US" sz="4800" b="1" dirty="0">
                <a:latin typeface="微软雅黑" panose="020B0503020204020204" pitchFamily="2" charset="-122"/>
                <a:ea typeface="微软雅黑" panose="020B0503020204020204" pitchFamily="2" charset="-122"/>
              </a:rPr>
              <a:t>专业核心课程</a:t>
            </a:r>
            <a:endParaRPr lang="zh-CN" altLang="en-US" sz="4800" b="1" dirty="0">
              <a:latin typeface="微软雅黑" panose="020B0503020204020204" pitchFamily="2" charset="-122"/>
              <a:ea typeface="微软雅黑" panose="020B0503020204020204" pitchFamily="2" charset="-122"/>
            </a:endParaRPr>
          </a:p>
        </p:txBody>
      </p:sp>
      <p:pic>
        <p:nvPicPr>
          <p:cNvPr id="3" name="图片 2" descr="160733176"/>
          <p:cNvPicPr>
            <a:picLocks noChangeAspect="1"/>
          </p:cNvPicPr>
          <p:nvPr/>
        </p:nvPicPr>
        <p:blipFill>
          <a:blip r:embed="rId1"/>
          <a:stretch>
            <a:fillRect/>
          </a:stretch>
        </p:blipFill>
        <p:spPr>
          <a:xfrm>
            <a:off x="5081905" y="216535"/>
            <a:ext cx="2221865" cy="2221865"/>
          </a:xfrm>
          <a:prstGeom prst="rect">
            <a:avLst/>
          </a:prstGeom>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508464" y="2420930"/>
            <a:ext cx="1101899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在详细了解梯度下降的算法之前，先理解如下相关的一些概念。 （</a:t>
            </a:r>
            <a:r>
              <a:rPr lang="en-US" altLang="zh-CN" sz="1600" dirty="0"/>
              <a:t>1</a:t>
            </a:r>
            <a:r>
              <a:rPr lang="zh-CN" altLang="en-US" sz="1600" dirty="0"/>
              <a:t>）步长（</a:t>
            </a:r>
            <a:r>
              <a:rPr lang="en-US" altLang="zh-CN" sz="1600" dirty="0"/>
              <a:t>Learning Rate</a:t>
            </a:r>
            <a:r>
              <a:rPr lang="zh-CN" altLang="en-US" sz="1600" dirty="0"/>
              <a:t>）：决定了在梯度下降迭代的过程中每一步沿梯度负方向前进的长度。用上面下山的例子，步长就是在当前这一步所在位置沿着最陡峭、最易下山的位 置走的那一步的长度。 （</a:t>
            </a:r>
            <a:r>
              <a:rPr lang="en-US" altLang="zh-CN" sz="1600" dirty="0"/>
              <a:t>2</a:t>
            </a:r>
            <a:r>
              <a:rPr lang="zh-CN" altLang="en-US" sz="1600" dirty="0"/>
              <a:t>）特征（</a:t>
            </a:r>
            <a:r>
              <a:rPr lang="en-US" altLang="zh-CN" sz="1600" dirty="0"/>
              <a:t>Feature</a:t>
            </a:r>
            <a:r>
              <a:rPr lang="zh-CN" altLang="en-US" sz="1600" dirty="0"/>
              <a:t>）：指的是样本中的输入部分，如 </a:t>
            </a:r>
            <a:r>
              <a:rPr lang="en-US" altLang="zh-CN" sz="1600" dirty="0"/>
              <a:t>2 </a:t>
            </a:r>
            <a:r>
              <a:rPr lang="zh-CN" altLang="en-US" sz="1600" dirty="0"/>
              <a:t>个单特征的样本 </a:t>
            </a:r>
            <a:r>
              <a:rPr lang="en-US" altLang="zh-CN" sz="1600" dirty="0"/>
              <a:t>(0) 0 ( , x y ) ˄ ˅ </a:t>
            </a:r>
            <a:r>
              <a:rPr lang="zh-CN" altLang="en-US" sz="1600" dirty="0"/>
              <a:t>、 </a:t>
            </a:r>
            <a:r>
              <a:rPr lang="en-US" altLang="zh-CN" sz="1600" dirty="0"/>
              <a:t>(1) 1 ( , x y ) ˄ ˅ </a:t>
            </a:r>
            <a:r>
              <a:rPr lang="zh-CN" altLang="en-US" sz="1600" dirty="0"/>
              <a:t>，则第一个样本特征为 </a:t>
            </a:r>
            <a:r>
              <a:rPr lang="en-US" altLang="zh-CN" sz="1600" dirty="0"/>
              <a:t>(0) x </a:t>
            </a:r>
            <a:r>
              <a:rPr lang="zh-CN" altLang="en-US" sz="1600" dirty="0"/>
              <a:t>，第一个样本输出为 </a:t>
            </a:r>
            <a:r>
              <a:rPr lang="en-US" altLang="zh-CN" sz="1600" dirty="0"/>
              <a:t>0 y ˄ ˅</a:t>
            </a:r>
            <a:r>
              <a:rPr lang="zh-CN" altLang="en-US" sz="1600" dirty="0"/>
              <a:t>。 （</a:t>
            </a:r>
            <a:r>
              <a:rPr lang="en-US" altLang="zh-CN" sz="1600" dirty="0"/>
              <a:t>3</a:t>
            </a:r>
            <a:r>
              <a:rPr lang="zh-CN" altLang="en-US" sz="1600" dirty="0"/>
              <a:t>）假设函数（</a:t>
            </a:r>
            <a:r>
              <a:rPr lang="en-US" altLang="zh-CN" sz="1600" dirty="0"/>
              <a:t>Hypothesis Function</a:t>
            </a:r>
            <a:r>
              <a:rPr lang="zh-CN" altLang="en-US" sz="1600" dirty="0"/>
              <a:t>）：在监督学习中，为了拟合输入样本而使用的假 设函数，记为 </a:t>
            </a:r>
            <a:r>
              <a:rPr lang="en-US" altLang="zh-CN" sz="1600" dirty="0"/>
              <a:t>h x( ) θ </a:t>
            </a:r>
            <a:r>
              <a:rPr lang="zh-CN" altLang="en-US" sz="1600" dirty="0"/>
              <a:t>。例如，对于单个特征的 </a:t>
            </a:r>
            <a:r>
              <a:rPr lang="en-US" altLang="zh-CN" sz="1600" dirty="0"/>
              <a:t>m </a:t>
            </a:r>
            <a:r>
              <a:rPr lang="zh-CN" altLang="en-US" sz="1600" dirty="0"/>
              <a:t>个样本 </a:t>
            </a:r>
            <a:r>
              <a:rPr lang="en-US" altLang="zh-CN" sz="1600" dirty="0"/>
              <a:t>( ) ( , ) </a:t>
            </a:r>
            <a:r>
              <a:rPr lang="en-US" altLang="zh-CN" sz="1600" dirty="0" err="1"/>
              <a:t>i</a:t>
            </a:r>
            <a:r>
              <a:rPr lang="en-US" altLang="zh-CN" sz="1600" dirty="0"/>
              <a:t> </a:t>
            </a:r>
            <a:r>
              <a:rPr lang="en-US" altLang="zh-CN" sz="1600" dirty="0" err="1"/>
              <a:t>i</a:t>
            </a:r>
            <a:r>
              <a:rPr lang="en-US" altLang="zh-CN" sz="1600" dirty="0"/>
              <a:t> x y˄˅ </a:t>
            </a:r>
            <a:r>
              <a:rPr lang="zh-CN" altLang="en-US" sz="1600" dirty="0"/>
              <a:t>，可以采用式（</a:t>
            </a:r>
            <a:r>
              <a:rPr lang="en-US" altLang="zh-CN" sz="1600" dirty="0"/>
              <a:t>3.8</a:t>
            </a:r>
            <a:r>
              <a:rPr lang="zh-CN" altLang="en-US" sz="1600" dirty="0"/>
              <a:t>）所示 的拟合函数。 （</a:t>
            </a:r>
            <a:r>
              <a:rPr lang="en-US" altLang="zh-CN" sz="1600" dirty="0"/>
              <a:t>4</a:t>
            </a:r>
            <a:r>
              <a:rPr lang="zh-CN" altLang="en-US" sz="1600" dirty="0"/>
              <a:t>）损失函数（</a:t>
            </a:r>
            <a:r>
              <a:rPr lang="en-US" altLang="zh-CN" sz="1600" dirty="0"/>
              <a:t>Loss Function</a:t>
            </a:r>
            <a:r>
              <a:rPr lang="zh-CN" altLang="en-US" sz="1600" dirty="0"/>
              <a:t>）：为了评估模型拟合的好坏，通常用损失函数度量拟 合的程度。损失函数极小化，意味着拟合程度最好，对应的模型参数即最优参数。在 线性回归中，损失函数通常为样本输出和假设函数的差取平方。例如，对于 </a:t>
            </a:r>
            <a:r>
              <a:rPr lang="en-US" altLang="zh-CN" sz="1600" dirty="0"/>
              <a:t>m </a:t>
            </a:r>
            <a:r>
              <a:rPr lang="zh-CN" altLang="en-US" sz="1600" dirty="0"/>
              <a:t>个样本 </a:t>
            </a:r>
            <a:r>
              <a:rPr lang="en-US" altLang="zh-CN" sz="1600" dirty="0"/>
              <a:t>( 1 </a:t>
            </a:r>
            <a:r>
              <a:rPr lang="en-US" altLang="zh-CN" sz="1600" dirty="0" err="1"/>
              <a:t>i</a:t>
            </a:r>
            <a:r>
              <a:rPr lang="en-US" altLang="zh-CN" sz="1600" dirty="0"/>
              <a:t> m = , 2, ,  )</a:t>
            </a:r>
            <a:r>
              <a:rPr lang="zh-CN" altLang="en-US" sz="1600" dirty="0"/>
              <a:t>，采用线性回归，可采用式（</a:t>
            </a:r>
            <a:r>
              <a:rPr lang="en-US" altLang="zh-CN" sz="1600" dirty="0"/>
              <a:t>3.9</a:t>
            </a:r>
            <a:r>
              <a:rPr lang="zh-CN" altLang="en-US" sz="1600" dirty="0"/>
              <a:t>）所示的损失函数。 在了解这些基本概念的基础上，下面以上文所述线性回归的一般模型的矩阵表示为基 础介绍梯度下降法的矩阵法解法。</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287805" y="825500"/>
            <a:ext cx="4608443" cy="400110"/>
          </a:xfrm>
          <a:prstGeom prst="rect">
            <a:avLst/>
          </a:prstGeom>
          <a:noFill/>
        </p:spPr>
        <p:txBody>
          <a:bodyPr wrap="square" rtlCol="0">
            <a:spAutoFit/>
          </a:bodyPr>
          <a:lstStyle/>
          <a:p>
            <a:r>
              <a:rPr lang="en-US" altLang="zh-CN" sz="2000" dirty="0"/>
              <a:t>3.3.2 </a:t>
            </a:r>
            <a:r>
              <a:rPr lang="zh-CN" altLang="en-US" sz="2000" dirty="0"/>
              <a:t>梯度下降的相关概念</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508464" y="2420930"/>
            <a:ext cx="1101899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a:t>
            </a:r>
            <a:r>
              <a:rPr lang="en-US" altLang="zh-CN" sz="1600" dirty="0"/>
              <a:t>1</a:t>
            </a:r>
            <a:r>
              <a:rPr lang="zh-CN" altLang="en-US" sz="1600" dirty="0"/>
              <a:t>）先决条件：模型假设函数如式（</a:t>
            </a:r>
            <a:r>
              <a:rPr lang="en-US" altLang="zh-CN" sz="1600" dirty="0"/>
              <a:t>3.4</a:t>
            </a:r>
            <a:r>
              <a:rPr lang="zh-CN" altLang="en-US" sz="1600" dirty="0"/>
              <a:t>）、损失函数如式（</a:t>
            </a:r>
            <a:r>
              <a:rPr lang="en-US" altLang="zh-CN" sz="1600" dirty="0"/>
              <a:t>3.6</a:t>
            </a:r>
            <a:r>
              <a:rPr lang="zh-CN" altLang="en-US" sz="1600" dirty="0"/>
              <a:t>）所示。其中 </a:t>
            </a:r>
            <a:r>
              <a:rPr lang="en-US" altLang="zh-CN" sz="1600" dirty="0"/>
              <a:t>Y </a:t>
            </a:r>
            <a:r>
              <a:rPr lang="zh-CN" altLang="en-US" sz="1600" dirty="0"/>
              <a:t>是样本 的输出向量，维度为 </a:t>
            </a:r>
            <a:r>
              <a:rPr lang="en-US" altLang="zh-CN" sz="1600" dirty="0"/>
              <a:t>m×1</a:t>
            </a:r>
            <a:r>
              <a:rPr lang="zh-CN" altLang="en-US" sz="1600" dirty="0"/>
              <a:t>。 （</a:t>
            </a:r>
            <a:r>
              <a:rPr lang="en-US" altLang="zh-CN" sz="1600" dirty="0"/>
              <a:t>2</a:t>
            </a:r>
            <a:r>
              <a:rPr lang="zh-CN" altLang="en-US" sz="1600" dirty="0"/>
              <a:t>）算法相关参数初始化：</a:t>
            </a:r>
            <a:r>
              <a:rPr lang="en-US" altLang="zh-CN" sz="1600" dirty="0"/>
              <a:t>θ </a:t>
            </a:r>
            <a:r>
              <a:rPr lang="zh-CN" altLang="en-US" sz="1600" dirty="0"/>
              <a:t>向量、算法终止距离 、步长 ，在没有任何先验知识的 时候，可以将所有的 </a:t>
            </a:r>
            <a:r>
              <a:rPr lang="en-US" altLang="zh-CN" sz="1600" dirty="0"/>
              <a:t>θ </a:t>
            </a:r>
            <a:r>
              <a:rPr lang="zh-CN" altLang="en-US" sz="1600" dirty="0"/>
              <a:t>初始化为 </a:t>
            </a:r>
            <a:r>
              <a:rPr lang="en-US" altLang="zh-CN" sz="1600" dirty="0"/>
              <a:t>0</a:t>
            </a:r>
            <a:r>
              <a:rPr lang="zh-CN" altLang="en-US" sz="1600" dirty="0"/>
              <a:t>，将步长初始化为 </a:t>
            </a:r>
            <a:r>
              <a:rPr lang="en-US" altLang="zh-CN" sz="1600" dirty="0"/>
              <a:t>1</a:t>
            </a:r>
            <a:r>
              <a:rPr lang="zh-CN" altLang="en-US" sz="1600" dirty="0"/>
              <a:t>。在调优的时候再优化。 （</a:t>
            </a:r>
            <a:r>
              <a:rPr lang="en-US" altLang="zh-CN" sz="1600" dirty="0"/>
              <a:t>3</a:t>
            </a:r>
            <a:r>
              <a:rPr lang="zh-CN" altLang="en-US" sz="1600" dirty="0"/>
              <a:t>）算法过程： ① 确定当前位置的损失函数的梯度，对于 向量，其梯度表达式如下： </a:t>
            </a:r>
            <a:r>
              <a:rPr lang="en-US" altLang="zh-CN" sz="1600" dirty="0"/>
              <a:t>J X ( ) '(X Y) ∂ = − ∂θ </a:t>
            </a:r>
            <a:r>
              <a:rPr lang="en-US" altLang="zh-CN" sz="1600" dirty="0" err="1"/>
              <a:t>θ</a:t>
            </a:r>
            <a:r>
              <a:rPr lang="en-US" altLang="zh-CN" sz="1600" dirty="0"/>
              <a:t> </a:t>
            </a:r>
            <a:r>
              <a:rPr lang="en-US" altLang="zh-CN" sz="1600" dirty="0" err="1"/>
              <a:t>θ</a:t>
            </a:r>
            <a:r>
              <a:rPr lang="en-US" altLang="zh-CN" sz="1600" dirty="0"/>
              <a:t> </a:t>
            </a:r>
            <a:r>
              <a:rPr lang="zh-CN" altLang="en-US" sz="1600" dirty="0"/>
              <a:t>（</a:t>
            </a:r>
            <a:r>
              <a:rPr lang="en-US" altLang="zh-CN" sz="1600" dirty="0"/>
              <a:t>3.13</a:t>
            </a:r>
            <a:r>
              <a:rPr lang="zh-CN" altLang="en-US" sz="1600" dirty="0"/>
              <a:t>） ②用步长乘以损失函数的梯度，得到当前位置下降的距离，即 </a:t>
            </a:r>
            <a:r>
              <a:rPr lang="en-US" altLang="zh-CN" sz="1600" dirty="0"/>
              <a:t>0 1 ( , , , ) n </a:t>
            </a:r>
            <a:r>
              <a:rPr lang="en-US" altLang="zh-CN" sz="1600" dirty="0" err="1"/>
              <a:t>i</a:t>
            </a:r>
            <a:r>
              <a:rPr lang="en-US" altLang="zh-CN" sz="1600" dirty="0"/>
              <a:t> α θ J θ </a:t>
            </a:r>
            <a:r>
              <a:rPr lang="en-US" altLang="zh-CN" sz="1600" dirty="0" err="1"/>
              <a:t>θ</a:t>
            </a:r>
            <a:r>
              <a:rPr lang="en-US" altLang="zh-CN" sz="1600" dirty="0"/>
              <a:t> </a:t>
            </a:r>
            <a:r>
              <a:rPr lang="en-US" altLang="zh-CN" sz="1600" dirty="0" err="1"/>
              <a:t>θ</a:t>
            </a:r>
            <a:r>
              <a:rPr lang="en-US" altLang="zh-CN" sz="1600" dirty="0"/>
              <a:t> ∂ ∂  </a:t>
            </a:r>
            <a:r>
              <a:rPr lang="zh-CN" altLang="en-US" sz="1600" dirty="0"/>
              <a:t>对应 前面登山例子中的某一步。 ③ 确定 </a:t>
            </a:r>
            <a:r>
              <a:rPr lang="en-US" altLang="zh-CN" sz="1600" dirty="0"/>
              <a:t>θ </a:t>
            </a:r>
            <a:r>
              <a:rPr lang="zh-CN" altLang="en-US" sz="1600" dirty="0"/>
              <a:t>向量里的每个值，梯度下降的距离都小于 </a:t>
            </a:r>
            <a:r>
              <a:rPr lang="en-US" altLang="zh-CN" sz="1600" dirty="0"/>
              <a:t>ε</a:t>
            </a:r>
            <a:r>
              <a:rPr lang="zh-CN" altLang="en-US" sz="1600" dirty="0"/>
              <a:t>，如果小于 </a:t>
            </a:r>
            <a:r>
              <a:rPr lang="en-US" altLang="zh-CN" sz="1600" dirty="0"/>
              <a:t>ε</a:t>
            </a:r>
            <a:r>
              <a:rPr lang="zh-CN" altLang="en-US" sz="1600" dirty="0"/>
              <a:t>，则算法终止，当 前 向量即最终结果，否则进入步骤④。 ④ 更新 </a:t>
            </a:r>
            <a:r>
              <a:rPr lang="en-US" altLang="zh-CN" sz="1600" dirty="0"/>
              <a:t>θ </a:t>
            </a:r>
            <a:r>
              <a:rPr lang="zh-CN" altLang="en-US" sz="1600" dirty="0"/>
              <a:t>向量，其更新表达式如式（</a:t>
            </a:r>
            <a:r>
              <a:rPr lang="en-US" altLang="zh-CN" sz="1600" dirty="0"/>
              <a:t>3.14</a:t>
            </a:r>
            <a:r>
              <a:rPr lang="zh-CN" altLang="en-US" sz="1600" dirty="0"/>
              <a:t>）所示。更新完毕后继续转入步骤①。 </a:t>
            </a:r>
            <a:r>
              <a:rPr lang="en-US" altLang="zh-CN" sz="1600" dirty="0"/>
              <a:t>θ </a:t>
            </a:r>
            <a:r>
              <a:rPr lang="en-US" altLang="zh-CN" sz="1600" dirty="0" err="1"/>
              <a:t>θ</a:t>
            </a:r>
            <a:r>
              <a:rPr lang="en-US" altLang="zh-CN" sz="1600" dirty="0"/>
              <a:t> α J ( ) θ </a:t>
            </a:r>
            <a:r>
              <a:rPr lang="en-US" altLang="zh-CN" sz="1600" dirty="0" err="1"/>
              <a:t>θ</a:t>
            </a:r>
            <a:r>
              <a:rPr lang="en-US" altLang="zh-CN" sz="1600" dirty="0"/>
              <a:t> α X X'( θ Y ) ∂ = − = − − ∂θ </a:t>
            </a:r>
            <a:r>
              <a:rPr lang="zh-CN" altLang="en-US" sz="1600" dirty="0"/>
              <a:t>（</a:t>
            </a:r>
            <a:r>
              <a:rPr lang="en-US" altLang="zh-CN" sz="1600" dirty="0"/>
              <a:t>3.14</a:t>
            </a:r>
            <a:r>
              <a:rPr lang="zh-CN" altLang="en-US" sz="1600" dirty="0"/>
              <a:t>）</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287805" y="825500"/>
            <a:ext cx="4608443" cy="400110"/>
          </a:xfrm>
          <a:prstGeom prst="rect">
            <a:avLst/>
          </a:prstGeom>
          <a:noFill/>
        </p:spPr>
        <p:txBody>
          <a:bodyPr wrap="square" rtlCol="0">
            <a:spAutoFit/>
          </a:bodyPr>
          <a:lstStyle/>
          <a:p>
            <a:r>
              <a:rPr lang="en-US" altLang="zh-CN" sz="2000" dirty="0"/>
              <a:t>3.3.3 </a:t>
            </a:r>
            <a:r>
              <a:rPr lang="zh-CN" altLang="en-US" sz="2000" dirty="0"/>
              <a:t>梯度下降法的矩阵方式描述</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508464" y="2420930"/>
            <a:ext cx="1101899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使用梯度下降法时，需要进行调优。哪些地方需要调优呢？ （</a:t>
            </a:r>
            <a:r>
              <a:rPr lang="en-US" altLang="zh-CN" sz="1600" dirty="0"/>
              <a:t>1</a:t>
            </a:r>
            <a:r>
              <a:rPr lang="zh-CN" altLang="en-US" sz="1600" dirty="0"/>
              <a:t>）算法的步长选择。在前面的算法描述中提到取步长为 </a:t>
            </a:r>
            <a:r>
              <a:rPr lang="en-US" altLang="zh-CN" sz="1600" dirty="0"/>
              <a:t>1</a:t>
            </a:r>
            <a:r>
              <a:rPr lang="zh-CN" altLang="en-US" sz="1600" dirty="0"/>
              <a:t>，但实际上取值取决于数 据样本，可以多取一些值。从大到小，分别运行算法，看看迭代效果。如果损失函数在变 小，说明取值有效；否则要增大步长。前面说了，步长太大会导致迭代过快，甚至有可能 错过最优解；步长太小，迭代速度太慢，很长时间算法都不能结束。所以，算法的步长需要多次运行后，才能得到一个较优的值。 （</a:t>
            </a:r>
            <a:r>
              <a:rPr lang="en-US" altLang="zh-CN" sz="1600" dirty="0"/>
              <a:t>2</a:t>
            </a:r>
            <a:r>
              <a:rPr lang="zh-CN" altLang="en-US" sz="1600" dirty="0"/>
              <a:t>）算法参数的初始值选择。初始值不同，获得的最小值也有可能不同，因此梯度下 降求得的只是局部最小值；当然，如果损失函数是凸函数，则一定是最优解。由于有局部 最优解的风险，因此需要用不同的初始值运行算法，关键是求取损失函数的最小值，选择 损失函数最小化的初值。 （</a:t>
            </a:r>
            <a:r>
              <a:rPr lang="en-US" altLang="zh-CN" sz="1600" dirty="0"/>
              <a:t>3</a:t>
            </a:r>
            <a:r>
              <a:rPr lang="zh-CN" altLang="en-US" sz="1600" dirty="0"/>
              <a:t>）归一化。由于样本不同特征的取值范围不一样可能导致迭代很慢，为了减少特征 取值的影响，可以对特征数据归一化，也就是对于每个特征 </a:t>
            </a:r>
            <a:r>
              <a:rPr lang="en-US" altLang="zh-CN" sz="1600" dirty="0"/>
              <a:t>x</a:t>
            </a:r>
            <a:r>
              <a:rPr lang="zh-CN" altLang="en-US" sz="1600" dirty="0"/>
              <a:t>，求出它的期望 </a:t>
            </a:r>
            <a:r>
              <a:rPr lang="en-US" altLang="zh-CN" sz="1600" dirty="0"/>
              <a:t>x </a:t>
            </a:r>
            <a:r>
              <a:rPr lang="zh-CN" altLang="en-US" sz="1600" dirty="0"/>
              <a:t>和标准差 </a:t>
            </a:r>
            <a:r>
              <a:rPr lang="en-US" altLang="zh-CN" sz="1600" dirty="0"/>
              <a:t>std( ) x </a:t>
            </a:r>
            <a:r>
              <a:rPr lang="zh-CN" altLang="en-US" sz="1600" dirty="0"/>
              <a:t>，然后转化为： </a:t>
            </a:r>
            <a:r>
              <a:rPr lang="en-US" altLang="zh-CN" sz="1600" dirty="0"/>
              <a:t>( ) x </a:t>
            </a:r>
            <a:r>
              <a:rPr lang="en-US" altLang="zh-CN" sz="1600" dirty="0" err="1"/>
              <a:t>x</a:t>
            </a:r>
            <a:r>
              <a:rPr lang="en-US" altLang="zh-CN" sz="1600" dirty="0"/>
              <a:t> std x − </a:t>
            </a:r>
            <a:r>
              <a:rPr lang="zh-CN" altLang="en-US" sz="1600" dirty="0"/>
              <a:t>（</a:t>
            </a:r>
            <a:r>
              <a:rPr lang="en-US" altLang="zh-CN" sz="1600" dirty="0"/>
              <a:t>3.15</a:t>
            </a:r>
            <a:r>
              <a:rPr lang="zh-CN" altLang="en-US" sz="1600" dirty="0"/>
              <a:t>） 这样，特征的新期望为 </a:t>
            </a:r>
            <a:r>
              <a:rPr lang="en-US" altLang="zh-CN" sz="1600" dirty="0"/>
              <a:t>0</a:t>
            </a:r>
            <a:r>
              <a:rPr lang="zh-CN" altLang="en-US" sz="1600" dirty="0"/>
              <a:t>，新方差为 </a:t>
            </a:r>
            <a:r>
              <a:rPr lang="en-US" altLang="zh-CN" sz="1600" dirty="0"/>
              <a:t>1</a:t>
            </a:r>
            <a:r>
              <a:rPr lang="zh-CN" altLang="en-US" sz="1600" dirty="0"/>
              <a:t>，迭代速度大大加快。</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287805" y="825500"/>
            <a:ext cx="4608443" cy="400110"/>
          </a:xfrm>
          <a:prstGeom prst="rect">
            <a:avLst/>
          </a:prstGeom>
          <a:noFill/>
        </p:spPr>
        <p:txBody>
          <a:bodyPr wrap="square" rtlCol="0">
            <a:spAutoFit/>
          </a:bodyPr>
          <a:lstStyle/>
          <a:p>
            <a:r>
              <a:rPr lang="en-US" altLang="zh-CN" sz="2000" dirty="0"/>
              <a:t>3.3.4 </a:t>
            </a:r>
            <a:r>
              <a:rPr lang="zh-CN" altLang="en-US" sz="2000" dirty="0"/>
              <a:t>梯度下降的算法调优</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508464" y="2420930"/>
            <a:ext cx="1101899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在机器学习中的无约束优化算法，除了梯度下降以外，还有前面提到的最小二乘法， 此外还有牛顿法和拟牛顿法。 梯度下降法和最小二乘法相比，梯度下降法需要选择步长，而最小二乘法不需要。梯 度下降法是迭代求解，最小二乘法是计算解析解。如果样本量不算很大，且存在解析解， 最小二乘法比梯度下降法有优势，计算速度很快。但是，如果样本量很大，用最小二乘法 由于需要求一个超级大的逆矩阵，这时就很难或者很慢才能求解解析解了，使用迭代的梯 度下降法比较有优势。 梯度下降法和牛顿法 </a:t>
            </a:r>
            <a:r>
              <a:rPr lang="en-US" altLang="zh-CN" sz="1600" dirty="0"/>
              <a:t>/ </a:t>
            </a:r>
            <a:r>
              <a:rPr lang="zh-CN" altLang="en-US" sz="1600" dirty="0"/>
              <a:t>拟牛顿法相比，两者都是迭代求解，不过梯度下降法是梯度求 解，而牛顿法 </a:t>
            </a:r>
            <a:r>
              <a:rPr lang="en-US" altLang="zh-CN" sz="1600" dirty="0"/>
              <a:t>/ </a:t>
            </a:r>
            <a:r>
              <a:rPr lang="zh-CN" altLang="en-US" sz="1600" dirty="0"/>
              <a:t>拟牛顿法是用二阶的海森矩阵的逆矩阵或伪逆矩阵求解。相对而言，使用 牛顿法 </a:t>
            </a:r>
            <a:r>
              <a:rPr lang="en-US" altLang="zh-CN" sz="1600" dirty="0"/>
              <a:t>/ </a:t>
            </a:r>
            <a:r>
              <a:rPr lang="zh-CN" altLang="en-US" sz="1600" dirty="0"/>
              <a:t>拟牛顿法收敛更快，但是每次迭代的时间比梯度下降法长</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1991715" y="825500"/>
            <a:ext cx="5904533" cy="400110"/>
          </a:xfrm>
          <a:prstGeom prst="rect">
            <a:avLst/>
          </a:prstGeom>
          <a:noFill/>
        </p:spPr>
        <p:txBody>
          <a:bodyPr wrap="square" rtlCol="0">
            <a:spAutoFit/>
          </a:bodyPr>
          <a:lstStyle/>
          <a:p>
            <a:r>
              <a:rPr lang="en-US" altLang="zh-CN" sz="2000" dirty="0"/>
              <a:t>3.3.5 </a:t>
            </a:r>
            <a:r>
              <a:rPr lang="zh-CN" altLang="en-US" sz="2000" dirty="0"/>
              <a:t>梯度下降法和其他无约束优化算法的比较</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508464" y="2420930"/>
            <a:ext cx="11018990" cy="4630730"/>
          </a:xfrm>
          <a:prstGeom prst="rect">
            <a:avLst/>
          </a:prstGeom>
          <a:noFill/>
          <a:ln w="9525">
            <a:noFill/>
          </a:ln>
        </p:spPr>
        <p:txBody>
          <a:bodyPr/>
          <a:lstStyle/>
          <a:p>
            <a:pPr>
              <a:lnSpc>
                <a:spcPts val="2100"/>
              </a:lnSpc>
              <a:tabLst>
                <a:tab pos="114300" algn="l"/>
                <a:tab pos="266700" algn="l"/>
              </a:tabLst>
            </a:pPr>
            <a:r>
              <a:rPr lang="zh-CN" altLang="en-US" sz="1600" dirty="0"/>
              <a:t>回到开始的式（</a:t>
            </a:r>
            <a:r>
              <a:rPr lang="en-US" altLang="zh-CN" sz="1600" dirty="0"/>
              <a:t>3.2</a:t>
            </a:r>
            <a:r>
              <a:rPr lang="zh-CN" altLang="en-US" sz="1600" dirty="0"/>
              <a:t>）所示的线性模型，如果这里不仅仅是 </a:t>
            </a:r>
            <a:r>
              <a:rPr lang="en-US" altLang="zh-CN" sz="1600" dirty="0"/>
              <a:t>x </a:t>
            </a:r>
            <a:r>
              <a:rPr lang="zh-CN" altLang="en-US" sz="1600" dirty="0"/>
              <a:t>的一次方，比如增加为 二次方，那么模型就变成了多项式回归。这里写一个只有两个特征的 </a:t>
            </a:r>
            <a:r>
              <a:rPr lang="en-US" altLang="zh-CN" sz="1600" dirty="0"/>
              <a:t>p </a:t>
            </a:r>
            <a:r>
              <a:rPr lang="zh-CN" altLang="en-US" sz="1600" dirty="0"/>
              <a:t>次方多项式回归的 模型： </a:t>
            </a:r>
            <a:r>
              <a:rPr lang="en-US" altLang="zh-CN" sz="1600" dirty="0"/>
              <a:t>2 2 1 2 0 1 1 2 2 3 1 4 2 5 1 2 h ( , x </a:t>
            </a:r>
            <a:r>
              <a:rPr lang="en-US" altLang="zh-CN" sz="1600" dirty="0" err="1"/>
              <a:t>x</a:t>
            </a:r>
            <a:r>
              <a:rPr lang="en-US" altLang="zh-CN" sz="1600" dirty="0"/>
              <a:t> ) x </a:t>
            </a:r>
            <a:r>
              <a:rPr lang="en-US" altLang="zh-CN" sz="1600" dirty="0" err="1"/>
              <a:t>x</a:t>
            </a:r>
            <a:r>
              <a:rPr lang="en-US" altLang="zh-CN" sz="1600" dirty="0"/>
              <a:t> </a:t>
            </a:r>
            <a:r>
              <a:rPr lang="en-US" altLang="zh-CN" sz="1600" dirty="0" err="1"/>
              <a:t>x</a:t>
            </a:r>
            <a:r>
              <a:rPr lang="en-US" altLang="zh-CN" sz="1600" dirty="0"/>
              <a:t> </a:t>
            </a:r>
            <a:r>
              <a:rPr lang="en-US" altLang="zh-CN" sz="1600" dirty="0" err="1"/>
              <a:t>x</a:t>
            </a:r>
            <a:r>
              <a:rPr lang="en-US" altLang="zh-CN" sz="1600" dirty="0"/>
              <a:t> </a:t>
            </a:r>
            <a:r>
              <a:rPr lang="en-US" altLang="zh-CN" sz="1600" dirty="0" err="1"/>
              <a:t>x</a:t>
            </a:r>
            <a:r>
              <a:rPr lang="en-US" altLang="zh-CN" sz="1600" dirty="0"/>
              <a:t> </a:t>
            </a:r>
            <a:r>
              <a:rPr lang="en-US" altLang="zh-CN" sz="1600" dirty="0" err="1"/>
              <a:t>x</a:t>
            </a:r>
            <a:r>
              <a:rPr lang="en-US" altLang="zh-CN" sz="1600" dirty="0"/>
              <a:t> θ = + θ </a:t>
            </a:r>
            <a:r>
              <a:rPr lang="en-US" altLang="zh-CN" sz="1600" dirty="0" err="1"/>
              <a:t>θ</a:t>
            </a:r>
            <a:r>
              <a:rPr lang="en-US" altLang="zh-CN" sz="1600" dirty="0"/>
              <a:t> + + θ </a:t>
            </a:r>
            <a:r>
              <a:rPr lang="en-US" altLang="zh-CN" sz="1600" dirty="0" err="1"/>
              <a:t>θ</a:t>
            </a:r>
            <a:r>
              <a:rPr lang="en-US" altLang="zh-CN" sz="1600" dirty="0"/>
              <a:t> + + θ </a:t>
            </a:r>
            <a:r>
              <a:rPr lang="en-US" altLang="zh-CN" sz="1600" dirty="0" err="1"/>
              <a:t>θ</a:t>
            </a:r>
            <a:r>
              <a:rPr lang="en-US" altLang="zh-CN" sz="1600" dirty="0"/>
              <a:t> </a:t>
            </a:r>
            <a:r>
              <a:rPr lang="zh-CN" altLang="en-US" sz="1600" dirty="0"/>
              <a:t>（</a:t>
            </a:r>
            <a:r>
              <a:rPr lang="en-US" altLang="zh-CN" sz="1600" dirty="0"/>
              <a:t>3.16</a:t>
            </a:r>
            <a:r>
              <a:rPr lang="zh-CN" altLang="en-US" sz="1600" dirty="0"/>
              <a:t>） 令 </a:t>
            </a:r>
            <a:r>
              <a:rPr lang="en-US" altLang="zh-CN" sz="1600" dirty="0"/>
              <a:t>0 x =1</a:t>
            </a:r>
            <a:r>
              <a:rPr lang="zh-CN" altLang="en-US" sz="1600" dirty="0"/>
              <a:t>、 </a:t>
            </a:r>
            <a:r>
              <a:rPr lang="en-US" altLang="zh-CN" sz="1600" dirty="0"/>
              <a:t>1 1 x </a:t>
            </a:r>
            <a:r>
              <a:rPr lang="en-US" altLang="zh-CN" sz="1600" dirty="0" err="1"/>
              <a:t>x</a:t>
            </a:r>
            <a:r>
              <a:rPr lang="en-US" altLang="zh-CN" sz="1600" dirty="0"/>
              <a:t> = </a:t>
            </a:r>
            <a:r>
              <a:rPr lang="zh-CN" altLang="en-US" sz="1600" dirty="0"/>
              <a:t>、 </a:t>
            </a:r>
            <a:r>
              <a:rPr lang="en-US" altLang="zh-CN" sz="1600" dirty="0"/>
              <a:t>2 2 x </a:t>
            </a:r>
            <a:r>
              <a:rPr lang="en-US" altLang="zh-CN" sz="1600" dirty="0" err="1"/>
              <a:t>x</a:t>
            </a:r>
            <a:r>
              <a:rPr lang="en-US" altLang="zh-CN" sz="1600" dirty="0"/>
              <a:t> = </a:t>
            </a:r>
            <a:r>
              <a:rPr lang="zh-CN" altLang="en-US" sz="1600" dirty="0"/>
              <a:t>、 </a:t>
            </a:r>
            <a:r>
              <a:rPr lang="en-US" altLang="zh-CN" sz="1600" dirty="0"/>
              <a:t>2 3 1 x </a:t>
            </a:r>
            <a:r>
              <a:rPr lang="en-US" altLang="zh-CN" sz="1600" dirty="0" err="1"/>
              <a:t>x</a:t>
            </a:r>
            <a:r>
              <a:rPr lang="en-US" altLang="zh-CN" sz="1600" dirty="0"/>
              <a:t> = </a:t>
            </a:r>
            <a:r>
              <a:rPr lang="zh-CN" altLang="en-US" sz="1600" dirty="0"/>
              <a:t>、 </a:t>
            </a:r>
            <a:r>
              <a:rPr lang="en-US" altLang="zh-CN" sz="1600" dirty="0"/>
              <a:t>2 4 2 x </a:t>
            </a:r>
            <a:r>
              <a:rPr lang="en-US" altLang="zh-CN" sz="1600" dirty="0" err="1"/>
              <a:t>x</a:t>
            </a:r>
            <a:r>
              <a:rPr lang="en-US" altLang="zh-CN" sz="1600" dirty="0"/>
              <a:t> = </a:t>
            </a:r>
            <a:r>
              <a:rPr lang="zh-CN" altLang="en-US" sz="1600" dirty="0"/>
              <a:t>、 </a:t>
            </a:r>
            <a:r>
              <a:rPr lang="en-US" altLang="zh-CN" sz="1600" dirty="0"/>
              <a:t>5 1 2 x </a:t>
            </a:r>
            <a:r>
              <a:rPr lang="en-US" altLang="zh-CN" sz="1600" dirty="0" err="1"/>
              <a:t>x</a:t>
            </a:r>
            <a:r>
              <a:rPr lang="en-US" altLang="zh-CN" sz="1600" dirty="0"/>
              <a:t> = x </a:t>
            </a:r>
            <a:r>
              <a:rPr lang="zh-CN" altLang="en-US" sz="1600" dirty="0"/>
              <a:t>，则式（</a:t>
            </a:r>
            <a:r>
              <a:rPr lang="en-US" altLang="zh-CN" sz="1600" dirty="0"/>
              <a:t>3.16</a:t>
            </a:r>
            <a:r>
              <a:rPr lang="zh-CN" altLang="en-US" sz="1600" dirty="0"/>
              <a:t>）可表示为 </a:t>
            </a:r>
            <a:r>
              <a:rPr lang="en-US" altLang="zh-CN" sz="1600" dirty="0"/>
              <a:t>1 2 0 1 1 2 2 3 3 4 4 5 5 h ( , x </a:t>
            </a:r>
            <a:r>
              <a:rPr lang="en-US" altLang="zh-CN" sz="1600" dirty="0" err="1"/>
              <a:t>x</a:t>
            </a:r>
            <a:r>
              <a:rPr lang="en-US" altLang="zh-CN" sz="1600" dirty="0"/>
              <a:t> ) x </a:t>
            </a:r>
            <a:r>
              <a:rPr lang="en-US" altLang="zh-CN" sz="1600" dirty="0" err="1"/>
              <a:t>x</a:t>
            </a:r>
            <a:r>
              <a:rPr lang="en-US" altLang="zh-CN" sz="1600" dirty="0"/>
              <a:t> </a:t>
            </a:r>
            <a:r>
              <a:rPr lang="en-US" altLang="zh-CN" sz="1600" dirty="0" err="1"/>
              <a:t>x</a:t>
            </a:r>
            <a:r>
              <a:rPr lang="en-US" altLang="zh-CN" sz="1600" dirty="0"/>
              <a:t> </a:t>
            </a:r>
            <a:r>
              <a:rPr lang="en-US" altLang="zh-CN" sz="1600" dirty="0" err="1"/>
              <a:t>x</a:t>
            </a:r>
            <a:r>
              <a:rPr lang="en-US" altLang="zh-CN" sz="1600" dirty="0"/>
              <a:t> </a:t>
            </a:r>
            <a:r>
              <a:rPr lang="en-US" altLang="zh-CN" sz="1600" dirty="0" err="1"/>
              <a:t>x</a:t>
            </a:r>
            <a:r>
              <a:rPr lang="en-US" altLang="zh-CN" sz="1600" dirty="0"/>
              <a:t> θ = + θ </a:t>
            </a:r>
            <a:r>
              <a:rPr lang="en-US" altLang="zh-CN" sz="1600" dirty="0" err="1"/>
              <a:t>θ</a:t>
            </a:r>
            <a:r>
              <a:rPr lang="en-US" altLang="zh-CN" sz="1600" dirty="0"/>
              <a:t> + + θ </a:t>
            </a:r>
            <a:r>
              <a:rPr lang="en-US" altLang="zh-CN" sz="1600" dirty="0" err="1"/>
              <a:t>θ</a:t>
            </a:r>
            <a:r>
              <a:rPr lang="en-US" altLang="zh-CN" sz="1600" dirty="0"/>
              <a:t> + + θ </a:t>
            </a:r>
            <a:r>
              <a:rPr lang="en-US" altLang="zh-CN" sz="1600" dirty="0" err="1"/>
              <a:t>θ</a:t>
            </a:r>
            <a:r>
              <a:rPr lang="en-US" altLang="zh-CN" sz="1600" dirty="0"/>
              <a:t> </a:t>
            </a:r>
            <a:r>
              <a:rPr lang="zh-CN" altLang="en-US" sz="1600" dirty="0"/>
              <a:t>（</a:t>
            </a:r>
            <a:r>
              <a:rPr lang="en-US" altLang="zh-CN" sz="1600" dirty="0"/>
              <a:t>3.17</a:t>
            </a:r>
            <a:r>
              <a:rPr lang="zh-CN" altLang="en-US" sz="1600" dirty="0"/>
              <a:t>） 可以发现，式（</a:t>
            </a:r>
            <a:r>
              <a:rPr lang="en-US" altLang="zh-CN" sz="1600" dirty="0"/>
              <a:t>3.17</a:t>
            </a:r>
            <a:r>
              <a:rPr lang="zh-CN" altLang="en-US" sz="1600" dirty="0"/>
              <a:t>）又重新回到线性回归。这是一个五元线性回归，可以用线 性回归的方法完成算法。对于每个二元样本特征 </a:t>
            </a:r>
            <a:r>
              <a:rPr lang="en-US" altLang="zh-CN" sz="1600" dirty="0"/>
              <a:t>1 2 ( , x </a:t>
            </a:r>
            <a:r>
              <a:rPr lang="en-US" altLang="zh-CN" sz="1600" dirty="0" err="1"/>
              <a:t>x</a:t>
            </a:r>
            <a:r>
              <a:rPr lang="en-US" altLang="zh-CN" sz="1600" dirty="0"/>
              <a:t> )</a:t>
            </a:r>
            <a:r>
              <a:rPr lang="zh-CN" altLang="en-US" sz="1600" dirty="0"/>
              <a:t>，可以得到一个五元样本特征 </a:t>
            </a:r>
            <a:r>
              <a:rPr lang="en-US" altLang="zh-CN" sz="1600" dirty="0"/>
              <a:t>2 2 1 2 1 2 1 2 ( , x </a:t>
            </a:r>
            <a:r>
              <a:rPr lang="en-US" altLang="zh-CN" sz="1600" dirty="0" err="1"/>
              <a:t>x</a:t>
            </a:r>
            <a:r>
              <a:rPr lang="en-US" altLang="zh-CN" sz="1600" dirty="0"/>
              <a:t> ,,, xxx x ) </a:t>
            </a:r>
            <a:r>
              <a:rPr lang="zh-CN" altLang="en-US" sz="1600" dirty="0"/>
              <a:t>，通过这个改进的五元样本特征，就重新把不是线性回归的函数变回线性 回归。</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1991715" y="825500"/>
            <a:ext cx="5904533" cy="400110"/>
          </a:xfrm>
          <a:prstGeom prst="rect">
            <a:avLst/>
          </a:prstGeom>
          <a:noFill/>
        </p:spPr>
        <p:txBody>
          <a:bodyPr wrap="square" rtlCol="0">
            <a:spAutoFit/>
          </a:bodyPr>
          <a:lstStyle/>
          <a:p>
            <a:r>
              <a:rPr lang="en-US" altLang="zh-CN" sz="2000" dirty="0"/>
              <a:t>3.4</a:t>
            </a:r>
            <a:r>
              <a:rPr lang="zh-CN" altLang="en-US" sz="2000" dirty="0"/>
              <a:t>　多项式回归模型</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508464" y="2420930"/>
            <a:ext cx="11018990" cy="4630730"/>
          </a:xfrm>
          <a:prstGeom prst="rect">
            <a:avLst/>
          </a:prstGeom>
          <a:noFill/>
          <a:ln w="9525">
            <a:noFill/>
          </a:ln>
        </p:spPr>
        <p:txBody>
          <a:bodyPr/>
          <a:lstStyle/>
          <a:p>
            <a:pPr>
              <a:lnSpc>
                <a:spcPts val="2100"/>
              </a:lnSpc>
              <a:tabLst>
                <a:tab pos="114300" algn="l"/>
                <a:tab pos="266700" algn="l"/>
              </a:tabLst>
            </a:pPr>
            <a:r>
              <a:rPr lang="zh-CN" altLang="en-US" sz="1600" dirty="0"/>
              <a:t>在多项式回归模型中，我们对样本特征端做了推广，这里对输出 </a:t>
            </a:r>
            <a:r>
              <a:rPr lang="en-US" altLang="zh-CN" sz="1600" dirty="0"/>
              <a:t>Y </a:t>
            </a:r>
            <a:r>
              <a:rPr lang="zh-CN" altLang="en-US" sz="1600" dirty="0"/>
              <a:t>做推广。例如，有 输出 </a:t>
            </a:r>
            <a:r>
              <a:rPr lang="en-US" altLang="zh-CN" sz="1600" dirty="0"/>
              <a:t>Y </a:t>
            </a:r>
            <a:r>
              <a:rPr lang="zh-CN" altLang="en-US" sz="1600" dirty="0"/>
              <a:t>不满足和 </a:t>
            </a:r>
            <a:r>
              <a:rPr lang="en-US" altLang="zh-CN" sz="1600" dirty="0"/>
              <a:t>X </a:t>
            </a:r>
            <a:r>
              <a:rPr lang="zh-CN" altLang="en-US" sz="1600" dirty="0"/>
              <a:t>的线性关系，但是 </a:t>
            </a:r>
            <a:r>
              <a:rPr lang="en-US" altLang="zh-CN" sz="1600" dirty="0" err="1"/>
              <a:t>lnY</a:t>
            </a:r>
            <a:r>
              <a:rPr lang="en-US" altLang="zh-CN" sz="1600" dirty="0"/>
              <a:t> </a:t>
            </a:r>
            <a:r>
              <a:rPr lang="zh-CN" altLang="en-US" sz="1600" dirty="0"/>
              <a:t>和 </a:t>
            </a:r>
            <a:r>
              <a:rPr lang="en-US" altLang="zh-CN" sz="1600" dirty="0"/>
              <a:t>X </a:t>
            </a:r>
            <a:r>
              <a:rPr lang="zh-CN" altLang="en-US" sz="1600" dirty="0"/>
              <a:t>满足线性关系，模型函数如下： </a:t>
            </a:r>
            <a:r>
              <a:rPr lang="en-US" altLang="zh-CN" sz="1600" dirty="0" err="1"/>
              <a:t>lnY</a:t>
            </a:r>
            <a:r>
              <a:rPr lang="en-US" altLang="zh-CN" sz="1600" dirty="0"/>
              <a:t> X = θ </a:t>
            </a:r>
            <a:r>
              <a:rPr lang="zh-CN" altLang="en-US" sz="1600" dirty="0"/>
              <a:t>（</a:t>
            </a:r>
            <a:r>
              <a:rPr lang="en-US" altLang="zh-CN" sz="1600" dirty="0"/>
              <a:t>3.18</a:t>
            </a:r>
            <a:r>
              <a:rPr lang="zh-CN" altLang="en-US" sz="1600" dirty="0"/>
              <a:t>） 这样，对于每个样本的输入 </a:t>
            </a:r>
            <a:r>
              <a:rPr lang="en-US" altLang="zh-CN" sz="1600" dirty="0"/>
              <a:t>X</a:t>
            </a:r>
            <a:r>
              <a:rPr lang="zh-CN" altLang="en-US" sz="1600" dirty="0"/>
              <a:t>，我们用 </a:t>
            </a:r>
            <a:r>
              <a:rPr lang="en-US" altLang="zh-CN" sz="1600" dirty="0" err="1"/>
              <a:t>lnY</a:t>
            </a:r>
            <a:r>
              <a:rPr lang="en-US" altLang="zh-CN" sz="1600" dirty="0"/>
              <a:t> </a:t>
            </a:r>
            <a:r>
              <a:rPr lang="zh-CN" altLang="en-US" sz="1600" dirty="0"/>
              <a:t>去对应，从而仍然可以用线性回归的算法 处理这个问题。把 </a:t>
            </a:r>
            <a:r>
              <a:rPr lang="en-US" altLang="zh-CN" sz="1600" dirty="0" err="1"/>
              <a:t>lnY</a:t>
            </a:r>
            <a:r>
              <a:rPr lang="en-US" altLang="zh-CN" sz="1600" dirty="0"/>
              <a:t> </a:t>
            </a:r>
            <a:r>
              <a:rPr lang="zh-CN" altLang="en-US" sz="1600" dirty="0"/>
              <a:t>一般化，假设这个函数是单调可微函数 </a:t>
            </a:r>
            <a:r>
              <a:rPr lang="en-US" altLang="zh-CN" sz="1600" dirty="0"/>
              <a:t>g(·)</a:t>
            </a:r>
            <a:r>
              <a:rPr lang="zh-CN" altLang="en-US" sz="1600" dirty="0"/>
              <a:t>，则一般化的广义线性 回归形式是： </a:t>
            </a:r>
            <a:r>
              <a:rPr lang="en-US" altLang="zh-CN" sz="1600" dirty="0"/>
              <a:t>g( ) Y X= θ </a:t>
            </a:r>
            <a:r>
              <a:rPr lang="zh-CN" altLang="en-US" sz="1600" dirty="0"/>
              <a:t>（</a:t>
            </a:r>
            <a:r>
              <a:rPr lang="en-US" altLang="zh-CN" sz="1600" dirty="0"/>
              <a:t>3.19</a:t>
            </a:r>
            <a:r>
              <a:rPr lang="zh-CN" altLang="en-US" sz="1600" dirty="0"/>
              <a:t>） 式中：</a:t>
            </a:r>
            <a:r>
              <a:rPr lang="en-US" altLang="zh-CN" sz="1600" dirty="0"/>
              <a:t>g(·) </a:t>
            </a:r>
            <a:r>
              <a:rPr lang="zh-CN" altLang="en-US" sz="1600" dirty="0"/>
              <a:t>通常称为联系函数。</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431815" y="855663"/>
            <a:ext cx="5904533" cy="400110"/>
          </a:xfrm>
          <a:prstGeom prst="rect">
            <a:avLst/>
          </a:prstGeom>
          <a:noFill/>
        </p:spPr>
        <p:txBody>
          <a:bodyPr wrap="square" rtlCol="0">
            <a:spAutoFit/>
          </a:bodyPr>
          <a:lstStyle/>
          <a:p>
            <a:r>
              <a:rPr lang="en-US" altLang="zh-CN" sz="2000" dirty="0"/>
              <a:t>3.5</a:t>
            </a:r>
            <a:r>
              <a:rPr lang="zh-CN" altLang="en-US" sz="2000" dirty="0"/>
              <a:t>　广义线性回归</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6386"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6387" name="组合 6"/>
          <p:cNvGrpSpPr/>
          <p:nvPr/>
        </p:nvGrpSpPr>
        <p:grpSpPr>
          <a:xfrm flipH="1">
            <a:off x="974725" y="6269038"/>
            <a:ext cx="412750" cy="420687"/>
            <a:chOff x="0" y="0"/>
            <a:chExt cx="3868830" cy="3952255"/>
          </a:xfrm>
        </p:grpSpPr>
        <p:sp>
          <p:nvSpPr>
            <p:cNvPr id="16388"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89"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0"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1"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2"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3"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4"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5"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6"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7"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8"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399"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0"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1"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6402"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6403" name="文本框 27"/>
          <p:cNvSpPr/>
          <p:nvPr/>
        </p:nvSpPr>
        <p:spPr>
          <a:xfrm>
            <a:off x="1590675" y="138906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6404" name="任意多边形 28"/>
          <p:cNvSpPr/>
          <p:nvPr/>
        </p:nvSpPr>
        <p:spPr>
          <a:xfrm flipV="1">
            <a:off x="1431925" y="135731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6405"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grpSp>
        <p:nvGrpSpPr>
          <p:cNvPr id="16407" name="组合 2"/>
          <p:cNvGrpSpPr/>
          <p:nvPr/>
        </p:nvGrpSpPr>
        <p:grpSpPr>
          <a:xfrm>
            <a:off x="1633538" y="1831975"/>
            <a:ext cx="2768600" cy="1570038"/>
            <a:chOff x="0" y="0"/>
            <a:chExt cx="2768506" cy="1569660"/>
          </a:xfrm>
        </p:grpSpPr>
        <p:grpSp>
          <p:nvGrpSpPr>
            <p:cNvPr id="2" name="组合 39"/>
            <p:cNvGrpSpPr/>
            <p:nvPr/>
          </p:nvGrpSpPr>
          <p:grpSpPr>
            <a:xfrm>
              <a:off x="52386" y="201564"/>
              <a:ext cx="2716120" cy="1161419"/>
              <a:chOff x="0" y="0"/>
              <a:chExt cx="2716120" cy="1161419"/>
            </a:xfrm>
          </p:grpSpPr>
          <p:sp>
            <p:nvSpPr>
              <p:cNvPr id="16408" name="矩形 5"/>
              <p:cNvSpPr/>
              <p:nvPr/>
            </p:nvSpPr>
            <p:spPr>
              <a:xfrm>
                <a:off x="0" y="134905"/>
                <a:ext cx="1022315" cy="923703"/>
              </a:xfrm>
              <a:prstGeom prst="rect">
                <a:avLst/>
              </a:prstGeom>
              <a:solidFill>
                <a:srgbClr val="C00000"/>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6409" name="矩形 6"/>
              <p:cNvSpPr/>
              <p:nvPr/>
            </p:nvSpPr>
            <p:spPr>
              <a:xfrm>
                <a:off x="935005" y="0"/>
                <a:ext cx="1781115" cy="830064"/>
              </a:xfrm>
              <a:prstGeom prst="rect">
                <a:avLst/>
              </a:prstGeom>
              <a:noFill/>
              <a:ln w="9525">
                <a:noFill/>
              </a:ln>
            </p:spPr>
            <p:txBody>
              <a:bodyPr wrap="none" anchor="t">
                <a:spAutoFit/>
              </a:bodyPr>
              <a:lstStyle/>
              <a:p>
                <a:r>
                  <a:rPr lang="zh-CN" altLang="en-US" sz="3200" b="1" dirty="0">
                    <a:latin typeface="微软雅黑" panose="020B0503020204020204" pitchFamily="2" charset="-122"/>
                    <a:ea typeface="微软雅黑" panose="020B0503020204020204" pitchFamily="2" charset="-122"/>
                  </a:rPr>
                  <a:t>教学计划</a:t>
                </a:r>
                <a:endParaRPr lang="zh-CN" altLang="en-US" sz="3200" b="1" dirty="0">
                  <a:latin typeface="微软雅黑" panose="020B0503020204020204" pitchFamily="2" charset="-122"/>
                  <a:ea typeface="微软雅黑" panose="020B0503020204020204" pitchFamily="2" charset="-122"/>
                </a:endParaRPr>
              </a:p>
            </p:txBody>
          </p:sp>
          <p:sp>
            <p:nvSpPr>
              <p:cNvPr id="16410" name="TextBox 5"/>
              <p:cNvSpPr txBox="1"/>
              <p:nvPr/>
            </p:nvSpPr>
            <p:spPr>
              <a:xfrm>
                <a:off x="937541" y="668976"/>
                <a:ext cx="1778051" cy="492443"/>
              </a:xfrm>
              <a:prstGeom prst="rect">
                <a:avLst/>
              </a:prstGeom>
              <a:noFill/>
              <a:ln w="9525">
                <a:noFill/>
              </a:ln>
            </p:spPr>
            <p:txBody>
              <a:bodyPr wrap="none" anchor="t">
                <a:spAutoFit/>
              </a:bodyPr>
              <a:lstStyle/>
              <a:p>
                <a:r>
                  <a:rPr lang="zh-CN" altLang="en-US" sz="2500" b="1" dirty="0">
                    <a:solidFill>
                      <a:srgbClr val="C00000"/>
                    </a:solidFill>
                    <a:latin typeface="Copperplate Gothic Bold" panose="020E0705020206020404" pitchFamily="2" charset="0"/>
                    <a:ea typeface="宋体" panose="02010600030101010101" pitchFamily="2" charset="-122"/>
                  </a:rPr>
                  <a:t> ORJECT</a:t>
                </a:r>
                <a:endParaRPr lang="zh-CN" altLang="en-US" sz="2500" b="1" dirty="0">
                  <a:solidFill>
                    <a:srgbClr val="C00000"/>
                  </a:solidFill>
                  <a:latin typeface="Copperplate Gothic Bold" panose="020E0705020206020404" pitchFamily="2" charset="0"/>
                  <a:ea typeface="宋体" panose="02010600030101010101" pitchFamily="2" charset="-122"/>
                </a:endParaRPr>
              </a:p>
            </p:txBody>
          </p:sp>
        </p:grpSp>
        <p:pic>
          <p:nvPicPr>
            <p:cNvPr id="16411" name="矩形 4" descr="C:\Users\jiaruchun\Desktop\教学计划副本.png教学计划副本"/>
            <p:cNvPicPr/>
            <p:nvPr/>
          </p:nvPicPr>
          <p:blipFill>
            <a:blip r:embed="rId1"/>
            <a:stretch>
              <a:fillRect/>
            </a:stretch>
          </p:blipFill>
          <p:spPr>
            <a:xfrm>
              <a:off x="-641836" y="73082"/>
              <a:ext cx="2346880" cy="1763329"/>
            </a:xfrm>
            <a:prstGeom prst="rect">
              <a:avLst/>
            </a:prstGeom>
            <a:noFill/>
            <a:ln w="9525">
              <a:noFill/>
            </a:ln>
          </p:spPr>
        </p:pic>
      </p:grpSp>
      <p:sp>
        <p:nvSpPr>
          <p:cNvPr id="16413" name="矩形 9"/>
          <p:cNvSpPr/>
          <p:nvPr/>
        </p:nvSpPr>
        <p:spPr>
          <a:xfrm>
            <a:off x="4862513" y="2039938"/>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16414" name="TextBox 12"/>
          <p:cNvSpPr txBox="1"/>
          <p:nvPr/>
        </p:nvSpPr>
        <p:spPr>
          <a:xfrm>
            <a:off x="5111750" y="2066925"/>
            <a:ext cx="1976823" cy="369332"/>
          </a:xfrm>
          <a:prstGeom prst="rect">
            <a:avLst/>
          </a:prstGeom>
          <a:noFill/>
          <a:ln w="9525">
            <a:noFill/>
          </a:ln>
        </p:spPr>
        <p:txBody>
          <a:bodyPr wrap="none" anchor="t">
            <a:spAutoFit/>
          </a:bodyPr>
          <a:lstStyle/>
          <a:p>
            <a:r>
              <a:rPr lang="zh-CN" altLang="en-US" b="1" dirty="0">
                <a:solidFill>
                  <a:schemeClr val="bg1"/>
                </a:solidFill>
                <a:latin typeface="Copperplate Gothic Bold" panose="020E0705020206020404" pitchFamily="2" charset="0"/>
                <a:ea typeface="宋体" panose="02010600030101010101" pitchFamily="2" charset="-122"/>
              </a:rPr>
              <a:t>教学时数：</a:t>
            </a:r>
            <a:r>
              <a:rPr lang="en-US" altLang="zh-CN" b="1" dirty="0">
                <a:solidFill>
                  <a:schemeClr val="bg1"/>
                </a:solidFill>
                <a:ea typeface="宋体" panose="02010600030101010101" pitchFamily="2" charset="-122"/>
              </a:rPr>
              <a:t>4</a:t>
            </a:r>
            <a:r>
              <a:rPr lang="zh-CN" altLang="en-US" b="1" dirty="0">
                <a:solidFill>
                  <a:schemeClr val="bg1"/>
                </a:solidFill>
                <a:latin typeface="Copperplate Gothic Bold" panose="020E0705020206020404" pitchFamily="2" charset="0"/>
                <a:ea typeface="宋体" panose="02010600030101010101" pitchFamily="2" charset="-122"/>
              </a:rPr>
              <a:t>节课</a:t>
            </a:r>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16415" name="矩形 14"/>
          <p:cNvSpPr/>
          <p:nvPr/>
        </p:nvSpPr>
        <p:spPr>
          <a:xfrm>
            <a:off x="4879975" y="2606675"/>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16416" name="TextBox 17"/>
          <p:cNvSpPr txBox="1"/>
          <p:nvPr/>
        </p:nvSpPr>
        <p:spPr>
          <a:xfrm>
            <a:off x="5111750" y="2643188"/>
            <a:ext cx="2468563" cy="365125"/>
          </a:xfrm>
          <a:prstGeom prst="rect">
            <a:avLst/>
          </a:prstGeom>
          <a:noFill/>
          <a:ln w="9525">
            <a:noFill/>
          </a:ln>
        </p:spPr>
        <p:txBody>
          <a:bodyPr wrap="none" anchor="t">
            <a:spAutoFit/>
          </a:bodyPr>
          <a:lstStyle/>
          <a:p>
            <a:r>
              <a:rPr lang="zh-CN" altLang="en-US" b="1" dirty="0">
                <a:solidFill>
                  <a:schemeClr val="bg1"/>
                </a:solidFill>
                <a:latin typeface="Copperplate Gothic Bold" panose="020E0705020206020404" pitchFamily="2" charset="0"/>
                <a:ea typeface="宋体" panose="02010600030101010101" pitchFamily="2" charset="-122"/>
              </a:rPr>
              <a:t>适用年级：大学二年级</a:t>
            </a:r>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16417" name="矩形 19"/>
          <p:cNvSpPr/>
          <p:nvPr/>
        </p:nvSpPr>
        <p:spPr>
          <a:xfrm>
            <a:off x="4879975" y="3173413"/>
            <a:ext cx="4073525" cy="449262"/>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3" name="矩形 21"/>
          <p:cNvSpPr/>
          <p:nvPr/>
        </p:nvSpPr>
        <p:spPr>
          <a:xfrm>
            <a:off x="4913313" y="3130550"/>
            <a:ext cx="601662" cy="549275"/>
          </a:xfrm>
          <a:prstGeom prst="rect">
            <a:avLst/>
          </a:prstGeom>
          <a:noFill/>
          <a:ln w="9525">
            <a:noFill/>
          </a:ln>
        </p:spPr>
        <p:txBody>
          <a:bodyPr anchor="t">
            <a:spAutoFit/>
          </a:bodyPr>
          <a:lstStyle/>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16419" name="TextBox 22"/>
          <p:cNvSpPr txBox="1"/>
          <p:nvPr/>
        </p:nvSpPr>
        <p:spPr>
          <a:xfrm>
            <a:off x="5111750" y="3219450"/>
            <a:ext cx="2741456" cy="369332"/>
          </a:xfrm>
          <a:prstGeom prst="rect">
            <a:avLst/>
          </a:prstGeom>
          <a:noFill/>
          <a:ln w="9525">
            <a:noFill/>
          </a:ln>
        </p:spPr>
        <p:txBody>
          <a:bodyPr wrap="none" anchor="t">
            <a:spAutoFit/>
          </a:bodyPr>
          <a:lstStyle/>
          <a:p>
            <a:r>
              <a:rPr lang="zh-CN" altLang="en-US" b="1" dirty="0">
                <a:solidFill>
                  <a:schemeClr val="bg1"/>
                </a:solidFill>
                <a:latin typeface="Copperplate Gothic Bold" panose="020E0705020206020404" pitchFamily="2" charset="0"/>
                <a:ea typeface="宋体" panose="02010600030101010101" pitchFamily="2" charset="-122"/>
              </a:rPr>
              <a:t>教学内容：</a:t>
            </a:r>
            <a:r>
              <a:rPr lang="zh-CN" altLang="en-US" b="1" dirty="0">
                <a:solidFill>
                  <a:schemeClr val="bg1"/>
                </a:solidFill>
                <a:ea typeface="宋体" panose="02010600030101010101" pitchFamily="2" charset="-122"/>
              </a:rPr>
              <a:t>线性模型概念</a:t>
            </a:r>
            <a:endParaRPr lang="zh-CN" altLang="en-US" b="1" dirty="0">
              <a:solidFill>
                <a:schemeClr val="bg1"/>
              </a:solidFill>
              <a:latin typeface="Copperplate Gothic Bold" panose="020E0705020206020404" pitchFamily="2" charset="0"/>
              <a:ea typeface="宋体" panose="02010600030101010101" pitchFamily="2" charset="-122"/>
            </a:endParaRPr>
          </a:p>
        </p:txBody>
      </p:sp>
      <p:grpSp>
        <p:nvGrpSpPr>
          <p:cNvPr id="16420" name="组合 26"/>
          <p:cNvGrpSpPr/>
          <p:nvPr/>
        </p:nvGrpSpPr>
        <p:grpSpPr>
          <a:xfrm>
            <a:off x="4591050" y="2014538"/>
            <a:ext cx="76200" cy="3508375"/>
            <a:chOff x="0" y="0"/>
            <a:chExt cx="63500" cy="2204256"/>
          </a:xfrm>
        </p:grpSpPr>
        <p:cxnSp>
          <p:nvCxnSpPr>
            <p:cNvPr id="4" name="直接连接符 27"/>
            <p:cNvCxnSpPr/>
            <p:nvPr/>
          </p:nvCxnSpPr>
          <p:spPr>
            <a:xfrm>
              <a:off x="0" y="0"/>
              <a:ext cx="0" cy="2204256"/>
            </a:xfrm>
            <a:prstGeom prst="line">
              <a:avLst/>
            </a:prstGeom>
            <a:ln w="38100" cap="flat" cmpd="sng">
              <a:solidFill>
                <a:srgbClr val="404040"/>
              </a:solidFill>
              <a:prstDash val="solid"/>
              <a:round/>
              <a:headEnd type="none" w="med" len="med"/>
              <a:tailEnd type="none" w="med" len="med"/>
            </a:ln>
          </p:spPr>
        </p:cxnSp>
        <p:cxnSp>
          <p:nvCxnSpPr>
            <p:cNvPr id="16421" name="直接连接符 28"/>
            <p:cNvCxnSpPr/>
            <p:nvPr/>
          </p:nvCxnSpPr>
          <p:spPr>
            <a:xfrm>
              <a:off x="63500" y="0"/>
              <a:ext cx="0" cy="2195552"/>
            </a:xfrm>
            <a:prstGeom prst="line">
              <a:avLst/>
            </a:prstGeom>
            <a:ln w="3175" cap="flat" cmpd="sng">
              <a:solidFill>
                <a:srgbClr val="262626"/>
              </a:solidFill>
              <a:prstDash val="solid"/>
              <a:round/>
              <a:headEnd type="none" w="med" len="med"/>
              <a:tailEnd type="none" w="med" len="med"/>
            </a:ln>
          </p:spPr>
        </p:cxnSp>
      </p:grpSp>
      <p:sp>
        <p:nvSpPr>
          <p:cNvPr id="16423" name="矩形 19"/>
          <p:cNvSpPr/>
          <p:nvPr/>
        </p:nvSpPr>
        <p:spPr>
          <a:xfrm>
            <a:off x="4862513" y="3802063"/>
            <a:ext cx="4073525" cy="449262"/>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5" name="矩形 21"/>
          <p:cNvSpPr/>
          <p:nvPr/>
        </p:nvSpPr>
        <p:spPr>
          <a:xfrm>
            <a:off x="4897438" y="3759200"/>
            <a:ext cx="601662" cy="549275"/>
          </a:xfrm>
          <a:prstGeom prst="rect">
            <a:avLst/>
          </a:prstGeom>
          <a:noFill/>
          <a:ln w="9525">
            <a:noFill/>
          </a:ln>
        </p:spPr>
        <p:txBody>
          <a:bodyPr anchor="t">
            <a:spAutoFit/>
          </a:bodyPr>
          <a:lstStyle/>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16425" name="TextBox 22"/>
          <p:cNvSpPr txBox="1"/>
          <p:nvPr/>
        </p:nvSpPr>
        <p:spPr>
          <a:xfrm>
            <a:off x="5095875" y="3848100"/>
            <a:ext cx="2741456" cy="369332"/>
          </a:xfrm>
          <a:prstGeom prst="rect">
            <a:avLst/>
          </a:prstGeom>
          <a:noFill/>
          <a:ln w="9525">
            <a:noFill/>
          </a:ln>
        </p:spPr>
        <p:txBody>
          <a:bodyPr wrap="none" anchor="t">
            <a:spAutoFit/>
          </a:bodyPr>
          <a:lstStyle/>
          <a:p>
            <a:pPr marL="609600" indent="-609600" eaLnBrk="0" hangingPunct="0"/>
            <a:r>
              <a:rPr lang="zh-CN" altLang="en-US" b="1" dirty="0">
                <a:solidFill>
                  <a:schemeClr val="bg1"/>
                </a:solidFill>
                <a:latin typeface="Copperplate Gothic Bold" panose="020E0705020206020404" pitchFamily="2" charset="0"/>
                <a:ea typeface="宋体" panose="02010600030101010101" pitchFamily="2" charset="-122"/>
              </a:rPr>
              <a:t>教学重点：</a:t>
            </a:r>
            <a:r>
              <a:rPr lang="zh-CN" altLang="en-US" b="1" dirty="0">
                <a:solidFill>
                  <a:schemeClr val="bg1"/>
                </a:solidFill>
                <a:ea typeface="宋体" panose="02010600030101010101" pitchFamily="2" charset="-122"/>
              </a:rPr>
              <a:t>线性模型概念</a:t>
            </a:r>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16426" name="矩形 19"/>
          <p:cNvSpPr/>
          <p:nvPr/>
        </p:nvSpPr>
        <p:spPr>
          <a:xfrm>
            <a:off x="4879975" y="4397375"/>
            <a:ext cx="4073525" cy="449263"/>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6" name="矩形 21"/>
          <p:cNvSpPr/>
          <p:nvPr/>
        </p:nvSpPr>
        <p:spPr>
          <a:xfrm>
            <a:off x="4913313" y="4283075"/>
            <a:ext cx="601662" cy="549275"/>
          </a:xfrm>
          <a:prstGeom prst="rect">
            <a:avLst/>
          </a:prstGeom>
          <a:noFill/>
          <a:ln w="9525">
            <a:noFill/>
          </a:ln>
        </p:spPr>
        <p:txBody>
          <a:bodyPr anchor="t">
            <a:spAutoFit/>
          </a:bodyPr>
          <a:lstStyle/>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16428" name="TextBox 22"/>
          <p:cNvSpPr txBox="1"/>
          <p:nvPr/>
        </p:nvSpPr>
        <p:spPr>
          <a:xfrm>
            <a:off x="5111750" y="4443413"/>
            <a:ext cx="2741456" cy="369332"/>
          </a:xfrm>
          <a:prstGeom prst="rect">
            <a:avLst/>
          </a:prstGeom>
          <a:noFill/>
          <a:ln w="9525">
            <a:noFill/>
          </a:ln>
        </p:spPr>
        <p:txBody>
          <a:bodyPr wrap="none" anchor="t">
            <a:spAutoFit/>
          </a:bodyPr>
          <a:lstStyle/>
          <a:p>
            <a:pPr marL="609600" indent="-609600" eaLnBrk="0" hangingPunct="0"/>
            <a:r>
              <a:rPr lang="zh-CN" altLang="en-US" b="1" dirty="0">
                <a:solidFill>
                  <a:schemeClr val="bg1"/>
                </a:solidFill>
                <a:latin typeface="Copperplate Gothic Bold" panose="020E0705020206020404" pitchFamily="2" charset="0"/>
                <a:ea typeface="宋体" panose="02010600030101010101" pitchFamily="2" charset="-122"/>
              </a:rPr>
              <a:t>教学难点：</a:t>
            </a:r>
            <a:r>
              <a:rPr lang="zh-CN" altLang="en-US" b="1" dirty="0">
                <a:solidFill>
                  <a:schemeClr val="bg1"/>
                </a:solidFill>
                <a:ea typeface="宋体" panose="02010600030101010101" pitchFamily="2" charset="-122"/>
              </a:rPr>
              <a:t>线性模型概念</a:t>
            </a:r>
            <a:endParaRPr lang="zh-CN" altLang="en-US" b="1" dirty="0">
              <a:solidFill>
                <a:schemeClr val="bg1"/>
              </a:solidFill>
              <a:latin typeface="Copperplate Gothic Bold" panose="020E0705020206020404" pitchFamily="2" charset="0"/>
              <a:ea typeface="宋体" panose="02010600030101010101" pitchFamily="2" charset="-122"/>
            </a:endParaRPr>
          </a:p>
        </p:txBody>
      </p:sp>
      <p:sp>
        <p:nvSpPr>
          <p:cNvPr id="16429" name="矩形 19"/>
          <p:cNvSpPr/>
          <p:nvPr/>
        </p:nvSpPr>
        <p:spPr>
          <a:xfrm>
            <a:off x="4862513" y="5026025"/>
            <a:ext cx="4073525" cy="450850"/>
          </a:xfrm>
          <a:prstGeom prst="rect">
            <a:avLst/>
          </a:prstGeom>
          <a:solidFill>
            <a:srgbClr val="50B1DC"/>
          </a:solidFill>
          <a:ln w="9525">
            <a:noFill/>
          </a:ln>
          <a:effectLst>
            <a:outerShdw dist="38100" dir="2699999" algn="ctr" rotWithShape="0">
              <a:srgbClr val="000000">
                <a:alpha val="34000"/>
              </a:srgbClr>
            </a:outerShdw>
          </a:effectLst>
        </p:spPr>
        <p:txBody>
          <a:bodyPr lIns="0" tIns="0" rIns="0" bIns="0" anchor="ctr"/>
          <a:lstStyle/>
          <a:p>
            <a:pPr algn="ctr"/>
            <a:endParaRPr lang="zh-CN" altLang="en-US" sz="1600" dirty="0">
              <a:latin typeface="华文楷体" panose="02010600040101010101" pitchFamily="2" charset="-122"/>
              <a:ea typeface="华文楷体" panose="02010600040101010101" pitchFamily="2" charset="-122"/>
            </a:endParaRPr>
          </a:p>
        </p:txBody>
      </p:sp>
      <p:sp>
        <p:nvSpPr>
          <p:cNvPr id="7" name="矩形 21"/>
          <p:cNvSpPr/>
          <p:nvPr/>
        </p:nvSpPr>
        <p:spPr>
          <a:xfrm>
            <a:off x="4897438" y="4984750"/>
            <a:ext cx="601662" cy="547688"/>
          </a:xfrm>
          <a:prstGeom prst="rect">
            <a:avLst/>
          </a:prstGeom>
          <a:noFill/>
          <a:ln w="9525">
            <a:noFill/>
          </a:ln>
        </p:spPr>
        <p:txBody>
          <a:bodyPr anchor="t">
            <a:spAutoFit/>
          </a:bodyPr>
          <a:lstStyle/>
          <a:p>
            <a:pPr algn="ctr">
              <a:lnSpc>
                <a:spcPct val="150000"/>
              </a:lnSpc>
            </a:pPr>
            <a:endParaRPr lang="en-US" altLang="x-none" sz="2000" dirty="0">
              <a:solidFill>
                <a:srgbClr val="262626"/>
              </a:solidFill>
              <a:latin typeface="微软雅黑" panose="020B0503020204020204" pitchFamily="2" charset="-122"/>
              <a:ea typeface="微软雅黑" panose="020B0503020204020204" pitchFamily="2" charset="-122"/>
            </a:endParaRPr>
          </a:p>
        </p:txBody>
      </p:sp>
      <p:sp>
        <p:nvSpPr>
          <p:cNvPr id="16431" name="TextBox 22"/>
          <p:cNvSpPr txBox="1"/>
          <p:nvPr/>
        </p:nvSpPr>
        <p:spPr>
          <a:xfrm>
            <a:off x="5095875" y="5072063"/>
            <a:ext cx="2741456" cy="646331"/>
          </a:xfrm>
          <a:prstGeom prst="rect">
            <a:avLst/>
          </a:prstGeom>
          <a:noFill/>
          <a:ln w="9525">
            <a:noFill/>
          </a:ln>
        </p:spPr>
        <p:txBody>
          <a:bodyPr wrap="none" anchor="t">
            <a:spAutoFit/>
          </a:bodyPr>
          <a:lstStyle/>
          <a:p>
            <a:r>
              <a:rPr lang="zh-CN" altLang="en-US" b="1" dirty="0">
                <a:solidFill>
                  <a:schemeClr val="bg1"/>
                </a:solidFill>
                <a:latin typeface="宋体" panose="02010600030101010101" pitchFamily="2" charset="-122"/>
                <a:ea typeface="宋体" panose="02010600030101010101" pitchFamily="2" charset="-122"/>
              </a:rPr>
              <a:t>教学目标：</a:t>
            </a:r>
            <a:r>
              <a:rPr lang="zh-CN" altLang="en-US" b="1" dirty="0">
                <a:solidFill>
                  <a:schemeClr val="bg1"/>
                </a:solidFill>
                <a:ea typeface="宋体" panose="02010600030101010101" pitchFamily="2" charset="-122"/>
              </a:rPr>
              <a:t>线性模型概念</a:t>
            </a:r>
            <a:endParaRPr lang="zh-CN" altLang="en-US" b="1" dirty="0">
              <a:solidFill>
                <a:schemeClr val="bg1"/>
              </a:solidFill>
              <a:latin typeface="宋体" panose="02010600030101010101" pitchFamily="2" charset="-122"/>
              <a:ea typeface="宋体" panose="02010600030101010101" pitchFamily="2" charset="-122"/>
            </a:endParaRPr>
          </a:p>
          <a:p>
            <a:endParaRPr lang="zh-CN" altLang="en-US" b="1" dirty="0">
              <a:solidFill>
                <a:schemeClr val="bg1"/>
              </a:solidFill>
              <a:latin typeface="宋体" panose="02010600030101010101" pitchFamily="2" charset="-122"/>
              <a:ea typeface="宋体" panose="02010600030101010101"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800"/>
                                  </p:stCondLst>
                                  <p:childTnLst>
                                    <p:set>
                                      <p:cBhvr>
                                        <p:cTn id="6" dur="1" fill="hold">
                                          <p:stCondLst>
                                            <p:cond delay="0"/>
                                          </p:stCondLst>
                                        </p:cTn>
                                        <p:tgtEl>
                                          <p:spTgt spid="16420"/>
                                        </p:tgtEl>
                                        <p:attrNameLst>
                                          <p:attrName>style.visibility</p:attrName>
                                        </p:attrNameLst>
                                      </p:cBhvr>
                                      <p:to>
                                        <p:strVal val="visible"/>
                                      </p:to>
                                    </p:set>
                                  </p:childTnLst>
                                </p:cTn>
                              </p:par>
                              <p:par>
                                <p:cTn id="7" presetID="12" presetClass="entr" presetSubtype="2" fill="hold" nodeType="withEffect">
                                  <p:stCondLst>
                                    <p:cond delay="1000"/>
                                  </p:stCondLst>
                                  <p:childTnLst>
                                    <p:set>
                                      <p:cBhvr>
                                        <p:cTn id="8" dur="1" fill="hold">
                                          <p:stCondLst>
                                            <p:cond delay="0"/>
                                          </p:stCondLst>
                                        </p:cTn>
                                        <p:tgtEl>
                                          <p:spTgt spid="16407"/>
                                        </p:tgtEl>
                                        <p:attrNameLst>
                                          <p:attrName>style.visibility</p:attrName>
                                        </p:attrNameLst>
                                      </p:cBhvr>
                                      <p:to>
                                        <p:strVal val="visible"/>
                                      </p:to>
                                    </p:set>
                                    <p:anim calcmode="lin" valueType="num">
                                      <p:cBhvr additive="base">
                                        <p:cTn id="9" dur="300"/>
                                        <p:tgtEl>
                                          <p:spTgt spid="16407"/>
                                        </p:tgtEl>
                                        <p:attrNameLst>
                                          <p:attrName>ppt_x</p:attrName>
                                        </p:attrNameLst>
                                      </p:cBhvr>
                                      <p:tavLst>
                                        <p:tav tm="0">
                                          <p:val>
                                            <p:strVal val="#ppt_x+#ppt_w*1.125000"/>
                                          </p:val>
                                        </p:tav>
                                        <p:tav tm="100000">
                                          <p:val>
                                            <p:strVal val="#ppt_x"/>
                                          </p:val>
                                        </p:tav>
                                      </p:tavLst>
                                    </p:anim>
                                    <p:animEffect transition="in" filter="wipe(left)">
                                      <p:cBhvr>
                                        <p:cTn id="10" dur="300"/>
                                        <p:tgtEl>
                                          <p:spTgt spid="1640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6413"/>
                                        </p:tgtEl>
                                        <p:attrNameLst>
                                          <p:attrName>style.visibility</p:attrName>
                                        </p:attrNameLst>
                                      </p:cBhvr>
                                      <p:to>
                                        <p:strVal val="visible"/>
                                      </p:to>
                                    </p:set>
                                    <p:anim calcmode="lin" valueType="num">
                                      <p:cBhvr additive="base">
                                        <p:cTn id="15" dur="500" fill="hold"/>
                                        <p:tgtEl>
                                          <p:spTgt spid="16413"/>
                                        </p:tgtEl>
                                        <p:attrNameLst>
                                          <p:attrName>ppt_x</p:attrName>
                                        </p:attrNameLst>
                                      </p:cBhvr>
                                      <p:tavLst>
                                        <p:tav tm="0">
                                          <p:val>
                                            <p:strVal val="#ppt_x"/>
                                          </p:val>
                                        </p:tav>
                                        <p:tav tm="100000">
                                          <p:val>
                                            <p:strVal val="#ppt_x"/>
                                          </p:val>
                                        </p:tav>
                                      </p:tavLst>
                                    </p:anim>
                                    <p:anim calcmode="lin" valueType="num">
                                      <p:cBhvr additive="base">
                                        <p:cTn id="16" dur="500" fill="hold"/>
                                        <p:tgtEl>
                                          <p:spTgt spid="164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414"/>
                                        </p:tgtEl>
                                        <p:attrNameLst>
                                          <p:attrName>style.visibility</p:attrName>
                                        </p:attrNameLst>
                                      </p:cBhvr>
                                      <p:to>
                                        <p:strVal val="visible"/>
                                      </p:to>
                                    </p:set>
                                    <p:anim calcmode="lin" valueType="num">
                                      <p:cBhvr additive="base">
                                        <p:cTn id="19" dur="500" fill="hold"/>
                                        <p:tgtEl>
                                          <p:spTgt spid="16414"/>
                                        </p:tgtEl>
                                        <p:attrNameLst>
                                          <p:attrName>ppt_x</p:attrName>
                                        </p:attrNameLst>
                                      </p:cBhvr>
                                      <p:tavLst>
                                        <p:tav tm="0">
                                          <p:val>
                                            <p:strVal val="#ppt_x"/>
                                          </p:val>
                                        </p:tav>
                                        <p:tav tm="100000">
                                          <p:val>
                                            <p:strVal val="#ppt_x"/>
                                          </p:val>
                                        </p:tav>
                                      </p:tavLst>
                                    </p:anim>
                                    <p:anim calcmode="lin" valueType="num">
                                      <p:cBhvr additive="base">
                                        <p:cTn id="20" dur="500" fill="hold"/>
                                        <p:tgtEl>
                                          <p:spTgt spid="164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415"/>
                                        </p:tgtEl>
                                        <p:attrNameLst>
                                          <p:attrName>style.visibility</p:attrName>
                                        </p:attrNameLst>
                                      </p:cBhvr>
                                      <p:to>
                                        <p:strVal val="visible"/>
                                      </p:to>
                                    </p:set>
                                    <p:anim calcmode="lin" valueType="num">
                                      <p:cBhvr additive="base">
                                        <p:cTn id="25" dur="500" fill="hold"/>
                                        <p:tgtEl>
                                          <p:spTgt spid="16415"/>
                                        </p:tgtEl>
                                        <p:attrNameLst>
                                          <p:attrName>ppt_x</p:attrName>
                                        </p:attrNameLst>
                                      </p:cBhvr>
                                      <p:tavLst>
                                        <p:tav tm="0">
                                          <p:val>
                                            <p:strVal val="#ppt_x"/>
                                          </p:val>
                                        </p:tav>
                                        <p:tav tm="100000">
                                          <p:val>
                                            <p:strVal val="#ppt_x"/>
                                          </p:val>
                                        </p:tav>
                                      </p:tavLst>
                                    </p:anim>
                                    <p:anim calcmode="lin" valueType="num">
                                      <p:cBhvr additive="base">
                                        <p:cTn id="26" dur="500" fill="hold"/>
                                        <p:tgtEl>
                                          <p:spTgt spid="1641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6416"/>
                                        </p:tgtEl>
                                        <p:attrNameLst>
                                          <p:attrName>style.visibility</p:attrName>
                                        </p:attrNameLst>
                                      </p:cBhvr>
                                      <p:to>
                                        <p:strVal val="visible"/>
                                      </p:to>
                                    </p:set>
                                    <p:anim calcmode="lin" valueType="num">
                                      <p:cBhvr additive="base">
                                        <p:cTn id="29" dur="500" fill="hold"/>
                                        <p:tgtEl>
                                          <p:spTgt spid="16416"/>
                                        </p:tgtEl>
                                        <p:attrNameLst>
                                          <p:attrName>ppt_x</p:attrName>
                                        </p:attrNameLst>
                                      </p:cBhvr>
                                      <p:tavLst>
                                        <p:tav tm="0">
                                          <p:val>
                                            <p:strVal val="#ppt_x"/>
                                          </p:val>
                                        </p:tav>
                                        <p:tav tm="100000">
                                          <p:val>
                                            <p:strVal val="#ppt_x"/>
                                          </p:val>
                                        </p:tav>
                                      </p:tavLst>
                                    </p:anim>
                                    <p:anim calcmode="lin" valueType="num">
                                      <p:cBhvr additive="base">
                                        <p:cTn id="30" dur="500" fill="hold"/>
                                        <p:tgtEl>
                                          <p:spTgt spid="1641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6417"/>
                                        </p:tgtEl>
                                        <p:attrNameLst>
                                          <p:attrName>style.visibility</p:attrName>
                                        </p:attrNameLst>
                                      </p:cBhvr>
                                      <p:to>
                                        <p:strVal val="visible"/>
                                      </p:to>
                                    </p:set>
                                    <p:anim calcmode="lin" valueType="num">
                                      <p:cBhvr additive="base">
                                        <p:cTn id="35" dur="500" fill="hold"/>
                                        <p:tgtEl>
                                          <p:spTgt spid="16417"/>
                                        </p:tgtEl>
                                        <p:attrNameLst>
                                          <p:attrName>ppt_x</p:attrName>
                                        </p:attrNameLst>
                                      </p:cBhvr>
                                      <p:tavLst>
                                        <p:tav tm="0">
                                          <p:val>
                                            <p:strVal val="#ppt_x"/>
                                          </p:val>
                                        </p:tav>
                                        <p:tav tm="100000">
                                          <p:val>
                                            <p:strVal val="#ppt_x"/>
                                          </p:val>
                                        </p:tav>
                                      </p:tavLst>
                                    </p:anim>
                                    <p:anim calcmode="lin" valueType="num">
                                      <p:cBhvr additive="base">
                                        <p:cTn id="36" dur="500" fill="hold"/>
                                        <p:tgtEl>
                                          <p:spTgt spid="1641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6419"/>
                                        </p:tgtEl>
                                        <p:attrNameLst>
                                          <p:attrName>style.visibility</p:attrName>
                                        </p:attrNameLst>
                                      </p:cBhvr>
                                      <p:to>
                                        <p:strVal val="visible"/>
                                      </p:to>
                                    </p:set>
                                    <p:anim calcmode="lin" valueType="num">
                                      <p:cBhvr additive="base">
                                        <p:cTn id="39" dur="500" fill="hold"/>
                                        <p:tgtEl>
                                          <p:spTgt spid="16419"/>
                                        </p:tgtEl>
                                        <p:attrNameLst>
                                          <p:attrName>ppt_x</p:attrName>
                                        </p:attrNameLst>
                                      </p:cBhvr>
                                      <p:tavLst>
                                        <p:tav tm="0">
                                          <p:val>
                                            <p:strVal val="#ppt_x"/>
                                          </p:val>
                                        </p:tav>
                                        <p:tav tm="100000">
                                          <p:val>
                                            <p:strVal val="#ppt_x"/>
                                          </p:val>
                                        </p:tav>
                                      </p:tavLst>
                                    </p:anim>
                                    <p:anim calcmode="lin" valueType="num">
                                      <p:cBhvr additive="base">
                                        <p:cTn id="40" dur="500" fill="hold"/>
                                        <p:tgtEl>
                                          <p:spTgt spid="16419"/>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6423"/>
                                        </p:tgtEl>
                                        <p:attrNameLst>
                                          <p:attrName>style.visibility</p:attrName>
                                        </p:attrNameLst>
                                      </p:cBhvr>
                                      <p:to>
                                        <p:strVal val="visible"/>
                                      </p:to>
                                    </p:set>
                                    <p:anim calcmode="lin" valueType="num">
                                      <p:cBhvr additive="base">
                                        <p:cTn id="45" dur="500" fill="hold"/>
                                        <p:tgtEl>
                                          <p:spTgt spid="16423"/>
                                        </p:tgtEl>
                                        <p:attrNameLst>
                                          <p:attrName>ppt_x</p:attrName>
                                        </p:attrNameLst>
                                      </p:cBhvr>
                                      <p:tavLst>
                                        <p:tav tm="0">
                                          <p:val>
                                            <p:strVal val="#ppt_x"/>
                                          </p:val>
                                        </p:tav>
                                        <p:tav tm="100000">
                                          <p:val>
                                            <p:strVal val="#ppt_x"/>
                                          </p:val>
                                        </p:tav>
                                      </p:tavLst>
                                    </p:anim>
                                    <p:anim calcmode="lin" valueType="num">
                                      <p:cBhvr additive="base">
                                        <p:cTn id="46" dur="500" fill="hold"/>
                                        <p:tgtEl>
                                          <p:spTgt spid="16423"/>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6425"/>
                                        </p:tgtEl>
                                        <p:attrNameLst>
                                          <p:attrName>style.visibility</p:attrName>
                                        </p:attrNameLst>
                                      </p:cBhvr>
                                      <p:to>
                                        <p:strVal val="visible"/>
                                      </p:to>
                                    </p:set>
                                    <p:anim calcmode="lin" valueType="num">
                                      <p:cBhvr additive="base">
                                        <p:cTn id="49" dur="500" fill="hold"/>
                                        <p:tgtEl>
                                          <p:spTgt spid="16425"/>
                                        </p:tgtEl>
                                        <p:attrNameLst>
                                          <p:attrName>ppt_x</p:attrName>
                                        </p:attrNameLst>
                                      </p:cBhvr>
                                      <p:tavLst>
                                        <p:tav tm="0">
                                          <p:val>
                                            <p:strVal val="#ppt_x"/>
                                          </p:val>
                                        </p:tav>
                                        <p:tav tm="100000">
                                          <p:val>
                                            <p:strVal val="#ppt_x"/>
                                          </p:val>
                                        </p:tav>
                                      </p:tavLst>
                                    </p:anim>
                                    <p:anim calcmode="lin" valueType="num">
                                      <p:cBhvr additive="base">
                                        <p:cTn id="50" dur="500" fill="hold"/>
                                        <p:tgtEl>
                                          <p:spTgt spid="1642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6426"/>
                                        </p:tgtEl>
                                        <p:attrNameLst>
                                          <p:attrName>style.visibility</p:attrName>
                                        </p:attrNameLst>
                                      </p:cBhvr>
                                      <p:to>
                                        <p:strVal val="visible"/>
                                      </p:to>
                                    </p:set>
                                    <p:anim calcmode="lin" valueType="num">
                                      <p:cBhvr additive="base">
                                        <p:cTn id="55" dur="500" fill="hold"/>
                                        <p:tgtEl>
                                          <p:spTgt spid="16426"/>
                                        </p:tgtEl>
                                        <p:attrNameLst>
                                          <p:attrName>ppt_x</p:attrName>
                                        </p:attrNameLst>
                                      </p:cBhvr>
                                      <p:tavLst>
                                        <p:tav tm="0">
                                          <p:val>
                                            <p:strVal val="#ppt_x"/>
                                          </p:val>
                                        </p:tav>
                                        <p:tav tm="100000">
                                          <p:val>
                                            <p:strVal val="#ppt_x"/>
                                          </p:val>
                                        </p:tav>
                                      </p:tavLst>
                                    </p:anim>
                                    <p:anim calcmode="lin" valueType="num">
                                      <p:cBhvr additive="base">
                                        <p:cTn id="56" dur="500" fill="hold"/>
                                        <p:tgtEl>
                                          <p:spTgt spid="1642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6428"/>
                                        </p:tgtEl>
                                        <p:attrNameLst>
                                          <p:attrName>style.visibility</p:attrName>
                                        </p:attrNameLst>
                                      </p:cBhvr>
                                      <p:to>
                                        <p:strVal val="visible"/>
                                      </p:to>
                                    </p:set>
                                    <p:anim calcmode="lin" valueType="num">
                                      <p:cBhvr additive="base">
                                        <p:cTn id="59" dur="500" fill="hold"/>
                                        <p:tgtEl>
                                          <p:spTgt spid="16428"/>
                                        </p:tgtEl>
                                        <p:attrNameLst>
                                          <p:attrName>ppt_x</p:attrName>
                                        </p:attrNameLst>
                                      </p:cBhvr>
                                      <p:tavLst>
                                        <p:tav tm="0">
                                          <p:val>
                                            <p:strVal val="#ppt_x"/>
                                          </p:val>
                                        </p:tav>
                                        <p:tav tm="100000">
                                          <p:val>
                                            <p:strVal val="#ppt_x"/>
                                          </p:val>
                                        </p:tav>
                                      </p:tavLst>
                                    </p:anim>
                                    <p:anim calcmode="lin" valueType="num">
                                      <p:cBhvr additive="base">
                                        <p:cTn id="60" dur="500" fill="hold"/>
                                        <p:tgtEl>
                                          <p:spTgt spid="16428"/>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6429"/>
                                        </p:tgtEl>
                                        <p:attrNameLst>
                                          <p:attrName>style.visibility</p:attrName>
                                        </p:attrNameLst>
                                      </p:cBhvr>
                                      <p:to>
                                        <p:strVal val="visible"/>
                                      </p:to>
                                    </p:set>
                                    <p:anim calcmode="lin" valueType="num">
                                      <p:cBhvr additive="base">
                                        <p:cTn id="65" dur="500" fill="hold"/>
                                        <p:tgtEl>
                                          <p:spTgt spid="16429"/>
                                        </p:tgtEl>
                                        <p:attrNameLst>
                                          <p:attrName>ppt_x</p:attrName>
                                        </p:attrNameLst>
                                      </p:cBhvr>
                                      <p:tavLst>
                                        <p:tav tm="0">
                                          <p:val>
                                            <p:strVal val="#ppt_x"/>
                                          </p:val>
                                        </p:tav>
                                        <p:tav tm="100000">
                                          <p:val>
                                            <p:strVal val="#ppt_x"/>
                                          </p:val>
                                        </p:tav>
                                      </p:tavLst>
                                    </p:anim>
                                    <p:anim calcmode="lin" valueType="num">
                                      <p:cBhvr additive="base">
                                        <p:cTn id="66" dur="500" fill="hold"/>
                                        <p:tgtEl>
                                          <p:spTgt spid="1642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6431"/>
                                        </p:tgtEl>
                                        <p:attrNameLst>
                                          <p:attrName>style.visibility</p:attrName>
                                        </p:attrNameLst>
                                      </p:cBhvr>
                                      <p:to>
                                        <p:strVal val="visible"/>
                                      </p:to>
                                    </p:set>
                                    <p:anim calcmode="lin" valueType="num">
                                      <p:cBhvr additive="base">
                                        <p:cTn id="69" dur="500" fill="hold"/>
                                        <p:tgtEl>
                                          <p:spTgt spid="16431"/>
                                        </p:tgtEl>
                                        <p:attrNameLst>
                                          <p:attrName>ppt_x</p:attrName>
                                        </p:attrNameLst>
                                      </p:cBhvr>
                                      <p:tavLst>
                                        <p:tav tm="0">
                                          <p:val>
                                            <p:strVal val="#ppt_x"/>
                                          </p:val>
                                        </p:tav>
                                        <p:tav tm="100000">
                                          <p:val>
                                            <p:strVal val="#ppt_x"/>
                                          </p:val>
                                        </p:tav>
                                      </p:tavLst>
                                    </p:anim>
                                    <p:anim calcmode="lin" valueType="num">
                                      <p:cBhvr additive="base">
                                        <p:cTn id="70" dur="500" fill="hold"/>
                                        <p:tgtEl>
                                          <p:spTgt spid="164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13" grpId="0" bldLvl="0" animBg="1"/>
      <p:bldP spid="16414" grpId="0" bldLvl="0"/>
      <p:bldP spid="16415" grpId="0" bldLvl="0" animBg="1"/>
      <p:bldP spid="16416" grpId="0" bldLvl="0"/>
      <p:bldP spid="16417" grpId="0" bldLvl="0" animBg="1"/>
      <p:bldP spid="16419" grpId="0" bldLvl="0"/>
      <p:bldP spid="16423" grpId="0" bldLvl="0" animBg="1"/>
      <p:bldP spid="16425" grpId="0" bldLvl="0"/>
      <p:bldP spid="16426" grpId="0" bldLvl="0" animBg="1"/>
      <p:bldP spid="16428" grpId="0" bldLvl="0"/>
      <p:bldP spid="16429" grpId="0" bldLvl="0" animBg="1"/>
      <p:bldP spid="16431" grpId="0" bldLvl="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345845" y="2010986"/>
            <a:ext cx="11309277"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线性回归是机器学习中最简单、最重要的模型之一，其模型建立遵循流程：获取数 据、数据预处理、训练模型、应用模型。 回归模型可以理解为：存在一个点集，用一条曲线拟合它分布的过程。如果拟合曲线 是一条直线，则称为线性回归；如果拟合曲线是一条二次曲线，则被称为二次回归。线性 回归是回归模型中最简单的一种。 在线性回归中有几个基本概念需要掌握。 </a:t>
            </a:r>
            <a:r>
              <a:rPr lang="en-US" altLang="zh-CN" sz="1600" dirty="0"/>
              <a:t>1. </a:t>
            </a:r>
            <a:r>
              <a:rPr lang="zh-CN" altLang="en-US" sz="1600" dirty="0"/>
              <a:t>假设函数 假设函数是指用数学的方法描述自变量和因变量之间的关系，它们之间可以是一个线 性函数或非线性函数。 在线性回顾模型中，假设函数</a:t>
            </a:r>
            <a:r>
              <a:rPr lang="en-US" altLang="zh-CN" sz="1600" dirty="0"/>
              <a:t>Y </a:t>
            </a:r>
            <a:r>
              <a:rPr lang="en-US" altLang="zh-CN" sz="1600" dirty="0" err="1"/>
              <a:t>aX</a:t>
            </a:r>
            <a:r>
              <a:rPr lang="en-US" altLang="zh-CN" sz="1600" dirty="0"/>
              <a:t> b ∧ = + </a:t>
            </a:r>
            <a:r>
              <a:rPr lang="zh-CN" altLang="en-US" sz="1600" dirty="0"/>
              <a:t>表示模型的预测结果，</a:t>
            </a:r>
            <a:r>
              <a:rPr lang="en-US" altLang="zh-CN" sz="1600" dirty="0"/>
              <a:t>Y ∧ </a:t>
            </a:r>
            <a:r>
              <a:rPr lang="zh-CN" altLang="en-US" sz="1600" dirty="0"/>
              <a:t>用来和真实的 </a:t>
            </a:r>
            <a:r>
              <a:rPr lang="en-US" altLang="zh-CN" sz="1600" dirty="0"/>
              <a:t>Y </a:t>
            </a:r>
            <a:r>
              <a:rPr lang="zh-CN" altLang="en-US" sz="1600" dirty="0"/>
              <a:t>区分。模型要学习的参数即 </a:t>
            </a:r>
            <a:r>
              <a:rPr lang="en-US" altLang="zh-CN" sz="1600" dirty="0"/>
              <a:t>a</a:t>
            </a:r>
            <a:r>
              <a:rPr lang="zh-CN" altLang="en-US" sz="1600" dirty="0"/>
              <a:t>，</a:t>
            </a:r>
            <a:r>
              <a:rPr lang="en-US" altLang="zh-CN" sz="1600" dirty="0"/>
              <a:t>b</a:t>
            </a:r>
            <a:r>
              <a:rPr lang="zh-CN" altLang="en-US" sz="1600" dirty="0"/>
              <a:t>。 </a:t>
            </a:r>
            <a:r>
              <a:rPr lang="en-US" altLang="zh-CN" sz="1600" dirty="0"/>
              <a:t>2. </a:t>
            </a:r>
            <a:r>
              <a:rPr lang="zh-CN" altLang="en-US" sz="1600" dirty="0"/>
              <a:t>损失函数 损失函数是指用数学的方法衡量假设函数预测结果与真实值之间的误差。这个差距越 小，预测越准确，而算法的任务就是使这个差距越来越小。建立模型后，需要给模型一个优化目标，使得学到的参数能够让预测值</a:t>
            </a:r>
            <a:r>
              <a:rPr lang="en-US" altLang="zh-CN" sz="1600" dirty="0"/>
              <a:t>Y ∧ </a:t>
            </a:r>
            <a:r>
              <a:rPr lang="zh-CN" altLang="en-US" sz="1600" dirty="0"/>
              <a:t>尽可能地接近真实值 </a:t>
            </a:r>
            <a:r>
              <a:rPr lang="en-US" altLang="zh-CN" sz="1600" dirty="0"/>
              <a:t>Y</a:t>
            </a:r>
            <a:r>
              <a:rPr lang="zh-CN" altLang="en-US" sz="1600" dirty="0"/>
              <a:t>。输入任意一个数据样 本的目标值 </a:t>
            </a:r>
            <a:r>
              <a:rPr lang="en-US" altLang="zh-CN" sz="1600" dirty="0"/>
              <a:t>Yi </a:t>
            </a:r>
            <a:r>
              <a:rPr lang="zh-CN" altLang="en-US" sz="1600" dirty="0"/>
              <a:t>和模型给出的预测值</a:t>
            </a:r>
            <a:r>
              <a:rPr lang="en-US" altLang="zh-CN" sz="1600" dirty="0"/>
              <a:t>Yi ∧ </a:t>
            </a:r>
            <a:r>
              <a:rPr lang="zh-CN" altLang="en-US" sz="1600" dirty="0"/>
              <a:t>，损失函数输出一个非负的实值，这个实值通常用来 反映模型误差的大小。 对于线性模型，最常用的损失函数是均方误差（</a:t>
            </a:r>
            <a:r>
              <a:rPr lang="en-US" altLang="zh-CN" sz="1600" dirty="0"/>
              <a:t>Mean Squared Error</a:t>
            </a:r>
            <a:r>
              <a:rPr lang="zh-CN" altLang="en-US" sz="1600" dirty="0"/>
              <a:t>，</a:t>
            </a:r>
            <a:r>
              <a:rPr lang="en-US" altLang="zh-CN" sz="1600" dirty="0"/>
              <a:t>MSE</a:t>
            </a:r>
            <a:r>
              <a:rPr lang="zh-CN" altLang="en-US" sz="1600" dirty="0"/>
              <a:t>）。 </a:t>
            </a:r>
            <a:r>
              <a:rPr lang="en-US" altLang="zh-CN" sz="1600" dirty="0"/>
              <a:t>2 1 1 ( ) n </a:t>
            </a:r>
            <a:r>
              <a:rPr lang="en-US" altLang="zh-CN" sz="1600" dirty="0" err="1"/>
              <a:t>i</a:t>
            </a:r>
            <a:r>
              <a:rPr lang="en-US" altLang="zh-CN" sz="1600" dirty="0"/>
              <a:t> </a:t>
            </a:r>
            <a:r>
              <a:rPr lang="en-US" altLang="zh-CN" sz="1600" dirty="0" err="1"/>
              <a:t>i</a:t>
            </a:r>
            <a:r>
              <a:rPr lang="en-US" altLang="zh-CN" sz="1600" dirty="0"/>
              <a:t> </a:t>
            </a:r>
            <a:r>
              <a:rPr lang="en-US" altLang="zh-CN" sz="1600" dirty="0" err="1"/>
              <a:t>i</a:t>
            </a:r>
            <a:r>
              <a:rPr lang="en-US" altLang="zh-CN" sz="1600" dirty="0"/>
              <a:t> MSE Y </a:t>
            </a:r>
            <a:r>
              <a:rPr lang="en-US" altLang="zh-CN" sz="1600" dirty="0" err="1"/>
              <a:t>Y</a:t>
            </a:r>
            <a:r>
              <a:rPr lang="en-US" altLang="zh-CN" sz="1600" dirty="0"/>
              <a:t> n ∧ = = − ∑ </a:t>
            </a:r>
            <a:r>
              <a:rPr lang="zh-CN" altLang="en-US" sz="1600" dirty="0"/>
              <a:t>（</a:t>
            </a:r>
            <a:r>
              <a:rPr lang="en-US" altLang="zh-CN" sz="1600" dirty="0"/>
              <a:t>3.1</a:t>
            </a:r>
            <a:r>
              <a:rPr lang="zh-CN" altLang="en-US" sz="1600" dirty="0"/>
              <a:t>） 即对于一个大小为 </a:t>
            </a:r>
            <a:r>
              <a:rPr lang="en-US" altLang="zh-CN" sz="1600" dirty="0"/>
              <a:t>n </a:t>
            </a:r>
            <a:r>
              <a:rPr lang="zh-CN" altLang="en-US" sz="1600" dirty="0"/>
              <a:t>的测试集，</a:t>
            </a:r>
            <a:r>
              <a:rPr lang="en-US" altLang="zh-CN" sz="1600" dirty="0"/>
              <a:t>MSE </a:t>
            </a:r>
            <a:r>
              <a:rPr lang="zh-CN" altLang="en-US" sz="1600" dirty="0"/>
              <a:t>是一个数据预测结果误差平方的均值。</a:t>
            </a:r>
            <a:r>
              <a:rPr lang="en-US" altLang="zh-CN" sz="1600" dirty="0"/>
              <a:t>3. </a:t>
            </a:r>
            <a:r>
              <a:rPr lang="zh-CN" altLang="en-US" sz="1600" dirty="0"/>
              <a:t>优化算法 在模型训练中优化算法也是至关重要的，它决定了一个模型的精度和运算速度。本项 目的线性回归实例中主要使用最小二乘法、梯度下降法进行优化。 需要指出的是，梯度下降是深度学习中非常重要的概念。值得庆幸的是，它也十分容 易理解。损失函数 </a:t>
            </a:r>
            <a:r>
              <a:rPr lang="en-US" altLang="zh-CN" sz="1600" dirty="0"/>
              <a:t>J w( ,b) </a:t>
            </a:r>
            <a:r>
              <a:rPr lang="zh-CN" altLang="en-US" sz="1600" dirty="0"/>
              <a:t>可以理解为变量 </a:t>
            </a:r>
            <a:r>
              <a:rPr lang="en-US" altLang="zh-CN" sz="1600" dirty="0"/>
              <a:t>w </a:t>
            </a:r>
            <a:r>
              <a:rPr lang="zh-CN" altLang="en-US" sz="1600" dirty="0"/>
              <a:t>和 </a:t>
            </a:r>
            <a:r>
              <a:rPr lang="en-US" altLang="zh-CN" sz="1600" dirty="0"/>
              <a:t>b </a:t>
            </a:r>
            <a:r>
              <a:rPr lang="zh-CN" altLang="en-US" sz="1600" dirty="0"/>
              <a:t>的函数。实际上，可能是更高维的向量， 但是为了方便说明，这里假设 </a:t>
            </a:r>
            <a:r>
              <a:rPr lang="en-US" altLang="zh-CN" sz="1600" dirty="0"/>
              <a:t>w </a:t>
            </a:r>
            <a:r>
              <a:rPr lang="zh-CN" altLang="en-US" sz="1600" dirty="0"/>
              <a:t>和 </a:t>
            </a:r>
            <a:r>
              <a:rPr lang="en-US" altLang="zh-CN" sz="1600" dirty="0"/>
              <a:t>b </a:t>
            </a:r>
            <a:r>
              <a:rPr lang="zh-CN" altLang="en-US" sz="1600" dirty="0"/>
              <a:t>都是一个实数。算法的最终目标是找到损失函数的 最小值，而这个寻找过程就是不断地微调变量 </a:t>
            </a:r>
            <a:r>
              <a:rPr lang="en-US" altLang="zh-CN" sz="1600" dirty="0"/>
              <a:t>w </a:t>
            </a:r>
            <a:r>
              <a:rPr lang="zh-CN" altLang="en-US" sz="1600" dirty="0"/>
              <a:t>和 </a:t>
            </a:r>
            <a:r>
              <a:rPr lang="en-US" altLang="zh-CN" sz="1600" dirty="0"/>
              <a:t>b </a:t>
            </a:r>
            <a:r>
              <a:rPr lang="zh-CN" altLang="en-US" sz="1600" dirty="0"/>
              <a:t>的值，一步一步试出最小值。而试 的方法是沿着梯度方向逐步移动，直到取到最小值或逼近最小值。 因为是凸函数，所以无论初始化在曲面上的哪一点，最终都会收敛到同一点或者相近 的点。</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4223870" y="748382"/>
            <a:ext cx="3960398" cy="400110"/>
          </a:xfrm>
          <a:prstGeom prst="rect">
            <a:avLst/>
          </a:prstGeom>
          <a:noFill/>
        </p:spPr>
        <p:txBody>
          <a:bodyPr wrap="square" rtlCol="0">
            <a:spAutoFit/>
          </a:bodyPr>
          <a:lstStyle/>
          <a:p>
            <a:r>
              <a:rPr lang="en-US" altLang="zh-CN" sz="2000" dirty="0"/>
              <a:t>3.1.1 </a:t>
            </a:r>
            <a:r>
              <a:rPr lang="zh-CN" altLang="en-US" sz="2000" dirty="0"/>
              <a:t>线性回归模型的基本概念</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269252" y="2199363"/>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线性回归遇到的问题一般是这样的：假设有 </a:t>
            </a:r>
            <a:r>
              <a:rPr lang="en-US" altLang="zh-CN" sz="1600" dirty="0"/>
              <a:t>m </a:t>
            </a:r>
            <a:r>
              <a:rPr lang="zh-CN" altLang="en-US" sz="1600" dirty="0"/>
              <a:t>个样本，每个样本对应 </a:t>
            </a:r>
            <a:r>
              <a:rPr lang="en-US" altLang="zh-CN" sz="1600" dirty="0"/>
              <a:t>n </a:t>
            </a:r>
            <a:r>
              <a:rPr lang="zh-CN" altLang="en-US" sz="1600" dirty="0"/>
              <a:t>维特征和一 个结果输出，如 </a:t>
            </a:r>
            <a:r>
              <a:rPr lang="en-US" altLang="zh-CN" sz="1600" dirty="0"/>
              <a:t>(0) (0) (0) 1 2 0 ( , , , , ) n x </a:t>
            </a:r>
            <a:r>
              <a:rPr lang="en-US" altLang="zh-CN" sz="1600" dirty="0" err="1"/>
              <a:t>x</a:t>
            </a:r>
            <a:r>
              <a:rPr lang="en-US" altLang="zh-CN" sz="1600" dirty="0"/>
              <a:t>  </a:t>
            </a:r>
            <a:r>
              <a:rPr lang="en-US" altLang="zh-CN" sz="1600" dirty="0" err="1"/>
              <a:t>x</a:t>
            </a:r>
            <a:r>
              <a:rPr lang="en-US" altLang="zh-CN" sz="1600" dirty="0"/>
              <a:t> y </a:t>
            </a:r>
            <a:r>
              <a:rPr lang="zh-CN" altLang="en-US" sz="1600" dirty="0"/>
              <a:t>， </a:t>
            </a:r>
            <a:r>
              <a:rPr lang="en-US" altLang="zh-CN" sz="1600" dirty="0"/>
              <a:t>(1) (1) (1) 1 2 1 ( , , , , ) n x </a:t>
            </a:r>
            <a:r>
              <a:rPr lang="en-US" altLang="zh-CN" sz="1600" dirty="0" err="1"/>
              <a:t>x</a:t>
            </a:r>
            <a:r>
              <a:rPr lang="en-US" altLang="zh-CN" sz="1600" dirty="0"/>
              <a:t>  </a:t>
            </a:r>
            <a:r>
              <a:rPr lang="en-US" altLang="zh-CN" sz="1600" dirty="0" err="1"/>
              <a:t>x</a:t>
            </a:r>
            <a:r>
              <a:rPr lang="en-US" altLang="zh-CN" sz="1600" dirty="0"/>
              <a:t> y </a:t>
            </a:r>
            <a:r>
              <a:rPr lang="zh-CN" altLang="en-US" sz="1600" dirty="0"/>
              <a:t>，</a:t>
            </a:r>
            <a:r>
              <a:rPr lang="en-US" altLang="zh-CN" sz="1600" dirty="0"/>
              <a:t>…</a:t>
            </a:r>
            <a:r>
              <a:rPr lang="zh-CN" altLang="en-US" sz="1600" dirty="0"/>
              <a:t>， </a:t>
            </a:r>
            <a:r>
              <a:rPr lang="en-US" altLang="zh-CN" sz="1600" dirty="0"/>
              <a:t>( ) ( ) ( ) 1 2 ( , , , , ) m </a:t>
            </a:r>
            <a:r>
              <a:rPr lang="en-US" altLang="zh-CN" sz="1600" dirty="0" err="1"/>
              <a:t>m</a:t>
            </a:r>
            <a:r>
              <a:rPr lang="en-US" altLang="zh-CN" sz="1600" dirty="0"/>
              <a:t> </a:t>
            </a:r>
            <a:r>
              <a:rPr lang="en-US" altLang="zh-CN" sz="1600" dirty="0" err="1"/>
              <a:t>m</a:t>
            </a:r>
            <a:r>
              <a:rPr lang="en-US" altLang="zh-CN" sz="1600" dirty="0"/>
              <a:t> n m x </a:t>
            </a:r>
            <a:r>
              <a:rPr lang="en-US" altLang="zh-CN" sz="1600" dirty="0" err="1"/>
              <a:t>x</a:t>
            </a:r>
            <a:r>
              <a:rPr lang="en-US" altLang="zh-CN" sz="1600" dirty="0"/>
              <a:t>  </a:t>
            </a:r>
            <a:r>
              <a:rPr lang="en-US" altLang="zh-CN" sz="1600" dirty="0" err="1"/>
              <a:t>x</a:t>
            </a:r>
            <a:r>
              <a:rPr lang="en-US" altLang="zh-CN" sz="1600" dirty="0"/>
              <a:t> y </a:t>
            </a:r>
            <a:r>
              <a:rPr lang="zh-CN" altLang="en-US" sz="1600" dirty="0"/>
              <a:t>现在的问题是，对于一个新的观测 </a:t>
            </a:r>
            <a:r>
              <a:rPr lang="en-US" altLang="zh-CN" sz="1600" dirty="0"/>
              <a:t>( ) ( ) ( ) 1 2 ( , , , ) x </a:t>
            </a:r>
            <a:r>
              <a:rPr lang="en-US" altLang="zh-CN" sz="1600" dirty="0" err="1"/>
              <a:t>x</a:t>
            </a:r>
            <a:r>
              <a:rPr lang="en-US" altLang="zh-CN" sz="1600" dirty="0"/>
              <a:t> </a:t>
            </a:r>
            <a:r>
              <a:rPr lang="en-US" altLang="zh-CN" sz="1600" dirty="0" err="1"/>
              <a:t>x</a:t>
            </a:r>
            <a:r>
              <a:rPr lang="en-US" altLang="zh-CN" sz="1600" dirty="0"/>
              <a:t> n x </a:t>
            </a:r>
            <a:r>
              <a:rPr lang="en-US" altLang="zh-CN" sz="1600" dirty="0" err="1"/>
              <a:t>x</a:t>
            </a:r>
            <a:r>
              <a:rPr lang="en-US" altLang="zh-CN" sz="1600" dirty="0"/>
              <a:t>  </a:t>
            </a:r>
            <a:r>
              <a:rPr lang="en-US" altLang="zh-CN" sz="1600" dirty="0" err="1"/>
              <a:t>x</a:t>
            </a:r>
            <a:r>
              <a:rPr lang="en-US" altLang="zh-CN" sz="1600" dirty="0"/>
              <a:t> </a:t>
            </a:r>
            <a:r>
              <a:rPr lang="zh-CN" altLang="en-US" sz="1600" dirty="0"/>
              <a:t>，它对应的 </a:t>
            </a:r>
            <a:r>
              <a:rPr lang="en-US" altLang="zh-CN" sz="1600" dirty="0" err="1"/>
              <a:t>yx</a:t>
            </a:r>
            <a:r>
              <a:rPr lang="en-US" altLang="zh-CN" sz="1600" dirty="0"/>
              <a:t> </a:t>
            </a:r>
            <a:r>
              <a:rPr lang="zh-CN" altLang="en-US" sz="1600" dirty="0"/>
              <a:t>是多少呢？ 如果这 个问题里的 </a:t>
            </a:r>
            <a:r>
              <a:rPr lang="en-US" altLang="zh-CN" sz="1600" dirty="0"/>
              <a:t>y </a:t>
            </a:r>
            <a:r>
              <a:rPr lang="zh-CN" altLang="en-US" sz="1600" dirty="0"/>
              <a:t>是连续的，则是一个回归问题，否则是一个分类问题。 对于 </a:t>
            </a:r>
            <a:r>
              <a:rPr lang="en-US" altLang="zh-CN" sz="1600" dirty="0"/>
              <a:t>n </a:t>
            </a:r>
            <a:r>
              <a:rPr lang="zh-CN" altLang="en-US" sz="1600" dirty="0"/>
              <a:t>维特征的样本数据，如果决定使用线性回归，那么对应的模型是这样的： </a:t>
            </a:r>
            <a:r>
              <a:rPr lang="en-US" altLang="zh-CN" sz="1600" dirty="0"/>
              <a:t>1 2 0 1 1 2 2 ( , , , ) h n </a:t>
            </a:r>
            <a:r>
              <a:rPr lang="en-US" altLang="zh-CN" sz="1600" dirty="0" err="1"/>
              <a:t>n</a:t>
            </a:r>
            <a:r>
              <a:rPr lang="en-US" altLang="zh-CN" sz="1600" dirty="0"/>
              <a:t> </a:t>
            </a:r>
            <a:r>
              <a:rPr lang="en-US" altLang="zh-CN" sz="1600" dirty="0" err="1"/>
              <a:t>n</a:t>
            </a:r>
            <a:r>
              <a:rPr lang="en-US" altLang="zh-CN" sz="1600" dirty="0"/>
              <a:t> x </a:t>
            </a:r>
            <a:r>
              <a:rPr lang="en-US" altLang="zh-CN" sz="1600" dirty="0" err="1"/>
              <a:t>x</a:t>
            </a:r>
            <a:r>
              <a:rPr lang="en-US" altLang="zh-CN" sz="1600" dirty="0"/>
              <a:t> </a:t>
            </a:r>
            <a:r>
              <a:rPr lang="en-US" altLang="zh-CN" sz="1600" dirty="0" err="1"/>
              <a:t>x</a:t>
            </a:r>
            <a:r>
              <a:rPr lang="en-US" altLang="zh-CN" sz="1600" dirty="0"/>
              <a:t> </a:t>
            </a:r>
            <a:r>
              <a:rPr lang="en-US" altLang="zh-CN" sz="1600" dirty="0" err="1"/>
              <a:t>x</a:t>
            </a:r>
            <a:r>
              <a:rPr lang="en-US" altLang="zh-CN" sz="1600" dirty="0"/>
              <a:t> </a:t>
            </a:r>
            <a:r>
              <a:rPr lang="en-US" altLang="zh-CN" sz="1600" dirty="0" err="1"/>
              <a:t>x</a:t>
            </a:r>
            <a:r>
              <a:rPr lang="en-US" altLang="zh-CN" sz="1600" dirty="0"/>
              <a:t> </a:t>
            </a:r>
            <a:r>
              <a:rPr lang="en-US" altLang="zh-CN" sz="1600" dirty="0" err="1"/>
              <a:t>x</a:t>
            </a:r>
            <a:r>
              <a:rPr lang="en-US" altLang="zh-CN" sz="1600" dirty="0"/>
              <a:t> θ   = + θ </a:t>
            </a:r>
            <a:r>
              <a:rPr lang="en-US" altLang="zh-CN" sz="1600" dirty="0" err="1"/>
              <a:t>θ</a:t>
            </a:r>
            <a:r>
              <a:rPr lang="en-US" altLang="zh-CN" sz="1600" dirty="0"/>
              <a:t> + + θ </a:t>
            </a:r>
            <a:r>
              <a:rPr lang="en-US" altLang="zh-CN" sz="1600" dirty="0" err="1"/>
              <a:t>θ</a:t>
            </a:r>
            <a:r>
              <a:rPr lang="en-US" altLang="zh-CN" sz="1600" dirty="0"/>
              <a:t>+ </a:t>
            </a:r>
            <a:r>
              <a:rPr lang="zh-CN" altLang="en-US" sz="1600" dirty="0"/>
              <a:t>（</a:t>
            </a:r>
            <a:r>
              <a:rPr lang="en-US" altLang="zh-CN" sz="1600" dirty="0"/>
              <a:t>3.2</a:t>
            </a:r>
            <a:r>
              <a:rPr lang="zh-CN" altLang="en-US" sz="1600" dirty="0"/>
              <a:t>） 式中： </a:t>
            </a:r>
            <a:r>
              <a:rPr lang="en-US" altLang="zh-CN" sz="1600" dirty="0"/>
              <a:t>( 0,1, 2, , ) </a:t>
            </a:r>
            <a:r>
              <a:rPr lang="en-US" altLang="zh-CN" sz="1600" dirty="0" err="1"/>
              <a:t>i</a:t>
            </a:r>
            <a:r>
              <a:rPr lang="en-US" altLang="zh-CN" sz="1600" dirty="0"/>
              <a:t> θ </a:t>
            </a:r>
            <a:r>
              <a:rPr lang="en-US" altLang="zh-CN" sz="1600" dirty="0" err="1"/>
              <a:t>i</a:t>
            </a:r>
            <a:r>
              <a:rPr lang="en-US" altLang="zh-CN" sz="1600" dirty="0"/>
              <a:t> n =  </a:t>
            </a:r>
            <a:r>
              <a:rPr lang="zh-CN" altLang="en-US" sz="1600" dirty="0"/>
              <a:t>为模型参数； </a:t>
            </a:r>
            <a:r>
              <a:rPr lang="en-US" altLang="zh-CN" sz="1600" dirty="0"/>
              <a:t>( 0,1, 2, , ) </a:t>
            </a:r>
            <a:r>
              <a:rPr lang="en-US" altLang="zh-CN" sz="1600" dirty="0" err="1"/>
              <a:t>i</a:t>
            </a:r>
            <a:r>
              <a:rPr lang="en-US" altLang="zh-CN" sz="1600" dirty="0"/>
              <a:t> x </a:t>
            </a:r>
            <a:r>
              <a:rPr lang="en-US" altLang="zh-CN" sz="1600" dirty="0" err="1"/>
              <a:t>i</a:t>
            </a:r>
            <a:r>
              <a:rPr lang="en-US" altLang="zh-CN" sz="1600" dirty="0"/>
              <a:t> =  n </a:t>
            </a:r>
            <a:r>
              <a:rPr lang="zh-CN" altLang="en-US" sz="1600" dirty="0"/>
              <a:t>为每个样本的 个特征值。 模型式（</a:t>
            </a:r>
            <a:r>
              <a:rPr lang="en-US" altLang="zh-CN" sz="1600" dirty="0"/>
              <a:t>3.2</a:t>
            </a:r>
            <a:r>
              <a:rPr lang="zh-CN" altLang="en-US" sz="1600" dirty="0"/>
              <a:t>）的表示可以简化。增加一个特征 </a:t>
            </a:r>
            <a:r>
              <a:rPr lang="en-US" altLang="zh-CN" sz="1600" dirty="0"/>
              <a:t>0 x =1</a:t>
            </a:r>
            <a:r>
              <a:rPr lang="zh-CN" altLang="en-US" sz="1600" dirty="0"/>
              <a:t>，式（</a:t>
            </a:r>
            <a:r>
              <a:rPr lang="en-US" altLang="zh-CN" sz="1600" dirty="0"/>
              <a:t>3.2</a:t>
            </a:r>
            <a:r>
              <a:rPr lang="zh-CN" altLang="en-US" sz="1600" dirty="0"/>
              <a:t>）可以表示为： </a:t>
            </a:r>
            <a:r>
              <a:rPr lang="en-US" altLang="zh-CN" sz="1600" dirty="0"/>
              <a:t>0 1 2 0 0 1 1 2 2 0 (,, , , ) = n </a:t>
            </a:r>
            <a:r>
              <a:rPr lang="en-US" altLang="zh-CN" sz="1600" dirty="0" err="1"/>
              <a:t>n</a:t>
            </a:r>
            <a:r>
              <a:rPr lang="en-US" altLang="zh-CN" sz="1600" dirty="0"/>
              <a:t> </a:t>
            </a:r>
            <a:r>
              <a:rPr lang="en-US" altLang="zh-CN" sz="1600" dirty="0" err="1"/>
              <a:t>n</a:t>
            </a:r>
            <a:r>
              <a:rPr lang="en-US" altLang="zh-CN" sz="1600" dirty="0"/>
              <a:t> </a:t>
            </a:r>
            <a:r>
              <a:rPr lang="en-US" altLang="zh-CN" sz="1600" dirty="0" err="1"/>
              <a:t>n</a:t>
            </a:r>
            <a:r>
              <a:rPr lang="en-US" altLang="zh-CN" sz="1600" dirty="0"/>
              <a:t> </a:t>
            </a:r>
            <a:r>
              <a:rPr lang="en-US" altLang="zh-CN" sz="1600" dirty="0" err="1"/>
              <a:t>i</a:t>
            </a:r>
            <a:r>
              <a:rPr lang="en-US" altLang="zh-CN" sz="1600" dirty="0"/>
              <a:t> </a:t>
            </a:r>
            <a:r>
              <a:rPr lang="en-US" altLang="zh-CN" sz="1600" dirty="0" err="1"/>
              <a:t>i</a:t>
            </a:r>
            <a:r>
              <a:rPr lang="en-US" altLang="zh-CN" sz="1600" dirty="0"/>
              <a:t> </a:t>
            </a:r>
            <a:r>
              <a:rPr lang="en-US" altLang="zh-CN" sz="1600" dirty="0" err="1"/>
              <a:t>i</a:t>
            </a:r>
            <a:r>
              <a:rPr lang="en-US" altLang="zh-CN" sz="1600" dirty="0"/>
              <a:t> h x </a:t>
            </a:r>
            <a:r>
              <a:rPr lang="en-US" altLang="zh-CN" sz="1600" dirty="0" err="1"/>
              <a:t>x</a:t>
            </a:r>
            <a:r>
              <a:rPr lang="en-US" altLang="zh-CN" sz="1600" dirty="0"/>
              <a:t> </a:t>
            </a:r>
            <a:r>
              <a:rPr lang="en-US" altLang="zh-CN" sz="1600" dirty="0" err="1"/>
              <a:t>x</a:t>
            </a:r>
            <a:r>
              <a:rPr lang="en-US" altLang="zh-CN" sz="1600" dirty="0"/>
              <a:t> </a:t>
            </a:r>
            <a:r>
              <a:rPr lang="en-US" altLang="zh-CN" sz="1600" dirty="0" err="1"/>
              <a:t>x</a:t>
            </a:r>
            <a:r>
              <a:rPr lang="en-US" altLang="zh-CN" sz="1600" dirty="0"/>
              <a:t> </a:t>
            </a:r>
            <a:r>
              <a:rPr lang="en-US" altLang="zh-CN" sz="1600" dirty="0" err="1"/>
              <a:t>x</a:t>
            </a:r>
            <a:r>
              <a:rPr lang="en-US" altLang="zh-CN" sz="1600" dirty="0"/>
              <a:t> </a:t>
            </a:r>
            <a:r>
              <a:rPr lang="en-US" altLang="zh-CN" sz="1600" dirty="0" err="1"/>
              <a:t>x</a:t>
            </a:r>
            <a:r>
              <a:rPr lang="en-US" altLang="zh-CN" sz="1600" dirty="0"/>
              <a:t> </a:t>
            </a:r>
            <a:r>
              <a:rPr lang="en-US" altLang="zh-CN" sz="1600" dirty="0" err="1"/>
              <a:t>x</a:t>
            </a:r>
            <a:r>
              <a:rPr lang="en-US" altLang="zh-CN" sz="1600" dirty="0"/>
              <a:t> </a:t>
            </a:r>
            <a:r>
              <a:rPr lang="en-US" altLang="zh-CN" sz="1600" dirty="0" err="1"/>
              <a:t>x</a:t>
            </a:r>
            <a:r>
              <a:rPr lang="en-US" altLang="zh-CN" sz="1600" dirty="0"/>
              <a:t> </a:t>
            </a:r>
            <a:r>
              <a:rPr lang="en-US" altLang="zh-CN" sz="1600" dirty="0" err="1"/>
              <a:t>x</a:t>
            </a:r>
            <a:r>
              <a:rPr lang="en-US" altLang="zh-CN" sz="1600" dirty="0"/>
              <a:t> θ </a:t>
            </a:r>
            <a:r>
              <a:rPr lang="en-US" altLang="zh-CN" sz="1600" dirty="0" err="1"/>
              <a:t>θ</a:t>
            </a:r>
            <a:r>
              <a:rPr lang="en-US" altLang="zh-CN" sz="1600" dirty="0"/>
              <a:t> </a:t>
            </a:r>
            <a:r>
              <a:rPr lang="en-US" altLang="zh-CN" sz="1600" dirty="0" err="1"/>
              <a:t>θ</a:t>
            </a:r>
            <a:r>
              <a:rPr lang="en-US" altLang="zh-CN" sz="1600" dirty="0"/>
              <a:t> </a:t>
            </a:r>
            <a:r>
              <a:rPr lang="en-US" altLang="zh-CN" sz="1600" dirty="0" err="1"/>
              <a:t>θ</a:t>
            </a:r>
            <a:r>
              <a:rPr lang="en-US" altLang="zh-CN" sz="1600" dirty="0"/>
              <a:t> </a:t>
            </a:r>
            <a:r>
              <a:rPr lang="en-US" altLang="zh-CN" sz="1600" dirty="0" err="1"/>
              <a:t>θ</a:t>
            </a:r>
            <a:r>
              <a:rPr lang="en-US" altLang="zh-CN" sz="1600" dirty="0"/>
              <a:t> = = + + + + ∑ θ   </a:t>
            </a:r>
            <a:r>
              <a:rPr lang="zh-CN" altLang="en-US" sz="1600" dirty="0"/>
              <a:t>（</a:t>
            </a:r>
            <a:r>
              <a:rPr lang="en-US" altLang="zh-CN" sz="1600" dirty="0"/>
              <a:t>3.3</a:t>
            </a:r>
            <a:r>
              <a:rPr lang="zh-CN" altLang="en-US" sz="1600" dirty="0"/>
              <a:t>） 进一步，用矩阵形式表达更加简洁，具体如下： </a:t>
            </a:r>
            <a:r>
              <a:rPr lang="en-US" altLang="zh-CN" sz="1600" dirty="0"/>
              <a:t>h </a:t>
            </a:r>
            <a:r>
              <a:rPr lang="en-US" altLang="zh-CN" sz="1600" dirty="0" err="1"/>
              <a:t>Xθ</a:t>
            </a:r>
            <a:r>
              <a:rPr lang="en-US" altLang="zh-CN" sz="1600" dirty="0"/>
              <a:t> ( ) = </a:t>
            </a:r>
            <a:r>
              <a:rPr lang="en-US" altLang="zh-CN" sz="1600" dirty="0" err="1"/>
              <a:t>Xθ</a:t>
            </a:r>
            <a:r>
              <a:rPr lang="en-US" altLang="zh-CN" sz="1600" dirty="0"/>
              <a:t> </a:t>
            </a:r>
            <a:r>
              <a:rPr lang="zh-CN" altLang="en-US" sz="1600" dirty="0"/>
              <a:t>（</a:t>
            </a:r>
            <a:r>
              <a:rPr lang="en-US" altLang="zh-CN" sz="1600" dirty="0"/>
              <a:t>3.4</a:t>
            </a:r>
            <a:r>
              <a:rPr lang="zh-CN" altLang="en-US" sz="1600" dirty="0"/>
              <a:t>） 式中：假设函数</a:t>
            </a:r>
            <a:r>
              <a:rPr lang="en-US" altLang="zh-CN" sz="1600" dirty="0"/>
              <a:t>h X( ) θ </a:t>
            </a:r>
            <a:r>
              <a:rPr lang="zh-CN" altLang="en-US" sz="1600" dirty="0"/>
              <a:t>为 </a:t>
            </a:r>
            <a:r>
              <a:rPr lang="en-US" altLang="zh-CN" sz="1600" dirty="0"/>
              <a:t>m×1 </a:t>
            </a:r>
            <a:r>
              <a:rPr lang="zh-CN" altLang="en-US" sz="1600" dirty="0"/>
              <a:t>的向量；</a:t>
            </a:r>
            <a:r>
              <a:rPr lang="en-US" altLang="zh-CN" sz="1600" dirty="0"/>
              <a:t>θ </a:t>
            </a:r>
            <a:r>
              <a:rPr lang="zh-CN" altLang="en-US" sz="1600" dirty="0"/>
              <a:t>为</a:t>
            </a:r>
            <a:r>
              <a:rPr lang="en-US" altLang="zh-CN" sz="1600" dirty="0"/>
              <a:t>( 1 n + ×) 1</a:t>
            </a:r>
            <a:r>
              <a:rPr lang="zh-CN" altLang="en-US" sz="1600" dirty="0"/>
              <a:t>的向量；</a:t>
            </a:r>
            <a:r>
              <a:rPr lang="en-US" altLang="zh-CN" sz="1600" dirty="0"/>
              <a:t>X </a:t>
            </a:r>
            <a:r>
              <a:rPr lang="zh-CN" altLang="en-US" sz="1600" dirty="0"/>
              <a:t>为</a:t>
            </a:r>
            <a:r>
              <a:rPr lang="en-US" altLang="zh-CN" sz="1600" dirty="0"/>
              <a:t>m n × + ( 1) </a:t>
            </a:r>
            <a:r>
              <a:rPr lang="zh-CN" altLang="en-US" sz="1600" dirty="0"/>
              <a:t>维矩阵。</a:t>
            </a:r>
            <a:r>
              <a:rPr lang="en-US" altLang="zh-CN" sz="1600" dirty="0"/>
              <a:t>m </a:t>
            </a:r>
            <a:r>
              <a:rPr lang="zh-CN" altLang="en-US" sz="1600" dirty="0"/>
              <a:t>代表 样本的个数，</a:t>
            </a:r>
            <a:r>
              <a:rPr lang="en-US" altLang="zh-CN" sz="1600" dirty="0"/>
              <a:t>n </a:t>
            </a:r>
            <a:r>
              <a:rPr lang="zh-CN" altLang="en-US" sz="1600" dirty="0"/>
              <a:t>代表样本的特征数。 由上得到了模型，现在要求需要的损失函数，一般线性回归可用均方误差作为损失函数。损失函数的代数法表示如下： </a:t>
            </a:r>
            <a:r>
              <a:rPr lang="en-US" altLang="zh-CN" sz="1600" dirty="0"/>
              <a:t>( ) ( ) ( ) 2 0 1 0 1 1 ( , , , ) [ ( , , , ) ] m </a:t>
            </a:r>
            <a:r>
              <a:rPr lang="en-US" altLang="zh-CN" sz="1600" dirty="0" err="1"/>
              <a:t>i</a:t>
            </a:r>
            <a:r>
              <a:rPr lang="en-US" altLang="zh-CN" sz="1600" dirty="0"/>
              <a:t> </a:t>
            </a:r>
            <a:r>
              <a:rPr lang="en-US" altLang="zh-CN" sz="1600" dirty="0" err="1"/>
              <a:t>i</a:t>
            </a:r>
            <a:r>
              <a:rPr lang="en-US" altLang="zh-CN" sz="1600" dirty="0"/>
              <a:t> </a:t>
            </a:r>
            <a:r>
              <a:rPr lang="en-US" altLang="zh-CN" sz="1600" dirty="0" err="1"/>
              <a:t>i</a:t>
            </a:r>
            <a:r>
              <a:rPr lang="en-US" altLang="zh-CN" sz="1600" dirty="0"/>
              <a:t> n </a:t>
            </a:r>
            <a:r>
              <a:rPr lang="en-US" altLang="zh-CN" sz="1600" dirty="0" err="1"/>
              <a:t>n</a:t>
            </a:r>
            <a:r>
              <a:rPr lang="en-US" altLang="zh-CN" sz="1600" dirty="0"/>
              <a:t> </a:t>
            </a:r>
            <a:r>
              <a:rPr lang="en-US" altLang="zh-CN" sz="1600" dirty="0" err="1"/>
              <a:t>i</a:t>
            </a:r>
            <a:r>
              <a:rPr lang="en-US" altLang="zh-CN" sz="1600" dirty="0"/>
              <a:t> </a:t>
            </a:r>
            <a:r>
              <a:rPr lang="en-US" altLang="zh-CN" sz="1600" dirty="0" err="1"/>
              <a:t>i</a:t>
            </a:r>
            <a:r>
              <a:rPr lang="en-US" altLang="zh-CN" sz="1600" dirty="0"/>
              <a:t> J h x </a:t>
            </a:r>
            <a:r>
              <a:rPr lang="en-US" altLang="zh-CN" sz="1600" dirty="0" err="1"/>
              <a:t>x</a:t>
            </a:r>
            <a:r>
              <a:rPr lang="en-US" altLang="zh-CN" sz="1600" dirty="0"/>
              <a:t> </a:t>
            </a:r>
            <a:r>
              <a:rPr lang="en-US" altLang="zh-CN" sz="1600" dirty="0" err="1"/>
              <a:t>x</a:t>
            </a:r>
            <a:r>
              <a:rPr lang="en-US" altLang="zh-CN" sz="1600" dirty="0"/>
              <a:t> y θ </a:t>
            </a:r>
            <a:r>
              <a:rPr lang="en-US" altLang="zh-CN" sz="1600" dirty="0" err="1"/>
              <a:t>θ</a:t>
            </a:r>
            <a:r>
              <a:rPr lang="en-US" altLang="zh-CN" sz="1600" dirty="0"/>
              <a:t> </a:t>
            </a:r>
            <a:r>
              <a:rPr lang="en-US" altLang="zh-CN" sz="1600" dirty="0" err="1"/>
              <a:t>θ</a:t>
            </a:r>
            <a:r>
              <a:rPr lang="en-US" altLang="zh-CN" sz="1600" dirty="0"/>
              <a:t> </a:t>
            </a:r>
            <a:r>
              <a:rPr lang="en-US" altLang="zh-CN" sz="1600" dirty="0" err="1"/>
              <a:t>θ</a:t>
            </a:r>
            <a:r>
              <a:rPr lang="en-US" altLang="zh-CN" sz="1600" dirty="0"/>
              <a:t> =   = − ∑ </a:t>
            </a:r>
            <a:r>
              <a:rPr lang="zh-CN" altLang="en-US" sz="1600" dirty="0"/>
              <a:t>（</a:t>
            </a:r>
            <a:r>
              <a:rPr lang="en-US" altLang="zh-CN" sz="1600" dirty="0"/>
              <a:t>3.5</a:t>
            </a:r>
            <a:r>
              <a:rPr lang="zh-CN" altLang="en-US" sz="1600" dirty="0"/>
              <a:t>） 进一步，用矩阵形式表达损失函数： </a:t>
            </a:r>
            <a:r>
              <a:rPr lang="en-US" altLang="zh-CN" sz="1600" dirty="0"/>
              <a:t>1 ( ) ( )'( ) 2 J X θ </a:t>
            </a:r>
            <a:r>
              <a:rPr lang="en-US" altLang="zh-CN" sz="1600" dirty="0" err="1"/>
              <a:t>θ</a:t>
            </a:r>
            <a:r>
              <a:rPr lang="en-US" altLang="zh-CN" sz="1600" dirty="0"/>
              <a:t> = −Y </a:t>
            </a:r>
            <a:r>
              <a:rPr lang="en-US" altLang="zh-CN" sz="1600" dirty="0" err="1"/>
              <a:t>Xθ</a:t>
            </a:r>
            <a:r>
              <a:rPr lang="en-US" altLang="zh-CN" sz="1600" dirty="0"/>
              <a:t> −Y </a:t>
            </a:r>
            <a:r>
              <a:rPr lang="zh-CN" altLang="en-US" sz="1600" dirty="0"/>
              <a:t>（</a:t>
            </a:r>
            <a:r>
              <a:rPr lang="en-US" altLang="zh-CN" sz="1600" dirty="0"/>
              <a:t>3.6</a:t>
            </a:r>
            <a:r>
              <a:rPr lang="zh-CN" altLang="en-US" sz="1600" dirty="0"/>
              <a:t>） 由于矩阵法表达比较简洁，后面将统一采用矩阵方式表达模型函数和损失函数。 线性模型形式简单、易于建模，但却蕴涵着机器学习中一些重要的基本思想。许多功 能更强大的非线性模型可在线性模型的基础上通过引入层级结构或高维映射而得。此外， 由于 </a:t>
            </a:r>
            <a:r>
              <a:rPr lang="en-US" altLang="zh-CN" sz="1600" dirty="0"/>
              <a:t>θ </a:t>
            </a:r>
            <a:r>
              <a:rPr lang="zh-CN" altLang="en-US" sz="1600" dirty="0"/>
              <a:t>直观表达了各属性在预测中的重要性，因此线性模型有很好的可解释性。</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935850" y="825500"/>
            <a:ext cx="3960398" cy="400110"/>
          </a:xfrm>
          <a:prstGeom prst="rect">
            <a:avLst/>
          </a:prstGeom>
          <a:noFill/>
        </p:spPr>
        <p:txBody>
          <a:bodyPr wrap="square" rtlCol="0">
            <a:spAutoFit/>
          </a:bodyPr>
          <a:lstStyle/>
          <a:p>
            <a:r>
              <a:rPr lang="en-US" altLang="zh-CN" sz="2000" dirty="0"/>
              <a:t>3.1.2 </a:t>
            </a:r>
            <a:r>
              <a:rPr lang="zh-CN" altLang="en-US" sz="2000" dirty="0"/>
              <a:t>线性回归的一般模型</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664440" y="2058995"/>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最小二乘是一种优化思想（“平方”在古时候的称谓为“二乘”），最小二乘法是最小 化平方和的优化方法；这里的平方和指的是误差（真实目标对象与拟合目标对象的差）的 平方。“最小二乘法”的核心是保证所有数据偏差的平方和最小，使得拟合对象最大限度 逼近目标对象。 最小二乘法是勒让德于 </a:t>
            </a:r>
            <a:r>
              <a:rPr lang="en-US" altLang="zh-CN" sz="1600" dirty="0"/>
              <a:t>19 </a:t>
            </a:r>
            <a:r>
              <a:rPr lang="zh-CN" altLang="en-US" sz="1600" dirty="0"/>
              <a:t>世纪发现的，原理的一般形式很简单，当然发现的过程是 非常艰难的，形式如下： </a:t>
            </a:r>
            <a:r>
              <a:rPr lang="en-US" altLang="zh-CN" sz="1600" dirty="0"/>
              <a:t>2 ⴞḷ࠭ᮠ = − ∑˄</a:t>
            </a:r>
            <a:r>
              <a:rPr lang="zh-CN" altLang="en-US" sz="1600" dirty="0"/>
              <a:t>㿲⍻</a:t>
            </a:r>
            <a:r>
              <a:rPr lang="en-US" altLang="zh-CN" sz="1600" dirty="0"/>
              <a:t>٬ ⨶</a:t>
            </a:r>
            <a:r>
              <a:rPr lang="zh-CN" altLang="en-US" sz="1600" dirty="0"/>
              <a:t>䇪</a:t>
            </a:r>
            <a:r>
              <a:rPr lang="en-US" altLang="zh-CN" sz="1600" dirty="0"/>
              <a:t>٬˅ </a:t>
            </a:r>
            <a:r>
              <a:rPr lang="zh-CN" altLang="en-US" sz="1600" dirty="0"/>
              <a:t>（</a:t>
            </a:r>
            <a:r>
              <a:rPr lang="en-US" altLang="zh-CN" sz="1600" dirty="0"/>
              <a:t>3.7</a:t>
            </a:r>
            <a:r>
              <a:rPr lang="zh-CN" altLang="en-US" sz="1600" dirty="0"/>
              <a:t>） 观测值就是多组样本，理论值就是假设拟合函数。目标函数也就是在机器学习中常说 的损失函数。最小二乘法的目标是得到使目标函数最小化时的拟合函数的模型。下面举一 个最简单的线性回归的例子。例如，有 </a:t>
            </a:r>
            <a:r>
              <a:rPr lang="en-US" altLang="zh-CN" sz="1600" dirty="0"/>
              <a:t>m </a:t>
            </a:r>
            <a:r>
              <a:rPr lang="zh-CN" altLang="en-US" sz="1600" dirty="0"/>
              <a:t>个只有一个特征的样本： </a:t>
            </a:r>
            <a:r>
              <a:rPr lang="en-US" altLang="zh-CN" sz="1600" dirty="0"/>
              <a:t>(1) 1 ( , x y ) ˄ ˅ </a:t>
            </a:r>
            <a:r>
              <a:rPr lang="zh-CN" altLang="en-US" sz="1600" dirty="0"/>
              <a:t>， </a:t>
            </a:r>
            <a:r>
              <a:rPr lang="en-US" altLang="zh-CN" sz="1600" dirty="0"/>
              <a:t>(2) 2 ( , x y ) ˄ ˅ </a:t>
            </a:r>
            <a:r>
              <a:rPr lang="zh-CN" altLang="en-US" sz="1600" dirty="0"/>
              <a:t>，</a:t>
            </a:r>
            <a:r>
              <a:rPr lang="en-US" altLang="zh-CN" sz="1600" dirty="0"/>
              <a:t>…</a:t>
            </a:r>
            <a:r>
              <a:rPr lang="zh-CN" altLang="en-US" sz="1600" dirty="0"/>
              <a:t>， </a:t>
            </a:r>
            <a:r>
              <a:rPr lang="en-US" altLang="zh-CN" sz="1600" dirty="0"/>
              <a:t>( ) ( , ) m </a:t>
            </a:r>
            <a:r>
              <a:rPr lang="en-US" altLang="zh-CN" sz="1600" dirty="0" err="1"/>
              <a:t>m</a:t>
            </a:r>
            <a:r>
              <a:rPr lang="en-US" altLang="zh-CN" sz="1600" dirty="0"/>
              <a:t> x y˄ ˅ </a:t>
            </a:r>
            <a:r>
              <a:rPr lang="zh-CN" altLang="en-US" sz="1600" dirty="0"/>
              <a:t>样本采用下面的拟合函数： </a:t>
            </a:r>
            <a:r>
              <a:rPr lang="en-US" altLang="zh-CN" sz="1600" dirty="0"/>
              <a:t>0 1 h ( ) x </a:t>
            </a:r>
            <a:r>
              <a:rPr lang="en-US" altLang="zh-CN" sz="1600" dirty="0" err="1"/>
              <a:t>x</a:t>
            </a:r>
            <a:r>
              <a:rPr lang="en-US" altLang="zh-CN" sz="1600" dirty="0"/>
              <a:t> θ = + θ </a:t>
            </a:r>
            <a:r>
              <a:rPr lang="en-US" altLang="zh-CN" sz="1600" dirty="0" err="1"/>
              <a:t>θ</a:t>
            </a:r>
            <a:r>
              <a:rPr lang="en-US" altLang="zh-CN" sz="1600" dirty="0"/>
              <a:t> </a:t>
            </a:r>
            <a:r>
              <a:rPr lang="zh-CN" altLang="en-US" sz="1600" dirty="0"/>
              <a:t>（</a:t>
            </a:r>
            <a:r>
              <a:rPr lang="en-US" altLang="zh-CN" sz="1600" dirty="0"/>
              <a:t>3.8</a:t>
            </a:r>
            <a:r>
              <a:rPr lang="zh-CN" altLang="en-US" sz="1600" dirty="0"/>
              <a:t>） 这样的样本有一个特征 ，对应的拟合函数有两个参数 </a:t>
            </a:r>
            <a:r>
              <a:rPr lang="en-US" altLang="zh-CN" sz="1600" dirty="0"/>
              <a:t>θ0 </a:t>
            </a:r>
            <a:r>
              <a:rPr lang="zh-CN" altLang="en-US" sz="1600" dirty="0"/>
              <a:t>和 </a:t>
            </a:r>
            <a:r>
              <a:rPr lang="en-US" altLang="zh-CN" sz="1600" dirty="0"/>
              <a:t>θ1 </a:t>
            </a:r>
            <a:r>
              <a:rPr lang="zh-CN" altLang="en-US" sz="1600" dirty="0"/>
              <a:t>需要求出。 目标函数为： </a:t>
            </a:r>
            <a:r>
              <a:rPr lang="en-US" altLang="zh-CN" sz="1600" dirty="0"/>
              <a:t>( ) ( ) 2 0 1 1 ( ) 2 0 1 1 ( , ) [ ( )] = [ ] m </a:t>
            </a:r>
            <a:r>
              <a:rPr lang="en-US" altLang="zh-CN" sz="1600" dirty="0" err="1"/>
              <a:t>i</a:t>
            </a:r>
            <a:r>
              <a:rPr lang="en-US" altLang="zh-CN" sz="1600" dirty="0"/>
              <a:t> </a:t>
            </a:r>
            <a:r>
              <a:rPr lang="en-US" altLang="zh-CN" sz="1600" dirty="0" err="1"/>
              <a:t>i</a:t>
            </a:r>
            <a:r>
              <a:rPr lang="en-US" altLang="zh-CN" sz="1600" dirty="0"/>
              <a:t> </a:t>
            </a:r>
            <a:r>
              <a:rPr lang="en-US" altLang="zh-CN" sz="1600" dirty="0" err="1"/>
              <a:t>i</a:t>
            </a:r>
            <a:r>
              <a:rPr lang="en-US" altLang="zh-CN" sz="1600" dirty="0"/>
              <a:t> m </a:t>
            </a:r>
            <a:r>
              <a:rPr lang="en-US" altLang="zh-CN" sz="1600" dirty="0" err="1"/>
              <a:t>i</a:t>
            </a:r>
            <a:r>
              <a:rPr lang="en-US" altLang="zh-CN" sz="1600" dirty="0"/>
              <a:t> </a:t>
            </a:r>
            <a:r>
              <a:rPr lang="en-US" altLang="zh-CN" sz="1600" dirty="0" err="1"/>
              <a:t>i</a:t>
            </a:r>
            <a:r>
              <a:rPr lang="en-US" altLang="zh-CN" sz="1600" dirty="0"/>
              <a:t> J y h x y x θ </a:t>
            </a:r>
            <a:r>
              <a:rPr lang="en-US" altLang="zh-CN" sz="1600" dirty="0" err="1"/>
              <a:t>θ</a:t>
            </a:r>
            <a:r>
              <a:rPr lang="en-US" altLang="zh-CN" sz="1600" dirty="0"/>
              <a:t> </a:t>
            </a:r>
            <a:r>
              <a:rPr lang="en-US" altLang="zh-CN" sz="1600" dirty="0" err="1"/>
              <a:t>θ</a:t>
            </a:r>
            <a:r>
              <a:rPr lang="en-US" altLang="zh-CN" sz="1600" dirty="0"/>
              <a:t> </a:t>
            </a:r>
            <a:r>
              <a:rPr lang="en-US" altLang="zh-CN" sz="1600" dirty="0" err="1"/>
              <a:t>θ</a:t>
            </a:r>
            <a:r>
              <a:rPr lang="en-US" altLang="zh-CN" sz="1600" dirty="0"/>
              <a:t> </a:t>
            </a:r>
            <a:r>
              <a:rPr lang="en-US" altLang="zh-CN" sz="1600" dirty="0" err="1"/>
              <a:t>θ</a:t>
            </a:r>
            <a:r>
              <a:rPr lang="en-US" altLang="zh-CN" sz="1600" dirty="0"/>
              <a:t> = = = − − − ∑ ∑ </a:t>
            </a:r>
            <a:r>
              <a:rPr lang="zh-CN" altLang="en-US" sz="1600" dirty="0"/>
              <a:t>（</a:t>
            </a:r>
            <a:r>
              <a:rPr lang="en-US" altLang="zh-CN" sz="1600" dirty="0"/>
              <a:t>3.9</a:t>
            </a:r>
            <a:endParaRPr lang="en-US" altLang="zh-CN" sz="1600" dirty="0"/>
          </a:p>
          <a:p>
            <a:pPr>
              <a:lnSpc>
                <a:spcPts val="2100"/>
              </a:lnSpc>
              <a:tabLst>
                <a:tab pos="114300" algn="l"/>
                <a:tab pos="266700" algn="l"/>
              </a:tabLst>
            </a:pPr>
            <a:r>
              <a:rPr lang="zh-CN" altLang="en-US" sz="1600" dirty="0"/>
              <a:t>用最小二乘法使 </a:t>
            </a:r>
            <a:r>
              <a:rPr lang="en-US" altLang="zh-CN" sz="1600" dirty="0"/>
              <a:t>0 1 J ( , θ </a:t>
            </a:r>
            <a:r>
              <a:rPr lang="en-US" altLang="zh-CN" sz="1600" dirty="0" err="1"/>
              <a:t>θ</a:t>
            </a:r>
            <a:r>
              <a:rPr lang="en-US" altLang="zh-CN" sz="1600" dirty="0"/>
              <a:t> ) </a:t>
            </a:r>
            <a:r>
              <a:rPr lang="zh-CN" altLang="en-US" sz="1600" dirty="0"/>
              <a:t>最小，求出使 </a:t>
            </a:r>
            <a:r>
              <a:rPr lang="en-US" altLang="zh-CN" sz="1600" dirty="0"/>
              <a:t>0 1 J ( , θ </a:t>
            </a:r>
            <a:r>
              <a:rPr lang="en-US" altLang="zh-CN" sz="1600" dirty="0" err="1"/>
              <a:t>θ</a:t>
            </a:r>
            <a:r>
              <a:rPr lang="en-US" altLang="zh-CN" sz="1600" dirty="0"/>
              <a:t> ) </a:t>
            </a:r>
            <a:r>
              <a:rPr lang="zh-CN" altLang="en-US" sz="1600" dirty="0"/>
              <a:t>最小的 </a:t>
            </a:r>
            <a:r>
              <a:rPr lang="en-US" altLang="zh-CN" sz="1600" dirty="0"/>
              <a:t>θ0 </a:t>
            </a:r>
            <a:r>
              <a:rPr lang="zh-CN" altLang="en-US" sz="1600" dirty="0"/>
              <a:t>和 </a:t>
            </a:r>
            <a:r>
              <a:rPr lang="en-US" altLang="zh-CN" sz="1600" dirty="0"/>
              <a:t>θ1</a:t>
            </a:r>
            <a:r>
              <a:rPr lang="zh-CN" altLang="en-US" sz="1600" dirty="0"/>
              <a:t>，这样拟合函数就得 出了。 那么，最小二乘法怎么才能使 </a:t>
            </a:r>
            <a:r>
              <a:rPr lang="en-US" altLang="zh-CN" sz="1600" dirty="0"/>
              <a:t>0 1 J ( , θ </a:t>
            </a:r>
            <a:r>
              <a:rPr lang="en-US" altLang="zh-CN" sz="1600" dirty="0" err="1"/>
              <a:t>θ</a:t>
            </a:r>
            <a:r>
              <a:rPr lang="en-US" altLang="zh-CN" sz="1600" dirty="0"/>
              <a:t> ) </a:t>
            </a:r>
            <a:r>
              <a:rPr lang="zh-CN" altLang="en-US" sz="1600" dirty="0"/>
              <a:t>最小呢？下面以上文所述线性回归的一般模型 的矩阵表示为基础，介绍最小二乘法的矩阵法解法。</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071790" y="825500"/>
            <a:ext cx="4824458" cy="400110"/>
          </a:xfrm>
          <a:prstGeom prst="rect">
            <a:avLst/>
          </a:prstGeom>
          <a:noFill/>
        </p:spPr>
        <p:txBody>
          <a:bodyPr wrap="square" rtlCol="0">
            <a:spAutoFit/>
          </a:bodyPr>
          <a:lstStyle/>
          <a:p>
            <a:r>
              <a:rPr lang="en-US" altLang="zh-CN" sz="2000" dirty="0"/>
              <a:t>3.2.1 </a:t>
            </a:r>
            <a:r>
              <a:rPr lang="zh-CN" altLang="en-US" sz="2000" dirty="0"/>
              <a:t>最小二乘法的原理与要解决的问</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521680" y="2348925"/>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矩阵法比代数法简洁，且矩阵运算可以取代循环，所以现在很多书和机器学习库都是 用矩阵法做最小二乘法。 模型假设函数如式（</a:t>
            </a:r>
            <a:r>
              <a:rPr lang="en-US" altLang="zh-CN" sz="1600" dirty="0"/>
              <a:t>3.4</a:t>
            </a:r>
            <a:r>
              <a:rPr lang="zh-CN" altLang="en-US" sz="1600" dirty="0"/>
              <a:t>）、损失函数如式（</a:t>
            </a:r>
            <a:r>
              <a:rPr lang="en-US" altLang="zh-CN" sz="1600" dirty="0"/>
              <a:t>3.6</a:t>
            </a:r>
            <a:r>
              <a:rPr lang="zh-CN" altLang="en-US" sz="1600" dirty="0"/>
              <a:t>）所示。其中 </a:t>
            </a:r>
            <a:r>
              <a:rPr lang="en-US" altLang="zh-CN" sz="1600" dirty="0"/>
              <a:t>Y </a:t>
            </a:r>
            <a:r>
              <a:rPr lang="zh-CN" altLang="en-US" sz="1600" dirty="0"/>
              <a:t>是样本的输出向量，维 度为 </a:t>
            </a:r>
            <a:r>
              <a:rPr lang="en-US" altLang="zh-CN" sz="1600" dirty="0"/>
              <a:t>m×1</a:t>
            </a:r>
            <a:r>
              <a:rPr lang="zh-CN" altLang="en-US" sz="1600" dirty="0"/>
              <a:t>。 </a:t>
            </a:r>
            <a:r>
              <a:rPr lang="en-US" altLang="zh-CN" sz="1600" dirty="0"/>
              <a:t>1 2 </a:t>
            </a:r>
            <a:r>
              <a:rPr lang="zh-CN" altLang="en-US" sz="1600" dirty="0"/>
              <a:t>在这里主要是为了求导后系数为 </a:t>
            </a:r>
            <a:r>
              <a:rPr lang="en-US" altLang="zh-CN" sz="1600" dirty="0"/>
              <a:t>1</a:t>
            </a:r>
            <a:r>
              <a:rPr lang="zh-CN" altLang="en-US" sz="1600" dirty="0"/>
              <a:t>，方便计算。 根据最小二乘法的原理，要对这个损失函数对 </a:t>
            </a:r>
            <a:r>
              <a:rPr lang="en-US" altLang="zh-CN" sz="1600" dirty="0"/>
              <a:t>θ </a:t>
            </a:r>
            <a:r>
              <a:rPr lang="zh-CN" altLang="en-US" sz="1600" dirty="0"/>
              <a:t>向量求导取 </a:t>
            </a:r>
            <a:r>
              <a:rPr lang="en-US" altLang="zh-CN" sz="1600" dirty="0"/>
              <a:t>0</a:t>
            </a:r>
            <a:r>
              <a:rPr lang="zh-CN" altLang="en-US" sz="1600" dirty="0"/>
              <a:t>，详细的求解过程用到 矩阵求导链式法则的相关原理，可查阅相关资料（如张贤达的</a:t>
            </a:r>
            <a:r>
              <a:rPr lang="en-US" altLang="zh-CN" sz="1600" dirty="0"/>
              <a:t>《</a:t>
            </a:r>
            <a:r>
              <a:rPr lang="zh-CN" altLang="en-US" sz="1600" dirty="0"/>
              <a:t>矩阵分析与应用</a:t>
            </a:r>
            <a:r>
              <a:rPr lang="en-US" altLang="zh-CN" sz="1600" dirty="0"/>
              <a:t>》</a:t>
            </a:r>
            <a:r>
              <a:rPr lang="zh-CN" altLang="en-US" sz="1600" dirty="0"/>
              <a:t>一书）， 不在此赘述。其结果为 </a:t>
            </a:r>
            <a:r>
              <a:rPr lang="en-US" altLang="zh-CN" sz="1600" dirty="0"/>
              <a:t>( ) '( ) 0 J X </a:t>
            </a:r>
            <a:r>
              <a:rPr lang="en-US" altLang="zh-CN" sz="1600" dirty="0" err="1"/>
              <a:t>X</a:t>
            </a:r>
            <a:r>
              <a:rPr lang="en-US" altLang="zh-CN" sz="1600" dirty="0"/>
              <a:t> Y θ </a:t>
            </a:r>
            <a:r>
              <a:rPr lang="en-US" altLang="zh-CN" sz="1600" dirty="0" err="1"/>
              <a:t>θ</a:t>
            </a:r>
            <a:r>
              <a:rPr lang="en-US" altLang="zh-CN" sz="1600" dirty="0"/>
              <a:t> </a:t>
            </a:r>
            <a:r>
              <a:rPr lang="en-US" altLang="zh-CN" sz="1600" dirty="0" err="1"/>
              <a:t>θ</a:t>
            </a:r>
            <a:r>
              <a:rPr lang="en-US" altLang="zh-CN" sz="1600" dirty="0"/>
              <a:t> ∂ = − = ∂ </a:t>
            </a:r>
            <a:r>
              <a:rPr lang="zh-CN" altLang="en-US" sz="1600" dirty="0"/>
              <a:t>（</a:t>
            </a:r>
            <a:r>
              <a:rPr lang="en-US" altLang="zh-CN" sz="1600" dirty="0"/>
              <a:t>3.10</a:t>
            </a:r>
            <a:r>
              <a:rPr lang="zh-CN" altLang="en-US" sz="1600" dirty="0"/>
              <a:t>） 整理上述求导等式后可得： </a:t>
            </a:r>
            <a:r>
              <a:rPr lang="en-US" altLang="zh-CN" sz="1600" dirty="0"/>
              <a:t>X </a:t>
            </a:r>
            <a:r>
              <a:rPr lang="en-US" altLang="zh-CN" sz="1600" dirty="0" err="1"/>
              <a:t>X</a:t>
            </a:r>
            <a:r>
              <a:rPr lang="en-US" altLang="zh-CN" sz="1600" dirty="0"/>
              <a:t>' ' θ =X Y </a:t>
            </a:r>
            <a:r>
              <a:rPr lang="zh-CN" altLang="en-US" sz="1600" dirty="0"/>
              <a:t>（</a:t>
            </a:r>
            <a:r>
              <a:rPr lang="en-US" altLang="zh-CN" sz="1600" dirty="0"/>
              <a:t>3.11</a:t>
            </a:r>
            <a:r>
              <a:rPr lang="zh-CN" altLang="en-US" sz="1600" dirty="0"/>
              <a:t>） 两边同时左乘 </a:t>
            </a:r>
            <a:r>
              <a:rPr lang="en-US" altLang="zh-CN" sz="1600" dirty="0"/>
              <a:t>1 ( ' X X) − </a:t>
            </a:r>
            <a:r>
              <a:rPr lang="zh-CN" altLang="en-US" sz="1600" dirty="0"/>
              <a:t>可得： </a:t>
            </a:r>
            <a:r>
              <a:rPr lang="en-US" altLang="zh-CN" sz="1600" dirty="0"/>
              <a:t>1 θ ( ' X X) ' X Y − = </a:t>
            </a:r>
            <a:r>
              <a:rPr lang="zh-CN" altLang="en-US" sz="1600" dirty="0"/>
              <a:t>（</a:t>
            </a:r>
            <a:r>
              <a:rPr lang="en-US" altLang="zh-CN" sz="1600" dirty="0"/>
              <a:t>3.12</a:t>
            </a:r>
            <a:r>
              <a:rPr lang="zh-CN" altLang="en-US" sz="1600" dirty="0"/>
              <a:t>） 这样就求出了 </a:t>
            </a:r>
            <a:r>
              <a:rPr lang="en-US" altLang="zh-CN" sz="1600" dirty="0"/>
              <a:t>θ </a:t>
            </a:r>
            <a:r>
              <a:rPr lang="zh-CN" altLang="en-US" sz="1600" dirty="0"/>
              <a:t>向量表达式的公式，免去了代数法一个个求导的麻烦。只要给出数 据，就可以用式（</a:t>
            </a:r>
            <a:r>
              <a:rPr lang="en-US" altLang="zh-CN" sz="1600" dirty="0"/>
              <a:t>3.12</a:t>
            </a:r>
            <a:r>
              <a:rPr lang="zh-CN" altLang="en-US" sz="1600" dirty="0"/>
              <a:t>）算出 </a:t>
            </a:r>
            <a:r>
              <a:rPr lang="en-US" altLang="zh-CN" sz="1600" dirty="0"/>
              <a:t>θ </a:t>
            </a:r>
            <a:r>
              <a:rPr lang="zh-CN" altLang="en-US" sz="1600" dirty="0"/>
              <a:t>向量</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647830" y="855663"/>
            <a:ext cx="3960398" cy="400110"/>
          </a:xfrm>
          <a:prstGeom prst="rect">
            <a:avLst/>
          </a:prstGeom>
          <a:noFill/>
        </p:spPr>
        <p:txBody>
          <a:bodyPr wrap="square" rtlCol="0">
            <a:spAutoFit/>
          </a:bodyPr>
          <a:lstStyle/>
          <a:p>
            <a:r>
              <a:rPr lang="en-US" altLang="zh-CN" sz="2000" dirty="0"/>
              <a:t>3.2.2 </a:t>
            </a:r>
            <a:r>
              <a:rPr lang="zh-CN" altLang="en-US" sz="2000" dirty="0"/>
              <a:t>最小二乘法的矩阵法解法</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537369" y="2058995"/>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从上面可以看出，使用最小二乘法简洁高效，比使用梯度下降迭代法方便很多。但 是，这里要谈一下最小二乘法的局限性。 （</a:t>
            </a:r>
            <a:r>
              <a:rPr lang="en-US" altLang="zh-CN" sz="1600" dirty="0"/>
              <a:t>1</a:t>
            </a:r>
            <a:r>
              <a:rPr lang="zh-CN" altLang="en-US" sz="1600" dirty="0"/>
              <a:t>）最小二乘法需要计算 </a:t>
            </a:r>
            <a:r>
              <a:rPr lang="en-US" altLang="zh-CN" sz="1600" dirty="0"/>
              <a:t>X′X </a:t>
            </a:r>
            <a:r>
              <a:rPr lang="zh-CN" altLang="en-US" sz="1600" dirty="0"/>
              <a:t>的逆矩阵，有可能它的逆矩阵不存在，这样就没办法直 接用最小二乘法了，此时梯度下降法仍然可以使用。当然，也可以通过对样本数据进行整 理，去掉冗余特征。让 </a:t>
            </a:r>
            <a:r>
              <a:rPr lang="en-US" altLang="zh-CN" sz="1600" dirty="0"/>
              <a:t>X′X </a:t>
            </a:r>
            <a:r>
              <a:rPr lang="zh-CN" altLang="en-US" sz="1600" dirty="0"/>
              <a:t>的行列式不为 </a:t>
            </a:r>
            <a:r>
              <a:rPr lang="en-US" altLang="zh-CN" sz="1600" dirty="0"/>
              <a:t>0</a:t>
            </a:r>
            <a:r>
              <a:rPr lang="zh-CN" altLang="en-US" sz="1600" dirty="0"/>
              <a:t>，然后继续使用最小二乘法。 （</a:t>
            </a:r>
            <a:r>
              <a:rPr lang="en-US" altLang="zh-CN" sz="1600" dirty="0"/>
              <a:t>2</a:t>
            </a:r>
            <a:r>
              <a:rPr lang="zh-CN" altLang="en-US" sz="1600" dirty="0"/>
              <a:t>）当样本特征 </a:t>
            </a:r>
            <a:r>
              <a:rPr lang="en-US" altLang="zh-CN" sz="1600" dirty="0"/>
              <a:t>n </a:t>
            </a:r>
            <a:r>
              <a:rPr lang="zh-CN" altLang="en-US" sz="1600" dirty="0"/>
              <a:t>非常大的时候，计算 </a:t>
            </a:r>
            <a:r>
              <a:rPr lang="en-US" altLang="zh-CN" sz="1600" dirty="0"/>
              <a:t>X′X </a:t>
            </a:r>
            <a:r>
              <a:rPr lang="zh-CN" altLang="en-US" sz="1600" dirty="0"/>
              <a:t>的逆矩阵是一个非常耗时的工作，甚至不 可行，此时以梯度下降为代表的迭代法仍然可以使用，那这个 </a:t>
            </a:r>
            <a:r>
              <a:rPr lang="en-US" altLang="zh-CN" sz="1600" dirty="0"/>
              <a:t>n </a:t>
            </a:r>
            <a:r>
              <a:rPr lang="zh-CN" altLang="en-US" sz="1600" dirty="0"/>
              <a:t>到底多大就不适合最小二 乘法呢？如果没有很多分布式大数据计算资源，建议超过 </a:t>
            </a:r>
            <a:r>
              <a:rPr lang="en-US" altLang="zh-CN" sz="1600" dirty="0"/>
              <a:t>10000 </a:t>
            </a:r>
            <a:r>
              <a:rPr lang="zh-CN" altLang="en-US" sz="1600" dirty="0"/>
              <a:t>个特征就用迭代法；或者 通过主成分分析降低特征的维度后再用最小二乘法。 （</a:t>
            </a:r>
            <a:r>
              <a:rPr lang="en-US" altLang="zh-CN" sz="1600" dirty="0"/>
              <a:t>3</a:t>
            </a:r>
            <a:r>
              <a:rPr lang="zh-CN" altLang="en-US" sz="1600" dirty="0"/>
              <a:t>）如果拟合函数不是线性的，这时无法使用最小二乘法，通过一些技巧转化为线性 才能使用，此时梯度下降法仍然可以用。 （</a:t>
            </a:r>
            <a:r>
              <a:rPr lang="en-US" altLang="zh-CN" sz="1600" dirty="0"/>
              <a:t>4</a:t>
            </a:r>
            <a:r>
              <a:rPr lang="zh-CN" altLang="en-US" sz="1600" dirty="0"/>
              <a:t>）最后讲一些特殊情况。当样本量 </a:t>
            </a:r>
            <a:r>
              <a:rPr lang="en-US" altLang="zh-CN" sz="1600" dirty="0"/>
              <a:t>n </a:t>
            </a:r>
            <a:r>
              <a:rPr lang="zh-CN" altLang="en-US" sz="1600" dirty="0"/>
              <a:t>很少，小于特征数 </a:t>
            </a:r>
            <a:r>
              <a:rPr lang="en-US" altLang="zh-CN" sz="1600" dirty="0"/>
              <a:t>n </a:t>
            </a:r>
            <a:r>
              <a:rPr lang="zh-CN" altLang="en-US" sz="1600" dirty="0"/>
              <a:t>的时候，这时拟合方程是 欠定的，常用的优化方法都无法拟合数据。当样本量 </a:t>
            </a:r>
            <a:r>
              <a:rPr lang="en-US" altLang="zh-CN" sz="1600" dirty="0"/>
              <a:t>m </a:t>
            </a:r>
            <a:r>
              <a:rPr lang="zh-CN" altLang="en-US" sz="1600" dirty="0"/>
              <a:t>等于特征数 </a:t>
            </a:r>
            <a:r>
              <a:rPr lang="en-US" altLang="zh-CN" sz="1600" dirty="0"/>
              <a:t>n </a:t>
            </a:r>
            <a:r>
              <a:rPr lang="zh-CN" altLang="en-US" sz="1600" dirty="0"/>
              <a:t>的时候，用方程组 求解就可以了。当 </a:t>
            </a:r>
            <a:r>
              <a:rPr lang="en-US" altLang="zh-CN" sz="1600" dirty="0"/>
              <a:t>m </a:t>
            </a:r>
            <a:r>
              <a:rPr lang="zh-CN" altLang="en-US" sz="1600" dirty="0"/>
              <a:t>大于 </a:t>
            </a:r>
            <a:r>
              <a:rPr lang="en-US" altLang="zh-CN" sz="1600" dirty="0"/>
              <a:t>n </a:t>
            </a:r>
            <a:r>
              <a:rPr lang="zh-CN" altLang="en-US" sz="1600" dirty="0"/>
              <a:t>时，拟合方程是超定的，也就是常用于最小二乘法的场景了。</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287805" y="825500"/>
            <a:ext cx="4608443" cy="400110"/>
          </a:xfrm>
          <a:prstGeom prst="rect">
            <a:avLst/>
          </a:prstGeom>
          <a:noFill/>
        </p:spPr>
        <p:txBody>
          <a:bodyPr wrap="square" rtlCol="0">
            <a:spAutoFit/>
          </a:bodyPr>
          <a:lstStyle/>
          <a:p>
            <a:r>
              <a:rPr lang="en-US" altLang="zh-CN" sz="2000" dirty="0"/>
              <a:t>3.2.3 </a:t>
            </a:r>
            <a:r>
              <a:rPr lang="zh-CN" altLang="en-US" sz="2000" dirty="0"/>
              <a:t>最小二乘法的局限性和适用场景</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537369" y="2058995"/>
            <a:ext cx="10863120"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从上面可以看出，使用最小二乘法简洁高效，比使用梯度下降迭代法方便很多。但 是，这里要谈一下最小二乘法的局限性。 （</a:t>
            </a:r>
            <a:r>
              <a:rPr lang="en-US" altLang="zh-CN" sz="1600" dirty="0"/>
              <a:t>1</a:t>
            </a:r>
            <a:r>
              <a:rPr lang="zh-CN" altLang="en-US" sz="1600" dirty="0"/>
              <a:t>）最小二乘法需要计算 </a:t>
            </a:r>
            <a:r>
              <a:rPr lang="en-US" altLang="zh-CN" sz="1600" dirty="0"/>
              <a:t>X′X </a:t>
            </a:r>
            <a:r>
              <a:rPr lang="zh-CN" altLang="en-US" sz="1600" dirty="0"/>
              <a:t>的逆矩阵，有可能它的逆矩阵不存在，这样就没办法直 接用最小二乘法了，此时梯度下降法仍然可以使用。当然，也可以通过对样本数据进行整 理，去掉冗余特征。让 </a:t>
            </a:r>
            <a:r>
              <a:rPr lang="en-US" altLang="zh-CN" sz="1600" dirty="0"/>
              <a:t>X′X </a:t>
            </a:r>
            <a:r>
              <a:rPr lang="zh-CN" altLang="en-US" sz="1600" dirty="0"/>
              <a:t>的行列式不为 </a:t>
            </a:r>
            <a:r>
              <a:rPr lang="en-US" altLang="zh-CN" sz="1600" dirty="0"/>
              <a:t>0</a:t>
            </a:r>
            <a:r>
              <a:rPr lang="zh-CN" altLang="en-US" sz="1600" dirty="0"/>
              <a:t>，然后继续使用最小二乘法。 （</a:t>
            </a:r>
            <a:r>
              <a:rPr lang="en-US" altLang="zh-CN" sz="1600" dirty="0"/>
              <a:t>2</a:t>
            </a:r>
            <a:r>
              <a:rPr lang="zh-CN" altLang="en-US" sz="1600" dirty="0"/>
              <a:t>）当样本特征 </a:t>
            </a:r>
            <a:r>
              <a:rPr lang="en-US" altLang="zh-CN" sz="1600" dirty="0"/>
              <a:t>n </a:t>
            </a:r>
            <a:r>
              <a:rPr lang="zh-CN" altLang="en-US" sz="1600" dirty="0"/>
              <a:t>非常大的时候，计算 </a:t>
            </a:r>
            <a:r>
              <a:rPr lang="en-US" altLang="zh-CN" sz="1600" dirty="0"/>
              <a:t>X′X </a:t>
            </a:r>
            <a:r>
              <a:rPr lang="zh-CN" altLang="en-US" sz="1600" dirty="0"/>
              <a:t>的逆矩阵是一个非常耗时的工作，甚至不 可行，此时以梯度下降为代表的迭代法仍然可以使用，那这个 </a:t>
            </a:r>
            <a:r>
              <a:rPr lang="en-US" altLang="zh-CN" sz="1600" dirty="0"/>
              <a:t>n </a:t>
            </a:r>
            <a:r>
              <a:rPr lang="zh-CN" altLang="en-US" sz="1600" dirty="0"/>
              <a:t>到底多大就不适合最小二 乘法呢？如果没有很多分布式大数据计算资源，建议超过 </a:t>
            </a:r>
            <a:r>
              <a:rPr lang="en-US" altLang="zh-CN" sz="1600" dirty="0"/>
              <a:t>10000 </a:t>
            </a:r>
            <a:r>
              <a:rPr lang="zh-CN" altLang="en-US" sz="1600" dirty="0"/>
              <a:t>个特征就用迭代法；或者 通过主成分分析降低特征的维度后再用最小二乘法。 （</a:t>
            </a:r>
            <a:r>
              <a:rPr lang="en-US" altLang="zh-CN" sz="1600" dirty="0"/>
              <a:t>3</a:t>
            </a:r>
            <a:r>
              <a:rPr lang="zh-CN" altLang="en-US" sz="1600" dirty="0"/>
              <a:t>）如果拟合函数不是线性的，这时无法使用最小二乘法，通过一些技巧转化为线性 才能使用，此时梯度下降法仍然可以用。 （</a:t>
            </a:r>
            <a:r>
              <a:rPr lang="en-US" altLang="zh-CN" sz="1600" dirty="0"/>
              <a:t>4</a:t>
            </a:r>
            <a:r>
              <a:rPr lang="zh-CN" altLang="en-US" sz="1600" dirty="0"/>
              <a:t>）最后讲一些特殊情况。当样本量 </a:t>
            </a:r>
            <a:r>
              <a:rPr lang="en-US" altLang="zh-CN" sz="1600" dirty="0"/>
              <a:t>n </a:t>
            </a:r>
            <a:r>
              <a:rPr lang="zh-CN" altLang="en-US" sz="1600" dirty="0"/>
              <a:t>很少，小于特征数 </a:t>
            </a:r>
            <a:r>
              <a:rPr lang="en-US" altLang="zh-CN" sz="1600" dirty="0"/>
              <a:t>n </a:t>
            </a:r>
            <a:r>
              <a:rPr lang="zh-CN" altLang="en-US" sz="1600" dirty="0"/>
              <a:t>的时候，这时拟合方程是 欠定的，常用的优化方法都无法拟合数据。当样本量 </a:t>
            </a:r>
            <a:r>
              <a:rPr lang="en-US" altLang="zh-CN" sz="1600" dirty="0"/>
              <a:t>m </a:t>
            </a:r>
            <a:r>
              <a:rPr lang="zh-CN" altLang="en-US" sz="1600" dirty="0"/>
              <a:t>等于特征数 </a:t>
            </a:r>
            <a:r>
              <a:rPr lang="en-US" altLang="zh-CN" sz="1600" dirty="0"/>
              <a:t>n </a:t>
            </a:r>
            <a:r>
              <a:rPr lang="zh-CN" altLang="en-US" sz="1600" dirty="0"/>
              <a:t>的时候，用方程组 求解就可以了。当 </a:t>
            </a:r>
            <a:r>
              <a:rPr lang="en-US" altLang="zh-CN" sz="1600" dirty="0"/>
              <a:t>m </a:t>
            </a:r>
            <a:r>
              <a:rPr lang="zh-CN" altLang="en-US" sz="1600" dirty="0"/>
              <a:t>大于 </a:t>
            </a:r>
            <a:r>
              <a:rPr lang="en-US" altLang="zh-CN" sz="1600" dirty="0"/>
              <a:t>n </a:t>
            </a:r>
            <a:r>
              <a:rPr lang="zh-CN" altLang="en-US" sz="1600" dirty="0"/>
              <a:t>时，拟合方程是超定的，也就是常用于最小二乘法的场景了。</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287805" y="825500"/>
            <a:ext cx="4608443" cy="400110"/>
          </a:xfrm>
          <a:prstGeom prst="rect">
            <a:avLst/>
          </a:prstGeom>
          <a:noFill/>
        </p:spPr>
        <p:txBody>
          <a:bodyPr wrap="square" rtlCol="0">
            <a:spAutoFit/>
          </a:bodyPr>
          <a:lstStyle/>
          <a:p>
            <a:r>
              <a:rPr lang="en-US" altLang="zh-CN" sz="2000" dirty="0"/>
              <a:t>3.2.3 </a:t>
            </a:r>
            <a:r>
              <a:rPr lang="zh-CN" altLang="en-US" sz="2000" dirty="0"/>
              <a:t>最小二乘法的局限性和适用场景</a:t>
            </a:r>
            <a:endParaRPr lang="zh-CN" altLang="en-US" sz="2000" dirty="0">
              <a:latin typeface="+mj-ea"/>
              <a:ea typeface="+mj-ea"/>
            </a:endParaRPr>
          </a:p>
        </p:txBody>
      </p:sp>
    </p:spTree>
  </p:cSld>
  <p:clrMapOvr>
    <a:overrideClrMapping bg1="lt1" tx1="dk1" bg2="lt2" tx2="dk2" accent1="accent1" accent2="accent2" accent3="accent3" accent4="accent4" accent5="accent5" accent6="accent6" hlink="hlink" folHlink="folHlink"/>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lstStyle/>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lstStyle/>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lstStyle/>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rect l="0" t="0" r="0" b="0"/>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lstStyle/>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lstStyle/>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82" name="Rectangle 3"/>
          <p:cNvSpPr txBox="1"/>
          <p:nvPr/>
        </p:nvSpPr>
        <p:spPr>
          <a:xfrm>
            <a:off x="333375" y="1780971"/>
            <a:ext cx="5702641" cy="4630730"/>
          </a:xfrm>
          <a:prstGeom prst="rect">
            <a:avLst/>
          </a:prstGeom>
          <a:noFill/>
          <a:ln w="9525">
            <a:noFill/>
          </a:ln>
        </p:spPr>
        <p:txBody>
          <a:bodyPr/>
          <a:lstStyle/>
          <a:p>
            <a:pPr>
              <a:lnSpc>
                <a:spcPts val="2100"/>
              </a:lnSpc>
              <a:tabLst>
                <a:tab pos="114300" algn="l"/>
                <a:tab pos="266700" algn="l"/>
              </a:tabLst>
            </a:pPr>
            <a:r>
              <a:rPr lang="en-US" altLang="zh-CN" sz="1600" dirty="0"/>
              <a:t>	</a:t>
            </a:r>
            <a:r>
              <a:rPr lang="zh-CN" altLang="en-US" sz="1600" dirty="0"/>
              <a:t>首先看梯度下降的一个直观的解释。例如，在一座大山上的某处位置，由于不知道 怎么下山，于是决定走一步算一步，也就是在每走到一个位置的时候，求解当前位置的梯 度，沿着梯度的负方向，也就是当前最陡峭的位置向下走一步，然后继续求解当前位置梯 度，向这一步所在位置沿着最陡峭、最易下山的位置走一步。这样一步步地走下去，一直 走到觉得已经到了山脚。当然，这样走下去有可能不能走到山脚，而是到了某个局部的山 峰低处。 从上面的解释可以看出，梯度下降不一定能够找到全局的最优解，有可能是一个局部最优 解。当然，如果损失函数是凸函数，梯度下降法得到的解就一定是全局最优解。关于梯度下降 法的直观理解也可从图 </a:t>
            </a:r>
            <a:r>
              <a:rPr lang="en-US" altLang="zh-CN" sz="1600" dirty="0"/>
              <a:t>3-1 </a:t>
            </a:r>
            <a:r>
              <a:rPr lang="zh-CN" altLang="en-US" sz="1600" dirty="0"/>
              <a:t>分析</a:t>
            </a:r>
            <a:endParaRPr lang="en-GB" altLang="en-US" sz="1600" strike="noStrike" noProof="1">
              <a:effectLst>
                <a:outerShdw blurRad="38100" dist="38100" dir="2700000">
                  <a:srgbClr val="FFFFFF"/>
                </a:outerShdw>
              </a:effectLst>
              <a:latin typeface="+mn-ea"/>
              <a:ea typeface="+mn-ea"/>
            </a:endParaRPr>
          </a:p>
        </p:txBody>
      </p:sp>
      <p:sp>
        <p:nvSpPr>
          <p:cNvPr id="2" name="文本框 1"/>
          <p:cNvSpPr txBox="1"/>
          <p:nvPr/>
        </p:nvSpPr>
        <p:spPr>
          <a:xfrm>
            <a:off x="3287805" y="825500"/>
            <a:ext cx="4608443" cy="400110"/>
          </a:xfrm>
          <a:prstGeom prst="rect">
            <a:avLst/>
          </a:prstGeom>
          <a:noFill/>
        </p:spPr>
        <p:txBody>
          <a:bodyPr wrap="square" rtlCol="0">
            <a:spAutoFit/>
          </a:bodyPr>
          <a:lstStyle/>
          <a:p>
            <a:r>
              <a:rPr lang="en-US" altLang="zh-CN" sz="2000" dirty="0"/>
              <a:t>3.3.1 </a:t>
            </a:r>
            <a:r>
              <a:rPr lang="zh-CN" altLang="en-US" sz="2000" dirty="0"/>
              <a:t>梯度下降的直观解释</a:t>
            </a:r>
            <a:endParaRPr lang="zh-CN" altLang="en-US" sz="2000" dirty="0">
              <a:latin typeface="+mj-ea"/>
              <a:ea typeface="+mj-ea"/>
            </a:endParaRPr>
          </a:p>
        </p:txBody>
      </p:sp>
      <p:pic>
        <p:nvPicPr>
          <p:cNvPr id="5" name="图片 4"/>
          <p:cNvPicPr>
            <a:picLocks noChangeAspect="1"/>
          </p:cNvPicPr>
          <p:nvPr/>
        </p:nvPicPr>
        <p:blipFill>
          <a:blip r:embed="rId2"/>
          <a:stretch>
            <a:fillRect/>
          </a:stretch>
        </p:blipFill>
        <p:spPr>
          <a:xfrm>
            <a:off x="6456025" y="1988900"/>
            <a:ext cx="4276725" cy="3048000"/>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sld>
</file>

<file path=ppt/tags/tag1.xml><?xml version="1.0" encoding="utf-8"?>
<p:tagLst xmlns:p="http://schemas.openxmlformats.org/presentationml/2006/main">
  <p:tag name="commondata" val="eyJoZGlkIjoiZWNhYzc5NThlMmQ4YTlhZTI0ZTMyYWFhZWUyMTMxNjcifQ=="/>
</p:tagLst>
</file>

<file path=ppt/theme/theme1.xml><?xml version="1.0" encoding="utf-8"?>
<a:theme xmlns:a="http://schemas.openxmlformats.org/drawingml/2006/main" name="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opperplate Gothic Bold"/>
        <a:ea typeface="微软雅黑"/>
        <a:cs typeface=""/>
      </a:majorFont>
      <a:minorFont>
        <a:latin typeface="Copperplate Gothic Bold"/>
        <a:ea typeface="微软雅黑"/>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10.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1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12.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13.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2.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3.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4.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5.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6.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7.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8.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ppt/theme/themeOverride9.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0</TotalTime>
  <Words>7490</Words>
  <Application>WPS 演示</Application>
  <PresentationFormat>宽屏</PresentationFormat>
  <Paragraphs>131</Paragraphs>
  <Slides>15</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15</vt:i4>
      </vt:variant>
    </vt:vector>
  </HeadingPairs>
  <TitlesOfParts>
    <vt:vector size="23" baseType="lpstr">
      <vt:lpstr>Arial</vt:lpstr>
      <vt:lpstr>宋体</vt:lpstr>
      <vt:lpstr>Wingdings</vt:lpstr>
      <vt:lpstr>Copperplate Gothic Bold</vt:lpstr>
      <vt:lpstr>微软雅黑</vt:lpstr>
      <vt:lpstr>华文楷体</vt:lpstr>
      <vt:lpstr>Arial Unicode MS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0</dc:title>
  <dc:creator>Administrator</dc:creator>
  <cp:lastModifiedBy>薛东西</cp:lastModifiedBy>
  <cp:revision>152</cp:revision>
  <dcterms:created xsi:type="dcterms:W3CDTF">2015-09-01T10:32:00Z</dcterms:created>
  <dcterms:modified xsi:type="dcterms:W3CDTF">2024-02-28T01:30:50Z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2052-12.1.0.16388</vt:lpwstr>
  </property>
  <property fmtid="{D5CDD505-2E9C-101B-9397-08002B2CF9AE}" pid="3" name="ICV">
    <vt:lpwstr>7FDBB98DA63F45BDB9E9C9D5524C9DBB_12</vt:lpwstr>
  </property>
</Properties>
</file>