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13"/>
  </p:notesMasterIdLst>
  <p:sldIdLst>
    <p:sldId id="257" r:id="rId3"/>
    <p:sldId id="261" r:id="rId4"/>
    <p:sldId id="366" r:id="rId5"/>
    <p:sldId id="446" r:id="rId6"/>
    <p:sldId id="447" r:id="rId7"/>
    <p:sldId id="448" r:id="rId8"/>
    <p:sldId id="394" r:id="rId9"/>
    <p:sldId id="449" r:id="rId10"/>
    <p:sldId id="450" r:id="rId11"/>
    <p:sldId id="451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" userDrawn="1">
          <p15:clr>
            <a:srgbClr val="A4A3A4"/>
          </p15:clr>
        </p15:guide>
        <p15:guide id="2" orient="horz" pos="1298" userDrawn="1">
          <p15:clr>
            <a:srgbClr val="A4A3A4"/>
          </p15:clr>
        </p15:guide>
        <p15:guide id="3" orient="horz" pos="370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04" userDrawn="1">
          <p15:clr>
            <a:srgbClr val="A4A3A4"/>
          </p15:clr>
        </p15:guide>
        <p15:guide id="6" orient="horz" pos="3304" userDrawn="1">
          <p15:clr>
            <a:srgbClr val="A4A3A4"/>
          </p15:clr>
        </p15:guide>
        <p15:guide id="7" pos="3885" userDrawn="1">
          <p15:clr>
            <a:srgbClr val="A4A3A4"/>
          </p15:clr>
        </p15:guide>
        <p15:guide id="8" pos="836" userDrawn="1">
          <p15:clr>
            <a:srgbClr val="A4A3A4"/>
          </p15:clr>
        </p15:guide>
        <p15:guide id="10" pos="7015" userDrawn="1">
          <p15:clr>
            <a:srgbClr val="A4A3A4"/>
          </p15:clr>
        </p15:guide>
        <p15:guide id="11" pos="1255" userDrawn="1">
          <p15:clr>
            <a:srgbClr val="A4A3A4"/>
          </p15:clr>
        </p15:guide>
        <p15:guide id="12" pos="63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44" autoAdjust="0"/>
  </p:normalViewPr>
  <p:slideViewPr>
    <p:cSldViewPr showGuides="1">
      <p:cViewPr varScale="1">
        <p:scale>
          <a:sx n="112" d="100"/>
          <a:sy n="112" d="100"/>
        </p:scale>
        <p:origin x="510" y="114"/>
      </p:cViewPr>
      <p:guideLst>
        <p:guide orient="horz" pos="391"/>
        <p:guide orient="horz" pos="1298"/>
        <p:guide orient="horz" pos="3704"/>
        <p:guide orient="horz" pos="3112"/>
        <p:guide orient="horz" pos="2704"/>
        <p:guide orient="horz" pos="3304"/>
        <p:guide pos="3885"/>
        <p:guide pos="836"/>
        <p:guide pos="7015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计算机网络</a:t>
            </a:r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基础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5865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（</a:t>
            </a:r>
            <a:r>
              <a:rPr lang="en-US" altLang="zh-CN" sz="1600" dirty="0"/>
              <a:t>1</a:t>
            </a:r>
            <a:r>
              <a:rPr lang="zh-CN" altLang="en-US" sz="1600" dirty="0"/>
              <a:t>）收集数据：可以使用任何方法。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）准备数据：需要数值型或者布尔型数据。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）分析数据：有大量特征时，绘制特征作用不大，此时使用直方图效果更好。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）训练算法：计算不同的独立特征的条件概率。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）测试算法：计算错误率。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6</a:t>
            </a:r>
            <a:r>
              <a:rPr lang="zh-CN" altLang="en-US" sz="1600" dirty="0"/>
              <a:t>）使用算法：一个常见的朴素贝叶斯应用是文档分类。可以在任意的分类场景中使 用朴素贝叶斯分类器，不一定是文本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9785" y="825500"/>
            <a:ext cx="4896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5.3.2 </a:t>
            </a:r>
            <a:r>
              <a:rPr lang="zh-CN" altLang="en-US" sz="2000" dirty="0"/>
              <a:t>朴素贝叶斯分类的一般过程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1633538" y="1831975"/>
            <a:ext cx="2768600" cy="1570038"/>
            <a:chOff x="0" y="0"/>
            <a:chExt cx="2768506" cy="1569660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6120" cy="1161419"/>
              <a:chOff x="0" y="0"/>
              <a:chExt cx="2716120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1781115" cy="8300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教学计划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862513" y="203993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066925"/>
            <a:ext cx="1976823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教学时数：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节课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260667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2643188"/>
            <a:ext cx="2468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适用年级：大学二年级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317341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313055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111750" y="3219450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教学内容：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贝叶斯模型简介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6423" name="矩形 19"/>
          <p:cNvSpPr/>
          <p:nvPr/>
        </p:nvSpPr>
        <p:spPr>
          <a:xfrm>
            <a:off x="4862513" y="380206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5" name="TextBox 22"/>
          <p:cNvSpPr txBox="1"/>
          <p:nvPr/>
        </p:nvSpPr>
        <p:spPr>
          <a:xfrm>
            <a:off x="5095875" y="3848100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教学重点：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贝叶斯模型简介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6" name="矩形 19"/>
          <p:cNvSpPr/>
          <p:nvPr/>
        </p:nvSpPr>
        <p:spPr>
          <a:xfrm>
            <a:off x="4879975" y="4397375"/>
            <a:ext cx="4073525" cy="449263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21"/>
          <p:cNvSpPr/>
          <p:nvPr/>
        </p:nvSpPr>
        <p:spPr>
          <a:xfrm>
            <a:off x="4913313" y="42830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8" name="TextBox 22"/>
          <p:cNvSpPr txBox="1"/>
          <p:nvPr/>
        </p:nvSpPr>
        <p:spPr>
          <a:xfrm>
            <a:off x="5111750" y="4443413"/>
            <a:ext cx="2973891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教学难点：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贝叶斯模型简介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9" name="矩形 19"/>
          <p:cNvSpPr/>
          <p:nvPr/>
        </p:nvSpPr>
        <p:spPr>
          <a:xfrm>
            <a:off x="4862513" y="502602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31" name="TextBox 22"/>
          <p:cNvSpPr txBox="1"/>
          <p:nvPr/>
        </p:nvSpPr>
        <p:spPr>
          <a:xfrm>
            <a:off x="5095875" y="5072063"/>
            <a:ext cx="2973891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教学目标：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贝叶斯模型简介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16423" grpId="0" bldLvl="0" animBg="1"/>
      <p:bldP spid="16425" grpId="0" bldLvl="0"/>
      <p:bldP spid="16426" grpId="0" bldLvl="0" animBg="1"/>
      <p:bldP spid="16428" grpId="0" bldLvl="0"/>
      <p:bldP spid="16429" grpId="0" bldLvl="0" animBg="1"/>
      <p:bldP spid="16431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77617" y="2034893"/>
            <a:ext cx="1064622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贝叶斯学习同机器学习研究相关，有两个原因：首先，贝叶斯学习算法能够计算显式 的假设概率，如朴素贝叶斯分类器，它是解决相应学习问题的最有实际价值的方法之一。 例如，</a:t>
            </a:r>
            <a:r>
              <a:rPr lang="en-US" altLang="zh-CN" sz="1600" dirty="0"/>
              <a:t>Michie </a:t>
            </a:r>
            <a:r>
              <a:rPr lang="zh-CN" altLang="en-US" sz="1600" dirty="0"/>
              <a:t>等（</a:t>
            </a:r>
            <a:r>
              <a:rPr lang="en-US" altLang="zh-CN" sz="1600" dirty="0"/>
              <a:t>1994</a:t>
            </a:r>
            <a:r>
              <a:rPr lang="zh-CN" altLang="en-US" sz="1600" dirty="0"/>
              <a:t>）详细研究比较了朴素贝叶斯分类器和其他学习算法，包括决策 树和神经网络。他们发现朴素贝叶斯分类器在多数情况下与其他学习算法性能相当，在某 些情况下还优于其他算法。贝叶斯方法对于机器学习研究的重要性还体现在，它为理解多 数学习算法提供了一种有效的手段，而这些算法不一定直接操作概率数据。了解贝叶斯方 法，对于理解和刻画机器学习中许多算法的操作很重要。 贝叶斯学习方法的特性包括： （</a:t>
            </a:r>
            <a:r>
              <a:rPr lang="en-US" altLang="zh-CN" sz="1600" dirty="0"/>
              <a:t>1</a:t>
            </a:r>
            <a:r>
              <a:rPr lang="zh-CN" altLang="en-US" sz="1600" dirty="0"/>
              <a:t>）观察到的每个训练样例可以增量式地降低或升高某假设的估计概率。这提供了一 种比其他算法更合理的学习途径。其他算法会在某个假设与任一样例不一致时完全去掉该 假设。 （</a:t>
            </a:r>
            <a:r>
              <a:rPr lang="en-US" altLang="zh-CN" sz="1600" dirty="0"/>
              <a:t>2</a:t>
            </a:r>
            <a:r>
              <a:rPr lang="zh-CN" altLang="en-US" sz="1600" dirty="0"/>
              <a:t>）先验知识可以与观察数据一起决定假设的最终概率。在贝叶斯学习中，先验知识 的形式可以是：每个候选假设的先验概率；每个可能假设在可观察数据上的概率分布。 （</a:t>
            </a:r>
            <a:r>
              <a:rPr lang="en-US" altLang="zh-CN" sz="1600" dirty="0"/>
              <a:t>3</a:t>
            </a:r>
            <a:r>
              <a:rPr lang="zh-CN" altLang="en-US" sz="1600" dirty="0"/>
              <a:t>）贝叶斯方法可允许假设做出不确定性的预测。（例如这样的假设：肺炎病人有 </a:t>
            </a:r>
            <a:r>
              <a:rPr lang="en-US" altLang="zh-CN" sz="1600" dirty="0"/>
              <a:t>93% </a:t>
            </a:r>
            <a:r>
              <a:rPr lang="zh-CN" altLang="en-US" sz="1600" dirty="0"/>
              <a:t>的机会康复）。 （</a:t>
            </a:r>
            <a:r>
              <a:rPr lang="en-US" altLang="zh-CN" sz="1600" dirty="0"/>
              <a:t>4</a:t>
            </a:r>
            <a:r>
              <a:rPr lang="zh-CN" altLang="en-US" sz="1600" dirty="0"/>
              <a:t>）新的实例分类可由多个假设一起做出预测，以它们的概率为权重。 （</a:t>
            </a:r>
            <a:r>
              <a:rPr lang="en-US" altLang="zh-CN" sz="1600" dirty="0"/>
              <a:t>5</a:t>
            </a:r>
            <a:r>
              <a:rPr lang="zh-CN" altLang="en-US" sz="1600" dirty="0"/>
              <a:t>）即使在贝叶斯方法计算复杂度较高时，它们仍可作为一个最优的决策的标准衡量 其他方法。 在实践中应用贝叶斯方法的难度之一在于，它们需要概率的初始知识。当这些概率预先未知时，可以基于背景知识、预先准备好的数据以及关于基准分布的假定估计这些概 率。另一实际困难在于，一般情况下确定贝叶斯最优假设的计算代价比较大（同候选假设 的数量呈线性关系）。在某些特定情形下，这种计算代价可以被降低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3870" y="748382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5.1.1 </a:t>
            </a:r>
            <a:r>
              <a:rPr lang="zh-CN" altLang="en-US" sz="2000" dirty="0"/>
              <a:t>贝叶斯模型简介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74624" y="1517416"/>
            <a:ext cx="1117774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在机器学习中，通常我们感兴趣的是在给定训练数据 </a:t>
            </a:r>
            <a:r>
              <a:rPr lang="en-US" altLang="zh-CN" sz="1600" dirty="0"/>
              <a:t>D </a:t>
            </a:r>
            <a:r>
              <a:rPr lang="zh-CN" altLang="en-US" sz="1600" dirty="0"/>
              <a:t>时，确定假设空间 </a:t>
            </a:r>
            <a:r>
              <a:rPr lang="en-US" altLang="zh-CN" sz="1600" dirty="0"/>
              <a:t>H </a:t>
            </a:r>
            <a:r>
              <a:rPr lang="zh-CN" altLang="en-US" sz="1600" dirty="0"/>
              <a:t>中的最 佳假设。所谓最佳假设，一种办法是把它定义为在给定数据 </a:t>
            </a:r>
            <a:r>
              <a:rPr lang="en-US" altLang="zh-CN" sz="1600" dirty="0"/>
              <a:t>D </a:t>
            </a:r>
            <a:r>
              <a:rPr lang="zh-CN" altLang="en-US" sz="1600" dirty="0"/>
              <a:t>以及 </a:t>
            </a:r>
            <a:r>
              <a:rPr lang="en-US" altLang="zh-CN" sz="1600" dirty="0"/>
              <a:t>H </a:t>
            </a:r>
            <a:r>
              <a:rPr lang="zh-CN" altLang="en-US" sz="1600" dirty="0"/>
              <a:t>中不同假设的先验 概率的有关知识条件下的最可能（</a:t>
            </a:r>
            <a:r>
              <a:rPr lang="en-US" altLang="zh-CN" sz="1600" dirty="0"/>
              <a:t>most probable</a:t>
            </a:r>
            <a:r>
              <a:rPr lang="zh-CN" altLang="en-US" sz="1600" dirty="0"/>
              <a:t>）假设。贝叶斯理论提供了计算这种可能 性的一种直接的方法。更精确地讲，贝叶斯模型提供了一种计算假设概率的方法，它基于 假设的先验概率、给定假设下观察到不同数据的概率，以及观察的数据本身。 要精确定义贝叶斯理论，先引入一些记号。我们用 </a:t>
            </a:r>
            <a:r>
              <a:rPr lang="en-US" altLang="zh-CN" sz="1600" dirty="0"/>
              <a:t>P h( )</a:t>
            </a:r>
            <a:r>
              <a:rPr lang="zh-CN" altLang="en-US" sz="1600" dirty="0"/>
              <a:t>代表没有训练数据前，假设 拥有的初始概率为 </a:t>
            </a:r>
            <a:r>
              <a:rPr lang="en-US" altLang="zh-CN" sz="1600" dirty="0"/>
              <a:t>P h( )</a:t>
            </a:r>
            <a:r>
              <a:rPr lang="zh-CN" altLang="en-US" sz="1600" dirty="0"/>
              <a:t>， </a:t>
            </a:r>
            <a:r>
              <a:rPr lang="en-US" altLang="zh-CN" sz="1600" dirty="0"/>
              <a:t>P h( )</a:t>
            </a:r>
            <a:r>
              <a:rPr lang="zh-CN" altLang="en-US" sz="1600" dirty="0"/>
              <a:t>常被称为 </a:t>
            </a:r>
            <a:r>
              <a:rPr lang="en-US" altLang="zh-CN" sz="1600" dirty="0"/>
              <a:t>h </a:t>
            </a:r>
            <a:r>
              <a:rPr lang="zh-CN" altLang="en-US" sz="1600" dirty="0"/>
              <a:t>的先验概率（</a:t>
            </a:r>
            <a:r>
              <a:rPr lang="en-US" altLang="zh-CN" sz="1600" dirty="0"/>
              <a:t>prior probability</a:t>
            </a:r>
            <a:r>
              <a:rPr lang="zh-CN" altLang="en-US" sz="1600" dirty="0"/>
              <a:t>），它反映了我们拥 有的关于 </a:t>
            </a:r>
            <a:r>
              <a:rPr lang="en-US" altLang="zh-CN" sz="1600" dirty="0"/>
              <a:t>h </a:t>
            </a:r>
            <a:r>
              <a:rPr lang="zh-CN" altLang="en-US" sz="1600" dirty="0"/>
              <a:t>是一正确假设的机会的背景知识。如果没有这一先验知识，那么可以简单地将 每一候选假设赋予相同的先验概率。相似地，可用 </a:t>
            </a:r>
            <a:r>
              <a:rPr lang="en-US" altLang="zh-CN" sz="1600" dirty="0"/>
              <a:t>P D( ) </a:t>
            </a:r>
            <a:r>
              <a:rPr lang="zh-CN" altLang="en-US" sz="1600" dirty="0"/>
              <a:t>代表将要观察的训练数据 </a:t>
            </a:r>
            <a:r>
              <a:rPr lang="en-US" altLang="zh-CN" sz="1600" dirty="0"/>
              <a:t>D </a:t>
            </a:r>
            <a:r>
              <a:rPr lang="zh-CN" altLang="en-US" sz="1600" dirty="0"/>
              <a:t>的先 验概率（换言之，在没有确定某一假设成立时 </a:t>
            </a:r>
            <a:r>
              <a:rPr lang="en-US" altLang="zh-CN" sz="1600" dirty="0"/>
              <a:t>D </a:t>
            </a:r>
            <a:r>
              <a:rPr lang="zh-CN" altLang="en-US" sz="1600" dirty="0"/>
              <a:t>的概率）。下一步，以 </a:t>
            </a:r>
            <a:r>
              <a:rPr lang="en-US" altLang="zh-CN" sz="1600" dirty="0"/>
              <a:t>P D( ) h </a:t>
            </a:r>
            <a:r>
              <a:rPr lang="zh-CN" altLang="en-US" sz="1600" dirty="0"/>
              <a:t>代表假设 </a:t>
            </a:r>
            <a:r>
              <a:rPr lang="en-US" altLang="zh-CN" sz="1600" dirty="0"/>
              <a:t>h </a:t>
            </a:r>
            <a:r>
              <a:rPr lang="zh-CN" altLang="en-US" sz="1600" dirty="0"/>
              <a:t>成立的情形下观察到数据 的概率。更一般地，我们使用 代表给定 时 的概率。在机器学习 中，我们感兴趣的是 </a:t>
            </a:r>
            <a:r>
              <a:rPr lang="en-US" altLang="zh-CN" sz="1600" dirty="0"/>
              <a:t>P h( ) D </a:t>
            </a:r>
            <a:r>
              <a:rPr lang="zh-CN" altLang="en-US" sz="1600" dirty="0"/>
              <a:t>，即给定训练数据 </a:t>
            </a:r>
            <a:r>
              <a:rPr lang="en-US" altLang="zh-CN" sz="1600" dirty="0"/>
              <a:t>D </a:t>
            </a:r>
            <a:r>
              <a:rPr lang="zh-CN" altLang="en-US" sz="1600" dirty="0"/>
              <a:t>时 </a:t>
            </a:r>
            <a:r>
              <a:rPr lang="en-US" altLang="zh-CN" sz="1600" dirty="0"/>
              <a:t>h </a:t>
            </a:r>
            <a:r>
              <a:rPr lang="zh-CN" altLang="en-US" sz="1600" dirty="0"/>
              <a:t>成立的概率。 </a:t>
            </a:r>
            <a:r>
              <a:rPr lang="en-US" altLang="zh-CN" sz="1600" dirty="0"/>
              <a:t>P h( ) D </a:t>
            </a:r>
            <a:r>
              <a:rPr lang="zh-CN" altLang="en-US" sz="1600" dirty="0"/>
              <a:t>被称为 </a:t>
            </a:r>
            <a:r>
              <a:rPr lang="en-US" altLang="zh-CN" sz="1600" dirty="0"/>
              <a:t>h </a:t>
            </a:r>
            <a:r>
              <a:rPr lang="zh-CN" altLang="en-US" sz="1600" dirty="0"/>
              <a:t>的后 验概率（</a:t>
            </a:r>
            <a:r>
              <a:rPr lang="en-US" altLang="zh-CN" sz="1600" dirty="0"/>
              <a:t>posterior probability</a:t>
            </a:r>
            <a:r>
              <a:rPr lang="zh-CN" altLang="en-US" sz="1600" dirty="0"/>
              <a:t>），因为它反映了在看到训练数据 </a:t>
            </a:r>
            <a:r>
              <a:rPr lang="en-US" altLang="zh-CN" sz="1600" dirty="0"/>
              <a:t>D </a:t>
            </a:r>
            <a:r>
              <a:rPr lang="zh-CN" altLang="en-US" sz="1600" dirty="0"/>
              <a:t>后 </a:t>
            </a:r>
            <a:r>
              <a:rPr lang="en-US" altLang="zh-CN" sz="1600" dirty="0"/>
              <a:t>h </a:t>
            </a:r>
            <a:r>
              <a:rPr lang="zh-CN" altLang="en-US" sz="1600" dirty="0"/>
              <a:t>成立的置信度。应注 意，后验概率 </a:t>
            </a:r>
            <a:r>
              <a:rPr lang="en-US" altLang="zh-CN" sz="1600" dirty="0"/>
              <a:t>P h( ) D </a:t>
            </a:r>
            <a:r>
              <a:rPr lang="zh-CN" altLang="en-US" sz="1600" dirty="0"/>
              <a:t>反映了训练数据 </a:t>
            </a:r>
            <a:r>
              <a:rPr lang="en-US" altLang="zh-CN" sz="1600" dirty="0"/>
              <a:t>D </a:t>
            </a:r>
            <a:r>
              <a:rPr lang="zh-CN" altLang="en-US" sz="1600" dirty="0"/>
              <a:t>的影响；相反，先验概率</a:t>
            </a:r>
            <a:r>
              <a:rPr lang="en-US" altLang="zh-CN" sz="1600" dirty="0"/>
              <a:t>P h( )</a:t>
            </a:r>
            <a:r>
              <a:rPr lang="zh-CN" altLang="en-US" sz="1600" dirty="0"/>
              <a:t>是独立于 </a:t>
            </a:r>
            <a:r>
              <a:rPr lang="en-US" altLang="zh-CN" sz="1600" dirty="0"/>
              <a:t>D </a:t>
            </a:r>
            <a:r>
              <a:rPr lang="zh-CN" altLang="en-US" sz="1600" dirty="0"/>
              <a:t>的。 贝叶斯模型是贝叶斯学习方法的基础，因为它提供了从先验概率 </a:t>
            </a:r>
            <a:r>
              <a:rPr lang="en-US" altLang="zh-CN" sz="1600" dirty="0"/>
              <a:t>P h( ) </a:t>
            </a:r>
            <a:r>
              <a:rPr lang="zh-CN" altLang="en-US" sz="1600" dirty="0"/>
              <a:t>以及 </a:t>
            </a:r>
            <a:r>
              <a:rPr lang="en-US" altLang="zh-CN" sz="1600" dirty="0"/>
              <a:t>P D( ) </a:t>
            </a:r>
            <a:r>
              <a:rPr lang="zh-CN" altLang="en-US" sz="1600" dirty="0"/>
              <a:t>和 </a:t>
            </a:r>
            <a:r>
              <a:rPr lang="en-US" altLang="zh-CN" sz="1600" dirty="0"/>
              <a:t>P D( ) h </a:t>
            </a:r>
            <a:r>
              <a:rPr lang="zh-CN" altLang="en-US" sz="1600" dirty="0"/>
              <a:t>计算后验概率 </a:t>
            </a:r>
            <a:r>
              <a:rPr lang="en-US" altLang="zh-CN" sz="1600" dirty="0"/>
              <a:t>P h( ) D </a:t>
            </a:r>
            <a:r>
              <a:rPr lang="zh-CN" altLang="en-US" sz="1600" dirty="0"/>
              <a:t>的方法。 贝叶斯公式</a:t>
            </a:r>
            <a:r>
              <a:rPr lang="pt-BR" altLang="zh-CN" sz="1600" dirty="0"/>
              <a:t>( ) ( ) P D h P h P</a:t>
            </a:r>
            <a:endParaRPr lang="pt-BR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直观可看出， </a:t>
            </a:r>
            <a:r>
              <a:rPr lang="en-US" altLang="zh-CN" sz="1600" dirty="0"/>
              <a:t>P h( ) D </a:t>
            </a:r>
            <a:r>
              <a:rPr lang="zh-CN" altLang="en-US" sz="1600" dirty="0"/>
              <a:t>随着 </a:t>
            </a:r>
            <a:r>
              <a:rPr lang="en-US" altLang="zh-CN" sz="1600" dirty="0"/>
              <a:t>P h( )</a:t>
            </a:r>
            <a:r>
              <a:rPr lang="zh-CN" altLang="en-US" sz="1600" dirty="0"/>
              <a:t>和 </a:t>
            </a:r>
            <a:r>
              <a:rPr lang="en-US" altLang="zh-CN" sz="1600" dirty="0"/>
              <a:t>P D( ) h </a:t>
            </a:r>
            <a:r>
              <a:rPr lang="zh-CN" altLang="en-US" sz="1600" dirty="0"/>
              <a:t>的增加而增加，同时也可看出 </a:t>
            </a:r>
            <a:r>
              <a:rPr lang="en-US" altLang="zh-CN" sz="1600" dirty="0"/>
              <a:t>P h( ) D </a:t>
            </a:r>
            <a:r>
              <a:rPr lang="zh-CN" altLang="en-US" sz="1600" dirty="0"/>
              <a:t>随 </a:t>
            </a:r>
            <a:r>
              <a:rPr lang="en-US" altLang="zh-CN" sz="1600" dirty="0"/>
              <a:t>P D( ) </a:t>
            </a:r>
            <a:r>
              <a:rPr lang="zh-CN" altLang="en-US" sz="1600" dirty="0"/>
              <a:t>的增加而减少，这是合理的，因为如果 </a:t>
            </a:r>
            <a:r>
              <a:rPr lang="en-US" altLang="zh-CN" sz="1600" dirty="0"/>
              <a:t>D </a:t>
            </a:r>
            <a:r>
              <a:rPr lang="zh-CN" altLang="en-US" sz="1600" dirty="0"/>
              <a:t>独立于 </a:t>
            </a:r>
            <a:r>
              <a:rPr lang="en-US" altLang="zh-CN" sz="1600" dirty="0"/>
              <a:t>h </a:t>
            </a:r>
            <a:r>
              <a:rPr lang="zh-CN" altLang="en-US" sz="1600" dirty="0"/>
              <a:t>被观察到的可能性越大，</a:t>
            </a:r>
            <a:r>
              <a:rPr lang="en-US" altLang="zh-CN" sz="1600" dirty="0"/>
              <a:t>D </a:t>
            </a:r>
            <a:r>
              <a:rPr lang="zh-CN" altLang="en-US" sz="1600" dirty="0"/>
              <a:t>对 </a:t>
            </a:r>
            <a:r>
              <a:rPr lang="en-US" altLang="zh-CN" sz="1600" dirty="0"/>
              <a:t>h </a:t>
            </a:r>
            <a:r>
              <a:rPr lang="zh-CN" altLang="en-US" sz="1600" dirty="0"/>
              <a:t>的支 持度越小。 在许多学习场景中，学习器考虑候选假设集合 </a:t>
            </a:r>
            <a:r>
              <a:rPr lang="en-US" altLang="zh-CN" sz="1600" dirty="0"/>
              <a:t>H </a:t>
            </a:r>
            <a:r>
              <a:rPr lang="zh-CN" altLang="en-US" sz="1600" dirty="0"/>
              <a:t>并在其中寻找给定数据 </a:t>
            </a:r>
            <a:r>
              <a:rPr lang="en-US" altLang="zh-CN" sz="1600" dirty="0"/>
              <a:t>D </a:t>
            </a:r>
            <a:r>
              <a:rPr lang="zh-CN" altLang="en-US" sz="1600" dirty="0"/>
              <a:t>时可能性 最大的假设</a:t>
            </a:r>
            <a:r>
              <a:rPr lang="en-US" altLang="zh-CN" sz="1600" dirty="0"/>
              <a:t>h </a:t>
            </a:r>
            <a:r>
              <a:rPr lang="en-US" altLang="zh-CN" sz="1600" dirty="0" err="1"/>
              <a:t>H</a:t>
            </a:r>
            <a:r>
              <a:rPr lang="en-US" altLang="zh-CN" sz="1600" dirty="0"/>
              <a:t> ∈ </a:t>
            </a:r>
            <a:r>
              <a:rPr lang="zh-CN" altLang="en-US" sz="1600" dirty="0"/>
              <a:t>（或者存在多个这样的假设时选择其中之一）。这样的具有最大可能性的 假设被称为极大后验（</a:t>
            </a:r>
            <a:r>
              <a:rPr lang="en-US" altLang="zh-CN" sz="1600" dirty="0"/>
              <a:t>Maximum a Posteriori</a:t>
            </a:r>
            <a:r>
              <a:rPr lang="zh-CN" altLang="en-US" sz="1600" dirty="0"/>
              <a:t>，</a:t>
            </a:r>
            <a:r>
              <a:rPr lang="en-US" altLang="zh-CN" sz="1600" dirty="0"/>
              <a:t>MAP</a:t>
            </a:r>
            <a:r>
              <a:rPr lang="zh-CN" altLang="en-US" sz="1600" dirty="0"/>
              <a:t>）假设。确定 </a:t>
            </a:r>
            <a:r>
              <a:rPr lang="en-US" altLang="zh-CN" sz="1600" dirty="0"/>
              <a:t>MAP </a:t>
            </a:r>
            <a:r>
              <a:rPr lang="zh-CN" altLang="en-US" sz="1600" dirty="0"/>
              <a:t>假设的方法是用贝 叶斯公式计算每个候选假设的后验概率。更精确地说，当式（</a:t>
            </a:r>
            <a:r>
              <a:rPr lang="en-US" altLang="zh-CN" sz="1600" dirty="0"/>
              <a:t>5.2</a:t>
            </a:r>
            <a:r>
              <a:rPr lang="zh-CN" altLang="en-US" sz="1600" dirty="0"/>
              <a:t>）成立时，称 </a:t>
            </a:r>
            <a:r>
              <a:rPr lang="en-US" altLang="zh-CN" sz="1600" dirty="0" err="1"/>
              <a:t>hMAP</a:t>
            </a:r>
            <a:r>
              <a:rPr lang="en-US" altLang="zh-CN" sz="1600" dirty="0"/>
              <a:t> </a:t>
            </a:r>
            <a:r>
              <a:rPr lang="zh-CN" altLang="en-US" sz="1600" dirty="0"/>
              <a:t>为一 </a:t>
            </a:r>
            <a:r>
              <a:rPr lang="en-US" altLang="zh-CN" sz="1600" dirty="0"/>
              <a:t>MAP </a:t>
            </a:r>
            <a:r>
              <a:rPr lang="zh-CN" altLang="en-US" sz="1600" dirty="0"/>
              <a:t>假设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5.1.2 </a:t>
            </a:r>
            <a:r>
              <a:rPr lang="zh-CN" altLang="en-US" sz="2000" dirty="0"/>
              <a:t>贝叶斯模型的基本原理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9252" y="2199363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判别模型是一种对观测数据进行直接分类的模型，常见的模型有逻辑回归和感知机学 习算法等。此模型仅对数据进行分类，并不能具象化或者量化数据本身的分布状态，因此 也无法根据分类生成可观测的图像。定义上，判别模型通过构建条件概率分布 </a:t>
            </a:r>
            <a:r>
              <a:rPr lang="en-US" altLang="zh-CN" sz="1600" dirty="0"/>
              <a:t>p( y | x) </a:t>
            </a:r>
            <a:r>
              <a:rPr lang="zh-CN" altLang="en-US" sz="1600" dirty="0"/>
              <a:t>预测 </a:t>
            </a:r>
            <a:r>
              <a:rPr lang="en-US" altLang="zh-CN" sz="1600" dirty="0"/>
              <a:t>y</a:t>
            </a:r>
            <a:r>
              <a:rPr lang="zh-CN" altLang="en-US" sz="1600" dirty="0"/>
              <a:t>，即在特征样本 </a:t>
            </a:r>
            <a:r>
              <a:rPr lang="en-US" altLang="zh-CN" sz="1600" dirty="0"/>
              <a:t>x </a:t>
            </a:r>
            <a:r>
              <a:rPr lang="zh-CN" altLang="en-US" sz="1600" dirty="0"/>
              <a:t>出现的情况下标记 </a:t>
            </a:r>
            <a:r>
              <a:rPr lang="en-US" altLang="zh-CN" sz="1600" dirty="0"/>
              <a:t>y </a:t>
            </a:r>
            <a:r>
              <a:rPr lang="zh-CN" altLang="en-US" sz="1600" dirty="0"/>
              <a:t>出现的概率，此处 </a:t>
            </a:r>
            <a:r>
              <a:rPr lang="en-US" altLang="zh-CN" sz="1600" dirty="0"/>
              <a:t>P </a:t>
            </a:r>
            <a:r>
              <a:rPr lang="zh-CN" altLang="en-US" sz="1600" dirty="0"/>
              <a:t>可以是逻辑回归模型。 与判别模型不同，生成模型首先须了解数据本身的分布情况，并进一步根据输入 </a:t>
            </a:r>
            <a:r>
              <a:rPr lang="en-US" altLang="zh-CN" sz="1600" dirty="0"/>
              <a:t>x </a:t>
            </a:r>
            <a:r>
              <a:rPr lang="zh-CN" altLang="en-US" sz="1600" dirty="0"/>
              <a:t>给 出预测分类 </a:t>
            </a:r>
            <a:r>
              <a:rPr lang="en-US" altLang="zh-CN" sz="1600" dirty="0"/>
              <a:t>y </a:t>
            </a:r>
            <a:r>
              <a:rPr lang="zh-CN" altLang="en-US" sz="1600" dirty="0"/>
              <a:t>的概率。该模型有研究数据分布形态的概念，可以根据历史数据生成新的可 观测图像。而贝叶斯分类就是一个典型的例子。在这个例子中，我们首先有一个先验分 类。这个先验的分布其实就是我们对数据分布的一个假设（如高斯分布、二项分布或多项 分布），假设选择的模型可以正确解释数据集中的隐含信息。从数据集中，可以知道哪些 参数最适合我们选择的模型。在这个已计算出先验概率的模型中，可以使用贝叶斯公式进 一步计算每个类的概率，然后挑出较大的概率供我们使用。与此同时，给定任意一个先验 概率分布，可以根据这个分布生成新的样本 </a:t>
            </a:r>
            <a:r>
              <a:rPr lang="en-US" altLang="zh-CN" sz="1600" dirty="0"/>
              <a:t>y</a:t>
            </a:r>
            <a:r>
              <a:rPr lang="zh-CN" altLang="en-US" sz="1600" dirty="0"/>
              <a:t>，进而基于所选择的先验生成新的特征 </a:t>
            </a:r>
            <a:r>
              <a:rPr lang="en-US" altLang="zh-CN" sz="1600" dirty="0"/>
              <a:t>x</a:t>
            </a:r>
            <a:r>
              <a:rPr lang="zh-CN" altLang="en-US" sz="1600" dirty="0"/>
              <a:t>（例 如，基于一个患癌症的先验概率与分布，可以生成新的患病者特征 </a:t>
            </a:r>
            <a:r>
              <a:rPr lang="en-US" altLang="zh-CN" sz="1600" dirty="0"/>
              <a:t>x</a:t>
            </a:r>
            <a:r>
              <a:rPr lang="zh-CN" altLang="en-US" sz="1600" dirty="0"/>
              <a:t>），这就是所谓的生成 过程。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5.2.1 </a:t>
            </a:r>
            <a:r>
              <a:rPr lang="zh-CN" altLang="en-US" sz="2000" dirty="0"/>
              <a:t>生成学习简介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367540" y="2132910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在这个模型中，假定 服从多元正态分布。在继续讨论 </a:t>
            </a:r>
            <a:r>
              <a:rPr lang="en-US" altLang="zh-CN" sz="1600" dirty="0"/>
              <a:t>GDA </a:t>
            </a:r>
            <a:r>
              <a:rPr lang="zh-CN" altLang="en-US" sz="1600" dirty="0"/>
              <a:t>模型本身之前，首先简单 谈一下多元正态分布的特征。 </a:t>
            </a:r>
            <a:r>
              <a:rPr lang="en-US" altLang="zh-CN" sz="1600" dirty="0"/>
              <a:t>1. </a:t>
            </a:r>
            <a:r>
              <a:rPr lang="zh-CN" altLang="en-US" sz="1600" dirty="0"/>
              <a:t>多元正态分布 </a:t>
            </a:r>
            <a:r>
              <a:rPr lang="en-US" altLang="zh-CN" sz="1600" dirty="0"/>
              <a:t>n </a:t>
            </a:r>
            <a:r>
              <a:rPr lang="zh-CN" altLang="en-US" sz="1600" dirty="0"/>
              <a:t>维的多元正态分布也称作多元高斯分布，是由一个均值向量 </a:t>
            </a:r>
            <a:r>
              <a:rPr lang="en-US" altLang="zh-CN" sz="1600" dirty="0"/>
              <a:t>n µ ∈ R </a:t>
            </a:r>
            <a:r>
              <a:rPr lang="zh-CN" altLang="en-US" sz="1600" dirty="0"/>
              <a:t>和一个协方差 矩阵 </a:t>
            </a:r>
            <a:r>
              <a:rPr lang="en-US" altLang="zh-CN" sz="1600" dirty="0"/>
              <a:t>n </a:t>
            </a:r>
            <a:r>
              <a:rPr lang="en-US" altLang="zh-CN" sz="1600" dirty="0" err="1"/>
              <a:t>n</a:t>
            </a:r>
            <a:r>
              <a:rPr lang="en-US" altLang="zh-CN" sz="1600" dirty="0"/>
              <a:t> R × Σ∈ </a:t>
            </a:r>
            <a:r>
              <a:rPr lang="zh-CN" altLang="en-US" sz="1600" dirty="0"/>
              <a:t>参数化的，这里，</a:t>
            </a:r>
            <a:r>
              <a:rPr lang="en-US" altLang="zh-CN" sz="1600" dirty="0"/>
              <a:t>ΣŌ0</a:t>
            </a:r>
            <a:r>
              <a:rPr lang="zh-CN" altLang="en-US" sz="1600" dirty="0"/>
              <a:t>是对称的和半正定的，也写作</a:t>
            </a:r>
            <a:r>
              <a:rPr lang="en-US" altLang="zh-CN" sz="1600" dirty="0"/>
              <a:t>N(µ,Σ)</a:t>
            </a:r>
            <a:r>
              <a:rPr lang="zh-CN" altLang="en-US" sz="1600" dirty="0"/>
              <a:t>，它的密度由式（</a:t>
            </a:r>
            <a:r>
              <a:rPr lang="en-US" altLang="zh-CN" sz="1600" dirty="0"/>
              <a:t>5.4</a:t>
            </a:r>
            <a:r>
              <a:rPr lang="zh-CN" altLang="en-US" sz="1600" dirty="0"/>
              <a:t>）给出。 </a:t>
            </a:r>
            <a:r>
              <a:rPr lang="en-US" altLang="zh-CN" sz="1600" dirty="0"/>
              <a:t>( ) ( )) 2 1 exp( (2 ) | | 1 ( ; , ) 1 / 2 1 2 µ − − µ </a:t>
            </a:r>
            <a:r>
              <a:rPr lang="el-GR" altLang="zh-CN" sz="1600" dirty="0"/>
              <a:t>Σ − µ Σ Σ = − </a:t>
            </a:r>
            <a:r>
              <a:rPr lang="en-US" altLang="zh-CN" sz="1600" dirty="0"/>
              <a:t>p x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</a:t>
            </a:r>
            <a:r>
              <a:rPr lang="en-US" altLang="zh-CN" sz="1600" dirty="0" err="1"/>
              <a:t>x</a:t>
            </a:r>
            <a:r>
              <a:rPr lang="en-US" altLang="zh-CN" sz="1600" dirty="0"/>
              <a:t> T n </a:t>
            </a:r>
            <a:r>
              <a:rPr lang="el-GR" altLang="zh-CN" sz="1600" dirty="0"/>
              <a:t>π </a:t>
            </a:r>
            <a:r>
              <a:rPr lang="zh-CN" altLang="el-GR" sz="1600" dirty="0"/>
              <a:t>（</a:t>
            </a:r>
            <a:r>
              <a:rPr lang="el-GR" altLang="zh-CN" sz="1600" dirty="0"/>
              <a:t>5.4</a:t>
            </a:r>
            <a:r>
              <a:rPr lang="zh-CN" altLang="el-GR" sz="1600" dirty="0"/>
              <a:t>） </a:t>
            </a:r>
            <a:r>
              <a:rPr lang="zh-CN" altLang="en-US" sz="1600" dirty="0"/>
              <a:t>在式（</a:t>
            </a:r>
            <a:r>
              <a:rPr lang="en-US" altLang="zh-CN" sz="1600" dirty="0"/>
              <a:t>5.4</a:t>
            </a:r>
            <a:r>
              <a:rPr lang="zh-CN" altLang="en-US" sz="1600" dirty="0"/>
              <a:t>）中， </a:t>
            </a:r>
            <a:r>
              <a:rPr lang="en-US" altLang="zh-CN" sz="1600" dirty="0"/>
              <a:t>| </a:t>
            </a:r>
            <a:r>
              <a:rPr lang="el-GR" altLang="zh-CN" sz="1600" dirty="0"/>
              <a:t>Σ| </a:t>
            </a:r>
            <a:r>
              <a:rPr lang="zh-CN" altLang="en-US" sz="1600" dirty="0"/>
              <a:t>表示矩阵</a:t>
            </a:r>
            <a:r>
              <a:rPr lang="el-GR" altLang="zh-CN" sz="1600" dirty="0"/>
              <a:t>Σ</a:t>
            </a:r>
            <a:r>
              <a:rPr lang="zh-CN" altLang="en-US" sz="1600" dirty="0"/>
              <a:t>的行列式。 对于一个服从</a:t>
            </a:r>
            <a:r>
              <a:rPr lang="en-US" altLang="zh-CN" sz="1600" dirty="0"/>
              <a:t>N(µ,</a:t>
            </a:r>
            <a:r>
              <a:rPr lang="el-GR" altLang="zh-CN" sz="1600" dirty="0"/>
              <a:t>Σ)</a:t>
            </a:r>
            <a:r>
              <a:rPr lang="zh-CN" altLang="en-US" sz="1600" dirty="0"/>
              <a:t>的随机变量 </a:t>
            </a:r>
            <a:r>
              <a:rPr lang="en-US" altLang="zh-CN" sz="1600" dirty="0"/>
              <a:t>X</a:t>
            </a:r>
            <a:r>
              <a:rPr lang="zh-CN" altLang="en-US" sz="1600" dirty="0"/>
              <a:t>，均值由 </a:t>
            </a:r>
            <a:r>
              <a:rPr lang="el-GR" altLang="zh-CN" sz="1600" dirty="0"/>
              <a:t>μ </a:t>
            </a:r>
            <a:r>
              <a:rPr lang="zh-CN" altLang="en-US" sz="1600" dirty="0"/>
              <a:t>给出： </a:t>
            </a:r>
            <a:r>
              <a:rPr lang="en-US" altLang="zh-CN" sz="1600" dirty="0"/>
              <a:t>[ ] ( ; , ) x E X = </a:t>
            </a:r>
            <a:r>
              <a:rPr lang="en-US" altLang="zh-CN" sz="1600" dirty="0" err="1"/>
              <a:t>xp</a:t>
            </a:r>
            <a:r>
              <a:rPr lang="en-US" altLang="zh-CN" sz="1600" dirty="0"/>
              <a:t> x µ µ </a:t>
            </a:r>
            <a:r>
              <a:rPr lang="el-GR" altLang="zh-CN" sz="1600" dirty="0"/>
              <a:t>Σ </a:t>
            </a:r>
            <a:r>
              <a:rPr lang="en-US" altLang="zh-CN" sz="1600" dirty="0"/>
              <a:t>dx = ∫ </a:t>
            </a:r>
            <a:r>
              <a:rPr lang="zh-CN" altLang="en-US" sz="1600" dirty="0"/>
              <a:t>（</a:t>
            </a:r>
            <a:r>
              <a:rPr lang="en-US" altLang="zh-CN" sz="1600" dirty="0"/>
              <a:t>5.5</a:t>
            </a:r>
            <a:r>
              <a:rPr lang="zh-CN" altLang="en-US" sz="1600" dirty="0"/>
              <a:t>） 一个向量值随机变量 </a:t>
            </a:r>
            <a:r>
              <a:rPr lang="en-US" altLang="zh-CN" sz="1600" dirty="0"/>
              <a:t>Z </a:t>
            </a:r>
            <a:r>
              <a:rPr lang="zh-CN" altLang="en-US" sz="1600" dirty="0"/>
              <a:t>的协方差被定义为： </a:t>
            </a:r>
            <a:r>
              <a:rPr lang="en-US" altLang="zh-CN" sz="1600" dirty="0"/>
              <a:t>( ) [( [ ])( [ ]) ] T </a:t>
            </a:r>
            <a:r>
              <a:rPr lang="en-US" altLang="zh-CN" sz="1600" dirty="0" err="1"/>
              <a:t>Cov</a:t>
            </a:r>
            <a:r>
              <a:rPr lang="en-US" altLang="zh-CN" sz="1600" dirty="0"/>
              <a:t> Z = E Z − E Z </a:t>
            </a:r>
            <a:r>
              <a:rPr lang="en-US" altLang="zh-CN" sz="1600" dirty="0" err="1"/>
              <a:t>Z</a:t>
            </a:r>
            <a:r>
              <a:rPr lang="en-US" altLang="zh-CN" sz="1600" dirty="0"/>
              <a:t> − E Z </a:t>
            </a:r>
            <a:r>
              <a:rPr lang="zh-CN" altLang="en-US" sz="1600" dirty="0"/>
              <a:t>（</a:t>
            </a:r>
            <a:r>
              <a:rPr lang="en-US" altLang="zh-CN" sz="1600" dirty="0"/>
              <a:t>5.6</a:t>
            </a:r>
            <a:r>
              <a:rPr lang="zh-CN" altLang="en-US" sz="1600" dirty="0"/>
              <a:t>） 这 推 广 了 一 个 实 数 值 随 机 变 量 的 方 差 的 符 号。 协 方 差 也 可 以 被 定 义 成： </a:t>
            </a:r>
            <a:r>
              <a:rPr lang="en-US" altLang="zh-CN" sz="1600" dirty="0"/>
              <a:t>T </a:t>
            </a:r>
            <a:r>
              <a:rPr lang="en-US" altLang="zh-CN" sz="1600" dirty="0" err="1"/>
              <a:t>T</a:t>
            </a:r>
            <a:r>
              <a:rPr lang="en-US" altLang="zh-CN" sz="1600" dirty="0"/>
              <a:t> </a:t>
            </a:r>
            <a:r>
              <a:rPr lang="en-US" altLang="zh-CN" sz="1600" dirty="0" err="1"/>
              <a:t>Cov</a:t>
            </a:r>
            <a:r>
              <a:rPr lang="en-US" altLang="zh-CN" sz="1600" dirty="0"/>
              <a:t>(Z) = E[ZZ ]− (E[Z])(E(Z)) </a:t>
            </a:r>
            <a:r>
              <a:rPr lang="zh-CN" altLang="en-US" sz="1600" dirty="0"/>
              <a:t>。如果 </a:t>
            </a:r>
            <a:r>
              <a:rPr lang="en-US" altLang="zh-CN" sz="1600" dirty="0"/>
              <a:t>X ~ N( µ,</a:t>
            </a:r>
            <a:r>
              <a:rPr lang="el-GR" altLang="zh-CN" sz="1600" dirty="0"/>
              <a:t>Σ)</a:t>
            </a:r>
            <a:r>
              <a:rPr lang="zh-CN" altLang="el-GR" sz="1600" dirty="0"/>
              <a:t>，</a:t>
            </a:r>
            <a:r>
              <a:rPr lang="zh-CN" altLang="en-US" sz="1600" dirty="0"/>
              <a:t>那么</a:t>
            </a:r>
            <a:r>
              <a:rPr lang="en-US" altLang="zh-CN" sz="1600" dirty="0" err="1"/>
              <a:t>Cov</a:t>
            </a:r>
            <a:r>
              <a:rPr lang="en-US" altLang="zh-CN" sz="1600" dirty="0"/>
              <a:t>( ) X = </a:t>
            </a:r>
            <a:r>
              <a:rPr lang="el-GR" altLang="zh-CN" sz="1600" dirty="0"/>
              <a:t>Σ</a:t>
            </a:r>
            <a:r>
              <a:rPr lang="zh-CN" altLang="el-GR" sz="1600" dirty="0"/>
              <a:t>。 </a:t>
            </a:r>
            <a:r>
              <a:rPr lang="zh-CN" altLang="en-US" sz="1600" dirty="0"/>
              <a:t>这里有一些高斯分布的密度（图 </a:t>
            </a:r>
            <a:r>
              <a:rPr lang="en-US" altLang="zh-CN" sz="1600" dirty="0"/>
              <a:t>5-1</a:t>
            </a:r>
            <a:r>
              <a:rPr lang="zh-CN" altLang="en-US" sz="1600" dirty="0"/>
              <a:t>）看起来像什么的例子。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5.2.2 </a:t>
            </a:r>
            <a:r>
              <a:rPr lang="zh-CN" altLang="en-US" sz="2000" dirty="0"/>
              <a:t>高斯判别分析原理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795" y="4406011"/>
            <a:ext cx="6438900" cy="17907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313123" y="1342084"/>
            <a:ext cx="8933962" cy="409772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r>
              <a:rPr lang="en-US" altLang="zh-CN" dirty="0"/>
              <a:t>	</a:t>
            </a:r>
            <a:r>
              <a:rPr lang="zh-CN" altLang="en-US" dirty="0"/>
              <a:t> </a:t>
            </a:r>
            <a:r>
              <a:rPr lang="en-US" altLang="zh-CN" dirty="0"/>
              <a:t>2. </a:t>
            </a:r>
            <a:r>
              <a:rPr lang="zh-CN" altLang="en-US" dirty="0"/>
              <a:t>高斯判别分析模型 当有一个输入特征 是连续值随机变量的分类问题时，可以使用高斯判别分析（</a:t>
            </a:r>
            <a:r>
              <a:rPr lang="en-US" altLang="zh-CN" dirty="0"/>
              <a:t>GDA</a:t>
            </a:r>
            <a:r>
              <a:rPr lang="zh-CN" altLang="en-US" dirty="0"/>
              <a:t>） 模型，这个模型使用多元正态分布建模 </a:t>
            </a:r>
            <a:r>
              <a:rPr lang="en-US" altLang="zh-CN" dirty="0"/>
              <a:t>p(x | y) </a:t>
            </a:r>
            <a:r>
              <a:rPr lang="zh-CN" altLang="en-US" dirty="0"/>
              <a:t>。模型为：</a:t>
            </a:r>
            <a:r>
              <a:rPr lang="es-ES" altLang="zh-CN" dirty="0"/>
              <a:t> | 0 ~ ( , ) ~ ( ) 1 0 = Σ = Σ µ µ φ x y N x y N y</a:t>
            </a:r>
            <a:endParaRPr lang="es-ES" altLang="zh-CN" dirty="0"/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r>
              <a:rPr lang="zh-CN" altLang="en-US" dirty="0"/>
              <a:t>写出这个分布，它是： </a:t>
            </a:r>
            <a:r>
              <a:rPr lang="en-US" altLang="zh-CN" dirty="0"/>
              <a:t>( ) ( )) 2 1 exp( (2 ) | | 1 ( | 1) ( ) ( )) 2 1 exp( (2 ) | | 1 ( | 0) ( ) (1 ) 1 1 2 1 2 1 0 1 2 1 2 0 1 µ µ µ µ </a:t>
            </a:r>
            <a:r>
              <a:rPr lang="el-GR" altLang="zh-CN" dirty="0"/>
              <a:t>φ φ φ − − Σ − Σ = = − − Σ − Σ = = = − − − − </a:t>
            </a:r>
            <a:r>
              <a:rPr lang="en-US" altLang="zh-CN" dirty="0"/>
              <a:t>p x y x </a:t>
            </a:r>
            <a:r>
              <a:rPr lang="en-US" altLang="zh-CN" dirty="0" err="1"/>
              <a:t>x</a:t>
            </a:r>
            <a:r>
              <a:rPr lang="en-US" altLang="zh-CN" dirty="0"/>
              <a:t> p x y x </a:t>
            </a:r>
            <a:r>
              <a:rPr lang="en-US" altLang="zh-CN" dirty="0" err="1"/>
              <a:t>x</a:t>
            </a:r>
            <a:r>
              <a:rPr lang="en-US" altLang="zh-CN" dirty="0"/>
              <a:t> p y T n</a:t>
            </a:r>
            <a:endParaRPr lang="en-US" altLang="zh-CN" dirty="0"/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r>
              <a:rPr lang="zh-CN" altLang="en-US" dirty="0"/>
              <a:t>这里，模型的参数是 </a:t>
            </a:r>
            <a:r>
              <a:rPr lang="en-US" altLang="zh-CN" dirty="0"/>
              <a:t>φ</a:t>
            </a:r>
            <a:r>
              <a:rPr lang="zh-CN" altLang="en-US" dirty="0"/>
              <a:t>、</a:t>
            </a:r>
            <a:r>
              <a:rPr lang="en-US" altLang="zh-CN" dirty="0"/>
              <a:t>Σ</a:t>
            </a:r>
            <a:r>
              <a:rPr lang="zh-CN" altLang="en-US" dirty="0"/>
              <a:t>、</a:t>
            </a:r>
            <a:r>
              <a:rPr lang="en-US" altLang="zh-CN" dirty="0"/>
              <a:t>μ0</a:t>
            </a:r>
            <a:r>
              <a:rPr lang="zh-CN" altLang="en-US" dirty="0"/>
              <a:t>、</a:t>
            </a:r>
            <a:r>
              <a:rPr lang="en-US" altLang="zh-CN" dirty="0"/>
              <a:t>μ1</a:t>
            </a:r>
            <a:r>
              <a:rPr lang="zh-CN" altLang="en-US" dirty="0"/>
              <a:t>。（注意，尽管模型中有两个不同的均值 ，但这个 模型被使用时通常只使用一个协方差矩阵 。）数据的 </a:t>
            </a:r>
            <a:r>
              <a:rPr lang="en-US" altLang="zh-CN" dirty="0"/>
              <a:t>log- </a:t>
            </a:r>
            <a:r>
              <a:rPr lang="zh-CN" altLang="en-US" dirty="0"/>
              <a:t>似然由</a:t>
            </a:r>
            <a:endParaRPr lang="en-US" altLang="zh-CN" sz="1800" dirty="0">
              <a:solidFill>
                <a:srgbClr val="231F2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620" y="3324443"/>
            <a:ext cx="2592179" cy="22157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436795"/>
            <a:ext cx="4876800" cy="199108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2132910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不难发现，基于贝叶斯公式（</a:t>
            </a:r>
            <a:r>
              <a:rPr lang="en-US" altLang="zh-CN" sz="1600" dirty="0"/>
              <a:t>5.1</a:t>
            </a:r>
            <a:r>
              <a:rPr lang="zh-CN" altLang="en-US" sz="1600" dirty="0"/>
              <a:t>）估计后验概率 的主要困难在于：类条件概率 是所 有属性上的联合概率，难以从有限的训练样本直接估计而得。为避开这个障碍，朴素贝叶 斯分类器采用了属性条件独立性假设：对已知类别，假设所有属性相互独立。换言之，假 设每个属性独立地对分类结果发生影响。 令 </a:t>
            </a:r>
            <a:r>
              <a:rPr lang="en-US" altLang="zh-CN" sz="1600" dirty="0"/>
              <a:t>Dc </a:t>
            </a:r>
            <a:r>
              <a:rPr lang="zh-CN" altLang="en-US" sz="1600" dirty="0"/>
              <a:t>表示训练集 </a:t>
            </a:r>
            <a:r>
              <a:rPr lang="en-US" altLang="zh-CN" sz="1600" dirty="0"/>
              <a:t>D </a:t>
            </a:r>
            <a:r>
              <a:rPr lang="zh-CN" altLang="en-US" sz="1600" dirty="0"/>
              <a:t>中第 </a:t>
            </a:r>
            <a:r>
              <a:rPr lang="en-US" altLang="zh-CN" sz="1600" dirty="0"/>
              <a:t>c </a:t>
            </a:r>
            <a:r>
              <a:rPr lang="zh-CN" altLang="en-US" sz="1600" dirty="0"/>
              <a:t>类样本组成的集合，假设这些样本是独立同分布的。基于 属性条件独立性假设，式（</a:t>
            </a:r>
            <a:r>
              <a:rPr lang="en-US" altLang="zh-CN" sz="1600" dirty="0"/>
              <a:t>5.1</a:t>
            </a:r>
            <a:r>
              <a:rPr lang="zh-CN" altLang="en-US" sz="1600" dirty="0"/>
              <a:t>）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可重写为其中 </a:t>
            </a:r>
            <a:r>
              <a:rPr lang="en-US" altLang="zh-CN" sz="1600" dirty="0"/>
              <a:t>d </a:t>
            </a:r>
            <a:r>
              <a:rPr lang="zh-CN" altLang="en-US" sz="1600" dirty="0"/>
              <a:t>为属性数目，</a:t>
            </a:r>
            <a:r>
              <a:rPr lang="en-US" altLang="zh-CN" sz="1600" dirty="0"/>
              <a:t>Di </a:t>
            </a:r>
            <a:r>
              <a:rPr lang="zh-CN" altLang="en-US" sz="1600" dirty="0"/>
              <a:t>为 </a:t>
            </a:r>
            <a:r>
              <a:rPr lang="en-US" altLang="zh-CN" sz="1600" dirty="0"/>
              <a:t>D </a:t>
            </a:r>
            <a:r>
              <a:rPr lang="zh-CN" altLang="en-US" sz="1600" dirty="0"/>
              <a:t>在第 </a:t>
            </a:r>
            <a:r>
              <a:rPr lang="en-US" altLang="zh-CN" sz="1600" dirty="0" err="1"/>
              <a:t>i</a:t>
            </a:r>
            <a:r>
              <a:rPr lang="en-US" altLang="zh-CN" sz="1600" dirty="0"/>
              <a:t> </a:t>
            </a:r>
            <a:r>
              <a:rPr lang="zh-CN" altLang="en-US" sz="1600" dirty="0"/>
              <a:t>个属性上的取值。 由于对所有类别来说 </a:t>
            </a:r>
            <a:r>
              <a:rPr lang="en-US" altLang="zh-CN" sz="1600" dirty="0"/>
              <a:t>P(D) </a:t>
            </a:r>
            <a:r>
              <a:rPr lang="zh-CN" altLang="en-US" sz="1600" dirty="0"/>
              <a:t>相同，因此基于式（</a:t>
            </a:r>
            <a:r>
              <a:rPr lang="en-US" altLang="zh-CN" sz="1600" dirty="0"/>
              <a:t>5.2</a:t>
            </a:r>
            <a:r>
              <a:rPr lang="zh-CN" altLang="en-US" sz="1600" dirty="0"/>
              <a:t>）的贝叶斯判定准则有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这就是朴素贝叶斯分类器的表达式。 显然，朴素贝叶斯分类器的训练过程就是基于训练数据估计式（</a:t>
            </a:r>
            <a:r>
              <a:rPr lang="en-US" altLang="zh-CN" sz="1600" dirty="0"/>
              <a:t>5.12</a:t>
            </a:r>
            <a:r>
              <a:rPr lang="zh-CN" altLang="en-US" sz="1600" dirty="0"/>
              <a:t>）中两个数据项 的值。利用训练集 </a:t>
            </a:r>
            <a:r>
              <a:rPr lang="en-US" altLang="zh-CN" sz="1600" dirty="0"/>
              <a:t>D </a:t>
            </a:r>
            <a:r>
              <a:rPr lang="zh-CN" altLang="en-US" sz="1600" dirty="0"/>
              <a:t>中第 </a:t>
            </a:r>
            <a:r>
              <a:rPr lang="en-US" altLang="zh-CN" sz="1600" dirty="0"/>
              <a:t>c </a:t>
            </a:r>
            <a:r>
              <a:rPr lang="zh-CN" altLang="en-US" sz="1600" dirty="0"/>
              <a:t>类样本组成的集合 </a:t>
            </a:r>
            <a:r>
              <a:rPr lang="en-US" altLang="zh-CN" sz="1600" dirty="0"/>
              <a:t>Dc</a:t>
            </a:r>
            <a:r>
              <a:rPr lang="zh-CN" altLang="en-US" sz="1600" dirty="0"/>
              <a:t>，若有充足的独立同分布样本，基于它 们在训练数据上的频率，则可容易地估计出类先验概率</a:t>
            </a:r>
            <a:r>
              <a:rPr lang="en-US" altLang="zh-CN" sz="1600" dirty="0"/>
              <a:t>P h( )</a:t>
            </a:r>
            <a:r>
              <a:rPr lang="zh-CN" altLang="en-US" sz="1600" dirty="0"/>
              <a:t>及 </a:t>
            </a:r>
            <a:r>
              <a:rPr lang="en-US" altLang="zh-CN" sz="1600" dirty="0"/>
              <a:t>( ) P Di h </a:t>
            </a:r>
            <a:r>
              <a:rPr lang="zh-CN" altLang="en-US" sz="1600" dirty="0"/>
              <a:t>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5800" y="825500"/>
            <a:ext cx="4680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5.3.1 </a:t>
            </a:r>
            <a:r>
              <a:rPr lang="zh-CN" altLang="en-US" sz="2000" dirty="0"/>
              <a:t>朴素贝叶斯分类器的基本原理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075" y="3284990"/>
            <a:ext cx="2305050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755" y="4130330"/>
            <a:ext cx="1800225" cy="3524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664440" y="1879738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 （</a:t>
            </a:r>
            <a:r>
              <a:rPr lang="en-US" altLang="zh-CN" sz="1600" dirty="0"/>
              <a:t>1</a:t>
            </a:r>
            <a:r>
              <a:rPr lang="zh-CN" altLang="en-US" sz="1600" dirty="0"/>
              <a:t>）收集数据：可以使用任何方法。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）准备数据：需要数值型或者布尔型数据。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）分析数据：有大量特征时，绘制特征作用不大，此时使用直方图效果更好。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4</a:t>
            </a:r>
            <a:r>
              <a:rPr lang="zh-CN" altLang="en-US" sz="1600" dirty="0"/>
              <a:t>）训练算法：计算不同的独立特征的条件概率。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5</a:t>
            </a:r>
            <a:r>
              <a:rPr lang="zh-CN" altLang="en-US" sz="1600" dirty="0"/>
              <a:t>）测试算法：计算错误率。 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（</a:t>
            </a:r>
            <a:r>
              <a:rPr lang="en-US" altLang="zh-CN" sz="1600" dirty="0"/>
              <a:t>6</a:t>
            </a:r>
            <a:r>
              <a:rPr lang="zh-CN" altLang="en-US" sz="1600" dirty="0"/>
              <a:t>）使用算法：一个常见的朴素贝叶斯应用是文档分类。可以在任意的分类场景中使 用朴素贝叶斯分类器，不一定是文本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9785" y="825500"/>
            <a:ext cx="4896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5.3.2 </a:t>
            </a:r>
            <a:r>
              <a:rPr lang="zh-CN" altLang="en-US" sz="2000" dirty="0"/>
              <a:t>朴素贝叶斯分类的一般过程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tags/tag1.xml><?xml version="1.0" encoding="utf-8"?>
<p:tagLst xmlns:p="http://schemas.openxmlformats.org/presentationml/2006/main">
  <p:tag name="commondata" val="eyJoZGlkIjoiZWNhYzc5NThlMmQ4YTlhZTI0ZTMyYWFhZWUyMTMxNjcifQ==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4344</Words>
  <Application>WPS 演示</Application>
  <PresentationFormat>宽屏</PresentationFormat>
  <Paragraphs>107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Copperplate Gothic Bold</vt:lpstr>
      <vt:lpstr>微软雅黑</vt:lpstr>
      <vt:lpstr>华文楷体</vt:lpstr>
      <vt:lpstr>Microsoft YaHei UI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153</cp:revision>
  <dcterms:created xsi:type="dcterms:W3CDTF">2015-09-01T10:32:00Z</dcterms:created>
  <dcterms:modified xsi:type="dcterms:W3CDTF">2024-02-28T01:32:12Z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25681CAF7EC34B76B4D451D672A948A2_12</vt:lpwstr>
  </property>
</Properties>
</file>