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23"/>
  </p:notesMasterIdLst>
  <p:sldIdLst>
    <p:sldId id="257" r:id="rId3"/>
    <p:sldId id="261" r:id="rId4"/>
    <p:sldId id="366" r:id="rId5"/>
    <p:sldId id="447" r:id="rId6"/>
    <p:sldId id="451" r:id="rId7"/>
    <p:sldId id="448" r:id="rId8"/>
    <p:sldId id="449" r:id="rId9"/>
    <p:sldId id="450" r:id="rId10"/>
    <p:sldId id="452" r:id="rId11"/>
    <p:sldId id="453" r:id="rId12"/>
    <p:sldId id="454" r:id="rId13"/>
    <p:sldId id="455" r:id="rId14"/>
    <p:sldId id="403" r:id="rId15"/>
    <p:sldId id="456" r:id="rId16"/>
    <p:sldId id="457" r:id="rId17"/>
    <p:sldId id="458" r:id="rId18"/>
    <p:sldId id="459" r:id="rId19"/>
    <p:sldId id="460" r:id="rId20"/>
    <p:sldId id="461" r:id="rId21"/>
    <p:sldId id="462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0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04" userDrawn="1">
          <p15:clr>
            <a:srgbClr val="A4A3A4"/>
          </p15:clr>
        </p15:guide>
        <p15:guide id="6" orient="horz" pos="3304" userDrawn="1">
          <p15:clr>
            <a:srgbClr val="A4A3A4"/>
          </p15:clr>
        </p15:guide>
        <p15:guide id="7" pos="3885" userDrawn="1">
          <p15:clr>
            <a:srgbClr val="A4A3A4"/>
          </p15:clr>
        </p15:guide>
        <p15:guide id="8" pos="836" userDrawn="1">
          <p15:clr>
            <a:srgbClr val="A4A3A4"/>
          </p15:clr>
        </p15:guide>
        <p15:guide id="10" pos="7015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44" autoAdjust="0"/>
  </p:normalViewPr>
  <p:slideViewPr>
    <p:cSldViewPr showGuides="1">
      <p:cViewPr varScale="1">
        <p:scale>
          <a:sx n="109" d="100"/>
          <a:sy n="109" d="100"/>
        </p:scale>
        <p:origin x="630" y="96"/>
      </p:cViewPr>
      <p:guideLst>
        <p:guide orient="horz" pos="391"/>
        <p:guide orient="horz" pos="1298"/>
        <p:guide orient="horz" pos="3704"/>
        <p:guide orient="horz" pos="3112"/>
        <p:guide orient="horz" pos="2704"/>
        <p:guide orient="horz" pos="3304"/>
        <p:guide pos="3885"/>
        <p:guide pos="836"/>
        <p:guide pos="7015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15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6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计算机网络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基础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427948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这里，式（</a:t>
            </a:r>
            <a:r>
              <a:rPr lang="en-US" altLang="zh-CN" sz="1600" dirty="0"/>
              <a:t>9.8</a:t>
            </a:r>
            <a:r>
              <a:rPr lang="zh-CN" altLang="en-US" sz="1600" dirty="0"/>
              <a:t>）所示目标函数满足了 </a:t>
            </a:r>
            <a:r>
              <a:rPr lang="en-US" altLang="zh-CN" sz="1600" dirty="0"/>
              <a:t>KKT </a:t>
            </a:r>
            <a:r>
              <a:rPr lang="zh-CN" altLang="en-US" sz="1600" dirty="0"/>
              <a:t>条件，这就是 </a:t>
            </a:r>
            <a:r>
              <a:rPr lang="en-US" altLang="zh-CN" sz="1600" dirty="0"/>
              <a:t>SVM </a:t>
            </a:r>
            <a:r>
              <a:rPr lang="zh-CN" altLang="en-US" sz="1600" dirty="0"/>
              <a:t>巧妙的地方，也是 </a:t>
            </a:r>
            <a:r>
              <a:rPr lang="en-US" altLang="zh-CN" sz="1600" dirty="0"/>
              <a:t>SVM </a:t>
            </a:r>
            <a:r>
              <a:rPr lang="zh-CN" altLang="en-US" sz="1600" dirty="0"/>
              <a:t>的核心思想。这关乎最大间隔的存在性与唯一性证明与求解方法。 若满足 </a:t>
            </a:r>
            <a:r>
              <a:rPr lang="en-US" altLang="zh-CN" sz="1600" dirty="0"/>
              <a:t>KKT </a:t>
            </a:r>
            <a:r>
              <a:rPr lang="zh-CN" altLang="en-US" sz="1600" dirty="0"/>
              <a:t>条件，那么它的对偶形式肯定有解。 可以直接把它的对偶形式写出来！对偶形式怎么写？ 首先，使用拉格朗日乘数法。因为是求最小值，所以要最小化拉格朗日函数这里有一个问题：对于不是支持向量点（</a:t>
            </a:r>
            <a:r>
              <a:rPr lang="en-US" altLang="zh-CN" sz="1600" dirty="0"/>
              <a:t>xi </a:t>
            </a:r>
            <a:r>
              <a:rPr lang="zh-CN" altLang="en-US" sz="1600" dirty="0"/>
              <a:t>，</a:t>
            </a:r>
            <a:r>
              <a:rPr lang="en-US" altLang="zh-CN" sz="1600" dirty="0" err="1"/>
              <a:t>yi</a:t>
            </a:r>
            <a:r>
              <a:rPr lang="en-US" altLang="zh-CN" sz="1600" dirty="0"/>
              <a:t> </a:t>
            </a:r>
            <a:r>
              <a:rPr lang="zh-CN" altLang="en-US" sz="1600" dirty="0"/>
              <a:t>），</a:t>
            </a:r>
            <a:r>
              <a:rPr lang="en-US" altLang="zh-CN" sz="1600" dirty="0"/>
              <a:t>ai =0</a:t>
            </a:r>
            <a:r>
              <a:rPr lang="zh-CN" altLang="en-US" sz="1600" dirty="0"/>
              <a:t>，那么得到的结果就仅与支持向 量点有关。这么说来，它与逻辑斯蒂很大的不同是不用管那么多不重要的点。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9.2.4 </a:t>
            </a:r>
            <a:r>
              <a:rPr lang="zh-CN" altLang="en-US" sz="2000" dirty="0"/>
              <a:t>目标函数求解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094" y="1225610"/>
            <a:ext cx="4371975" cy="49053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39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软间隔是相对于硬间隔定义的。任务 </a:t>
            </a:r>
            <a:r>
              <a:rPr lang="en-US" altLang="zh-CN" sz="1600" dirty="0"/>
              <a:t>9.2 </a:t>
            </a:r>
            <a:r>
              <a:rPr lang="zh-CN" altLang="en-US" sz="1600" dirty="0"/>
              <a:t>中介绍的线性可分的 </a:t>
            </a:r>
            <a:r>
              <a:rPr lang="en-US" altLang="zh-CN" sz="1600" dirty="0"/>
              <a:t>SVM </a:t>
            </a:r>
            <a:r>
              <a:rPr lang="zh-CN" altLang="en-US" sz="1600" dirty="0"/>
              <a:t>算法属于硬间隔。 硬间隔，就是存在所有样本必须划分正确的约束条件，即所有样本必须严格满足： </a:t>
            </a:r>
            <a:r>
              <a:rPr lang="en-US" altLang="zh-CN" sz="1600" dirty="0"/>
              <a:t>( ) 1 T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y x ω + b ≥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N =1,2,…, </a:t>
            </a:r>
            <a:r>
              <a:rPr lang="zh-CN" altLang="en-US" sz="1600" dirty="0"/>
              <a:t>（</a:t>
            </a:r>
            <a:r>
              <a:rPr lang="en-US" altLang="zh-CN" sz="1600" dirty="0"/>
              <a:t>9.14</a:t>
            </a:r>
            <a:r>
              <a:rPr lang="zh-CN" altLang="en-US" sz="1600" dirty="0"/>
              <a:t>） 所以，从这个角度分析，任务 </a:t>
            </a:r>
            <a:r>
              <a:rPr lang="en-US" altLang="zh-CN" sz="1600" dirty="0"/>
              <a:t>9.2 </a:t>
            </a:r>
            <a:r>
              <a:rPr lang="zh-CN" altLang="en-US" sz="1600" dirty="0"/>
              <a:t>介绍的算法是在硬间隔定义的基础之上推导的。而 相对于软间隔，则是允许某些样本不满足约束条件式（</a:t>
            </a:r>
            <a:r>
              <a:rPr lang="en-US" altLang="zh-CN" sz="1600" dirty="0"/>
              <a:t>9.14</a:t>
            </a:r>
            <a:r>
              <a:rPr lang="zh-CN" altLang="en-US" sz="1600" dirty="0"/>
              <a:t>）。 之所以如此定义，是因为在样本集中总存在一些噪声点或者离群点，如果强制要求所 有的样本点都满足硬间隔，会导致出现过拟合问题，甚至会使决策边界发生变化，为了避 免发生这个问题，在训练过程的模型中允许部分样本（离群点或者噪声点）不满足该约束。 当然，在最大化间隔的同时，不满足约束的样本应尽可能少。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9.3.1 </a:t>
            </a:r>
            <a:r>
              <a:rPr lang="zh-CN" altLang="en-US" sz="2000" dirty="0"/>
              <a:t>软间隔问题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56071" y="2348925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从式（</a:t>
            </a:r>
            <a:r>
              <a:rPr lang="en-US" altLang="zh-CN" sz="1600" dirty="0"/>
              <a:t>9.16</a:t>
            </a:r>
            <a:r>
              <a:rPr lang="zh-CN" altLang="en-US" sz="1600" dirty="0"/>
              <a:t>）分析： 当 </a:t>
            </a:r>
            <a:r>
              <a:rPr lang="en-US" altLang="zh-CN" sz="1600" dirty="0"/>
              <a:t>C </a:t>
            </a:r>
            <a:r>
              <a:rPr lang="zh-CN" altLang="en-US" sz="1600" dirty="0"/>
              <a:t>为无穷大时，为了保证目标函数取得最小值，需要 </a:t>
            </a:r>
            <a:r>
              <a:rPr lang="en-US" altLang="zh-CN" sz="1600" dirty="0"/>
              <a:t>l0/1=0</a:t>
            </a:r>
            <a:r>
              <a:rPr lang="zh-CN" altLang="en-US" sz="1600" dirty="0"/>
              <a:t>，即所有样本须严格满 足硬间隔约束条件。 当 </a:t>
            </a:r>
            <a:r>
              <a:rPr lang="en-US" altLang="zh-CN" sz="1600" dirty="0"/>
              <a:t>C </a:t>
            </a:r>
            <a:r>
              <a:rPr lang="zh-CN" altLang="en-US" sz="1600" dirty="0"/>
              <a:t>取有限值时，允许部分样本不满足约束条件。 由于 </a:t>
            </a:r>
            <a:r>
              <a:rPr lang="en-US" altLang="zh-CN" sz="1600" dirty="0"/>
              <a:t>l0/1 </a:t>
            </a:r>
            <a:r>
              <a:rPr lang="zh-CN" altLang="en-US" sz="1600" dirty="0"/>
              <a:t>非凸、非连续的数学特性，导致目标函数也就是式（</a:t>
            </a:r>
            <a:r>
              <a:rPr lang="en-US" altLang="zh-CN" sz="1600" dirty="0"/>
              <a:t>9.15</a:t>
            </a:r>
            <a:r>
              <a:rPr lang="zh-CN" altLang="en-US" sz="1600" dirty="0"/>
              <a:t>）不易求解，所以 一般采用以下的“替代损失”函数替代。 ● </a:t>
            </a:r>
            <a:r>
              <a:rPr lang="en-US" altLang="zh-CN" sz="1600" dirty="0"/>
              <a:t>hinge </a:t>
            </a:r>
            <a:r>
              <a:rPr lang="zh-CN" altLang="en-US" sz="1600" dirty="0"/>
              <a:t>损失：</a:t>
            </a:r>
            <a:r>
              <a:rPr lang="en-US" altLang="zh-CN" sz="1600" dirty="0" err="1"/>
              <a:t>lhinge</a:t>
            </a:r>
            <a:r>
              <a:rPr lang="zh-CN" altLang="en-US" sz="1600" dirty="0"/>
              <a:t>（</a:t>
            </a:r>
            <a:r>
              <a:rPr lang="en-US" altLang="zh-CN" sz="1600" dirty="0"/>
              <a:t>z</a:t>
            </a:r>
            <a:r>
              <a:rPr lang="zh-CN" altLang="en-US" sz="1600" dirty="0"/>
              <a:t>）</a:t>
            </a:r>
            <a:r>
              <a:rPr lang="en-US" altLang="zh-CN" sz="1600" dirty="0"/>
              <a:t>=max</a:t>
            </a:r>
            <a:r>
              <a:rPr lang="zh-CN" altLang="en-US" sz="1600" dirty="0"/>
              <a:t>（</a:t>
            </a:r>
            <a:r>
              <a:rPr lang="en-US" altLang="zh-CN" sz="1600" dirty="0"/>
              <a:t>0</a:t>
            </a:r>
            <a:r>
              <a:rPr lang="zh-CN" altLang="en-US" sz="1600" dirty="0"/>
              <a:t>，</a:t>
            </a:r>
            <a:r>
              <a:rPr lang="en-US" altLang="zh-CN" sz="1600" dirty="0"/>
              <a:t>1-z</a:t>
            </a:r>
            <a:r>
              <a:rPr lang="zh-CN" altLang="en-US" sz="1600" dirty="0"/>
              <a:t>） ● 指数损失：</a:t>
            </a:r>
            <a:r>
              <a:rPr lang="en-US" altLang="zh-CN" sz="1600" dirty="0" err="1"/>
              <a:t>lexp</a:t>
            </a:r>
            <a:r>
              <a:rPr lang="zh-CN" altLang="en-US" sz="1600" dirty="0"/>
              <a:t>（</a:t>
            </a:r>
            <a:r>
              <a:rPr lang="en-US" altLang="zh-CN" sz="1600" dirty="0"/>
              <a:t>z</a:t>
            </a:r>
            <a:r>
              <a:rPr lang="zh-CN" altLang="en-US" sz="1600" dirty="0"/>
              <a:t>）</a:t>
            </a:r>
            <a:r>
              <a:rPr lang="en-US" altLang="zh-CN" sz="1600" dirty="0"/>
              <a:t>=exp</a:t>
            </a:r>
            <a:r>
              <a:rPr lang="zh-CN" altLang="en-US" sz="1600" dirty="0"/>
              <a:t>（</a:t>
            </a:r>
            <a:r>
              <a:rPr lang="en-US" altLang="zh-CN" sz="1600" dirty="0"/>
              <a:t>-z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9.3.2 </a:t>
            </a:r>
            <a:r>
              <a:rPr lang="zh-CN" altLang="en-US" sz="2000" dirty="0"/>
              <a:t>软间隔优化目标函数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00" y="3711368"/>
            <a:ext cx="3705225" cy="14763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2734" y="0"/>
            <a:ext cx="399829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2734" y="0"/>
            <a:ext cx="399829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1287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在线性不可分的情况下，将对偶问题的解中对应于 </a:t>
            </a:r>
            <a:r>
              <a:rPr lang="en-US" altLang="zh-CN" sz="1600" dirty="0"/>
              <a:t>α *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&gt;0 </a:t>
            </a:r>
            <a:r>
              <a:rPr lang="zh-CN" altLang="en-US" sz="1600" dirty="0"/>
              <a:t>的样本点（</a:t>
            </a:r>
            <a:r>
              <a:rPr lang="en-US" altLang="zh-CN" sz="1600" dirty="0"/>
              <a:t>xi </a:t>
            </a:r>
            <a:r>
              <a:rPr lang="zh-CN" altLang="en-US" sz="1600" dirty="0"/>
              <a:t>，</a:t>
            </a:r>
            <a:r>
              <a:rPr lang="en-US" altLang="zh-CN" sz="1600" dirty="0" err="1"/>
              <a:t>yi</a:t>
            </a:r>
            <a:r>
              <a:rPr lang="en-US" altLang="zh-CN" sz="1600" dirty="0"/>
              <a:t> </a:t>
            </a:r>
            <a:r>
              <a:rPr lang="zh-CN" altLang="en-US" sz="1600" dirty="0"/>
              <a:t>）的实例 </a:t>
            </a:r>
            <a:r>
              <a:rPr lang="en-US" altLang="zh-CN" sz="1600" dirty="0"/>
              <a:t>xi </a:t>
            </a:r>
            <a:r>
              <a:rPr lang="zh-CN" altLang="en-US" sz="1600" dirty="0"/>
              <a:t>称为支持向量（软间隔的支持向量）。如图 </a:t>
            </a:r>
            <a:r>
              <a:rPr lang="en-US" altLang="zh-CN" sz="1600" dirty="0"/>
              <a:t>9-4 </a:t>
            </a:r>
            <a:r>
              <a:rPr lang="zh-CN" altLang="en-US" sz="1600" dirty="0"/>
              <a:t>所示，这时的支持向量要比线性可分时的 情况复杂一些。 图 </a:t>
            </a:r>
            <a:r>
              <a:rPr lang="en-US" altLang="zh-CN" sz="1600" dirty="0"/>
              <a:t>9-4 </a:t>
            </a:r>
            <a:r>
              <a:rPr lang="zh-CN" altLang="en-US" sz="1600" dirty="0"/>
              <a:t>中，分离超平面由实线表示，间隔边界由虚线表示。正例点由“。”表示，负 例点由“</a:t>
            </a:r>
            <a:r>
              <a:rPr lang="en-US" altLang="zh-CN" sz="1600" dirty="0"/>
              <a:t>×”</a:t>
            </a:r>
            <a:r>
              <a:rPr lang="zh-CN" altLang="en-US" sz="1600" dirty="0"/>
              <a:t>表示。图 </a:t>
            </a:r>
            <a:r>
              <a:rPr lang="en-US" altLang="zh-CN" sz="1600" dirty="0"/>
              <a:t>9-4 </a:t>
            </a:r>
            <a:r>
              <a:rPr lang="zh-CN" altLang="en-US" sz="1600" dirty="0"/>
              <a:t>中还标出了实例 </a:t>
            </a:r>
            <a:r>
              <a:rPr lang="en-US" altLang="zh-CN" sz="1600" dirty="0"/>
              <a:t>xi </a:t>
            </a:r>
            <a:r>
              <a:rPr lang="zh-CN" altLang="en-US" sz="1600" dirty="0"/>
              <a:t>到间隔边界的距离 </a:t>
            </a:r>
            <a:r>
              <a:rPr lang="en-US" altLang="zh-CN" sz="1600" dirty="0" err="1"/>
              <a:t>ξi</a:t>
            </a:r>
            <a:r>
              <a:rPr lang="en-US" altLang="zh-CN" sz="1600" dirty="0"/>
              <a:t> /‖ω‖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软间隔的支持向量 </a:t>
            </a:r>
            <a:r>
              <a:rPr lang="en-US" altLang="zh-CN" sz="1600" dirty="0"/>
              <a:t>xi </a:t>
            </a:r>
            <a:r>
              <a:rPr lang="zh-CN" altLang="en-US" sz="1600" dirty="0"/>
              <a:t>要么在间隔边界上，要么在间隔边界与分离超平面之间，要么在 分离超平面误分类一侧。 若 </a:t>
            </a:r>
            <a:r>
              <a:rPr lang="en-US" altLang="zh-CN" sz="1600" dirty="0"/>
              <a:t>α *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0</a:t>
            </a:r>
            <a:r>
              <a:rPr lang="zh-CN" altLang="en-US" sz="1600" dirty="0"/>
              <a:t>，则 </a:t>
            </a:r>
            <a:r>
              <a:rPr lang="en-US" altLang="zh-CN" sz="1600" dirty="0"/>
              <a:t>xi </a:t>
            </a:r>
            <a:r>
              <a:rPr lang="zh-CN" altLang="en-US" sz="1600" dirty="0"/>
              <a:t>位于分离超平面误分一侧。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9.3.3 </a:t>
            </a:r>
            <a:r>
              <a:rPr lang="zh-CN" altLang="en-US" sz="2000" dirty="0"/>
              <a:t>支持向量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435" y="2874053"/>
            <a:ext cx="3962400" cy="27051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1287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在学习支持向量机的过程中，其损失函数为合页损失函数。</a:t>
            </a:r>
            <a:r>
              <a:rPr lang="en-US" altLang="zh-CN" sz="1600" dirty="0"/>
              <a:t>《</a:t>
            </a:r>
            <a:r>
              <a:rPr lang="zh-CN" altLang="en-US" sz="1600" dirty="0"/>
              <a:t>统计学习方法</a:t>
            </a:r>
            <a:r>
              <a:rPr lang="en-US" altLang="zh-CN" sz="1600" dirty="0"/>
              <a:t>》</a:t>
            </a:r>
            <a:r>
              <a:rPr lang="zh-CN" altLang="en-US" sz="1600" dirty="0"/>
              <a:t>上说： 由于函数形状像一个合页，故称之为合页损失函数。合页损失函数不仅要分类正确，而且 确信度足够高时损失才是 </a:t>
            </a:r>
            <a:r>
              <a:rPr lang="en-US" altLang="zh-CN" sz="1600" dirty="0"/>
              <a:t>0</a:t>
            </a:r>
            <a:r>
              <a:rPr lang="zh-CN" altLang="en-US" sz="1600" dirty="0"/>
              <a:t>。也就是说，合页损失函数对学习有更高的要求。图 </a:t>
            </a:r>
            <a:r>
              <a:rPr lang="en-US" altLang="zh-CN" sz="1600" dirty="0"/>
              <a:t>9-5 </a:t>
            </a:r>
            <a:r>
              <a:rPr lang="zh-CN" altLang="en-US" sz="1600" dirty="0"/>
              <a:t>所示 为合页损失函数的图像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首先看什么是合页损失函数（</a:t>
            </a:r>
            <a:r>
              <a:rPr lang="en-US" altLang="zh-CN" sz="1600" dirty="0"/>
              <a:t>Hinge Loss Function</a:t>
            </a:r>
            <a:r>
              <a:rPr lang="zh-CN" altLang="en-US" sz="1600" dirty="0"/>
              <a:t>）： </a:t>
            </a:r>
            <a:r>
              <a:rPr lang="en-US" altLang="zh-CN" sz="1600" dirty="0"/>
              <a:t>L y( (w x b y )) [1 ( ] w x b + ⋅ ⋅ + = − ⋅ + ˅ </a:t>
            </a:r>
            <a:r>
              <a:rPr lang="zh-CN" altLang="en-US" sz="1600" dirty="0"/>
              <a:t>（</a:t>
            </a:r>
            <a:r>
              <a:rPr lang="en-US" altLang="zh-CN" sz="1600" dirty="0"/>
              <a:t>9.26</a:t>
            </a:r>
            <a:r>
              <a:rPr lang="zh-CN" altLang="en-US" sz="1600" dirty="0"/>
              <a:t>） 下标“</a:t>
            </a:r>
            <a:r>
              <a:rPr lang="en-US" altLang="zh-CN" sz="1600" dirty="0"/>
              <a:t>+”</a:t>
            </a:r>
            <a:r>
              <a:rPr lang="zh-CN" altLang="en-US" sz="1600" dirty="0"/>
              <a:t>表示以下取正值的函数，我们用 </a:t>
            </a:r>
            <a:r>
              <a:rPr lang="en-US" altLang="zh-CN" sz="1600" dirty="0"/>
              <a:t>z </a:t>
            </a:r>
            <a:r>
              <a:rPr lang="zh-CN" altLang="en-US" sz="1600" dirty="0"/>
              <a:t>表示中括号中的部分： </a:t>
            </a:r>
            <a:r>
              <a:rPr lang="en-US" altLang="zh-CN" sz="1600" dirty="0"/>
              <a:t>, 0 [ ] 0 , 0 z </a:t>
            </a:r>
            <a:r>
              <a:rPr lang="en-US" altLang="zh-CN" sz="1600" dirty="0" err="1"/>
              <a:t>z</a:t>
            </a:r>
            <a:r>
              <a:rPr lang="en-US" altLang="zh-CN" sz="1600" dirty="0"/>
              <a:t> </a:t>
            </a:r>
            <a:r>
              <a:rPr lang="en-US" altLang="zh-CN" sz="1600" dirty="0" err="1"/>
              <a:t>z</a:t>
            </a:r>
            <a:r>
              <a:rPr lang="en-US" altLang="zh-CN" sz="1600" dirty="0"/>
              <a:t> </a:t>
            </a:r>
            <a:r>
              <a:rPr lang="en-US" altLang="zh-CN" sz="1600" dirty="0" err="1"/>
              <a:t>z</a:t>
            </a:r>
            <a:r>
              <a:rPr lang="en-US" altLang="zh-CN" sz="1600" dirty="0"/>
              <a:t> +  &gt; =   ≤ </a:t>
            </a:r>
            <a:r>
              <a:rPr lang="zh-CN" altLang="en-US" sz="1600" dirty="0"/>
              <a:t>（</a:t>
            </a:r>
            <a:r>
              <a:rPr lang="en-US" altLang="zh-CN" sz="1600" dirty="0"/>
              <a:t>9.27</a:t>
            </a:r>
            <a:r>
              <a:rPr lang="zh-CN" altLang="en-US" sz="1600" dirty="0"/>
              <a:t>） 也就是说，数据点如果被正确分类，则损失为 </a:t>
            </a:r>
            <a:r>
              <a:rPr lang="en-US" altLang="zh-CN" sz="1600" dirty="0"/>
              <a:t>0 </a:t>
            </a:r>
            <a:r>
              <a:rPr lang="zh-CN" altLang="en-US" sz="1600" dirty="0"/>
              <a:t>；数据点如果没有被正确分类，损失 为 </a:t>
            </a:r>
            <a:r>
              <a:rPr lang="en-US" altLang="zh-CN" sz="1600" dirty="0"/>
              <a:t>z</a:t>
            </a:r>
            <a:r>
              <a:rPr lang="zh-CN" altLang="en-US" sz="1600" dirty="0"/>
              <a:t>。其函数图像如图 </a:t>
            </a:r>
            <a:r>
              <a:rPr lang="en-US" altLang="zh-CN" sz="1600" dirty="0"/>
              <a:t>9-5 </a:t>
            </a:r>
            <a:r>
              <a:rPr lang="zh-CN" altLang="en-US" sz="1600" dirty="0"/>
              <a:t>所示</a:t>
            </a: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9.4</a:t>
            </a:r>
            <a:r>
              <a:rPr lang="zh-CN" altLang="en-US" sz="2000" dirty="0"/>
              <a:t>　合页损失函数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49" y="2780955"/>
            <a:ext cx="3219450" cy="14954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1287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进行问题处理时，大部分数据并不是线性可分的，需要通过数据映射将数据变换到 高维度进行分类。也就是说，处理非线性问 题时，可以通过将非线性问题转化成线性问 题，并通过已经构建的线性支持向量机处 理，如图 </a:t>
            </a:r>
            <a:r>
              <a:rPr lang="en-US" altLang="zh-CN" sz="1600" dirty="0"/>
              <a:t>9-6 </a:t>
            </a:r>
            <a:r>
              <a:rPr lang="zh-CN" altLang="en-US" sz="1600" dirty="0"/>
              <a:t>所示。 通过一种映射可以将输入空间转换到对应 的特征空间，体现在特征空间中是对应的线性 问题。核技巧就可以完成这样的映射工作</a:t>
            </a: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9.5</a:t>
            </a:r>
            <a:r>
              <a:rPr lang="zh-CN" altLang="en-US" sz="2000" dirty="0"/>
              <a:t>　非线性支持向量机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25" y="2852078"/>
            <a:ext cx="2543175" cy="13430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1287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9.5.1 </a:t>
            </a:r>
            <a:r>
              <a:rPr lang="zh-CN" altLang="en-US" sz="2000" dirty="0"/>
              <a:t>非线性数据超平面处理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527" y="2132910"/>
            <a:ext cx="5572125" cy="17145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1287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举一个简单的线性不可分例子，假设有两类，分别满足：如图 </a:t>
            </a:r>
            <a:r>
              <a:rPr lang="en-US" altLang="zh-CN" sz="1600" dirty="0"/>
              <a:t>9-7 </a:t>
            </a:r>
            <a:r>
              <a:rPr lang="zh-CN" altLang="en-US" sz="1600" dirty="0"/>
              <a:t>所示。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像上面这种图形无法用一个线性函数分类，但是，当将其变换为三维图形后，如图 </a:t>
            </a:r>
            <a:r>
              <a:rPr lang="en-US" altLang="zh-CN" sz="1600" dirty="0"/>
              <a:t>9-8 </a:t>
            </a:r>
            <a:r>
              <a:rPr lang="zh-CN" altLang="en-US" sz="1600" dirty="0"/>
              <a:t>所示：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可见，黑色和蓝色的点被映射到不同的平面，在更高维空间中是线性可分的（用一个 平面分割）</a:t>
            </a: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9.5.2 </a:t>
            </a:r>
            <a:r>
              <a:rPr lang="zh-CN" altLang="en-US" sz="2000" dirty="0"/>
              <a:t>非线性数据高纬度处理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2323889"/>
            <a:ext cx="3381375" cy="3248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2339807"/>
            <a:ext cx="4591050" cy="302421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197682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教学时数：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节课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68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适用年级：大学二年级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教学内容：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支持向量机概述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423" name="矩形 19"/>
          <p:cNvSpPr/>
          <p:nvPr/>
        </p:nvSpPr>
        <p:spPr>
          <a:xfrm>
            <a:off x="4862513" y="380206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教学重点：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支持向量机概述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6" name="矩形 19"/>
          <p:cNvSpPr/>
          <p:nvPr/>
        </p:nvSpPr>
        <p:spPr>
          <a:xfrm>
            <a:off x="4879975" y="4397375"/>
            <a:ext cx="4073525" cy="449263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8" name="TextBox 22"/>
          <p:cNvSpPr txBox="1"/>
          <p:nvPr/>
        </p:nvSpPr>
        <p:spPr>
          <a:xfrm>
            <a:off x="5111750" y="4443413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教学难点：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支持向量机概述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9" name="矩形 19"/>
          <p:cNvSpPr/>
          <p:nvPr/>
        </p:nvSpPr>
        <p:spPr>
          <a:xfrm>
            <a:off x="4862513" y="502602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31" name="TextBox 22"/>
          <p:cNvSpPr txBox="1"/>
          <p:nvPr/>
        </p:nvSpPr>
        <p:spPr>
          <a:xfrm>
            <a:off x="5095875" y="5072063"/>
            <a:ext cx="2973891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教学目标：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支持向量机概述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3" grpId="0" bldLvl="0" animBg="1"/>
      <p:bldP spid="16425" grpId="0" bldLvl="0"/>
      <p:bldP spid="16426" grpId="0" bldLvl="0" animBg="1"/>
      <p:bldP spid="16428" grpId="0" bldLvl="0"/>
      <p:bldP spid="16429" grpId="0" bldLvl="0" animBg="1"/>
      <p:bldP spid="16431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41287" y="1879738"/>
            <a:ext cx="1111995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常用的核函数有很多，如线性核，</a:t>
            </a:r>
            <a:r>
              <a:rPr lang="en-US" altLang="zh-CN" sz="1600" dirty="0"/>
              <a:t>κ</a:t>
            </a:r>
            <a:r>
              <a:rPr lang="zh-CN" altLang="en-US" sz="1600" dirty="0"/>
              <a:t>（</a:t>
            </a:r>
            <a:r>
              <a:rPr lang="en-US" altLang="zh-CN" sz="1600" dirty="0"/>
              <a:t>xi </a:t>
            </a:r>
            <a:r>
              <a:rPr lang="zh-CN" altLang="en-US" sz="1600" dirty="0"/>
              <a:t>，</a:t>
            </a:r>
            <a:r>
              <a:rPr lang="en-US" altLang="zh-CN" sz="1600" dirty="0" err="1"/>
              <a:t>xj</a:t>
            </a:r>
            <a:r>
              <a:rPr lang="en-US" altLang="zh-CN" sz="1600" dirty="0"/>
              <a:t> </a:t>
            </a:r>
            <a:r>
              <a:rPr lang="zh-CN" altLang="en-US" sz="1600" dirty="0"/>
              <a:t>）</a:t>
            </a:r>
            <a:r>
              <a:rPr lang="en-US" altLang="zh-CN" sz="1600" dirty="0"/>
              <a:t>=xi T </a:t>
            </a:r>
            <a:r>
              <a:rPr lang="en-US" altLang="zh-CN" sz="1600" dirty="0" err="1"/>
              <a:t>xj</a:t>
            </a:r>
            <a:r>
              <a:rPr lang="en-US" altLang="zh-CN" sz="1600" dirty="0"/>
              <a:t> </a:t>
            </a:r>
            <a:r>
              <a:rPr lang="zh-CN" altLang="en-US" sz="1600" dirty="0"/>
              <a:t>；多项式核，</a:t>
            </a:r>
            <a:r>
              <a:rPr lang="en-US" altLang="zh-CN" sz="1600" dirty="0"/>
              <a:t>κ</a:t>
            </a:r>
            <a:r>
              <a:rPr lang="zh-CN" altLang="en-US" sz="1600" dirty="0"/>
              <a:t>（</a:t>
            </a:r>
            <a:r>
              <a:rPr lang="en-US" altLang="zh-CN" sz="1600" dirty="0"/>
              <a:t>xi </a:t>
            </a:r>
            <a:r>
              <a:rPr lang="zh-CN" altLang="en-US" sz="1600" dirty="0"/>
              <a:t>，</a:t>
            </a:r>
            <a:r>
              <a:rPr lang="en-US" altLang="zh-CN" sz="1600" dirty="0" err="1"/>
              <a:t>xj</a:t>
            </a:r>
            <a:r>
              <a:rPr lang="en-US" altLang="zh-CN" sz="1600" dirty="0"/>
              <a:t> </a:t>
            </a:r>
            <a:r>
              <a:rPr lang="zh-CN" altLang="en-US" sz="1600" dirty="0"/>
              <a:t>）</a:t>
            </a:r>
            <a:r>
              <a:rPr lang="en-US" altLang="zh-CN" sz="1600" dirty="0"/>
              <a:t>=</a:t>
            </a:r>
            <a:r>
              <a:rPr lang="zh-CN" altLang="en-US" sz="1600" dirty="0"/>
              <a:t>（</a:t>
            </a:r>
            <a:r>
              <a:rPr lang="en-US" altLang="zh-CN" sz="1600" dirty="0"/>
              <a:t>xi T </a:t>
            </a:r>
            <a:r>
              <a:rPr lang="en-US" altLang="zh-CN" sz="1600" dirty="0" err="1"/>
              <a:t>xj</a:t>
            </a:r>
            <a:r>
              <a:rPr lang="en-US" altLang="zh-CN" sz="1600" dirty="0"/>
              <a:t> </a:t>
            </a:r>
            <a:r>
              <a:rPr lang="zh-CN" altLang="en-US" sz="1600" dirty="0"/>
              <a:t>）</a:t>
            </a:r>
            <a:r>
              <a:rPr lang="en-US" altLang="zh-CN" sz="1600" dirty="0"/>
              <a:t>d </a:t>
            </a:r>
            <a:r>
              <a:rPr lang="zh-CN" altLang="en-US" sz="1600" dirty="0"/>
              <a:t>； 拉普拉斯核， </a:t>
            </a:r>
            <a:r>
              <a:rPr lang="en-US" altLang="zh-CN" sz="1600" dirty="0"/>
              <a:t>( , )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e σ κ − − = </a:t>
            </a:r>
            <a:r>
              <a:rPr lang="zh-CN" altLang="en-US" sz="1600" dirty="0"/>
              <a:t>等。 这里主要介绍径向基函数核（高斯核）。 </a:t>
            </a:r>
            <a:r>
              <a:rPr lang="en-US" altLang="zh-CN" sz="1600" dirty="0"/>
              <a:t>2 2 ( , )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e σ κ − − = </a:t>
            </a:r>
            <a:r>
              <a:rPr lang="zh-CN" altLang="en-US" sz="1600" dirty="0"/>
              <a:t>（</a:t>
            </a:r>
            <a:r>
              <a:rPr lang="en-US" altLang="zh-CN" sz="1600" dirty="0"/>
              <a:t>9.30</a:t>
            </a:r>
            <a:r>
              <a:rPr lang="zh-CN" altLang="en-US" sz="1600" dirty="0"/>
              <a:t>） 其中，是用户自定义的用于确定到达率（</a:t>
            </a:r>
            <a:r>
              <a:rPr lang="en-US" altLang="zh-CN" sz="1600" dirty="0"/>
              <a:t>reach</a:t>
            </a:r>
            <a:r>
              <a:rPr lang="zh-CN" altLang="en-US" sz="1600" dirty="0"/>
              <a:t>）或者说函数值跌落到 </a:t>
            </a:r>
            <a:r>
              <a:rPr lang="en-US" altLang="zh-CN" sz="1600" dirty="0"/>
              <a:t>0 </a:t>
            </a:r>
            <a:r>
              <a:rPr lang="zh-CN" altLang="en-US" sz="1600" dirty="0"/>
              <a:t>的速度参数。 如果 选得很大，高次特征上的权重实际上衰减得非常快，所以实际上（数值上近似一下） 相当于一个低维的子空间；反之，如果 选得很小，则可以将任意数据映射为线性可分。 当然，这并不一定是好事，因为随之而来的可能是非常严重的过拟合问题。不过，总的来 说，通过调控参数 ，高斯核实际上具有相当高的灵活性，也是使用广泛的核函数之一。</a:t>
            </a: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9.5.3 </a:t>
            </a:r>
            <a:r>
              <a:rPr lang="zh-CN" altLang="en-US" sz="2000" dirty="0"/>
              <a:t>核函数 </a:t>
            </a:r>
            <a:r>
              <a:rPr lang="en-US" altLang="zh-CN" sz="2000" dirty="0"/>
              <a:t>- </a:t>
            </a:r>
            <a:r>
              <a:rPr lang="zh-CN" altLang="en-US" sz="2000" dirty="0"/>
              <a:t>径向基函数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50243" y="2025739"/>
            <a:ext cx="1064622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支持向量机（</a:t>
            </a:r>
            <a:r>
              <a:rPr lang="en-US" altLang="zh-CN" sz="1600" dirty="0"/>
              <a:t>SVM</a:t>
            </a:r>
            <a:r>
              <a:rPr lang="zh-CN" altLang="en-US" sz="1600" dirty="0"/>
              <a:t>）是一种按监督学习（</a:t>
            </a:r>
            <a:r>
              <a:rPr lang="en-US" altLang="zh-CN" sz="1600" dirty="0"/>
              <a:t>Supervised Learning</a:t>
            </a:r>
            <a:r>
              <a:rPr lang="zh-CN" altLang="en-US" sz="1600" dirty="0"/>
              <a:t>）方式把数据进行二元分 类（</a:t>
            </a:r>
            <a:r>
              <a:rPr lang="en-US" altLang="zh-CN" sz="1600" dirty="0"/>
              <a:t>Binary </a:t>
            </a:r>
            <a:r>
              <a:rPr lang="en-US" altLang="zh-CN" sz="1600" dirty="0" err="1"/>
              <a:t>Classifi</a:t>
            </a:r>
            <a:r>
              <a:rPr lang="en-US" altLang="zh-CN" sz="1600" dirty="0"/>
              <a:t> cation</a:t>
            </a:r>
            <a:r>
              <a:rPr lang="zh-CN" altLang="en-US" sz="1600" dirty="0"/>
              <a:t>）的广义线性分类器（</a:t>
            </a:r>
            <a:r>
              <a:rPr lang="en-US" altLang="zh-CN" sz="1600" dirty="0"/>
              <a:t>Generalized Linear </a:t>
            </a:r>
            <a:r>
              <a:rPr lang="en-US" altLang="zh-CN" sz="1600" dirty="0" err="1"/>
              <a:t>Classifi</a:t>
            </a:r>
            <a:r>
              <a:rPr lang="en-US" altLang="zh-CN" sz="1600" dirty="0"/>
              <a:t> er</a:t>
            </a:r>
            <a:r>
              <a:rPr lang="zh-CN" altLang="en-US" sz="1600" dirty="0"/>
              <a:t>），决策边界是对 学习的样本求解最大边距超平面（</a:t>
            </a:r>
            <a:r>
              <a:rPr lang="en-US" altLang="zh-CN" sz="1600" dirty="0"/>
              <a:t>Maximum-Margin Hyperplane</a:t>
            </a:r>
            <a:r>
              <a:rPr lang="zh-CN" altLang="en-US" sz="1600" dirty="0"/>
              <a:t>），属于机器学习方法较高 级的一种方法。然而，实际应用过程中，支持向量机主要用于处理分类问题，如应用于风 电和水电的模拟、黑箱模型的模拟效果比较好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3870" y="775555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9.1.1 </a:t>
            </a:r>
            <a:r>
              <a:rPr lang="zh-CN" altLang="en-US" sz="2000" dirty="0"/>
              <a:t>支持向量机模型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-20853" y="1644675"/>
            <a:ext cx="11815616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SVM </a:t>
            </a:r>
            <a:r>
              <a:rPr lang="zh-CN" altLang="en-US" sz="1600" dirty="0"/>
              <a:t>是从线性可分的情况下最优分类面提出的。最优分类线就是要求分类线不但能 够将两类正确分开，而且要求两类之间分类间隔最大，前者是保证其经验风险为最小（为 </a:t>
            </a:r>
            <a:r>
              <a:rPr lang="en-US" altLang="zh-CN" sz="1600" dirty="0"/>
              <a:t>0</a:t>
            </a:r>
            <a:r>
              <a:rPr lang="zh-CN" altLang="en-US" sz="1600" dirty="0"/>
              <a:t>），而经过后面的讨论可以看到，要想使分类间隔最大，实际上就是使推广性中的置信范 围最小。推广至高维空间，最优分类线就变成了最优分类面。 </a:t>
            </a:r>
            <a:r>
              <a:rPr lang="en-US" altLang="zh-CN" sz="1600" dirty="0"/>
              <a:t>SVM </a:t>
            </a:r>
            <a:r>
              <a:rPr lang="zh-CN" altLang="en-US" sz="1600" dirty="0"/>
              <a:t>是利用分类间隔的思想进行的训练，它依靠对数据的预处理，即在更高维的空 间中表达原始模式。通过适当的、到一个足够高维的非线性映射，分别属于两类的原始数 据就可以被一个超平面分隔开，如图 </a:t>
            </a:r>
            <a:r>
              <a:rPr lang="en-US" altLang="zh-CN" sz="1600" dirty="0"/>
              <a:t>9-1 </a:t>
            </a:r>
            <a:r>
              <a:rPr lang="zh-CN" altLang="en-US" sz="1600" dirty="0"/>
              <a:t>所示。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空心点和实心点分别表示两个不同的类，</a:t>
            </a:r>
            <a:r>
              <a:rPr lang="en-US" altLang="zh-CN" sz="1600" dirty="0"/>
              <a:t>H </a:t>
            </a:r>
            <a:r>
              <a:rPr lang="zh-CN" altLang="en-US" sz="1600" dirty="0"/>
              <a:t>为将两类无错误区分开的分类面，同时也 是一个最优的分类面。其原因正如前面提到的，当将 </a:t>
            </a:r>
            <a:r>
              <a:rPr lang="en-US" altLang="zh-CN" sz="1600" dirty="0"/>
              <a:t>H </a:t>
            </a:r>
            <a:r>
              <a:rPr lang="zh-CN" altLang="en-US" sz="1600" dirty="0"/>
              <a:t>作为分类面时，分类的间隔最大， 误差最小。而这里之间的距离 </a:t>
            </a:r>
            <a:r>
              <a:rPr lang="en-US" altLang="zh-CN" sz="1600" dirty="0"/>
              <a:t>margin </a:t>
            </a:r>
            <a:r>
              <a:rPr lang="zh-CN" altLang="en-US" sz="1600" dirty="0"/>
              <a:t>是指两类之间的分类间隔。</a:t>
            </a:r>
            <a:r>
              <a:rPr lang="en-US" altLang="zh-CN" sz="1600" dirty="0"/>
              <a:t>SVM </a:t>
            </a:r>
            <a:r>
              <a:rPr lang="zh-CN" altLang="en-US" sz="1600" dirty="0"/>
              <a:t>将数据从原始空间 映射至高维空间的目的是找到一个最优的分类面，从而可以使分类间隔 </a:t>
            </a:r>
            <a:r>
              <a:rPr lang="en-US" altLang="zh-CN" sz="1600" dirty="0"/>
              <a:t>margin </a:t>
            </a:r>
            <a:r>
              <a:rPr lang="zh-CN" altLang="en-US" sz="1600" dirty="0"/>
              <a:t>最大。而那些定义最优分类的超平面训练样本，也就是图 </a:t>
            </a:r>
            <a:r>
              <a:rPr lang="en-US" altLang="zh-CN" sz="1600" dirty="0"/>
              <a:t>9-1 </a:t>
            </a:r>
            <a:r>
              <a:rPr lang="zh-CN" altLang="en-US" sz="1600" dirty="0"/>
              <a:t>所示的空心点和实心点，就是 </a:t>
            </a:r>
            <a:r>
              <a:rPr lang="en-US" altLang="zh-CN" sz="1600" dirty="0"/>
              <a:t>SVM </a:t>
            </a:r>
            <a:r>
              <a:rPr lang="zh-CN" altLang="en-US" sz="1600" dirty="0"/>
              <a:t>理论中提出的支持向量。显然，所谓支持向量，其实就是最难被分类的向量，然而，换一 个角度看，它们同时也是对求解分类任务中最有价值的模式。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9.1.2 </a:t>
            </a:r>
            <a:r>
              <a:rPr lang="zh-CN" altLang="en-US" sz="2000" dirty="0"/>
              <a:t>支持向量机的运行原理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24175"/>
            <a:ext cx="3019425" cy="18192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-20853" y="1644675"/>
            <a:ext cx="11815616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SVM </a:t>
            </a:r>
            <a:r>
              <a:rPr lang="zh-CN" altLang="en-US" sz="1600" dirty="0"/>
              <a:t>的基本思想：首先，通过非线性变换将输入空间转换到一个高维空间，然后， 在这个新空间中求得最优线性分类面，而这种非线性变换又是通过定义恰当的内积函数实 现的。</a:t>
            </a:r>
            <a:r>
              <a:rPr lang="en-US" altLang="zh-CN" sz="1600" dirty="0"/>
              <a:t>SVM </a:t>
            </a:r>
            <a:r>
              <a:rPr lang="zh-CN" altLang="en-US" sz="1600" dirty="0"/>
              <a:t>求得的分类函数形式上与一个神经网络相似，输出将是若干中间层节点的线 性组合，而每个中间层节点与之对应于输入样本与一个支持向量的内积，因此也被称为支 持向量网络，如图 </a:t>
            </a:r>
            <a:r>
              <a:rPr lang="en-US" altLang="zh-CN" sz="1600" dirty="0"/>
              <a:t>9-2 </a:t>
            </a:r>
            <a:r>
              <a:rPr lang="zh-CN" altLang="en-US" sz="1600" dirty="0"/>
              <a:t>所示。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750" y="2708950"/>
            <a:ext cx="5305425" cy="27717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9252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200" dirty="0"/>
              <a:t>在实际应用过程中，</a:t>
            </a:r>
            <a:r>
              <a:rPr lang="en-US" altLang="zh-CN" sz="1200" dirty="0"/>
              <a:t>SVM </a:t>
            </a:r>
            <a:r>
              <a:rPr lang="zh-CN" altLang="en-US" sz="1200" dirty="0"/>
              <a:t>模型有非常明显的分类效果、对高维空间数据的处理能力 等优势，但也存在一定的局限。下面罗列了 </a:t>
            </a:r>
            <a:r>
              <a:rPr lang="en-US" altLang="zh-CN" sz="1200" dirty="0"/>
              <a:t>SVM </a:t>
            </a:r>
            <a:r>
              <a:rPr lang="zh-CN" altLang="en-US" sz="1200" dirty="0"/>
              <a:t>模型的优缺点。 </a:t>
            </a:r>
            <a:r>
              <a:rPr lang="en-US" altLang="zh-CN" sz="1200" dirty="0"/>
              <a:t>1. </a:t>
            </a:r>
            <a:r>
              <a:rPr lang="zh-CN" altLang="en-US" sz="1200" dirty="0"/>
              <a:t>优点 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（</a:t>
            </a:r>
            <a:r>
              <a:rPr lang="en-US" altLang="zh-CN" sz="1200" dirty="0"/>
              <a:t>1</a:t>
            </a:r>
            <a:r>
              <a:rPr lang="zh-CN" altLang="en-US" sz="1200" dirty="0"/>
              <a:t>）分类效果非常好。 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（</a:t>
            </a:r>
            <a:r>
              <a:rPr lang="en-US" altLang="zh-CN" sz="1200" dirty="0"/>
              <a:t>2</a:t>
            </a:r>
            <a:r>
              <a:rPr lang="zh-CN" altLang="en-US" sz="1200" dirty="0"/>
              <a:t>）可以有效地处理高维空间数据。 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（</a:t>
            </a:r>
            <a:r>
              <a:rPr lang="en-US" altLang="zh-CN" sz="1200" dirty="0"/>
              <a:t>3</a:t>
            </a:r>
            <a:r>
              <a:rPr lang="zh-CN" altLang="en-US" sz="1200" dirty="0"/>
              <a:t>）可以有效地处理变量个数大于样本个数的数据。 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（</a:t>
            </a:r>
            <a:r>
              <a:rPr lang="en-US" altLang="zh-CN" sz="1200" dirty="0"/>
              <a:t>4</a:t>
            </a:r>
            <a:r>
              <a:rPr lang="zh-CN" altLang="en-US" sz="1200" dirty="0"/>
              <a:t>）只利用一部分子集训练模型，所以 </a:t>
            </a:r>
            <a:r>
              <a:rPr lang="en-US" altLang="zh-CN" sz="1200" dirty="0"/>
              <a:t>SVM </a:t>
            </a:r>
            <a:r>
              <a:rPr lang="zh-CN" altLang="en-US" sz="1200" dirty="0"/>
              <a:t>模型不需要太大的内存。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 </a:t>
            </a:r>
            <a:r>
              <a:rPr lang="en-US" altLang="zh-CN" sz="1200" dirty="0"/>
              <a:t>2. </a:t>
            </a:r>
            <a:r>
              <a:rPr lang="zh-CN" altLang="en-US" sz="1200" dirty="0"/>
              <a:t>缺点 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（</a:t>
            </a:r>
            <a:r>
              <a:rPr lang="en-US" altLang="zh-CN" sz="1200" dirty="0"/>
              <a:t>1</a:t>
            </a:r>
            <a:r>
              <a:rPr lang="zh-CN" altLang="en-US" sz="1200" dirty="0"/>
              <a:t>）无法很好地处理大规模数据集，因为此时需要较长的训练时间。 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（</a:t>
            </a:r>
            <a:r>
              <a:rPr lang="en-US" altLang="zh-CN" sz="1200" dirty="0"/>
              <a:t>2</a:t>
            </a:r>
            <a:r>
              <a:rPr lang="zh-CN" altLang="en-US" sz="1200" dirty="0"/>
              <a:t>）同时也无法处理包含太多噪声的数据集。</a:t>
            </a:r>
            <a:r>
              <a:rPr lang="en-US" altLang="zh-CN" sz="1200" dirty="0"/>
              <a:t>SVM </a:t>
            </a:r>
            <a:r>
              <a:rPr lang="zh-CN" altLang="en-US" sz="1200" dirty="0"/>
              <a:t>模型并没有直接提供概率估计值， 而是利用比较耗时的五倍交叉验证估计量</a:t>
            </a:r>
            <a:endParaRPr lang="en-GB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9.1.3 SVM </a:t>
            </a:r>
            <a:r>
              <a:rPr lang="zh-CN" altLang="en-US" sz="2000" dirty="0"/>
              <a:t>模型的优缺点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线性可分，简单点说，存在一条线性分割，可以将集合的正标识与负标识分割开就是 硬间隔。也可以说，线性可分 </a:t>
            </a:r>
            <a:r>
              <a:rPr lang="en-US" altLang="zh-CN" sz="1600" dirty="0"/>
              <a:t>SVM </a:t>
            </a:r>
            <a:r>
              <a:rPr lang="zh-CN" altLang="en-US" sz="1600" dirty="0"/>
              <a:t>就是硬间隔 </a:t>
            </a:r>
            <a:r>
              <a:rPr lang="en-US" altLang="zh-CN" sz="1600" dirty="0"/>
              <a:t>SVM</a:t>
            </a:r>
            <a:r>
              <a:rPr lang="zh-CN" altLang="en-US" sz="1600" dirty="0"/>
              <a:t>。 硬间隔的特点：完全分类准确，其损失函数不存在；其损失值为 </a:t>
            </a:r>
            <a:r>
              <a:rPr lang="en-US" altLang="zh-CN" sz="1600" dirty="0"/>
              <a:t>0 </a:t>
            </a:r>
            <a:r>
              <a:rPr lang="zh-CN" altLang="en-US" sz="1600" dirty="0"/>
              <a:t>；只要找出两个异 类正中间的那个平面。 支持向量：一侧边界上点组成的向量，所谓支持就是边界支撑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800" y="825500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9.2.1 </a:t>
            </a:r>
            <a:r>
              <a:rPr lang="zh-CN" altLang="en-US" sz="2000" dirty="0"/>
              <a:t>硬间隔和支持向量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对于给定的训练集 </a:t>
            </a:r>
            <a:r>
              <a:rPr lang="en-US" altLang="zh-CN" sz="1600" dirty="0"/>
              <a:t>T </a:t>
            </a:r>
            <a:r>
              <a:rPr lang="zh-CN" altLang="en-US" sz="1600" dirty="0"/>
              <a:t>和超平面</a:t>
            </a:r>
            <a:r>
              <a:rPr lang="en-US" altLang="zh-CN" sz="1600" dirty="0"/>
              <a:t>( ) </a:t>
            </a:r>
            <a:r>
              <a:rPr lang="el-GR" altLang="zh-CN" sz="1600" dirty="0"/>
              <a:t>ωˈ</a:t>
            </a:r>
            <a:r>
              <a:rPr lang="en-US" altLang="zh-CN" sz="1600" dirty="0"/>
              <a:t>b </a:t>
            </a:r>
            <a:r>
              <a:rPr lang="zh-CN" altLang="en-US" sz="1600" dirty="0"/>
              <a:t>，定义超平面</a:t>
            </a:r>
            <a:r>
              <a:rPr lang="en-US" altLang="zh-CN" sz="1600" dirty="0"/>
              <a:t>( ) </a:t>
            </a:r>
            <a:r>
              <a:rPr lang="el-GR" altLang="zh-CN" sz="1600" dirty="0"/>
              <a:t>ωˈ</a:t>
            </a:r>
            <a:r>
              <a:rPr lang="en-US" altLang="zh-CN" sz="1600" dirty="0"/>
              <a:t>b </a:t>
            </a:r>
            <a:r>
              <a:rPr lang="zh-CN" altLang="en-US" sz="1600" dirty="0"/>
              <a:t>关于样本（</a:t>
            </a:r>
            <a:r>
              <a:rPr lang="en-US" altLang="zh-CN" sz="1600" dirty="0"/>
              <a:t>xi </a:t>
            </a:r>
            <a:r>
              <a:rPr lang="zh-CN" altLang="en-US" sz="1600" dirty="0"/>
              <a:t>，</a:t>
            </a:r>
            <a:r>
              <a:rPr lang="en-US" altLang="zh-CN" sz="1600" dirty="0" err="1"/>
              <a:t>yi</a:t>
            </a:r>
            <a:r>
              <a:rPr lang="en-US" altLang="zh-CN" sz="1600" dirty="0"/>
              <a:t> </a:t>
            </a:r>
            <a:r>
              <a:rPr lang="zh-CN" altLang="en-US" sz="1600" dirty="0"/>
              <a:t>）点的（不 带符号的）函数间隔为 </a:t>
            </a:r>
            <a:r>
              <a:rPr lang="en-US" altLang="zh-CN" sz="1600" dirty="0"/>
              <a:t>( )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l-GR" altLang="zh-CN" sz="1600" dirty="0"/>
              <a:t>γ </a:t>
            </a:r>
            <a:r>
              <a:rPr lang="en-US" altLang="zh-CN" sz="1600" dirty="0"/>
              <a:t>y x </a:t>
            </a:r>
            <a:r>
              <a:rPr lang="el-GR" altLang="zh-CN" sz="1600" dirty="0"/>
              <a:t>ω </a:t>
            </a:r>
            <a:r>
              <a:rPr lang="en-US" altLang="zh-CN" sz="1600" dirty="0"/>
              <a:t>b </a:t>
            </a:r>
            <a:r>
              <a:rPr lang="el-GR" altLang="zh-CN" sz="1600" dirty="0"/>
              <a:t>Λ = + </a:t>
            </a:r>
            <a:r>
              <a:rPr lang="zh-CN" altLang="el-GR" sz="1600" dirty="0"/>
              <a:t>，</a:t>
            </a:r>
            <a:r>
              <a:rPr lang="zh-CN" altLang="en-US" sz="1600" dirty="0"/>
              <a:t>函数 </a:t>
            </a:r>
            <a:r>
              <a:rPr lang="en-US" altLang="zh-CN" sz="1600" dirty="0"/>
              <a:t>( )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el-GR" altLang="zh-CN" sz="1600" dirty="0"/>
              <a:t>γ </a:t>
            </a:r>
            <a:r>
              <a:rPr lang="en-US" altLang="zh-CN" sz="1600" dirty="0"/>
              <a:t>y x </a:t>
            </a:r>
            <a:r>
              <a:rPr lang="el-GR" altLang="zh-CN" sz="1600" dirty="0"/>
              <a:t>ω </a:t>
            </a:r>
            <a:r>
              <a:rPr lang="en-US" altLang="zh-CN" sz="1600" dirty="0"/>
              <a:t>b </a:t>
            </a:r>
            <a:r>
              <a:rPr lang="el-GR" altLang="zh-CN" sz="1600" dirty="0"/>
              <a:t>Λ = + </a:t>
            </a:r>
            <a:r>
              <a:rPr lang="zh-CN" altLang="en-US" sz="1600" dirty="0"/>
              <a:t>间隔向量化为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超平面</a:t>
            </a:r>
            <a:r>
              <a:rPr lang="en-US" altLang="zh-CN" sz="1600" dirty="0"/>
              <a:t>( ) </a:t>
            </a:r>
            <a:r>
              <a:rPr lang="en-US" altLang="zh-CN" sz="1600" dirty="0" err="1"/>
              <a:t>ωˈb</a:t>
            </a:r>
            <a:r>
              <a:rPr lang="en-US" altLang="zh-CN" sz="1600" dirty="0"/>
              <a:t> </a:t>
            </a:r>
            <a:r>
              <a:rPr lang="zh-CN" altLang="en-US" sz="1600" dirty="0"/>
              <a:t>关于训练数据集 </a:t>
            </a:r>
            <a:r>
              <a:rPr lang="en-US" altLang="zh-CN" sz="1600" dirty="0"/>
              <a:t>T </a:t>
            </a:r>
            <a:r>
              <a:rPr lang="zh-CN" altLang="en-US" sz="1600" dirty="0"/>
              <a:t>的函数间隔为超平面</a:t>
            </a:r>
            <a:r>
              <a:rPr lang="en-US" altLang="zh-CN" sz="1600" dirty="0"/>
              <a:t>( ) </a:t>
            </a:r>
            <a:r>
              <a:rPr lang="en-US" altLang="zh-CN" sz="1600" dirty="0" err="1"/>
              <a:t>ωˈb</a:t>
            </a:r>
            <a:r>
              <a:rPr lang="en-US" altLang="zh-CN" sz="1600" dirty="0"/>
              <a:t> </a:t>
            </a:r>
            <a:r>
              <a:rPr lang="zh-CN" altLang="en-US" sz="1600" dirty="0"/>
              <a:t>关于 </a:t>
            </a:r>
            <a:r>
              <a:rPr lang="en-US" altLang="zh-CN" sz="1600" dirty="0"/>
              <a:t>T </a:t>
            </a:r>
            <a:r>
              <a:rPr lang="zh-CN" altLang="en-US" sz="1600" dirty="0"/>
              <a:t>中所有样本点的函 数间隔最小值（注：到目前为止还没考虑符号问题）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建议结合学过的初等几何知识分析。 一般讲到这里，函数间隔值需要单位化。因为一旦 </a:t>
            </a:r>
            <a:r>
              <a:rPr lang="en-US" altLang="zh-CN" sz="1600" dirty="0"/>
              <a:t>( ) </a:t>
            </a:r>
            <a:r>
              <a:rPr lang="en-US" altLang="zh-CN" sz="1600" dirty="0" err="1"/>
              <a:t>ωˈb</a:t>
            </a:r>
            <a:r>
              <a:rPr lang="en-US" altLang="zh-CN" sz="1600" dirty="0"/>
              <a:t> </a:t>
            </a:r>
            <a:r>
              <a:rPr lang="zh-CN" altLang="en-US" sz="1600" dirty="0"/>
              <a:t>成倍增长变为 </a:t>
            </a:r>
            <a:r>
              <a:rPr lang="en-US" altLang="zh-CN" sz="1600" dirty="0"/>
              <a:t>(2ωˈb) </a:t>
            </a:r>
            <a:r>
              <a:rPr lang="zh-CN" altLang="en-US" sz="1600" dirty="0"/>
              <a:t>之 类，如果仍按照原算法，函数间隔会随之增大。这很合理，但是我们关注的不是绝对距 离，是相对距离，而不是关注吃了“增强合剂”或套了“露露大招”的等比例放大数据集。 单位化规范化的函数间隔称为几何间隔，这是一个有方向的值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9.2.2 </a:t>
            </a:r>
            <a:r>
              <a:rPr lang="zh-CN" altLang="en-US" sz="2000" dirty="0"/>
              <a:t>函数间隔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5" y="2240893"/>
            <a:ext cx="781050" cy="276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770" y="2996970"/>
            <a:ext cx="790575" cy="342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099" y="4439517"/>
            <a:ext cx="5238750" cy="11525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在思考的时候以点到直线距离的二维思路进行 </a:t>
            </a:r>
            <a:r>
              <a:rPr lang="en-US" altLang="zh-CN" sz="1600" dirty="0"/>
              <a:t>N </a:t>
            </a:r>
            <a:r>
              <a:rPr lang="zh-CN" altLang="en-US" sz="1600" dirty="0"/>
              <a:t>推演是比较合适的。那么，回想我 们的最终目的是什么？当然是找到图 </a:t>
            </a:r>
            <a:r>
              <a:rPr lang="en-US" altLang="zh-CN" sz="1600" dirty="0"/>
              <a:t>9-3 </a:t>
            </a:r>
            <a:r>
              <a:rPr lang="zh-CN" altLang="en-US" sz="1600" dirty="0"/>
              <a:t>所示中间这条实线！这样的直线很多，我们的任 务是找到尽可能大的确信度，这就引出了间隔最大化（直观的几何解释是最大化那条宽宽 的 </a:t>
            </a:r>
            <a:r>
              <a:rPr lang="en-US" altLang="zh-CN" sz="1600" dirty="0"/>
              <a:t>Gap</a:t>
            </a:r>
            <a:r>
              <a:rPr lang="zh-CN" altLang="en-US" sz="1600" dirty="0"/>
              <a:t>）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9.2.3 </a:t>
            </a:r>
            <a:r>
              <a:rPr lang="zh-CN" altLang="en-US" sz="2000" dirty="0"/>
              <a:t>间隔最大化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630" y="2767132"/>
            <a:ext cx="3476625" cy="21621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commondata" val="eyJoZGlkIjoiZWNhYzc5NThlMmQ4YTlhZTI0ZTMyYWFhZWUyMTMxNjcifQ==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4338</Words>
  <Application>WPS 演示</Application>
  <PresentationFormat>宽屏</PresentationFormat>
  <Paragraphs>247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Copperplate Gothic Bold</vt:lpstr>
      <vt:lpstr>微软雅黑</vt:lpstr>
      <vt:lpstr>华文楷体</vt:lpstr>
      <vt:lpstr>Arial Unicode MS</vt:lpstr>
      <vt:lpstr>Microsoft YaHei UI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158</cp:revision>
  <dcterms:created xsi:type="dcterms:W3CDTF">2015-09-01T10:32:00Z</dcterms:created>
  <dcterms:modified xsi:type="dcterms:W3CDTF">2024-02-28T01:34:51Z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29303F94CDD8419D84DA6C2EDF40B9D6_12</vt:lpwstr>
  </property>
</Properties>
</file>