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31"/>
  </p:notesMasterIdLst>
  <p:sldIdLst>
    <p:sldId id="257" r:id="rId3"/>
    <p:sldId id="261" r:id="rId4"/>
    <p:sldId id="366" r:id="rId5"/>
    <p:sldId id="447" r:id="rId6"/>
    <p:sldId id="448" r:id="rId7"/>
    <p:sldId id="452" r:id="rId8"/>
    <p:sldId id="453" r:id="rId9"/>
    <p:sldId id="449" r:id="rId10"/>
    <p:sldId id="450" r:id="rId11"/>
    <p:sldId id="454" r:id="rId12"/>
    <p:sldId id="455" r:id="rId13"/>
    <p:sldId id="451" r:id="rId14"/>
    <p:sldId id="403" r:id="rId15"/>
    <p:sldId id="456" r:id="rId16"/>
    <p:sldId id="457" r:id="rId17"/>
    <p:sldId id="458" r:id="rId18"/>
    <p:sldId id="459" r:id="rId19"/>
    <p:sldId id="460" r:id="rId20"/>
    <p:sldId id="461" r:id="rId21"/>
    <p:sldId id="462" r:id="rId22"/>
    <p:sldId id="463" r:id="rId23"/>
    <p:sldId id="464" r:id="rId24"/>
    <p:sldId id="465" r:id="rId25"/>
    <p:sldId id="466" r:id="rId26"/>
    <p:sldId id="467" r:id="rId27"/>
    <p:sldId id="468" r:id="rId28"/>
    <p:sldId id="469" r:id="rId29"/>
    <p:sldId id="470" r:id="rId30"/>
  </p:sldIdLst>
  <p:sldSz cx="12192000" cy="6858000"/>
  <p:notesSz cx="6858000" cy="9144000"/>
  <p:custDataLst>
    <p:tags r:id="rId35"/>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78" autoAdjust="0"/>
  </p:normalViewPr>
  <p:slideViewPr>
    <p:cSldViewPr showGuides="1">
      <p:cViewPr varScale="1">
        <p:scale>
          <a:sx n="109" d="100"/>
          <a:sy n="109" d="100"/>
        </p:scale>
        <p:origin x="630" y="96"/>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8.xml"/><Relationship Id="rId2" Type="http://schemas.openxmlformats.org/officeDocument/2006/relationships/image" Target="../media/image8.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9.xml"/><Relationship Id="rId2" Type="http://schemas.openxmlformats.org/officeDocument/2006/relationships/image" Target="../media/image9.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0.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1.xml"/><Relationship Id="rId2" Type="http://schemas.openxmlformats.org/officeDocument/2006/relationships/image" Target="../media/image10.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2.xml"/><Relationship Id="rId2" Type="http://schemas.openxmlformats.org/officeDocument/2006/relationships/image" Target="../media/image15.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5.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3.xml"/><Relationship Id="rId2" Type="http://schemas.openxmlformats.org/officeDocument/2006/relationships/image" Target="../media/image4.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4.xml"/><Relationship Id="rId2" Type="http://schemas.openxmlformats.org/officeDocument/2006/relationships/image" Target="../media/image5.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5.xml"/><Relationship Id="rId2" Type="http://schemas.openxmlformats.org/officeDocument/2006/relationships/image" Target="../media/image6.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6.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7.xml"/><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407605" y="1751117"/>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首先，假设这些科目成绩不相关，也就是说，某一科目考多少分与其他科目没有关 系，那么如何判断三个学生的优秀程度呢？首先我们一眼就能看出，数学、物理、化学这 三门课的成绩构成了这组数据的主成分（很显然，数学作为第一主成分，因为数据成绩差 别最大）。 那么，为什么我们能一眼看出来呢？ 当然是我们的坐标轴选对了！！ 下面继续看一个表格。表 </a:t>
            </a:r>
            <a:r>
              <a:rPr lang="en-US" altLang="zh-CN" sz="1600" dirty="0"/>
              <a:t>11-2 </a:t>
            </a:r>
            <a:r>
              <a:rPr lang="zh-CN" altLang="en-US" sz="1600" dirty="0"/>
              <a:t>是一组学生的数学、物理、化学、语文、历史、英语 成绩统计。</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zh-CN" sz="1600" dirty="0"/>
          </a:p>
          <a:p>
            <a:pPr>
              <a:lnSpc>
                <a:spcPts val="2100"/>
              </a:lnSpc>
              <a:tabLst>
                <a:tab pos="114300" algn="l"/>
                <a:tab pos="266700" algn="l"/>
              </a:tabLst>
            </a:pPr>
            <a:r>
              <a:rPr lang="zh-CN" altLang="en-US" sz="1600" dirty="0"/>
              <a:t>那么，从这个表中我们能一眼看出主成分吗？ 数据太多了，以至于看起来有些凌乱，无法直接看出这组数据的主成分，因为在坐 标系下，这组数据分布得很散乱。究其原因，是因为无法拨开遮住肉眼的迷雾，如果把 这些数据在相应的空间中表示出来，换一个观察角度也许就能找出主成分，如图 </a:t>
            </a:r>
            <a:r>
              <a:rPr lang="en-US" altLang="zh-CN" sz="1600" dirty="0"/>
              <a:t>11-4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pic>
        <p:nvPicPr>
          <p:cNvPr id="5" name="图片 4"/>
          <p:cNvPicPr>
            <a:picLocks noChangeAspect="1"/>
          </p:cNvPicPr>
          <p:nvPr/>
        </p:nvPicPr>
        <p:blipFill>
          <a:blip r:embed="rId2"/>
          <a:stretch>
            <a:fillRect/>
          </a:stretch>
        </p:blipFill>
        <p:spPr>
          <a:xfrm>
            <a:off x="2676548" y="2924965"/>
            <a:ext cx="5219700" cy="24479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407605" y="1751117"/>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354350" y="1340855"/>
            <a:ext cx="5305425" cy="2581275"/>
          </a:xfrm>
          <a:prstGeom prst="rect">
            <a:avLst/>
          </a:prstGeom>
        </p:spPr>
      </p:pic>
      <p:sp>
        <p:nvSpPr>
          <p:cNvPr id="28" name="文本框 27"/>
          <p:cNvSpPr txBox="1"/>
          <p:nvPr/>
        </p:nvSpPr>
        <p:spPr>
          <a:xfrm>
            <a:off x="413222" y="3993595"/>
            <a:ext cx="6097464" cy="1754326"/>
          </a:xfrm>
          <a:prstGeom prst="rect">
            <a:avLst/>
          </a:prstGeom>
          <a:noFill/>
        </p:spPr>
        <p:txBody>
          <a:bodyPr wrap="square">
            <a:spAutoFit/>
          </a:bodyPr>
          <a:lstStyle/>
          <a:p>
            <a:r>
              <a:rPr lang="zh-CN" altLang="en-US" dirty="0"/>
              <a:t>简单的二维或者三维数据我们可以想象出其分布状态，那么对于更高维的数据，能想 象出其分布吗？还有，就算能描述分布，如何精确地找到这些主成分的轴？如何衡量你提 取的主成分到底占了整个数据多少信息？所以，我们就要用到主成分分析的处理方法。 为了说明什么是数据的主成分，首先得了解数据降维。</a:t>
            </a:r>
            <a:endParaRPr lang="zh-CN" altLang="en-US" dirty="0"/>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184224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假设三维空间中有一系列点，这些点分布在一个过原点的斜面上，如果用自然坐标 的 </a:t>
            </a:r>
            <a:r>
              <a:rPr lang="en-US" altLang="zh-CN" sz="1600" dirty="0"/>
              <a:t>x</a:t>
            </a:r>
            <a:r>
              <a:rPr lang="zh-CN" altLang="en-US" sz="1600" dirty="0"/>
              <a:t>、</a:t>
            </a:r>
            <a:r>
              <a:rPr lang="en-US" altLang="zh-CN" sz="1600" dirty="0"/>
              <a:t>y</a:t>
            </a:r>
            <a:r>
              <a:rPr lang="zh-CN" altLang="en-US" sz="1600" dirty="0"/>
              <a:t>、</a:t>
            </a:r>
            <a:r>
              <a:rPr lang="en-US" altLang="zh-CN" sz="1600" dirty="0"/>
              <a:t>z </a:t>
            </a:r>
            <a:r>
              <a:rPr lang="zh-CN" altLang="en-US" sz="1600" dirty="0"/>
              <a:t>三个轴表示这组数据，就需要使用三个维度，而事实上，这些点的分布仅是在 一个二维的平面上，那么问题出在哪里？仔细想想，能不能把 </a:t>
            </a:r>
            <a:r>
              <a:rPr lang="en-US" altLang="zh-CN" sz="1600" dirty="0" err="1"/>
              <a:t>xyz</a:t>
            </a:r>
            <a:r>
              <a:rPr lang="en-US" altLang="zh-CN" sz="1600" dirty="0"/>
              <a:t> </a:t>
            </a:r>
            <a:r>
              <a:rPr lang="zh-CN" altLang="en-US" sz="1600" dirty="0"/>
              <a:t>坐标系旋转一下，使数 据所在平面与 </a:t>
            </a:r>
            <a:r>
              <a:rPr lang="en-US" altLang="zh-CN" sz="1600" dirty="0" err="1"/>
              <a:t>xOy</a:t>
            </a:r>
            <a:r>
              <a:rPr lang="en-US" altLang="zh-CN" sz="1600" dirty="0"/>
              <a:t> </a:t>
            </a:r>
            <a:r>
              <a:rPr lang="zh-CN" altLang="en-US" sz="1600" dirty="0"/>
              <a:t>平面重合？如果把旋转后的坐标记为</a:t>
            </a:r>
            <a:r>
              <a:rPr lang="en-US" altLang="zh-CN" sz="1600" dirty="0"/>
              <a:t>x', </a:t>
            </a:r>
            <a:r>
              <a:rPr lang="en-US" altLang="zh-CN" sz="1600" dirty="0" err="1"/>
              <a:t>y',z</a:t>
            </a:r>
            <a:r>
              <a:rPr lang="en-US" altLang="zh-CN" sz="1600" dirty="0"/>
              <a:t>' </a:t>
            </a:r>
            <a:r>
              <a:rPr lang="zh-CN" altLang="en-US" sz="1600" dirty="0"/>
              <a:t>，那么这组数据的表示只用 </a:t>
            </a:r>
            <a:r>
              <a:rPr lang="en-US" altLang="zh-CN" sz="1600" dirty="0"/>
              <a:t>x′</a:t>
            </a:r>
            <a:r>
              <a:rPr lang="zh-CN" altLang="en-US" sz="1600" dirty="0"/>
              <a:t>和 </a:t>
            </a:r>
            <a:r>
              <a:rPr lang="en-US" altLang="zh-CN" sz="1600" dirty="0"/>
              <a:t>y′</a:t>
            </a:r>
            <a:r>
              <a:rPr lang="zh-CN" altLang="en-US" sz="1600" dirty="0"/>
              <a:t>两个维度表示即可。 当然，如果想恢复原来的表示方式，就得保存这两个坐标之间的变换矩阵，这样就 能把数据维度降下来！但是，我们要看到这个过程的本质，如果把这些数据按行或者按类 排成一个矩阵，那么这个矩阵的秩就是 </a:t>
            </a:r>
            <a:r>
              <a:rPr lang="en-US" altLang="zh-CN" sz="1600" dirty="0"/>
              <a:t>2 </a:t>
            </a:r>
            <a:r>
              <a:rPr lang="zh-CN" altLang="en-US" sz="1600" dirty="0"/>
              <a:t>！这些数据之间是有相关性的，这些数据构成的 过原点的向量的最大线性无关组包含 </a:t>
            </a:r>
            <a:r>
              <a:rPr lang="en-US" altLang="zh-CN" sz="1600" dirty="0"/>
              <a:t>2 </a:t>
            </a:r>
            <a:r>
              <a:rPr lang="zh-CN" altLang="en-US" sz="1600" dirty="0"/>
              <a:t>个向量，这就是为什么一开始就假设平面过原点的 原因！ 那么，如果不过原点呢？这就是数据中心化的缘故！将坐标原点平移到数据中心，这 样原本不相关的数据在这个新坐标系中就有相关性了！有趣的是，三点一定共面，也就是 三维空间中任意三点中心化后都是线性相关的。一般地，</a:t>
            </a:r>
            <a:r>
              <a:rPr lang="en-US" altLang="zh-CN" sz="1600" dirty="0"/>
              <a:t>n </a:t>
            </a:r>
            <a:r>
              <a:rPr lang="zh-CN" altLang="en-US" sz="1600" dirty="0"/>
              <a:t>维空间中 </a:t>
            </a:r>
            <a:r>
              <a:rPr lang="en-US" altLang="zh-CN" sz="1600" dirty="0"/>
              <a:t>n </a:t>
            </a:r>
            <a:r>
              <a:rPr lang="zh-CN" altLang="en-US" sz="1600" dirty="0"/>
              <a:t>个点一定能在一个 </a:t>
            </a:r>
            <a:r>
              <a:rPr lang="en-US" altLang="zh-CN" sz="1600" dirty="0"/>
              <a:t>n-1 </a:t>
            </a:r>
            <a:r>
              <a:rPr lang="zh-CN" altLang="en-US" sz="1600" dirty="0"/>
              <a:t>维子空间中分析！ 总结这个例子：数据降维后并没有丢弃任何东西，因为这些数据在平面以外的第三个 维度的分量都为 </a:t>
            </a:r>
            <a:r>
              <a:rPr lang="en-US" altLang="zh-CN" sz="1600" dirty="0"/>
              <a:t>0</a:t>
            </a:r>
            <a:r>
              <a:rPr lang="zh-CN" altLang="en-US" sz="1600" dirty="0"/>
              <a:t>。现在假设这些数据在 </a:t>
            </a:r>
            <a:r>
              <a:rPr lang="en-US" altLang="zh-CN" sz="1600" dirty="0"/>
              <a:t>z′</a:t>
            </a:r>
            <a:r>
              <a:rPr lang="zh-CN" altLang="en-US" sz="1600" dirty="0"/>
              <a:t>轴有一个很小的抖动，那么仍然用上述的二维 表示这些数据，理由是我们可以认为这两个轴的信息是数据的主成分，而这些信息对于我 们的分析已经足够了，轴上的抖动很有可能是噪声。也就是说，本来这组数据是有相关性 的，噪声的引入导致数据不完全相关，但是这些数据在 </a:t>
            </a:r>
            <a:r>
              <a:rPr lang="en-US" altLang="zh-CN" sz="1600" dirty="0"/>
              <a:t>z′</a:t>
            </a:r>
            <a:r>
              <a:rPr lang="zh-CN" altLang="en-US" sz="1600" dirty="0"/>
              <a:t>轴上的分布与原点构成的夹角 非常小，即在 </a:t>
            </a:r>
            <a:r>
              <a:rPr lang="en-US" altLang="zh-CN" sz="1600" dirty="0"/>
              <a:t>z′</a:t>
            </a:r>
            <a:r>
              <a:rPr lang="zh-CN" altLang="en-US" sz="1600" dirty="0"/>
              <a:t>轴上有很大的相关性。综合考虑，可以认为数据在 </a:t>
            </a:r>
            <a:r>
              <a:rPr lang="en-US" altLang="zh-CN" sz="1600" dirty="0"/>
              <a:t>x′</a:t>
            </a:r>
            <a:r>
              <a:rPr lang="zh-CN" altLang="en-US" sz="1600" dirty="0"/>
              <a:t>、</a:t>
            </a:r>
            <a:r>
              <a:rPr lang="en-US" altLang="zh-CN" sz="1600" dirty="0"/>
              <a:t>y′</a:t>
            </a:r>
            <a:r>
              <a:rPr lang="zh-CN" altLang="en-US" sz="1600" dirty="0"/>
              <a:t>轴上的投影构 成了数据的主成分</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11.3.2 </a:t>
            </a:r>
            <a:r>
              <a:rPr lang="zh-CN" altLang="en-US" sz="2000" dirty="0"/>
              <a:t>数据降维</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05" y="2060905"/>
            <a:ext cx="10584698" cy="2635337"/>
          </a:xfrm>
          <a:prstGeom prst="rect">
            <a:avLst/>
          </a:prstGeom>
          <a:noFill/>
        </p:spPr>
        <p:txBody>
          <a:bodyPr wrap="square">
            <a:spAutoFit/>
          </a:bodyPr>
          <a:lstStyle/>
          <a:p>
            <a:pPr>
              <a:lnSpc>
                <a:spcPct val="150000"/>
              </a:lnSpc>
              <a:tabLst>
                <a:tab pos="114300" algn="l"/>
                <a:tab pos="266700" algn="l"/>
              </a:tabLst>
            </a:pPr>
            <a:r>
              <a:rPr lang="zh-CN" altLang="en-US" sz="1600" dirty="0"/>
              <a:t>所以，降维意味着信息的丢失，不过，鉴于实际数据本身常常存在的相关性，可以在 降维的同时将信息的损失尽量降低。 下面介绍一个极端的情况，也许在现实中不会出现，但是类似情况还是很常见的。 假设某学籍数据有两列 </a:t>
            </a:r>
            <a:r>
              <a:rPr lang="en-US" altLang="zh-CN" sz="1600" dirty="0"/>
              <a:t>M </a:t>
            </a:r>
            <a:r>
              <a:rPr lang="zh-CN" altLang="en-US" sz="1600" dirty="0"/>
              <a:t>和 </a:t>
            </a:r>
            <a:r>
              <a:rPr lang="en-US" altLang="zh-CN" sz="1600" dirty="0"/>
              <a:t>F</a:t>
            </a:r>
            <a:r>
              <a:rPr lang="zh-CN" altLang="en-US" sz="1600" dirty="0"/>
              <a:t>，其中 </a:t>
            </a:r>
            <a:r>
              <a:rPr lang="en-US" altLang="zh-CN" sz="1600" dirty="0"/>
              <a:t>M </a:t>
            </a:r>
            <a:r>
              <a:rPr lang="zh-CN" altLang="en-US" sz="1600" dirty="0"/>
              <a:t>列的取值是：如果学生为男性，则取值为 </a:t>
            </a:r>
            <a:r>
              <a:rPr lang="en-US" altLang="zh-CN" sz="1600" dirty="0"/>
              <a:t>1 </a:t>
            </a:r>
            <a:r>
              <a:rPr lang="zh-CN" altLang="en-US" sz="1600" dirty="0"/>
              <a:t>； 如果学生为女性，则取值为 </a:t>
            </a:r>
            <a:r>
              <a:rPr lang="en-US" altLang="zh-CN" sz="1600" dirty="0"/>
              <a:t>0</a:t>
            </a:r>
            <a:r>
              <a:rPr lang="zh-CN" altLang="en-US" sz="1600" dirty="0"/>
              <a:t>。</a:t>
            </a:r>
            <a:r>
              <a:rPr lang="en-US" altLang="zh-CN" sz="1600" dirty="0"/>
              <a:t>F </a:t>
            </a:r>
            <a:r>
              <a:rPr lang="zh-CN" altLang="en-US" sz="1600" dirty="0"/>
              <a:t>列的取值是：若学生为女性，则取值为 </a:t>
            </a:r>
            <a:r>
              <a:rPr lang="en-US" altLang="zh-CN" sz="1600" dirty="0"/>
              <a:t>0 </a:t>
            </a:r>
            <a:r>
              <a:rPr lang="zh-CN" altLang="en-US" sz="1600" dirty="0"/>
              <a:t>；若学生为男 性，则取值为 </a:t>
            </a:r>
            <a:r>
              <a:rPr lang="en-US" altLang="zh-CN" sz="1600" dirty="0"/>
              <a:t>1</a:t>
            </a:r>
            <a:r>
              <a:rPr lang="zh-CN" altLang="en-US" sz="1600" dirty="0"/>
              <a:t>。此时如果统计全部学籍数据，会发现对于任何一条记录来说，当 </a:t>
            </a:r>
            <a:r>
              <a:rPr lang="en-US" altLang="zh-CN" sz="1600" dirty="0"/>
              <a:t>M </a:t>
            </a:r>
            <a:r>
              <a:rPr lang="zh-CN" altLang="en-US" sz="1600" dirty="0"/>
              <a:t>为 </a:t>
            </a:r>
            <a:r>
              <a:rPr lang="en-US" altLang="zh-CN" sz="1600" dirty="0"/>
              <a:t>1 </a:t>
            </a:r>
            <a:r>
              <a:rPr lang="zh-CN" altLang="en-US" sz="1600" dirty="0"/>
              <a:t>时，</a:t>
            </a:r>
            <a:r>
              <a:rPr lang="en-US" altLang="zh-CN" sz="1600" dirty="0"/>
              <a:t>F </a:t>
            </a:r>
            <a:r>
              <a:rPr lang="zh-CN" altLang="en-US" sz="1600" dirty="0"/>
              <a:t>必定为 </a:t>
            </a:r>
            <a:r>
              <a:rPr lang="en-US" altLang="zh-CN" sz="1600" dirty="0"/>
              <a:t>0</a:t>
            </a:r>
            <a:r>
              <a:rPr lang="zh-CN" altLang="en-US" sz="1600" dirty="0"/>
              <a:t>；反之，当 </a:t>
            </a:r>
            <a:r>
              <a:rPr lang="en-US" altLang="zh-CN" sz="1600" dirty="0"/>
              <a:t>M </a:t>
            </a:r>
            <a:r>
              <a:rPr lang="zh-CN" altLang="en-US" sz="1600" dirty="0"/>
              <a:t>为 </a:t>
            </a:r>
            <a:r>
              <a:rPr lang="en-US" altLang="zh-CN" sz="1600" dirty="0"/>
              <a:t>0 </a:t>
            </a:r>
            <a:r>
              <a:rPr lang="zh-CN" altLang="en-US" sz="1600" dirty="0"/>
              <a:t>时，</a:t>
            </a:r>
            <a:r>
              <a:rPr lang="en-US" altLang="zh-CN" sz="1600" dirty="0"/>
              <a:t>F </a:t>
            </a:r>
            <a:r>
              <a:rPr lang="zh-CN" altLang="en-US" sz="1600" dirty="0"/>
              <a:t>必定为 </a:t>
            </a:r>
            <a:r>
              <a:rPr lang="en-US" altLang="zh-CN" sz="1600" dirty="0"/>
              <a:t>1</a:t>
            </a:r>
            <a:r>
              <a:rPr lang="zh-CN" altLang="en-US" sz="1600" dirty="0"/>
              <a:t>。在这种情况下，我们将 </a:t>
            </a:r>
            <a:r>
              <a:rPr lang="en-US" altLang="zh-CN" sz="1600" dirty="0"/>
              <a:t>M </a:t>
            </a:r>
            <a:r>
              <a:rPr lang="zh-CN" altLang="en-US" sz="1600" dirty="0"/>
              <a:t>或者 </a:t>
            </a:r>
            <a:r>
              <a:rPr lang="en-US" altLang="zh-CN" sz="1600" dirty="0"/>
              <a:t>F </a:t>
            </a:r>
            <a:r>
              <a:rPr lang="zh-CN" altLang="en-US" sz="1600" dirty="0"/>
              <a:t>去掉 实际上没有损失任何信息，因为只要保留一列，就可以完全还原另一列。 至此，降维差不多介绍清楚了，现在我们将自己面对的数据抽象为一组向量。我们有 必要研究一些向量的数学性质，而这些数学性质将成为后续推导 </a:t>
            </a:r>
            <a:r>
              <a:rPr lang="en-US" altLang="zh-CN" sz="1600" dirty="0"/>
              <a:t>PCA </a:t>
            </a:r>
            <a:r>
              <a:rPr lang="zh-CN" altLang="en-US" sz="1600" dirty="0"/>
              <a:t>的理论基础。</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184224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1. </a:t>
            </a:r>
            <a:r>
              <a:rPr lang="zh-CN" altLang="en-US" sz="1600" dirty="0"/>
              <a:t>内积与投影 下面先看一个向量运算：内积。 两个维数相同的向量的内积被定义为 </a:t>
            </a:r>
            <a:r>
              <a:rPr lang="en-US" altLang="zh-CN" sz="1600" dirty="0"/>
              <a:t>1 2 1 2 1 1 2 ( , ,ć, ) n </a:t>
            </a:r>
            <a:r>
              <a:rPr lang="en-US" altLang="zh-CN" sz="1600" dirty="0" err="1"/>
              <a:t>n</a:t>
            </a:r>
            <a:r>
              <a:rPr lang="en-US" altLang="zh-CN" sz="1600" dirty="0"/>
              <a:t> ' ( , ,ć, )' ć n </a:t>
            </a:r>
            <a:r>
              <a:rPr lang="en-US" altLang="zh-CN" sz="1600" dirty="0" err="1"/>
              <a:t>n</a:t>
            </a:r>
            <a:r>
              <a:rPr lang="en-US" altLang="zh-CN" sz="1600" dirty="0"/>
              <a:t> a </a:t>
            </a:r>
            <a:r>
              <a:rPr lang="en-US" altLang="zh-CN" sz="1600" dirty="0" err="1"/>
              <a:t>a</a:t>
            </a:r>
            <a:r>
              <a:rPr lang="en-US" altLang="zh-CN" sz="1600" dirty="0"/>
              <a:t> </a:t>
            </a:r>
            <a:r>
              <a:rPr lang="en-US" altLang="zh-CN" sz="1600" dirty="0" err="1"/>
              <a:t>a</a:t>
            </a:r>
            <a:r>
              <a:rPr lang="en-US" altLang="zh-CN" sz="1600" dirty="0"/>
              <a:t> b ⋅ = b </a:t>
            </a:r>
            <a:r>
              <a:rPr lang="en-US" altLang="zh-CN" sz="1600" dirty="0" err="1"/>
              <a:t>b</a:t>
            </a:r>
            <a:r>
              <a:rPr lang="en-US" altLang="zh-CN" sz="1600" dirty="0"/>
              <a:t> a b + + a b + a b </a:t>
            </a:r>
            <a:r>
              <a:rPr lang="zh-CN" altLang="en-US" sz="1600" dirty="0"/>
              <a:t>（</a:t>
            </a:r>
            <a:r>
              <a:rPr lang="en-US" altLang="zh-CN" sz="1600" dirty="0"/>
              <a:t>11.5</a:t>
            </a:r>
            <a:r>
              <a:rPr lang="zh-CN" altLang="en-US" sz="1600" dirty="0"/>
              <a:t>） 内积运算将两个向量映射为一个实数，其计算方式非常容易理解，但是其意义并不明 显，下面分析内积的几何意义。假设 </a:t>
            </a:r>
            <a:r>
              <a:rPr lang="en-US" altLang="zh-CN" sz="1600" dirty="0"/>
              <a:t>A </a:t>
            </a:r>
            <a:r>
              <a:rPr lang="zh-CN" altLang="en-US" sz="1600" dirty="0"/>
              <a:t>和 </a:t>
            </a:r>
            <a:r>
              <a:rPr lang="en-US" altLang="zh-CN" sz="1600" dirty="0"/>
              <a:t>B </a:t>
            </a:r>
            <a:r>
              <a:rPr lang="zh-CN" altLang="en-US" sz="1600" dirty="0"/>
              <a:t>是两个 </a:t>
            </a:r>
            <a:r>
              <a:rPr lang="en-US" altLang="zh-CN" sz="1600" dirty="0"/>
              <a:t>n </a:t>
            </a:r>
            <a:r>
              <a:rPr lang="zh-CN" altLang="en-US" sz="1600" dirty="0"/>
              <a:t>维向量，我们知道 </a:t>
            </a:r>
            <a:r>
              <a:rPr lang="en-US" altLang="zh-CN" sz="1600" dirty="0"/>
              <a:t>n </a:t>
            </a:r>
            <a:r>
              <a:rPr lang="zh-CN" altLang="en-US" sz="1600" dirty="0"/>
              <a:t>维向量可以等 价表示为 </a:t>
            </a:r>
            <a:r>
              <a:rPr lang="en-US" altLang="zh-CN" sz="1600" dirty="0"/>
              <a:t>n </a:t>
            </a:r>
            <a:r>
              <a:rPr lang="zh-CN" altLang="en-US" sz="1600" dirty="0"/>
              <a:t>维空间中的一条从原点发射的有向线段，为了简单起见，假设 </a:t>
            </a:r>
            <a:r>
              <a:rPr lang="en-US" altLang="zh-CN" sz="1600" dirty="0"/>
              <a:t>A </a:t>
            </a:r>
            <a:r>
              <a:rPr lang="zh-CN" altLang="en-US" sz="1600" dirty="0"/>
              <a:t>和 </a:t>
            </a:r>
            <a:r>
              <a:rPr lang="en-US" altLang="zh-CN" sz="1600" dirty="0"/>
              <a:t>B </a:t>
            </a:r>
            <a:r>
              <a:rPr lang="zh-CN" altLang="en-US" sz="1600" dirty="0"/>
              <a:t>均为二 维向量，则 </a:t>
            </a:r>
            <a:r>
              <a:rPr lang="en-US" altLang="zh-CN" sz="1600" dirty="0"/>
              <a:t>1 1 A= ( , x y ) </a:t>
            </a:r>
            <a:r>
              <a:rPr lang="zh-CN" altLang="en-US" sz="1600" dirty="0"/>
              <a:t>， </a:t>
            </a:r>
            <a:r>
              <a:rPr lang="en-US" altLang="zh-CN" sz="1600" dirty="0"/>
              <a:t>2 2 B = ( , x y ) </a:t>
            </a:r>
            <a:r>
              <a:rPr lang="zh-CN" altLang="en-US" sz="1600" dirty="0"/>
              <a:t>那么，在二维平面上 </a:t>
            </a:r>
            <a:r>
              <a:rPr lang="en-US" altLang="zh-CN" sz="1600" dirty="0"/>
              <a:t>A </a:t>
            </a:r>
            <a:r>
              <a:rPr lang="zh-CN" altLang="en-US" sz="1600" dirty="0"/>
              <a:t>和 </a:t>
            </a:r>
            <a:r>
              <a:rPr lang="en-US" altLang="zh-CN" sz="1600" dirty="0"/>
              <a:t>B </a:t>
            </a:r>
            <a:r>
              <a:rPr lang="zh-CN" altLang="en-US" sz="1600" dirty="0"/>
              <a:t>可以用两条发自原点的有向线段表示，如图 </a:t>
            </a:r>
            <a:r>
              <a:rPr lang="en-US" altLang="zh-CN" sz="1600" dirty="0"/>
              <a:t>11-5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11.3.3 PCA </a:t>
            </a:r>
            <a:r>
              <a:rPr lang="zh-CN" altLang="en-US" sz="2000" dirty="0"/>
              <a:t>基本数学原理</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3935850" y="3241510"/>
            <a:ext cx="3619500" cy="3027528"/>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05" y="2060905"/>
            <a:ext cx="10584698" cy="3374001"/>
          </a:xfrm>
          <a:prstGeom prst="rect">
            <a:avLst/>
          </a:prstGeom>
          <a:noFill/>
        </p:spPr>
        <p:txBody>
          <a:bodyPr wrap="square">
            <a:spAutoFit/>
          </a:bodyPr>
          <a:lstStyle/>
          <a:p>
            <a:pPr>
              <a:lnSpc>
                <a:spcPct val="150000"/>
              </a:lnSpc>
              <a:tabLst>
                <a:tab pos="114300" algn="l"/>
                <a:tab pos="266700" algn="l"/>
              </a:tabLst>
            </a:pPr>
            <a:r>
              <a:rPr lang="zh-CN" altLang="en-US" sz="1600" dirty="0"/>
              <a:t>现在从 </a:t>
            </a:r>
            <a:r>
              <a:rPr lang="en-US" altLang="zh-CN" sz="1600" dirty="0"/>
              <a:t>A </a:t>
            </a:r>
            <a:r>
              <a:rPr lang="zh-CN" altLang="en-US" sz="1600" dirty="0"/>
              <a:t>点向 </a:t>
            </a:r>
            <a:r>
              <a:rPr lang="en-US" altLang="zh-CN" sz="1600" dirty="0"/>
              <a:t>B </a:t>
            </a:r>
            <a:r>
              <a:rPr lang="zh-CN" altLang="en-US" sz="1600" dirty="0"/>
              <a:t>点所在直线引入一条垂线，我们知道垂线与 </a:t>
            </a:r>
            <a:r>
              <a:rPr lang="en-US" altLang="zh-CN" sz="1600" dirty="0"/>
              <a:t>B </a:t>
            </a:r>
            <a:r>
              <a:rPr lang="zh-CN" altLang="en-US" sz="1600" dirty="0"/>
              <a:t>的交点叫作 </a:t>
            </a:r>
            <a:r>
              <a:rPr lang="en-US" altLang="zh-CN" sz="1600" dirty="0"/>
              <a:t>A </a:t>
            </a:r>
            <a:r>
              <a:rPr lang="zh-CN" altLang="en-US" sz="1600" dirty="0"/>
              <a:t>在 </a:t>
            </a:r>
            <a:r>
              <a:rPr lang="en-US" altLang="zh-CN" sz="1600" dirty="0"/>
              <a:t>B </a:t>
            </a:r>
            <a:r>
              <a:rPr lang="zh-CN" altLang="en-US" sz="1600" dirty="0"/>
              <a:t>上 的投影，再假设 </a:t>
            </a:r>
            <a:r>
              <a:rPr lang="en-US" altLang="zh-CN" sz="1600" dirty="0"/>
              <a:t>A </a:t>
            </a:r>
            <a:r>
              <a:rPr lang="zh-CN" altLang="en-US" sz="1600" dirty="0"/>
              <a:t>点所在直线与 </a:t>
            </a:r>
            <a:r>
              <a:rPr lang="en-US" altLang="zh-CN" sz="1600" dirty="0"/>
              <a:t>B </a:t>
            </a:r>
            <a:r>
              <a:rPr lang="zh-CN" altLang="en-US" sz="1600" dirty="0"/>
              <a:t>点所在直线的夹角为 </a:t>
            </a:r>
            <a:r>
              <a:rPr lang="en-US" altLang="zh-CN" sz="1600" dirty="0"/>
              <a:t>α</a:t>
            </a:r>
            <a:r>
              <a:rPr lang="zh-CN" altLang="en-US" sz="1600" dirty="0"/>
              <a:t>，则投影的矢量长度为 </a:t>
            </a:r>
            <a:r>
              <a:rPr lang="en-US" altLang="zh-CN" sz="1600" dirty="0"/>
              <a:t>A cosα </a:t>
            </a:r>
            <a:r>
              <a:rPr lang="zh-CN" altLang="en-US" sz="1600" dirty="0"/>
              <a:t>其中 </a:t>
            </a:r>
            <a:r>
              <a:rPr lang="en-US" altLang="zh-CN" sz="1600" dirty="0"/>
              <a:t>2 2 A 1 1 = + x y </a:t>
            </a:r>
            <a:r>
              <a:rPr lang="zh-CN" altLang="en-US" sz="1600" dirty="0"/>
              <a:t>是向量 </a:t>
            </a:r>
            <a:r>
              <a:rPr lang="en-US" altLang="zh-CN" sz="1600" dirty="0"/>
              <a:t>A </a:t>
            </a:r>
            <a:r>
              <a:rPr lang="zh-CN" altLang="en-US" sz="1600" dirty="0"/>
              <a:t>的模，也就是 </a:t>
            </a:r>
            <a:r>
              <a:rPr lang="en-US" altLang="zh-CN" sz="1600" dirty="0"/>
              <a:t>A </a:t>
            </a:r>
            <a:r>
              <a:rPr lang="zh-CN" altLang="en-US" sz="1600" dirty="0"/>
              <a:t>线段的标量长度。 注意，这里区分了矢量长度和标量长度，标量长度总是大于或等于 </a:t>
            </a:r>
            <a:r>
              <a:rPr lang="en-US" altLang="zh-CN" sz="1600" dirty="0"/>
              <a:t>0</a:t>
            </a:r>
            <a:r>
              <a:rPr lang="zh-CN" altLang="en-US" sz="1600" dirty="0"/>
              <a:t>，值就是线段的 长度；而矢量长度可能为负，其绝对值是线性长度，而符号取决于其方向与标准方向相同 或者相反。 可能大家还没明白内积和长度有什么关系，不过，可以将内积表示为另一种我们熟悉 的方式： </a:t>
            </a:r>
            <a:r>
              <a:rPr lang="en-US" altLang="zh-CN" sz="1600" dirty="0"/>
              <a:t>A B⋅ = A B cosα </a:t>
            </a:r>
            <a:r>
              <a:rPr lang="zh-CN" altLang="en-US" sz="1600" dirty="0"/>
              <a:t>（</a:t>
            </a:r>
            <a:r>
              <a:rPr lang="en-US" altLang="zh-CN" sz="1600" dirty="0"/>
              <a:t>11.6</a:t>
            </a:r>
            <a:r>
              <a:rPr lang="zh-CN" altLang="en-US" sz="1600" dirty="0"/>
              <a:t>） 现在明白了吧？ </a:t>
            </a:r>
            <a:r>
              <a:rPr lang="en-US" altLang="zh-CN" sz="1600" dirty="0"/>
              <a:t>A </a:t>
            </a:r>
            <a:r>
              <a:rPr lang="zh-CN" altLang="en-US" sz="1600" dirty="0"/>
              <a:t>与 </a:t>
            </a:r>
            <a:r>
              <a:rPr lang="en-US" altLang="zh-CN" sz="1600" dirty="0"/>
              <a:t>B </a:t>
            </a:r>
            <a:r>
              <a:rPr lang="zh-CN" altLang="en-US" sz="1600" dirty="0"/>
              <a:t>的内积等于 </a:t>
            </a:r>
            <a:r>
              <a:rPr lang="en-US" altLang="zh-CN" sz="1600" dirty="0"/>
              <a:t>A </a:t>
            </a:r>
            <a:r>
              <a:rPr lang="zh-CN" altLang="en-US" sz="1600" dirty="0"/>
              <a:t>到 </a:t>
            </a:r>
            <a:r>
              <a:rPr lang="en-US" altLang="zh-CN" sz="1600" dirty="0"/>
              <a:t>B </a:t>
            </a:r>
            <a:r>
              <a:rPr lang="zh-CN" altLang="en-US" sz="1600" dirty="0"/>
              <a:t>的投影长度乘以 </a:t>
            </a:r>
            <a:r>
              <a:rPr lang="en-US" altLang="zh-CN" sz="1600" dirty="0"/>
              <a:t>B </a:t>
            </a:r>
            <a:r>
              <a:rPr lang="zh-CN" altLang="en-US" sz="1600" dirty="0"/>
              <a:t>的模。进一步，如果 假设 </a:t>
            </a:r>
            <a:r>
              <a:rPr lang="en-US" altLang="zh-CN" sz="1600" dirty="0"/>
              <a:t>B </a:t>
            </a:r>
            <a:r>
              <a:rPr lang="zh-CN" altLang="en-US" sz="1600" dirty="0"/>
              <a:t>的模为 </a:t>
            </a:r>
            <a:r>
              <a:rPr lang="en-US" altLang="zh-CN" sz="1600" dirty="0"/>
              <a:t>1</a:t>
            </a:r>
            <a:r>
              <a:rPr lang="zh-CN" altLang="en-US" sz="1600" dirty="0"/>
              <a:t>，即让 </a:t>
            </a:r>
            <a:r>
              <a:rPr lang="en-US" altLang="zh-CN" sz="1600" dirty="0"/>
              <a:t>2 2 B x = ( , y )</a:t>
            </a:r>
            <a:r>
              <a:rPr lang="zh-CN" altLang="en-US" sz="1600" dirty="0"/>
              <a:t>，那么就变成下面的公式（也就是上面说的投影的矢量 长度）： </a:t>
            </a:r>
            <a:r>
              <a:rPr lang="en-US" altLang="zh-CN" sz="1600" dirty="0"/>
              <a:t>A B⋅ = A B cosα </a:t>
            </a:r>
            <a:r>
              <a:rPr lang="zh-CN" altLang="en-US" sz="1600" dirty="0"/>
              <a:t>（</a:t>
            </a:r>
            <a:r>
              <a:rPr lang="en-US" altLang="zh-CN" sz="1600" dirty="0"/>
              <a:t>11.7</a:t>
            </a:r>
            <a:r>
              <a:rPr lang="zh-CN" altLang="en-US" sz="1600" dirty="0"/>
              <a:t>） 也就是说，设向量 </a:t>
            </a:r>
            <a:r>
              <a:rPr lang="en-US" altLang="zh-CN" sz="1600" dirty="0"/>
              <a:t>B </a:t>
            </a:r>
            <a:r>
              <a:rPr lang="zh-CN" altLang="en-US" sz="1600" dirty="0"/>
              <a:t>的模为 </a:t>
            </a:r>
            <a:r>
              <a:rPr lang="en-US" altLang="zh-CN" sz="1600" dirty="0"/>
              <a:t>1</a:t>
            </a:r>
            <a:r>
              <a:rPr lang="zh-CN" altLang="en-US" sz="1600" dirty="0"/>
              <a:t>，则 </a:t>
            </a:r>
            <a:r>
              <a:rPr lang="en-US" altLang="zh-CN" sz="1600" dirty="0"/>
              <a:t>A </a:t>
            </a:r>
            <a:r>
              <a:rPr lang="zh-CN" altLang="en-US" sz="1600" dirty="0"/>
              <a:t>与 </a:t>
            </a:r>
            <a:r>
              <a:rPr lang="en-US" altLang="zh-CN" sz="1600" dirty="0"/>
              <a:t>B </a:t>
            </a:r>
            <a:r>
              <a:rPr lang="zh-CN" altLang="en-US" sz="1600" dirty="0"/>
              <a:t>的内积值等于 </a:t>
            </a:r>
            <a:r>
              <a:rPr lang="en-US" altLang="zh-CN" sz="1600" dirty="0"/>
              <a:t>A </a:t>
            </a:r>
            <a:r>
              <a:rPr lang="zh-CN" altLang="en-US" sz="1600" dirty="0"/>
              <a:t>向 </a:t>
            </a:r>
            <a:r>
              <a:rPr lang="en-US" altLang="zh-CN" sz="1600" dirty="0"/>
              <a:t>B </a:t>
            </a:r>
            <a:r>
              <a:rPr lang="zh-CN" altLang="en-US" sz="1600" dirty="0"/>
              <a:t>所在直线投影的矢量 长度！这就是内积的一种几何解释，也是我们得到的第一个重要结论</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05" y="2060905"/>
            <a:ext cx="10584698" cy="788677"/>
          </a:xfrm>
          <a:prstGeom prst="rect">
            <a:avLst/>
          </a:prstGeom>
          <a:noFill/>
        </p:spPr>
        <p:txBody>
          <a:bodyPr wrap="square">
            <a:spAutoFit/>
          </a:bodyPr>
          <a:lstStyle/>
          <a:p>
            <a:pPr>
              <a:lnSpc>
                <a:spcPct val="150000"/>
              </a:lnSpc>
              <a:tabLst>
                <a:tab pos="114300" algn="l"/>
                <a:tab pos="266700" algn="l"/>
              </a:tabLst>
            </a:pPr>
            <a:r>
              <a:rPr lang="en-US" altLang="zh-CN" sz="1600" dirty="0"/>
              <a:t>2. </a:t>
            </a:r>
            <a:r>
              <a:rPr lang="zh-CN" altLang="en-US" sz="1600" dirty="0"/>
              <a:t>基 下面继续在二维空间讨论向量。上文说过，一个二维向量可以对应二维笛卡儿直角坐 标系中从原点出发的一条有向线段，这个向量如图 </a:t>
            </a:r>
            <a:r>
              <a:rPr lang="en-US" altLang="zh-CN" sz="1600" dirty="0"/>
              <a:t>11-6 </a:t>
            </a:r>
            <a:r>
              <a:rPr lang="zh-CN" altLang="en-US" sz="1600" dirty="0"/>
              <a:t>所示。</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4151865" y="2636945"/>
            <a:ext cx="4095750" cy="38957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729" y="1412860"/>
            <a:ext cx="4968345" cy="5220660"/>
          </a:xfrm>
          <a:prstGeom prst="rect">
            <a:avLst/>
          </a:prstGeom>
          <a:noFill/>
        </p:spPr>
        <p:txBody>
          <a:bodyPr wrap="square">
            <a:spAutoFit/>
          </a:bodyPr>
          <a:lstStyle/>
          <a:p>
            <a:pPr>
              <a:lnSpc>
                <a:spcPct val="150000"/>
              </a:lnSpc>
              <a:tabLst>
                <a:tab pos="114300" algn="l"/>
                <a:tab pos="266700" algn="l"/>
              </a:tabLst>
            </a:pPr>
            <a:r>
              <a:rPr lang="zh-CN" altLang="en-US" sz="1600" dirty="0"/>
              <a:t>在代数表示方面，我们经常使用线段终点的点的坐标表示向量，例如上面的向量可以 表示为（</a:t>
            </a:r>
            <a:r>
              <a:rPr lang="en-US" altLang="zh-CN" sz="1600" dirty="0"/>
              <a:t>3</a:t>
            </a:r>
            <a:r>
              <a:rPr lang="zh-CN" altLang="en-US" sz="1600" dirty="0"/>
              <a:t>，</a:t>
            </a:r>
            <a:r>
              <a:rPr lang="en-US" altLang="zh-CN" sz="1600" dirty="0"/>
              <a:t>2</a:t>
            </a:r>
            <a:r>
              <a:rPr lang="zh-CN" altLang="en-US" sz="1600" dirty="0"/>
              <a:t>），这里我们再熟悉不过的向量表示。 不过我们常常忽略，只有一个（</a:t>
            </a:r>
            <a:r>
              <a:rPr lang="en-US" altLang="zh-CN" sz="1600" dirty="0"/>
              <a:t>3</a:t>
            </a:r>
            <a:r>
              <a:rPr lang="zh-CN" altLang="en-US" sz="1600" dirty="0"/>
              <a:t>，</a:t>
            </a:r>
            <a:r>
              <a:rPr lang="en-US" altLang="zh-CN" sz="1600" dirty="0"/>
              <a:t>2</a:t>
            </a:r>
            <a:r>
              <a:rPr lang="zh-CN" altLang="en-US" sz="1600" dirty="0"/>
              <a:t>）是不能精确表示一个向量的，仔细看一下，这 里的坐标（</a:t>
            </a:r>
            <a:r>
              <a:rPr lang="en-US" altLang="zh-CN" sz="1600" dirty="0"/>
              <a:t>3</a:t>
            </a:r>
            <a:r>
              <a:rPr lang="zh-CN" altLang="en-US" sz="1600" dirty="0"/>
              <a:t>，</a:t>
            </a:r>
            <a:r>
              <a:rPr lang="en-US" altLang="zh-CN" sz="1600" dirty="0"/>
              <a:t>2</a:t>
            </a:r>
            <a:r>
              <a:rPr lang="zh-CN" altLang="en-US" sz="1600" dirty="0"/>
              <a:t>）实际上表示的是向量在 </a:t>
            </a:r>
            <a:r>
              <a:rPr lang="en-US" altLang="zh-CN" sz="1600" dirty="0"/>
              <a:t>x </a:t>
            </a:r>
            <a:r>
              <a:rPr lang="zh-CN" altLang="en-US" sz="1600" dirty="0"/>
              <a:t>轴上的投影值为 </a:t>
            </a:r>
            <a:r>
              <a:rPr lang="en-US" altLang="zh-CN" sz="1600" dirty="0"/>
              <a:t>3</a:t>
            </a:r>
            <a:r>
              <a:rPr lang="zh-CN" altLang="en-US" sz="1600" dirty="0"/>
              <a:t>，在 </a:t>
            </a:r>
            <a:r>
              <a:rPr lang="en-US" altLang="zh-CN" sz="1600" dirty="0"/>
              <a:t>y </a:t>
            </a:r>
            <a:r>
              <a:rPr lang="zh-CN" altLang="en-US" sz="1600" dirty="0"/>
              <a:t>轴上的投影值为 </a:t>
            </a:r>
            <a:r>
              <a:rPr lang="en-US" altLang="zh-CN" sz="1600" dirty="0"/>
              <a:t>2</a:t>
            </a:r>
            <a:r>
              <a:rPr lang="zh-CN" altLang="en-US" sz="1600" dirty="0"/>
              <a:t>。 也就是说，我们使其隐式引入一个定义：以 </a:t>
            </a:r>
            <a:r>
              <a:rPr lang="en-US" altLang="zh-CN" sz="1600" dirty="0"/>
              <a:t>x </a:t>
            </a:r>
            <a:r>
              <a:rPr lang="zh-CN" altLang="en-US" sz="1600" dirty="0"/>
              <a:t>轴和 </a:t>
            </a:r>
            <a:r>
              <a:rPr lang="en-US" altLang="zh-CN" sz="1600" dirty="0"/>
              <a:t>y </a:t>
            </a:r>
            <a:r>
              <a:rPr lang="zh-CN" altLang="en-US" sz="1600" dirty="0"/>
              <a:t>轴上正方向长度为 </a:t>
            </a:r>
            <a:r>
              <a:rPr lang="en-US" altLang="zh-CN" sz="1600" dirty="0"/>
              <a:t>1 </a:t>
            </a:r>
            <a:r>
              <a:rPr lang="zh-CN" altLang="en-US" sz="1600" dirty="0"/>
              <a:t>的向量为标准， 那么一个向量（</a:t>
            </a:r>
            <a:r>
              <a:rPr lang="en-US" altLang="zh-CN" sz="1600" dirty="0"/>
              <a:t>3</a:t>
            </a:r>
            <a:r>
              <a:rPr lang="zh-CN" altLang="en-US" sz="1600" dirty="0"/>
              <a:t>，</a:t>
            </a:r>
            <a:r>
              <a:rPr lang="en-US" altLang="zh-CN" sz="1600" dirty="0"/>
              <a:t>2</a:t>
            </a:r>
            <a:r>
              <a:rPr lang="zh-CN" altLang="en-US" sz="1600" dirty="0"/>
              <a:t>）实际上是说在 </a:t>
            </a:r>
            <a:r>
              <a:rPr lang="en-US" altLang="zh-CN" sz="1600" dirty="0"/>
              <a:t>x </a:t>
            </a:r>
            <a:r>
              <a:rPr lang="zh-CN" altLang="en-US" sz="1600" dirty="0"/>
              <a:t>轴投影为 </a:t>
            </a:r>
            <a:r>
              <a:rPr lang="en-US" altLang="zh-CN" sz="1600" dirty="0"/>
              <a:t>3</a:t>
            </a:r>
            <a:r>
              <a:rPr lang="zh-CN" altLang="en-US" sz="1600" dirty="0"/>
              <a:t>，而在 </a:t>
            </a:r>
            <a:r>
              <a:rPr lang="en-US" altLang="zh-CN" sz="1600" dirty="0"/>
              <a:t>y </a:t>
            </a:r>
            <a:r>
              <a:rPr lang="zh-CN" altLang="en-US" sz="1600" dirty="0"/>
              <a:t>轴投影为 </a:t>
            </a:r>
            <a:r>
              <a:rPr lang="en-US" altLang="zh-CN" sz="1600" dirty="0"/>
              <a:t>2</a:t>
            </a:r>
            <a:r>
              <a:rPr lang="zh-CN" altLang="en-US" sz="1600" dirty="0"/>
              <a:t>。注意投影是一个 矢量，所以可以为负。 更正式地说，向量</a:t>
            </a:r>
            <a:r>
              <a:rPr lang="en-US" altLang="zh-CN" sz="1600" dirty="0"/>
              <a:t>( , x y)</a:t>
            </a:r>
            <a:r>
              <a:rPr lang="zh-CN" altLang="en-US" sz="1600" dirty="0"/>
              <a:t>实际上表示线性组合： </a:t>
            </a:r>
            <a:r>
              <a:rPr lang="en-US" altLang="zh-CN" sz="1600" dirty="0"/>
              <a:t>x y (1, 0) '+ (0,1) '</a:t>
            </a:r>
            <a:r>
              <a:rPr lang="zh-CN" altLang="en-US" sz="1600" dirty="0"/>
              <a:t>。 不难证明，所有二维向量都可以表示为这样的线性组合，此处（</a:t>
            </a:r>
            <a:r>
              <a:rPr lang="en-US" altLang="zh-CN" sz="1600" dirty="0"/>
              <a:t>1</a:t>
            </a:r>
            <a:r>
              <a:rPr lang="zh-CN" altLang="en-US" sz="1600" dirty="0"/>
              <a:t>，</a:t>
            </a:r>
            <a:r>
              <a:rPr lang="en-US" altLang="zh-CN" sz="1600" dirty="0"/>
              <a:t>0</a:t>
            </a:r>
            <a:r>
              <a:rPr lang="zh-CN" altLang="en-US" sz="1600" dirty="0"/>
              <a:t>）和（</a:t>
            </a:r>
            <a:r>
              <a:rPr lang="en-US" altLang="zh-CN" sz="1600" dirty="0"/>
              <a:t>0</a:t>
            </a:r>
            <a:r>
              <a:rPr lang="zh-CN" altLang="en-US" sz="1600" dirty="0"/>
              <a:t>，</a:t>
            </a:r>
            <a:r>
              <a:rPr lang="en-US" altLang="zh-CN" sz="1600" dirty="0"/>
              <a:t>1</a:t>
            </a:r>
            <a:r>
              <a:rPr lang="zh-CN" altLang="en-US" sz="1600" dirty="0"/>
              <a:t>）叫 作二维空间的一组基，如图 </a:t>
            </a:r>
            <a:r>
              <a:rPr lang="en-US" altLang="zh-CN" sz="1600" dirty="0"/>
              <a:t>11-7 </a:t>
            </a:r>
            <a:r>
              <a:rPr lang="zh-CN" altLang="en-US" sz="1600" dirty="0"/>
              <a:t>所示。</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6" name="图片 5"/>
          <p:cNvPicPr>
            <a:picLocks noChangeAspect="1"/>
          </p:cNvPicPr>
          <p:nvPr/>
        </p:nvPicPr>
        <p:blipFill>
          <a:blip r:embed="rId1"/>
          <a:stretch>
            <a:fillRect/>
          </a:stretch>
        </p:blipFill>
        <p:spPr>
          <a:xfrm>
            <a:off x="5735975" y="2276920"/>
            <a:ext cx="4552950" cy="37909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2024706" cy="3091231"/>
          </a:xfrm>
          <a:prstGeom prst="rect">
            <a:avLst/>
          </a:prstGeom>
          <a:noFill/>
        </p:spPr>
        <p:txBody>
          <a:bodyPr wrap="square">
            <a:spAutoFit/>
          </a:bodyPr>
          <a:lstStyle/>
          <a:p>
            <a:pPr>
              <a:lnSpc>
                <a:spcPct val="150000"/>
              </a:lnSpc>
              <a:tabLst>
                <a:tab pos="114300" algn="l"/>
                <a:tab pos="266700" algn="l"/>
              </a:tabLst>
            </a:pPr>
            <a:r>
              <a:rPr lang="zh-CN" altLang="en-US" sz="1600" dirty="0"/>
              <a:t>所以，要准确描述向量，首先须确定一组基，然后给出基所在的各个直线上的投影值 就可以了，只不过我们经常省略第一步，默认以（</a:t>
            </a:r>
            <a:r>
              <a:rPr lang="en-US" altLang="zh-CN" sz="1600" dirty="0"/>
              <a:t>1</a:t>
            </a:r>
            <a:r>
              <a:rPr lang="zh-CN" altLang="en-US" sz="1600" dirty="0"/>
              <a:t>，</a:t>
            </a:r>
            <a:r>
              <a:rPr lang="en-US" altLang="zh-CN" sz="1600" dirty="0"/>
              <a:t>0</a:t>
            </a:r>
            <a:r>
              <a:rPr lang="zh-CN" altLang="en-US" sz="1600" dirty="0"/>
              <a:t>）和（</a:t>
            </a:r>
            <a:r>
              <a:rPr lang="en-US" altLang="zh-CN" sz="1600" dirty="0"/>
              <a:t>0</a:t>
            </a:r>
            <a:r>
              <a:rPr lang="zh-CN" altLang="en-US" sz="1600" dirty="0"/>
              <a:t>，</a:t>
            </a:r>
            <a:r>
              <a:rPr lang="en-US" altLang="zh-CN" sz="1600" dirty="0"/>
              <a:t>1</a:t>
            </a:r>
            <a:r>
              <a:rPr lang="zh-CN" altLang="en-US" sz="1600" dirty="0"/>
              <a:t>）为基。 之所以默认选择（</a:t>
            </a:r>
            <a:r>
              <a:rPr lang="en-US" altLang="zh-CN" sz="1600" dirty="0"/>
              <a:t>1</a:t>
            </a:r>
            <a:r>
              <a:rPr lang="zh-CN" altLang="en-US" sz="1600" dirty="0"/>
              <a:t>，</a:t>
            </a:r>
            <a:r>
              <a:rPr lang="en-US" altLang="zh-CN" sz="1600" dirty="0"/>
              <a:t>0</a:t>
            </a:r>
            <a:r>
              <a:rPr lang="zh-CN" altLang="en-US" sz="1600" dirty="0"/>
              <a:t>）和（</a:t>
            </a:r>
            <a:r>
              <a:rPr lang="en-US" altLang="zh-CN" sz="1600" dirty="0"/>
              <a:t>0</a:t>
            </a:r>
            <a:r>
              <a:rPr lang="zh-CN" altLang="en-US" sz="1600" dirty="0"/>
              <a:t>，</a:t>
            </a:r>
            <a:r>
              <a:rPr lang="en-US" altLang="zh-CN" sz="1600" dirty="0"/>
              <a:t>1</a:t>
            </a:r>
            <a:r>
              <a:rPr lang="zh-CN" altLang="en-US" sz="1600" dirty="0"/>
              <a:t>）为基，当然是比较方便，因为它们分别是 </a:t>
            </a:r>
            <a:r>
              <a:rPr lang="en-US" altLang="zh-CN" sz="1600" dirty="0"/>
              <a:t>x </a:t>
            </a:r>
            <a:r>
              <a:rPr lang="zh-CN" altLang="en-US" sz="1600" dirty="0"/>
              <a:t>和 </a:t>
            </a:r>
            <a:r>
              <a:rPr lang="en-US" altLang="zh-CN" sz="1600" dirty="0"/>
              <a:t>y </a:t>
            </a:r>
            <a:r>
              <a:rPr lang="zh-CN" altLang="en-US" sz="1600" dirty="0"/>
              <a:t>轴正方向上的单位向量，因此使得二维平面上的点坐标和向量一一对应，非常方便。但实 际上，任何两个线性无关的二维向量都可以成为一组基。所谓线性无关，在二维平面内可 以直观认为是两个不在一条直线上的向量。 例如，（</a:t>
            </a:r>
            <a:r>
              <a:rPr lang="en-US" altLang="zh-CN" sz="1600" dirty="0"/>
              <a:t>1</a:t>
            </a:r>
            <a:r>
              <a:rPr lang="zh-CN" altLang="en-US" sz="1600" dirty="0"/>
              <a:t>，</a:t>
            </a:r>
            <a:r>
              <a:rPr lang="en-US" altLang="zh-CN" sz="1600" dirty="0"/>
              <a:t>1</a:t>
            </a:r>
            <a:r>
              <a:rPr lang="zh-CN" altLang="en-US" sz="1600" dirty="0"/>
              <a:t>）和（</a:t>
            </a:r>
            <a:r>
              <a:rPr lang="en-US" altLang="zh-CN" sz="1600" dirty="0"/>
              <a:t>1</a:t>
            </a:r>
            <a:r>
              <a:rPr lang="zh-CN" altLang="en-US" sz="1600" dirty="0"/>
              <a:t>，</a:t>
            </a:r>
            <a:r>
              <a:rPr lang="en-US" altLang="zh-CN" sz="1600" dirty="0"/>
              <a:t>-1</a:t>
            </a:r>
            <a:r>
              <a:rPr lang="zh-CN" altLang="en-US" sz="1600" dirty="0"/>
              <a:t>）也可以成为一组基。一般来说，我们希望基的模是 </a:t>
            </a:r>
            <a:r>
              <a:rPr lang="en-US" altLang="zh-CN" sz="1600" dirty="0"/>
              <a:t>1</a:t>
            </a:r>
            <a:r>
              <a:rPr lang="zh-CN" altLang="en-US" sz="1600" dirty="0"/>
              <a:t>，因 为从内积的意义可以看到，如果基的模是 </a:t>
            </a:r>
            <a:r>
              <a:rPr lang="en-US" altLang="zh-CN" sz="1600" dirty="0"/>
              <a:t>1</a:t>
            </a:r>
            <a:r>
              <a:rPr lang="zh-CN" altLang="en-US" sz="1600" dirty="0"/>
              <a:t>，就可以方便地用向量点乘基直接获得其在新 基上的坐标！实际上，对于任何一个向量，我们总可以找到其同方向上模为 </a:t>
            </a:r>
            <a:r>
              <a:rPr lang="en-US" altLang="zh-CN" sz="1600" dirty="0"/>
              <a:t>1 </a:t>
            </a:r>
            <a:r>
              <a:rPr lang="zh-CN" altLang="en-US" sz="1600" dirty="0"/>
              <a:t>的向量，让 两个分量分别除以模即可。例如，上面的基可以变为 </a:t>
            </a:r>
            <a:r>
              <a:rPr lang="en-US" altLang="zh-CN" sz="1600" dirty="0"/>
              <a:t>1 1 ( ) 2 2 </a:t>
            </a:r>
            <a:r>
              <a:rPr lang="zh-CN" altLang="en-US" sz="1600" dirty="0"/>
              <a:t>和 </a:t>
            </a:r>
            <a:r>
              <a:rPr lang="en-US" altLang="zh-CN" sz="1600" dirty="0"/>
              <a:t>1 1 2 2 −( ) </a:t>
            </a:r>
            <a:r>
              <a:rPr lang="zh-CN" altLang="en-US" sz="1600" dirty="0"/>
              <a:t>。 现在我们想获得（</a:t>
            </a:r>
            <a:r>
              <a:rPr lang="en-US" altLang="zh-CN" sz="1600" dirty="0"/>
              <a:t>3</a:t>
            </a:r>
            <a:r>
              <a:rPr lang="zh-CN" altLang="en-US" sz="1600" dirty="0"/>
              <a:t>，</a:t>
            </a:r>
            <a:r>
              <a:rPr lang="en-US" altLang="zh-CN" sz="1600" dirty="0"/>
              <a:t>2</a:t>
            </a:r>
            <a:r>
              <a:rPr lang="zh-CN" altLang="en-US" sz="1600" dirty="0"/>
              <a:t>）在新基上的坐标，即在两个方向上的投影矢量值，那么根据内</a:t>
            </a:r>
            <a:r>
              <a:rPr lang="zh-CN" altLang="en-US" dirty="0"/>
              <a:t>积的几何意义，只要分别计算（</a:t>
            </a:r>
            <a:r>
              <a:rPr lang="en-US" altLang="zh-CN" dirty="0"/>
              <a:t>3</a:t>
            </a:r>
            <a:r>
              <a:rPr lang="zh-CN" altLang="en-US" dirty="0"/>
              <a:t>，</a:t>
            </a:r>
            <a:r>
              <a:rPr lang="en-US" altLang="zh-CN" dirty="0"/>
              <a:t>2</a:t>
            </a:r>
            <a:r>
              <a:rPr lang="zh-CN" altLang="en-US" dirty="0"/>
              <a:t>）和两个基的内积，不难得到新的坐标为 </a:t>
            </a:r>
            <a:r>
              <a:rPr lang="en-US" altLang="zh-CN" dirty="0"/>
              <a:t>5 1 2 2 − ( , )</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2024706" cy="419346"/>
          </a:xfrm>
          <a:prstGeom prst="rect">
            <a:avLst/>
          </a:prstGeom>
          <a:noFill/>
        </p:spPr>
        <p:txBody>
          <a:bodyPr wrap="square">
            <a:spAutoFit/>
          </a:bodyPr>
          <a:lstStyle/>
          <a:p>
            <a:pPr>
              <a:lnSpc>
                <a:spcPct val="150000"/>
              </a:lnSpc>
              <a:tabLst>
                <a:tab pos="114300" algn="l"/>
                <a:tab pos="266700" algn="l"/>
              </a:tabLst>
            </a:pPr>
            <a:r>
              <a:rPr lang="zh-CN" altLang="en-US" sz="1600" dirty="0"/>
              <a:t>图 </a:t>
            </a:r>
            <a:r>
              <a:rPr lang="en-US" altLang="zh-CN" sz="1600" dirty="0"/>
              <a:t>11-8 </a:t>
            </a:r>
            <a:r>
              <a:rPr lang="zh-CN" altLang="en-US" sz="1600" dirty="0"/>
              <a:t>所示为新基以及（</a:t>
            </a:r>
            <a:r>
              <a:rPr lang="en-US" altLang="zh-CN" sz="1600" dirty="0"/>
              <a:t>3</a:t>
            </a:r>
            <a:r>
              <a:rPr lang="zh-CN" altLang="en-US" sz="1600" dirty="0"/>
              <a:t>，</a:t>
            </a:r>
            <a:r>
              <a:rPr lang="en-US" altLang="zh-CN" sz="1600" dirty="0"/>
              <a:t>2</a:t>
            </a:r>
            <a:r>
              <a:rPr lang="zh-CN" altLang="en-US" sz="1600" dirty="0"/>
              <a:t>）在新基上坐标值的示意图。</a:t>
            </a: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1055650" y="2636945"/>
            <a:ext cx="4105275" cy="37623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2973891"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主成分分析算法</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2973891"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主成分分析算法</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2973891"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主成分分析算法</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2973891" cy="369332"/>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主成分分析算法</a:t>
            </a:r>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1448795" cy="3661580"/>
          </a:xfrm>
          <a:prstGeom prst="rect">
            <a:avLst/>
          </a:prstGeom>
          <a:noFill/>
        </p:spPr>
        <p:txBody>
          <a:bodyPr wrap="square">
            <a:spAutoFit/>
          </a:bodyPr>
          <a:lstStyle/>
          <a:p>
            <a:pPr>
              <a:lnSpc>
                <a:spcPct val="150000"/>
              </a:lnSpc>
              <a:tabLst>
                <a:tab pos="114300" algn="l"/>
                <a:tab pos="266700" algn="l"/>
              </a:tabLst>
            </a:pPr>
            <a:r>
              <a:rPr lang="zh-CN" altLang="en-US" sz="1200" dirty="0"/>
              <a:t>另外，这里要注意的是，我们列举的例子中基是正交的（即内积为 </a:t>
            </a:r>
            <a:r>
              <a:rPr lang="en-US" altLang="zh-CN" sz="1200" dirty="0"/>
              <a:t>0</a:t>
            </a:r>
            <a:r>
              <a:rPr lang="zh-CN" altLang="en-US" sz="1200" dirty="0"/>
              <a:t>，或者说相互垂 直），但是可以成为一组基的唯一要求是线性无关，非正交的基也是可以的，不过因为正 交基有较好的性质，所以一般使用的基都是正交的。 </a:t>
            </a:r>
            <a:r>
              <a:rPr lang="en-US" altLang="zh-CN" sz="1200" dirty="0"/>
              <a:t>3. </a:t>
            </a:r>
            <a:r>
              <a:rPr lang="zh-CN" altLang="en-US" sz="1200" dirty="0"/>
              <a:t>基变换的矩阵表示 下面用一种简单的方式表示基变换，还是上面的例子，想一下，将（</a:t>
            </a:r>
            <a:r>
              <a:rPr lang="en-US" altLang="zh-CN" sz="1200" dirty="0"/>
              <a:t>3</a:t>
            </a:r>
            <a:r>
              <a:rPr lang="zh-CN" altLang="en-US" sz="1200" dirty="0"/>
              <a:t>，</a:t>
            </a:r>
            <a:r>
              <a:rPr lang="en-US" altLang="zh-CN" sz="1200" dirty="0"/>
              <a:t>2</a:t>
            </a:r>
            <a:r>
              <a:rPr lang="zh-CN" altLang="en-US" sz="1200" dirty="0"/>
              <a:t>）变换为新 基上的坐标，就是用（</a:t>
            </a:r>
            <a:r>
              <a:rPr lang="en-US" altLang="zh-CN" sz="1200" dirty="0"/>
              <a:t>3</a:t>
            </a:r>
            <a:r>
              <a:rPr lang="zh-CN" altLang="en-US" sz="1200" dirty="0"/>
              <a:t>，</a:t>
            </a:r>
            <a:r>
              <a:rPr lang="en-US" altLang="zh-CN" sz="1200" dirty="0"/>
              <a:t>2</a:t>
            </a:r>
            <a:r>
              <a:rPr lang="zh-CN" altLang="en-US" sz="1200" dirty="0"/>
              <a:t>）与第一个基做内积运算，作为第一个新的坐标分量，然后用 （</a:t>
            </a:r>
            <a:r>
              <a:rPr lang="en-US" altLang="zh-CN" sz="1200" dirty="0"/>
              <a:t>3</a:t>
            </a:r>
            <a:r>
              <a:rPr lang="zh-CN" altLang="en-US" sz="1200" dirty="0"/>
              <a:t>，</a:t>
            </a:r>
            <a:r>
              <a:rPr lang="en-US" altLang="zh-CN" sz="1200" dirty="0"/>
              <a:t>2</a:t>
            </a:r>
            <a:r>
              <a:rPr lang="zh-CN" altLang="en-US" sz="1200" dirty="0"/>
              <a:t>）与第二个基做内积运算，作为第二个新坐标的分量。实际上，可以用矩阵相乘的 形式简洁地表示这个变换。 </a:t>
            </a:r>
            <a:r>
              <a:rPr lang="en-US" altLang="zh-CN" sz="1200" dirty="0"/>
              <a:t>1/ 2 1/ 2 3 5 / 2 1/ 2 1/ 2 2 1/ 2         =       − −       </a:t>
            </a:r>
            <a:r>
              <a:rPr lang="zh-CN" altLang="en-US" sz="1200" dirty="0"/>
              <a:t>那么，其中矩阵的两行分别为两个基，乘以原向量，其结果刚好为新基的坐标，可以 稍微扩展一下，如果有 </a:t>
            </a:r>
            <a:r>
              <a:rPr lang="en-US" altLang="zh-CN" sz="1200" dirty="0"/>
              <a:t>m </a:t>
            </a:r>
            <a:r>
              <a:rPr lang="zh-CN" altLang="en-US" sz="1200" dirty="0"/>
              <a:t>个二维向量，只要将二维向量按照列排成一个两行 </a:t>
            </a:r>
            <a:r>
              <a:rPr lang="en-US" altLang="zh-CN" sz="1200" dirty="0"/>
              <a:t>m </a:t>
            </a:r>
            <a:r>
              <a:rPr lang="zh-CN" altLang="en-US" sz="1200" dirty="0"/>
              <a:t>列的矩阵， 然后用“基矩阵”乘以这个矩阵，就可得到所有这些向量在新基下的值，例如： 若（</a:t>
            </a:r>
            <a:r>
              <a:rPr lang="en-US" altLang="zh-CN" sz="1200" dirty="0"/>
              <a:t>1</a:t>
            </a:r>
            <a:r>
              <a:rPr lang="zh-CN" altLang="en-US" sz="1200" dirty="0"/>
              <a:t>，</a:t>
            </a:r>
            <a:r>
              <a:rPr lang="en-US" altLang="zh-CN" sz="1200" dirty="0"/>
              <a:t>1</a:t>
            </a:r>
            <a:r>
              <a:rPr lang="zh-CN" altLang="en-US" sz="1200" dirty="0"/>
              <a:t>），（</a:t>
            </a:r>
            <a:r>
              <a:rPr lang="en-US" altLang="zh-CN" sz="1200" dirty="0"/>
              <a:t>2</a:t>
            </a:r>
            <a:r>
              <a:rPr lang="zh-CN" altLang="en-US" sz="1200" dirty="0"/>
              <a:t>，</a:t>
            </a:r>
            <a:r>
              <a:rPr lang="en-US" altLang="zh-CN" sz="1200" dirty="0"/>
              <a:t>2</a:t>
            </a:r>
            <a:r>
              <a:rPr lang="zh-CN" altLang="en-US" sz="1200" dirty="0"/>
              <a:t>），（</a:t>
            </a:r>
            <a:r>
              <a:rPr lang="en-US" altLang="zh-CN" sz="1200" dirty="0"/>
              <a:t>3</a:t>
            </a:r>
            <a:r>
              <a:rPr lang="zh-CN" altLang="en-US" sz="1200" dirty="0"/>
              <a:t>，</a:t>
            </a:r>
            <a:r>
              <a:rPr lang="en-US" altLang="zh-CN" sz="1200" dirty="0"/>
              <a:t>3</a:t>
            </a:r>
            <a:r>
              <a:rPr lang="zh-CN" altLang="en-US" sz="1200" dirty="0"/>
              <a:t>）想变换到刚才那组基上，则可以变为下列形式： </a:t>
            </a:r>
            <a:r>
              <a:rPr lang="en-US" altLang="zh-CN" sz="1200" dirty="0"/>
              <a:t>1/ 2 1/ 2 1 2 3 2 / 2 4 / 2 6 / 2 1/ 2 1/ 2 1 2 3 0 0 0         =     −     </a:t>
            </a:r>
            <a:r>
              <a:rPr lang="zh-CN" altLang="en-US" sz="1200" dirty="0"/>
              <a:t>于是，一组向量的基变换被表示为矩阵的相乘。一般地，如果有 </a:t>
            </a:r>
            <a:r>
              <a:rPr lang="en-US" altLang="zh-CN" sz="1200" dirty="0"/>
              <a:t>M </a:t>
            </a:r>
            <a:r>
              <a:rPr lang="zh-CN" altLang="en-US" sz="1200" dirty="0"/>
              <a:t>个 </a:t>
            </a:r>
            <a:r>
              <a:rPr lang="en-US" altLang="zh-CN" sz="1200" dirty="0"/>
              <a:t>N </a:t>
            </a:r>
            <a:r>
              <a:rPr lang="zh-CN" altLang="en-US" sz="1200" dirty="0"/>
              <a:t>维向量，若想将其变换到由 </a:t>
            </a:r>
            <a:r>
              <a:rPr lang="en-US" altLang="zh-CN" sz="1200" dirty="0"/>
              <a:t>R </a:t>
            </a:r>
            <a:r>
              <a:rPr lang="zh-CN" altLang="en-US" sz="1200" dirty="0"/>
              <a:t>个 </a:t>
            </a:r>
            <a:r>
              <a:rPr lang="en-US" altLang="zh-CN" sz="1200" dirty="0"/>
              <a:t>N </a:t>
            </a:r>
            <a:r>
              <a:rPr lang="zh-CN" altLang="en-US" sz="1200" dirty="0"/>
              <a:t>维向量表示的新空间中， 那么首先将 </a:t>
            </a:r>
            <a:r>
              <a:rPr lang="en-US" altLang="zh-CN" sz="1200" dirty="0"/>
              <a:t>R </a:t>
            </a:r>
            <a:r>
              <a:rPr lang="zh-CN" altLang="en-US" sz="1200" dirty="0"/>
              <a:t>个基按照行组成矩阵 </a:t>
            </a:r>
            <a:r>
              <a:rPr lang="en-US" altLang="zh-CN" sz="1200" dirty="0"/>
              <a:t>A</a:t>
            </a:r>
            <a:r>
              <a:rPr lang="zh-CN" altLang="en-US" sz="1200" dirty="0"/>
              <a:t>，然后将向量按照列组成矩阵 </a:t>
            </a:r>
            <a:r>
              <a:rPr lang="en-US" altLang="zh-CN" sz="1200" dirty="0"/>
              <a:t>B</a:t>
            </a:r>
            <a:r>
              <a:rPr lang="zh-CN" altLang="en-US" sz="1200" dirty="0"/>
              <a:t>，那么两个矩阵的乘 积 </a:t>
            </a:r>
            <a:r>
              <a:rPr lang="en-US" altLang="zh-CN" sz="1200" dirty="0"/>
              <a:t>AB </a:t>
            </a:r>
            <a:r>
              <a:rPr lang="zh-CN" altLang="en-US" sz="1200" dirty="0"/>
              <a:t>就是变换结果，其中 </a:t>
            </a:r>
            <a:r>
              <a:rPr lang="en-US" altLang="zh-CN" sz="1200" dirty="0"/>
              <a:t>AB </a:t>
            </a:r>
            <a:r>
              <a:rPr lang="zh-CN" altLang="en-US" sz="1200" dirty="0"/>
              <a:t>的第 </a:t>
            </a:r>
            <a:r>
              <a:rPr lang="en-US" altLang="zh-CN" sz="1200" dirty="0"/>
              <a:t>m </a:t>
            </a:r>
            <a:r>
              <a:rPr lang="zh-CN" altLang="en-US" sz="1200" dirty="0"/>
              <a:t>列为 </a:t>
            </a:r>
            <a:r>
              <a:rPr lang="en-US" altLang="zh-CN" sz="1200" dirty="0"/>
              <a:t>A </a:t>
            </a:r>
            <a:r>
              <a:rPr lang="zh-CN" altLang="en-US" sz="1200" dirty="0"/>
              <a:t>中的第 </a:t>
            </a:r>
            <a:r>
              <a:rPr lang="en-US" altLang="zh-CN" sz="1200" dirty="0"/>
              <a:t>M </a:t>
            </a:r>
            <a:r>
              <a:rPr lang="zh-CN" altLang="en-US" sz="1200" dirty="0"/>
              <a:t>列变换后的结果。 数学表示为： </a:t>
            </a:r>
            <a:r>
              <a:rPr lang="en-US" altLang="zh-CN" sz="1200" dirty="0"/>
              <a:t>( ) 1 1 1 1 2 1 2 2 1 2 2 2 1 2 1 2 M </a:t>
            </a:r>
            <a:r>
              <a:rPr lang="en-US" altLang="zh-CN" sz="1200" dirty="0" err="1"/>
              <a:t>M</a:t>
            </a:r>
            <a:r>
              <a:rPr lang="en-US" altLang="zh-CN" sz="1200" dirty="0"/>
              <a:t> </a:t>
            </a:r>
            <a:r>
              <a:rPr lang="en-US" altLang="zh-CN" sz="1200" dirty="0" err="1"/>
              <a:t>M</a:t>
            </a:r>
            <a:r>
              <a:rPr lang="en-US" altLang="zh-CN" sz="1200" dirty="0"/>
              <a:t> R </a:t>
            </a:r>
            <a:r>
              <a:rPr lang="en-US" altLang="zh-CN" sz="1200" dirty="0" err="1"/>
              <a:t>R</a:t>
            </a:r>
            <a:r>
              <a:rPr lang="en-US" altLang="zh-CN" sz="1200" dirty="0"/>
              <a:t> </a:t>
            </a:r>
            <a:r>
              <a:rPr lang="en-US" altLang="zh-CN" sz="1200" dirty="0" err="1"/>
              <a:t>R</a:t>
            </a:r>
            <a:r>
              <a:rPr lang="en-US" altLang="zh-CN" sz="1200" dirty="0"/>
              <a:t> </a:t>
            </a:r>
            <a:r>
              <a:rPr lang="en-US" altLang="zh-CN" sz="1200" dirty="0" err="1"/>
              <a:t>R</a:t>
            </a:r>
            <a:r>
              <a:rPr lang="en-US" altLang="zh-CN" sz="1200" dirty="0"/>
              <a:t> M p </a:t>
            </a:r>
            <a:r>
              <a:rPr lang="en-US" altLang="zh-CN" sz="1200" dirty="0" err="1"/>
              <a:t>p</a:t>
            </a:r>
            <a:r>
              <a:rPr lang="en-US" altLang="zh-CN" sz="1200" dirty="0"/>
              <a:t> a p a p a p </a:t>
            </a:r>
            <a:r>
              <a:rPr lang="en-US" altLang="zh-CN" sz="1200" dirty="0" err="1"/>
              <a:t>p</a:t>
            </a:r>
            <a:r>
              <a:rPr lang="en-US" altLang="zh-CN" sz="1200" dirty="0"/>
              <a:t> a p a p a </a:t>
            </a:r>
            <a:r>
              <a:rPr lang="en-US" altLang="zh-CN" sz="1200" dirty="0" err="1"/>
              <a:t>a</a:t>
            </a:r>
            <a:r>
              <a:rPr lang="en-US" altLang="zh-CN" sz="1200" dirty="0"/>
              <a:t> </a:t>
            </a:r>
            <a:r>
              <a:rPr lang="en-US" altLang="zh-CN" sz="1200" dirty="0" err="1"/>
              <a:t>a</a:t>
            </a:r>
            <a:r>
              <a:rPr lang="en-US" altLang="zh-CN" sz="1200" dirty="0"/>
              <a:t> </a:t>
            </a:r>
            <a:r>
              <a:rPr lang="en-US" altLang="zh-CN" sz="1200" dirty="0" err="1"/>
              <a:t>a</a:t>
            </a:r>
            <a:r>
              <a:rPr lang="en-US" altLang="zh-CN" sz="1200" dirty="0"/>
              <a:t> p </a:t>
            </a:r>
            <a:r>
              <a:rPr lang="en-US" altLang="zh-CN" sz="1200" dirty="0" err="1"/>
              <a:t>p</a:t>
            </a:r>
            <a:r>
              <a:rPr lang="en-US" altLang="zh-CN" sz="1200" dirty="0"/>
              <a:t> a p a p a           =                 </a:t>
            </a:r>
            <a:r>
              <a:rPr lang="zh-CN" altLang="en-US" sz="1200" dirty="0"/>
              <a:t>其中 </a:t>
            </a:r>
            <a:r>
              <a:rPr lang="en-US" altLang="zh-CN" sz="1200" dirty="0"/>
              <a:t>pi </a:t>
            </a:r>
            <a:r>
              <a:rPr lang="zh-CN" altLang="en-US" sz="1200" dirty="0"/>
              <a:t>是一个行向量，表示第 </a:t>
            </a:r>
            <a:r>
              <a:rPr lang="en-US" altLang="zh-CN" sz="1200" dirty="0" err="1"/>
              <a:t>i</a:t>
            </a:r>
            <a:r>
              <a:rPr lang="en-US" altLang="zh-CN" sz="1200" dirty="0"/>
              <a:t> </a:t>
            </a:r>
            <a:r>
              <a:rPr lang="zh-CN" altLang="en-US" sz="1200" dirty="0"/>
              <a:t>个基，</a:t>
            </a:r>
            <a:r>
              <a:rPr lang="en-US" altLang="zh-CN" sz="1200" dirty="0" err="1"/>
              <a:t>aj</a:t>
            </a:r>
            <a:r>
              <a:rPr lang="en-US" altLang="zh-CN" sz="1200" dirty="0"/>
              <a:t> </a:t>
            </a:r>
            <a:r>
              <a:rPr lang="zh-CN" altLang="en-US" sz="1200" dirty="0"/>
              <a:t>是一个列向量，表示第 </a:t>
            </a:r>
            <a:r>
              <a:rPr lang="en-US" altLang="zh-CN" sz="1200" dirty="0"/>
              <a:t>j </a:t>
            </a:r>
            <a:r>
              <a:rPr lang="zh-CN" altLang="en-US" sz="1200" dirty="0"/>
              <a:t>个原始数据记录。 特别要注意的是，这里 </a:t>
            </a:r>
            <a:r>
              <a:rPr lang="en-US" altLang="zh-CN" sz="1200" dirty="0"/>
              <a:t>R </a:t>
            </a:r>
            <a:r>
              <a:rPr lang="zh-CN" altLang="en-US" sz="1200" dirty="0"/>
              <a:t>可以小于 </a:t>
            </a:r>
            <a:r>
              <a:rPr lang="en-US" altLang="zh-CN" sz="1200" dirty="0"/>
              <a:t>N</a:t>
            </a:r>
            <a:r>
              <a:rPr lang="zh-CN" altLang="en-US" sz="1200" dirty="0"/>
              <a:t>，而 </a:t>
            </a:r>
            <a:r>
              <a:rPr lang="en-US" altLang="zh-CN" sz="1200" dirty="0"/>
              <a:t>R </a:t>
            </a:r>
            <a:r>
              <a:rPr lang="zh-CN" altLang="en-US" sz="1200" dirty="0"/>
              <a:t>决定了变换后数据的维数。也就是说， 可以将一个 </a:t>
            </a:r>
            <a:r>
              <a:rPr lang="en-US" altLang="zh-CN" sz="1200" dirty="0"/>
              <a:t>N </a:t>
            </a:r>
            <a:r>
              <a:rPr lang="zh-CN" altLang="en-US" sz="1200" dirty="0"/>
              <a:t>维数据变换到更低维度的空间中，变换后的维度取决于基的数量，因此这 种矩阵相乘的表示也可以表示为降维变换。 最后，上述分析同时给矩阵相乘找到了一种物理解释：两个矩阵相乘的意义是将右边 矩阵中每一列列向量变换到左边矩阵中每一行行向量为基所表示的空间中。更抽象地说， 一个矩阵可以表示为一种线性变换。</a:t>
            </a:r>
            <a:endParaRPr lang="zh-CN" altLang="en-US" sz="1200"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1448795" cy="2276585"/>
          </a:xfrm>
          <a:prstGeom prst="rect">
            <a:avLst/>
          </a:prstGeom>
          <a:noFill/>
        </p:spPr>
        <p:txBody>
          <a:bodyPr wrap="square">
            <a:spAutoFit/>
          </a:bodyPr>
          <a:lstStyle/>
          <a:p>
            <a:pPr>
              <a:lnSpc>
                <a:spcPct val="150000"/>
              </a:lnSpc>
              <a:tabLst>
                <a:tab pos="114300" algn="l"/>
                <a:tab pos="266700" algn="l"/>
              </a:tabLst>
            </a:pPr>
            <a:r>
              <a:rPr lang="en-US" altLang="zh-CN" sz="1200" dirty="0"/>
              <a:t>4. </a:t>
            </a:r>
            <a:r>
              <a:rPr lang="zh-CN" altLang="en-US" sz="1200" dirty="0"/>
              <a:t>协方差矩阵及优化目标 上面讨论了选择不同的基可以对同样一组数据给出不同的表示，而且如果基的数量少 于向量的本身的维数，则可以达到降维的效果，但是我们还没有回答最关键的一个问题： 如何选择基才是最优的，或者说，如果有一组 </a:t>
            </a:r>
            <a:r>
              <a:rPr lang="en-US" altLang="zh-CN" sz="1200" dirty="0"/>
              <a:t>N </a:t>
            </a:r>
            <a:r>
              <a:rPr lang="zh-CN" altLang="en-US" sz="1200" dirty="0"/>
              <a:t>维向量，现在要将其降到 </a:t>
            </a:r>
            <a:r>
              <a:rPr lang="en-US" altLang="zh-CN" sz="1200" dirty="0"/>
              <a:t>K </a:t>
            </a:r>
            <a:r>
              <a:rPr lang="zh-CN" altLang="en-US" sz="1200" dirty="0"/>
              <a:t>维（</a:t>
            </a:r>
            <a:r>
              <a:rPr lang="en-US" altLang="zh-CN" sz="1200" dirty="0"/>
              <a:t>K </a:t>
            </a:r>
            <a:r>
              <a:rPr lang="zh-CN" altLang="en-US" sz="1200" dirty="0"/>
              <a:t>小于 </a:t>
            </a:r>
            <a:r>
              <a:rPr lang="en-US" altLang="zh-CN" sz="1200" dirty="0"/>
              <a:t>N</a:t>
            </a:r>
            <a:r>
              <a:rPr lang="zh-CN" altLang="en-US" sz="1200" dirty="0"/>
              <a:t>），那么应该如何选择 </a:t>
            </a:r>
            <a:r>
              <a:rPr lang="en-US" altLang="zh-CN" sz="1200" dirty="0"/>
              <a:t>K </a:t>
            </a:r>
            <a:r>
              <a:rPr lang="zh-CN" altLang="en-US" sz="1200" dirty="0"/>
              <a:t>个基，才能最大程度保留原有的信息？ 要完全数学化这个问题非常繁杂，这里用一种非形式化的直观方法分析这个问题。 为了避免过于抽象的讨论，仍然以一个具体的例子展开，假设我们的数据由 </a:t>
            </a:r>
            <a:r>
              <a:rPr lang="en-US" altLang="zh-CN" sz="1200" dirty="0"/>
              <a:t>5 </a:t>
            </a:r>
            <a:r>
              <a:rPr lang="zh-CN" altLang="en-US" sz="1200" dirty="0"/>
              <a:t>条记录 组成，将它们表示为如下所示的矩阵形式： </a:t>
            </a:r>
            <a:r>
              <a:rPr lang="en-US" altLang="zh-CN" sz="1200" dirty="0"/>
              <a:t>1 1 242 1 3 344       </a:t>
            </a:r>
            <a:r>
              <a:rPr lang="zh-CN" altLang="en-US" sz="1200" dirty="0"/>
              <a:t>其中每列为一条数据记录，每行为一个字段。为了后续处理方便，首先将每个字段内 的所有值都减去字段均值，其结果是将每个字段的均值都变为 </a:t>
            </a:r>
            <a:r>
              <a:rPr lang="en-US" altLang="zh-CN" sz="1200" dirty="0"/>
              <a:t>0</a:t>
            </a:r>
            <a:r>
              <a:rPr lang="zh-CN" altLang="en-US" sz="1200" dirty="0"/>
              <a:t>（这样做的好处后面可以 看到）。 看上面的数据，第一个字段的均值为 </a:t>
            </a:r>
            <a:r>
              <a:rPr lang="en-US" altLang="zh-CN" sz="1200" dirty="0"/>
              <a:t>2</a:t>
            </a:r>
            <a:r>
              <a:rPr lang="zh-CN" altLang="en-US" sz="1200" dirty="0"/>
              <a:t>，第二个字段的均值为 </a:t>
            </a:r>
            <a:r>
              <a:rPr lang="en-US" altLang="zh-CN" sz="1200" dirty="0"/>
              <a:t>3</a:t>
            </a:r>
            <a:r>
              <a:rPr lang="zh-CN" altLang="en-US" sz="1200" dirty="0"/>
              <a:t>，所以变换后形式 如下： </a:t>
            </a:r>
            <a:r>
              <a:rPr lang="en-US" altLang="zh-CN" sz="1200" dirty="0"/>
              <a:t>1 1 0 2 0 2 0 0 1 1   − −     − </a:t>
            </a:r>
            <a:r>
              <a:rPr lang="zh-CN" altLang="en-US" sz="1200" dirty="0"/>
              <a:t>可以看到，</a:t>
            </a:r>
            <a:r>
              <a:rPr lang="en-US" altLang="zh-CN" sz="1200" dirty="0"/>
              <a:t>5 </a:t>
            </a:r>
            <a:r>
              <a:rPr lang="zh-CN" altLang="en-US" sz="1200" dirty="0"/>
              <a:t>条数据在平面直角坐标系内的样子如图 </a:t>
            </a:r>
            <a:r>
              <a:rPr lang="en-US" altLang="zh-CN" sz="1200" dirty="0"/>
              <a:t>11-9 </a:t>
            </a:r>
            <a:r>
              <a:rPr lang="zh-CN" altLang="en-US" sz="1200" dirty="0"/>
              <a:t>所示。 现在问题来了：如果必须使用一维形式表示这些数据，又希望尽量保留原始的信息， 该怎么办？ 通过任务 </a:t>
            </a:r>
            <a:r>
              <a:rPr lang="en-US" altLang="zh-CN" sz="1200" dirty="0"/>
              <a:t>11.2 </a:t>
            </a:r>
            <a:r>
              <a:rPr lang="zh-CN" altLang="en-US" sz="1200" dirty="0"/>
              <a:t>对变换的讨论可以知道，这个问题实际上是要在二维平面中选择一个 方向，将所有数据都投影到这个方向所在的直线上，用投影值表示原始记录，这是一个实 际的二维降到一维的问题。</a:t>
            </a:r>
            <a:endParaRPr lang="zh-CN" altLang="en-US" sz="1200"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1448795" cy="337593"/>
          </a:xfrm>
          <a:prstGeom prst="rect">
            <a:avLst/>
          </a:prstGeom>
          <a:noFill/>
        </p:spPr>
        <p:txBody>
          <a:bodyPr wrap="square">
            <a:spAutoFit/>
          </a:bodyPr>
          <a:lstStyle/>
          <a:p>
            <a:pPr>
              <a:lnSpc>
                <a:spcPct val="150000"/>
              </a:lnSpc>
              <a:tabLst>
                <a:tab pos="114300" algn="l"/>
                <a:tab pos="266700" algn="l"/>
              </a:tabLst>
            </a:pPr>
            <a:r>
              <a:rPr lang="zh-CN" altLang="en-US" sz="1200" dirty="0"/>
              <a:t>那么，如何选择这个方向（或者说是基）才能尽量保留最多的原始信息呢？一种直观 的看法是：希望投影后的投影值尽可能分散。</a:t>
            </a:r>
            <a:endParaRPr lang="zh-CN" altLang="en-US" sz="1200"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3773195" y="2554503"/>
            <a:ext cx="4086225" cy="3810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1664810" cy="5046574"/>
          </a:xfrm>
          <a:prstGeom prst="rect">
            <a:avLst/>
          </a:prstGeom>
          <a:noFill/>
        </p:spPr>
        <p:txBody>
          <a:bodyPr wrap="square">
            <a:spAutoFit/>
          </a:bodyPr>
          <a:lstStyle/>
          <a:p>
            <a:pPr>
              <a:lnSpc>
                <a:spcPct val="150000"/>
              </a:lnSpc>
              <a:tabLst>
                <a:tab pos="114300" algn="l"/>
                <a:tab pos="266700" algn="l"/>
              </a:tabLst>
            </a:pPr>
            <a:r>
              <a:rPr lang="zh-CN" altLang="en-US" sz="1200" dirty="0"/>
              <a:t>以图 </a:t>
            </a:r>
            <a:r>
              <a:rPr lang="en-US" altLang="zh-CN" sz="1200" dirty="0"/>
              <a:t>11-9 </a:t>
            </a:r>
            <a:r>
              <a:rPr lang="zh-CN" altLang="en-US" sz="1200" dirty="0"/>
              <a:t>为例可以看出，如果向 </a:t>
            </a:r>
            <a:r>
              <a:rPr lang="en-US" altLang="zh-CN" sz="1200" dirty="0"/>
              <a:t>x </a:t>
            </a:r>
            <a:r>
              <a:rPr lang="zh-CN" altLang="en-US" sz="1200" dirty="0"/>
              <a:t>轴投影，那么最左边的两个点会重叠在一起，中 间的两个点也会重叠在一起，于是本身 </a:t>
            </a:r>
            <a:r>
              <a:rPr lang="en-US" altLang="zh-CN" sz="1200" dirty="0"/>
              <a:t>4 </a:t>
            </a:r>
            <a:r>
              <a:rPr lang="zh-CN" altLang="en-US" sz="1200" dirty="0"/>
              <a:t>个各不相同的二维点投影后只剩下两个不同的 值，这是一种严重的信息丢失。同理，如果向 </a:t>
            </a:r>
            <a:r>
              <a:rPr lang="en-US" altLang="zh-CN" sz="1200" dirty="0"/>
              <a:t>y </a:t>
            </a:r>
            <a:r>
              <a:rPr lang="zh-CN" altLang="en-US" sz="1200" dirty="0"/>
              <a:t>轴投影，那么最上面的两个点和分布在 </a:t>
            </a:r>
            <a:r>
              <a:rPr lang="en-US" altLang="zh-CN" sz="1200" dirty="0"/>
              <a:t>x </a:t>
            </a:r>
            <a:r>
              <a:rPr lang="zh-CN" altLang="en-US" sz="1200" dirty="0"/>
              <a:t>轴上的两个点也会重叠，所以 </a:t>
            </a:r>
            <a:r>
              <a:rPr lang="en-US" altLang="zh-CN" sz="1200" dirty="0"/>
              <a:t>x </a:t>
            </a:r>
            <a:r>
              <a:rPr lang="zh-CN" altLang="en-US" sz="1200" dirty="0"/>
              <a:t>和 </a:t>
            </a:r>
            <a:r>
              <a:rPr lang="en-US" altLang="zh-CN" sz="1200" dirty="0"/>
              <a:t>y </a:t>
            </a:r>
            <a:r>
              <a:rPr lang="zh-CN" altLang="en-US" sz="1200" dirty="0"/>
              <a:t>轴都不是最好的投影选择。经目测，如果向通过第一 象限和第三象限的斜线投影，则 </a:t>
            </a:r>
            <a:r>
              <a:rPr lang="en-US" altLang="zh-CN" sz="1200" dirty="0"/>
              <a:t>5 </a:t>
            </a:r>
            <a:r>
              <a:rPr lang="zh-CN" altLang="en-US" sz="1200" dirty="0"/>
              <a:t>个点在投影后还是可以区分的。 下面用数学方法表述这个问题。 </a:t>
            </a:r>
            <a:r>
              <a:rPr lang="en-US" altLang="zh-CN" sz="1200" dirty="0"/>
              <a:t>5. </a:t>
            </a:r>
            <a:r>
              <a:rPr lang="zh-CN" altLang="en-US" sz="1200" dirty="0"/>
              <a:t>方差 上文说到，我们希望投影后投影值尽可能分散，而这种分散程度可以用数学上的方差 表述，此处，一个字段的方差可以看作每个元素与字段均值的差的平方和的均值，即 </a:t>
            </a:r>
            <a:r>
              <a:rPr lang="en-US" altLang="zh-CN" sz="1200" dirty="0"/>
              <a:t>2 1 1 ( ) ( ) m </a:t>
            </a:r>
            <a:r>
              <a:rPr lang="en-US" altLang="zh-CN" sz="1200" dirty="0" err="1"/>
              <a:t>i</a:t>
            </a:r>
            <a:r>
              <a:rPr lang="en-US" altLang="zh-CN" sz="1200" dirty="0"/>
              <a:t> </a:t>
            </a:r>
            <a:r>
              <a:rPr lang="en-US" altLang="zh-CN" sz="1200" dirty="0" err="1"/>
              <a:t>i</a:t>
            </a:r>
            <a:r>
              <a:rPr lang="en-US" altLang="zh-CN" sz="1200" dirty="0"/>
              <a:t> Var a </a:t>
            </a:r>
            <a:r>
              <a:rPr lang="en-US" altLang="zh-CN" sz="1200" dirty="0" err="1"/>
              <a:t>a</a:t>
            </a:r>
            <a:r>
              <a:rPr lang="en-US" altLang="zh-CN" sz="1200" dirty="0"/>
              <a:t> m µ = = − ∑ </a:t>
            </a:r>
            <a:r>
              <a:rPr lang="zh-CN" altLang="en-US" sz="1200" dirty="0"/>
              <a:t>（</a:t>
            </a:r>
            <a:r>
              <a:rPr lang="en-US" altLang="zh-CN" sz="1200" dirty="0"/>
              <a:t>11.8</a:t>
            </a:r>
            <a:r>
              <a:rPr lang="zh-CN" altLang="en-US" sz="1200" dirty="0"/>
              <a:t>） 由于上面已经将每个字段的均值都化为 </a:t>
            </a:r>
            <a:r>
              <a:rPr lang="en-US" altLang="zh-CN" sz="1200" dirty="0"/>
              <a:t>0 </a:t>
            </a:r>
            <a:r>
              <a:rPr lang="zh-CN" altLang="en-US" sz="1200" dirty="0"/>
              <a:t>了，因此方差可以用每个元素的平方和除以 元素个数表示。 </a:t>
            </a:r>
            <a:r>
              <a:rPr lang="en-US" altLang="zh-CN" sz="1200" dirty="0"/>
              <a:t>2 1 1 ( ) m </a:t>
            </a:r>
            <a:r>
              <a:rPr lang="en-US" altLang="zh-CN" sz="1200" dirty="0" err="1"/>
              <a:t>i</a:t>
            </a:r>
            <a:r>
              <a:rPr lang="en-US" altLang="zh-CN" sz="1200" dirty="0"/>
              <a:t> </a:t>
            </a:r>
            <a:r>
              <a:rPr lang="en-US" altLang="zh-CN" sz="1200" dirty="0" err="1"/>
              <a:t>i</a:t>
            </a:r>
            <a:r>
              <a:rPr lang="en-US" altLang="zh-CN" sz="1200" dirty="0"/>
              <a:t> Var a </a:t>
            </a:r>
            <a:r>
              <a:rPr lang="en-US" altLang="zh-CN" sz="1200" dirty="0" err="1"/>
              <a:t>a</a:t>
            </a:r>
            <a:r>
              <a:rPr lang="en-US" altLang="zh-CN" sz="1200" dirty="0"/>
              <a:t> m = = ∑ </a:t>
            </a:r>
            <a:r>
              <a:rPr lang="zh-CN" altLang="en-US" sz="1200" dirty="0"/>
              <a:t>（</a:t>
            </a:r>
            <a:r>
              <a:rPr lang="en-US" altLang="zh-CN" sz="1200" dirty="0"/>
              <a:t>11.9</a:t>
            </a:r>
            <a:r>
              <a:rPr lang="zh-CN" altLang="en-US" sz="1200" dirty="0"/>
              <a:t>） 于是上面的问题被形式化表示为：寻找一个一维基，使得所有数据变换为这个基上的 坐标表示后方差值最大。 </a:t>
            </a:r>
            <a:r>
              <a:rPr lang="en-US" altLang="zh-CN" sz="1200" dirty="0"/>
              <a:t>6. </a:t>
            </a:r>
            <a:r>
              <a:rPr lang="zh-CN" altLang="en-US" sz="1200" dirty="0"/>
              <a:t>协方差 对于上面二维降成一维的问题来说，找到使得方差最大的方向就可以了。不过，对于更高维，还有一个问题需要解决：考虑三维降到二维问题，与之前相同，首先找到一个方 向，使得投影后方差最大，这样就完成了第一个方向的选择，继而选择第二个投影方向。 如果还是单纯只选择方差最大的方向，显然，这个方向与第一个方向“几乎重合在一 起”，这样的维度是没有用的，因此应该有其他约束条件。直观上讲，让两个字段尽可能 表示更多的原始信息，我们不希望它们之间存在线性相关性，因为相关性意味着两个字段 不是完全独立，必然存在重复信息。 数学上可以用两个字段的协方差表示其相关性，由于已经让每个字段的均值为 </a:t>
            </a:r>
            <a:r>
              <a:rPr lang="en-US" altLang="zh-CN" sz="1200" dirty="0"/>
              <a:t>0</a:t>
            </a:r>
            <a:r>
              <a:rPr lang="zh-CN" altLang="en-US" sz="1200" dirty="0"/>
              <a:t>，则 </a:t>
            </a:r>
            <a:r>
              <a:rPr lang="en-US" altLang="zh-CN" sz="1200" dirty="0"/>
              <a:t>1 1 ( , ) m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Cov</a:t>
            </a:r>
            <a:r>
              <a:rPr lang="en-US" altLang="zh-CN" sz="1200" dirty="0"/>
              <a:t> a b a b m = = ∑ </a:t>
            </a:r>
            <a:r>
              <a:rPr lang="zh-CN" altLang="en-US" sz="1200" dirty="0"/>
              <a:t>（</a:t>
            </a:r>
            <a:r>
              <a:rPr lang="en-US" altLang="zh-CN" sz="1200" dirty="0"/>
              <a:t>11.10</a:t>
            </a:r>
            <a:r>
              <a:rPr lang="zh-CN" altLang="en-US" sz="1200" dirty="0"/>
              <a:t>） 可以看出，在字段均值为 </a:t>
            </a:r>
            <a:r>
              <a:rPr lang="en-US" altLang="zh-CN" sz="1200" dirty="0"/>
              <a:t>0 </a:t>
            </a:r>
            <a:r>
              <a:rPr lang="zh-CN" altLang="en-US" sz="1200" dirty="0"/>
              <a:t>的情况下，两个字段的协方差简洁地表示为其内积除以元 素数 </a:t>
            </a:r>
            <a:r>
              <a:rPr lang="en-US" altLang="zh-CN" sz="1200" dirty="0"/>
              <a:t>m</a:t>
            </a:r>
            <a:r>
              <a:rPr lang="zh-CN" altLang="en-US" sz="1200" dirty="0"/>
              <a:t>。</a:t>
            </a:r>
            <a:endParaRPr lang="en-US" altLang="zh-CN" sz="1200" dirty="0"/>
          </a:p>
          <a:p>
            <a:pPr>
              <a:lnSpc>
                <a:spcPct val="150000"/>
              </a:lnSpc>
              <a:tabLst>
                <a:tab pos="114300" algn="l"/>
                <a:tab pos="266700" algn="l"/>
              </a:tabLst>
            </a:pPr>
            <a:r>
              <a:rPr lang="zh-CN" altLang="en-US" sz="1200" dirty="0"/>
              <a:t>当协方差为 </a:t>
            </a:r>
            <a:r>
              <a:rPr lang="en-US" altLang="zh-CN" sz="1200" dirty="0"/>
              <a:t>0 </a:t>
            </a:r>
            <a:r>
              <a:rPr lang="zh-CN" altLang="en-US" sz="1200" dirty="0"/>
              <a:t>时，表示两个字段完全独立。为了让协方差为 </a:t>
            </a:r>
            <a:r>
              <a:rPr lang="en-US" altLang="zh-CN" sz="1200" dirty="0"/>
              <a:t>0</a:t>
            </a:r>
            <a:r>
              <a:rPr lang="zh-CN" altLang="en-US" sz="1200" dirty="0"/>
              <a:t>，选择第二个基时只能 在与第一个基正交的方向上选择，因此最终选择的两个方向一定是正交的。 至此，我们得到了降维问题的优化目标：将一组 </a:t>
            </a:r>
            <a:r>
              <a:rPr lang="en-US" altLang="zh-CN" sz="1200" dirty="0"/>
              <a:t>N </a:t>
            </a:r>
            <a:r>
              <a:rPr lang="zh-CN" altLang="en-US" sz="1200" dirty="0"/>
              <a:t>维向量降维 </a:t>
            </a:r>
            <a:r>
              <a:rPr lang="en-US" altLang="zh-CN" sz="1200" dirty="0"/>
              <a:t>k </a:t>
            </a:r>
            <a:r>
              <a:rPr lang="zh-CN" altLang="en-US" sz="1200" dirty="0"/>
              <a:t>维（</a:t>
            </a:r>
            <a:r>
              <a:rPr lang="en-US" altLang="zh-CN" sz="1200" dirty="0"/>
              <a:t>k </a:t>
            </a:r>
            <a:r>
              <a:rPr lang="zh-CN" altLang="en-US" sz="1200" dirty="0"/>
              <a:t>大于 </a:t>
            </a:r>
            <a:r>
              <a:rPr lang="en-US" altLang="zh-CN" sz="1200" dirty="0"/>
              <a:t>0</a:t>
            </a:r>
            <a:r>
              <a:rPr lang="zh-CN" altLang="en-US" sz="1200" dirty="0"/>
              <a:t>，小于 </a:t>
            </a:r>
            <a:r>
              <a:rPr lang="en-US" altLang="zh-CN" sz="1200" dirty="0"/>
              <a:t>N</a:t>
            </a:r>
            <a:r>
              <a:rPr lang="zh-CN" altLang="en-US" sz="1200" dirty="0"/>
              <a:t>），其目标是选择 </a:t>
            </a:r>
            <a:r>
              <a:rPr lang="en-US" altLang="zh-CN" sz="1200" dirty="0"/>
              <a:t>k </a:t>
            </a:r>
            <a:r>
              <a:rPr lang="zh-CN" altLang="en-US" sz="1200" dirty="0"/>
              <a:t>个单位（模为 </a:t>
            </a:r>
            <a:r>
              <a:rPr lang="en-US" altLang="zh-CN" sz="1200" dirty="0"/>
              <a:t>1</a:t>
            </a:r>
            <a:r>
              <a:rPr lang="zh-CN" altLang="en-US" sz="1200" dirty="0"/>
              <a:t>）正交基，使得原始数据变换到这组基上后，各字段 两两间协方差为 </a:t>
            </a:r>
            <a:r>
              <a:rPr lang="en-US" altLang="zh-CN" sz="1200" dirty="0"/>
              <a:t>0</a:t>
            </a:r>
            <a:r>
              <a:rPr lang="zh-CN" altLang="en-US" sz="1200" dirty="0"/>
              <a:t>，而字段的方差则尽可能大（在正交的约束下，取最大的 </a:t>
            </a:r>
            <a:r>
              <a:rPr lang="en-US" altLang="zh-CN" sz="1200" dirty="0"/>
              <a:t>k </a:t>
            </a:r>
            <a:r>
              <a:rPr lang="zh-CN" altLang="en-US" sz="1200" dirty="0"/>
              <a:t>个方差）。 </a:t>
            </a:r>
            <a:r>
              <a:rPr lang="en-US" altLang="zh-CN" sz="1200" dirty="0"/>
              <a:t>1 2 1 2 m </a:t>
            </a:r>
            <a:r>
              <a:rPr lang="en-US" altLang="zh-CN" sz="1200" dirty="0" err="1"/>
              <a:t>m</a:t>
            </a:r>
            <a:r>
              <a:rPr lang="en-US" altLang="zh-CN" sz="1200" dirty="0"/>
              <a:t> a </a:t>
            </a:r>
            <a:r>
              <a:rPr lang="en-US" altLang="zh-CN" sz="1200" dirty="0" err="1"/>
              <a:t>a</a:t>
            </a:r>
            <a:r>
              <a:rPr lang="en-US" altLang="zh-CN" sz="1200" dirty="0"/>
              <a:t> </a:t>
            </a:r>
            <a:r>
              <a:rPr lang="en-US" altLang="zh-CN" sz="1200" dirty="0" err="1"/>
              <a:t>a</a:t>
            </a:r>
            <a:r>
              <a:rPr lang="en-US" altLang="zh-CN" sz="1200" dirty="0"/>
              <a:t> X b </a:t>
            </a:r>
            <a:r>
              <a:rPr lang="en-US" altLang="zh-CN" sz="1200" dirty="0" err="1"/>
              <a:t>b</a:t>
            </a:r>
            <a:r>
              <a:rPr lang="en-US" altLang="zh-CN" sz="1200" dirty="0"/>
              <a:t> </a:t>
            </a:r>
            <a:r>
              <a:rPr lang="en-US" altLang="zh-CN" sz="1200" dirty="0" err="1"/>
              <a:t>b</a:t>
            </a:r>
            <a:r>
              <a:rPr lang="en-US" altLang="zh-CN" sz="1200" dirty="0"/>
              <a:t>   =       </a:t>
            </a:r>
            <a:r>
              <a:rPr lang="zh-CN" altLang="en-US" sz="1200" dirty="0"/>
              <a:t>然后，用 </a:t>
            </a:r>
            <a:r>
              <a:rPr lang="en-US" altLang="zh-CN" sz="1200" dirty="0"/>
              <a:t>X </a:t>
            </a:r>
            <a:r>
              <a:rPr lang="zh-CN" altLang="en-US" sz="1200" dirty="0"/>
              <a:t>乘以 </a:t>
            </a:r>
            <a:r>
              <a:rPr lang="en-US" altLang="zh-CN" sz="1200" dirty="0"/>
              <a:t>X </a:t>
            </a:r>
            <a:r>
              <a:rPr lang="zh-CN" altLang="en-US" sz="1200" dirty="0"/>
              <a:t>的转置，并乘以系数 </a:t>
            </a:r>
            <a:r>
              <a:rPr lang="en-US" altLang="zh-CN" sz="1200" dirty="0"/>
              <a:t>1/m</a:t>
            </a:r>
            <a:r>
              <a:rPr lang="zh-CN" altLang="en-US" sz="1200" dirty="0"/>
              <a:t>： </a:t>
            </a:r>
            <a:r>
              <a:rPr lang="en-US" altLang="zh-CN" sz="1200" dirty="0"/>
              <a:t>2 1 1 2 1 1 1 1 1 ' 1 1 m </a:t>
            </a:r>
            <a:r>
              <a:rPr lang="en-US" altLang="zh-CN" sz="1200" dirty="0" err="1"/>
              <a:t>m</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m </a:t>
            </a:r>
            <a:r>
              <a:rPr lang="en-US" altLang="zh-CN" sz="1200" dirty="0" err="1"/>
              <a:t>m</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t>
            </a:r>
            <a:r>
              <a:rPr lang="en-US" altLang="zh-CN" sz="1200" dirty="0" err="1"/>
              <a:t>i</a:t>
            </a:r>
            <a:r>
              <a:rPr lang="en-US" altLang="zh-CN" sz="1200" dirty="0"/>
              <a:t> a </a:t>
            </a:r>
            <a:r>
              <a:rPr lang="en-US" altLang="zh-CN" sz="1200" dirty="0" err="1"/>
              <a:t>a</a:t>
            </a:r>
            <a:r>
              <a:rPr lang="en-US" altLang="zh-CN" sz="1200" dirty="0"/>
              <a:t> b m </a:t>
            </a:r>
            <a:r>
              <a:rPr lang="en-US" altLang="zh-CN" sz="1200" dirty="0" err="1"/>
              <a:t>m</a:t>
            </a:r>
            <a:r>
              <a:rPr lang="en-US" altLang="zh-CN" sz="1200" dirty="0"/>
              <a:t> XX m a b </a:t>
            </a:r>
            <a:r>
              <a:rPr lang="en-US" altLang="zh-CN" sz="1200" dirty="0" err="1"/>
              <a:t>b</a:t>
            </a:r>
            <a:r>
              <a:rPr lang="en-US" altLang="zh-CN" sz="1200" dirty="0"/>
              <a:t> m </a:t>
            </a:r>
            <a:r>
              <a:rPr lang="en-US" altLang="zh-CN" sz="1200" dirty="0" err="1"/>
              <a:t>m</a:t>
            </a:r>
            <a:r>
              <a:rPr lang="en-US" altLang="zh-CN" sz="1200" dirty="0"/>
              <a:t> = = = =     =   ∑ ∑ ∑ ∑ </a:t>
            </a:r>
            <a:r>
              <a:rPr lang="zh-CN" altLang="en-US" sz="1200" dirty="0"/>
              <a:t>这时我们会发现，这个矩阵对角线上的两个元素分别是两个字段的方差，而其他元素 是 </a:t>
            </a:r>
            <a:r>
              <a:rPr lang="en-US" altLang="zh-CN" sz="1200" dirty="0"/>
              <a:t>a </a:t>
            </a:r>
            <a:r>
              <a:rPr lang="zh-CN" altLang="en-US" sz="1200" dirty="0"/>
              <a:t>和 </a:t>
            </a:r>
            <a:r>
              <a:rPr lang="en-US" altLang="zh-CN" sz="1200" dirty="0"/>
              <a:t>b </a:t>
            </a:r>
            <a:r>
              <a:rPr lang="zh-CN" altLang="en-US" sz="1200" dirty="0"/>
              <a:t>的协方差，两者被统一到一个矩阵。 根据矩阵相乘的运算法则，这个结论很容易被推广到一般情况： 设有 </a:t>
            </a:r>
            <a:r>
              <a:rPr lang="en-US" altLang="zh-CN" sz="1200" dirty="0"/>
              <a:t>m </a:t>
            </a:r>
            <a:r>
              <a:rPr lang="zh-CN" altLang="en-US" sz="1200" dirty="0"/>
              <a:t>个 </a:t>
            </a:r>
            <a:r>
              <a:rPr lang="en-US" altLang="zh-CN" sz="1200" dirty="0"/>
              <a:t>n </a:t>
            </a:r>
            <a:r>
              <a:rPr lang="zh-CN" altLang="en-US" sz="1200" dirty="0"/>
              <a:t>维数据记录，将其按列排成 </a:t>
            </a:r>
            <a:r>
              <a:rPr lang="en-US" altLang="zh-CN" sz="1200" dirty="0"/>
              <a:t>n </a:t>
            </a:r>
            <a:r>
              <a:rPr lang="zh-CN" altLang="en-US" sz="1200" dirty="0"/>
              <a:t>乘 </a:t>
            </a:r>
            <a:r>
              <a:rPr lang="en-US" altLang="zh-CN" sz="1200" dirty="0"/>
              <a:t>m </a:t>
            </a:r>
            <a:r>
              <a:rPr lang="zh-CN" altLang="en-US" sz="1200" dirty="0"/>
              <a:t>的矩阵 </a:t>
            </a:r>
            <a:r>
              <a:rPr lang="en-US" altLang="zh-CN" sz="1200" dirty="0"/>
              <a:t>X</a:t>
            </a:r>
            <a:r>
              <a:rPr lang="zh-CN" altLang="en-US" sz="1200" dirty="0"/>
              <a:t>，设 </a:t>
            </a:r>
            <a:r>
              <a:rPr lang="en-US" altLang="zh-CN" sz="1200" dirty="0"/>
              <a:t>1 C XX ' m= </a:t>
            </a:r>
            <a:r>
              <a:rPr lang="zh-CN" altLang="en-US" sz="1200" dirty="0"/>
              <a:t>，则 </a:t>
            </a:r>
            <a:r>
              <a:rPr lang="en-US" altLang="zh-CN" sz="1200" dirty="0"/>
              <a:t>C </a:t>
            </a:r>
            <a:r>
              <a:rPr lang="zh-CN" altLang="en-US" sz="1200" dirty="0"/>
              <a:t>是一个 对称矩阵，其对角线分别是各个字段的方差，而第 </a:t>
            </a:r>
            <a:r>
              <a:rPr lang="en-US" altLang="zh-CN" sz="1200" dirty="0" err="1"/>
              <a:t>i</a:t>
            </a:r>
            <a:r>
              <a:rPr lang="en-US" altLang="zh-CN" sz="1200" dirty="0"/>
              <a:t> </a:t>
            </a:r>
            <a:r>
              <a:rPr lang="zh-CN" altLang="en-US" sz="1200" dirty="0"/>
              <a:t>行 </a:t>
            </a:r>
            <a:r>
              <a:rPr lang="en-US" altLang="zh-CN" sz="1200" dirty="0"/>
              <a:t>j </a:t>
            </a:r>
            <a:r>
              <a:rPr lang="zh-CN" altLang="en-US" sz="1200" dirty="0"/>
              <a:t>列元素和第 </a:t>
            </a:r>
            <a:r>
              <a:rPr lang="en-US" altLang="zh-CN" sz="1200" dirty="0"/>
              <a:t>j </a:t>
            </a:r>
            <a:r>
              <a:rPr lang="zh-CN" altLang="en-US" sz="1200" dirty="0"/>
              <a:t>行 </a:t>
            </a:r>
            <a:r>
              <a:rPr lang="en-US" altLang="zh-CN" sz="1200" dirty="0" err="1"/>
              <a:t>i</a:t>
            </a:r>
            <a:r>
              <a:rPr lang="en-US" altLang="zh-CN" sz="1200" dirty="0"/>
              <a:t> </a:t>
            </a:r>
            <a:r>
              <a:rPr lang="zh-CN" altLang="en-US" sz="1200" dirty="0"/>
              <a:t>列元素相同，表 示 </a:t>
            </a:r>
            <a:r>
              <a:rPr lang="en-US" altLang="zh-CN" sz="1200" dirty="0" err="1"/>
              <a:t>i</a:t>
            </a:r>
            <a:r>
              <a:rPr lang="en-US" altLang="zh-CN" sz="1200" dirty="0"/>
              <a:t> </a:t>
            </a:r>
            <a:r>
              <a:rPr lang="zh-CN" altLang="en-US" sz="1200" dirty="0"/>
              <a:t>和 </a:t>
            </a:r>
            <a:r>
              <a:rPr lang="en-US" altLang="zh-CN" sz="1200" dirty="0"/>
              <a:t>j </a:t>
            </a:r>
            <a:r>
              <a:rPr lang="zh-CN" altLang="en-US" sz="1200" dirty="0"/>
              <a:t>两个字段的协方差。</a:t>
            </a:r>
            <a:endParaRPr lang="zh-CN" altLang="en-US" sz="1200"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5600" y="2060905"/>
            <a:ext cx="11448795" cy="4492577"/>
          </a:xfrm>
          <a:prstGeom prst="rect">
            <a:avLst/>
          </a:prstGeom>
          <a:noFill/>
        </p:spPr>
        <p:txBody>
          <a:bodyPr wrap="square">
            <a:spAutoFit/>
          </a:bodyPr>
          <a:lstStyle/>
          <a:p>
            <a:pPr>
              <a:lnSpc>
                <a:spcPct val="150000"/>
              </a:lnSpc>
              <a:tabLst>
                <a:tab pos="114300" algn="l"/>
                <a:tab pos="266700" algn="l"/>
              </a:tabLst>
            </a:pPr>
            <a:r>
              <a:rPr lang="en-US" altLang="zh-CN" sz="1200" dirty="0"/>
              <a:t>7. </a:t>
            </a:r>
            <a:r>
              <a:rPr lang="zh-CN" altLang="en-US" sz="1200" dirty="0"/>
              <a:t>协方差矩阵 上面导出了优化目标，但是这个目标似乎不能直接作为操作指南（或者说算法），因 为它只说要什么，但是没有说怎么做，所以我们要在数学上继续研究计算方案。 可以看到，最终要达到的目标与字段内方差及字段间协方差有密切关系，因此我们希 望能将两者统一表示。仔细观察发现，两者均可以表示为内积的形式，而内积又与矩阵相 乘密切相关，于是有了如下灵感： 假设只有 </a:t>
            </a:r>
            <a:r>
              <a:rPr lang="en-US" altLang="zh-CN" sz="1200" dirty="0"/>
              <a:t>a </a:t>
            </a:r>
            <a:r>
              <a:rPr lang="zh-CN" altLang="en-US" sz="1200" dirty="0"/>
              <a:t>和 </a:t>
            </a:r>
            <a:r>
              <a:rPr lang="en-US" altLang="zh-CN" sz="1200" dirty="0"/>
              <a:t>b </a:t>
            </a:r>
            <a:r>
              <a:rPr lang="zh-CN" altLang="en-US" sz="1200" dirty="0"/>
              <a:t>两个字段，那么我们将它们按行组成矩阵 </a:t>
            </a:r>
            <a:r>
              <a:rPr lang="en-US" altLang="zh-CN" sz="1200" dirty="0"/>
              <a:t>X</a:t>
            </a:r>
            <a:r>
              <a:rPr lang="zh-CN" altLang="en-US" sz="1200" dirty="0"/>
              <a:t>： </a:t>
            </a:r>
            <a:r>
              <a:rPr lang="en-US" altLang="zh-CN" sz="1200" dirty="0"/>
              <a:t>1 2 1 2 m </a:t>
            </a:r>
            <a:r>
              <a:rPr lang="en-US" altLang="zh-CN" sz="1200" dirty="0" err="1"/>
              <a:t>m</a:t>
            </a:r>
            <a:r>
              <a:rPr lang="en-US" altLang="zh-CN" sz="1200" dirty="0"/>
              <a:t> a </a:t>
            </a:r>
            <a:r>
              <a:rPr lang="en-US" altLang="zh-CN" sz="1200" dirty="0" err="1"/>
              <a:t>a</a:t>
            </a:r>
            <a:r>
              <a:rPr lang="en-US" altLang="zh-CN" sz="1200" dirty="0"/>
              <a:t> </a:t>
            </a:r>
            <a:r>
              <a:rPr lang="en-US" altLang="zh-CN" sz="1200" dirty="0" err="1"/>
              <a:t>a</a:t>
            </a:r>
            <a:r>
              <a:rPr lang="en-US" altLang="zh-CN" sz="1200" dirty="0"/>
              <a:t> X b </a:t>
            </a:r>
            <a:r>
              <a:rPr lang="en-US" altLang="zh-CN" sz="1200" dirty="0" err="1"/>
              <a:t>b</a:t>
            </a:r>
            <a:r>
              <a:rPr lang="en-US" altLang="zh-CN" sz="1200" dirty="0"/>
              <a:t> </a:t>
            </a:r>
            <a:r>
              <a:rPr lang="en-US" altLang="zh-CN" sz="1200" dirty="0" err="1"/>
              <a:t>b</a:t>
            </a:r>
            <a:r>
              <a:rPr lang="en-US" altLang="zh-CN" sz="1200" dirty="0"/>
              <a:t>   =   </a:t>
            </a:r>
            <a:endParaRPr lang="en-US" altLang="zh-CN" sz="1200" dirty="0"/>
          </a:p>
          <a:p>
            <a:pPr>
              <a:lnSpc>
                <a:spcPct val="150000"/>
              </a:lnSpc>
              <a:tabLst>
                <a:tab pos="114300" algn="l"/>
                <a:tab pos="266700" algn="l"/>
              </a:tabLst>
            </a:pPr>
            <a:r>
              <a:rPr lang="en-US" altLang="zh-CN" sz="1200" dirty="0"/>
              <a:t>8. </a:t>
            </a:r>
            <a:r>
              <a:rPr lang="zh-CN" altLang="en-US" sz="1200" dirty="0"/>
              <a:t>协方差矩阵对角化 根据上述推导可以发现，要达到优化，目前等价于将协方差矩阵对角化，即将除对 角线外的其他元素转化为 </a:t>
            </a:r>
            <a:r>
              <a:rPr lang="en-US" altLang="zh-CN" sz="1200" dirty="0"/>
              <a:t>0</a:t>
            </a:r>
            <a:r>
              <a:rPr lang="zh-CN" altLang="en-US" sz="1200" dirty="0"/>
              <a:t>，并且在对角线上将元素按照大小从上到下排列，这样就达到 了优化目的，这样说可能还不很清晰，下面进一步看原矩阵与基变换矩阵、协方差矩阵的 关系。 设原始数据矩阵 </a:t>
            </a:r>
            <a:r>
              <a:rPr lang="en-US" altLang="zh-CN" sz="1200" dirty="0"/>
              <a:t>X </a:t>
            </a:r>
            <a:r>
              <a:rPr lang="zh-CN" altLang="en-US" sz="1200" dirty="0"/>
              <a:t>对应的协方差矩阵为 </a:t>
            </a:r>
            <a:r>
              <a:rPr lang="en-US" altLang="zh-CN" sz="1200" dirty="0"/>
              <a:t>C</a:t>
            </a:r>
            <a:r>
              <a:rPr lang="zh-CN" altLang="en-US" sz="1200" dirty="0"/>
              <a:t>，而 </a:t>
            </a:r>
            <a:r>
              <a:rPr lang="en-US" altLang="zh-CN" sz="1200" dirty="0"/>
              <a:t>P </a:t>
            </a:r>
            <a:r>
              <a:rPr lang="zh-CN" altLang="en-US" sz="1200" dirty="0"/>
              <a:t>是一组基按行组成的矩阵，设 </a:t>
            </a:r>
            <a:r>
              <a:rPr lang="en-US" altLang="zh-CN" sz="1200" dirty="0"/>
              <a:t>Y=PX</a:t>
            </a:r>
            <a:r>
              <a:rPr lang="zh-CN" altLang="en-US" sz="1200" dirty="0"/>
              <a:t>，则 </a:t>
            </a:r>
            <a:r>
              <a:rPr lang="en-US" altLang="zh-CN" sz="1200" dirty="0"/>
              <a:t>Y </a:t>
            </a:r>
            <a:r>
              <a:rPr lang="zh-CN" altLang="en-US" sz="1200" dirty="0"/>
              <a:t>为 </a:t>
            </a:r>
            <a:r>
              <a:rPr lang="en-US" altLang="zh-CN" sz="1200" dirty="0"/>
              <a:t>X </a:t>
            </a:r>
            <a:r>
              <a:rPr lang="zh-CN" altLang="en-US" sz="1200" dirty="0"/>
              <a:t>对 </a:t>
            </a:r>
            <a:r>
              <a:rPr lang="en-US" altLang="zh-CN" sz="1200" dirty="0"/>
              <a:t>P </a:t>
            </a:r>
            <a:r>
              <a:rPr lang="zh-CN" altLang="en-US" sz="1200" dirty="0"/>
              <a:t>做基变换后的数据，设 </a:t>
            </a:r>
            <a:r>
              <a:rPr lang="en-US" altLang="zh-CN" sz="1200" dirty="0"/>
              <a:t>Y </a:t>
            </a:r>
            <a:r>
              <a:rPr lang="zh-CN" altLang="en-US" sz="1200" dirty="0"/>
              <a:t>的协方差矩阵为 </a:t>
            </a:r>
            <a:r>
              <a:rPr lang="en-US" altLang="zh-CN" sz="1200" dirty="0"/>
              <a:t>D</a:t>
            </a:r>
            <a:r>
              <a:rPr lang="zh-CN" altLang="en-US" sz="1200" dirty="0"/>
              <a:t>，我们推导一下 </a:t>
            </a:r>
            <a:r>
              <a:rPr lang="en-US" altLang="zh-CN" sz="1200" dirty="0"/>
              <a:t>D </a:t>
            </a:r>
            <a:r>
              <a:rPr lang="zh-CN" altLang="en-US" sz="1200" dirty="0"/>
              <a:t>与 </a:t>
            </a:r>
            <a:r>
              <a:rPr lang="en-US" altLang="zh-CN" sz="1200" dirty="0"/>
              <a:t>C </a:t>
            </a:r>
            <a:r>
              <a:rPr lang="zh-CN" altLang="en-US" sz="1200" dirty="0"/>
              <a:t>的关系： </a:t>
            </a:r>
            <a:r>
              <a:rPr lang="en-US" altLang="zh-CN" sz="1200" dirty="0"/>
              <a:t>1 1 ' ( )( )' 1 1 = ' ' ( ') ' = ' D YY PX </a:t>
            </a:r>
            <a:r>
              <a:rPr lang="en-US" altLang="zh-CN" sz="1200" dirty="0" err="1"/>
              <a:t>PX</a:t>
            </a:r>
            <a:r>
              <a:rPr lang="en-US" altLang="zh-CN" sz="1200" dirty="0"/>
              <a:t> m </a:t>
            </a:r>
            <a:r>
              <a:rPr lang="en-US" altLang="zh-CN" sz="1200" dirty="0" err="1"/>
              <a:t>m</a:t>
            </a:r>
            <a:r>
              <a:rPr lang="en-US" altLang="zh-CN" sz="1200" dirty="0"/>
              <a:t> PXX P </a:t>
            </a:r>
            <a:r>
              <a:rPr lang="en-US" altLang="zh-CN" sz="1200" dirty="0" err="1"/>
              <a:t>P</a:t>
            </a:r>
            <a:r>
              <a:rPr lang="en-US" altLang="zh-CN" sz="1200" dirty="0"/>
              <a:t> XX P m </a:t>
            </a:r>
            <a:r>
              <a:rPr lang="en-US" altLang="zh-CN" sz="1200" dirty="0" err="1"/>
              <a:t>m</a:t>
            </a:r>
            <a:r>
              <a:rPr lang="en-US" altLang="zh-CN" sz="1200" dirty="0"/>
              <a:t> PCP = = = </a:t>
            </a:r>
            <a:r>
              <a:rPr lang="zh-CN" altLang="en-US" sz="1200" dirty="0"/>
              <a:t>现在事情很明白，我们要找的 </a:t>
            </a:r>
            <a:r>
              <a:rPr lang="en-US" altLang="zh-CN" sz="1200" dirty="0"/>
              <a:t>P </a:t>
            </a:r>
            <a:r>
              <a:rPr lang="zh-CN" altLang="en-US" sz="1200" dirty="0"/>
              <a:t>不是别的，而是能让原始协方差矩阵对角化的 </a:t>
            </a:r>
            <a:r>
              <a:rPr lang="en-US" altLang="zh-CN" sz="1200" dirty="0"/>
              <a:t>P</a:t>
            </a:r>
            <a:r>
              <a:rPr lang="zh-CN" altLang="en-US" sz="1200" dirty="0"/>
              <a:t>，换 句话说，优化目标变成了寻找一个矩阵 </a:t>
            </a:r>
            <a:r>
              <a:rPr lang="en-US" altLang="zh-CN" sz="1200" dirty="0"/>
              <a:t>P</a:t>
            </a:r>
            <a:r>
              <a:rPr lang="zh-CN" altLang="en-US" sz="1200" dirty="0"/>
              <a:t>，满足 </a:t>
            </a:r>
            <a:r>
              <a:rPr lang="en-US" altLang="zh-CN" sz="1200" dirty="0"/>
              <a:t>PCPT </a:t>
            </a:r>
            <a:r>
              <a:rPr lang="zh-CN" altLang="en-US" sz="1200" dirty="0"/>
              <a:t>是一个对角矩阵，并且对角元素按 照从大到小的顺序依次排列，那么 </a:t>
            </a:r>
            <a:r>
              <a:rPr lang="en-US" altLang="zh-CN" sz="1200" dirty="0"/>
              <a:t>P </a:t>
            </a:r>
            <a:r>
              <a:rPr lang="zh-CN" altLang="en-US" sz="1200" dirty="0"/>
              <a:t>的前 </a:t>
            </a:r>
            <a:r>
              <a:rPr lang="en-US" altLang="zh-CN" sz="1200" dirty="0"/>
              <a:t>K </a:t>
            </a:r>
            <a:r>
              <a:rPr lang="zh-CN" altLang="en-US" sz="1200" dirty="0"/>
              <a:t>行就是要寻找的基，用 </a:t>
            </a:r>
            <a:r>
              <a:rPr lang="en-US" altLang="zh-CN" sz="1200" dirty="0"/>
              <a:t>P </a:t>
            </a:r>
            <a:r>
              <a:rPr lang="zh-CN" altLang="en-US" sz="1200" dirty="0"/>
              <a:t>的前 </a:t>
            </a:r>
            <a:r>
              <a:rPr lang="en-US" altLang="zh-CN" sz="1200" dirty="0"/>
              <a:t>K </a:t>
            </a:r>
            <a:r>
              <a:rPr lang="zh-CN" altLang="en-US" sz="1200" dirty="0"/>
              <a:t>行组成的矩 阵乘以 </a:t>
            </a:r>
            <a:r>
              <a:rPr lang="en-US" altLang="zh-CN" sz="1200" dirty="0"/>
              <a:t>X </a:t>
            </a:r>
            <a:r>
              <a:rPr lang="zh-CN" altLang="en-US" sz="1200" dirty="0"/>
              <a:t>就使得 </a:t>
            </a:r>
            <a:r>
              <a:rPr lang="en-US" altLang="zh-CN" sz="1200" dirty="0"/>
              <a:t>X </a:t>
            </a:r>
            <a:r>
              <a:rPr lang="zh-CN" altLang="en-US" sz="1200" dirty="0"/>
              <a:t>从 </a:t>
            </a:r>
            <a:r>
              <a:rPr lang="en-US" altLang="zh-CN" sz="1200" dirty="0"/>
              <a:t>N </a:t>
            </a:r>
            <a:r>
              <a:rPr lang="zh-CN" altLang="en-US" sz="1200" dirty="0"/>
              <a:t>维降到 </a:t>
            </a:r>
            <a:r>
              <a:rPr lang="en-US" altLang="zh-CN" sz="1200" dirty="0"/>
              <a:t>K </a:t>
            </a:r>
            <a:r>
              <a:rPr lang="zh-CN" altLang="en-US" sz="1200" dirty="0"/>
              <a:t>维，并满足上述优化条件。 至此，我们离“发明”</a:t>
            </a:r>
            <a:r>
              <a:rPr lang="en-US" altLang="zh-CN" sz="1200" dirty="0"/>
              <a:t>PCA </a:t>
            </a:r>
            <a:r>
              <a:rPr lang="zh-CN" altLang="en-US" sz="1200" dirty="0"/>
              <a:t>还有一步之遥！ 现在所有的焦点都聚集在协方差矩阵对角化问题上，有时我们真应该感谢数学家的先 行，因为矩阵对角化在线性代数领域已经很普遍，所以这在数学上根本不是问题由上文知道，协方差矩阵 </a:t>
            </a:r>
            <a:r>
              <a:rPr lang="en-US" altLang="zh-CN" sz="1200" dirty="0"/>
              <a:t>C </a:t>
            </a:r>
            <a:r>
              <a:rPr lang="zh-CN" altLang="en-US" sz="1200" dirty="0"/>
              <a:t>是一个对称矩阵，在线性代数上，实对称矩阵有一系列 非常好的性质： （</a:t>
            </a:r>
            <a:r>
              <a:rPr lang="en-US" altLang="zh-CN" sz="1200" dirty="0"/>
              <a:t>1</a:t>
            </a:r>
            <a:r>
              <a:rPr lang="zh-CN" altLang="en-US" sz="1200" dirty="0"/>
              <a:t>）实对称矩阵不同特征值对应的特征向量必然正交。 （</a:t>
            </a:r>
            <a:r>
              <a:rPr lang="en-US" altLang="zh-CN" sz="1200" dirty="0"/>
              <a:t>2</a:t>
            </a:r>
            <a:r>
              <a:rPr lang="zh-CN" altLang="en-US" sz="1200" dirty="0"/>
              <a:t>）设特征值 </a:t>
            </a:r>
            <a:r>
              <a:rPr lang="en-US" altLang="zh-CN" sz="1200" dirty="0"/>
              <a:t>λ </a:t>
            </a:r>
            <a:r>
              <a:rPr lang="zh-CN" altLang="en-US" sz="1200" dirty="0"/>
              <a:t>重数为 </a:t>
            </a:r>
            <a:r>
              <a:rPr lang="en-US" altLang="zh-CN" sz="1200" dirty="0"/>
              <a:t>r</a:t>
            </a:r>
            <a:r>
              <a:rPr lang="zh-CN" altLang="en-US" sz="1200" dirty="0"/>
              <a:t>，则必然存在 </a:t>
            </a:r>
            <a:r>
              <a:rPr lang="en-US" altLang="zh-CN" sz="1200" dirty="0"/>
              <a:t>r </a:t>
            </a:r>
            <a:r>
              <a:rPr lang="zh-CN" altLang="en-US" sz="1200" dirty="0"/>
              <a:t>个线性无关的特征向量对应于 </a:t>
            </a:r>
            <a:r>
              <a:rPr lang="en-US" altLang="zh-CN" sz="1200" dirty="0"/>
              <a:t>λ</a:t>
            </a:r>
            <a:r>
              <a:rPr lang="zh-CN" altLang="en-US" sz="1200" dirty="0"/>
              <a:t>，因此可以 将这 </a:t>
            </a:r>
            <a:r>
              <a:rPr lang="en-US" altLang="zh-CN" sz="1200" dirty="0"/>
              <a:t>r </a:t>
            </a:r>
            <a:r>
              <a:rPr lang="zh-CN" altLang="en-US" sz="1200" dirty="0"/>
              <a:t>个特征向量单位正交化。 由上面两条可知，一个 </a:t>
            </a:r>
            <a:r>
              <a:rPr lang="en-US" altLang="zh-CN" sz="1200" dirty="0"/>
              <a:t>n </a:t>
            </a:r>
            <a:r>
              <a:rPr lang="zh-CN" altLang="en-US" sz="1200" dirty="0"/>
              <a:t>行 </a:t>
            </a:r>
            <a:r>
              <a:rPr lang="en-US" altLang="zh-CN" sz="1200" dirty="0"/>
              <a:t>n </a:t>
            </a:r>
            <a:r>
              <a:rPr lang="zh-CN" altLang="en-US" sz="1200" dirty="0"/>
              <a:t>列的实对称矩阵一定可以找到 </a:t>
            </a:r>
            <a:r>
              <a:rPr lang="en-US" altLang="zh-CN" sz="1200" dirty="0"/>
              <a:t>n </a:t>
            </a:r>
            <a:r>
              <a:rPr lang="zh-CN" altLang="en-US" sz="1200" dirty="0"/>
              <a:t>个单位正交特征向量， 设这 </a:t>
            </a:r>
            <a:r>
              <a:rPr lang="en-US" altLang="zh-CN" sz="1200" dirty="0"/>
              <a:t>n </a:t>
            </a:r>
            <a:r>
              <a:rPr lang="zh-CN" altLang="en-US" sz="1200" dirty="0"/>
              <a:t>个特征向量为 </a:t>
            </a:r>
            <a:r>
              <a:rPr lang="en-US" altLang="zh-CN" sz="1200" dirty="0"/>
              <a:t>e1</a:t>
            </a:r>
            <a:r>
              <a:rPr lang="zh-CN" altLang="en-US" sz="1200" dirty="0"/>
              <a:t>，</a:t>
            </a:r>
            <a:r>
              <a:rPr lang="en-US" altLang="zh-CN" sz="1200" dirty="0"/>
              <a:t>e2</a:t>
            </a:r>
            <a:r>
              <a:rPr lang="zh-CN" altLang="en-US" sz="1200" dirty="0"/>
              <a:t>，</a:t>
            </a:r>
            <a:r>
              <a:rPr lang="en-US" altLang="zh-CN" sz="1200" dirty="0"/>
              <a:t>…</a:t>
            </a:r>
            <a:r>
              <a:rPr lang="en-US" altLang="zh-CN" sz="1200" dirty="0" err="1"/>
              <a:t>en</a:t>
            </a:r>
            <a:r>
              <a:rPr lang="zh-CN" altLang="en-US" sz="1200" dirty="0"/>
              <a:t>，我们将其按照列组成矩阵： </a:t>
            </a:r>
            <a:r>
              <a:rPr lang="en-US" altLang="zh-CN" sz="1200" dirty="0"/>
              <a:t>1, 2 ( , , ) E n = e </a:t>
            </a:r>
            <a:r>
              <a:rPr lang="en-US" altLang="zh-CN" sz="1200" dirty="0" err="1"/>
              <a:t>e</a:t>
            </a:r>
            <a:r>
              <a:rPr lang="en-US" altLang="zh-CN" sz="1200" dirty="0"/>
              <a:t>  </a:t>
            </a:r>
            <a:r>
              <a:rPr lang="en-US" altLang="zh-CN" sz="1200" dirty="0" err="1"/>
              <a:t>e</a:t>
            </a:r>
            <a:r>
              <a:rPr lang="en-US" altLang="zh-CN" sz="1200" dirty="0"/>
              <a:t> </a:t>
            </a:r>
            <a:r>
              <a:rPr lang="zh-CN" altLang="en-US" sz="1200" dirty="0"/>
              <a:t>则对协方差矩阵 </a:t>
            </a:r>
            <a:r>
              <a:rPr lang="en-US" altLang="zh-CN" sz="1200" dirty="0"/>
              <a:t>C</a:t>
            </a:r>
            <a:r>
              <a:rPr lang="zh-CN" altLang="en-US" sz="1200" dirty="0"/>
              <a:t>，有如下结论： </a:t>
            </a:r>
            <a:r>
              <a:rPr lang="en-US" altLang="zh-CN" sz="1200" dirty="0"/>
              <a:t>1 2 ' n E CE λ </a:t>
            </a:r>
            <a:r>
              <a:rPr lang="en-US" altLang="zh-CN" sz="1200" dirty="0" err="1"/>
              <a:t>λ</a:t>
            </a:r>
            <a:r>
              <a:rPr lang="en-US" altLang="zh-CN" sz="1200" dirty="0"/>
              <a:t> </a:t>
            </a:r>
            <a:r>
              <a:rPr lang="en-US" altLang="zh-CN" sz="1200" dirty="0" err="1"/>
              <a:t>λ</a:t>
            </a:r>
            <a:r>
              <a:rPr lang="en-US" altLang="zh-CN" sz="1200" dirty="0"/>
              <a:t>       = Λ =        </a:t>
            </a:r>
            <a:r>
              <a:rPr lang="zh-CN" altLang="en-US" sz="1200" dirty="0"/>
              <a:t>其中 </a:t>
            </a:r>
            <a:r>
              <a:rPr lang="en-US" altLang="zh-CN" sz="1200" dirty="0"/>
              <a:t>Λ </a:t>
            </a:r>
            <a:r>
              <a:rPr lang="zh-CN" altLang="en-US" sz="1200" dirty="0"/>
              <a:t>为对称矩阵，其对角元素为各特征向量对应的特征值（可能有重复）。 到这里，我们已经找到了需要的矩阵 ： </a:t>
            </a:r>
            <a:r>
              <a:rPr lang="en-US" altLang="zh-CN" sz="1200" dirty="0"/>
              <a:t>P E= ' P </a:t>
            </a:r>
            <a:r>
              <a:rPr lang="zh-CN" altLang="en-US" sz="1200" dirty="0"/>
              <a:t>是协方差矩阵的特征向量单位化后按照行排列出的矩阵，其中每行都是 </a:t>
            </a:r>
            <a:r>
              <a:rPr lang="en-US" altLang="zh-CN" sz="1200" dirty="0"/>
              <a:t>C </a:t>
            </a:r>
            <a:r>
              <a:rPr lang="zh-CN" altLang="en-US" sz="1200" dirty="0"/>
              <a:t>的一个特 征向量，如果设 </a:t>
            </a:r>
            <a:r>
              <a:rPr lang="en-US" altLang="zh-CN" sz="1200" dirty="0"/>
              <a:t>P </a:t>
            </a:r>
            <a:r>
              <a:rPr lang="zh-CN" altLang="en-US" sz="1200" dirty="0"/>
              <a:t>按照 </a:t>
            </a:r>
            <a:r>
              <a:rPr lang="en-US" altLang="zh-CN" sz="1200" dirty="0"/>
              <a:t>Λ </a:t>
            </a:r>
            <a:r>
              <a:rPr lang="zh-CN" altLang="en-US" sz="1200" dirty="0"/>
              <a:t>中的特征值从大到小，将特征向量从上到下排列，则用 </a:t>
            </a:r>
            <a:r>
              <a:rPr lang="en-US" altLang="zh-CN" sz="1200" dirty="0"/>
              <a:t>P </a:t>
            </a:r>
            <a:r>
              <a:rPr lang="zh-CN" altLang="en-US" sz="1200" dirty="0"/>
              <a:t>的前 </a:t>
            </a:r>
            <a:r>
              <a:rPr lang="en-US" altLang="zh-CN" sz="1200" dirty="0"/>
              <a:t>K </a:t>
            </a:r>
            <a:r>
              <a:rPr lang="zh-CN" altLang="en-US" sz="1200" dirty="0"/>
              <a:t>行组成的矩阵乘以原始数据矩阵 </a:t>
            </a:r>
            <a:r>
              <a:rPr lang="en-US" altLang="zh-CN" sz="1200" dirty="0"/>
              <a:t>X</a:t>
            </a:r>
            <a:r>
              <a:rPr lang="zh-CN" altLang="en-US" sz="1200" dirty="0"/>
              <a:t>，就可以得到我们需要的降维后的数据矩阵 </a:t>
            </a:r>
            <a:r>
              <a:rPr lang="en-US" altLang="zh-CN" sz="1200" dirty="0"/>
              <a:t>Y</a:t>
            </a:r>
            <a:endParaRPr lang="zh-CN" altLang="en-US" sz="1200"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184224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11.4</a:t>
            </a:r>
            <a:r>
              <a:rPr lang="zh-CN" altLang="en-US" sz="2000" dirty="0"/>
              <a:t>　主成分分析算法应用示例</a:t>
            </a:r>
            <a:endParaRPr lang="zh-CN" altLang="en-US" sz="2000" dirty="0">
              <a:latin typeface="+mj-ea"/>
              <a:ea typeface="+mj-ea"/>
            </a:endParaRPr>
          </a:p>
        </p:txBody>
      </p:sp>
      <p:pic>
        <p:nvPicPr>
          <p:cNvPr id="5" name="图片 4"/>
          <p:cNvPicPr>
            <a:picLocks noChangeAspect="1"/>
          </p:cNvPicPr>
          <p:nvPr/>
        </p:nvPicPr>
        <p:blipFill>
          <a:blip r:embed="rId2"/>
          <a:stretch>
            <a:fillRect/>
          </a:stretch>
        </p:blipFill>
        <p:spPr>
          <a:xfrm>
            <a:off x="3386137" y="2081212"/>
            <a:ext cx="5419725" cy="26955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184224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1207192" y="1129195"/>
            <a:ext cx="5257800" cy="5210175"/>
          </a:xfrm>
          <a:prstGeom prst="rect">
            <a:avLst/>
          </a:prstGeom>
        </p:spPr>
      </p:pic>
      <p:pic>
        <p:nvPicPr>
          <p:cNvPr id="7" name="图片 6"/>
          <p:cNvPicPr>
            <a:picLocks noChangeAspect="1"/>
          </p:cNvPicPr>
          <p:nvPr/>
        </p:nvPicPr>
        <p:blipFill>
          <a:blip r:embed="rId3"/>
          <a:stretch>
            <a:fillRect/>
          </a:stretch>
        </p:blipFill>
        <p:spPr>
          <a:xfrm>
            <a:off x="6471451" y="4743606"/>
            <a:ext cx="5257800" cy="16002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184224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2711110" y="64142"/>
            <a:ext cx="5282812" cy="1104900"/>
          </a:xfrm>
          <a:prstGeom prst="rect">
            <a:avLst/>
          </a:prstGeom>
        </p:spPr>
      </p:pic>
      <p:pic>
        <p:nvPicPr>
          <p:cNvPr id="6" name="图片 5"/>
          <p:cNvPicPr>
            <a:picLocks noChangeAspect="1"/>
          </p:cNvPicPr>
          <p:nvPr/>
        </p:nvPicPr>
        <p:blipFill>
          <a:blip r:embed="rId3"/>
          <a:stretch>
            <a:fillRect/>
          </a:stretch>
        </p:blipFill>
        <p:spPr>
          <a:xfrm>
            <a:off x="2707547" y="1188824"/>
            <a:ext cx="5286375" cy="419887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48920" y="1832371"/>
            <a:ext cx="10863120" cy="4630730"/>
          </a:xfrm>
          <a:prstGeom prst="rect">
            <a:avLst/>
          </a:prstGeom>
          <a:noFill/>
          <a:ln w="9525">
            <a:noFill/>
          </a:ln>
        </p:spPr>
        <p:txBody>
          <a:bodyPr/>
          <a:lstStyle/>
          <a:p>
            <a:pPr>
              <a:lnSpc>
                <a:spcPts val="2100"/>
              </a:lnSpc>
              <a:tabLst>
                <a:tab pos="114300" algn="l"/>
                <a:tab pos="266700" algn="l"/>
              </a:tabLst>
            </a:pPr>
            <a:r>
              <a:rPr lang="en-US" altLang="zh-CN" sz="1600"/>
              <a:t>6. </a:t>
            </a:r>
            <a:r>
              <a:rPr lang="zh-CN" altLang="en-US" sz="1600"/>
              <a:t>测试方法 将测试方法写入 </a:t>
            </a:r>
            <a:r>
              <a:rPr lang="en-US" altLang="zh-CN" sz="1600"/>
              <a:t>main( ) </a:t>
            </a:r>
            <a:r>
              <a:rPr lang="zh-CN" altLang="en-US" sz="1600"/>
              <a:t>函数中，然后直接运行 </a:t>
            </a:r>
            <a:r>
              <a:rPr lang="en-US" altLang="zh-CN" sz="1600"/>
              <a:t>main( ) </a:t>
            </a:r>
            <a:r>
              <a:rPr lang="zh-CN" altLang="en-US" sz="1600"/>
              <a:t>就可以。可到 </a:t>
            </a:r>
            <a:r>
              <a:rPr lang="en-US" altLang="zh-CN" sz="1600"/>
              <a:t>github </a:t>
            </a:r>
            <a:r>
              <a:rPr lang="zh-CN" altLang="en-US" sz="1600"/>
              <a:t>中下载</a:t>
            </a: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623620" y="2276920"/>
            <a:ext cx="5229225" cy="2066925"/>
          </a:xfrm>
          <a:prstGeom prst="rect">
            <a:avLst/>
          </a:prstGeom>
        </p:spPr>
      </p:pic>
      <p:pic>
        <p:nvPicPr>
          <p:cNvPr id="7" name="图片 6"/>
          <p:cNvPicPr>
            <a:picLocks noChangeAspect="1"/>
          </p:cNvPicPr>
          <p:nvPr/>
        </p:nvPicPr>
        <p:blipFill>
          <a:blip r:embed="rId3"/>
          <a:stretch>
            <a:fillRect/>
          </a:stretch>
        </p:blipFill>
        <p:spPr>
          <a:xfrm>
            <a:off x="6110137" y="2409423"/>
            <a:ext cx="4705350" cy="34766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50243" y="2025739"/>
            <a:ext cx="10646221"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本来变量之间有线性相关性，现在都变成了相互独立。如果变量作为分类的特征，那 么主成分分析法会起到一种特征重建的作用；从最后的表示看，主元是由原来的变量线性 组合而成，原来的变量之间是线性相关的，而主元之间是相互独立的，直观上可以通过主 成分分析法进行聚类；当然，从主成分求解的过程看，</a:t>
            </a:r>
            <a:r>
              <a:rPr lang="en-US" altLang="zh-CN" sz="1600" dirty="0"/>
              <a:t>PCA </a:t>
            </a:r>
            <a:r>
              <a:rPr lang="zh-CN" altLang="en-US" sz="1600" dirty="0"/>
              <a:t>还可用来降维。</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4223870" y="748382"/>
            <a:ext cx="3960398" cy="400110"/>
          </a:xfrm>
          <a:prstGeom prst="rect">
            <a:avLst/>
          </a:prstGeom>
          <a:noFill/>
        </p:spPr>
        <p:txBody>
          <a:bodyPr wrap="square" rtlCol="0">
            <a:spAutoFit/>
          </a:bodyPr>
          <a:lstStyle/>
          <a:p>
            <a:r>
              <a:rPr lang="en-US" altLang="zh-CN" sz="2000" dirty="0"/>
              <a:t>11.1.1 </a:t>
            </a:r>
            <a:r>
              <a:rPr lang="zh-CN" altLang="en-US" sz="2000" dirty="0"/>
              <a:t>主成分分析算法的作用</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0853" y="1644675"/>
            <a:ext cx="11815616"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为了减少变量之间的线性相关性，首先要清楚两点：一是变量是用什么表示的？二是 怎么衡量变量之间的线性相关性？第一个问题容易，对于二维坐标来说，变量用一个类似 （</a:t>
            </a:r>
            <a:r>
              <a:rPr lang="en-US" altLang="zh-CN" sz="1600" dirty="0"/>
              <a:t>x</a:t>
            </a:r>
            <a:r>
              <a:rPr lang="zh-CN" altLang="en-US" sz="1600" dirty="0"/>
              <a:t>，</a:t>
            </a:r>
            <a:r>
              <a:rPr lang="en-US" altLang="zh-CN" sz="1600" dirty="0"/>
              <a:t>y</a:t>
            </a:r>
            <a:r>
              <a:rPr lang="zh-CN" altLang="en-US" sz="1600" dirty="0"/>
              <a:t>）的坐标值表示。同理，可以扩展到多维坐标系中，用多个值表示变量。针对第二个 问题，可以用协方差或者皮尔逊相关系数衡量变量之间的线性相关性，关于这两个算式的 理解，可以参看一个知乎答主的回答。协方差反映了两个变量的同步性、变化规律的相似 性，主成分分析法是用协方差衡量变量的线性相关性。这里我们使用 </a:t>
            </a:r>
            <a:r>
              <a:rPr lang="en-US" altLang="zh-CN" sz="1600" dirty="0"/>
              <a:t>X </a:t>
            </a:r>
            <a:r>
              <a:rPr lang="zh-CN" altLang="en-US" sz="1600" dirty="0"/>
              <a:t>表示一个变量矩 阵，</a:t>
            </a:r>
            <a:r>
              <a:rPr lang="en-US" altLang="zh-CN" sz="1600" dirty="0"/>
              <a:t>M </a:t>
            </a:r>
            <a:r>
              <a:rPr lang="zh-CN" altLang="en-US" sz="1600" dirty="0"/>
              <a:t>表示一个协方差矩阵，根据协方差的计算公式 </a:t>
            </a:r>
            <a:r>
              <a:rPr lang="en-US" altLang="zh-CN" sz="1600" dirty="0"/>
              <a:t>(Xi-X)(Yi-Y) </a:t>
            </a:r>
            <a:r>
              <a:rPr lang="en-US" altLang="zh-CN" sz="1600" dirty="0" err="1"/>
              <a:t>Cov</a:t>
            </a:r>
            <a:r>
              <a:rPr lang="en-US" altLang="zh-CN" sz="1600" dirty="0"/>
              <a:t>(X,Y)= n-1 </a:t>
            </a:r>
            <a:r>
              <a:rPr lang="zh-CN" altLang="en-US" sz="1600" dirty="0"/>
              <a:t>，可以得到 </a:t>
            </a:r>
            <a:r>
              <a:rPr lang="en-US" altLang="zh-CN" sz="1600" dirty="0"/>
              <a:t>1 M X u ' X u m = − ˄ ˅˄ ˅ − ∗ </a:t>
            </a:r>
            <a:r>
              <a:rPr lang="zh-CN" altLang="en-US" sz="1600" dirty="0"/>
              <a:t>，如果对每个变量进行均值归零化处理，那么协方差矩阵就变成了 </a:t>
            </a:r>
            <a:r>
              <a:rPr lang="en-US" altLang="zh-CN" sz="1600" dirty="0"/>
              <a:t>1 M X'X m = ∗ </a:t>
            </a:r>
            <a:r>
              <a:rPr lang="zh-CN" altLang="en-US" sz="1600" dirty="0"/>
              <a:t>。 有了协方差，主成分分析法就可以对所有变量进行线性相关性衡量。我们的目标是 </a:t>
            </a:r>
            <a:r>
              <a:rPr lang="en-US" altLang="zh-CN" sz="1600" dirty="0"/>
              <a:t>X</a:t>
            </a:r>
            <a:r>
              <a:rPr lang="zh-CN" altLang="en-US" sz="1600" dirty="0"/>
              <a:t>矩阵经过 </a:t>
            </a:r>
            <a:r>
              <a:rPr lang="en-US" altLang="zh-CN" sz="1600" dirty="0"/>
              <a:t>T </a:t>
            </a:r>
            <a:r>
              <a:rPr lang="zh-CN" altLang="en-US" sz="1600" dirty="0"/>
              <a:t>矩阵转换后，协方差矩阵除对角线外，其他元素都变为 </a:t>
            </a:r>
            <a:r>
              <a:rPr lang="en-US" altLang="zh-CN" sz="1600" dirty="0"/>
              <a:t>0</a:t>
            </a:r>
            <a:r>
              <a:rPr lang="zh-CN" altLang="en-US" sz="1600" dirty="0"/>
              <a:t>（请思考为什么，变 为 </a:t>
            </a:r>
            <a:r>
              <a:rPr lang="en-US" altLang="zh-CN" sz="1600" dirty="0"/>
              <a:t>0 </a:t>
            </a:r>
            <a:r>
              <a:rPr lang="zh-CN" altLang="en-US" sz="1600" dirty="0"/>
              <a:t>是什么意义？），因此</a:t>
            </a:r>
            <a:r>
              <a:rPr lang="en-US" altLang="zh-CN" sz="1600" dirty="0" err="1"/>
              <a:t>Mafter</a:t>
            </a:r>
            <a:r>
              <a:rPr lang="en-US" altLang="zh-CN" sz="1600" dirty="0"/>
              <a:t> = ∗ (XT) ' (XT ) /m = = T X' 'XT / ' m T MT </a:t>
            </a:r>
            <a:r>
              <a:rPr lang="zh-CN" altLang="en-US" sz="1600" dirty="0"/>
              <a:t>；在线性代数上，这 是一个将矩阵对角化的过程。我们的目标是获得 </a:t>
            </a:r>
            <a:r>
              <a:rPr lang="en-US" altLang="zh-CN" sz="1600" dirty="0"/>
              <a:t>T </a:t>
            </a:r>
            <a:r>
              <a:rPr lang="zh-CN" altLang="en-US" sz="1600" dirty="0"/>
              <a:t>矩阵，用线性代数的特征值分解的方法 求出 </a:t>
            </a:r>
            <a:r>
              <a:rPr lang="en-US" altLang="zh-CN" sz="1600" dirty="0"/>
              <a:t>T </a:t>
            </a:r>
            <a:r>
              <a:rPr lang="zh-CN" altLang="en-US" sz="1600" dirty="0"/>
              <a:t>矩阵，那么目的就达到了。因此，最后的变换过程是 </a:t>
            </a:r>
            <a:r>
              <a:rPr lang="en-US" altLang="zh-CN" sz="1600" dirty="0"/>
              <a:t>Y=XT</a:t>
            </a:r>
            <a:r>
              <a:rPr lang="zh-CN" altLang="en-US" sz="1600" dirty="0"/>
              <a:t>，</a:t>
            </a:r>
            <a:r>
              <a:rPr lang="en-US" altLang="zh-CN" sz="1600" dirty="0"/>
              <a:t>X </a:t>
            </a:r>
            <a:r>
              <a:rPr lang="zh-CN" altLang="en-US" sz="1600" dirty="0"/>
              <a:t>是一个变量间相关 的变量矩阵，而 </a:t>
            </a:r>
            <a:r>
              <a:rPr lang="en-US" altLang="zh-CN" sz="1600" dirty="0"/>
              <a:t>Y </a:t>
            </a:r>
            <a:r>
              <a:rPr lang="zh-CN" altLang="en-US" sz="1600" dirty="0"/>
              <a:t>是一个变量之间相互独立的矩阵。具体的推导过程可参看 </a:t>
            </a:r>
            <a:r>
              <a:rPr lang="en-US" altLang="zh-CN" sz="1600" dirty="0"/>
              <a:t>PCA </a:t>
            </a:r>
            <a:r>
              <a:rPr lang="zh-CN" altLang="en-US" sz="1600" dirty="0"/>
              <a:t>的数学 原理。 为什么说主成分分析法可以降维？根据实对称矩阵的性质：实对称矩阵 </a:t>
            </a:r>
            <a:r>
              <a:rPr lang="en-US" altLang="zh-CN" sz="1600" dirty="0"/>
              <a:t>A </a:t>
            </a:r>
            <a:r>
              <a:rPr lang="zh-CN" altLang="en-US" sz="1600" dirty="0"/>
              <a:t>可以分解 成其特征向量和特征值的乘积形式 </a:t>
            </a:r>
            <a:r>
              <a:rPr lang="en-US" altLang="zh-CN" sz="1600" dirty="0"/>
              <a:t>A S = VS'</a:t>
            </a:r>
            <a:r>
              <a:rPr lang="zh-CN" altLang="en-US" sz="1600" dirty="0"/>
              <a:t>，</a:t>
            </a:r>
            <a:r>
              <a:rPr lang="en-US" altLang="zh-CN" sz="1600" dirty="0"/>
              <a:t>S </a:t>
            </a:r>
            <a:r>
              <a:rPr lang="zh-CN" altLang="en-US" sz="1600" dirty="0"/>
              <a:t>为特征列向量组成的矩阵，</a:t>
            </a:r>
            <a:r>
              <a:rPr lang="en-US" altLang="zh-CN" sz="1600" dirty="0"/>
              <a:t>V </a:t>
            </a:r>
            <a:r>
              <a:rPr lang="zh-CN" altLang="en-US" sz="1600" dirty="0"/>
              <a:t>为对角矩阵。 设想，如果对角线矩阵上出现了一个为 </a:t>
            </a:r>
            <a:r>
              <a:rPr lang="en-US" altLang="zh-CN" sz="1600" dirty="0"/>
              <a:t>0 </a:t>
            </a:r>
            <a:r>
              <a:rPr lang="zh-CN" altLang="en-US" sz="1600" dirty="0"/>
              <a:t>的值，就说明这个主元本身没有任何信息，这个 主元可以不存在，不是必需的。因此，如果去掉没有信息的主元或者信息很少的主元，就 可以起到降维的作用。</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071790" y="825500"/>
            <a:ext cx="4824458" cy="400110"/>
          </a:xfrm>
          <a:prstGeom prst="rect">
            <a:avLst/>
          </a:prstGeom>
          <a:noFill/>
        </p:spPr>
        <p:txBody>
          <a:bodyPr wrap="square" rtlCol="0">
            <a:spAutoFit/>
          </a:bodyPr>
          <a:lstStyle/>
          <a:p>
            <a:r>
              <a:rPr lang="en-US" altLang="zh-CN" sz="2000" dirty="0"/>
              <a:t>11.1.2 </a:t>
            </a:r>
            <a:r>
              <a:rPr lang="zh-CN" altLang="en-US" sz="2000" dirty="0"/>
              <a:t>主成分分析算法的中间矩阵构建</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60719" y="187287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如果说一个向量 </a:t>
            </a:r>
            <a:r>
              <a:rPr lang="en-US" altLang="zh-CN" sz="1200" dirty="0"/>
              <a:t>v </a:t>
            </a:r>
            <a:r>
              <a:rPr lang="zh-CN" altLang="en-US" sz="1200" dirty="0"/>
              <a:t>是方阵 </a:t>
            </a:r>
            <a:r>
              <a:rPr lang="en-US" altLang="zh-CN" sz="1200" dirty="0"/>
              <a:t>A </a:t>
            </a:r>
            <a:r>
              <a:rPr lang="zh-CN" altLang="en-US" sz="1200" dirty="0"/>
              <a:t>的特征向量，一定可以表示成下面的形式：</a:t>
            </a:r>
            <a:r>
              <a:rPr lang="en-US" altLang="zh-CN" sz="1200" dirty="0"/>
              <a:t>Av=</a:t>
            </a:r>
            <a:r>
              <a:rPr lang="en-US" altLang="zh-CN" sz="1200" dirty="0" err="1"/>
              <a:t>λv</a:t>
            </a:r>
            <a:r>
              <a:rPr lang="zh-CN" altLang="en-US" sz="1200" dirty="0"/>
              <a:t>，这时 </a:t>
            </a:r>
            <a:r>
              <a:rPr lang="en-US" altLang="zh-CN" sz="1200" dirty="0"/>
              <a:t>λ </a:t>
            </a:r>
            <a:r>
              <a:rPr lang="zh-CN" altLang="en-US" sz="1200" dirty="0"/>
              <a:t>就被称为特征向量 </a:t>
            </a:r>
            <a:r>
              <a:rPr lang="en-US" altLang="zh-CN" sz="1200" dirty="0"/>
              <a:t>v </a:t>
            </a:r>
            <a:r>
              <a:rPr lang="zh-CN" altLang="en-US" sz="1200" dirty="0"/>
              <a:t>对应的特征值，一个矩阵的一组特征向量是一组正交向量。特征值 分解是将一个矩阵分解成下面的形式：</a:t>
            </a:r>
            <a:r>
              <a:rPr lang="en-US" altLang="zh-CN" sz="1200" dirty="0"/>
              <a:t>A=QΣQ-1</a:t>
            </a:r>
            <a:r>
              <a:rPr lang="zh-CN" altLang="en-US" sz="1200" dirty="0"/>
              <a:t>，其中 </a:t>
            </a:r>
            <a:r>
              <a:rPr lang="en-US" altLang="zh-CN" sz="1200" dirty="0"/>
              <a:t>Q </a:t>
            </a:r>
            <a:r>
              <a:rPr lang="zh-CN" altLang="en-US" sz="1200" dirty="0"/>
              <a:t>是这个矩阵 </a:t>
            </a:r>
            <a:r>
              <a:rPr lang="en-US" altLang="zh-CN" sz="1200" dirty="0"/>
              <a:t>A </a:t>
            </a:r>
            <a:r>
              <a:rPr lang="zh-CN" altLang="en-US" sz="1200" dirty="0"/>
              <a:t>的特征向量组成 的矩阵，</a:t>
            </a:r>
            <a:r>
              <a:rPr lang="en-US" altLang="zh-CN" sz="1200" dirty="0"/>
              <a:t>Σ </a:t>
            </a:r>
            <a:r>
              <a:rPr lang="zh-CN" altLang="en-US" sz="1200" dirty="0"/>
              <a:t>是一个对角矩阵，每一条对角线上的元素是一个特征值。这里引用一些参考文 献中的内容说明。 首先要明确的是，一个矩阵其实就是一个线性变换，因为一个矩阵乘以一个向量后得 到的向量其实相当于将这个向量进行了线性变换。例如下面的矩阵： </a:t>
            </a:r>
            <a:r>
              <a:rPr lang="en-US" altLang="zh-CN" sz="1200" dirty="0"/>
              <a:t>3 0 0 1 M= </a:t>
            </a:r>
            <a:r>
              <a:rPr lang="zh-CN" altLang="en-US" sz="1200" dirty="0"/>
              <a:t>它对应的线性变换图如图 </a:t>
            </a:r>
            <a:r>
              <a:rPr lang="en-US" altLang="zh-CN" sz="1200" dirty="0"/>
              <a:t>11-1 </a:t>
            </a:r>
            <a:r>
              <a:rPr lang="zh-CN" altLang="en-US" sz="1200" dirty="0"/>
              <a:t>所示。</a:t>
            </a:r>
            <a:endParaRPr lang="en-US" altLang="zh-CN" sz="1200" dirty="0"/>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2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11.2.1 </a:t>
            </a:r>
            <a:r>
              <a:rPr lang="zh-CN" altLang="en-US" sz="2000" dirty="0"/>
              <a:t>本征值</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504211" y="3019135"/>
            <a:ext cx="4943475" cy="23336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60719" y="1872875"/>
            <a:ext cx="10863120" cy="4630730"/>
          </a:xfrm>
          <a:prstGeom prst="rect">
            <a:avLst/>
          </a:prstGeom>
          <a:noFill/>
          <a:ln w="9525">
            <a:noFill/>
          </a:ln>
        </p:spPr>
        <p:txBody>
          <a:bodyPr/>
          <a:lstStyle/>
          <a:p>
            <a:pPr>
              <a:lnSpc>
                <a:spcPts val="2100"/>
              </a:lnSpc>
              <a:tabLst>
                <a:tab pos="114300" algn="l"/>
                <a:tab pos="266700" algn="l"/>
              </a:tabLst>
            </a:pPr>
            <a:r>
              <a:rPr lang="zh-CN" altLang="en-US" sz="1600" dirty="0"/>
              <a:t>上面的矩阵是对称的，所以这个变换是一个对 </a:t>
            </a:r>
            <a:r>
              <a:rPr lang="en-US" altLang="zh-CN" sz="1600" dirty="0"/>
              <a:t>x</a:t>
            </a:r>
            <a:r>
              <a:rPr lang="zh-CN" altLang="en-US" sz="1600" dirty="0"/>
              <a:t>、</a:t>
            </a:r>
            <a:r>
              <a:rPr lang="en-US" altLang="zh-CN" sz="1600" dirty="0"/>
              <a:t>y </a:t>
            </a:r>
            <a:r>
              <a:rPr lang="zh-CN" altLang="en-US" sz="1600" dirty="0"/>
              <a:t>轴方向的拉伸变换（每个对角线 上的元素将会对一个维度进行拉伸变换，当值大于 </a:t>
            </a:r>
            <a:r>
              <a:rPr lang="en-US" altLang="zh-CN" sz="1600" dirty="0"/>
              <a:t>1 </a:t>
            </a:r>
            <a:r>
              <a:rPr lang="zh-CN" altLang="en-US" sz="1600" dirty="0"/>
              <a:t>时，是拉长；当值小于 </a:t>
            </a:r>
            <a:r>
              <a:rPr lang="en-US" altLang="zh-CN" sz="1600" dirty="0"/>
              <a:t>1 </a:t>
            </a:r>
            <a:r>
              <a:rPr lang="zh-CN" altLang="en-US" sz="1600" dirty="0"/>
              <a:t>时，是缩 短），当矩阵不是对称的时，假如矩阵是下面的样子：</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200" strike="noStrike" noProof="1">
              <a:effectLst>
                <a:outerShdw blurRad="38100" dist="38100" dir="2700000">
                  <a:srgbClr val="FFFFFF"/>
                </a:outerShdw>
              </a:effectLst>
              <a:latin typeface="+mn-ea"/>
              <a:ea typeface="+mn-ea"/>
            </a:endParaRPr>
          </a:p>
        </p:txBody>
      </p:sp>
      <p:pic>
        <p:nvPicPr>
          <p:cNvPr id="5" name="图片 4"/>
          <p:cNvPicPr>
            <a:picLocks noChangeAspect="1"/>
          </p:cNvPicPr>
          <p:nvPr/>
        </p:nvPicPr>
        <p:blipFill>
          <a:blip r:embed="rId2"/>
          <a:stretch>
            <a:fillRect/>
          </a:stretch>
        </p:blipFill>
        <p:spPr>
          <a:xfrm>
            <a:off x="407605" y="2459040"/>
            <a:ext cx="3286125" cy="23907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60719" y="1872875"/>
            <a:ext cx="9899294" cy="4630730"/>
          </a:xfrm>
          <a:prstGeom prst="rect">
            <a:avLst/>
          </a:prstGeom>
          <a:noFill/>
          <a:ln w="9525">
            <a:noFill/>
          </a:ln>
        </p:spPr>
        <p:txBody>
          <a:bodyPr/>
          <a:lstStyle/>
          <a:p>
            <a:pPr>
              <a:lnSpc>
                <a:spcPts val="2100"/>
              </a:lnSpc>
              <a:tabLst>
                <a:tab pos="114300" algn="l"/>
                <a:tab pos="266700" algn="l"/>
              </a:tabLst>
            </a:pPr>
            <a:r>
              <a:rPr lang="zh-CN" altLang="en-US" sz="1600" dirty="0"/>
              <a:t>这其实是在平面上对一个轴进行的拉伸变换（如箭头所 示）。在图 </a:t>
            </a:r>
            <a:r>
              <a:rPr lang="en-US" altLang="zh-CN" sz="1600" dirty="0"/>
              <a:t>11-2 </a:t>
            </a:r>
            <a:r>
              <a:rPr lang="zh-CN" altLang="en-US" sz="1600" dirty="0"/>
              <a:t>中，箭头是一个最主要的变化方向（变化方 向可能不止一个），如果想描述好一个变换，描述好这个变 换主要的变化方向就可以了。回头看之前特征值分解的式 子，分解得到的 </a:t>
            </a:r>
            <a:r>
              <a:rPr lang="en-US" altLang="zh-CN" sz="1600" dirty="0"/>
              <a:t>Σ </a:t>
            </a:r>
            <a:r>
              <a:rPr lang="zh-CN" altLang="en-US" sz="1600" dirty="0"/>
              <a:t>矩阵是一个对角矩阵，里面的特征值是由 大到小排列的，这些特征值对应的特征向量描述的就是这个 矩阵的变化方向（从主要的变化到次要的变化排列）。 考虑更一般的非对称矩阵，很遗憾，此时我们再也找 不到一组网格，使得矩阵作用在该网格上之后只有拉伸变换 （找不到背后的数学原因是对一般非对称矩阵无法保证在实 数域上可对角化，即使不明白，也不要在意）。 退而求其次，找一组网格，使得矩阵作用在该网格上之 后允许有拉伸变换和旋转变换，但要保证变换后的网格依旧 互相垂直，这是可以做到的，如图 </a:t>
            </a:r>
            <a:r>
              <a:rPr lang="en-US" altLang="zh-CN" sz="1600" dirty="0"/>
              <a:t>11-3 </a:t>
            </a:r>
            <a:r>
              <a:rPr lang="zh-CN" altLang="en-US" sz="1600" dirty="0"/>
              <a:t>所示。</a:t>
            </a:r>
            <a:endParaRPr lang="en-US" altLang="zh-CN" sz="1600" dirty="0"/>
          </a:p>
          <a:p>
            <a:pPr>
              <a:lnSpc>
                <a:spcPts val="2100"/>
              </a:lnSpc>
              <a:tabLst>
                <a:tab pos="114300" algn="l"/>
                <a:tab pos="266700" algn="l"/>
              </a:tabLst>
            </a:pPr>
            <a:r>
              <a:rPr lang="zh-CN" altLang="en-US" sz="1600" dirty="0"/>
              <a:t>简言之，当矩阵是高维的情况下，这个矩阵就是高维空间下的一个线性变换，这个 变换同样有很多的变换方向，我们通过特征值分解可得到前 </a:t>
            </a:r>
            <a:r>
              <a:rPr lang="en-US" altLang="zh-CN" sz="1600" dirty="0"/>
              <a:t>N </a:t>
            </a:r>
            <a:r>
              <a:rPr lang="zh-CN" altLang="en-US" sz="1600" dirty="0"/>
              <a:t>个特征向量，这些向量对 应了这个矩阵最主要的 </a:t>
            </a:r>
            <a:r>
              <a:rPr lang="en-US" altLang="zh-CN" sz="1600" dirty="0"/>
              <a:t>N </a:t>
            </a:r>
            <a:r>
              <a:rPr lang="zh-CN" altLang="en-US" sz="1600" dirty="0"/>
              <a:t>个变化方向。利用这前 </a:t>
            </a:r>
            <a:r>
              <a:rPr lang="en-US" altLang="zh-CN" sz="1600" dirty="0"/>
              <a:t>N </a:t>
            </a:r>
            <a:r>
              <a:rPr lang="zh-CN" altLang="en-US" sz="1600" dirty="0"/>
              <a:t>个变化方向，就可以近似这个矩阵 （变换）。 这也就是之前说的：提取这个矩阵最重要的特征。总结：特征值分解可以得到特征值 与特征向量，特征值表示的是这个特征到底有多重要，而特征向量表示这个特征是什么， 可以将每个特征向量理解为一个线性的子空间，我们可以利用这些线性的子空间干很多事 情。不过，特征值分解也有很多局限，如变换的矩阵必须是方阵。</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2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2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10260013" y="2425571"/>
            <a:ext cx="1790700" cy="35528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2132910"/>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下面谈奇异值分解。特征值分解是一个提取矩阵特征很不错的方法，但是它只是对方 阵而言，在现实的世界中，我们看到的大部分矩阵都不是方阵，例如有 </a:t>
            </a:r>
            <a:r>
              <a:rPr lang="en-US" altLang="zh-CN" sz="1600" dirty="0"/>
              <a:t>N </a:t>
            </a:r>
            <a:r>
              <a:rPr lang="zh-CN" altLang="en-US" sz="1600" dirty="0"/>
              <a:t>个学生，每个 学生有 </a:t>
            </a:r>
            <a:r>
              <a:rPr lang="en-US" altLang="zh-CN" sz="1600" dirty="0"/>
              <a:t>M </a:t>
            </a:r>
            <a:r>
              <a:rPr lang="zh-CN" altLang="en-US" sz="1600" dirty="0"/>
              <a:t>科成绩，这样形成的一个 </a:t>
            </a:r>
            <a:r>
              <a:rPr lang="en-US" altLang="zh-CN" sz="1600" dirty="0"/>
              <a:t>N×M </a:t>
            </a:r>
            <a:r>
              <a:rPr lang="zh-CN" altLang="en-US" sz="1600" dirty="0"/>
              <a:t>矩阵就不可能是方阵。怎样才能描述普通矩阵 的重要特征？ 奇异值分解可做这件事情。奇异值分解是适用于任意矩阵的一种分解方法： </a:t>
            </a:r>
            <a:r>
              <a:rPr lang="en-US" altLang="zh-CN" sz="1600" dirty="0"/>
              <a:t>A=UΣVT</a:t>
            </a:r>
            <a:r>
              <a:rPr lang="zh-CN" altLang="en-US" sz="1600" dirty="0"/>
              <a:t>。假设 </a:t>
            </a:r>
            <a:r>
              <a:rPr lang="en-US" altLang="zh-CN" sz="1600" dirty="0"/>
              <a:t>A </a:t>
            </a:r>
            <a:r>
              <a:rPr lang="zh-CN" altLang="en-US" sz="1600" dirty="0"/>
              <a:t>是一个 </a:t>
            </a:r>
            <a:r>
              <a:rPr lang="en-US" altLang="zh-CN" sz="1600" dirty="0"/>
              <a:t>N×M </a:t>
            </a:r>
            <a:r>
              <a:rPr lang="zh-CN" altLang="en-US" sz="1600" dirty="0"/>
              <a:t>的矩阵，那么得到的 </a:t>
            </a:r>
            <a:r>
              <a:rPr lang="en-US" altLang="zh-CN" sz="1600" dirty="0"/>
              <a:t>U </a:t>
            </a:r>
            <a:r>
              <a:rPr lang="zh-CN" altLang="en-US" sz="1600" dirty="0"/>
              <a:t>是一个 </a:t>
            </a:r>
            <a:r>
              <a:rPr lang="en-US" altLang="zh-CN" sz="1600" dirty="0"/>
              <a:t>N×N </a:t>
            </a:r>
            <a:r>
              <a:rPr lang="zh-CN" altLang="en-US" sz="1600" dirty="0"/>
              <a:t>的方阵（里面的向量 是正交的，</a:t>
            </a:r>
            <a:r>
              <a:rPr lang="en-US" altLang="zh-CN" sz="1600" dirty="0"/>
              <a:t>U </a:t>
            </a:r>
            <a:r>
              <a:rPr lang="zh-CN" altLang="en-US" sz="1600" dirty="0"/>
              <a:t>里的向量称为左奇异向量），</a:t>
            </a:r>
            <a:r>
              <a:rPr lang="en-US" altLang="zh-CN" sz="1600" dirty="0"/>
              <a:t>Σ </a:t>
            </a:r>
            <a:r>
              <a:rPr lang="zh-CN" altLang="en-US" sz="1600" dirty="0"/>
              <a:t>是一个 </a:t>
            </a:r>
            <a:r>
              <a:rPr lang="en-US" altLang="zh-CN" sz="1600" dirty="0"/>
              <a:t>N×M </a:t>
            </a:r>
            <a:r>
              <a:rPr lang="zh-CN" altLang="en-US" sz="1600" dirty="0"/>
              <a:t>的矩阵（除对角线的元素，其他 元素都是 </a:t>
            </a:r>
            <a:r>
              <a:rPr lang="en-US" altLang="zh-CN" sz="1600" dirty="0"/>
              <a:t>0</a:t>
            </a:r>
            <a:r>
              <a:rPr lang="zh-CN" altLang="en-US" sz="1600" dirty="0"/>
              <a:t>，对角线上的元素称为奇异值），（</a:t>
            </a:r>
            <a:r>
              <a:rPr lang="en-US" altLang="zh-CN" sz="1600" dirty="0"/>
              <a:t>V </a:t>
            </a:r>
            <a:r>
              <a:rPr lang="zh-CN" altLang="en-US" sz="1600" dirty="0"/>
              <a:t>的转置）是一个 </a:t>
            </a:r>
            <a:r>
              <a:rPr lang="en-US" altLang="zh-CN" sz="1600" dirty="0"/>
              <a:t>N×N </a:t>
            </a:r>
            <a:r>
              <a:rPr lang="zh-CN" altLang="en-US" sz="1600" dirty="0"/>
              <a:t>的矩阵，里面的向量 也是正交的，</a:t>
            </a:r>
            <a:r>
              <a:rPr lang="en-US" altLang="zh-CN" sz="1600" dirty="0"/>
              <a:t>V </a:t>
            </a:r>
            <a:r>
              <a:rPr lang="zh-CN" altLang="en-US" sz="1600" dirty="0"/>
              <a:t>里面的向量称为右奇异向量）。 那么，奇异值和特征值是怎么对应起来的？首先，将一个矩阵 </a:t>
            </a:r>
            <a:r>
              <a:rPr lang="en-US" altLang="zh-CN" sz="1600" dirty="0"/>
              <a:t>A </a:t>
            </a:r>
            <a:r>
              <a:rPr lang="zh-CN" altLang="en-US" sz="1600" dirty="0"/>
              <a:t>的转置乘以 </a:t>
            </a:r>
            <a:r>
              <a:rPr lang="en-US" altLang="zh-CN" sz="1600" dirty="0"/>
              <a:t>A</a:t>
            </a:r>
            <a:r>
              <a:rPr lang="zh-CN" altLang="en-US" sz="1600" dirty="0"/>
              <a:t>，将会 得到一个方阵，我们用这个方阵求特征值可以得到： </a:t>
            </a:r>
            <a:r>
              <a:rPr lang="en-US" altLang="zh-CN" sz="1600" dirty="0"/>
              <a:t>( ' ) A </a:t>
            </a:r>
            <a:r>
              <a:rPr lang="en-US" altLang="zh-CN" sz="1600" dirty="0" err="1"/>
              <a:t>A</a:t>
            </a:r>
            <a:r>
              <a:rPr lang="en-US" altLang="zh-CN" sz="1600" dirty="0"/>
              <a:t>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zh-CN" altLang="en-US" sz="1600" dirty="0"/>
              <a:t>这里得到的 </a:t>
            </a:r>
            <a:r>
              <a:rPr lang="en-US" altLang="zh-CN" sz="1600" dirty="0"/>
              <a:t>v </a:t>
            </a:r>
            <a:r>
              <a:rPr lang="zh-CN" altLang="en-US" sz="1600" dirty="0"/>
              <a:t>就是我们上面的右奇异向量。此外，还可以得到： </a:t>
            </a:r>
            <a:r>
              <a:rPr lang="en-US" altLang="zh-CN" sz="1600" dirty="0"/>
              <a:t>1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u Av </a:t>
            </a:r>
            <a:r>
              <a:rPr lang="el-GR" altLang="zh-CN" sz="1600" dirty="0"/>
              <a:t>σ λ σ  =   =   </a:t>
            </a:r>
            <a:r>
              <a:rPr lang="zh-CN" altLang="el-GR" sz="1600" dirty="0"/>
              <a:t>（</a:t>
            </a:r>
            <a:r>
              <a:rPr lang="el-GR" altLang="zh-CN" sz="1600" dirty="0"/>
              <a:t>11.2</a:t>
            </a:r>
            <a:r>
              <a:rPr lang="zh-CN" altLang="el-GR" sz="1600" dirty="0"/>
              <a:t>） </a:t>
            </a:r>
            <a:r>
              <a:rPr lang="zh-CN" altLang="en-US" sz="1600" dirty="0"/>
              <a:t>这里的 </a:t>
            </a:r>
            <a:r>
              <a:rPr lang="el-GR" altLang="zh-CN" sz="1600" dirty="0"/>
              <a:t>σ </a:t>
            </a:r>
            <a:r>
              <a:rPr lang="zh-CN" altLang="en-US" sz="1600" dirty="0"/>
              <a:t>就是上面说的奇异值，就是上面说的左奇异向量。奇异值 </a:t>
            </a:r>
            <a:r>
              <a:rPr lang="el-GR" altLang="zh-CN" sz="1600" dirty="0"/>
              <a:t>σ </a:t>
            </a:r>
            <a:r>
              <a:rPr lang="zh-CN" altLang="en-US" sz="1600" dirty="0"/>
              <a:t>与特征值类似， 在矩阵 </a:t>
            </a:r>
            <a:r>
              <a:rPr lang="el-GR" altLang="zh-CN" sz="1600" dirty="0"/>
              <a:t>Σ </a:t>
            </a:r>
            <a:r>
              <a:rPr lang="zh-CN" altLang="en-US" sz="1600" dirty="0"/>
              <a:t>中也是从大到小排列，而且 </a:t>
            </a:r>
            <a:r>
              <a:rPr lang="el-GR" altLang="zh-CN" sz="1600" dirty="0"/>
              <a:t>σ </a:t>
            </a:r>
            <a:r>
              <a:rPr lang="zh-CN" altLang="en-US" sz="1600" dirty="0"/>
              <a:t>的减少特别快，在很多情况下，前 </a:t>
            </a:r>
            <a:r>
              <a:rPr lang="en-US" altLang="zh-CN" sz="1600" dirty="0"/>
              <a:t>10% </a:t>
            </a:r>
            <a:r>
              <a:rPr lang="zh-CN" altLang="en-US" sz="1600" dirty="0"/>
              <a:t>甚至 </a:t>
            </a:r>
            <a:r>
              <a:rPr lang="en-US" altLang="zh-CN" sz="1600" dirty="0"/>
              <a:t>1% </a:t>
            </a:r>
            <a:r>
              <a:rPr lang="zh-CN" altLang="en-US" sz="1600" dirty="0"/>
              <a:t>的奇异值的和就占了全部奇异值之和的 </a:t>
            </a:r>
            <a:r>
              <a:rPr lang="en-US" altLang="zh-CN" sz="1600" dirty="0"/>
              <a:t>99% </a:t>
            </a:r>
            <a:r>
              <a:rPr lang="zh-CN" altLang="en-US" sz="1600" dirty="0"/>
              <a:t>以上。也就是说，可以用前 </a:t>
            </a:r>
            <a:r>
              <a:rPr lang="en-US" altLang="zh-CN" sz="1600" dirty="0"/>
              <a:t>r </a:t>
            </a:r>
            <a:r>
              <a:rPr lang="zh-CN" altLang="en-US" sz="1600" dirty="0"/>
              <a:t>大的奇异值近 似描述矩阵，这里定义一下部分奇异值分解： </a:t>
            </a:r>
            <a:r>
              <a:rPr lang="en-US" altLang="zh-CN" sz="1600" dirty="0"/>
              <a:t>' A U m n× × ≈ m r ∑r </a:t>
            </a:r>
            <a:r>
              <a:rPr lang="en-US" altLang="zh-CN" sz="1600" dirty="0" err="1"/>
              <a:t>r</a:t>
            </a:r>
            <a:r>
              <a:rPr lang="en-US" altLang="zh-CN" sz="1600" dirty="0"/>
              <a:t> × × V r n </a:t>
            </a:r>
            <a:r>
              <a:rPr lang="zh-CN" altLang="en-US" sz="1600" dirty="0"/>
              <a:t>（</a:t>
            </a:r>
            <a:r>
              <a:rPr lang="en-US" altLang="zh-CN" sz="1600" dirty="0"/>
              <a:t>11.3</a:t>
            </a:r>
            <a:r>
              <a:rPr lang="zh-CN" altLang="en-US" sz="1600" dirty="0"/>
              <a:t>） </a:t>
            </a:r>
            <a:r>
              <a:rPr lang="en-US" altLang="zh-CN" sz="1600" dirty="0"/>
              <a:t>r </a:t>
            </a:r>
            <a:r>
              <a:rPr lang="zh-CN" altLang="en-US" sz="1600" dirty="0"/>
              <a:t>是一个远小于 </a:t>
            </a:r>
            <a:r>
              <a:rPr lang="en-US" altLang="zh-CN" sz="1600" dirty="0"/>
              <a:t>m</a:t>
            </a:r>
            <a:r>
              <a:rPr lang="zh-CN" altLang="en-US" sz="1600" dirty="0"/>
              <a:t>、</a:t>
            </a:r>
            <a:r>
              <a:rPr lang="en-US" altLang="zh-CN" sz="1600" dirty="0"/>
              <a:t>n </a:t>
            </a:r>
            <a:r>
              <a:rPr lang="zh-CN" altLang="en-US" sz="1600" dirty="0"/>
              <a:t>的数，这样矩阵的乘法看起来像下面的式子： </a:t>
            </a:r>
            <a:r>
              <a:rPr lang="en-US" altLang="zh-CN" sz="1600" dirty="0"/>
              <a:t>' A U m n× × = m r ∑r </a:t>
            </a:r>
            <a:r>
              <a:rPr lang="en-US" altLang="zh-CN" sz="1600" dirty="0" err="1"/>
              <a:t>r</a:t>
            </a:r>
            <a:r>
              <a:rPr lang="en-US" altLang="zh-CN" sz="1600" dirty="0"/>
              <a:t> × × V r n </a:t>
            </a:r>
            <a:r>
              <a:rPr lang="zh-CN" altLang="en-US" sz="1600" dirty="0"/>
              <a:t>（</a:t>
            </a:r>
            <a:r>
              <a:rPr lang="en-US" altLang="zh-CN" sz="1600" dirty="0"/>
              <a:t>11.4</a:t>
            </a:r>
            <a:r>
              <a:rPr lang="zh-CN" altLang="en-US" sz="1600" dirty="0"/>
              <a:t>） 右边三个矩阵相乘的结果将会是一个接近 </a:t>
            </a:r>
            <a:r>
              <a:rPr lang="en-US" altLang="zh-CN" sz="1600" dirty="0"/>
              <a:t>A </a:t>
            </a:r>
            <a:r>
              <a:rPr lang="zh-CN" altLang="en-US" sz="1600" dirty="0"/>
              <a:t>的矩阵，这儿，</a:t>
            </a:r>
            <a:r>
              <a:rPr lang="en-US" altLang="zh-CN" sz="1600" dirty="0"/>
              <a:t>r </a:t>
            </a:r>
            <a:r>
              <a:rPr lang="zh-CN" altLang="en-US" sz="1600" dirty="0"/>
              <a:t>越接近 </a:t>
            </a:r>
            <a:r>
              <a:rPr lang="en-US" altLang="zh-CN" sz="1600" dirty="0"/>
              <a:t>n</a:t>
            </a:r>
            <a:r>
              <a:rPr lang="zh-CN" altLang="en-US" sz="1600" dirty="0"/>
              <a:t>，相乘的结果 越接近 </a:t>
            </a:r>
            <a:r>
              <a:rPr lang="en-US" altLang="zh-CN" sz="1600" dirty="0"/>
              <a:t>A</a:t>
            </a:r>
            <a:r>
              <a:rPr lang="zh-CN" altLang="en-US" sz="1600" dirty="0"/>
              <a:t>。而这三个矩阵的面积之和（从存储观点来说，矩阵面积越小，存储量越小）要 远远小于原始的矩阵 </a:t>
            </a:r>
            <a:r>
              <a:rPr lang="en-US" altLang="zh-CN" sz="1600" dirty="0"/>
              <a:t>A</a:t>
            </a:r>
            <a:r>
              <a:rPr lang="zh-CN" altLang="en-US" sz="1600" dirty="0"/>
              <a:t>，如果想压缩空间表示原矩阵 </a:t>
            </a:r>
            <a:r>
              <a:rPr lang="en-US" altLang="zh-CN" sz="1600" dirty="0"/>
              <a:t>A</a:t>
            </a:r>
            <a:r>
              <a:rPr lang="zh-CN" altLang="en-US" sz="1600" dirty="0"/>
              <a:t>，可存下这里的 </a:t>
            </a:r>
            <a:r>
              <a:rPr lang="en-US" altLang="zh-CN" sz="1600" dirty="0"/>
              <a:t>U</a:t>
            </a:r>
            <a:r>
              <a:rPr lang="zh-CN" altLang="en-US" sz="1600" dirty="0"/>
              <a:t>、</a:t>
            </a:r>
            <a:r>
              <a:rPr lang="el-GR" altLang="zh-CN" sz="1600" dirty="0"/>
              <a:t>Σ</a:t>
            </a:r>
            <a:r>
              <a:rPr lang="zh-CN" altLang="el-GR" sz="1600" dirty="0"/>
              <a:t>、</a:t>
            </a:r>
            <a:r>
              <a:rPr lang="en-US" altLang="zh-CN" sz="1600" dirty="0"/>
              <a:t>V </a:t>
            </a:r>
            <a:r>
              <a:rPr lang="zh-CN" altLang="en-US" sz="1600" dirty="0"/>
              <a:t>三个</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15800" y="825500"/>
            <a:ext cx="4680448" cy="400110"/>
          </a:xfrm>
          <a:prstGeom prst="rect">
            <a:avLst/>
          </a:prstGeom>
          <a:noFill/>
        </p:spPr>
        <p:txBody>
          <a:bodyPr wrap="square" rtlCol="0">
            <a:spAutoFit/>
          </a:bodyPr>
          <a:lstStyle/>
          <a:p>
            <a:r>
              <a:rPr lang="en-US" altLang="zh-CN" sz="2000" dirty="0"/>
              <a:t>11.2.2 </a:t>
            </a:r>
            <a:r>
              <a:rPr lang="zh-CN" altLang="en-US" sz="2000" dirty="0"/>
              <a:t>奇异值</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 于 知 识 推 荐（</a:t>
            </a:r>
            <a:r>
              <a:rPr lang="en-US" altLang="zh-CN" sz="1600" dirty="0"/>
              <a:t>Knowledge-based Recommendation</a:t>
            </a:r>
            <a:r>
              <a:rPr lang="zh-CN" altLang="en-US" sz="1600" dirty="0"/>
              <a:t>）某种程度可以看成一种推理 （</a:t>
            </a:r>
            <a:r>
              <a:rPr lang="en-US" altLang="zh-CN" sz="1600" dirty="0"/>
              <a:t>Inference</a:t>
            </a:r>
            <a:r>
              <a:rPr lang="zh-CN" altLang="en-US" sz="1600" dirty="0"/>
              <a:t>）技术，它不是建立在用户需要和偏好基础上推荐的。基于知识的方法因它们用 的功能知识不同而有明显区别。效用知识（</a:t>
            </a:r>
            <a:r>
              <a:rPr lang="en-US" altLang="zh-CN" sz="1600" dirty="0"/>
              <a:t>Functional Knowledge</a:t>
            </a:r>
            <a:r>
              <a:rPr lang="zh-CN" altLang="en-US" sz="1600" dirty="0"/>
              <a:t>）是一种关于一个项目如何满足某一特定用户的知识，因此能解释需要和推荐的关系，所以用户资料可以是任何能 支持推理的知识结构，它可以是用户已经规范化的查询，也可以是一个更详细的用户需要 的表示。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11.3.1 </a:t>
            </a:r>
            <a:r>
              <a:rPr lang="zh-CN" altLang="en-US" sz="2000" dirty="0"/>
              <a:t>引入问题</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1703695" y="3284990"/>
            <a:ext cx="5238750" cy="14001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11632</Words>
  <Application>WPS 演示</Application>
  <PresentationFormat>宽屏</PresentationFormat>
  <Paragraphs>259</Paragraphs>
  <Slides>28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28</vt:i4>
      </vt:variant>
    </vt:vector>
  </HeadingPairs>
  <TitlesOfParts>
    <vt:vector size="37" baseType="lpstr">
      <vt:lpstr>Arial</vt:lpstr>
      <vt:lpstr>宋体</vt:lpstr>
      <vt:lpstr>Wingdings</vt:lpstr>
      <vt:lpstr>Copperplate Gothic Bold</vt:lpstr>
      <vt:lpstr>微软雅黑</vt:lpstr>
      <vt:lpstr>华文楷体</vt:lpstr>
      <vt:lpstr>Arial Unicode MS</vt:lpstr>
      <vt:lpstr>Microsoft YaHei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157</cp:revision>
  <dcterms:created xsi:type="dcterms:W3CDTF">2015-09-01T10:32:00Z</dcterms:created>
  <dcterms:modified xsi:type="dcterms:W3CDTF">2024-02-28T01:36:05Z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1B97EF27482242B1B48A543CECDA4043_12</vt:lpwstr>
  </property>
</Properties>
</file>