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35"/>
  </p:notesMasterIdLst>
  <p:sldIdLst>
    <p:sldId id="257" r:id="rId3"/>
    <p:sldId id="261" r:id="rId4"/>
    <p:sldId id="366" r:id="rId5"/>
    <p:sldId id="447" r:id="rId6"/>
    <p:sldId id="448" r:id="rId7"/>
    <p:sldId id="449" r:id="rId8"/>
    <p:sldId id="450" r:id="rId9"/>
    <p:sldId id="451" r:id="rId10"/>
    <p:sldId id="452" r:id="rId11"/>
    <p:sldId id="453" r:id="rId12"/>
    <p:sldId id="454" r:id="rId13"/>
    <p:sldId id="403" r:id="rId14"/>
    <p:sldId id="455" r:id="rId15"/>
    <p:sldId id="456" r:id="rId16"/>
    <p:sldId id="457" r:id="rId17"/>
    <p:sldId id="458" r:id="rId18"/>
    <p:sldId id="459" r:id="rId19"/>
    <p:sldId id="460" r:id="rId20"/>
    <p:sldId id="461" r:id="rId21"/>
    <p:sldId id="462" r:id="rId22"/>
    <p:sldId id="463" r:id="rId23"/>
    <p:sldId id="464" r:id="rId24"/>
    <p:sldId id="465" r:id="rId25"/>
    <p:sldId id="467" r:id="rId26"/>
    <p:sldId id="468" r:id="rId27"/>
    <p:sldId id="469" r:id="rId28"/>
    <p:sldId id="466" r:id="rId29"/>
    <p:sldId id="470" r:id="rId30"/>
    <p:sldId id="471" r:id="rId31"/>
    <p:sldId id="472" r:id="rId32"/>
    <p:sldId id="473" r:id="rId33"/>
    <p:sldId id="474" r:id="rId34"/>
  </p:sldIdLst>
  <p:sldSz cx="12192000" cy="6858000"/>
  <p:notesSz cx="6858000" cy="9144000"/>
  <p:custDataLst>
    <p:tags r:id="rId39"/>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78" autoAdjust="0"/>
  </p:normalViewPr>
  <p:slideViewPr>
    <p:cSldViewPr showGuides="1">
      <p:cViewPr varScale="1">
        <p:scale>
          <a:sx n="109" d="100"/>
          <a:sy n="109" d="100"/>
        </p:scale>
        <p:origin x="630" y="96"/>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8.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9.xml"/><Relationship Id="rId2" Type="http://schemas.openxmlformats.org/officeDocument/2006/relationships/image" Target="../media/image5.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0.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hemeOverride" Target="../theme/themeOverride1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3.xml"/><Relationship Id="rId2" Type="http://schemas.openxmlformats.org/officeDocument/2006/relationships/image" Target="../media/image15.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hemeOverride" Target="../theme/themeOverride14.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5.xml"/><Relationship Id="rId2" Type="http://schemas.openxmlformats.org/officeDocument/2006/relationships/image" Target="../media/image19.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16.xml"/><Relationship Id="rId2" Type="http://schemas.openxmlformats.org/officeDocument/2006/relationships/image" Target="../media/image20.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8.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9.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0.xml"/><Relationship Id="rId2" Type="http://schemas.openxmlformats.org/officeDocument/2006/relationships/image" Target="../media/image21.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2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2.xml"/><Relationship Id="rId2" Type="http://schemas.openxmlformats.org/officeDocument/2006/relationships/image" Target="../media/image24.png"/><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2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4.xml"/><Relationship Id="rId2" Type="http://schemas.openxmlformats.org/officeDocument/2006/relationships/image" Target="../media/image27.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25.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hemeOverride" Target="../theme/themeOverride26.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7.xml"/><Relationship Id="rId2" Type="http://schemas.openxmlformats.org/officeDocument/2006/relationships/image" Target="../media/image3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4.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5.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6.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7.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160010"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俗话说“物以类聚、人以群分”，例如，如果你喜欢</a:t>
            </a:r>
            <a:r>
              <a:rPr lang="en-US" altLang="zh-CN" sz="1600" dirty="0"/>
              <a:t>《</a:t>
            </a:r>
            <a:r>
              <a:rPr lang="zh-CN" altLang="en-US" sz="1600" dirty="0"/>
              <a:t>蝙蝠侠</a:t>
            </a:r>
            <a:r>
              <a:rPr lang="en-US" altLang="zh-CN" sz="1600" dirty="0"/>
              <a:t>》《</a:t>
            </a:r>
            <a:r>
              <a:rPr lang="zh-CN" altLang="en-US" sz="1600" dirty="0"/>
              <a:t>碟中谍</a:t>
            </a:r>
            <a:r>
              <a:rPr lang="en-US" altLang="zh-CN" sz="1600" dirty="0"/>
              <a:t>》《</a:t>
            </a:r>
            <a:r>
              <a:rPr lang="zh-CN" altLang="en-US" sz="1600" dirty="0"/>
              <a:t>星际穿越</a:t>
            </a:r>
            <a:r>
              <a:rPr lang="en-US" altLang="zh-CN" sz="1600" dirty="0"/>
              <a:t>》 《</a:t>
            </a:r>
            <a:r>
              <a:rPr lang="zh-CN" altLang="en-US" sz="1600" dirty="0"/>
              <a:t>源代码</a:t>
            </a:r>
            <a:r>
              <a:rPr lang="en-US" altLang="zh-CN" sz="1600" dirty="0"/>
              <a:t>》</a:t>
            </a:r>
            <a:r>
              <a:rPr lang="zh-CN" altLang="en-US" sz="1600" dirty="0"/>
              <a:t>等电影，另外有人也都喜欢这些电影，而且他还喜欢</a:t>
            </a:r>
            <a:r>
              <a:rPr lang="en-US" altLang="zh-CN" sz="1600" dirty="0"/>
              <a:t>《</a:t>
            </a:r>
            <a:r>
              <a:rPr lang="zh-CN" altLang="en-US" sz="1600" dirty="0"/>
              <a:t>钢铁侠</a:t>
            </a:r>
            <a:r>
              <a:rPr lang="en-US" altLang="zh-CN" sz="1600" dirty="0"/>
              <a:t>》</a:t>
            </a:r>
            <a:r>
              <a:rPr lang="zh-CN" altLang="en-US" sz="1600" dirty="0"/>
              <a:t>，则很有可能你 也喜欢</a:t>
            </a:r>
            <a:r>
              <a:rPr lang="en-US" altLang="zh-CN" sz="1600" dirty="0"/>
              <a:t>《</a:t>
            </a:r>
            <a:r>
              <a:rPr lang="zh-CN" altLang="en-US" sz="1600" dirty="0"/>
              <a:t>钢铁侠</a:t>
            </a:r>
            <a:r>
              <a:rPr lang="en-US" altLang="zh-CN" sz="1600" dirty="0"/>
              <a:t>》</a:t>
            </a:r>
            <a:r>
              <a:rPr lang="zh-CN" altLang="en-US" sz="1600" dirty="0"/>
              <a:t>这部电影。 所以，当一个用户 </a:t>
            </a:r>
            <a:r>
              <a:rPr lang="en-US" altLang="zh-CN" sz="1600" dirty="0"/>
              <a:t>A </a:t>
            </a:r>
            <a:r>
              <a:rPr lang="zh-CN" altLang="en-US" sz="1600" dirty="0"/>
              <a:t>需要个性化推荐时，可以先找到和他兴趣相似的用户群体 </a:t>
            </a:r>
            <a:r>
              <a:rPr lang="en-US" altLang="zh-CN" sz="1600" dirty="0"/>
              <a:t>G</a:t>
            </a:r>
            <a:r>
              <a:rPr lang="zh-CN" altLang="en-US" sz="1600" dirty="0"/>
              <a:t>，然 后把 </a:t>
            </a:r>
            <a:r>
              <a:rPr lang="en-US" altLang="zh-CN" sz="1600" dirty="0"/>
              <a:t>G </a:t>
            </a:r>
            <a:r>
              <a:rPr lang="zh-CN" altLang="en-US" sz="1600" dirty="0"/>
              <a:t>喜欢的、并且 </a:t>
            </a:r>
            <a:r>
              <a:rPr lang="en-US" altLang="zh-CN" sz="1600" dirty="0"/>
              <a:t>A </a:t>
            </a:r>
            <a:r>
              <a:rPr lang="zh-CN" altLang="en-US" sz="1600" dirty="0"/>
              <a:t>没有听说过的物品推荐给 </a:t>
            </a:r>
            <a:r>
              <a:rPr lang="en-US" altLang="zh-CN" sz="1600" dirty="0"/>
              <a:t>A</a:t>
            </a:r>
            <a:r>
              <a:rPr lang="zh-CN" altLang="en-US" sz="1600" dirty="0"/>
              <a:t>，这就是基于用户的系统过滤算法。</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10.2.1 </a:t>
            </a:r>
            <a:r>
              <a:rPr lang="zh-CN" altLang="en-US" sz="2000" dirty="0"/>
              <a:t>基本思想</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俗话说“物以类聚、人以群分”，例如，如果你喜欢</a:t>
            </a:r>
            <a:r>
              <a:rPr lang="en-US" altLang="zh-CN" sz="1600" dirty="0"/>
              <a:t>《</a:t>
            </a:r>
            <a:r>
              <a:rPr lang="zh-CN" altLang="en-US" sz="1600" dirty="0"/>
              <a:t>蝙蝠侠</a:t>
            </a:r>
            <a:r>
              <a:rPr lang="en-US" altLang="zh-CN" sz="1600" dirty="0"/>
              <a:t>》《</a:t>
            </a:r>
            <a:r>
              <a:rPr lang="zh-CN" altLang="en-US" sz="1600" dirty="0"/>
              <a:t>碟中谍</a:t>
            </a:r>
            <a:r>
              <a:rPr lang="en-US" altLang="zh-CN" sz="1600" dirty="0"/>
              <a:t>》《</a:t>
            </a:r>
            <a:r>
              <a:rPr lang="zh-CN" altLang="en-US" sz="1600" dirty="0"/>
              <a:t>星际穿越</a:t>
            </a:r>
            <a:r>
              <a:rPr lang="en-US" altLang="zh-CN" sz="1600" dirty="0"/>
              <a:t>》 《</a:t>
            </a:r>
            <a:r>
              <a:rPr lang="zh-CN" altLang="en-US" sz="1600" dirty="0"/>
              <a:t>源代码</a:t>
            </a:r>
            <a:r>
              <a:rPr lang="en-US" altLang="zh-CN" sz="1600" dirty="0"/>
              <a:t>》</a:t>
            </a:r>
            <a:r>
              <a:rPr lang="zh-CN" altLang="en-US" sz="1600" dirty="0"/>
              <a:t>等电影，另外有人也都喜欢这些电影，而且他还喜欢</a:t>
            </a:r>
            <a:r>
              <a:rPr lang="en-US" altLang="zh-CN" sz="1600" dirty="0"/>
              <a:t>《</a:t>
            </a:r>
            <a:r>
              <a:rPr lang="zh-CN" altLang="en-US" sz="1600" dirty="0"/>
              <a:t>钢铁侠</a:t>
            </a:r>
            <a:r>
              <a:rPr lang="en-US" altLang="zh-CN" sz="1600" dirty="0"/>
              <a:t>》</a:t>
            </a:r>
            <a:r>
              <a:rPr lang="zh-CN" altLang="en-US" sz="1600" dirty="0"/>
              <a:t>，则很有可能你 也喜欢</a:t>
            </a:r>
            <a:r>
              <a:rPr lang="en-US" altLang="zh-CN" sz="1600" dirty="0"/>
              <a:t>《</a:t>
            </a:r>
            <a:r>
              <a:rPr lang="zh-CN" altLang="en-US" sz="1600" dirty="0"/>
              <a:t>钢铁侠</a:t>
            </a:r>
            <a:r>
              <a:rPr lang="en-US" altLang="zh-CN" sz="1600" dirty="0"/>
              <a:t>》</a:t>
            </a:r>
            <a:r>
              <a:rPr lang="zh-CN" altLang="en-US" sz="1600" dirty="0"/>
              <a:t>这部电影。 所以，当一个用户 </a:t>
            </a:r>
            <a:r>
              <a:rPr lang="en-US" altLang="zh-CN" sz="1600" dirty="0"/>
              <a:t>A </a:t>
            </a:r>
            <a:r>
              <a:rPr lang="zh-CN" altLang="en-US" sz="1600" dirty="0"/>
              <a:t>需要个性化推荐时，可以先找到和他兴趣相似的用户群体 </a:t>
            </a:r>
            <a:r>
              <a:rPr lang="en-US" altLang="zh-CN" sz="1600" dirty="0"/>
              <a:t>G</a:t>
            </a:r>
            <a:r>
              <a:rPr lang="zh-CN" altLang="en-US" sz="1600" dirty="0"/>
              <a:t>，然 后把 </a:t>
            </a:r>
            <a:r>
              <a:rPr lang="en-US" altLang="zh-CN" sz="1600" dirty="0"/>
              <a:t>G </a:t>
            </a:r>
            <a:r>
              <a:rPr lang="zh-CN" altLang="en-US" sz="1600" dirty="0"/>
              <a:t>喜欢的、并且 </a:t>
            </a:r>
            <a:r>
              <a:rPr lang="en-US" altLang="zh-CN" sz="1600" dirty="0"/>
              <a:t>A </a:t>
            </a:r>
            <a:r>
              <a:rPr lang="zh-CN" altLang="en-US" sz="1600" dirty="0"/>
              <a:t>没有听说过的物品推荐给 </a:t>
            </a:r>
            <a:r>
              <a:rPr lang="en-US" altLang="zh-CN" sz="1600" dirty="0"/>
              <a:t>A</a:t>
            </a:r>
            <a:r>
              <a:rPr lang="zh-CN" altLang="en-US" sz="1600" dirty="0"/>
              <a:t>，这就是基于用户的系统过滤算法。</a:t>
            </a:r>
            <a:endParaRPr lang="en-US" altLang="zh-CN" sz="1600" dirty="0"/>
          </a:p>
          <a:p>
            <a:pPr>
              <a:lnSpc>
                <a:spcPts val="2100"/>
              </a:lnSpc>
              <a:tabLst>
                <a:tab pos="114300" algn="l"/>
                <a:tab pos="266700" algn="l"/>
              </a:tabLst>
            </a:pPr>
            <a:r>
              <a:rPr lang="zh-CN" altLang="en-US" sz="1600" dirty="0"/>
              <a:t>根据上述基本原理，可以将基于用户的协同过滤推荐算法拆分为两个步骤： 第一步：找到与目标用户兴趣相似的用户集合。 第二步：找到这个集合中用户喜欢的、并且目标用户没有听说过的物品推荐给目标 用户。 </a:t>
            </a:r>
            <a:r>
              <a:rPr lang="en-US" altLang="zh-CN" sz="1600" dirty="0"/>
              <a:t>1. </a:t>
            </a:r>
            <a:r>
              <a:rPr lang="zh-CN" altLang="en-US" sz="1600" dirty="0"/>
              <a:t>发现兴趣相似的用户 通常用 </a:t>
            </a:r>
            <a:r>
              <a:rPr lang="en-US" altLang="zh-CN" sz="1600" dirty="0"/>
              <a:t>Jaccard </a:t>
            </a:r>
            <a:r>
              <a:rPr lang="zh-CN" altLang="en-US" sz="1600" dirty="0"/>
              <a:t>公式或者余弦相似度计算两个用户之间的相似度。设 </a:t>
            </a:r>
            <a:r>
              <a:rPr lang="en-US" altLang="zh-CN" sz="1600" dirty="0"/>
              <a:t>N</a:t>
            </a:r>
            <a:r>
              <a:rPr lang="zh-CN" altLang="en-US" sz="1600" dirty="0"/>
              <a:t>（</a:t>
            </a:r>
            <a:r>
              <a:rPr lang="en-US" altLang="zh-CN" sz="1600" dirty="0"/>
              <a:t>u</a:t>
            </a:r>
            <a:r>
              <a:rPr lang="zh-CN" altLang="en-US" sz="1600" dirty="0"/>
              <a:t>）为用户 </a:t>
            </a:r>
            <a:r>
              <a:rPr lang="en-US" altLang="zh-CN" sz="1600" dirty="0"/>
              <a:t>u </a:t>
            </a:r>
            <a:r>
              <a:rPr lang="zh-CN" altLang="en-US" sz="1600" dirty="0"/>
              <a:t>喜欢的物品集合，</a:t>
            </a:r>
            <a:r>
              <a:rPr lang="en-US" altLang="zh-CN" sz="1600" dirty="0"/>
              <a:t>N</a:t>
            </a:r>
            <a:r>
              <a:rPr lang="zh-CN" altLang="en-US" sz="1600" dirty="0"/>
              <a:t>（</a:t>
            </a:r>
            <a:r>
              <a:rPr lang="en-US" altLang="zh-CN" sz="1600" dirty="0"/>
              <a:t>v</a:t>
            </a:r>
            <a:r>
              <a:rPr lang="zh-CN" altLang="en-US" sz="1600" dirty="0"/>
              <a:t>）为用户 </a:t>
            </a:r>
            <a:r>
              <a:rPr lang="en-US" altLang="zh-CN" sz="1600" dirty="0"/>
              <a:t>v </a:t>
            </a:r>
            <a:r>
              <a:rPr lang="zh-CN" altLang="en-US" sz="1600" dirty="0"/>
              <a:t>喜欢的物品集合，那么 </a:t>
            </a:r>
            <a:r>
              <a:rPr lang="en-US" altLang="zh-CN" sz="1600" dirty="0"/>
              <a:t>u </a:t>
            </a:r>
            <a:r>
              <a:rPr lang="zh-CN" altLang="en-US" sz="1600" dirty="0"/>
              <a:t>和 </a:t>
            </a:r>
            <a:r>
              <a:rPr lang="en-US" altLang="zh-CN" sz="1600" dirty="0"/>
              <a:t>v </a:t>
            </a:r>
            <a:r>
              <a:rPr lang="zh-CN" altLang="en-US" sz="1600" dirty="0"/>
              <a:t>的相似度是多少？ </a:t>
            </a:r>
            <a:r>
              <a:rPr lang="en-US" altLang="zh-CN" sz="1600" dirty="0"/>
              <a:t>Jaccard </a:t>
            </a:r>
            <a:r>
              <a:rPr lang="zh-CN" altLang="en-US" sz="1600" dirty="0"/>
              <a:t>公式：</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10.2.2 </a:t>
            </a:r>
            <a:r>
              <a:rPr lang="zh-CN" altLang="en-US" sz="2000" dirty="0"/>
              <a:t>算法原理</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7608105" y="3789025"/>
            <a:ext cx="3286125" cy="12954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3620" y="1816766"/>
            <a:ext cx="10584698" cy="4892558"/>
          </a:xfrm>
          <a:prstGeom prst="rect">
            <a:avLst/>
          </a:prstGeom>
          <a:noFill/>
        </p:spPr>
        <p:txBody>
          <a:bodyPr wrap="square">
            <a:spAutoFit/>
          </a:bodyPr>
          <a:lstStyle/>
          <a:p>
            <a:pPr>
              <a:lnSpc>
                <a:spcPct val="150000"/>
              </a:lnSpc>
              <a:tabLst>
                <a:tab pos="114300" algn="l"/>
                <a:tab pos="266700" algn="l"/>
              </a:tabLst>
            </a:pPr>
            <a:r>
              <a:rPr lang="zh-CN" altLang="en-US" sz="1600" dirty="0"/>
              <a:t>假设目前有 </a:t>
            </a:r>
            <a:r>
              <a:rPr lang="en-US" altLang="zh-CN" sz="1600" dirty="0"/>
              <a:t>A</a:t>
            </a:r>
            <a:r>
              <a:rPr lang="zh-CN" altLang="en-US" sz="1600" dirty="0"/>
              <a:t>、</a:t>
            </a:r>
            <a:r>
              <a:rPr lang="en-US" altLang="zh-CN" sz="1600" dirty="0"/>
              <a:t>B</a:t>
            </a:r>
            <a:r>
              <a:rPr lang="zh-CN" altLang="en-US" sz="1600" dirty="0"/>
              <a:t>、</a:t>
            </a:r>
            <a:r>
              <a:rPr lang="en-US" altLang="zh-CN" sz="1600" dirty="0"/>
              <a:t>C</a:t>
            </a:r>
            <a:r>
              <a:rPr lang="zh-CN" altLang="en-US" sz="1600" dirty="0"/>
              <a:t>、</a:t>
            </a:r>
            <a:r>
              <a:rPr lang="en-US" altLang="zh-CN" sz="1600" dirty="0"/>
              <a:t>D </a:t>
            </a:r>
            <a:r>
              <a:rPr lang="zh-CN" altLang="en-US" sz="1600" dirty="0"/>
              <a:t>共 </a:t>
            </a:r>
            <a:r>
              <a:rPr lang="en-US" altLang="zh-CN" sz="1600" dirty="0"/>
              <a:t>4 </a:t>
            </a:r>
            <a:r>
              <a:rPr lang="zh-CN" altLang="en-US" sz="1600" dirty="0"/>
              <a:t>个用户，有 </a:t>
            </a:r>
            <a:r>
              <a:rPr lang="en-US" altLang="zh-CN" sz="1600" dirty="0"/>
              <a:t>a</a:t>
            </a:r>
            <a:r>
              <a:rPr lang="zh-CN" altLang="en-US" sz="1600" dirty="0"/>
              <a:t>、</a:t>
            </a:r>
            <a:r>
              <a:rPr lang="en-US" altLang="zh-CN" sz="1600" dirty="0"/>
              <a:t>b</a:t>
            </a:r>
            <a:r>
              <a:rPr lang="zh-CN" altLang="en-US" sz="1600" dirty="0"/>
              <a:t>、</a:t>
            </a:r>
            <a:r>
              <a:rPr lang="en-US" altLang="zh-CN" sz="1600" dirty="0"/>
              <a:t>c</a:t>
            </a:r>
            <a:r>
              <a:rPr lang="zh-CN" altLang="en-US" sz="1600" dirty="0"/>
              <a:t>、</a:t>
            </a:r>
            <a:r>
              <a:rPr lang="en-US" altLang="zh-CN" sz="1600" dirty="0"/>
              <a:t>d</a:t>
            </a:r>
            <a:r>
              <a:rPr lang="zh-CN" altLang="en-US" sz="1600" dirty="0"/>
              <a:t>、</a:t>
            </a:r>
            <a:r>
              <a:rPr lang="en-US" altLang="zh-CN" sz="1600" dirty="0"/>
              <a:t>e </a:t>
            </a:r>
            <a:r>
              <a:rPr lang="zh-CN" altLang="en-US" sz="1600" dirty="0"/>
              <a:t>共 </a:t>
            </a:r>
            <a:r>
              <a:rPr lang="en-US" altLang="zh-CN" sz="1600" dirty="0"/>
              <a:t>5 </a:t>
            </a:r>
            <a:r>
              <a:rPr lang="zh-CN" altLang="en-US" sz="1600" dirty="0"/>
              <a:t>件物品。</a:t>
            </a:r>
            <a:r>
              <a:rPr lang="en-US" altLang="zh-CN" sz="1600" dirty="0"/>
              <a:t>A</a:t>
            </a:r>
            <a:r>
              <a:rPr lang="zh-CN" altLang="en-US" sz="1600" dirty="0"/>
              <a:t>、</a:t>
            </a:r>
            <a:r>
              <a:rPr lang="en-US" altLang="zh-CN" sz="1600" dirty="0"/>
              <a:t>B</a:t>
            </a:r>
            <a:r>
              <a:rPr lang="zh-CN" altLang="en-US" sz="1600" dirty="0"/>
              <a:t>、</a:t>
            </a:r>
            <a:r>
              <a:rPr lang="en-US" altLang="zh-CN" sz="1600" dirty="0"/>
              <a:t>C</a:t>
            </a:r>
            <a:r>
              <a:rPr lang="zh-CN" altLang="en-US" sz="1600" dirty="0"/>
              <a:t>、</a:t>
            </a:r>
            <a:r>
              <a:rPr lang="en-US" altLang="zh-CN" sz="1600" dirty="0"/>
              <a:t>D </a:t>
            </a:r>
            <a:r>
              <a:rPr lang="zh-CN" altLang="en-US" sz="1600" dirty="0"/>
              <a:t>用户与 </a:t>
            </a:r>
            <a:r>
              <a:rPr lang="en-US" altLang="zh-CN" sz="1600" dirty="0"/>
              <a:t>a</a:t>
            </a:r>
            <a:r>
              <a:rPr lang="zh-CN" altLang="en-US" sz="1600" dirty="0"/>
              <a:t>、</a:t>
            </a:r>
            <a:r>
              <a:rPr lang="en-US" altLang="zh-CN" sz="1600" dirty="0"/>
              <a:t>b</a:t>
            </a:r>
            <a:r>
              <a:rPr lang="zh-CN" altLang="en-US" sz="1600" dirty="0"/>
              <a:t>、</a:t>
            </a:r>
            <a:r>
              <a:rPr lang="en-US" altLang="zh-CN" sz="1600" dirty="0"/>
              <a:t>c</a:t>
            </a:r>
            <a:r>
              <a:rPr lang="zh-CN" altLang="en-US" sz="1600" dirty="0"/>
              <a:t>、</a:t>
            </a:r>
            <a:r>
              <a:rPr lang="en-US" altLang="zh-CN" sz="1600" dirty="0"/>
              <a:t>d</a:t>
            </a:r>
            <a:r>
              <a:rPr lang="zh-CN" altLang="en-US" sz="1600" dirty="0"/>
              <a:t>、</a:t>
            </a:r>
            <a:r>
              <a:rPr lang="en-US" altLang="zh-CN" sz="1600" dirty="0"/>
              <a:t>e </a:t>
            </a:r>
            <a:r>
              <a:rPr lang="zh-CN" altLang="en-US" sz="1600" dirty="0"/>
              <a:t>物品的关系（用户喜欢物品）如图 </a:t>
            </a:r>
            <a:r>
              <a:rPr lang="en-US" altLang="zh-CN" sz="1600" dirty="0"/>
              <a:t>10-1 </a:t>
            </a:r>
            <a:r>
              <a:rPr lang="zh-CN" altLang="en-US" sz="1600" dirty="0"/>
              <a:t>所示。 如何计算所有用户之间的相似度？为计算方便，首先需要建立“物品</a:t>
            </a:r>
            <a:r>
              <a:rPr lang="en-US" altLang="zh-CN" sz="1600" dirty="0"/>
              <a:t>—</a:t>
            </a:r>
            <a:r>
              <a:rPr lang="zh-CN" altLang="en-US" sz="1600" dirty="0"/>
              <a:t>用户”的倒排 表，如图 </a:t>
            </a:r>
            <a:r>
              <a:rPr lang="en-US" altLang="zh-CN" sz="1600" dirty="0"/>
              <a:t>10-2 </a:t>
            </a:r>
            <a:r>
              <a:rPr lang="zh-CN" altLang="en-US" sz="1600" dirty="0"/>
              <a:t>所示。</a:t>
            </a: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2981325" y="2974775"/>
            <a:ext cx="6229350" cy="27527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3620" y="1816766"/>
            <a:ext cx="10584698" cy="4892558"/>
          </a:xfrm>
          <a:prstGeom prst="rect">
            <a:avLst/>
          </a:prstGeom>
          <a:noFill/>
        </p:spPr>
        <p:txBody>
          <a:bodyPr wrap="square">
            <a:spAutoFit/>
          </a:bodyPr>
          <a:lstStyle/>
          <a:p>
            <a:pPr>
              <a:lnSpc>
                <a:spcPct val="150000"/>
              </a:lnSpc>
              <a:tabLst>
                <a:tab pos="114300" algn="l"/>
                <a:tab pos="266700" algn="l"/>
              </a:tabLst>
            </a:pPr>
            <a:r>
              <a:rPr lang="zh-CN" altLang="en-US" sz="1600" dirty="0"/>
              <a:t>然后，对于每个物品，喜欢他的用户，两两之间相同物品加 </a:t>
            </a:r>
            <a:r>
              <a:rPr lang="en-US" altLang="zh-CN" sz="1600" dirty="0"/>
              <a:t>1</a:t>
            </a:r>
            <a:r>
              <a:rPr lang="zh-CN" altLang="en-US" sz="1600" dirty="0"/>
              <a:t>。例如，喜欢物品 </a:t>
            </a:r>
            <a:r>
              <a:rPr lang="en-US" altLang="zh-CN" sz="1600" dirty="0"/>
              <a:t>a </a:t>
            </a:r>
            <a:r>
              <a:rPr lang="zh-CN" altLang="en-US" sz="1600" dirty="0"/>
              <a:t>的 用户有 </a:t>
            </a:r>
            <a:r>
              <a:rPr lang="en-US" altLang="zh-CN" sz="1600" dirty="0"/>
              <a:t>A </a:t>
            </a:r>
            <a:r>
              <a:rPr lang="zh-CN" altLang="en-US" sz="1600" dirty="0"/>
              <a:t>和 </a:t>
            </a:r>
            <a:r>
              <a:rPr lang="en-US" altLang="zh-CN" sz="1600" dirty="0"/>
              <a:t>B</a:t>
            </a:r>
            <a:r>
              <a:rPr lang="zh-CN" altLang="en-US" sz="1600" dirty="0"/>
              <a:t>，那么在矩阵中他们两两加 </a:t>
            </a:r>
            <a:r>
              <a:rPr lang="en-US" altLang="zh-CN" sz="1600" dirty="0"/>
              <a:t>1</a:t>
            </a:r>
            <a:r>
              <a:rPr lang="zh-CN" altLang="en-US" sz="1600" dirty="0"/>
              <a:t>，如图 </a:t>
            </a:r>
            <a:r>
              <a:rPr lang="en-US" altLang="zh-CN" sz="1600" dirty="0"/>
              <a:t>10-3 </a:t>
            </a:r>
            <a:r>
              <a:rPr lang="zh-CN" altLang="en-US" sz="1600" dirty="0"/>
              <a:t>所示。 计算用户两两之间的相似度，上面的矩阵仅代表公式的分子部分。以余弦相似度为 例，进一步对图 </a:t>
            </a:r>
            <a:r>
              <a:rPr lang="en-US" altLang="zh-CN" sz="1600" dirty="0"/>
              <a:t>10-3 </a:t>
            </a:r>
            <a:r>
              <a:rPr lang="zh-CN" altLang="en-US" sz="1600" dirty="0"/>
              <a:t>进行计算，如图 </a:t>
            </a:r>
            <a:r>
              <a:rPr lang="en-US" altLang="zh-CN" sz="1600" dirty="0"/>
              <a:t>10-4 </a:t>
            </a:r>
            <a:r>
              <a:rPr lang="zh-CN" altLang="en-US" sz="1600" dirty="0"/>
              <a:t>所示。</a:t>
            </a:r>
            <a:endParaRPr lang="en-US" altLang="zh-CN" sz="1600" dirty="0"/>
          </a:p>
          <a:p>
            <a:pPr>
              <a:lnSpc>
                <a:spcPct val="150000"/>
              </a:lnSpc>
              <a:tabLst>
                <a:tab pos="114300" algn="l"/>
                <a:tab pos="266700" algn="l"/>
              </a:tabLst>
            </a:pPr>
            <a:r>
              <a:rPr lang="zh-CN" altLang="en-US" sz="1600" dirty="0"/>
              <a:t>至此，用户相似度就计算完成，可以很直观地找到与目标用户兴趣较相似的用户。</a:t>
            </a: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6" name="图片 5"/>
          <p:cNvPicPr>
            <a:picLocks noChangeAspect="1"/>
          </p:cNvPicPr>
          <p:nvPr/>
        </p:nvPicPr>
        <p:blipFill>
          <a:blip r:embed="rId1"/>
          <a:stretch>
            <a:fillRect/>
          </a:stretch>
        </p:blipFill>
        <p:spPr>
          <a:xfrm>
            <a:off x="2423745" y="3345662"/>
            <a:ext cx="6124575" cy="27813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3620" y="1816766"/>
            <a:ext cx="10584698" cy="6739217"/>
          </a:xfrm>
          <a:prstGeom prst="rect">
            <a:avLst/>
          </a:prstGeom>
          <a:noFill/>
        </p:spPr>
        <p:txBody>
          <a:bodyPr wrap="square">
            <a:spAutoFit/>
          </a:bodyPr>
          <a:lstStyle/>
          <a:p>
            <a:pPr>
              <a:lnSpc>
                <a:spcPct val="150000"/>
              </a:lnSpc>
              <a:tabLst>
                <a:tab pos="114300" algn="l"/>
                <a:tab pos="266700" algn="l"/>
              </a:tabLst>
            </a:pPr>
            <a:r>
              <a:rPr lang="en-US" altLang="zh-CN" sz="1600" dirty="0"/>
              <a:t>2. </a:t>
            </a:r>
            <a:r>
              <a:rPr lang="zh-CN" altLang="en-US" sz="1600" dirty="0"/>
              <a:t>推荐物品 首先从矩阵中找出与目标用户 </a:t>
            </a:r>
            <a:r>
              <a:rPr lang="en-US" altLang="zh-CN" sz="1600" dirty="0"/>
              <a:t>u </a:t>
            </a:r>
            <a:r>
              <a:rPr lang="zh-CN" altLang="en-US" sz="1600" dirty="0"/>
              <a:t>最相似的 </a:t>
            </a:r>
            <a:r>
              <a:rPr lang="en-US" altLang="zh-CN" sz="1600" dirty="0"/>
              <a:t>K </a:t>
            </a:r>
            <a:r>
              <a:rPr lang="zh-CN" altLang="en-US" sz="1600" dirty="0"/>
              <a:t>个用户，用集合 </a:t>
            </a:r>
            <a:r>
              <a:rPr lang="en-US" altLang="zh-CN" sz="1600" dirty="0"/>
              <a:t>S</a:t>
            </a:r>
            <a:r>
              <a:rPr lang="zh-CN" altLang="en-US" sz="1600" dirty="0"/>
              <a:t>（</a:t>
            </a:r>
            <a:r>
              <a:rPr lang="en-US" altLang="zh-CN" sz="1600" dirty="0"/>
              <a:t>u</a:t>
            </a:r>
            <a:r>
              <a:rPr lang="zh-CN" altLang="en-US" sz="1600" dirty="0"/>
              <a:t>，</a:t>
            </a:r>
            <a:r>
              <a:rPr lang="en-US" altLang="zh-CN" sz="1600" dirty="0"/>
              <a:t>K</a:t>
            </a:r>
            <a:r>
              <a:rPr lang="zh-CN" altLang="en-US" sz="1600" dirty="0"/>
              <a:t>）表示，将 </a:t>
            </a:r>
            <a:r>
              <a:rPr lang="en-US" altLang="zh-CN" sz="1600" dirty="0"/>
              <a:t>S </a:t>
            </a:r>
            <a:r>
              <a:rPr lang="zh-CN" altLang="en-US" sz="1600" dirty="0"/>
              <a:t>中 用户喜欢的物品全部提取出来，并去除 </a:t>
            </a:r>
            <a:r>
              <a:rPr lang="en-US" altLang="zh-CN" sz="1600" dirty="0"/>
              <a:t>u </a:t>
            </a:r>
            <a:r>
              <a:rPr lang="zh-CN" altLang="en-US" sz="1600" dirty="0"/>
              <a:t>已经喜欢的物品。对于每个候选物品 </a:t>
            </a:r>
            <a:r>
              <a:rPr lang="en-US" altLang="zh-CN" sz="1600" dirty="0" err="1"/>
              <a:t>i</a:t>
            </a:r>
            <a:r>
              <a:rPr lang="zh-CN" altLang="en-US" sz="1600" dirty="0"/>
              <a:t>，用户 </a:t>
            </a:r>
            <a:r>
              <a:rPr lang="en-US" altLang="zh-CN" sz="1600" dirty="0"/>
              <a:t>u </a:t>
            </a:r>
            <a:r>
              <a:rPr lang="zh-CN" altLang="en-US" sz="1600" dirty="0"/>
              <a:t>对它感兴趣的程度用式（</a:t>
            </a:r>
            <a:r>
              <a:rPr lang="en-US" altLang="zh-CN" sz="1600" dirty="0"/>
              <a:t>10.3</a:t>
            </a:r>
            <a:r>
              <a:rPr lang="zh-CN" altLang="en-US" sz="1600" dirty="0"/>
              <a:t>）计算。</a:t>
            </a: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r>
              <a:rPr lang="zh-CN" altLang="en-US" sz="1600" dirty="0"/>
              <a:t>其中，</a:t>
            </a:r>
            <a:r>
              <a:rPr lang="en-US" altLang="zh-CN" sz="1600" dirty="0" err="1"/>
              <a:t>rvi</a:t>
            </a:r>
            <a:r>
              <a:rPr lang="en-US" altLang="zh-CN" sz="1600" dirty="0"/>
              <a:t> </a:t>
            </a:r>
            <a:r>
              <a:rPr lang="zh-CN" altLang="en-US" sz="1600" dirty="0"/>
              <a:t>表示用户 </a:t>
            </a:r>
            <a:r>
              <a:rPr lang="en-US" altLang="zh-CN" sz="1600" dirty="0"/>
              <a:t>v </a:t>
            </a:r>
            <a:r>
              <a:rPr lang="zh-CN" altLang="en-US" sz="1600" dirty="0"/>
              <a:t>对 </a:t>
            </a:r>
            <a:r>
              <a:rPr lang="en-US" altLang="zh-CN" sz="1600" dirty="0" err="1"/>
              <a:t>i</a:t>
            </a:r>
            <a:r>
              <a:rPr lang="en-US" altLang="zh-CN" sz="1600" dirty="0"/>
              <a:t> </a:t>
            </a:r>
            <a:r>
              <a:rPr lang="zh-CN" altLang="en-US" sz="1600" dirty="0"/>
              <a:t>的喜欢程度，在本例中都为 </a:t>
            </a:r>
            <a:r>
              <a:rPr lang="en-US" altLang="zh-CN" sz="1600" dirty="0"/>
              <a:t>1</a:t>
            </a:r>
            <a:r>
              <a:rPr lang="zh-CN" altLang="en-US" sz="1600" dirty="0"/>
              <a:t>，在一些需要用户给予评分的 推荐系统中，则要代入用户评分假设要给 </a:t>
            </a:r>
            <a:r>
              <a:rPr lang="en-US" altLang="zh-CN" sz="1600" dirty="0"/>
              <a:t>A </a:t>
            </a:r>
            <a:r>
              <a:rPr lang="zh-CN" altLang="en-US" sz="1600" dirty="0"/>
              <a:t>推荐物品，可选取 </a:t>
            </a:r>
            <a:r>
              <a:rPr lang="en-US" altLang="zh-CN" sz="1600" dirty="0"/>
              <a:t>K=3 </a:t>
            </a:r>
            <a:r>
              <a:rPr lang="zh-CN" altLang="en-US" sz="1600" dirty="0"/>
              <a:t>个相似用户，相似用户分别是 </a:t>
            </a:r>
            <a:r>
              <a:rPr lang="en-US" altLang="zh-CN" sz="1600" dirty="0"/>
              <a:t>B</a:t>
            </a:r>
            <a:r>
              <a:rPr lang="zh-CN" altLang="en-US" sz="1600" dirty="0"/>
              <a:t>、</a:t>
            </a:r>
            <a:r>
              <a:rPr lang="en-US" altLang="zh-CN" sz="1600" dirty="0"/>
              <a:t>C</a:t>
            </a:r>
            <a:r>
              <a:rPr lang="zh-CN" altLang="en-US" sz="1600" dirty="0"/>
              <a:t>、</a:t>
            </a:r>
            <a:r>
              <a:rPr lang="en-US" altLang="zh-CN" sz="1600" dirty="0"/>
              <a:t>D</a:t>
            </a:r>
            <a:r>
              <a:rPr lang="zh-CN" altLang="en-US" sz="1600" dirty="0"/>
              <a:t>，他们喜 欢过并且 </a:t>
            </a:r>
            <a:r>
              <a:rPr lang="en-US" altLang="zh-CN" sz="1600" dirty="0"/>
              <a:t>A </a:t>
            </a:r>
            <a:r>
              <a:rPr lang="zh-CN" altLang="en-US" sz="1600" dirty="0"/>
              <a:t>没有喜欢过的物品有 </a:t>
            </a:r>
            <a:r>
              <a:rPr lang="en-US" altLang="zh-CN" sz="1600" dirty="0"/>
              <a:t>c</a:t>
            </a:r>
            <a:r>
              <a:rPr lang="zh-CN" altLang="en-US" sz="1600" dirty="0"/>
              <a:t>、</a:t>
            </a:r>
            <a:r>
              <a:rPr lang="en-US" altLang="zh-CN" sz="1600" dirty="0"/>
              <a:t>e</a:t>
            </a:r>
            <a:r>
              <a:rPr lang="zh-CN" altLang="en-US" sz="1600" dirty="0"/>
              <a:t>，那么分别计算 </a:t>
            </a:r>
            <a:r>
              <a:rPr lang="en-US" altLang="zh-CN" sz="1600" dirty="0"/>
              <a:t>p</a:t>
            </a:r>
            <a:r>
              <a:rPr lang="zh-CN" altLang="en-US" sz="1600" dirty="0"/>
              <a:t>（</a:t>
            </a:r>
            <a:r>
              <a:rPr lang="en-US" altLang="zh-CN" sz="1600" dirty="0"/>
              <a:t>A</a:t>
            </a:r>
            <a:r>
              <a:rPr lang="zh-CN" altLang="en-US" sz="1600" dirty="0"/>
              <a:t>，</a:t>
            </a:r>
            <a:r>
              <a:rPr lang="en-US" altLang="zh-CN" sz="1600" dirty="0"/>
              <a:t>c</a:t>
            </a:r>
            <a:r>
              <a:rPr lang="zh-CN" altLang="en-US" sz="1600" dirty="0"/>
              <a:t>）和 </a:t>
            </a:r>
            <a:r>
              <a:rPr lang="en-US" altLang="zh-CN" sz="1600" dirty="0"/>
              <a:t>p</a:t>
            </a:r>
            <a:r>
              <a:rPr lang="zh-CN" altLang="en-US" sz="1600" dirty="0"/>
              <a:t>（</a:t>
            </a:r>
            <a:r>
              <a:rPr lang="en-US" altLang="zh-CN" sz="1600" dirty="0"/>
              <a:t>A</a:t>
            </a:r>
            <a:r>
              <a:rPr lang="zh-CN" altLang="en-US" sz="1600" dirty="0"/>
              <a:t>，</a:t>
            </a:r>
            <a:r>
              <a:rPr lang="en-US" altLang="zh-CN" sz="1600" dirty="0"/>
              <a:t>e</a:t>
            </a:r>
            <a:r>
              <a:rPr lang="zh-CN" altLang="en-US" sz="1600" dirty="0"/>
              <a:t>）</a:t>
            </a: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r>
              <a:rPr lang="zh-CN" altLang="en-US" sz="1600" dirty="0"/>
              <a:t>可见，用户 </a:t>
            </a:r>
            <a:r>
              <a:rPr lang="en-US" altLang="zh-CN" sz="1600" dirty="0"/>
              <a:t>A </a:t>
            </a:r>
            <a:r>
              <a:rPr lang="zh-CN" altLang="en-US" sz="1600" dirty="0"/>
              <a:t>对 </a:t>
            </a:r>
            <a:r>
              <a:rPr lang="en-US" altLang="zh-CN" sz="1600" dirty="0"/>
              <a:t>c </a:t>
            </a:r>
            <a:r>
              <a:rPr lang="zh-CN" altLang="en-US" sz="1600" dirty="0"/>
              <a:t>和 </a:t>
            </a:r>
            <a:r>
              <a:rPr lang="en-US" altLang="zh-CN" sz="1600" dirty="0"/>
              <a:t>e </a:t>
            </a:r>
            <a:r>
              <a:rPr lang="zh-CN" altLang="en-US" sz="1600" dirty="0"/>
              <a:t>的喜欢程度可能一样。在真实的推荐系统中，只要按得分排 序，取前几个物品就可以了。</a:t>
            </a: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en-US" altLang="zh-CN" sz="1600" dirty="0"/>
          </a:p>
          <a:p>
            <a:pPr>
              <a:lnSpc>
                <a:spcPct val="150000"/>
              </a:lnSpc>
              <a:tabLst>
                <a:tab pos="114300" algn="l"/>
                <a:tab pos="266700" algn="l"/>
              </a:tabLst>
            </a:pP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pic>
        <p:nvPicPr>
          <p:cNvPr id="4" name="图片 3"/>
          <p:cNvPicPr>
            <a:picLocks noChangeAspect="1"/>
          </p:cNvPicPr>
          <p:nvPr/>
        </p:nvPicPr>
        <p:blipFill>
          <a:blip r:embed="rId1"/>
          <a:stretch>
            <a:fillRect/>
          </a:stretch>
        </p:blipFill>
        <p:spPr>
          <a:xfrm>
            <a:off x="10632315" y="2204915"/>
            <a:ext cx="1390650" cy="361950"/>
          </a:xfrm>
          <a:prstGeom prst="rect">
            <a:avLst/>
          </a:prstGeom>
        </p:spPr>
      </p:pic>
      <p:pic>
        <p:nvPicPr>
          <p:cNvPr id="9" name="图片 8"/>
          <p:cNvPicPr>
            <a:picLocks noChangeAspect="1"/>
          </p:cNvPicPr>
          <p:nvPr/>
        </p:nvPicPr>
        <p:blipFill>
          <a:blip r:embed="rId2"/>
          <a:stretch>
            <a:fillRect/>
          </a:stretch>
        </p:blipFill>
        <p:spPr>
          <a:xfrm>
            <a:off x="724075" y="4150872"/>
            <a:ext cx="2209800" cy="8763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给用户推荐和他们之前喜欢的物品相似的物品。 例如，用户 </a:t>
            </a:r>
            <a:r>
              <a:rPr lang="en-US" altLang="zh-CN" sz="1600" dirty="0"/>
              <a:t>A </a:t>
            </a:r>
            <a:r>
              <a:rPr lang="zh-CN" altLang="en-US" sz="1600" dirty="0"/>
              <a:t>之前买过</a:t>
            </a:r>
            <a:r>
              <a:rPr lang="en-US" altLang="zh-CN" sz="1600" dirty="0"/>
              <a:t>《</a:t>
            </a:r>
            <a:r>
              <a:rPr lang="zh-CN" altLang="en-US" sz="1600" dirty="0"/>
              <a:t>数据挖掘导论</a:t>
            </a:r>
            <a:r>
              <a:rPr lang="en-US" altLang="zh-CN" sz="1600" dirty="0"/>
              <a:t>》</a:t>
            </a:r>
            <a:r>
              <a:rPr lang="zh-CN" altLang="en-US" sz="1600" dirty="0"/>
              <a:t>，该算法会根据此行为向 </a:t>
            </a:r>
            <a:r>
              <a:rPr lang="en-US" altLang="zh-CN" sz="1600" dirty="0"/>
              <a:t>A </a:t>
            </a:r>
            <a:r>
              <a:rPr lang="zh-CN" altLang="en-US" sz="1600" dirty="0"/>
              <a:t>推荐</a:t>
            </a:r>
            <a:r>
              <a:rPr lang="en-US" altLang="zh-CN" sz="1600" dirty="0"/>
              <a:t>《</a:t>
            </a:r>
            <a:r>
              <a:rPr lang="zh-CN" altLang="en-US" sz="1600" dirty="0"/>
              <a:t>机器学 习</a:t>
            </a:r>
            <a:r>
              <a:rPr lang="en-US" altLang="zh-CN" sz="1600" dirty="0"/>
              <a:t>》</a:t>
            </a:r>
            <a:r>
              <a:rPr lang="zh-CN" altLang="en-US" sz="1600" dirty="0"/>
              <a:t>，但是 </a:t>
            </a:r>
            <a:r>
              <a:rPr lang="en-US" altLang="zh-CN" sz="1600" dirty="0" err="1"/>
              <a:t>ItemCF</a:t>
            </a:r>
            <a:r>
              <a:rPr lang="en-US" altLang="zh-CN" sz="1600" dirty="0"/>
              <a:t> </a:t>
            </a:r>
            <a:r>
              <a:rPr lang="zh-CN" altLang="en-US" sz="1600" dirty="0"/>
              <a:t>算法并不利用物品的内容属性计算物品之间的相似度，它主要通过分析 用户的行为记录计算物品之间的相似度。 算法认为，物品 </a:t>
            </a:r>
            <a:r>
              <a:rPr lang="en-US" altLang="zh-CN" sz="1600" dirty="0"/>
              <a:t>A </a:t>
            </a:r>
            <a:r>
              <a:rPr lang="zh-CN" altLang="en-US" sz="1600" dirty="0"/>
              <a:t>和物品 </a:t>
            </a:r>
            <a:r>
              <a:rPr lang="en-US" altLang="zh-CN" sz="1600" dirty="0"/>
              <a:t>B </a:t>
            </a:r>
            <a:r>
              <a:rPr lang="zh-CN" altLang="en-US" sz="1600" dirty="0"/>
              <a:t>具有很大的相似度是因为喜欢物品 </a:t>
            </a:r>
            <a:r>
              <a:rPr lang="en-US" altLang="zh-CN" sz="1600" dirty="0"/>
              <a:t>A </a:t>
            </a:r>
            <a:r>
              <a:rPr lang="zh-CN" altLang="en-US" sz="1600" dirty="0"/>
              <a:t>的用户大都也喜欢 物品 </a:t>
            </a:r>
            <a:r>
              <a:rPr lang="en-US" altLang="zh-CN" sz="1600" dirty="0"/>
              <a:t>B</a:t>
            </a: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10.3.1 </a:t>
            </a:r>
            <a:r>
              <a:rPr lang="zh-CN" altLang="en-US" sz="2000" dirty="0"/>
              <a:t>基本思想</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基于物品的协同过滤算法主要分为两步： 第一步：计算物品之间的相似度。 第二步：根据物品的相似度和用户的历史行为给用户生成推荐列表。 </a:t>
            </a:r>
            <a:r>
              <a:rPr lang="en-US" altLang="zh-CN" sz="1600" dirty="0"/>
              <a:t>1. </a:t>
            </a:r>
            <a:r>
              <a:rPr lang="zh-CN" altLang="en-US" sz="1600" dirty="0"/>
              <a:t>计算物品之间的相似度 物品 </a:t>
            </a:r>
            <a:r>
              <a:rPr lang="en-US" altLang="zh-CN" sz="1600" dirty="0" err="1"/>
              <a:t>i</a:t>
            </a:r>
            <a:r>
              <a:rPr lang="en-US" altLang="zh-CN" sz="1600" dirty="0"/>
              <a:t> </a:t>
            </a:r>
            <a:r>
              <a:rPr lang="zh-CN" altLang="en-US" sz="1600" dirty="0"/>
              <a:t>和 </a:t>
            </a:r>
            <a:r>
              <a:rPr lang="en-US" altLang="zh-CN" sz="1600" dirty="0"/>
              <a:t>j </a:t>
            </a:r>
            <a:r>
              <a:rPr lang="zh-CN" altLang="en-US" sz="1600" dirty="0"/>
              <a:t>的相似度计算公式如下：</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分母 </a:t>
            </a:r>
            <a:r>
              <a:rPr lang="en-US" altLang="zh-CN" sz="1600" dirty="0"/>
              <a:t>|N</a:t>
            </a:r>
            <a:r>
              <a:rPr lang="zh-CN" altLang="en-US" sz="1600" dirty="0"/>
              <a:t>（</a:t>
            </a:r>
            <a:r>
              <a:rPr lang="en-US" altLang="zh-CN" sz="1600" dirty="0" err="1"/>
              <a:t>i</a:t>
            </a:r>
            <a:r>
              <a:rPr lang="zh-CN" altLang="en-US" sz="1600" dirty="0"/>
              <a:t>）</a:t>
            </a:r>
            <a:r>
              <a:rPr lang="en-US" altLang="zh-CN" sz="1600" dirty="0"/>
              <a:t>| </a:t>
            </a:r>
            <a:r>
              <a:rPr lang="zh-CN" altLang="en-US" sz="1600" dirty="0"/>
              <a:t>是喜欢物品 </a:t>
            </a:r>
            <a:r>
              <a:rPr lang="en-US" altLang="zh-CN" sz="1600" dirty="0" err="1"/>
              <a:t>i</a:t>
            </a:r>
            <a:r>
              <a:rPr lang="en-US" altLang="zh-CN" sz="1600" dirty="0"/>
              <a:t> </a:t>
            </a:r>
            <a:r>
              <a:rPr lang="zh-CN" altLang="en-US" sz="1600" dirty="0"/>
              <a:t>的用户数，分子 </a:t>
            </a:r>
            <a:r>
              <a:rPr lang="en-US" altLang="zh-CN" sz="1600" dirty="0"/>
              <a:t>N </a:t>
            </a:r>
            <a:r>
              <a:rPr lang="en-US" altLang="zh-CN" sz="1600" dirty="0" err="1"/>
              <a:t>i</a:t>
            </a:r>
            <a:r>
              <a:rPr lang="en-US" altLang="zh-CN" sz="1600" dirty="0"/>
              <a:t>( )∩ N j( ) </a:t>
            </a:r>
            <a:r>
              <a:rPr lang="zh-CN" altLang="en-US" sz="1600" dirty="0"/>
              <a:t>是同时喜欢物品 </a:t>
            </a:r>
            <a:r>
              <a:rPr lang="en-US" altLang="zh-CN" sz="1600" dirty="0" err="1"/>
              <a:t>i</a:t>
            </a:r>
            <a:r>
              <a:rPr lang="en-US" altLang="zh-CN" sz="1600" dirty="0"/>
              <a:t> </a:t>
            </a:r>
            <a:r>
              <a:rPr lang="zh-CN" altLang="en-US" sz="1600" dirty="0"/>
              <a:t>和物品 </a:t>
            </a:r>
            <a:r>
              <a:rPr lang="en-US" altLang="zh-CN" sz="1600" dirty="0"/>
              <a:t>j </a:t>
            </a:r>
            <a:r>
              <a:rPr lang="zh-CN" altLang="en-US" sz="1600" dirty="0"/>
              <a:t>的 用户数。因此，式（</a:t>
            </a:r>
            <a:r>
              <a:rPr lang="en-US" altLang="zh-CN" sz="1600" dirty="0"/>
              <a:t>10.4</a:t>
            </a:r>
            <a:r>
              <a:rPr lang="zh-CN" altLang="en-US" sz="1600" dirty="0"/>
              <a:t>）可以理解为喜欢物品 </a:t>
            </a:r>
            <a:r>
              <a:rPr lang="en-US" altLang="zh-CN" sz="1600" dirty="0" err="1"/>
              <a:t>i</a:t>
            </a:r>
            <a:r>
              <a:rPr lang="en-US" altLang="zh-CN" sz="1600" dirty="0"/>
              <a:t> </a:t>
            </a:r>
            <a:r>
              <a:rPr lang="zh-CN" altLang="en-US" sz="1600" dirty="0"/>
              <a:t>的用户中有多少比例的用户也喜欢物 品 </a:t>
            </a:r>
            <a:r>
              <a:rPr lang="en-US" altLang="zh-CN" sz="1600" dirty="0"/>
              <a:t>j</a:t>
            </a:r>
            <a:r>
              <a:rPr lang="zh-CN" altLang="en-US" sz="1600" dirty="0"/>
              <a:t>。 改进 </a:t>
            </a:r>
            <a:r>
              <a:rPr lang="en-US" altLang="zh-CN" sz="1600" dirty="0"/>
              <a:t>1 </a:t>
            </a:r>
            <a:r>
              <a:rPr lang="zh-CN" altLang="en-US" sz="1600" dirty="0"/>
              <a:t>：式（</a:t>
            </a:r>
            <a:r>
              <a:rPr lang="en-US" altLang="zh-CN" sz="1600" dirty="0"/>
              <a:t>10.4</a:t>
            </a:r>
            <a:r>
              <a:rPr lang="zh-CN" altLang="en-US" sz="1600" dirty="0"/>
              <a:t>）虽然看起来很有道理，但却存在一个问题。如果物品 </a:t>
            </a:r>
            <a:r>
              <a:rPr lang="en-US" altLang="zh-CN" sz="1600" dirty="0"/>
              <a:t>j </a:t>
            </a:r>
            <a:r>
              <a:rPr lang="zh-CN" altLang="en-US" sz="1600" dirty="0"/>
              <a:t>很热门， 很多人都喜欢，那么 </a:t>
            </a:r>
            <a:r>
              <a:rPr lang="en-US" altLang="zh-CN" sz="1600" dirty="0" err="1"/>
              <a:t>Wij</a:t>
            </a:r>
            <a:r>
              <a:rPr lang="en-US" altLang="zh-CN" sz="1600" dirty="0"/>
              <a:t> </a:t>
            </a:r>
            <a:r>
              <a:rPr lang="zh-CN" altLang="en-US" sz="1600" dirty="0"/>
              <a:t>就会很大，接近 </a:t>
            </a:r>
            <a:r>
              <a:rPr lang="en-US" altLang="zh-CN" sz="1600" dirty="0"/>
              <a:t>1</a:t>
            </a:r>
            <a:r>
              <a:rPr lang="zh-CN" altLang="en-US" sz="1600" dirty="0"/>
              <a:t>。因此，式（</a:t>
            </a:r>
            <a:r>
              <a:rPr lang="en-US" altLang="zh-CN" sz="1600" dirty="0"/>
              <a:t>10.4</a:t>
            </a:r>
            <a:r>
              <a:rPr lang="zh-CN" altLang="en-US" sz="1600" dirty="0"/>
              <a:t>）会造成任何物品都会和热 门的物品有很大的相似度，这对于致力挖掘长尾信息的推荐系统来说显然不是一个好的特性。为了避免推荐出热门的物品，可以用下面的公式：</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改进 </a:t>
            </a:r>
            <a:r>
              <a:rPr lang="en-US" altLang="zh-CN" sz="1600" dirty="0"/>
              <a:t>2 </a:t>
            </a:r>
            <a:r>
              <a:rPr lang="zh-CN" altLang="en-US" sz="1600" dirty="0"/>
              <a:t>：需要惩罚用户的活跃度。若用户活跃度比较低，只买了有限的几本书，那么 这几本书很有可能在一个或者两个兴趣范围内，对计算物品相似度比较有用。但是，如 果说一书店卖家趁着打折把亚马孙 </a:t>
            </a:r>
            <a:r>
              <a:rPr lang="en-US" altLang="zh-CN" sz="1600" dirty="0"/>
              <a:t>90% </a:t>
            </a:r>
            <a:r>
              <a:rPr lang="zh-CN" altLang="en-US" sz="1600" dirty="0"/>
              <a:t>的书都买了然后赚差价，那么该用户的行为对计 算物品相似度就没什么作用，因为 </a:t>
            </a:r>
            <a:r>
              <a:rPr lang="en-US" altLang="zh-CN" sz="1600" dirty="0"/>
              <a:t>90% </a:t>
            </a:r>
            <a:r>
              <a:rPr lang="zh-CN" altLang="en-US" sz="1600" dirty="0"/>
              <a:t>的书肯定会覆盖很多范围，故应该惩罚用户的活 跃度。</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10.3.2 </a:t>
            </a:r>
            <a:r>
              <a:rPr lang="zh-CN" altLang="en-US" sz="2000" dirty="0"/>
              <a:t>算法原理</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8760185" y="2204915"/>
            <a:ext cx="1343025" cy="419100"/>
          </a:xfrm>
          <a:prstGeom prst="rect">
            <a:avLst/>
          </a:prstGeom>
        </p:spPr>
      </p:pic>
      <p:pic>
        <p:nvPicPr>
          <p:cNvPr id="6" name="图片 5"/>
          <p:cNvPicPr>
            <a:picLocks noChangeAspect="1"/>
          </p:cNvPicPr>
          <p:nvPr/>
        </p:nvPicPr>
        <p:blipFill>
          <a:blip r:embed="rId3"/>
          <a:stretch>
            <a:fillRect/>
          </a:stretch>
        </p:blipFill>
        <p:spPr>
          <a:xfrm>
            <a:off x="3402450" y="3795053"/>
            <a:ext cx="1066800" cy="400050"/>
          </a:xfrm>
          <a:prstGeom prst="rect">
            <a:avLst/>
          </a:prstGeom>
        </p:spPr>
      </p:pic>
      <p:pic>
        <p:nvPicPr>
          <p:cNvPr id="8" name="图片 7"/>
          <p:cNvPicPr>
            <a:picLocks noChangeAspect="1"/>
          </p:cNvPicPr>
          <p:nvPr/>
        </p:nvPicPr>
        <p:blipFill>
          <a:blip r:embed="rId4"/>
          <a:stretch>
            <a:fillRect/>
          </a:stretch>
        </p:blipFill>
        <p:spPr>
          <a:xfrm>
            <a:off x="845789" y="5157737"/>
            <a:ext cx="1847850" cy="5905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287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改进 </a:t>
            </a:r>
            <a:r>
              <a:rPr lang="en-US" altLang="zh-CN" sz="1600" dirty="0"/>
              <a:t>3 </a:t>
            </a:r>
            <a:r>
              <a:rPr lang="zh-CN" altLang="en-US" sz="1600" dirty="0"/>
              <a:t>：物品相似度的归一化。归一化不仅能提高推荐的准确度，还可以提高推荐的 覆盖率和多样性。例如亚马逊上，用户的兴趣爱好通常分成几类，很少有爱好集中在一 类。假设有两类 </a:t>
            </a:r>
            <a:r>
              <a:rPr lang="en-US" altLang="zh-CN" sz="1600" dirty="0"/>
              <a:t>A </a:t>
            </a:r>
            <a:r>
              <a:rPr lang="zh-CN" altLang="en-US" sz="1600" dirty="0"/>
              <a:t>和 </a:t>
            </a:r>
            <a:r>
              <a:rPr lang="en-US" altLang="zh-CN" sz="1600" dirty="0"/>
              <a:t>B</a:t>
            </a:r>
            <a:r>
              <a:rPr lang="zh-CN" altLang="en-US" sz="1600" dirty="0"/>
              <a:t>，</a:t>
            </a:r>
            <a:r>
              <a:rPr lang="en-US" altLang="zh-CN" sz="1600" dirty="0"/>
              <a:t>A </a:t>
            </a:r>
            <a:r>
              <a:rPr lang="zh-CN" altLang="en-US" sz="1600" dirty="0"/>
              <a:t>类之间的相似度为 </a:t>
            </a:r>
            <a:r>
              <a:rPr lang="en-US" altLang="zh-CN" sz="1600" dirty="0"/>
              <a:t>0.5</a:t>
            </a:r>
            <a:r>
              <a:rPr lang="zh-CN" altLang="en-US" sz="1600" dirty="0"/>
              <a:t>，</a:t>
            </a:r>
            <a:r>
              <a:rPr lang="en-US" altLang="zh-CN" sz="1600" dirty="0"/>
              <a:t>B </a:t>
            </a:r>
            <a:r>
              <a:rPr lang="zh-CN" altLang="en-US" sz="1600" dirty="0"/>
              <a:t>类之间的相似度为 </a:t>
            </a:r>
            <a:r>
              <a:rPr lang="en-US" altLang="zh-CN" sz="1600" dirty="0"/>
              <a:t>0.8</a:t>
            </a:r>
            <a:r>
              <a:rPr lang="zh-CN" altLang="en-US" sz="1600" dirty="0"/>
              <a:t>，</a:t>
            </a:r>
            <a:r>
              <a:rPr lang="en-US" altLang="zh-CN" sz="1600" dirty="0"/>
              <a:t>A </a:t>
            </a:r>
            <a:r>
              <a:rPr lang="zh-CN" altLang="en-US" sz="1600" dirty="0"/>
              <a:t>和 </a:t>
            </a:r>
            <a:r>
              <a:rPr lang="en-US" altLang="zh-CN" sz="1600" dirty="0"/>
              <a:t>B </a:t>
            </a:r>
            <a:r>
              <a:rPr lang="zh-CN" altLang="en-US" sz="1600" dirty="0"/>
              <a:t>之间 的相似度为 </a:t>
            </a:r>
            <a:r>
              <a:rPr lang="en-US" altLang="zh-CN" sz="1600" dirty="0"/>
              <a:t>0.2</a:t>
            </a:r>
            <a:r>
              <a:rPr lang="zh-CN" altLang="en-US" sz="1600" dirty="0"/>
              <a:t>，当用户买了 </a:t>
            </a:r>
            <a:r>
              <a:rPr lang="en-US" altLang="zh-CN" sz="1600" dirty="0"/>
              <a:t>5 </a:t>
            </a:r>
            <a:r>
              <a:rPr lang="zh-CN" altLang="en-US" sz="1600" dirty="0"/>
              <a:t>本 </a:t>
            </a:r>
            <a:r>
              <a:rPr lang="en-US" altLang="zh-CN" sz="1600" dirty="0"/>
              <a:t>A </a:t>
            </a:r>
            <a:r>
              <a:rPr lang="zh-CN" altLang="en-US" sz="1600" dirty="0"/>
              <a:t>类的书和 </a:t>
            </a:r>
            <a:r>
              <a:rPr lang="en-US" altLang="zh-CN" sz="1600" dirty="0"/>
              <a:t>5 </a:t>
            </a:r>
            <a:r>
              <a:rPr lang="zh-CN" altLang="en-US" sz="1600" dirty="0"/>
              <a:t>本 </a:t>
            </a:r>
            <a:r>
              <a:rPr lang="en-US" altLang="zh-CN" sz="1600" dirty="0"/>
              <a:t>B </a:t>
            </a:r>
            <a:r>
              <a:rPr lang="zh-CN" altLang="en-US" sz="1600" dirty="0"/>
              <a:t>类的书后，我们给用户推荐书，如果 按照之前的方法，最后按照相似度排序，那么推荐的应该都是 </a:t>
            </a:r>
            <a:r>
              <a:rPr lang="en-US" altLang="zh-CN" sz="1600" dirty="0"/>
              <a:t>B </a:t>
            </a:r>
            <a:r>
              <a:rPr lang="zh-CN" altLang="en-US" sz="1600" dirty="0"/>
              <a:t>类物品，就算 </a:t>
            </a:r>
            <a:r>
              <a:rPr lang="en-US" altLang="zh-CN" sz="1600" dirty="0"/>
              <a:t>B </a:t>
            </a:r>
            <a:r>
              <a:rPr lang="zh-CN" altLang="en-US" sz="1600" dirty="0"/>
              <a:t>类中排名 比较低，但照样比 </a:t>
            </a:r>
            <a:r>
              <a:rPr lang="en-US" altLang="zh-CN" sz="1600" dirty="0"/>
              <a:t>A </a:t>
            </a:r>
            <a:r>
              <a:rPr lang="zh-CN" altLang="en-US" sz="1600" dirty="0"/>
              <a:t>类高，所以应该根据类别进行相似度的归一化，这样 </a:t>
            </a:r>
            <a:r>
              <a:rPr lang="en-US" altLang="zh-CN" sz="1600" dirty="0"/>
              <a:t>A </a:t>
            </a:r>
            <a:r>
              <a:rPr lang="zh-CN" altLang="en-US" sz="1600" dirty="0"/>
              <a:t>的相似度为 </a:t>
            </a:r>
            <a:r>
              <a:rPr lang="en-US" altLang="zh-CN" sz="1600" dirty="0"/>
              <a:t>1</a:t>
            </a:r>
            <a:r>
              <a:rPr lang="zh-CN" altLang="en-US" sz="1600" dirty="0"/>
              <a:t>，</a:t>
            </a:r>
            <a:r>
              <a:rPr lang="en-US" altLang="zh-CN" sz="1600" dirty="0"/>
              <a:t>B </a:t>
            </a:r>
            <a:r>
              <a:rPr lang="zh-CN" altLang="en-US" sz="1600" dirty="0"/>
              <a:t>的相似度也为 </a:t>
            </a:r>
            <a:r>
              <a:rPr lang="en-US" altLang="zh-CN" sz="1600" dirty="0"/>
              <a:t>1</a:t>
            </a:r>
            <a:r>
              <a:rPr lang="zh-CN" altLang="en-US" sz="1600" dirty="0"/>
              <a:t>，排序后的推荐 </a:t>
            </a:r>
            <a:r>
              <a:rPr lang="en-US" altLang="zh-CN" sz="1600" dirty="0"/>
              <a:t>A</a:t>
            </a:r>
            <a:r>
              <a:rPr lang="zh-CN" altLang="en-US" sz="1600" dirty="0"/>
              <a:t>、</a:t>
            </a:r>
            <a:r>
              <a:rPr lang="en-US" altLang="zh-CN" sz="1600" dirty="0"/>
              <a:t>B </a:t>
            </a:r>
            <a:r>
              <a:rPr lang="zh-CN" altLang="en-US" sz="1600" dirty="0"/>
              <a:t>类商品都有，大大提高了准确度、覆盖率和多 样性。</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和 </a:t>
            </a:r>
            <a:r>
              <a:rPr lang="en-US" altLang="zh-CN" sz="1600" dirty="0" err="1"/>
              <a:t>UserCF</a:t>
            </a:r>
            <a:r>
              <a:rPr lang="en-US" altLang="zh-CN" sz="1600" dirty="0"/>
              <a:t> </a:t>
            </a:r>
            <a:r>
              <a:rPr lang="zh-CN" altLang="en-US" sz="1600" dirty="0"/>
              <a:t>类似，可以建立一张“用户 </a:t>
            </a:r>
            <a:r>
              <a:rPr lang="en-US" altLang="zh-CN" sz="1600" dirty="0"/>
              <a:t>- </a:t>
            </a:r>
            <a:r>
              <a:rPr lang="zh-CN" altLang="en-US" sz="1600" dirty="0"/>
              <a:t>物品”的倒排表（对每个用户建立一个包含 他喜欢的物品的列表），如图 </a:t>
            </a:r>
            <a:r>
              <a:rPr lang="en-US" altLang="zh-CN" sz="1600" dirty="0"/>
              <a:t>10-5 </a:t>
            </a:r>
            <a:r>
              <a:rPr lang="zh-CN" altLang="en-US" sz="1600" dirty="0"/>
              <a:t>所示，这样，每次计算一个用户有过行为的那些物品间 的相似度，能够保证计算的相似度都是有用的，而不用花大的计算量在那些 </a:t>
            </a:r>
            <a:r>
              <a:rPr lang="en-US" altLang="zh-CN" sz="1600" dirty="0"/>
              <a:t>0 </a:t>
            </a:r>
            <a:r>
              <a:rPr lang="zh-CN" altLang="en-US" sz="1600" dirty="0"/>
              <a:t>上面（肯定 是一个稀疏矩阵）。</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5" name="图片 4"/>
          <p:cNvPicPr>
            <a:picLocks noChangeAspect="1"/>
          </p:cNvPicPr>
          <p:nvPr/>
        </p:nvPicPr>
        <p:blipFill>
          <a:blip r:embed="rId2"/>
          <a:stretch>
            <a:fillRect/>
          </a:stretch>
        </p:blipFill>
        <p:spPr>
          <a:xfrm>
            <a:off x="4295875" y="3205162"/>
            <a:ext cx="914400" cy="447675"/>
          </a:xfrm>
          <a:prstGeom prst="rect">
            <a:avLst/>
          </a:prstGeom>
        </p:spPr>
      </p:pic>
      <p:pic>
        <p:nvPicPr>
          <p:cNvPr id="9" name="图片 8"/>
          <p:cNvPicPr>
            <a:picLocks noChangeAspect="1"/>
          </p:cNvPicPr>
          <p:nvPr/>
        </p:nvPicPr>
        <p:blipFill>
          <a:blip r:embed="rId3"/>
          <a:stretch>
            <a:fillRect/>
          </a:stretch>
        </p:blipFill>
        <p:spPr>
          <a:xfrm>
            <a:off x="5519960" y="4389909"/>
            <a:ext cx="2600325" cy="1879129"/>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17983" y="1722738"/>
            <a:ext cx="2191335"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建立相似度矩阵，如图 </a:t>
            </a:r>
            <a:r>
              <a:rPr lang="en-US" altLang="zh-CN" sz="1600" dirty="0"/>
              <a:t>10-6 </a:t>
            </a:r>
            <a:r>
              <a:rPr lang="zh-CN" altLang="en-US" sz="1600" dirty="0"/>
              <a:t>所示。</a:t>
            </a:r>
            <a:endParaRPr lang="en-US" altLang="zh-CN" sz="1600" dirty="0"/>
          </a:p>
          <a:p>
            <a:pPr>
              <a:lnSpc>
                <a:spcPts val="2100"/>
              </a:lnSpc>
              <a:tabLst>
                <a:tab pos="114300" algn="l"/>
                <a:tab pos="266700" algn="l"/>
              </a:tabLst>
            </a:pPr>
            <a:r>
              <a:rPr lang="zh-CN" altLang="en-US" sz="1600" dirty="0"/>
              <a:t>其中，</a:t>
            </a:r>
            <a:r>
              <a:rPr lang="en-US" altLang="zh-CN" sz="1600" dirty="0"/>
              <a:t>C[</a:t>
            </a:r>
            <a:r>
              <a:rPr lang="en-US" altLang="zh-CN" sz="1600" dirty="0" err="1"/>
              <a:t>i</a:t>
            </a:r>
            <a:r>
              <a:rPr lang="en-US" altLang="zh-CN" sz="1600" dirty="0"/>
              <a:t>][j] </a:t>
            </a:r>
            <a:r>
              <a:rPr lang="zh-CN" altLang="en-US" sz="1600" dirty="0"/>
              <a:t>记录了同时喜欢物品 </a:t>
            </a:r>
            <a:r>
              <a:rPr lang="en-US" altLang="zh-CN" sz="1600" dirty="0" err="1"/>
              <a:t>i</a:t>
            </a:r>
            <a:r>
              <a:rPr lang="en-US" altLang="zh-CN" sz="1600" dirty="0"/>
              <a:t> </a:t>
            </a:r>
            <a:r>
              <a:rPr lang="zh-CN" altLang="en-US" sz="1600" dirty="0"/>
              <a:t>和物品 </a:t>
            </a:r>
            <a:r>
              <a:rPr lang="en-US" altLang="zh-CN" sz="1600" dirty="0"/>
              <a:t>j </a:t>
            </a:r>
            <a:r>
              <a:rPr lang="zh-CN" altLang="en-US" sz="1600" dirty="0"/>
              <a:t>的用户数，这样就可以得到物品之间的 相似度矩阵 </a:t>
            </a:r>
            <a:r>
              <a:rPr lang="en-US" altLang="zh-CN" sz="1600" dirty="0"/>
              <a:t>W</a:t>
            </a:r>
            <a:r>
              <a:rPr lang="zh-CN" altLang="en-US" sz="1600" dirty="0"/>
              <a:t>。</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2439910" y="488368"/>
            <a:ext cx="6734175" cy="53911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17983" y="1722738"/>
            <a:ext cx="11450397"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2. </a:t>
            </a:r>
            <a:r>
              <a:rPr lang="zh-CN" altLang="en-US" sz="1600" dirty="0"/>
              <a:t>推荐物品 </a:t>
            </a:r>
            <a:r>
              <a:rPr lang="en-US" altLang="zh-CN" sz="1600" dirty="0" err="1"/>
              <a:t>ItemCF</a:t>
            </a:r>
            <a:r>
              <a:rPr lang="en-US" altLang="zh-CN" sz="1600" dirty="0"/>
              <a:t> </a:t>
            </a:r>
            <a:r>
              <a:rPr lang="zh-CN" altLang="en-US" sz="1600" dirty="0"/>
              <a:t>通过式（</a:t>
            </a:r>
            <a:r>
              <a:rPr lang="en-US" altLang="zh-CN" sz="1600" dirty="0"/>
              <a:t>10.8</a:t>
            </a:r>
            <a:r>
              <a:rPr lang="zh-CN" altLang="en-US" sz="1600" dirty="0"/>
              <a:t>）计算用户 </a:t>
            </a:r>
            <a:r>
              <a:rPr lang="en-US" altLang="zh-CN" sz="1600" dirty="0"/>
              <a:t>u </a:t>
            </a:r>
            <a:r>
              <a:rPr lang="zh-CN" altLang="en-US" sz="1600" dirty="0"/>
              <a:t>对一个物品 </a:t>
            </a:r>
            <a:r>
              <a:rPr lang="en-US" altLang="zh-CN" sz="1600" dirty="0"/>
              <a:t>j </a:t>
            </a:r>
            <a:r>
              <a:rPr lang="zh-CN" altLang="en-US" sz="1600" dirty="0"/>
              <a:t>的兴趣。</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其中，</a:t>
            </a:r>
            <a:r>
              <a:rPr lang="en-US" altLang="zh-CN" sz="1600" dirty="0" err="1"/>
              <a:t>Puj</a:t>
            </a:r>
            <a:r>
              <a:rPr lang="en-US" altLang="zh-CN" sz="1600" dirty="0"/>
              <a:t> </a:t>
            </a:r>
            <a:r>
              <a:rPr lang="zh-CN" altLang="en-US" sz="1600" dirty="0"/>
              <a:t>表示用户 </a:t>
            </a:r>
            <a:r>
              <a:rPr lang="en-US" altLang="zh-CN" sz="1600" dirty="0"/>
              <a:t>u </a:t>
            </a:r>
            <a:r>
              <a:rPr lang="zh-CN" altLang="en-US" sz="1600" dirty="0"/>
              <a:t>对物品 </a:t>
            </a:r>
            <a:r>
              <a:rPr lang="en-US" altLang="zh-CN" sz="1600" dirty="0"/>
              <a:t>j </a:t>
            </a:r>
            <a:r>
              <a:rPr lang="zh-CN" altLang="en-US" sz="1600" dirty="0"/>
              <a:t>的兴趣，</a:t>
            </a:r>
            <a:r>
              <a:rPr lang="en-US" altLang="zh-CN" sz="1600" dirty="0"/>
              <a:t>N</a:t>
            </a:r>
            <a:r>
              <a:rPr lang="zh-CN" altLang="en-US" sz="1600" dirty="0"/>
              <a:t>（</a:t>
            </a:r>
            <a:r>
              <a:rPr lang="en-US" altLang="zh-CN" sz="1600" dirty="0"/>
              <a:t>u</a:t>
            </a:r>
            <a:r>
              <a:rPr lang="zh-CN" altLang="en-US" sz="1600" dirty="0"/>
              <a:t>）表示用户喜欢的物品集合（</a:t>
            </a:r>
            <a:r>
              <a:rPr lang="en-US" altLang="zh-CN" sz="1600" dirty="0" err="1"/>
              <a:t>i</a:t>
            </a:r>
            <a:r>
              <a:rPr lang="en-US" altLang="zh-CN" sz="1600" dirty="0"/>
              <a:t> </a:t>
            </a:r>
            <a:r>
              <a:rPr lang="zh-CN" altLang="en-US" sz="1600" dirty="0"/>
              <a:t>是该用户 喜欢的某一个物品），</a:t>
            </a:r>
            <a:r>
              <a:rPr lang="en-US" altLang="zh-CN" sz="1600" dirty="0"/>
              <a:t>S</a:t>
            </a:r>
            <a:r>
              <a:rPr lang="zh-CN" altLang="en-US" sz="1600" dirty="0"/>
              <a:t>（</a:t>
            </a:r>
            <a:r>
              <a:rPr lang="en-US" altLang="zh-CN" sz="1600" dirty="0"/>
              <a:t>j</a:t>
            </a:r>
            <a:r>
              <a:rPr lang="zh-CN" altLang="en-US" sz="1600" dirty="0"/>
              <a:t>，</a:t>
            </a:r>
            <a:r>
              <a:rPr lang="en-US" altLang="zh-CN" sz="1600" dirty="0"/>
              <a:t>K</a:t>
            </a:r>
            <a:r>
              <a:rPr lang="zh-CN" altLang="en-US" sz="1600" dirty="0"/>
              <a:t>）表示和物品 </a:t>
            </a:r>
            <a:r>
              <a:rPr lang="en-US" altLang="zh-CN" sz="1600" dirty="0"/>
              <a:t>j </a:t>
            </a:r>
            <a:r>
              <a:rPr lang="zh-CN" altLang="en-US" sz="1600" dirty="0"/>
              <a:t>最相似的 </a:t>
            </a:r>
            <a:r>
              <a:rPr lang="en-US" altLang="zh-CN" sz="1600" dirty="0"/>
              <a:t>K </a:t>
            </a:r>
            <a:r>
              <a:rPr lang="zh-CN" altLang="en-US" sz="1600" dirty="0"/>
              <a:t>个物品集合（</a:t>
            </a:r>
            <a:r>
              <a:rPr lang="en-US" altLang="zh-CN" sz="1600" dirty="0"/>
              <a:t>j </a:t>
            </a:r>
            <a:r>
              <a:rPr lang="zh-CN" altLang="en-US" sz="1600" dirty="0"/>
              <a:t>是这个集合中的某 一个物品），</a:t>
            </a:r>
            <a:r>
              <a:rPr lang="en-US" altLang="zh-CN" sz="1600" dirty="0" err="1"/>
              <a:t>Wji</a:t>
            </a:r>
            <a:r>
              <a:rPr lang="en-US" altLang="zh-CN" sz="1600" dirty="0"/>
              <a:t> </a:t>
            </a:r>
            <a:r>
              <a:rPr lang="zh-CN" altLang="en-US" sz="1600" dirty="0"/>
              <a:t>表示物品 </a:t>
            </a:r>
            <a:r>
              <a:rPr lang="en-US" altLang="zh-CN" sz="1600" dirty="0"/>
              <a:t>j </a:t>
            </a:r>
            <a:r>
              <a:rPr lang="zh-CN" altLang="en-US" sz="1600" dirty="0"/>
              <a:t>和物品 </a:t>
            </a:r>
            <a:r>
              <a:rPr lang="en-US" altLang="zh-CN" sz="1600" dirty="0" err="1"/>
              <a:t>i</a:t>
            </a:r>
            <a:r>
              <a:rPr lang="en-US" altLang="zh-CN" sz="1600" dirty="0"/>
              <a:t> </a:t>
            </a:r>
            <a:r>
              <a:rPr lang="zh-CN" altLang="en-US" sz="1600" dirty="0"/>
              <a:t>的相似度，</a:t>
            </a:r>
            <a:r>
              <a:rPr lang="en-US" altLang="zh-CN" sz="1600" dirty="0" err="1"/>
              <a:t>rui</a:t>
            </a:r>
            <a:r>
              <a:rPr lang="en-US" altLang="zh-CN" sz="1600" dirty="0"/>
              <a:t> </a:t>
            </a:r>
            <a:r>
              <a:rPr lang="zh-CN" altLang="en-US" sz="1600" dirty="0"/>
              <a:t>表示用户 </a:t>
            </a:r>
            <a:r>
              <a:rPr lang="en-US" altLang="zh-CN" sz="1600" dirty="0"/>
              <a:t>u </a:t>
            </a:r>
            <a:r>
              <a:rPr lang="zh-CN" altLang="en-US" sz="1600" dirty="0"/>
              <a:t>对物品 </a:t>
            </a:r>
            <a:r>
              <a:rPr lang="en-US" altLang="zh-CN" sz="1600" dirty="0" err="1"/>
              <a:t>i</a:t>
            </a:r>
            <a:r>
              <a:rPr lang="en-US" altLang="zh-CN" sz="1600" dirty="0"/>
              <a:t> </a:t>
            </a:r>
            <a:r>
              <a:rPr lang="zh-CN" altLang="en-US" sz="1600" dirty="0"/>
              <a:t>的兴趣（对于隐反馈 数据集，如果用户 </a:t>
            </a:r>
            <a:r>
              <a:rPr lang="en-US" altLang="zh-CN" sz="1600" dirty="0"/>
              <a:t>u </a:t>
            </a:r>
            <a:r>
              <a:rPr lang="zh-CN" altLang="en-US" sz="1600" dirty="0"/>
              <a:t>对物品 </a:t>
            </a:r>
            <a:r>
              <a:rPr lang="en-US" altLang="zh-CN" sz="1600" dirty="0" err="1"/>
              <a:t>i</a:t>
            </a:r>
            <a:r>
              <a:rPr lang="en-US" altLang="zh-CN" sz="1600" dirty="0"/>
              <a:t> </a:t>
            </a:r>
            <a:r>
              <a:rPr lang="zh-CN" altLang="en-US" sz="1600" dirty="0"/>
              <a:t>有过行为，则 </a:t>
            </a:r>
            <a:r>
              <a:rPr lang="en-US" altLang="zh-CN" sz="1600" dirty="0" err="1"/>
              <a:t>rui</a:t>
            </a:r>
            <a:r>
              <a:rPr lang="en-US" altLang="zh-CN" sz="1600" dirty="0"/>
              <a:t> </a:t>
            </a:r>
            <a:r>
              <a:rPr lang="zh-CN" altLang="en-US" sz="1600" dirty="0"/>
              <a:t>都等于 </a:t>
            </a:r>
            <a:r>
              <a:rPr lang="en-US" altLang="zh-CN" sz="1600" dirty="0"/>
              <a:t>1</a:t>
            </a:r>
            <a:r>
              <a:rPr lang="zh-CN" altLang="en-US" sz="1600" dirty="0"/>
              <a:t>）。 式（</a:t>
            </a:r>
            <a:r>
              <a:rPr lang="en-US" altLang="zh-CN" sz="1600" dirty="0"/>
              <a:t>10.8</a:t>
            </a:r>
            <a:r>
              <a:rPr lang="zh-CN" altLang="en-US" sz="1600" dirty="0"/>
              <a:t>）的含义：和用户历史上感兴趣的物品越相似的物品，越有可能在用户的推 荐列表中获得比较高的排名。 考虑到并不是每个用户对推荐的贡献度都一样，例如，某书店的店主买了当当网上</a:t>
            </a:r>
            <a:r>
              <a:rPr lang="en-US" altLang="zh-CN" sz="1600" dirty="0"/>
              <a:t>80% </a:t>
            </a:r>
            <a:r>
              <a:rPr lang="zh-CN" altLang="en-US" sz="1600" dirty="0"/>
              <a:t>的书存货，这 </a:t>
            </a:r>
            <a:r>
              <a:rPr lang="en-US" altLang="zh-CN" sz="1600" dirty="0"/>
              <a:t>80% </a:t>
            </a:r>
            <a:r>
              <a:rPr lang="zh-CN" altLang="en-US" sz="1600" dirty="0"/>
              <a:t>的书都会产生关联，但是并不是根据用户的兴趣爱好关联的。要 降低这个用户的贡献度，可引入用户活跃度（</a:t>
            </a:r>
            <a:r>
              <a:rPr lang="en-US" altLang="zh-CN" sz="1600" dirty="0"/>
              <a:t>Inverse User </a:t>
            </a:r>
            <a:r>
              <a:rPr lang="en-US" altLang="zh-CN" sz="1600" dirty="0" err="1"/>
              <a:t>Frequence</a:t>
            </a:r>
            <a:r>
              <a:rPr lang="zh-CN" altLang="en-US" sz="1600" dirty="0"/>
              <a:t>，</a:t>
            </a:r>
            <a:r>
              <a:rPr lang="en-US" altLang="zh-CN" sz="1600" dirty="0"/>
              <a:t>IUF</a:t>
            </a:r>
            <a:r>
              <a:rPr lang="zh-CN" altLang="en-US" sz="1600" dirty="0"/>
              <a:t>）对数的倒数。 利用 </a:t>
            </a:r>
            <a:r>
              <a:rPr lang="en-US" altLang="zh-CN" sz="1600" dirty="0"/>
              <a:t>IUF </a:t>
            </a:r>
            <a:r>
              <a:rPr lang="zh-CN" altLang="en-US" sz="1600" dirty="0"/>
              <a:t>修正物品相似度的计算如下：</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en-US" altLang="zh-CN" sz="1600" dirty="0" err="1"/>
              <a:t>Karypis</a:t>
            </a:r>
            <a:r>
              <a:rPr lang="en-US" altLang="zh-CN" sz="1600" dirty="0"/>
              <a:t> </a:t>
            </a:r>
            <a:r>
              <a:rPr lang="zh-CN" altLang="en-US" sz="1600" dirty="0"/>
              <a:t>在研究中心发现，如果将相似度矩阵按照最大值归一化，会提高推荐的准确 率，即</a:t>
            </a:r>
            <a:endParaRPr lang="en-US" altLang="zh-CN"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6888055" y="1722738"/>
            <a:ext cx="1543050" cy="257175"/>
          </a:xfrm>
          <a:prstGeom prst="rect">
            <a:avLst/>
          </a:prstGeom>
        </p:spPr>
      </p:pic>
      <p:pic>
        <p:nvPicPr>
          <p:cNvPr id="6" name="图片 5"/>
          <p:cNvPicPr>
            <a:picLocks noChangeAspect="1"/>
          </p:cNvPicPr>
          <p:nvPr/>
        </p:nvPicPr>
        <p:blipFill>
          <a:blip r:embed="rId3"/>
          <a:stretch>
            <a:fillRect/>
          </a:stretch>
        </p:blipFill>
        <p:spPr>
          <a:xfrm>
            <a:off x="197615" y="4149050"/>
            <a:ext cx="1724025" cy="523875"/>
          </a:xfrm>
          <a:prstGeom prst="rect">
            <a:avLst/>
          </a:prstGeom>
        </p:spPr>
      </p:pic>
      <p:pic>
        <p:nvPicPr>
          <p:cNvPr id="8" name="图片 7"/>
          <p:cNvPicPr>
            <a:picLocks noChangeAspect="1"/>
          </p:cNvPicPr>
          <p:nvPr/>
        </p:nvPicPr>
        <p:blipFill>
          <a:blip r:embed="rId4"/>
          <a:stretch>
            <a:fillRect/>
          </a:stretch>
        </p:blipFill>
        <p:spPr>
          <a:xfrm>
            <a:off x="239109" y="5031676"/>
            <a:ext cx="838200" cy="4191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3438762"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推荐系统算法及应用</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3438762"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推荐系统算法及应用</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3438762"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推荐系统算法及应用</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3438762" cy="369332"/>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推荐系统算法及应用</a:t>
            </a:r>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基于协同过滤的推荐又可分为三类：基于用户的协同过滤推荐、基于项目的协同过滤 推荐、基于模型的协同过滤推荐。 </a:t>
            </a:r>
            <a:r>
              <a:rPr lang="en-US" altLang="zh-CN" sz="1600" dirty="0"/>
              <a:t>1. </a:t>
            </a:r>
            <a:r>
              <a:rPr lang="zh-CN" altLang="en-US" sz="1600" dirty="0"/>
              <a:t>基于用户的协同过滤推荐 基于用户的协同过滤推荐算法先使用统计技术寻找与目标用户有相同喜好的邻居，然 后根据目标用户的邻居的喜好产生向目标用户的推荐。基本原理是：利用用户访问行为的相似性互相推荐用户可能感兴趣的资源，如图 </a:t>
            </a:r>
            <a:r>
              <a:rPr lang="en-US" altLang="zh-CN" sz="1600" dirty="0"/>
              <a:t>10-8 </a:t>
            </a:r>
            <a:r>
              <a:rPr lang="zh-CN" altLang="en-US" sz="1600" dirty="0"/>
              <a:t>所示。</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图 </a:t>
            </a:r>
            <a:r>
              <a:rPr lang="en-US" altLang="zh-CN" sz="1600" dirty="0"/>
              <a:t>10-8 </a:t>
            </a:r>
            <a:r>
              <a:rPr lang="zh-CN" altLang="en-US" sz="1600" dirty="0"/>
              <a:t>示意出基于用户的协同过滤推荐机制的基本原理，假设用户 </a:t>
            </a:r>
            <a:r>
              <a:rPr lang="en-US" altLang="zh-CN" sz="1600" dirty="0"/>
              <a:t>A </a:t>
            </a:r>
            <a:r>
              <a:rPr lang="zh-CN" altLang="en-US" sz="1600" dirty="0"/>
              <a:t>喜欢物品 </a:t>
            </a:r>
            <a:r>
              <a:rPr lang="en-US" altLang="zh-CN" sz="1600" dirty="0"/>
              <a:t>A</a:t>
            </a:r>
            <a:r>
              <a:rPr lang="zh-CN" altLang="en-US" sz="1600" dirty="0"/>
              <a:t>、 </a:t>
            </a:r>
            <a:r>
              <a:rPr lang="en-US" altLang="zh-CN" sz="1600" dirty="0"/>
              <a:t>C</a:t>
            </a:r>
            <a:r>
              <a:rPr lang="zh-CN" altLang="en-US" sz="1600" dirty="0"/>
              <a:t>，用户 </a:t>
            </a:r>
            <a:r>
              <a:rPr lang="en-US" altLang="zh-CN" sz="1600" dirty="0"/>
              <a:t>B </a:t>
            </a:r>
            <a:r>
              <a:rPr lang="zh-CN" altLang="en-US" sz="1600" dirty="0"/>
              <a:t>喜欢物品 </a:t>
            </a:r>
            <a:r>
              <a:rPr lang="en-US" altLang="zh-CN" sz="1600" dirty="0"/>
              <a:t>B</a:t>
            </a:r>
            <a:r>
              <a:rPr lang="zh-CN" altLang="en-US" sz="1600" dirty="0"/>
              <a:t>，用户 </a:t>
            </a:r>
            <a:r>
              <a:rPr lang="en-US" altLang="zh-CN" sz="1600" dirty="0"/>
              <a:t>C </a:t>
            </a:r>
            <a:r>
              <a:rPr lang="zh-CN" altLang="en-US" sz="1600" dirty="0"/>
              <a:t>喜欢物品 </a:t>
            </a:r>
            <a:r>
              <a:rPr lang="en-US" altLang="zh-CN" sz="1600" dirty="0"/>
              <a:t>A</a:t>
            </a:r>
            <a:r>
              <a:rPr lang="zh-CN" altLang="en-US" sz="1600" dirty="0"/>
              <a:t>、</a:t>
            </a:r>
            <a:r>
              <a:rPr lang="en-US" altLang="zh-CN" sz="1600" dirty="0"/>
              <a:t>C </a:t>
            </a:r>
            <a:r>
              <a:rPr lang="zh-CN" altLang="en-US" sz="1600" dirty="0"/>
              <a:t>和 </a:t>
            </a:r>
            <a:r>
              <a:rPr lang="en-US" altLang="zh-CN" sz="1600" dirty="0"/>
              <a:t>D </a:t>
            </a:r>
            <a:r>
              <a:rPr lang="zh-CN" altLang="en-US" sz="1600" dirty="0"/>
              <a:t>；从这些用户的历史喜好信息中可以 发现用户 </a:t>
            </a:r>
            <a:r>
              <a:rPr lang="en-US" altLang="zh-CN" sz="1600" dirty="0"/>
              <a:t>A </a:t>
            </a:r>
            <a:r>
              <a:rPr lang="zh-CN" altLang="en-US" sz="1600" dirty="0"/>
              <a:t>和用户 </a:t>
            </a:r>
            <a:r>
              <a:rPr lang="en-US" altLang="zh-CN" sz="1600" dirty="0"/>
              <a:t>C </a:t>
            </a:r>
            <a:r>
              <a:rPr lang="zh-CN" altLang="en-US" sz="1600" dirty="0"/>
              <a:t>的口味、偏好比较类似，同时用户 </a:t>
            </a:r>
            <a:r>
              <a:rPr lang="en-US" altLang="zh-CN" sz="1600" dirty="0"/>
              <a:t>C </a:t>
            </a:r>
            <a:r>
              <a:rPr lang="zh-CN" altLang="en-US" sz="1600" dirty="0"/>
              <a:t>还喜欢物品 </a:t>
            </a:r>
            <a:r>
              <a:rPr lang="en-US" altLang="zh-CN" sz="1600" dirty="0"/>
              <a:t>D</a:t>
            </a:r>
            <a:r>
              <a:rPr lang="zh-CN" altLang="en-US" sz="1600" dirty="0"/>
              <a:t>，那么我们可以 推断用户 </a:t>
            </a:r>
            <a:r>
              <a:rPr lang="en-US" altLang="zh-CN" sz="1600" dirty="0"/>
              <a:t>A </a:t>
            </a:r>
            <a:r>
              <a:rPr lang="zh-CN" altLang="en-US" sz="1600" dirty="0"/>
              <a:t>可能也喜欢物品 </a:t>
            </a:r>
            <a:r>
              <a:rPr lang="en-US" altLang="zh-CN" sz="1600" dirty="0"/>
              <a:t>D</a:t>
            </a:r>
            <a:r>
              <a:rPr lang="zh-CN" altLang="en-US" sz="1600" dirty="0"/>
              <a:t>，因此可以将物品 </a:t>
            </a:r>
            <a:r>
              <a:rPr lang="en-US" altLang="zh-CN" sz="1600" dirty="0"/>
              <a:t>D </a:t>
            </a:r>
            <a:r>
              <a:rPr lang="zh-CN" altLang="en-US" sz="1600" dirty="0"/>
              <a:t>推荐给用户 </a:t>
            </a:r>
            <a:r>
              <a:rPr lang="en-US" altLang="zh-CN" sz="1600" dirty="0"/>
              <a:t>A</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10.4.1 </a:t>
            </a:r>
            <a:r>
              <a:rPr lang="zh-CN" altLang="en-US" sz="2000" dirty="0"/>
              <a:t>分类</a:t>
            </a:r>
            <a:endParaRPr lang="zh-CN" altLang="en-US" sz="2000" dirty="0">
              <a:latin typeface="+mj-ea"/>
              <a:ea typeface="+mj-ea"/>
            </a:endParaRPr>
          </a:p>
        </p:txBody>
      </p:sp>
      <p:pic>
        <p:nvPicPr>
          <p:cNvPr id="5" name="图片 4"/>
          <p:cNvPicPr>
            <a:picLocks noChangeAspect="1"/>
          </p:cNvPicPr>
          <p:nvPr/>
        </p:nvPicPr>
        <p:blipFill>
          <a:blip r:embed="rId2"/>
          <a:stretch>
            <a:fillRect/>
          </a:stretch>
        </p:blipFill>
        <p:spPr>
          <a:xfrm>
            <a:off x="698460" y="3028941"/>
            <a:ext cx="3848100" cy="24384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2. </a:t>
            </a:r>
            <a:r>
              <a:rPr lang="zh-CN" altLang="en-US" sz="1600" dirty="0"/>
              <a:t>基于项目的协同过滤推荐 根据所有用户对物品或者信息的评价，发现物品和物品之间的相似度，然后根据用户 的历史偏好信息将类似的物品推荐给该用户，如图 </a:t>
            </a:r>
            <a:r>
              <a:rPr lang="en-US" altLang="zh-CN" sz="1600" dirty="0"/>
              <a:t>10-9 </a:t>
            </a:r>
            <a:r>
              <a:rPr lang="zh-CN" altLang="en-US" sz="1600" dirty="0"/>
              <a:t>所示。</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图 </a:t>
            </a:r>
            <a:r>
              <a:rPr lang="en-US" altLang="zh-CN" sz="1600" dirty="0"/>
              <a:t>10-9 </a:t>
            </a:r>
            <a:r>
              <a:rPr lang="zh-CN" altLang="en-US" sz="1600" dirty="0"/>
              <a:t>示意了基于项目的协同过滤推荐的基本原理，用户 </a:t>
            </a:r>
            <a:r>
              <a:rPr lang="en-US" altLang="zh-CN" sz="1600" dirty="0"/>
              <a:t>A </a:t>
            </a:r>
            <a:r>
              <a:rPr lang="zh-CN" altLang="en-US" sz="1600" dirty="0"/>
              <a:t>喜欢物品 </a:t>
            </a:r>
            <a:r>
              <a:rPr lang="en-US" altLang="zh-CN" sz="1600" dirty="0"/>
              <a:t>A</a:t>
            </a:r>
            <a:r>
              <a:rPr lang="zh-CN" altLang="en-US" sz="1600" dirty="0"/>
              <a:t>、</a:t>
            </a:r>
            <a:r>
              <a:rPr lang="en-US" altLang="zh-CN" sz="1600" dirty="0"/>
              <a:t>C</a:t>
            </a:r>
            <a:r>
              <a:rPr lang="zh-CN" altLang="en-US" sz="1600" dirty="0"/>
              <a:t>，用户 </a:t>
            </a:r>
            <a:r>
              <a:rPr lang="en-US" altLang="zh-CN" sz="1600" dirty="0"/>
              <a:t>B </a:t>
            </a:r>
            <a:r>
              <a:rPr lang="zh-CN" altLang="en-US" sz="1600" dirty="0"/>
              <a:t>喜欢物品 </a:t>
            </a:r>
            <a:r>
              <a:rPr lang="en-US" altLang="zh-CN" sz="1600" dirty="0"/>
              <a:t>A</a:t>
            </a:r>
            <a:r>
              <a:rPr lang="zh-CN" altLang="en-US" sz="1600" dirty="0"/>
              <a:t>、</a:t>
            </a:r>
            <a:r>
              <a:rPr lang="en-US" altLang="zh-CN" sz="1600" dirty="0"/>
              <a:t>B</a:t>
            </a:r>
            <a:r>
              <a:rPr lang="zh-CN" altLang="en-US" sz="1600" dirty="0"/>
              <a:t>、</a:t>
            </a:r>
            <a:r>
              <a:rPr lang="en-US" altLang="zh-CN" sz="1600" dirty="0"/>
              <a:t>C</a:t>
            </a:r>
            <a:r>
              <a:rPr lang="zh-CN" altLang="en-US" sz="1600" dirty="0"/>
              <a:t>，用户 </a:t>
            </a:r>
            <a:r>
              <a:rPr lang="en-US" altLang="zh-CN" sz="1600" dirty="0"/>
              <a:t>C </a:t>
            </a:r>
            <a:r>
              <a:rPr lang="zh-CN" altLang="en-US" sz="1600" dirty="0"/>
              <a:t>喜欢物品 </a:t>
            </a:r>
            <a:r>
              <a:rPr lang="en-US" altLang="zh-CN" sz="1600" dirty="0"/>
              <a:t>A</a:t>
            </a:r>
            <a:r>
              <a:rPr lang="zh-CN" altLang="en-US" sz="1600" dirty="0"/>
              <a:t>，从这些用户的历史喜好中可以认为物品 </a:t>
            </a:r>
            <a:r>
              <a:rPr lang="en-US" altLang="zh-CN" sz="1600" dirty="0"/>
              <a:t>A </a:t>
            </a:r>
            <a:r>
              <a:rPr lang="zh-CN" altLang="en-US" sz="1600" dirty="0"/>
              <a:t>与物 品 </a:t>
            </a:r>
            <a:r>
              <a:rPr lang="en-US" altLang="zh-CN" sz="1600" dirty="0"/>
              <a:t>C </a:t>
            </a:r>
            <a:r>
              <a:rPr lang="zh-CN" altLang="en-US" sz="1600" dirty="0"/>
              <a:t>比较类似，喜欢物品 </a:t>
            </a:r>
            <a:r>
              <a:rPr lang="en-US" altLang="zh-CN" sz="1600" dirty="0"/>
              <a:t>A </a:t>
            </a:r>
            <a:r>
              <a:rPr lang="zh-CN" altLang="en-US" sz="1600" dirty="0"/>
              <a:t>的都喜欢物品 </a:t>
            </a:r>
            <a:r>
              <a:rPr lang="en-US" altLang="zh-CN" sz="1600" dirty="0"/>
              <a:t>C</a:t>
            </a:r>
            <a:r>
              <a:rPr lang="zh-CN" altLang="en-US" sz="1600" dirty="0"/>
              <a:t>，基于这个判断，用户 </a:t>
            </a:r>
            <a:r>
              <a:rPr lang="en-US" altLang="zh-CN" sz="1600" dirty="0"/>
              <a:t>C </a:t>
            </a:r>
            <a:r>
              <a:rPr lang="zh-CN" altLang="en-US" sz="1600" dirty="0"/>
              <a:t>可能也喜欢物品 </a:t>
            </a:r>
            <a:r>
              <a:rPr lang="en-US" altLang="zh-CN" sz="1600" dirty="0"/>
              <a:t>C</a:t>
            </a:r>
            <a:r>
              <a:rPr lang="zh-CN" altLang="en-US" sz="1600" dirty="0"/>
              <a:t>， 所以推荐系统将物品 </a:t>
            </a:r>
            <a:r>
              <a:rPr lang="en-US" altLang="zh-CN" sz="1600" dirty="0"/>
              <a:t>C </a:t>
            </a:r>
            <a:r>
              <a:rPr lang="zh-CN" altLang="en-US" sz="1600" dirty="0"/>
              <a:t>推荐给用户 </a:t>
            </a:r>
            <a:r>
              <a:rPr lang="en-US" altLang="zh-CN" sz="1600" dirty="0"/>
              <a:t>C</a:t>
            </a:r>
            <a:r>
              <a:rPr lang="zh-CN" altLang="en-US" sz="1600" dirty="0"/>
              <a:t>。</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767630" y="2476066"/>
            <a:ext cx="3286125" cy="238125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3. </a:t>
            </a:r>
            <a:r>
              <a:rPr lang="zh-CN" altLang="en-US" sz="1600" dirty="0"/>
              <a:t>基于模型的协同过滤推荐 基于模型的协同过滤推荐就是基于样本的用户喜好信息训练一个推荐模型，然后根据 实时的用户喜好的信息进行预测推荐。 综上所述，基于内容的推荐只考虑对象的本身性质，将对象按标签形成集合，如果你 属于消费集合中的一个对象，则向你推荐集合中的其他对象。</a:t>
            </a:r>
            <a:endParaRPr lang="en-US" altLang="zh-CN" sz="1600" dirty="0"/>
          </a:p>
          <a:p>
            <a:pPr>
              <a:lnSpc>
                <a:spcPts val="2100"/>
              </a:lnSpc>
              <a:tabLst>
                <a:tab pos="114300" algn="l"/>
                <a:tab pos="266700" algn="l"/>
              </a:tabLst>
            </a:pPr>
            <a:r>
              <a:rPr lang="zh-CN" altLang="en-US" sz="1600" dirty="0"/>
              <a:t>基于协同过滤的推荐算法，充分利用集体智慧，即在大量的人群行为和数据中收集答 案，以帮助我们对整个人群得到统计意义上的结论，推荐的个性化程度高，基于以下两个 出发点： （</a:t>
            </a:r>
            <a:r>
              <a:rPr lang="en-US" altLang="zh-CN" sz="1600" dirty="0"/>
              <a:t>1</a:t>
            </a:r>
            <a:r>
              <a:rPr lang="zh-CN" altLang="en-US" sz="1600" dirty="0"/>
              <a:t>）兴趣相近的用户会对同样的商品感兴趣。 （</a:t>
            </a:r>
            <a:r>
              <a:rPr lang="en-US" altLang="zh-CN" sz="1600" dirty="0"/>
              <a:t>2</a:t>
            </a:r>
            <a:r>
              <a:rPr lang="zh-CN" altLang="en-US" sz="1600" dirty="0"/>
              <a:t>）用户可能偏爱与其已购买商品类似的商品。 也就是说，考虑用户的历史习惯，对象客观上不一定相似，但由于人的行为，可以认 为其主观上是相似的，就可以产生推荐了。</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 （</a:t>
            </a:r>
            <a:r>
              <a:rPr lang="en-US" altLang="zh-CN" sz="1600" dirty="0"/>
              <a:t>1</a:t>
            </a:r>
            <a:r>
              <a:rPr lang="zh-CN" altLang="en-US" sz="1600" dirty="0"/>
              <a:t>）基于内容：依据用户的历史行为中单击、阅读（或其他操作过）过的物品，推荐 与这些物品相似的物品。咨询推荐等能对物品进行有效分析（</a:t>
            </a:r>
            <a:r>
              <a:rPr lang="en-US" altLang="zh-CN" sz="1600" dirty="0"/>
              <a:t>NLP</a:t>
            </a:r>
            <a:r>
              <a:rPr lang="zh-CN" altLang="en-US" sz="1600" dirty="0"/>
              <a:t>）的场景较适用。但是， 对于物品较难分析的、较难提取特征的就不适合了。基于内容的推荐，由于仅根据用户过 去历史喜欢的物品推荐相似的物品，这样的推荐缺乏多样性和新颖性，同时也缺乏对推荐 物品的质量保证。 （</a:t>
            </a:r>
            <a:r>
              <a:rPr lang="en-US" altLang="zh-CN" sz="1600" dirty="0"/>
              <a:t>2</a:t>
            </a:r>
            <a:r>
              <a:rPr lang="zh-CN" altLang="en-US" sz="1600" dirty="0"/>
              <a:t>）协同过滤：纯粹基于用户的历史行为。与物品本身的属性、内容没任何关系。协 同过滤中，我们构建的用户 </a:t>
            </a:r>
            <a:r>
              <a:rPr lang="en-US" altLang="zh-CN" sz="1600" dirty="0"/>
              <a:t>- </a:t>
            </a:r>
            <a:r>
              <a:rPr lang="zh-CN" altLang="en-US" sz="1600" dirty="0"/>
              <a:t>物品评分矩阵纯粹基于用户对物品的行为。基于用户的协同 过滤，就是基于这个评分矩阵，每个用户表示为对所有物品的一个行为模式向量，然后基 于向量之间算相似度，找最近邻，进而基于最近邻推荐物品。基于物品的协同过滤，区别 是这时物品表示为一个向量（在矩阵中，若一个用户对应一行，则一个物品就对应一列）。 此外，从这里也可以看出，协同过滤推荐的物品一定是被用户操作过（如单击、阅读、评 分等）的物品，所以相对基于内容的推荐，协同过滤还存在物品冷启动问题，但好处是， 推荐的物品质量不会太差，毕竟是一种类似口口相传的模式。另外，推荐的多样性和新颖 性更好。最重要的是，因为协同过滤算法与推荐的物品本身的属性没任何关系，所以它没 有领域限制。 请思考如何结合“基于内容”和“协同过滤”两者的优势，更加精准、快捷、高效地 完成用户偏好信息的推荐</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10.4.2 </a:t>
            </a:r>
            <a:r>
              <a:rPr lang="zh-CN" altLang="en-US" sz="2000" dirty="0"/>
              <a:t>基本思想</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如今网络上的信息泛滥，想找一条适合自己的信息成本较高，所以就有了推荐系统。 对用户而言，推荐系统能够节省自己的时间；对商家而言，推荐系统能够更好地卖出自己 的商品。 基于邻域的推荐算法是推荐系统中最基本的算法，该算法分为两大类：基于用户的协 同过滤算法（</a:t>
            </a:r>
            <a:r>
              <a:rPr lang="en-US" altLang="zh-CN" sz="1600" dirty="0" err="1"/>
              <a:t>UserCF</a:t>
            </a:r>
            <a:r>
              <a:rPr lang="zh-CN" altLang="en-US" sz="1600" dirty="0"/>
              <a:t>）和基于物品的协同过滤算法（</a:t>
            </a:r>
            <a:r>
              <a:rPr lang="en-US" altLang="zh-CN" sz="1600" dirty="0" err="1"/>
              <a:t>ItemCF</a:t>
            </a:r>
            <a:r>
              <a:rPr lang="zh-CN" altLang="en-US" sz="1600" dirty="0"/>
              <a:t>）。 基于用户的协同过滤算法就是找到和“目标用户”相似的用户，然后把他喜欢的东西 推荐给“目标用户”。例如，小王和小赵是一对好基友，他俩喜欢的书风格基本相同。如 果有一天，系统发现小赵给自己的书架添加了一本新书，并且评价很高，那么系统就会把 这本书自动推荐给小王，因为小王喜欢这本书的概率很大。设 </a:t>
            </a:r>
            <a:r>
              <a:rPr lang="en-US" altLang="zh-CN" sz="1600" dirty="0"/>
              <a:t>N</a:t>
            </a:r>
            <a:r>
              <a:rPr lang="zh-CN" altLang="en-US" sz="1600" dirty="0"/>
              <a:t>（</a:t>
            </a:r>
            <a:r>
              <a:rPr lang="en-US" altLang="zh-CN" sz="1600" dirty="0"/>
              <a:t>u</a:t>
            </a:r>
            <a:r>
              <a:rPr lang="zh-CN" altLang="en-US" sz="1600" dirty="0"/>
              <a:t>）表示用户 </a:t>
            </a:r>
            <a:r>
              <a:rPr lang="en-US" altLang="zh-CN" sz="1600" dirty="0"/>
              <a:t>u </a:t>
            </a:r>
            <a:r>
              <a:rPr lang="zh-CN" altLang="en-US" sz="1600" dirty="0"/>
              <a:t>喜欢的物 品，</a:t>
            </a:r>
            <a:r>
              <a:rPr lang="en-US" altLang="zh-CN" sz="1600" dirty="0"/>
              <a:t>N</a:t>
            </a:r>
            <a:r>
              <a:rPr lang="zh-CN" altLang="en-US" sz="1600" dirty="0"/>
              <a:t>（</a:t>
            </a:r>
            <a:r>
              <a:rPr lang="en-US" altLang="zh-CN" sz="1600" dirty="0"/>
              <a:t>v</a:t>
            </a:r>
            <a:r>
              <a:rPr lang="zh-CN" altLang="en-US" sz="1600" dirty="0"/>
              <a:t>）表示用户 </a:t>
            </a:r>
            <a:r>
              <a:rPr lang="en-US" altLang="zh-CN" sz="1600" dirty="0"/>
              <a:t>v </a:t>
            </a:r>
            <a:r>
              <a:rPr lang="zh-CN" altLang="en-US" sz="1600" dirty="0"/>
              <a:t>喜欢的物品，则两个用户的相似度为 </a:t>
            </a:r>
            <a:r>
              <a:rPr lang="en-US" altLang="zh-CN" sz="1600" dirty="0"/>
              <a:t>w=|N</a:t>
            </a:r>
            <a:r>
              <a:rPr lang="zh-CN" altLang="en-US" sz="1600" dirty="0"/>
              <a:t>（</a:t>
            </a:r>
            <a:r>
              <a:rPr lang="en-US" altLang="zh-CN" sz="1600" dirty="0"/>
              <a:t>u</a:t>
            </a:r>
            <a:r>
              <a:rPr lang="zh-CN" altLang="en-US" sz="1600" dirty="0"/>
              <a:t>）∩ </a:t>
            </a:r>
            <a:r>
              <a:rPr lang="en-US" altLang="zh-CN" sz="1600" dirty="0"/>
              <a:t>N</a:t>
            </a:r>
            <a:r>
              <a:rPr lang="zh-CN" altLang="en-US" sz="1600" dirty="0"/>
              <a:t>（</a:t>
            </a:r>
            <a:r>
              <a:rPr lang="en-US" altLang="zh-CN" sz="1600" dirty="0"/>
              <a:t>v</a:t>
            </a:r>
            <a:r>
              <a:rPr lang="zh-CN" altLang="en-US" sz="1600" dirty="0"/>
              <a:t>）</a:t>
            </a:r>
            <a:r>
              <a:rPr lang="en-US" altLang="zh-CN" sz="1600" dirty="0"/>
              <a:t>|/|N</a:t>
            </a:r>
            <a:r>
              <a:rPr lang="zh-CN" altLang="en-US" sz="1600" dirty="0"/>
              <a:t>（</a:t>
            </a:r>
            <a:r>
              <a:rPr lang="en-US" altLang="zh-CN" sz="1600" dirty="0"/>
              <a:t>u</a:t>
            </a:r>
            <a:r>
              <a:rPr lang="zh-CN" altLang="en-US" sz="1600" dirty="0"/>
              <a:t>）∪ </a:t>
            </a:r>
            <a:r>
              <a:rPr lang="en-US" altLang="zh-CN" sz="1600" dirty="0"/>
              <a:t>N</a:t>
            </a:r>
            <a:r>
              <a:rPr lang="zh-CN" altLang="en-US" sz="1600" dirty="0"/>
              <a:t>（</a:t>
            </a:r>
            <a:r>
              <a:rPr lang="en-US" altLang="zh-CN" sz="1600" dirty="0"/>
              <a:t>v</a:t>
            </a:r>
            <a:r>
              <a:rPr lang="zh-CN" altLang="en-US" sz="1600" dirty="0"/>
              <a:t>）</a:t>
            </a:r>
            <a:r>
              <a:rPr lang="en-US" altLang="zh-CN" sz="1600" dirty="0"/>
              <a:t>|</a:t>
            </a:r>
            <a:r>
              <a:rPr lang="zh-CN" altLang="en-US" sz="1600" dirty="0"/>
              <a:t>相比于基于用户的协同过滤算法，基于物品的协同过滤算法在工业界应用更多，因为 基于用户的协同过滤算法主要有以下两个缺点： （</a:t>
            </a:r>
            <a:r>
              <a:rPr lang="en-US" altLang="zh-CN" sz="1600" dirty="0"/>
              <a:t>1</a:t>
            </a:r>
            <a:r>
              <a:rPr lang="zh-CN" altLang="en-US" sz="1600" dirty="0"/>
              <a:t>）随着网站的用户数目越来越大，计算用户数的相似度越来越困难，其运算的时间 复杂度和空间复杂度基本和用户的增长数成平方关系。 （</a:t>
            </a:r>
            <a:r>
              <a:rPr lang="en-US" altLang="zh-CN" sz="1600" dirty="0"/>
              <a:t>2</a:t>
            </a:r>
            <a:r>
              <a:rPr lang="zh-CN" altLang="en-US" sz="1600" dirty="0"/>
              <a:t>）基于用户的协同过滤算法很难对推荐结果做出解释。 基于物品的协同过滤算法就是找到和“目标用户”喜欢的物品相似的物品，然后把相 似的物品推荐给“目标用户”。例如，我很喜欢</a:t>
            </a:r>
            <a:r>
              <a:rPr lang="en-US" altLang="zh-CN" sz="1600" dirty="0"/>
              <a:t>《</a:t>
            </a:r>
            <a:r>
              <a:rPr lang="zh-CN" altLang="en-US" sz="1600" dirty="0"/>
              <a:t>黑客帝国</a:t>
            </a:r>
            <a:r>
              <a:rPr lang="en-US" altLang="zh-CN" sz="1600" dirty="0"/>
              <a:t>》</a:t>
            </a:r>
            <a:r>
              <a:rPr lang="zh-CN" altLang="en-US" sz="1600" dirty="0"/>
              <a:t>，而</a:t>
            </a:r>
            <a:r>
              <a:rPr lang="en-US" altLang="zh-CN" sz="1600" dirty="0"/>
              <a:t>《</a:t>
            </a:r>
            <a:r>
              <a:rPr lang="zh-CN" altLang="en-US" sz="1600" dirty="0"/>
              <a:t>盗梦空间</a:t>
            </a:r>
            <a:r>
              <a:rPr lang="en-US" altLang="zh-CN" sz="1600" dirty="0"/>
              <a:t>》</a:t>
            </a:r>
            <a:r>
              <a:rPr lang="zh-CN" altLang="en-US" sz="1600" dirty="0"/>
              <a:t>和</a:t>
            </a:r>
            <a:r>
              <a:rPr lang="en-US" altLang="zh-CN" sz="1600" dirty="0"/>
              <a:t>《</a:t>
            </a:r>
            <a:r>
              <a:rPr lang="zh-CN" altLang="en-US" sz="1600" dirty="0"/>
              <a:t>黑客帝 国</a:t>
            </a:r>
            <a:r>
              <a:rPr lang="en-US" altLang="zh-CN" sz="1600" dirty="0"/>
              <a:t>》</a:t>
            </a:r>
            <a:r>
              <a:rPr lang="zh-CN" altLang="en-US" sz="1600" dirty="0"/>
              <a:t>相似度很高，推荐系统就可以给我推荐</a:t>
            </a:r>
            <a:r>
              <a:rPr lang="en-US" altLang="zh-CN" sz="1600" dirty="0"/>
              <a:t>《</a:t>
            </a:r>
            <a:r>
              <a:rPr lang="zh-CN" altLang="en-US" sz="1600" dirty="0"/>
              <a:t>盗梦空间</a:t>
            </a:r>
            <a:r>
              <a:rPr lang="en-US" altLang="zh-CN" sz="1600" dirty="0"/>
              <a:t>》</a:t>
            </a:r>
            <a:r>
              <a:rPr lang="zh-CN" altLang="en-US" sz="1600" dirty="0"/>
              <a:t>，实际上我也很喜欢</a:t>
            </a:r>
            <a:r>
              <a:rPr lang="en-US" altLang="zh-CN" sz="1600" dirty="0"/>
              <a:t>《</a:t>
            </a:r>
            <a:r>
              <a:rPr lang="zh-CN" altLang="en-US" sz="1600" dirty="0"/>
              <a:t>盗梦空间</a:t>
            </a:r>
            <a:r>
              <a:rPr lang="en-US" altLang="zh-CN" sz="1600" dirty="0"/>
              <a:t>》</a:t>
            </a:r>
            <a:r>
              <a:rPr lang="zh-CN" altLang="en-US" sz="1600" dirty="0"/>
              <a:t>。 基于内容的协同过滤算法主要有两步： 第一步：计算内容之间的相似度。 设 </a:t>
            </a:r>
            <a:r>
              <a:rPr lang="en-US" altLang="zh-CN" sz="1600" dirty="0"/>
              <a:t>|N</a:t>
            </a:r>
            <a:r>
              <a:rPr lang="zh-CN" altLang="en-US" sz="1600" dirty="0"/>
              <a:t>（</a:t>
            </a:r>
            <a:r>
              <a:rPr lang="en-US" altLang="zh-CN" sz="1600" dirty="0" err="1"/>
              <a:t>i</a:t>
            </a:r>
            <a:r>
              <a:rPr lang="zh-CN" altLang="en-US" sz="1600" dirty="0"/>
              <a:t>）</a:t>
            </a:r>
            <a:r>
              <a:rPr lang="en-US" altLang="zh-CN" sz="1600" dirty="0"/>
              <a:t>| </a:t>
            </a:r>
            <a:r>
              <a:rPr lang="zh-CN" altLang="en-US" sz="1600" dirty="0"/>
              <a:t>表示喜欢内容 </a:t>
            </a:r>
            <a:r>
              <a:rPr lang="en-US" altLang="zh-CN" sz="1600" dirty="0" err="1"/>
              <a:t>i</a:t>
            </a:r>
            <a:r>
              <a:rPr lang="en-US" altLang="zh-CN" sz="1600" dirty="0"/>
              <a:t> </a:t>
            </a:r>
            <a:r>
              <a:rPr lang="zh-CN" altLang="en-US" sz="1600" dirty="0"/>
              <a:t>的用户数，</a:t>
            </a:r>
            <a:r>
              <a:rPr lang="en-US" altLang="zh-CN" sz="1600" dirty="0"/>
              <a:t>|N</a:t>
            </a:r>
            <a:r>
              <a:rPr lang="zh-CN" altLang="en-US" sz="1600" dirty="0"/>
              <a:t>（</a:t>
            </a:r>
            <a:r>
              <a:rPr lang="en-US" altLang="zh-CN" sz="1600" dirty="0" err="1"/>
              <a:t>i</a:t>
            </a:r>
            <a:r>
              <a:rPr lang="zh-CN" altLang="en-US" sz="1600" dirty="0"/>
              <a:t>）∩ </a:t>
            </a:r>
            <a:r>
              <a:rPr lang="en-US" altLang="zh-CN" sz="1600" dirty="0"/>
              <a:t>N</a:t>
            </a:r>
            <a:r>
              <a:rPr lang="zh-CN" altLang="en-US" sz="1600" dirty="0"/>
              <a:t>（</a:t>
            </a:r>
            <a:r>
              <a:rPr lang="en-US" altLang="zh-CN" sz="1600" dirty="0"/>
              <a:t>j</a:t>
            </a:r>
            <a:r>
              <a:rPr lang="zh-CN" altLang="en-US" sz="1600" dirty="0"/>
              <a:t>）</a:t>
            </a:r>
            <a:r>
              <a:rPr lang="en-US" altLang="zh-CN" sz="1600" dirty="0"/>
              <a:t>| </a:t>
            </a:r>
            <a:r>
              <a:rPr lang="zh-CN" altLang="en-US" sz="1600" dirty="0"/>
              <a:t>表示同时喜欢内容 </a:t>
            </a:r>
            <a:r>
              <a:rPr lang="en-US" altLang="zh-CN" sz="1600" dirty="0" err="1"/>
              <a:t>i</a:t>
            </a:r>
            <a:r>
              <a:rPr lang="zh-CN" altLang="en-US" sz="1600" dirty="0"/>
              <a:t>、</a:t>
            </a:r>
            <a:r>
              <a:rPr lang="en-US" altLang="zh-CN" sz="1600" dirty="0"/>
              <a:t>j </a:t>
            </a:r>
            <a:r>
              <a:rPr lang="zh-CN" altLang="en-US" sz="1600" dirty="0"/>
              <a:t>的用户 数，则内容 </a:t>
            </a:r>
            <a:r>
              <a:rPr lang="en-US" altLang="zh-CN" sz="1600" dirty="0" err="1"/>
              <a:t>i</a:t>
            </a:r>
            <a:r>
              <a:rPr lang="en-US" altLang="zh-CN" sz="1600" dirty="0"/>
              <a:t> </a:t>
            </a:r>
            <a:r>
              <a:rPr lang="zh-CN" altLang="en-US" sz="1600" dirty="0"/>
              <a:t>和内容 </a:t>
            </a:r>
            <a:r>
              <a:rPr lang="en-US" altLang="zh-CN" sz="1600" dirty="0"/>
              <a:t>j </a:t>
            </a:r>
            <a:r>
              <a:rPr lang="zh-CN" altLang="en-US" sz="1600" dirty="0"/>
              <a:t>的相似度为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10.4.3 </a:t>
            </a:r>
            <a:r>
              <a:rPr lang="zh-CN" altLang="en-US" sz="2000" dirty="0"/>
              <a:t>算法原理</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推荐算法在互联网行业的应用非常广泛，今日头条、美团点评等都有个性化推荐，推 荐算法抽象来讲，是一种对于内容满意度的拟合函数，涉及用户特征和内容特征，作为模 型训练所需维度的两大来源，点击率、页面停留时间、评论或下单等都可以作为一个量化 的 </a:t>
            </a:r>
            <a:r>
              <a:rPr lang="en-US" altLang="zh-CN" sz="1600" dirty="0"/>
              <a:t>Y </a:t>
            </a:r>
            <a:r>
              <a:rPr lang="zh-CN" altLang="en-US" sz="1600" dirty="0"/>
              <a:t>值，这样就可以进行特征工程，构建出一个数据集，然后选择一个合适的监督学习算 法进行训练，得到模型后，为客户推荐偏好的内容，如头条的就是咨询和文章，美团的就 是生活服务内容。 可选择的模型很多，如协同过滤、逻辑斯蒂回归、基于 </a:t>
            </a:r>
            <a:r>
              <a:rPr lang="en-US" altLang="zh-CN" sz="1600" dirty="0"/>
              <a:t>DNN </a:t>
            </a:r>
            <a:r>
              <a:rPr lang="zh-CN" altLang="en-US" sz="1600" dirty="0"/>
              <a:t>的模型、</a:t>
            </a:r>
            <a:r>
              <a:rPr lang="en-US" altLang="zh-CN" sz="1600" dirty="0"/>
              <a:t>FM </a:t>
            </a:r>
            <a:r>
              <a:rPr lang="zh-CN" altLang="en-US" sz="1600" dirty="0"/>
              <a:t>等。我们 使用的方式是，基于内容相似度计算进行召回，之后通过 </a:t>
            </a:r>
            <a:r>
              <a:rPr lang="en-US" altLang="zh-CN" sz="1600" dirty="0"/>
              <a:t>FM </a:t>
            </a:r>
            <a:r>
              <a:rPr lang="zh-CN" altLang="en-US" sz="1600" dirty="0"/>
              <a:t>模型和逻辑斯蒂回归模型进 行精排推荐。下面介绍我们做这个电影推荐系统过程中，从数据准备、特征工程，到模型训练和应用的整个过程。 我们实现的这个电影推荐系统，抓取的数据实际上维度是相对少的，特别是用户这一 侧的维度，正常推荐系统涉及的维度，诸如页面停留时间、单击频次、收藏等这些维度是 没有的，以及用户本身的维度也相对较少，没有地址、年龄、性别等基本的维度，我们爬 取的数据只有打分和评论信息，所以之后我们又从这些信息里拿出一些统计维度用。我们 爬取的电影数据（除电影详情和图片信息外）是如图 </a:t>
            </a:r>
            <a:r>
              <a:rPr lang="en-US" altLang="zh-CN" sz="1600" dirty="0"/>
              <a:t>10-10 </a:t>
            </a:r>
            <a:r>
              <a:rPr lang="zh-CN" altLang="en-US" sz="1600" dirty="0"/>
              <a:t>所示的形式。</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10.4.4 </a:t>
            </a:r>
            <a:r>
              <a:rPr lang="zh-CN" altLang="en-US" sz="2000" dirty="0"/>
              <a:t>系统算法应用示例</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3143795" y="4705311"/>
            <a:ext cx="4914900" cy="14478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19073" y="1293455"/>
            <a:ext cx="1966997" cy="4630730"/>
          </a:xfrm>
          <a:prstGeom prst="rect">
            <a:avLst/>
          </a:prstGeom>
          <a:noFill/>
          <a:ln w="9525">
            <a:noFill/>
          </a:ln>
        </p:spPr>
        <p:txBody>
          <a:bodyPr/>
          <a:lstStyle/>
          <a:p>
            <a:pPr>
              <a:lnSpc>
                <a:spcPts val="2100"/>
              </a:lnSpc>
              <a:tabLst>
                <a:tab pos="114300" algn="l"/>
                <a:tab pos="266700" algn="l"/>
              </a:tabLst>
            </a:pPr>
            <a:r>
              <a:rPr lang="zh-CN" altLang="en-US" sz="1600" dirty="0"/>
              <a:t>这里的数据是有冗余的，我们又通过如下代码对数据进行按维度合并，去除冗余数据 条目。</a:t>
            </a:r>
            <a:endParaRPr lang="en-GB" altLang="en-US" sz="1600" strike="noStrike" noProof="1">
              <a:effectLst>
                <a:outerShdw blurRad="38100" dist="38100" dir="2700000">
                  <a:srgbClr val="FFFFFF"/>
                </a:outerShdw>
              </a:effectLst>
              <a:latin typeface="+mn-ea"/>
              <a:ea typeface="+mn-ea"/>
            </a:endParaRPr>
          </a:p>
        </p:txBody>
      </p:sp>
      <p:pic>
        <p:nvPicPr>
          <p:cNvPr id="5" name="图片 4"/>
          <p:cNvPicPr>
            <a:picLocks noChangeAspect="1"/>
          </p:cNvPicPr>
          <p:nvPr/>
        </p:nvPicPr>
        <p:blipFill>
          <a:blip r:embed="rId2"/>
          <a:stretch>
            <a:fillRect/>
          </a:stretch>
        </p:blipFill>
        <p:spPr>
          <a:xfrm>
            <a:off x="2135725" y="1165657"/>
            <a:ext cx="5248275" cy="4886325"/>
          </a:xfrm>
          <a:prstGeom prst="rect">
            <a:avLst/>
          </a:prstGeom>
        </p:spPr>
      </p:pic>
      <p:pic>
        <p:nvPicPr>
          <p:cNvPr id="7" name="图片 6"/>
          <p:cNvPicPr>
            <a:picLocks noChangeAspect="1"/>
          </p:cNvPicPr>
          <p:nvPr/>
        </p:nvPicPr>
        <p:blipFill>
          <a:blip r:embed="rId3"/>
          <a:stretch>
            <a:fillRect/>
          </a:stretch>
        </p:blipFill>
        <p:spPr>
          <a:xfrm>
            <a:off x="7384000" y="4670857"/>
            <a:ext cx="4112375" cy="13811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之后开始准备用户数据，我们从用户打分的数据中统计出每个用户打分的最大值、最 小值、中位数和平均值等，从而作为用户的一个附加属性存储于 </a:t>
            </a:r>
            <a:r>
              <a:rPr lang="en-US" altLang="zh-CN" sz="1600" dirty="0" err="1"/>
              <a:t>userproex</a:t>
            </a:r>
            <a:r>
              <a:rPr lang="en-US" altLang="zh-CN" sz="1600" dirty="0"/>
              <a:t> </a:t>
            </a:r>
            <a:r>
              <a:rPr lang="zh-CN" altLang="en-US" sz="1600" dirty="0"/>
              <a:t>表中。</a:t>
            </a:r>
            <a:endParaRPr lang="en-US" altLang="zh-CN" sz="1600" dirty="0"/>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以上两个 </a:t>
            </a:r>
            <a:r>
              <a:rPr lang="en-US" altLang="zh-CN" sz="1600" dirty="0"/>
              <a:t>SQL </a:t>
            </a:r>
            <a:r>
              <a:rPr lang="zh-CN" altLang="en-US" sz="1600" dirty="0"/>
              <a:t>在最终插入表时用到，代表准备用户数据的最终步骤，其余细节可 以参考文末的 </a:t>
            </a:r>
            <a:r>
              <a:rPr lang="en-US" altLang="zh-CN" sz="1600" dirty="0" err="1"/>
              <a:t>github</a:t>
            </a:r>
            <a:r>
              <a:rPr lang="en-US" altLang="zh-CN" sz="1600" dirty="0"/>
              <a:t> </a:t>
            </a:r>
            <a:r>
              <a:rPr lang="zh-CN" altLang="en-US" sz="1600" dirty="0"/>
              <a:t>仓库，这里不再赘述，数据处理还用到一些 </a:t>
            </a:r>
            <a:r>
              <a:rPr lang="en-US" altLang="zh-CN" sz="1600" dirty="0"/>
              <a:t>SQL</a:t>
            </a:r>
            <a:r>
              <a:rPr lang="zh-CN" altLang="en-US" sz="1600" dirty="0"/>
              <a:t>，以及其他处理 细节。 系统上线运行时，第一次是全量的数据处理，之后是增量的处理过程，这方面的内容 后面还会提到。 目前我们把用户数据和电影数据的原始数据准备好了，下一步开始特征工程。做特征 工程的思路是：对 </a:t>
            </a:r>
            <a:r>
              <a:rPr lang="en-US" altLang="zh-CN" sz="1600" dirty="0"/>
              <a:t>type</a:t>
            </a:r>
            <a:r>
              <a:rPr lang="zh-CN" altLang="en-US" sz="1600" dirty="0"/>
              <a:t>、 </a:t>
            </a:r>
            <a:r>
              <a:rPr lang="en-US" altLang="zh-CN" sz="1600" dirty="0"/>
              <a:t>actors</a:t>
            </a:r>
            <a:r>
              <a:rPr lang="zh-CN" altLang="en-US" sz="1600" dirty="0"/>
              <a:t>、 </a:t>
            </a:r>
            <a:r>
              <a:rPr lang="en-US" altLang="zh-CN" sz="1600" dirty="0"/>
              <a:t>director</a:t>
            </a:r>
            <a:r>
              <a:rPr lang="zh-CN" altLang="en-US" sz="1600" dirty="0"/>
              <a:t>、 </a:t>
            </a:r>
            <a:r>
              <a:rPr lang="en-US" altLang="zh-CN" sz="1600" dirty="0"/>
              <a:t>trait </a:t>
            </a:r>
            <a:r>
              <a:rPr lang="zh-CN" altLang="en-US" sz="1600" dirty="0"/>
              <a:t>四个类型数据分别构建一个频度统计字典， 用于之后的 </a:t>
            </a:r>
            <a:r>
              <a:rPr lang="en-US" altLang="zh-CN" sz="1600" dirty="0"/>
              <a:t>one-hot </a:t>
            </a:r>
            <a:r>
              <a:rPr lang="zh-CN" altLang="en-US" sz="1600" dirty="0"/>
              <a:t>编码，代码如下：</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664440" y="2564940"/>
            <a:ext cx="5229225" cy="11715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32576" y="1169443"/>
            <a:ext cx="4008252" cy="3371850"/>
          </a:xfrm>
          <a:prstGeom prst="rect">
            <a:avLst/>
          </a:prstGeom>
        </p:spPr>
      </p:pic>
      <p:pic>
        <p:nvPicPr>
          <p:cNvPr id="6" name="图片 5"/>
          <p:cNvPicPr>
            <a:picLocks noChangeAspect="1"/>
          </p:cNvPicPr>
          <p:nvPr/>
        </p:nvPicPr>
        <p:blipFill>
          <a:blip r:embed="rId3"/>
          <a:stretch>
            <a:fillRect/>
          </a:stretch>
        </p:blipFill>
        <p:spPr>
          <a:xfrm>
            <a:off x="3938978" y="585787"/>
            <a:ext cx="5229225" cy="56864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6364"/>
            <a:ext cx="10863120" cy="4630730"/>
          </a:xfrm>
          <a:prstGeom prst="rect">
            <a:avLst/>
          </a:prstGeom>
          <a:noFill/>
          <a:ln w="9525">
            <a:noFill/>
          </a:ln>
        </p:spPr>
        <p:txBody>
          <a:bodyPr/>
          <a:lstStyle/>
          <a:p>
            <a:pPr>
              <a:lnSpc>
                <a:spcPts val="2100"/>
              </a:lnSpc>
              <a:tabLst>
                <a:tab pos="114300" algn="l"/>
                <a:tab pos="266700" algn="l"/>
              </a:tabLst>
            </a:pPr>
            <a:r>
              <a:rPr lang="zh-CN" altLang="en-US" sz="1600"/>
              <a:t>通过这样的数据做余弦相似度已经可以了，这是特征工程的一个基本处理，模型使用 的数据需要将电影、评分、用户做一个数据拼接，构建训练样本，并保存为 </a:t>
            </a:r>
            <a:r>
              <a:rPr lang="en-US" altLang="zh-CN" sz="1600"/>
              <a:t>CSV</a:t>
            </a:r>
            <a:r>
              <a:rPr lang="zh-CN" altLang="en-US" sz="1600"/>
              <a:t>。注意， 这个 </a:t>
            </a:r>
            <a:r>
              <a:rPr lang="en-US" altLang="zh-CN" sz="1600"/>
              <a:t>CSV </a:t>
            </a:r>
            <a:r>
              <a:rPr lang="zh-CN" altLang="en-US" sz="1600"/>
              <a:t>不用每次全量构建，除第一次外，都是增量构建，通过 </a:t>
            </a:r>
            <a:r>
              <a:rPr lang="en-US" altLang="zh-CN" sz="1600"/>
              <a:t>MQlog </a:t>
            </a:r>
            <a:r>
              <a:rPr lang="zh-CN" altLang="en-US" sz="1600"/>
              <a:t>中类型为 </a:t>
            </a:r>
            <a:r>
              <a:rPr lang="en-US" altLang="zh-CN" sz="1600"/>
              <a:t>'c' </a:t>
            </a:r>
            <a:r>
              <a:rPr lang="zh-CN" altLang="en-US" sz="1600"/>
              <a:t>的消 息，增量构建以 </a:t>
            </a:r>
            <a:r>
              <a:rPr lang="en-US" altLang="zh-CN" sz="1600"/>
              <a:t>comment</a:t>
            </a:r>
            <a:r>
              <a:rPr lang="zh-CN" altLang="en-US" sz="1600"/>
              <a:t>（评分）为主的训练样本，拼接之后的形式如下</a:t>
            </a: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2927780" y="2852960"/>
            <a:ext cx="5219700" cy="334327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50243" y="2025739"/>
            <a:ext cx="10646221"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基于内容推荐（</a:t>
            </a:r>
            <a:r>
              <a:rPr lang="en-US" altLang="zh-CN" sz="1600" dirty="0"/>
              <a:t>Content -based Recommendation</a:t>
            </a:r>
            <a:r>
              <a:rPr lang="zh-CN" altLang="en-US" sz="1600" dirty="0"/>
              <a:t>）是信息过滤技术的延续与发展，它 是在项目的内容信息上作出推荐的，不需要依据用户对项目的评价意见，更多地需要用机 器学习的方法从关于内容的特征描述的事例中得到用户感兴趣的资料。在基于内容的推荐 系统中，项目或对象通过相关的特征属性定义，系统基于用户评价对象 的特征，学习用 户的兴趣，考察用户资料与待预测项目的匹配程度。用户的资料模型取决于所用的学习方 法，常用的有决策树、神经网络和基于向量的表示方法等。基于内容的用户资料需要有用 户的历史数据，用户资料模型可能随着用户的偏好改变而发生变化。 基于内容推荐方法的优点是： （</a:t>
            </a:r>
            <a:r>
              <a:rPr lang="en-US" altLang="zh-CN" sz="1600" dirty="0"/>
              <a:t>1</a:t>
            </a:r>
            <a:r>
              <a:rPr lang="zh-CN" altLang="en-US" sz="1600" dirty="0"/>
              <a:t>）不需要其他用户的数据，没有冷启动问题和稀疏问题。 （</a:t>
            </a:r>
            <a:r>
              <a:rPr lang="en-US" altLang="zh-CN" sz="1600" dirty="0"/>
              <a:t>2</a:t>
            </a:r>
            <a:r>
              <a:rPr lang="zh-CN" altLang="en-US" sz="1600" dirty="0"/>
              <a:t>）能为具有特殊兴趣爱好的用户进行推荐。 （</a:t>
            </a:r>
            <a:r>
              <a:rPr lang="en-US" altLang="zh-CN" sz="1600" dirty="0"/>
              <a:t>3</a:t>
            </a:r>
            <a:r>
              <a:rPr lang="zh-CN" altLang="en-US" sz="1600" dirty="0"/>
              <a:t>）能推荐新的或不是很流行的项目，没有新项目问题。 （</a:t>
            </a:r>
            <a:r>
              <a:rPr lang="en-US" altLang="zh-CN" sz="1600" dirty="0"/>
              <a:t>4</a:t>
            </a:r>
            <a:r>
              <a:rPr lang="zh-CN" altLang="en-US" sz="1600" dirty="0"/>
              <a:t>）通过列出推荐项目的内容特征，可以解释为什么推荐那些项目。 （</a:t>
            </a:r>
            <a:r>
              <a:rPr lang="en-US" altLang="zh-CN" sz="1600" dirty="0"/>
              <a:t>5</a:t>
            </a:r>
            <a:r>
              <a:rPr lang="zh-CN" altLang="en-US" sz="1600" dirty="0"/>
              <a:t>）已有比较好的技术，如关于分类学习方面的技术已相当成熟。 其缺点是要求内容能容易抽取成有意义的特征，要求特征内容有良好的结构性，并且 用户的口味必须能够用内容特征形式表达，不能显式地得到其他用户的判断情况。</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4223870" y="748382"/>
            <a:ext cx="3960398" cy="400110"/>
          </a:xfrm>
          <a:prstGeom prst="rect">
            <a:avLst/>
          </a:prstGeom>
          <a:noFill/>
        </p:spPr>
        <p:txBody>
          <a:bodyPr wrap="square" rtlCol="0">
            <a:spAutoFit/>
          </a:bodyPr>
          <a:lstStyle/>
          <a:p>
            <a:r>
              <a:rPr lang="en-US" altLang="zh-CN" sz="2000" dirty="0"/>
              <a:t>10.1.1 </a:t>
            </a:r>
            <a:r>
              <a:rPr lang="zh-CN" altLang="en-US" sz="2000" dirty="0"/>
              <a:t>基于内容推荐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6364"/>
            <a:ext cx="10863120" cy="4630730"/>
          </a:xfrm>
          <a:prstGeom prst="rect">
            <a:avLst/>
          </a:prstGeom>
          <a:noFill/>
          <a:ln w="9525">
            <a:noFill/>
          </a:ln>
        </p:spPr>
        <p:txBody>
          <a:bodyPr/>
          <a:lstStyle/>
          <a:p>
            <a:pPr>
              <a:lnSpc>
                <a:spcPts val="2100"/>
              </a:lnSpc>
              <a:tabLst>
                <a:tab pos="114300" algn="l"/>
                <a:tab pos="266700" algn="l"/>
              </a:tabLst>
            </a:pPr>
            <a:r>
              <a:rPr lang="zh-CN" altLang="en-US" sz="1600" dirty="0"/>
              <a:t>这个数据的 </a:t>
            </a:r>
            <a:r>
              <a:rPr lang="en-US" altLang="zh-CN" sz="1600" dirty="0"/>
              <a:t>actors </a:t>
            </a:r>
            <a:r>
              <a:rPr lang="zh-CN" altLang="en-US" sz="1600" dirty="0"/>
              <a:t>等字段和上面的处理一样，为了之后 </a:t>
            </a:r>
            <a:r>
              <a:rPr lang="en-US" altLang="zh-CN" sz="1600" dirty="0" err="1"/>
              <a:t>libfm</a:t>
            </a:r>
            <a:r>
              <a:rPr lang="en-US" altLang="zh-CN" sz="1600" dirty="0"/>
              <a:t> </a:t>
            </a:r>
            <a:r>
              <a:rPr lang="zh-CN" altLang="en-US" sz="1600" dirty="0"/>
              <a:t>的使用，在这里需要转 换为 </a:t>
            </a:r>
            <a:r>
              <a:rPr lang="en-US" altLang="zh-CN" sz="1600" dirty="0" err="1"/>
              <a:t>libsvm</a:t>
            </a:r>
            <a:r>
              <a:rPr lang="en-US" altLang="zh-CN" sz="1600" dirty="0"/>
              <a:t> </a:t>
            </a:r>
            <a:r>
              <a:rPr lang="zh-CN" altLang="en-US" sz="1600" dirty="0"/>
              <a:t>的数据格式。</a:t>
            </a:r>
            <a:endParaRPr lang="en-US" altLang="zh-CN" sz="1600" dirty="0"/>
          </a:p>
          <a:p>
            <a:pPr>
              <a:lnSpc>
                <a:spcPts val="2100"/>
              </a:lnSpc>
              <a:tabLst>
                <a:tab pos="114300" algn="l"/>
                <a:tab pos="266700" algn="l"/>
              </a:tabLst>
            </a:pPr>
            <a:endParaRPr lang="en-US" altLang="en-US" sz="1600" strike="noStrike" noProof="1">
              <a:effectLst>
                <a:outerShdw blurRad="38100" dist="38100" dir="2700000">
                  <a:srgbClr val="FFFFFF"/>
                </a:outerShdw>
              </a:effectLst>
              <a:latin typeface="+mn-ea"/>
              <a:ea typeface="+mn-ea"/>
            </a:endParaRPr>
          </a:p>
          <a:p>
            <a:pPr>
              <a:lnSpc>
                <a:spcPts val="2100"/>
              </a:lnSpc>
              <a:tabLst>
                <a:tab pos="114300" algn="l"/>
                <a:tab pos="266700" algn="l"/>
              </a:tabLst>
            </a:pPr>
            <a:endParaRPr lang="en-US" altLang="en-US" sz="1600" noProof="1">
              <a:effectLst>
                <a:outerShdw blurRad="38100" dist="38100" dir="2700000">
                  <a:srgbClr val="FFFFFF"/>
                </a:outerShdw>
              </a:effectLst>
              <a:latin typeface="+mn-ea"/>
              <a:ea typeface="+mn-ea"/>
            </a:endParaRPr>
          </a:p>
          <a:p>
            <a:pPr>
              <a:lnSpc>
                <a:spcPts val="2100"/>
              </a:lnSpc>
              <a:tabLst>
                <a:tab pos="114300" algn="l"/>
                <a:tab pos="266700" algn="l"/>
              </a:tabLst>
            </a:pPr>
            <a:r>
              <a:rPr lang="zh-CN" altLang="en-US" sz="1600" dirty="0"/>
              <a:t>模型使用上遵循先召回，后精排的策略，先通过余弦相似度计算一个相似度矩阵，然 后根据这个矩阵为用户推荐相似的 </a:t>
            </a:r>
            <a:r>
              <a:rPr lang="en-US" altLang="zh-CN" sz="1600" dirty="0"/>
              <a:t>M </a:t>
            </a:r>
            <a:r>
              <a:rPr lang="zh-CN" altLang="en-US" sz="1600" dirty="0"/>
              <a:t>个电影，再通过训练好的 </a:t>
            </a:r>
            <a:r>
              <a:rPr lang="en-US" altLang="zh-CN" sz="1600" dirty="0"/>
              <a:t>FM</a:t>
            </a:r>
            <a:r>
              <a:rPr lang="zh-CN" altLang="en-US" sz="1600" dirty="0"/>
              <a:t>、</a:t>
            </a:r>
            <a:r>
              <a:rPr lang="en-US" altLang="zh-CN" sz="1600" dirty="0"/>
              <a:t>LR </a:t>
            </a:r>
            <a:r>
              <a:rPr lang="zh-CN" altLang="en-US" sz="1600" dirty="0"/>
              <a:t>模型对这 </a:t>
            </a:r>
            <a:r>
              <a:rPr lang="en-US" altLang="zh-CN" sz="1600" dirty="0"/>
              <a:t>M </a:t>
            </a:r>
            <a:r>
              <a:rPr lang="zh-CN" altLang="en-US" sz="1600" dirty="0"/>
              <a:t>个电 影做偏好预估，</a:t>
            </a:r>
            <a:r>
              <a:rPr lang="en-US" altLang="zh-CN" sz="1600" dirty="0"/>
              <a:t>FM </a:t>
            </a:r>
            <a:r>
              <a:rPr lang="zh-CN" altLang="en-US" sz="1600" dirty="0"/>
              <a:t>会预估一个用户打分，</a:t>
            </a:r>
            <a:r>
              <a:rPr lang="en-US" altLang="zh-CN" sz="1600" dirty="0"/>
              <a:t>LR </a:t>
            </a:r>
            <a:r>
              <a:rPr lang="zh-CN" altLang="en-US" sz="1600" dirty="0"/>
              <a:t>会预估一个单击概率，综合结果推送给用 户作为推荐电影。 推荐系统算法推荐 </a:t>
            </a:r>
            <a:r>
              <a:rPr lang="en-US" altLang="zh-CN" sz="1600" dirty="0"/>
              <a:t>10 </a:t>
            </a:r>
            <a:r>
              <a:rPr lang="zh-CN" altLang="en-US" sz="1600" dirty="0"/>
              <a:t>个电影代码</a:t>
            </a:r>
            <a:endParaRPr lang="en-GB" altLang="en-US" sz="1600" strike="noStrike" noProof="1">
              <a:effectLst>
                <a:outerShdw blurRad="38100" dist="38100" dir="2700000">
                  <a:srgbClr val="FFFFFF"/>
                </a:outerShdw>
              </a:effectLst>
              <a:latin typeface="+mn-ea"/>
              <a:ea typeface="+mn-ea"/>
            </a:endParaRPr>
          </a:p>
        </p:txBody>
      </p:sp>
      <p:pic>
        <p:nvPicPr>
          <p:cNvPr id="4" name="图片 3"/>
          <p:cNvPicPr>
            <a:picLocks noChangeAspect="1"/>
          </p:cNvPicPr>
          <p:nvPr/>
        </p:nvPicPr>
        <p:blipFill>
          <a:blip r:embed="rId2"/>
          <a:stretch>
            <a:fillRect/>
          </a:stretch>
        </p:blipFill>
        <p:spPr>
          <a:xfrm>
            <a:off x="767630" y="2276920"/>
            <a:ext cx="5238750" cy="295275"/>
          </a:xfrm>
          <a:prstGeom prst="rect">
            <a:avLst/>
          </a:prstGeom>
        </p:spPr>
      </p:pic>
      <p:pic>
        <p:nvPicPr>
          <p:cNvPr id="6" name="图片 5"/>
          <p:cNvPicPr>
            <a:picLocks noChangeAspect="1"/>
          </p:cNvPicPr>
          <p:nvPr/>
        </p:nvPicPr>
        <p:blipFill>
          <a:blip r:embed="rId3"/>
          <a:stretch>
            <a:fillRect/>
          </a:stretch>
        </p:blipFill>
        <p:spPr>
          <a:xfrm>
            <a:off x="3215800" y="3487636"/>
            <a:ext cx="5229225" cy="29051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81003" y="1862939"/>
            <a:ext cx="10863120" cy="4630730"/>
          </a:xfrm>
          <a:prstGeom prst="rect">
            <a:avLst/>
          </a:prstGeom>
          <a:noFill/>
          <a:ln w="9525">
            <a:noFill/>
          </a:ln>
        </p:spPr>
        <p:txBody>
          <a:bodyPr/>
          <a:lstStyle/>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7" name="图片 6"/>
          <p:cNvPicPr>
            <a:picLocks noChangeAspect="1"/>
          </p:cNvPicPr>
          <p:nvPr/>
        </p:nvPicPr>
        <p:blipFill>
          <a:blip r:embed="rId2"/>
          <a:stretch>
            <a:fillRect/>
          </a:stretch>
        </p:blipFill>
        <p:spPr>
          <a:xfrm>
            <a:off x="129680" y="900874"/>
            <a:ext cx="4114800" cy="5238750"/>
          </a:xfrm>
          <a:prstGeom prst="rect">
            <a:avLst/>
          </a:prstGeom>
        </p:spPr>
      </p:pic>
      <p:pic>
        <p:nvPicPr>
          <p:cNvPr id="9" name="图片 8"/>
          <p:cNvPicPr>
            <a:picLocks noChangeAspect="1"/>
          </p:cNvPicPr>
          <p:nvPr/>
        </p:nvPicPr>
        <p:blipFill>
          <a:blip r:embed="rId3"/>
          <a:stretch>
            <a:fillRect/>
          </a:stretch>
        </p:blipFill>
        <p:spPr>
          <a:xfrm>
            <a:off x="4262869" y="3043999"/>
            <a:ext cx="4810125" cy="30956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81003" y="1862939"/>
            <a:ext cx="10863120" cy="4630730"/>
          </a:xfrm>
          <a:prstGeom prst="rect">
            <a:avLst/>
          </a:prstGeom>
          <a:noFill/>
          <a:ln w="9525">
            <a:noFill/>
          </a:ln>
        </p:spPr>
        <p:txBody>
          <a:bodyPr/>
          <a:lstStyle/>
          <a:p>
            <a:pPr>
              <a:lnSpc>
                <a:spcPts val="2100"/>
              </a:lnSpc>
              <a:tabLst>
                <a:tab pos="114300" algn="l"/>
                <a:tab pos="266700" algn="l"/>
              </a:tabLst>
            </a:pPr>
            <a:endParaRPr lang="en-GB" altLang="en-US" sz="1600" strike="noStrike" noProof="1">
              <a:effectLst>
                <a:outerShdw blurRad="38100" dist="38100" dir="2700000">
                  <a:srgbClr val="FFFFFF"/>
                </a:outerShdw>
              </a:effectLst>
              <a:latin typeface="+mn-ea"/>
              <a:ea typeface="+mn-ea"/>
            </a:endParaRPr>
          </a:p>
        </p:txBody>
      </p:sp>
      <p:pic>
        <p:nvPicPr>
          <p:cNvPr id="3" name="图片 2"/>
          <p:cNvPicPr>
            <a:picLocks noChangeAspect="1"/>
          </p:cNvPicPr>
          <p:nvPr/>
        </p:nvPicPr>
        <p:blipFill>
          <a:blip r:embed="rId2"/>
          <a:stretch>
            <a:fillRect/>
          </a:stretch>
        </p:blipFill>
        <p:spPr>
          <a:xfrm>
            <a:off x="2711765" y="2208750"/>
            <a:ext cx="5248275" cy="29051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0853" y="1644675"/>
            <a:ext cx="11815616"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协同过滤推荐（</a:t>
            </a:r>
            <a:r>
              <a:rPr lang="en-US" altLang="zh-CN" sz="1600" dirty="0"/>
              <a:t>Collaborative Filtering Recommendation</a:t>
            </a:r>
            <a:r>
              <a:rPr lang="zh-CN" altLang="en-US" sz="1600" dirty="0"/>
              <a:t>）技术是推荐系统中应用最早、 最成功的技术之一。它一般采用最近邻技术，利用用户的历史喜好信息计算用户之间的距 离，然后利用目标用户的最近邻居用户对商品评价的加权评价值预测目标用户对特定商品 的喜好程度，从而系统根据这一喜好程度对目标用户进行推荐。协同过滤最大的优点是对 推荐对象没有特殊要求，能处理非结构化的复杂对象，如音乐、电影等。 协同过滤基于这样的假设：为一用户找到他真正感兴趣的内容的好方法是首先找到与 此用户有相似兴趣的其他用户，然后将他们感兴趣的内容推荐给此用户。其基本思想非常易于理解，在日常生活中，我们往往会利用好朋友的推荐进行一些选择。协同过滤正是把这一 思想运用到电子商务推荐系统中，基于其他用户对某一内容的评价向目标用户进行推荐。 基于协同过滤的推荐系统可以说是从用户的角度进行相应推荐的，而且是自动的，即 用户获得的推荐是系统从购买模式或浏览行为等隐式获得的，不需要用户努力找到适合自 己兴趣的推荐信息，如填写一些调查表格等。 和基于内容的过滤方法相比，协同过滤具有如下优点： （</a:t>
            </a:r>
            <a:r>
              <a:rPr lang="en-US" altLang="zh-CN" sz="1600" dirty="0"/>
              <a:t>1</a:t>
            </a:r>
            <a:r>
              <a:rPr lang="zh-CN" altLang="en-US" sz="1600" dirty="0"/>
              <a:t>）能够过滤难以进行机器自动内容分析的信息，如艺术品、音乐等。 （</a:t>
            </a:r>
            <a:r>
              <a:rPr lang="en-US" altLang="zh-CN" sz="1600" dirty="0"/>
              <a:t>2</a:t>
            </a:r>
            <a:r>
              <a:rPr lang="zh-CN" altLang="en-US" sz="1600" dirty="0"/>
              <a:t>）共享其他人的经验，避免了内容分析不完全和不精确的问题，并且能够基于一些 复杂的、难以表述的概念（如信息质量、个人品味等）进行过滤。 （</a:t>
            </a:r>
            <a:r>
              <a:rPr lang="en-US" altLang="zh-CN" sz="1600" dirty="0"/>
              <a:t>3</a:t>
            </a:r>
            <a:r>
              <a:rPr lang="zh-CN" altLang="en-US" sz="1600" dirty="0"/>
              <a:t>）有推荐新信息的能力。可以发现内容完全不相似的信息，用户对推荐信息的内容 事先是预料不到的。这也是协同过滤和基于内容的过滤一个较大的差别。基于内容的过滤 推荐很多都是用户本来就熟悉的内容，而协同过滤可以发现用户潜在的，但自己尚未发现 的兴趣偏好。 （</a:t>
            </a:r>
            <a:r>
              <a:rPr lang="en-US" altLang="zh-CN" sz="1600" dirty="0"/>
              <a:t>4</a:t>
            </a:r>
            <a:r>
              <a:rPr lang="zh-CN" altLang="en-US" sz="1600" dirty="0"/>
              <a:t>）能够有效使用其他相似用户的反馈信息，仅较少用户的反馈量，加快个性化学习 的速度。 虽然协同过滤作为一种典型的推荐技术有其相当的应用，但协同过滤仍有许多问题需 要解决。最典型的问题是稀疏（</a:t>
            </a:r>
            <a:r>
              <a:rPr lang="en-US" altLang="zh-CN" sz="1600" dirty="0"/>
              <a:t>Sparsity</a:t>
            </a:r>
            <a:r>
              <a:rPr lang="zh-CN" altLang="en-US" sz="1600" dirty="0"/>
              <a:t>）问题和可扩展（</a:t>
            </a:r>
            <a:r>
              <a:rPr lang="en-US" altLang="zh-CN" sz="1600" dirty="0"/>
              <a:t>Scalability</a:t>
            </a:r>
            <a:r>
              <a:rPr lang="zh-CN" altLang="en-US" sz="1600" dirty="0"/>
              <a:t>）问题。</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10.1.2 </a:t>
            </a:r>
            <a:r>
              <a:rPr lang="zh-CN" altLang="en-US" sz="2000" dirty="0"/>
              <a:t>协同过滤推荐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200" dirty="0"/>
              <a:t>基于关联规则推荐（</a:t>
            </a:r>
            <a:r>
              <a:rPr lang="en-US" altLang="zh-CN" sz="1200" dirty="0"/>
              <a:t>Association Rule-based Recommendation</a:t>
            </a:r>
            <a:r>
              <a:rPr lang="zh-CN" altLang="en-US" sz="1200" dirty="0"/>
              <a:t>）是以关联规则为基础， 把已购商品作为规则头，规则体为推荐对象。关联规则挖掘可以发现不同商品在销售过 程中的相关性，在零售业中已经得到成功的应用。管理规则就是在一个交易数据库中统 计购买商品集 </a:t>
            </a:r>
            <a:r>
              <a:rPr lang="en-US" altLang="zh-CN" sz="1200" dirty="0"/>
              <a:t>X </a:t>
            </a:r>
            <a:r>
              <a:rPr lang="zh-CN" altLang="en-US" sz="1200" dirty="0"/>
              <a:t>的交易中有多大比例的交易同时会购买商品集 </a:t>
            </a:r>
            <a:r>
              <a:rPr lang="en-US" altLang="zh-CN" sz="1200" dirty="0"/>
              <a:t>Y</a:t>
            </a:r>
            <a:r>
              <a:rPr lang="zh-CN" altLang="en-US" sz="1200" dirty="0"/>
              <a:t>，其直观的意义就是用 户在购买某些商品时有多大倾向购买另外一些商品，如购买牛奶的同时很多人也会购买 面包。 算法的第一步关联规则的发现最关键且最耗时，是算法的瓶颈，但可以离线进行。其 次，商品名称的同义性问题也是关联规则的一个难点。</a:t>
            </a:r>
            <a:endParaRPr lang="en-GB" altLang="en-US" sz="12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10.1.3 </a:t>
            </a:r>
            <a:r>
              <a:rPr lang="zh-CN" altLang="en-US" sz="2000" dirty="0"/>
              <a:t>基于关联规则推荐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2132910"/>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基于效用推荐（</a:t>
            </a:r>
            <a:r>
              <a:rPr lang="en-US" altLang="zh-CN" sz="1600" dirty="0"/>
              <a:t>Utility-based Recommendation</a:t>
            </a:r>
            <a:r>
              <a:rPr lang="zh-CN" altLang="en-US" sz="1600" dirty="0"/>
              <a:t>）是建立在对用户使用项目的效用情况上 计算的，其核心问题是怎样为每个用户创建一个效用函数，因此用户资料模型很大程度上 是由系统采用的效用函数决定的。基于效用推荐的好处是它能把非产品的属性，如提供商 的可靠性（</a:t>
            </a:r>
            <a:r>
              <a:rPr lang="en-US" altLang="zh-CN" sz="1600" dirty="0"/>
              <a:t>Vendor Reliability</a:t>
            </a:r>
            <a:r>
              <a:rPr lang="zh-CN" altLang="en-US" sz="1600" dirty="0"/>
              <a:t>）和产品的可得性（</a:t>
            </a:r>
            <a:r>
              <a:rPr lang="en-US" altLang="zh-CN" sz="1600" dirty="0"/>
              <a:t>Product Availability</a:t>
            </a:r>
            <a:r>
              <a:rPr lang="zh-CN" altLang="en-US" sz="1600" dirty="0"/>
              <a:t>）等考虑到效用计算中。</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15800" y="825500"/>
            <a:ext cx="4680448" cy="400110"/>
          </a:xfrm>
          <a:prstGeom prst="rect">
            <a:avLst/>
          </a:prstGeom>
          <a:noFill/>
        </p:spPr>
        <p:txBody>
          <a:bodyPr wrap="square" rtlCol="0">
            <a:spAutoFit/>
          </a:bodyPr>
          <a:lstStyle/>
          <a:p>
            <a:r>
              <a:rPr lang="en-US" altLang="zh-CN" sz="2000" dirty="0"/>
              <a:t>10.1.4 </a:t>
            </a:r>
            <a:r>
              <a:rPr lang="zh-CN" altLang="en-US" sz="2000" dirty="0"/>
              <a:t>基于效用推荐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基 于 知 识 推 荐（</a:t>
            </a:r>
            <a:r>
              <a:rPr lang="en-US" altLang="zh-CN" sz="1600" dirty="0"/>
              <a:t>Knowledge-based Recommendation</a:t>
            </a:r>
            <a:r>
              <a:rPr lang="zh-CN" altLang="en-US" sz="1600" dirty="0"/>
              <a:t>）某种程度可以看成一种推理 （</a:t>
            </a:r>
            <a:r>
              <a:rPr lang="en-US" altLang="zh-CN" sz="1600" dirty="0"/>
              <a:t>Inference</a:t>
            </a:r>
            <a:r>
              <a:rPr lang="zh-CN" altLang="en-US" sz="1600" dirty="0"/>
              <a:t>）技术，它不是建立在用户需要和偏好基础上推荐的。基于知识的方法因它们用 的功能知识不同而有明显区别。效用知识（</a:t>
            </a:r>
            <a:r>
              <a:rPr lang="en-US" altLang="zh-CN" sz="1600" dirty="0"/>
              <a:t>Functional Knowledge</a:t>
            </a:r>
            <a:r>
              <a:rPr lang="zh-CN" altLang="en-US" sz="1600" dirty="0"/>
              <a:t>）是一种关于一个项目如何满足某一特定用户的知识，因此能解释需要和推荐的关系，所以用户资料可以是任何能 支持推理的知识结构，它可以是用户已经规范化的查询，也可以是一个更详细的用户需要 的表示。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10.1.5 </a:t>
            </a:r>
            <a:r>
              <a:rPr lang="zh-CN" altLang="en-US" sz="2000" dirty="0"/>
              <a:t>基于知识推荐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由于各种推荐方法都有优缺点，所以，实际中组合推荐（</a:t>
            </a:r>
            <a:r>
              <a:rPr lang="en-US" altLang="zh-CN" sz="1600" dirty="0"/>
              <a:t>Hybrid Recommendation</a:t>
            </a:r>
            <a:r>
              <a:rPr lang="zh-CN" altLang="en-US" sz="1600" dirty="0"/>
              <a:t>）经 常被采用。研究和应用最多的是内容推荐和协同过滤推荐的组合。最简单的做法是分别用 基于内容的方法和协同过滤推荐方法产生一个推荐预测结果，然后用某方法组合其结果。 尽管理论上有很多种推荐组合方法，但在某一具体问题中并不见得都有效，组合推荐一个 最重要的原则是通过组合后能避免或弥补各自推荐技术的弱点。 在组合方式上，研究人员提出了七种组合思路，具体如下。 （</a:t>
            </a:r>
            <a:r>
              <a:rPr lang="en-US" altLang="zh-CN" sz="1600" dirty="0"/>
              <a:t>1</a:t>
            </a:r>
            <a:r>
              <a:rPr lang="zh-CN" altLang="en-US" sz="1600" dirty="0"/>
              <a:t>）加权（</a:t>
            </a:r>
            <a:r>
              <a:rPr lang="en-US" altLang="zh-CN" sz="1600" dirty="0"/>
              <a:t>Weight</a:t>
            </a:r>
            <a:r>
              <a:rPr lang="zh-CN" altLang="en-US" sz="1600" dirty="0"/>
              <a:t>）：加权多种推荐技术结果。 （</a:t>
            </a:r>
            <a:r>
              <a:rPr lang="en-US" altLang="zh-CN" sz="1600" dirty="0"/>
              <a:t>2</a:t>
            </a:r>
            <a:r>
              <a:rPr lang="zh-CN" altLang="en-US" sz="1600" dirty="0"/>
              <a:t>）变换（</a:t>
            </a:r>
            <a:r>
              <a:rPr lang="en-US" altLang="zh-CN" sz="1600" dirty="0"/>
              <a:t>Switch</a:t>
            </a:r>
            <a:r>
              <a:rPr lang="zh-CN" altLang="en-US" sz="1600" dirty="0"/>
              <a:t>）：根据问题背景和实际情况或要求决定变换采用不同的推荐技术。 （</a:t>
            </a:r>
            <a:r>
              <a:rPr lang="en-US" altLang="zh-CN" sz="1600" dirty="0"/>
              <a:t>3</a:t>
            </a:r>
            <a:r>
              <a:rPr lang="zh-CN" altLang="en-US" sz="1600" dirty="0"/>
              <a:t>）混合（</a:t>
            </a:r>
            <a:r>
              <a:rPr lang="en-US" altLang="zh-CN" sz="1600" dirty="0"/>
              <a:t>Mixed</a:t>
            </a:r>
            <a:r>
              <a:rPr lang="zh-CN" altLang="en-US" sz="1600" dirty="0"/>
              <a:t>）：同时采用多种推荐技术给出多种推荐结果为用户提供参考。 （</a:t>
            </a:r>
            <a:r>
              <a:rPr lang="en-US" altLang="zh-CN" sz="1600" dirty="0"/>
              <a:t>4</a:t>
            </a:r>
            <a:r>
              <a:rPr lang="zh-CN" altLang="en-US" sz="1600" dirty="0"/>
              <a:t>）特征组合（</a:t>
            </a:r>
            <a:r>
              <a:rPr lang="en-US" altLang="zh-CN" sz="1600" dirty="0"/>
              <a:t>Feature combination</a:t>
            </a:r>
            <a:r>
              <a:rPr lang="zh-CN" altLang="en-US" sz="1600" dirty="0"/>
              <a:t>）：组合来自不同推荐数据源的特征被另一种推荐 算法采用。 （</a:t>
            </a:r>
            <a:r>
              <a:rPr lang="en-US" altLang="zh-CN" sz="1600" dirty="0"/>
              <a:t>5</a:t>
            </a:r>
            <a:r>
              <a:rPr lang="zh-CN" altLang="en-US" sz="1600" dirty="0"/>
              <a:t>）层叠（</a:t>
            </a:r>
            <a:r>
              <a:rPr lang="en-US" altLang="zh-CN" sz="1600" dirty="0"/>
              <a:t>Cascade</a:t>
            </a:r>
            <a:r>
              <a:rPr lang="zh-CN" altLang="en-US" sz="1600" dirty="0"/>
              <a:t>）：先用一种推荐技术产生一种粗糙的推荐结果，第二种推荐技术 在此推荐结果的基础上进一步做出更精确的推荐。 （</a:t>
            </a:r>
            <a:r>
              <a:rPr lang="en-US" altLang="zh-CN" sz="1600" dirty="0"/>
              <a:t>6</a:t>
            </a:r>
            <a:r>
              <a:rPr lang="zh-CN" altLang="en-US" sz="1600" dirty="0"/>
              <a:t>）特征扩充（</a:t>
            </a:r>
            <a:r>
              <a:rPr lang="en-US" altLang="zh-CN" sz="1600" dirty="0"/>
              <a:t>Feature augmentation</a:t>
            </a:r>
            <a:r>
              <a:rPr lang="zh-CN" altLang="en-US" sz="1600" dirty="0"/>
              <a:t>）：一种技术产生的附加特征信息嵌入另一种推荐 技术的特征输入中。 （</a:t>
            </a:r>
            <a:r>
              <a:rPr lang="en-US" altLang="zh-CN" sz="1600" dirty="0"/>
              <a:t>7</a:t>
            </a:r>
            <a:r>
              <a:rPr lang="zh-CN" altLang="en-US" sz="1600" dirty="0"/>
              <a:t>）元级别（</a:t>
            </a:r>
            <a:r>
              <a:rPr lang="en-US" altLang="zh-CN" sz="1600" dirty="0"/>
              <a:t>Meta-level</a:t>
            </a:r>
            <a:r>
              <a:rPr lang="zh-CN" altLang="en-US" sz="1600" dirty="0"/>
              <a:t>）：用一种推荐方法产生的模型作为另一种推荐方法的输入</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10.1.6 </a:t>
            </a:r>
            <a:r>
              <a:rPr lang="zh-CN" altLang="en-US" sz="2000" dirty="0"/>
              <a:t>组合推荐</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各种推荐方法都有其优点和缺点，见表 </a:t>
            </a:r>
            <a:r>
              <a:rPr lang="en-US" altLang="zh-CN" sz="1600" dirty="0"/>
              <a:t>10-1</a:t>
            </a:r>
            <a:r>
              <a:rPr lang="zh-CN" altLang="en-US" sz="1600" dirty="0"/>
              <a:t>。</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10.1.7 </a:t>
            </a:r>
            <a:r>
              <a:rPr lang="zh-CN" altLang="en-US" sz="2000" dirty="0"/>
              <a:t>主要推荐方法的对比</a:t>
            </a:r>
            <a:endParaRPr lang="zh-CN" altLang="en-US" sz="2000" dirty="0">
              <a:latin typeface="+mj-ea"/>
              <a:ea typeface="+mj-ea"/>
            </a:endParaRPr>
          </a:p>
        </p:txBody>
      </p:sp>
      <p:pic>
        <p:nvPicPr>
          <p:cNvPr id="4" name="图片 3"/>
          <p:cNvPicPr>
            <a:picLocks noChangeAspect="1"/>
          </p:cNvPicPr>
          <p:nvPr/>
        </p:nvPicPr>
        <p:blipFill>
          <a:blip r:embed="rId2"/>
          <a:stretch>
            <a:fillRect/>
          </a:stretch>
        </p:blipFill>
        <p:spPr>
          <a:xfrm>
            <a:off x="1011447" y="2472666"/>
            <a:ext cx="5295900" cy="3057525"/>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9616</Words>
  <Application>WPS 演示</Application>
  <PresentationFormat>宽屏</PresentationFormat>
  <Paragraphs>354</Paragraphs>
  <Slides>32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Arial</vt:lpstr>
      <vt:lpstr>宋体</vt:lpstr>
      <vt:lpstr>Wingdings</vt:lpstr>
      <vt:lpstr>Copperplate Gothic Bold</vt:lpstr>
      <vt:lpstr>微软雅黑</vt:lpstr>
      <vt:lpstr>华文楷体</vt:lpstr>
      <vt:lpstr>Arial Unicode MS</vt:lpstr>
      <vt:lpstr>Microsoft YaHei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159</cp:revision>
  <dcterms:created xsi:type="dcterms:W3CDTF">2015-09-01T10:32:00Z</dcterms:created>
  <dcterms:modified xsi:type="dcterms:W3CDTF">2024-02-28T01:36:38Z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DB02531B42E14618B6CD3DF94C1967CE_12</vt:lpwstr>
  </property>
</Properties>
</file>