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p:sldMasterIdLst>
    <p:sldMasterId id="2147483648" r:id="rId1"/>
  </p:sldMasterIdLst>
  <p:notesMasterIdLst>
    <p:notesMasterId r:id="rId13"/>
  </p:notesMasterIdLst>
  <p:sldIdLst>
    <p:sldId id="257" r:id="rId3"/>
    <p:sldId id="261" r:id="rId4"/>
    <p:sldId id="366" r:id="rId5"/>
    <p:sldId id="446" r:id="rId6"/>
    <p:sldId id="447" r:id="rId7"/>
    <p:sldId id="448" r:id="rId8"/>
    <p:sldId id="449" r:id="rId9"/>
    <p:sldId id="450" r:id="rId10"/>
    <p:sldId id="394" r:id="rId11"/>
    <p:sldId id="403" r:id="rId12"/>
  </p:sldIdLst>
  <p:sldSz cx="12192000" cy="6858000"/>
  <p:notesSz cx="6858000" cy="9144000"/>
  <p:custDataLst>
    <p:tags r:id="rId17"/>
  </p:custDataLst>
  <p:defaultTextStyle>
    <a:defPPr>
      <a:defRPr lang="zh-CN"/>
    </a:defPPr>
    <a:lvl1pPr marL="0" lvl="0"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9pPr>
  </p:defaultTextStyle>
  <p:extLst>
    <p:ext uri="{EFAFB233-063F-42B5-8137-9DF3F51BA10A}">
      <p15:sldGuideLst xmlns:p15="http://schemas.microsoft.com/office/powerpoint/2012/main">
        <p15:guide id="1" orient="horz" pos="391" userDrawn="1">
          <p15:clr>
            <a:srgbClr val="A4A3A4"/>
          </p15:clr>
        </p15:guide>
        <p15:guide id="2" orient="horz" pos="1298" userDrawn="1">
          <p15:clr>
            <a:srgbClr val="A4A3A4"/>
          </p15:clr>
        </p15:guide>
        <p15:guide id="3" orient="horz" pos="3704" userDrawn="1">
          <p15:clr>
            <a:srgbClr val="A4A3A4"/>
          </p15:clr>
        </p15:guide>
        <p15:guide id="4" orient="horz" pos="3112" userDrawn="1">
          <p15:clr>
            <a:srgbClr val="A4A3A4"/>
          </p15:clr>
        </p15:guide>
        <p15:guide id="5" orient="horz" pos="2704" userDrawn="1">
          <p15:clr>
            <a:srgbClr val="A4A3A4"/>
          </p15:clr>
        </p15:guide>
        <p15:guide id="6" orient="horz" pos="3304" userDrawn="1">
          <p15:clr>
            <a:srgbClr val="A4A3A4"/>
          </p15:clr>
        </p15:guide>
        <p15:guide id="7" pos="3885" userDrawn="1">
          <p15:clr>
            <a:srgbClr val="A4A3A4"/>
          </p15:clr>
        </p15:guide>
        <p15:guide id="8" pos="836" userDrawn="1">
          <p15:clr>
            <a:srgbClr val="A4A3A4"/>
          </p15:clr>
        </p15:guide>
        <p15:guide id="10" pos="7015" userDrawn="1">
          <p15:clr>
            <a:srgbClr val="A4A3A4"/>
          </p15:clr>
        </p15:guide>
        <p15:guide id="11" pos="1255" userDrawn="1">
          <p15:clr>
            <a:srgbClr val="A4A3A4"/>
          </p15:clr>
        </p15:guide>
        <p15:guide id="12" pos="633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0B1D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5244" autoAdjust="0"/>
  </p:normalViewPr>
  <p:slideViewPr>
    <p:cSldViewPr showGuides="1">
      <p:cViewPr varScale="1">
        <p:scale>
          <a:sx n="110" d="100"/>
          <a:sy n="110" d="100"/>
        </p:scale>
        <p:origin x="1098" y="108"/>
      </p:cViewPr>
      <p:guideLst>
        <p:guide orient="horz" pos="391"/>
        <p:guide orient="horz" pos="1298"/>
        <p:guide orient="horz" pos="3704"/>
        <p:guide orient="horz" pos="3112"/>
        <p:guide orient="horz" pos="2704"/>
        <p:guide orient="horz" pos="3304"/>
        <p:guide pos="3885"/>
        <p:guide pos="836"/>
        <p:guide pos="7015"/>
        <p:guide pos="1255"/>
        <p:guide pos="6335"/>
      </p:guideLst>
    </p:cSldViewPr>
  </p:slideViewPr>
  <p:notesTextViewPr>
    <p:cViewPr>
      <p:scale>
        <a:sx n="1" d="1"/>
        <a:sy n="1" d="1"/>
      </p:scale>
      <p:origin x="0" y="0"/>
    </p:cViewPr>
  </p:notesText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7" Type="http://schemas.openxmlformats.org/officeDocument/2006/relationships/tags" Target="tags/tag1.xml"/><Relationship Id="rId16" Type="http://schemas.openxmlformats.org/officeDocument/2006/relationships/tableStyles" Target="tableStyles.xml"/><Relationship Id="rId15" Type="http://schemas.openxmlformats.org/officeDocument/2006/relationships/viewProps" Target="viewProps.xml"/><Relationship Id="rId14" Type="http://schemas.openxmlformats.org/officeDocument/2006/relationships/presProps" Target="presProps.xml"/><Relationship Id="rId13" Type="http://schemas.openxmlformats.org/officeDocument/2006/relationships/notesMaster" Target="notesMasters/notesMaster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页眉占位符 1"/>
          <p:cNvSpPr>
            <a:spLocks noGrp="1"/>
          </p:cNvSpPr>
          <p:nvPr>
            <p:ph type="hdr" sz="quarter"/>
          </p:nvPr>
        </p:nvSpPr>
        <p:spPr>
          <a:xfrm>
            <a:off x="0" y="0"/>
            <a:ext cx="2971800" cy="458788"/>
          </a:xfrm>
          <a:prstGeom prst="rect">
            <a:avLst/>
          </a:prstGeom>
          <a:noFill/>
          <a:ln w="9525">
            <a:noFill/>
          </a:ln>
        </p:spPr>
        <p:txBody>
          <a:bodyPr/>
          <a:lstStyle/>
          <a:p>
            <a:pPr lvl="0" eaLnBrk="1" fontAlgn="base" hangingPunct="1"/>
            <a:endParaRPr lang="zh-CN" altLang="en-US" sz="1200" strike="noStrike" noProof="1"/>
          </a:p>
        </p:txBody>
      </p:sp>
      <p:sp>
        <p:nvSpPr>
          <p:cNvPr id="14339" name="日期占位符 2"/>
          <p:cNvSpPr>
            <a:spLocks noGrp="1"/>
          </p:cNvSpPr>
          <p:nvPr>
            <p:ph type="dt" idx="1"/>
          </p:nvPr>
        </p:nvSpPr>
        <p:spPr>
          <a:xfrm>
            <a:off x="3884613" y="0"/>
            <a:ext cx="2971800" cy="458788"/>
          </a:xfrm>
          <a:prstGeom prst="rect">
            <a:avLst/>
          </a:prstGeom>
          <a:noFill/>
          <a:ln w="9525">
            <a:noFill/>
          </a:ln>
        </p:spPr>
        <p:txBody>
          <a:bodyPr/>
          <a:lstStyle/>
          <a:p>
            <a:pPr lvl="0" algn="r" eaLnBrk="1" fontAlgn="base" hangingPunct="1"/>
            <a:endParaRPr lang="zh-CN" altLang="en-US" sz="1200" strike="noStrike" noProof="1"/>
          </a:p>
        </p:txBody>
      </p:sp>
      <p:sp>
        <p:nvSpPr>
          <p:cNvPr id="14340" name="幻灯片图像占位符 3"/>
          <p:cNvSpPr>
            <a:spLocks noGrp="1" noRot="1" noChangeAspect="1"/>
          </p:cNvSpPr>
          <p:nvPr>
            <p:ph type="sldImg"/>
          </p:nvPr>
        </p:nvSpPr>
        <p:spPr>
          <a:xfrm>
            <a:off x="685800" y="1143000"/>
            <a:ext cx="5486400" cy="3086100"/>
          </a:xfrm>
          <a:prstGeom prst="rect">
            <a:avLst/>
          </a:prstGeom>
          <a:noFill/>
          <a:ln w="9525">
            <a:noFill/>
          </a:ln>
        </p:spPr>
      </p:sp>
      <p:sp>
        <p:nvSpPr>
          <p:cNvPr id="14341" name="备注占位符 4"/>
          <p:cNvSpPr>
            <a:spLocks noGrp="1" noRot="1" noChangeAspect="1"/>
          </p:cNvSpPr>
          <p:nvPr/>
        </p:nvSpPr>
        <p:spPr>
          <a:xfrm>
            <a:off x="685800" y="4400550"/>
            <a:ext cx="5486400" cy="3600450"/>
          </a:xfrm>
          <a:prstGeom prst="rect">
            <a:avLst/>
          </a:prstGeom>
          <a:noFill/>
          <a:ln w="9525">
            <a:noFill/>
          </a:ln>
        </p:spPr>
        <p:txBody>
          <a:bodyPr anchor="ctr"/>
          <a:lstStyle/>
          <a:p>
            <a:pPr lvl="0">
              <a:spcBef>
                <a:spcPct val="30000"/>
              </a:spcBef>
            </a:pPr>
            <a:r>
              <a:rPr lang="zh-CN" altLang="en-US" sz="1200" dirty="0"/>
              <a:t>单击此处编辑母版文本样式</a:t>
            </a:r>
            <a:endParaRPr lang="zh-CN" altLang="en-US" sz="1200" dirty="0"/>
          </a:p>
          <a:p>
            <a:pPr lvl="0">
              <a:spcBef>
                <a:spcPct val="30000"/>
              </a:spcBef>
            </a:pPr>
            <a:r>
              <a:rPr lang="zh-CN" altLang="en-US" sz="1200" dirty="0"/>
              <a:t>第二级</a:t>
            </a:r>
            <a:endParaRPr lang="zh-CN" altLang="en-US" sz="1200" dirty="0"/>
          </a:p>
          <a:p>
            <a:pPr lvl="0">
              <a:spcBef>
                <a:spcPct val="30000"/>
              </a:spcBef>
            </a:pPr>
            <a:r>
              <a:rPr lang="zh-CN" altLang="en-US" sz="1200" dirty="0"/>
              <a:t>第三级</a:t>
            </a:r>
            <a:endParaRPr lang="zh-CN" altLang="en-US" sz="1200" dirty="0"/>
          </a:p>
          <a:p>
            <a:pPr lvl="0">
              <a:spcBef>
                <a:spcPct val="30000"/>
              </a:spcBef>
            </a:pPr>
            <a:r>
              <a:rPr lang="zh-CN" altLang="en-US" sz="1200" dirty="0"/>
              <a:t>第四级</a:t>
            </a:r>
            <a:endParaRPr lang="zh-CN" altLang="en-US" sz="1200" dirty="0"/>
          </a:p>
          <a:p>
            <a:pPr lvl="0">
              <a:spcBef>
                <a:spcPct val="30000"/>
              </a:spcBef>
            </a:pPr>
            <a:r>
              <a:rPr lang="zh-CN" altLang="en-US" sz="1200" dirty="0"/>
              <a:t>第五级</a:t>
            </a:r>
            <a:endParaRPr lang="zh-CN" altLang="en-US" sz="1200" dirty="0"/>
          </a:p>
        </p:txBody>
      </p:sp>
      <p:sp>
        <p:nvSpPr>
          <p:cNvPr id="14342" name="页脚占位符 5"/>
          <p:cNvSpPr>
            <a:spLocks noGrp="1"/>
          </p:cNvSpPr>
          <p:nvPr>
            <p:ph type="ftr" sz="quarter" idx="4"/>
          </p:nvPr>
        </p:nvSpPr>
        <p:spPr>
          <a:xfrm>
            <a:off x="0" y="8685213"/>
            <a:ext cx="2971800" cy="458788"/>
          </a:xfrm>
          <a:prstGeom prst="rect">
            <a:avLst/>
          </a:prstGeom>
          <a:noFill/>
          <a:ln w="9525">
            <a:noFill/>
          </a:ln>
        </p:spPr>
        <p:txBody>
          <a:bodyPr anchor="b"/>
          <a:lstStyle/>
          <a:p>
            <a:pPr lvl="0" eaLnBrk="1" fontAlgn="base" hangingPunct="1"/>
            <a:endParaRPr lang="zh-CN" altLang="en-US" sz="1200" strike="noStrike" noProof="1"/>
          </a:p>
        </p:txBody>
      </p:sp>
      <p:sp>
        <p:nvSpPr>
          <p:cNvPr id="14343" name="灯片编号占位符 6"/>
          <p:cNvSpPr>
            <a:spLocks noGrp="1"/>
          </p:cNvSpPr>
          <p:nvPr>
            <p:ph type="sldNum" sz="quarter" idx="5"/>
          </p:nvPr>
        </p:nvSpPr>
        <p:spPr>
          <a:xfrm>
            <a:off x="3884613" y="8685213"/>
            <a:ext cx="2971800" cy="458788"/>
          </a:xfrm>
          <a:prstGeom prst="rect">
            <a:avLst/>
          </a:prstGeom>
          <a:noFill/>
          <a:ln w="9525">
            <a:noFill/>
          </a:ln>
        </p:spPr>
        <p:txBody>
          <a:bodyPr anchor="b"/>
          <a:lstStyle/>
          <a:p>
            <a:pPr lvl="0" algn="r"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z="1200" strike="noStrike" noProof="1"/>
          </a:p>
        </p:txBody>
      </p:sp>
    </p:spTree>
  </p:cSld>
  <p:clrMap bg1="lt1" tx1="dk1" bg2="lt2" tx2="dk2" accent1="accent1" accent2="accent2" accent3="accent3" accent4="accent4" accent5="accent5" accent6="accent6" hlink="hlink" folHlink="folHlink"/>
  <p:hf sldNum="0" hdr="0" ftr="0" dt="0"/>
  <p:notesStyle>
    <a:lvl1pPr marL="0" lvl="0"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1pPr>
    <a:lvl2pPr marL="457200" lvl="1"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2pPr>
    <a:lvl3pPr marL="914400" lvl="2"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3pPr>
    <a:lvl4pPr marL="1371600" lvl="3"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4pPr>
    <a:lvl5pPr marL="1828800" lvl="4"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5pPr>
    <a:lvl6pPr marL="2286000" lvl="5"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6pPr>
    <a:lvl7pPr marL="2743200" lvl="6"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7pPr>
    <a:lvl8pPr marL="3200400" lvl="7"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8pPr>
    <a:lvl9pPr marL="3657600" lvl="8"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pPr fontAlgn="base"/>
            <a:r>
              <a:rPr lang="zh-CN" altLang="en-US" strike="noStrike" noProof="1"/>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a:t>单击此处编辑母版副标题样式</a:t>
            </a:r>
            <a:endParaRPr lang="zh-CN" altLang="en-US" strike="noStrike" noProof="1"/>
          </a:p>
        </p:txBody>
      </p:sp>
      <p:sp>
        <p:nvSpPr>
          <p:cNvPr id="4" name="灯片编号占位符 3"/>
          <p:cNvSpPr>
            <a:spLocks noGrp="1"/>
          </p:cNvSpPr>
          <p:nvPr>
            <p:ph type="sldNum" sz="quarter" idx="10"/>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457200" y="1600200"/>
            <a:ext cx="8229600" cy="4526280"/>
          </a:xfrm>
          <a:prstGeom prst="rect">
            <a:avLst/>
          </a:prstGeom>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灯片编号占位符 3"/>
          <p:cNvSpPr>
            <a:spLocks noGrp="1"/>
          </p:cNvSpPr>
          <p:nvPr>
            <p:ph type="sldNum" sz="quarter" idx="10"/>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灯片编号占位符 3"/>
          <p:cNvSpPr>
            <a:spLocks noGrp="1"/>
          </p:cNvSpPr>
          <p:nvPr>
            <p:ph type="sldNum" sz="quarter" idx="10"/>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a:xfrm>
            <a:off x="457200" y="1600200"/>
            <a:ext cx="8229600" cy="4526280"/>
          </a:xfrm>
          <a:prstGeom prst="rect">
            <a:avLst/>
          </a:prstGeo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灯片编号占位符 3"/>
          <p:cNvSpPr>
            <a:spLocks noGrp="1"/>
          </p:cNvSpPr>
          <p:nvPr>
            <p:ph type="sldNum" sz="quarter" idx="10"/>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a:t>单击此处编辑母版文本样式</a:t>
            </a:r>
            <a:endParaRPr lang="zh-CN" altLang="en-US" strike="noStrike" noProof="1"/>
          </a:p>
        </p:txBody>
      </p:sp>
      <p:sp>
        <p:nvSpPr>
          <p:cNvPr id="4" name="灯片编号占位符 3"/>
          <p:cNvSpPr>
            <a:spLocks noGrp="1"/>
          </p:cNvSpPr>
          <p:nvPr>
            <p:ph type="sldNum" sz="quarter" idx="10"/>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a:prstGeom prst="rect">
            <a:avLst/>
          </a:prstGeo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half" idx="2"/>
          </p:nvPr>
        </p:nvSpPr>
        <p:spPr>
          <a:xfrm>
            <a:off x="6172200" y="1825625"/>
            <a:ext cx="5181600" cy="4351338"/>
          </a:xfrm>
          <a:prstGeom prst="rect">
            <a:avLst/>
          </a:prstGeo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灯片编号占位符 4"/>
          <p:cNvSpPr>
            <a:spLocks noGrp="1"/>
          </p:cNvSpPr>
          <p:nvPr>
            <p:ph type="sldNum" sz="quarter" idx="10"/>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1186774" y="1778438"/>
            <a:ext cx="4873574" cy="823912"/>
          </a:xfrm>
          <a:prstGeom prst="rect">
            <a:avLst/>
          </a:prstGeo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base"/>
            <a:r>
              <a:rPr lang="zh-CN" altLang="en-US" strike="noStrike" noProof="1"/>
              <a:t>单击此处编辑母版文本样式</a:t>
            </a:r>
            <a:endParaRPr lang="zh-CN" altLang="en-US" strike="noStrike" noProof="1"/>
          </a:p>
        </p:txBody>
      </p:sp>
      <p:sp>
        <p:nvSpPr>
          <p:cNvPr id="4" name="内容占位符 3"/>
          <p:cNvSpPr>
            <a:spLocks noGrp="1"/>
          </p:cNvSpPr>
          <p:nvPr>
            <p:ph sz="half" idx="2"/>
          </p:nvPr>
        </p:nvSpPr>
        <p:spPr>
          <a:xfrm>
            <a:off x="1186774" y="2665379"/>
            <a:ext cx="4873574" cy="3524284"/>
          </a:xfrm>
          <a:prstGeom prst="rect">
            <a:avLst/>
          </a:prstGeo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文本占位符 4"/>
          <p:cNvSpPr>
            <a:spLocks noGrp="1"/>
          </p:cNvSpPr>
          <p:nvPr>
            <p:ph type="body" sz="quarter" idx="3"/>
          </p:nvPr>
        </p:nvSpPr>
        <p:spPr>
          <a:xfrm>
            <a:off x="6256938" y="1778438"/>
            <a:ext cx="4897576" cy="823912"/>
          </a:xfrm>
          <a:prstGeom prst="rect">
            <a:avLst/>
          </a:prstGeo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base"/>
            <a:r>
              <a:rPr lang="zh-CN" altLang="en-US" strike="noStrike" noProof="1"/>
              <a:t>单击此处编辑母版文本样式</a:t>
            </a:r>
            <a:endParaRPr lang="zh-CN" altLang="en-US" strike="noStrike" noProof="1"/>
          </a:p>
        </p:txBody>
      </p:sp>
      <p:sp>
        <p:nvSpPr>
          <p:cNvPr id="6" name="内容占位符 5"/>
          <p:cNvSpPr>
            <a:spLocks noGrp="1"/>
          </p:cNvSpPr>
          <p:nvPr>
            <p:ph sz="quarter" idx="4"/>
          </p:nvPr>
        </p:nvSpPr>
        <p:spPr>
          <a:xfrm>
            <a:off x="6256938" y="2665379"/>
            <a:ext cx="4897576" cy="3524284"/>
          </a:xfrm>
          <a:prstGeom prst="rect">
            <a:avLst/>
          </a:prstGeo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7" name="灯片编号占位符 6"/>
          <p:cNvSpPr>
            <a:spLocks noGrp="1"/>
          </p:cNvSpPr>
          <p:nvPr>
            <p:ph type="sldNum" sz="quarter" idx="10"/>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a:t>单击此处编辑母版标题样式</a:t>
            </a:r>
            <a:endParaRPr lang="zh-CN" altLang="en-US" strike="noStrike" noProof="1"/>
          </a:p>
        </p:txBody>
      </p:sp>
      <p:sp>
        <p:nvSpPr>
          <p:cNvPr id="3" name="灯片编号占位符 2"/>
          <p:cNvSpPr>
            <a:spLocks noGrp="1"/>
          </p:cNvSpPr>
          <p:nvPr>
            <p:ph type="sldNum" sz="quarter" idx="10"/>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base"/>
            <a:r>
              <a:rPr lang="zh-CN" altLang="en-US" strike="noStrike" noProof="1"/>
              <a:t>单击此处编辑母版文本样式</a:t>
            </a:r>
            <a:endParaRPr lang="zh-CN" altLang="en-US" strike="noStrike" noProof="1"/>
          </a:p>
        </p:txBody>
      </p:sp>
      <p:sp>
        <p:nvSpPr>
          <p:cNvPr id="5" name="灯片编号占位符 4"/>
          <p:cNvSpPr>
            <a:spLocks noGrp="1"/>
          </p:cNvSpPr>
          <p:nvPr>
            <p:ph type="sldNum" sz="quarter" idx="10"/>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a:prstGeom prst="rect">
            <a:avLst/>
          </a:prstGeom>
        </p:spPr>
        <p:txBody>
          <a:bodyPr anchor="b"/>
          <a:lstStyle>
            <a:lvl1pPr>
              <a:defRPr sz="3200"/>
            </a:lvl1pPr>
          </a:lstStyle>
          <a:p>
            <a:pPr fontAlgn="base"/>
            <a:r>
              <a:rPr lang="zh-CN" altLang="en-US" strike="noStrike" noProof="1"/>
              <a:t>单击此处编辑母版标题样式</a:t>
            </a:r>
            <a:endParaRPr lang="zh-CN" altLang="en-US" strike="noStrike" noProof="1"/>
          </a:p>
        </p:txBody>
      </p:sp>
      <p:sp>
        <p:nvSpPr>
          <p:cNvPr id="3" name="图片占位符 2"/>
          <p:cNvSpPr>
            <a:spLocks noGrp="1"/>
          </p:cNvSpPr>
          <p:nvPr>
            <p:ph type="pic" idx="1"/>
          </p:nvPr>
        </p:nvSpPr>
        <p:spPr>
          <a:xfrm>
            <a:off x="5183188" y="457201"/>
            <a:ext cx="6172200" cy="540385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fontAlgn="base"/>
            <a:endParaRPr lang="zh-CN" altLang="en-US" strike="noStrike" noProof="1"/>
          </a:p>
        </p:txBody>
      </p:sp>
      <p:sp>
        <p:nvSpPr>
          <p:cNvPr id="4" name="文本占位符 3"/>
          <p:cNvSpPr>
            <a:spLocks noGrp="1"/>
          </p:cNvSpPr>
          <p:nvPr>
            <p:ph type="body" sz="half" idx="2"/>
          </p:nvPr>
        </p:nvSpPr>
        <p:spPr>
          <a:xfrm>
            <a:off x="839788" y="2057400"/>
            <a:ext cx="4165349" cy="3811588"/>
          </a:xfrm>
          <a:prstGeom prst="rect">
            <a:avLst/>
          </a:prstGeo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a:t>单击此处编辑母版文本样式</a:t>
            </a:r>
            <a:endParaRPr lang="zh-CN" altLang="en-US" strike="noStrike" noProof="1"/>
          </a:p>
        </p:txBody>
      </p:sp>
      <p:sp>
        <p:nvSpPr>
          <p:cNvPr id="5" name="灯片编号占位符 4"/>
          <p:cNvSpPr>
            <a:spLocks noGrp="1"/>
          </p:cNvSpPr>
          <p:nvPr>
            <p:ph type="sldNum" sz="quarter" idx="10"/>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a:xfrm>
          <a:off x="0" y="0"/>
          <a:ext cx="0" cy="0"/>
          <a:chOff x="0" y="0"/>
          <a:chExt cx="0" cy="0"/>
        </a:xfrm>
      </p:grpSpPr>
      <p:sp>
        <p:nvSpPr>
          <p:cNvPr id="1026" name="灯片编号占位符 3"/>
          <p:cNvSpPr>
            <a:spLocks noGrp="1"/>
          </p:cNvSpPr>
          <p:nvPr>
            <p:ph type="sldNum" sz="quarter" idx="4"/>
          </p:nvPr>
        </p:nvSpPr>
        <p:spPr>
          <a:xfrm>
            <a:off x="942975" y="6338888"/>
            <a:ext cx="541338" cy="282575"/>
          </a:xfrm>
          <a:prstGeom prst="rect">
            <a:avLst/>
          </a:prstGeom>
          <a:noFill/>
          <a:ln w="9525">
            <a:noFill/>
          </a:ln>
        </p:spPr>
        <p:txBody>
          <a:bodyPr lIns="0" tIns="0" rIns="0" bIns="0"/>
          <a:lstStyle>
            <a:lvl1pPr algn="ctr">
              <a:defRPr>
                <a:solidFill>
                  <a:srgbClr val="595959"/>
                </a:solidFill>
              </a:defRPr>
            </a:lvl1p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1219200" lvl="0" indent="-1219200" algn="ctr" defTabSz="914400" eaLnBrk="0" fontAlgn="base" latinLnBrk="0" hangingPunct="0">
        <a:lnSpc>
          <a:spcPct val="100000"/>
        </a:lnSpc>
        <a:spcBef>
          <a:spcPct val="0"/>
        </a:spcBef>
        <a:spcAft>
          <a:spcPct val="0"/>
        </a:spcAft>
        <a:buClr>
          <a:srgbClr val="000000"/>
        </a:buClr>
        <a:buNone/>
        <a:defRPr sz="5800" b="0" i="0" u="none" kern="1200" baseline="0">
          <a:solidFill>
            <a:schemeClr val="tx1"/>
          </a:solidFill>
          <a:latin typeface="+mj-lt"/>
          <a:ea typeface="+mj-ea"/>
          <a:cs typeface="+mj-cs"/>
          <a:sym typeface="Copperplate Gothic Bold" panose="020E0705020206020404" pitchFamily="2" charset="0"/>
        </a:defRPr>
      </a:lvl1pPr>
    </p:titleStyle>
    <p:bodyStyle>
      <a:lvl1pPr marL="457200" lvl="0" indent="-457200" algn="l" defTabSz="1219200" eaLnBrk="0" fontAlgn="base" latinLnBrk="0" hangingPunct="0">
        <a:lnSpc>
          <a:spcPct val="100000"/>
        </a:lnSpc>
        <a:spcBef>
          <a:spcPct val="20000"/>
        </a:spcBef>
        <a:spcAft>
          <a:spcPct val="0"/>
        </a:spcAft>
        <a:buFont typeface="Arial" panose="020B0604020202020204" pitchFamily="34" charset="0"/>
        <a:buChar char="•"/>
        <a:defRPr sz="4200" b="0" i="0" u="none" kern="1200" baseline="0">
          <a:solidFill>
            <a:schemeClr val="tx1"/>
          </a:solidFill>
          <a:latin typeface="+mn-lt"/>
          <a:ea typeface="+mn-ea"/>
          <a:cs typeface="+mn-cs"/>
          <a:sym typeface="Copperplate Gothic Bold" panose="020E0705020206020404" pitchFamily="2" charset="0"/>
        </a:defRPr>
      </a:lvl1pPr>
      <a:lvl2pPr marL="990600" lvl="1" indent="-381000" algn="l" defTabSz="1219200" eaLnBrk="0" fontAlgn="base" latinLnBrk="0" hangingPunct="0">
        <a:lnSpc>
          <a:spcPct val="100000"/>
        </a:lnSpc>
        <a:spcBef>
          <a:spcPct val="20000"/>
        </a:spcBef>
        <a:spcAft>
          <a:spcPct val="0"/>
        </a:spcAft>
        <a:buFont typeface="Arial" panose="020B0604020202020204" pitchFamily="34" charset="0"/>
        <a:buChar char="–"/>
        <a:defRPr sz="3700" b="0" i="0" u="none" kern="1200" baseline="0">
          <a:solidFill>
            <a:schemeClr val="tx1"/>
          </a:solidFill>
          <a:latin typeface="+mn-lt"/>
          <a:ea typeface="+mn-ea"/>
          <a:cs typeface="+mn-cs"/>
          <a:sym typeface="Copperplate Gothic Bold" panose="020E0705020206020404" pitchFamily="2" charset="0"/>
        </a:defRPr>
      </a:lvl2pPr>
      <a:lvl3pPr marL="1524000" lvl="2" indent="-304800" algn="l" defTabSz="1219200" eaLnBrk="0" fontAlgn="base" latinLnBrk="0" hangingPunct="0">
        <a:lnSpc>
          <a:spcPct val="100000"/>
        </a:lnSpc>
        <a:spcBef>
          <a:spcPct val="20000"/>
        </a:spcBef>
        <a:spcAft>
          <a:spcPct val="0"/>
        </a:spcAft>
        <a:buFont typeface="Arial" panose="020B0604020202020204" pitchFamily="34" charset="0"/>
        <a:buChar char="•"/>
        <a:defRPr sz="3200" b="0" i="0" u="none" kern="1200" baseline="0">
          <a:solidFill>
            <a:schemeClr val="tx1"/>
          </a:solidFill>
          <a:latin typeface="+mn-lt"/>
          <a:ea typeface="+mn-ea"/>
          <a:cs typeface="+mn-cs"/>
          <a:sym typeface="Copperplate Gothic Bold" panose="020E0705020206020404" pitchFamily="2" charset="0"/>
        </a:defRPr>
      </a:lvl3pPr>
      <a:lvl4pPr marL="2133600" lvl="3" indent="-304800" algn="l" defTabSz="1219200" eaLnBrk="0" fontAlgn="base" latinLnBrk="0" hangingPunct="0">
        <a:lnSpc>
          <a:spcPct val="100000"/>
        </a:lnSpc>
        <a:spcBef>
          <a:spcPct val="20000"/>
        </a:spcBef>
        <a:spcAft>
          <a:spcPct val="0"/>
        </a:spcAft>
        <a:buFont typeface="Arial" panose="020B0604020202020204" pitchFamily="34" charset="0"/>
        <a:buChar char="–"/>
        <a:defRPr sz="2600" b="0" i="0" u="none" kern="1200" baseline="0">
          <a:solidFill>
            <a:schemeClr val="tx1"/>
          </a:solidFill>
          <a:latin typeface="+mn-lt"/>
          <a:ea typeface="+mn-ea"/>
          <a:cs typeface="+mn-cs"/>
          <a:sym typeface="Copperplate Gothic Bold" panose="020E0705020206020404" pitchFamily="2" charset="0"/>
        </a:defRPr>
      </a:lvl4pPr>
      <a:lvl5pPr marL="2743200" lvl="4" indent="-304800" algn="l" defTabSz="1219200" eaLnBrk="0" fontAlgn="base" latinLnBrk="0" hangingPunct="0">
        <a:lnSpc>
          <a:spcPct val="100000"/>
        </a:lnSpc>
        <a:spcBef>
          <a:spcPct val="20000"/>
        </a:spcBef>
        <a:spcAft>
          <a:spcPct val="0"/>
        </a:spcAft>
        <a:buFont typeface="Arial" panose="020B0604020202020204" pitchFamily="34" charset="0"/>
        <a:buChar char="»"/>
        <a:defRPr sz="2600" b="0" i="0" u="none" kern="1200" baseline="0">
          <a:solidFill>
            <a:schemeClr val="tx1"/>
          </a:solidFill>
          <a:latin typeface="+mn-lt"/>
          <a:ea typeface="+mn-ea"/>
          <a:cs typeface="+mn-cs"/>
          <a:sym typeface="Copperplate Gothic Bold" panose="020E0705020206020404" pitchFamily="2" charset="0"/>
        </a:defRPr>
      </a:lvl5pPr>
      <a:lvl6pPr marL="2514600" lvl="5" indent="-228600" algn="l" defTabSz="1219200" eaLnBrk="0" fontAlgn="base" latinLnBrk="0" hangingPunct="0">
        <a:lnSpc>
          <a:spcPct val="100000"/>
        </a:lnSpc>
        <a:spcBef>
          <a:spcPct val="20000"/>
        </a:spcBef>
        <a:spcAft>
          <a:spcPct val="0"/>
        </a:spcAft>
        <a:buFont typeface="Arial" panose="020B0604020202020204" pitchFamily="34" charset="0"/>
        <a:buChar char="»"/>
        <a:defRPr sz="2600" b="0" i="0" u="none" kern="1200" baseline="0">
          <a:solidFill>
            <a:schemeClr val="tx1"/>
          </a:solidFill>
          <a:latin typeface="+mn-lt"/>
          <a:ea typeface="+mn-ea"/>
          <a:cs typeface="+mn-cs"/>
          <a:sym typeface="Copperplate Gothic Bold" panose="020E0705020206020404" pitchFamily="2" charset="0"/>
        </a:defRPr>
      </a:lvl6pPr>
      <a:lvl7pPr marL="2971800" lvl="6" indent="-228600" algn="l" defTabSz="1219200" eaLnBrk="0" fontAlgn="base" latinLnBrk="0" hangingPunct="0">
        <a:lnSpc>
          <a:spcPct val="100000"/>
        </a:lnSpc>
        <a:spcBef>
          <a:spcPct val="20000"/>
        </a:spcBef>
        <a:spcAft>
          <a:spcPct val="0"/>
        </a:spcAft>
        <a:buFont typeface="Arial" panose="020B0604020202020204" pitchFamily="34" charset="0"/>
        <a:buChar char="»"/>
        <a:defRPr sz="2600" b="0" i="0" u="none" kern="1200" baseline="0">
          <a:solidFill>
            <a:schemeClr val="tx1"/>
          </a:solidFill>
          <a:latin typeface="+mn-lt"/>
          <a:ea typeface="+mn-ea"/>
          <a:cs typeface="+mn-cs"/>
          <a:sym typeface="Copperplate Gothic Bold" panose="020E0705020206020404" pitchFamily="2" charset="0"/>
        </a:defRPr>
      </a:lvl7pPr>
      <a:lvl8pPr marL="3429000" lvl="7" indent="-228600" algn="l" defTabSz="1219200" eaLnBrk="0" fontAlgn="base" latinLnBrk="0" hangingPunct="0">
        <a:lnSpc>
          <a:spcPct val="100000"/>
        </a:lnSpc>
        <a:spcBef>
          <a:spcPct val="20000"/>
        </a:spcBef>
        <a:spcAft>
          <a:spcPct val="0"/>
        </a:spcAft>
        <a:buFont typeface="Arial" panose="020B0604020202020204" pitchFamily="34" charset="0"/>
        <a:buChar char="»"/>
        <a:defRPr sz="2600" b="0" i="0" u="none" kern="1200" baseline="0">
          <a:solidFill>
            <a:schemeClr val="tx1"/>
          </a:solidFill>
          <a:latin typeface="+mn-lt"/>
          <a:ea typeface="+mn-ea"/>
          <a:cs typeface="+mn-cs"/>
          <a:sym typeface="Copperplate Gothic Bold" panose="020E0705020206020404" pitchFamily="2" charset="0"/>
        </a:defRPr>
      </a:lvl8pPr>
      <a:lvl9pPr marL="3886200" lvl="8" indent="-228600" algn="l" defTabSz="1219200" eaLnBrk="0" fontAlgn="base" latinLnBrk="0" hangingPunct="0">
        <a:lnSpc>
          <a:spcPct val="100000"/>
        </a:lnSpc>
        <a:spcBef>
          <a:spcPct val="20000"/>
        </a:spcBef>
        <a:spcAft>
          <a:spcPct val="0"/>
        </a:spcAft>
        <a:buFont typeface="Arial" panose="020B0604020202020204" pitchFamily="34" charset="0"/>
        <a:buChar char="»"/>
        <a:defRPr sz="2600" b="0" i="0" u="none" kern="1200" baseline="0">
          <a:solidFill>
            <a:schemeClr val="tx1"/>
          </a:solidFill>
          <a:latin typeface="+mn-lt"/>
          <a:ea typeface="+mn-ea"/>
          <a:cs typeface="+mn-cs"/>
          <a:sym typeface="Copperplate Gothic Bold" panose="020E0705020206020404" pitchFamily="2" charset="0"/>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2pPr>
      <a:lvl3pPr marL="914400" lvl="2"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3pPr>
      <a:lvl4pPr marL="1371600" lvl="3"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4pPr>
      <a:lvl5pPr marL="1828800" lvl="4"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5pPr>
      <a:lvl6pPr marL="2286000" lvl="5"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6pPr>
      <a:lvl7pPr marL="2743200" lvl="6"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7pPr>
      <a:lvl8pPr marL="3200400" lvl="7"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8pPr>
      <a:lvl9pPr marL="3657600" lvl="8"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hemeOverride" Target="../theme/themeOverride1.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hemeOverride" Target="../theme/themeOverride2.xml"/><Relationship Id="rId2" Type="http://schemas.openxmlformats.org/officeDocument/2006/relationships/image" Target="../media/image4.jpeg"/><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hemeOverride" Target="../theme/themeOverride3.xml"/><Relationship Id="rId1" Type="http://schemas.openxmlformats.org/officeDocument/2006/relationships/image" Target="../media/image1.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hemeOverride" Target="../theme/themeOverride4.xml"/><Relationship Id="rId1" Type="http://schemas.openxmlformats.org/officeDocument/2006/relationships/image" Target="../media/image1.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hemeOverride" Target="../theme/themeOverride5.xml"/><Relationship Id="rId1" Type="http://schemas.openxmlformats.org/officeDocument/2006/relationships/image" Target="../media/image1.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hemeOverride" Target="../theme/themeOverride6.xml"/><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矩形 1"/>
          <p:cNvSpPr/>
          <p:nvPr/>
        </p:nvSpPr>
        <p:spPr>
          <a:xfrm>
            <a:off x="0" y="2625725"/>
            <a:ext cx="12192000" cy="1714500"/>
          </a:xfrm>
          <a:prstGeom prst="rect">
            <a:avLst/>
          </a:prstGeom>
          <a:solidFill>
            <a:srgbClr val="28A9D6"/>
          </a:solidFill>
          <a:ln w="9525">
            <a:noFill/>
          </a:ln>
        </p:spPr>
        <p:txBody>
          <a:bodyPr lIns="121920" tIns="60960" rIns="121920" bIns="60960" anchor="t"/>
          <a:lstStyle/>
          <a:p>
            <a:endParaRPr lang="zh-CN" altLang="en-US" sz="2400" dirty="0">
              <a:solidFill>
                <a:srgbClr val="000000"/>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5362" name="直接连接符 24"/>
          <p:cNvSpPr/>
          <p:nvPr/>
        </p:nvSpPr>
        <p:spPr>
          <a:xfrm>
            <a:off x="0" y="4373563"/>
            <a:ext cx="12192000" cy="1587"/>
          </a:xfrm>
          <a:prstGeom prst="line">
            <a:avLst/>
          </a:prstGeom>
          <a:ln w="1905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3" name="直接连接符 27"/>
          <p:cNvSpPr/>
          <p:nvPr/>
        </p:nvSpPr>
        <p:spPr>
          <a:xfrm>
            <a:off x="0" y="5154613"/>
            <a:ext cx="4319588" cy="12700"/>
          </a:xfrm>
          <a:prstGeom prst="line">
            <a:avLst/>
          </a:prstGeom>
          <a:ln w="31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4" name="直接连接符 29"/>
          <p:cNvSpPr/>
          <p:nvPr/>
        </p:nvSpPr>
        <p:spPr>
          <a:xfrm>
            <a:off x="0" y="5219700"/>
            <a:ext cx="4319588" cy="12700"/>
          </a:xfrm>
          <a:prstGeom prst="line">
            <a:avLst/>
          </a:prstGeom>
          <a:ln w="31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5" name="直接连接符 31"/>
          <p:cNvSpPr/>
          <p:nvPr/>
        </p:nvSpPr>
        <p:spPr>
          <a:xfrm>
            <a:off x="0" y="5286375"/>
            <a:ext cx="4319588" cy="12700"/>
          </a:xfrm>
          <a:prstGeom prst="line">
            <a:avLst/>
          </a:prstGeom>
          <a:ln w="31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6" name="直接连接符 39"/>
          <p:cNvSpPr/>
          <p:nvPr/>
        </p:nvSpPr>
        <p:spPr>
          <a:xfrm>
            <a:off x="7872413" y="5154613"/>
            <a:ext cx="4319587" cy="12700"/>
          </a:xfrm>
          <a:prstGeom prst="line">
            <a:avLst/>
          </a:prstGeom>
          <a:ln w="31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7" name="直接连接符 40"/>
          <p:cNvSpPr/>
          <p:nvPr/>
        </p:nvSpPr>
        <p:spPr>
          <a:xfrm>
            <a:off x="7872413" y="5219700"/>
            <a:ext cx="4319587" cy="12700"/>
          </a:xfrm>
          <a:prstGeom prst="line">
            <a:avLst/>
          </a:prstGeom>
          <a:ln w="31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8" name="直接连接符 41"/>
          <p:cNvSpPr/>
          <p:nvPr/>
        </p:nvSpPr>
        <p:spPr>
          <a:xfrm>
            <a:off x="7872413" y="5286375"/>
            <a:ext cx="4319587" cy="12700"/>
          </a:xfrm>
          <a:prstGeom prst="line">
            <a:avLst/>
          </a:prstGeom>
          <a:ln w="31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70" name="TextBox 13"/>
          <p:cNvSpPr/>
          <p:nvPr/>
        </p:nvSpPr>
        <p:spPr>
          <a:xfrm>
            <a:off x="330200" y="2769235"/>
            <a:ext cx="11725275" cy="1938020"/>
          </a:xfrm>
          <a:prstGeom prst="rect">
            <a:avLst/>
          </a:prstGeom>
          <a:noFill/>
          <a:ln w="9525">
            <a:noFill/>
          </a:ln>
        </p:spPr>
        <p:txBody>
          <a:bodyPr wrap="square" anchor="t">
            <a:spAutoFit/>
          </a:bodyPr>
          <a:lstStyle/>
          <a:p>
            <a:pPr algn="ctr"/>
            <a:r>
              <a:rPr lang="zh-CN" altLang="en-US" sz="9600" b="1" dirty="0">
                <a:solidFill>
                  <a:schemeClr val="bg1"/>
                </a:solidFill>
                <a:latin typeface="微软雅黑" panose="020B0503020204020204" pitchFamily="2" charset="-122"/>
                <a:sym typeface="Copperplate Gothic Bold" panose="020E0705020206020404" pitchFamily="2" charset="0"/>
              </a:rPr>
              <a:t>计算机网络</a:t>
            </a:r>
            <a:r>
              <a:rPr lang="zh-CN" altLang="en-US" sz="9600" b="1" dirty="0">
                <a:solidFill>
                  <a:schemeClr val="bg1"/>
                </a:solidFill>
                <a:latin typeface="微软雅黑" panose="020B0503020204020204" pitchFamily="2" charset="-122"/>
                <a:ea typeface="微软雅黑" panose="020B0503020204020204" pitchFamily="2" charset="-122"/>
                <a:sym typeface="Copperplate Gothic Bold" panose="020E0705020206020404" pitchFamily="2" charset="0"/>
              </a:rPr>
              <a:t>基础</a:t>
            </a:r>
            <a:endParaRPr lang="zh-CN" altLang="en-US" sz="5400" b="1" dirty="0">
              <a:solidFill>
                <a:schemeClr val="bg1"/>
              </a:solidFill>
              <a:latin typeface="微软雅黑" panose="020B0503020204020204" pitchFamily="2" charset="-122"/>
              <a:ea typeface="微软雅黑" panose="020B0503020204020204" pitchFamily="2" charset="-122"/>
              <a:sym typeface="Copperplate Gothic Bold" panose="020E0705020206020404" pitchFamily="2" charset="0"/>
            </a:endParaRPr>
          </a:p>
          <a:p>
            <a:pPr algn="ctr"/>
            <a:endParaRPr lang="en-US" altLang="zh-CN" sz="2400" b="1" dirty="0">
              <a:solidFill>
                <a:schemeClr val="bg1"/>
              </a:solidFill>
              <a:latin typeface="微软雅黑" panose="020B0503020204020204" pitchFamily="2" charset="-122"/>
              <a:ea typeface="微软雅黑" panose="020B0503020204020204" pitchFamily="2" charset="-122"/>
              <a:sym typeface="Copperplate Gothic Bold" panose="020E0705020206020404" pitchFamily="2" charset="0"/>
            </a:endParaRPr>
          </a:p>
        </p:txBody>
      </p:sp>
      <p:sp>
        <p:nvSpPr>
          <p:cNvPr id="15371" name="TextBox 13"/>
          <p:cNvSpPr/>
          <p:nvPr/>
        </p:nvSpPr>
        <p:spPr>
          <a:xfrm>
            <a:off x="3832225" y="4765675"/>
            <a:ext cx="4438650" cy="829945"/>
          </a:xfrm>
          <a:prstGeom prst="rect">
            <a:avLst/>
          </a:prstGeom>
          <a:noFill/>
          <a:ln w="9525">
            <a:noFill/>
          </a:ln>
        </p:spPr>
        <p:txBody>
          <a:bodyPr anchor="t">
            <a:spAutoFit/>
          </a:bodyPr>
          <a:lstStyle/>
          <a:p>
            <a:pPr algn="ctr"/>
            <a:r>
              <a:rPr lang="zh-CN" altLang="en-US" sz="4800" b="1" dirty="0">
                <a:latin typeface="微软雅黑" panose="020B0503020204020204" pitchFamily="2" charset="-122"/>
                <a:ea typeface="微软雅黑" panose="020B0503020204020204" pitchFamily="2" charset="-122"/>
              </a:rPr>
              <a:t>专业核心课程</a:t>
            </a:r>
            <a:endParaRPr lang="zh-CN" altLang="en-US" sz="4800" b="1" dirty="0">
              <a:latin typeface="微软雅黑" panose="020B0503020204020204" pitchFamily="2" charset="-122"/>
              <a:ea typeface="微软雅黑" panose="020B0503020204020204" pitchFamily="2" charset="-122"/>
            </a:endParaRPr>
          </a:p>
        </p:txBody>
      </p:sp>
      <p:pic>
        <p:nvPicPr>
          <p:cNvPr id="3" name="图片 2" descr="160733176"/>
          <p:cNvPicPr>
            <a:picLocks noChangeAspect="1"/>
          </p:cNvPicPr>
          <p:nvPr/>
        </p:nvPicPr>
        <p:blipFill>
          <a:blip r:embed="rId1"/>
          <a:stretch>
            <a:fillRect/>
          </a:stretch>
        </p:blipFill>
        <p:spPr>
          <a:xfrm>
            <a:off x="4984750" y="216535"/>
            <a:ext cx="2221865" cy="2221865"/>
          </a:xfrm>
          <a:prstGeom prst="rect">
            <a:avLst/>
          </a:prstGeom>
        </p:spPr>
      </p:pic>
    </p:spTree>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23620" y="2060905"/>
            <a:ext cx="10584698" cy="3821111"/>
          </a:xfrm>
          <a:prstGeom prst="rect">
            <a:avLst/>
          </a:prstGeom>
          <a:noFill/>
        </p:spPr>
        <p:txBody>
          <a:bodyPr wrap="square">
            <a:spAutoFit/>
          </a:bodyPr>
          <a:lstStyle/>
          <a:p>
            <a:pPr>
              <a:lnSpc>
                <a:spcPct val="150000"/>
              </a:lnSpc>
              <a:tabLst>
                <a:tab pos="114300" algn="l"/>
                <a:tab pos="266700" algn="l"/>
              </a:tabLst>
            </a:pPr>
            <a:r>
              <a:rPr lang="zh-CN" altLang="en-US" sz="1600" dirty="0"/>
              <a:t>第三步：选择合适的工具。 可选择专业的数据分析软件，如 </a:t>
            </a:r>
            <a:r>
              <a:rPr lang="en-US" altLang="zh-CN" sz="1600" dirty="0"/>
              <a:t>MATLAB </a:t>
            </a:r>
            <a:r>
              <a:rPr lang="zh-CN" altLang="en-US" sz="1600" dirty="0"/>
              <a:t>等，目前已经有很多开源免费的工具。对 一个机器学习的新手，</a:t>
            </a:r>
            <a:r>
              <a:rPr lang="en-US" altLang="zh-CN" sz="1600" dirty="0"/>
              <a:t>Python </a:t>
            </a:r>
            <a:r>
              <a:rPr lang="zh-CN" altLang="en-US" sz="1600" dirty="0"/>
              <a:t>是一种非常不错的入门语言，不仅简单易学，而且在各个行 业的应用也非常广，作为第一种入门语言非常合适。 第二步中提到的机器学习算法，目前已经有开源的库实现，如 </a:t>
            </a:r>
            <a:r>
              <a:rPr lang="en-US" altLang="zh-CN" sz="1600" dirty="0"/>
              <a:t>Python </a:t>
            </a:r>
            <a:r>
              <a:rPr lang="zh-CN" altLang="en-US" sz="1600" dirty="0"/>
              <a:t>中的 </a:t>
            </a:r>
            <a:r>
              <a:rPr lang="en-US" altLang="zh-CN" sz="1600" dirty="0" err="1"/>
              <a:t>ScikitLearn</a:t>
            </a:r>
            <a:r>
              <a:rPr lang="en-US" altLang="zh-CN" sz="1600" dirty="0"/>
              <a:t> </a:t>
            </a:r>
            <a:r>
              <a:rPr lang="zh-CN" altLang="en-US" sz="1600" dirty="0"/>
              <a:t>或 </a:t>
            </a:r>
            <a:r>
              <a:rPr lang="en-US" altLang="zh-CN" sz="1600" dirty="0"/>
              <a:t>TensorFlow</a:t>
            </a:r>
            <a:r>
              <a:rPr lang="zh-CN" altLang="en-US" sz="1600" dirty="0"/>
              <a:t>，性能都经过了优化。 第四步：如何使用工具。 取得数据之后首先是观察数据，如 </a:t>
            </a:r>
            <a:r>
              <a:rPr lang="en-US" altLang="zh-CN" sz="1600" dirty="0"/>
              <a:t>Kaggle </a:t>
            </a:r>
            <a:r>
              <a:rPr lang="zh-CN" altLang="en-US" sz="1600" dirty="0"/>
              <a:t>高手写的新手教程都是先进行数据展示， 他们会先将数据用图的方式展现出来，无论是使用 </a:t>
            </a:r>
            <a:r>
              <a:rPr lang="en-US" altLang="zh-CN" sz="1600" dirty="0"/>
              <a:t>Excel</a:t>
            </a:r>
            <a:r>
              <a:rPr lang="zh-CN" altLang="en-US" sz="1600" dirty="0"/>
              <a:t>，还是使用 </a:t>
            </a:r>
            <a:r>
              <a:rPr lang="en-US" altLang="zh-CN" sz="1600" dirty="0"/>
              <a:t>Python</a:t>
            </a:r>
            <a:r>
              <a:rPr lang="zh-CN" altLang="en-US" sz="1600" dirty="0"/>
              <a:t>，图可以告诉</a:t>
            </a:r>
            <a:r>
              <a:rPr lang="zh-CN" altLang="en-US" dirty="0"/>
              <a:t>你一组数据最有价值的部分。然后通过观察，排除无效的数据，筛选合适的特征，选取合 适的模型，最终整理出的数据才是真正程序需要处理的。 对于新手来说，复杂的数学公式、庞大的数据，或者是高大上的 </a:t>
            </a:r>
            <a:r>
              <a:rPr lang="en-US" altLang="zh-CN" dirty="0"/>
              <a:t>AlphaGo</a:t>
            </a:r>
            <a:r>
              <a:rPr lang="zh-CN" altLang="en-US" dirty="0"/>
              <a:t>，只会让人 望而却步，无从下手。新手应尝试从自己工作或者生活中的小问题入手，厘清思路、分析 数据、选取模型、运用机器学习算法，才能更深入地学习</a:t>
            </a:r>
            <a:endParaRPr lang="en-US" altLang="zh-CN" sz="1800" dirty="0">
              <a:solidFill>
                <a:srgbClr val="231F20"/>
              </a:solidFill>
              <a:latin typeface="Microsoft YaHei UI" panose="020B0503020204020204" pitchFamily="18" charset="-122"/>
              <a:cs typeface="Microsoft YaHei UI" panose="020B0503020204020204" pitchFamily="18" charset="-122"/>
            </a:endParaRPr>
          </a:p>
          <a:p>
            <a:pPr>
              <a:lnSpc>
                <a:spcPts val="1700"/>
              </a:lnSpc>
              <a:tabLst>
                <a:tab pos="203200" algn="l"/>
                <a:tab pos="266700" algn="l"/>
                <a:tab pos="1778000" algn="l"/>
              </a:tabLst>
            </a:pPr>
            <a:endParaRPr lang="zh-CN" altLang="en-US" dirty="0"/>
          </a:p>
        </p:txBody>
      </p:sp>
      <p:sp>
        <p:nvSpPr>
          <p:cNvPr id="5" name="文本框 4"/>
          <p:cNvSpPr txBox="1"/>
          <p:nvPr/>
        </p:nvSpPr>
        <p:spPr>
          <a:xfrm>
            <a:off x="335600" y="2842688"/>
            <a:ext cx="6094268" cy="264175"/>
          </a:xfrm>
          <a:prstGeom prst="rect">
            <a:avLst/>
          </a:prstGeom>
          <a:noFill/>
        </p:spPr>
        <p:txBody>
          <a:bodyPr wrap="square">
            <a:spAutoFit/>
          </a:bodyPr>
          <a:lstStyle/>
          <a:p>
            <a:pPr>
              <a:lnSpc>
                <a:spcPts val="1200"/>
              </a:lnSpc>
              <a:tabLst>
                <a:tab pos="203200" algn="l"/>
                <a:tab pos="266700" algn="l"/>
              </a:tabLst>
            </a:pPr>
            <a:r>
              <a:rPr lang="en-US" altLang="zh-CN" sz="1800">
                <a:solidFill>
                  <a:srgbClr val="231F20"/>
                </a:solidFill>
                <a:latin typeface="Microsoft YaHei UI" panose="020B0503020204020204" pitchFamily="18" charset="-122"/>
                <a:cs typeface="Microsoft YaHei UI" panose="020B0503020204020204" pitchFamily="18" charset="-122"/>
              </a:rPr>
              <a:t>       </a:t>
            </a:r>
            <a:endParaRPr lang="zh-CN" altLang="en-US"/>
          </a:p>
        </p:txBody>
      </p:sp>
      <p:sp>
        <p:nvSpPr>
          <p:cNvPr id="8"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0" name="文本框 9"/>
          <p:cNvSpPr txBox="1"/>
          <p:nvPr/>
        </p:nvSpPr>
        <p:spPr>
          <a:xfrm>
            <a:off x="-2325045" y="404720"/>
            <a:ext cx="6098240" cy="369332"/>
          </a:xfrm>
          <a:prstGeom prst="rect">
            <a:avLst/>
          </a:prstGeom>
          <a:noFill/>
        </p:spPr>
        <p:txBody>
          <a:bodyPr wrap="square">
            <a:spAutoFit/>
          </a:bodyPr>
          <a:lstStyle/>
          <a:p>
            <a:pPr algn="ctr"/>
            <a:r>
              <a:rPr lang="zh-CN" altLang="en-US">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6386"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6387" name="组合 6"/>
          <p:cNvGrpSpPr/>
          <p:nvPr/>
        </p:nvGrpSpPr>
        <p:grpSpPr>
          <a:xfrm flipH="1">
            <a:off x="974725" y="6269038"/>
            <a:ext cx="412750" cy="420687"/>
            <a:chOff x="0" y="0"/>
            <a:chExt cx="3868830" cy="3952255"/>
          </a:xfrm>
        </p:grpSpPr>
        <p:sp>
          <p:nvSpPr>
            <p:cNvPr id="16388"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89"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0"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1"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2"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3"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4"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5"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6"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7"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8"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9"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400"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401"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6402"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6403" name="文本框 27"/>
          <p:cNvSpPr/>
          <p:nvPr/>
        </p:nvSpPr>
        <p:spPr>
          <a:xfrm>
            <a:off x="1590675" y="138906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6404" name="任意多边形 28"/>
          <p:cNvSpPr/>
          <p:nvPr/>
        </p:nvSpPr>
        <p:spPr>
          <a:xfrm flipV="1">
            <a:off x="1431925" y="135731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6405"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grpSp>
        <p:nvGrpSpPr>
          <p:cNvPr id="16407" name="组合 2"/>
          <p:cNvGrpSpPr/>
          <p:nvPr/>
        </p:nvGrpSpPr>
        <p:grpSpPr>
          <a:xfrm>
            <a:off x="1633538" y="1831975"/>
            <a:ext cx="2768600" cy="1570038"/>
            <a:chOff x="0" y="0"/>
            <a:chExt cx="2768506" cy="1569660"/>
          </a:xfrm>
        </p:grpSpPr>
        <p:grpSp>
          <p:nvGrpSpPr>
            <p:cNvPr id="2" name="组合 39"/>
            <p:cNvGrpSpPr/>
            <p:nvPr/>
          </p:nvGrpSpPr>
          <p:grpSpPr>
            <a:xfrm>
              <a:off x="52386" y="201564"/>
              <a:ext cx="2716120" cy="1161419"/>
              <a:chOff x="0" y="0"/>
              <a:chExt cx="2716120" cy="1161419"/>
            </a:xfrm>
          </p:grpSpPr>
          <p:sp>
            <p:nvSpPr>
              <p:cNvPr id="16408" name="矩形 5"/>
              <p:cNvSpPr/>
              <p:nvPr/>
            </p:nvSpPr>
            <p:spPr>
              <a:xfrm>
                <a:off x="0" y="134905"/>
                <a:ext cx="1022315" cy="923703"/>
              </a:xfrm>
              <a:prstGeom prst="rect">
                <a:avLst/>
              </a:prstGeom>
              <a:solidFill>
                <a:srgbClr val="C00000"/>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409" name="矩形 6"/>
              <p:cNvSpPr/>
              <p:nvPr/>
            </p:nvSpPr>
            <p:spPr>
              <a:xfrm>
                <a:off x="935005" y="0"/>
                <a:ext cx="1781115" cy="830064"/>
              </a:xfrm>
              <a:prstGeom prst="rect">
                <a:avLst/>
              </a:prstGeom>
              <a:noFill/>
              <a:ln w="9525">
                <a:noFill/>
              </a:ln>
            </p:spPr>
            <p:txBody>
              <a:bodyPr wrap="none" anchor="t">
                <a:spAutoFit/>
              </a:bodyPr>
              <a:lstStyle/>
              <a:p>
                <a:r>
                  <a:rPr lang="zh-CN" altLang="en-US" sz="3200" b="1" dirty="0">
                    <a:latin typeface="微软雅黑" panose="020B0503020204020204" pitchFamily="2" charset="-122"/>
                    <a:ea typeface="微软雅黑" panose="020B0503020204020204" pitchFamily="2" charset="-122"/>
                  </a:rPr>
                  <a:t>教学计划</a:t>
                </a:r>
                <a:endParaRPr lang="zh-CN" altLang="en-US" sz="3200" b="1" dirty="0">
                  <a:latin typeface="微软雅黑" panose="020B0503020204020204" pitchFamily="2" charset="-122"/>
                  <a:ea typeface="微软雅黑" panose="020B0503020204020204" pitchFamily="2" charset="-122"/>
                </a:endParaRPr>
              </a:p>
            </p:txBody>
          </p:sp>
          <p:sp>
            <p:nvSpPr>
              <p:cNvPr id="16410" name="TextBox 5"/>
              <p:cNvSpPr txBox="1"/>
              <p:nvPr/>
            </p:nvSpPr>
            <p:spPr>
              <a:xfrm>
                <a:off x="937541" y="668976"/>
                <a:ext cx="1778051" cy="492443"/>
              </a:xfrm>
              <a:prstGeom prst="rect">
                <a:avLst/>
              </a:prstGeom>
              <a:noFill/>
              <a:ln w="9525">
                <a:noFill/>
              </a:ln>
            </p:spPr>
            <p:txBody>
              <a:bodyPr wrap="none" anchor="t">
                <a:spAutoFit/>
              </a:bodyPr>
              <a:lstStyle/>
              <a:p>
                <a:r>
                  <a:rPr lang="zh-CN" altLang="en-US" sz="2500" b="1" dirty="0">
                    <a:solidFill>
                      <a:srgbClr val="C00000"/>
                    </a:solidFill>
                    <a:latin typeface="Copperplate Gothic Bold" panose="020E0705020206020404" pitchFamily="2" charset="0"/>
                    <a:ea typeface="宋体" panose="02010600030101010101" pitchFamily="2" charset="-122"/>
                  </a:rPr>
                  <a:t> ORJECT</a:t>
                </a:r>
                <a:endParaRPr lang="zh-CN" altLang="en-US" sz="2500" b="1" dirty="0">
                  <a:solidFill>
                    <a:srgbClr val="C00000"/>
                  </a:solidFill>
                  <a:latin typeface="Copperplate Gothic Bold" panose="020E0705020206020404" pitchFamily="2" charset="0"/>
                  <a:ea typeface="宋体" panose="02010600030101010101" pitchFamily="2" charset="-122"/>
                </a:endParaRPr>
              </a:p>
            </p:txBody>
          </p:sp>
        </p:grpSp>
        <p:pic>
          <p:nvPicPr>
            <p:cNvPr id="16411" name="矩形 4" descr="C:\Users\jiaruchun\Desktop\教学计划副本.png教学计划副本"/>
            <p:cNvPicPr/>
            <p:nvPr/>
          </p:nvPicPr>
          <p:blipFill>
            <a:blip r:embed="rId1"/>
            <a:stretch>
              <a:fillRect/>
            </a:stretch>
          </p:blipFill>
          <p:spPr>
            <a:xfrm>
              <a:off x="-641836" y="73082"/>
              <a:ext cx="2346880" cy="1763329"/>
            </a:xfrm>
            <a:prstGeom prst="rect">
              <a:avLst/>
            </a:prstGeom>
            <a:noFill/>
            <a:ln w="9525">
              <a:noFill/>
            </a:ln>
          </p:spPr>
        </p:pic>
      </p:grpSp>
      <p:sp>
        <p:nvSpPr>
          <p:cNvPr id="16413" name="矩形 9"/>
          <p:cNvSpPr/>
          <p:nvPr/>
        </p:nvSpPr>
        <p:spPr>
          <a:xfrm>
            <a:off x="4862513" y="2039938"/>
            <a:ext cx="4073525" cy="450850"/>
          </a:xfrm>
          <a:prstGeom prst="rect">
            <a:avLst/>
          </a:prstGeom>
          <a:solidFill>
            <a:srgbClr val="50B1DC"/>
          </a:solidFill>
          <a:ln w="9525">
            <a:noFill/>
          </a:ln>
          <a:effectLst>
            <a:outerShdw dist="38100" dir="2699999" algn="ctr" rotWithShape="0">
              <a:srgbClr val="000000">
                <a:alpha val="34000"/>
              </a:srgbClr>
            </a:outerShdw>
          </a:effectLst>
        </p:spPr>
        <p:txBody>
          <a:bodyPr lIns="0" tIns="0" rIns="0" bIns="0" anchor="ctr"/>
          <a:lstStyle/>
          <a:p>
            <a:pPr algn="ctr"/>
            <a:endParaRPr lang="zh-CN" altLang="en-US" sz="1600" dirty="0">
              <a:latin typeface="华文楷体" panose="02010600040101010101" pitchFamily="2" charset="-122"/>
              <a:ea typeface="华文楷体" panose="02010600040101010101" pitchFamily="2" charset="-122"/>
            </a:endParaRPr>
          </a:p>
        </p:txBody>
      </p:sp>
      <p:sp>
        <p:nvSpPr>
          <p:cNvPr id="16414" name="TextBox 12"/>
          <p:cNvSpPr txBox="1"/>
          <p:nvPr/>
        </p:nvSpPr>
        <p:spPr>
          <a:xfrm>
            <a:off x="5111750" y="2066925"/>
            <a:ext cx="1976823" cy="369332"/>
          </a:xfrm>
          <a:prstGeom prst="rect">
            <a:avLst/>
          </a:prstGeom>
          <a:noFill/>
          <a:ln w="9525">
            <a:noFill/>
          </a:ln>
        </p:spPr>
        <p:txBody>
          <a:bodyPr wrap="none" anchor="t">
            <a:spAutoFit/>
          </a:bodyPr>
          <a:lstStyle/>
          <a:p>
            <a:r>
              <a:rPr lang="zh-CN" altLang="en-US" b="1" dirty="0">
                <a:solidFill>
                  <a:schemeClr val="bg1"/>
                </a:solidFill>
                <a:latin typeface="Copperplate Gothic Bold" panose="020E0705020206020404" pitchFamily="2" charset="0"/>
                <a:ea typeface="宋体" panose="02010600030101010101" pitchFamily="2" charset="-122"/>
              </a:rPr>
              <a:t>教学时数：</a:t>
            </a:r>
            <a:r>
              <a:rPr lang="en-US" altLang="zh-CN" b="1" dirty="0">
                <a:solidFill>
                  <a:schemeClr val="bg1"/>
                </a:solidFill>
                <a:ea typeface="宋体" panose="02010600030101010101" pitchFamily="2" charset="-122"/>
              </a:rPr>
              <a:t>4</a:t>
            </a:r>
            <a:r>
              <a:rPr lang="zh-CN" altLang="en-US" b="1" dirty="0">
                <a:solidFill>
                  <a:schemeClr val="bg1"/>
                </a:solidFill>
                <a:latin typeface="Copperplate Gothic Bold" panose="020E0705020206020404" pitchFamily="2" charset="0"/>
                <a:ea typeface="宋体" panose="02010600030101010101" pitchFamily="2" charset="-122"/>
              </a:rPr>
              <a:t>节课</a:t>
            </a:r>
            <a:endParaRPr lang="zh-CN" altLang="en-US" b="1" dirty="0">
              <a:solidFill>
                <a:schemeClr val="bg1"/>
              </a:solidFill>
              <a:latin typeface="Copperplate Gothic Bold" panose="020E0705020206020404" pitchFamily="2" charset="0"/>
              <a:ea typeface="宋体" panose="02010600030101010101" pitchFamily="2" charset="-122"/>
            </a:endParaRPr>
          </a:p>
        </p:txBody>
      </p:sp>
      <p:sp>
        <p:nvSpPr>
          <p:cNvPr id="16415" name="矩形 14"/>
          <p:cNvSpPr/>
          <p:nvPr/>
        </p:nvSpPr>
        <p:spPr>
          <a:xfrm>
            <a:off x="4879975" y="2606675"/>
            <a:ext cx="4073525" cy="450850"/>
          </a:xfrm>
          <a:prstGeom prst="rect">
            <a:avLst/>
          </a:prstGeom>
          <a:solidFill>
            <a:srgbClr val="50B1DC"/>
          </a:solidFill>
          <a:ln w="9525">
            <a:noFill/>
          </a:ln>
          <a:effectLst>
            <a:outerShdw dist="38100" dir="2699999" algn="ctr" rotWithShape="0">
              <a:srgbClr val="000000">
                <a:alpha val="34000"/>
              </a:srgbClr>
            </a:outerShdw>
          </a:effectLst>
        </p:spPr>
        <p:txBody>
          <a:bodyPr lIns="0" tIns="0" rIns="0" bIns="0" anchor="ctr"/>
          <a:lstStyle/>
          <a:p>
            <a:pPr algn="ctr"/>
            <a:endParaRPr lang="zh-CN" altLang="en-US" sz="1600" dirty="0">
              <a:latin typeface="华文楷体" panose="02010600040101010101" pitchFamily="2" charset="-122"/>
              <a:ea typeface="华文楷体" panose="02010600040101010101" pitchFamily="2" charset="-122"/>
            </a:endParaRPr>
          </a:p>
        </p:txBody>
      </p:sp>
      <p:sp>
        <p:nvSpPr>
          <p:cNvPr id="16416" name="TextBox 17"/>
          <p:cNvSpPr txBox="1"/>
          <p:nvPr/>
        </p:nvSpPr>
        <p:spPr>
          <a:xfrm>
            <a:off x="5111750" y="2643188"/>
            <a:ext cx="2468563" cy="365125"/>
          </a:xfrm>
          <a:prstGeom prst="rect">
            <a:avLst/>
          </a:prstGeom>
          <a:noFill/>
          <a:ln w="9525">
            <a:noFill/>
          </a:ln>
        </p:spPr>
        <p:txBody>
          <a:bodyPr wrap="none" anchor="t">
            <a:spAutoFit/>
          </a:bodyPr>
          <a:lstStyle/>
          <a:p>
            <a:r>
              <a:rPr lang="zh-CN" altLang="en-US" b="1" dirty="0">
                <a:solidFill>
                  <a:schemeClr val="bg1"/>
                </a:solidFill>
                <a:latin typeface="Copperplate Gothic Bold" panose="020E0705020206020404" pitchFamily="2" charset="0"/>
                <a:ea typeface="宋体" panose="02010600030101010101" pitchFamily="2" charset="-122"/>
              </a:rPr>
              <a:t>适用年级：大学二年级</a:t>
            </a:r>
            <a:endParaRPr lang="zh-CN" altLang="en-US" b="1" dirty="0">
              <a:solidFill>
                <a:schemeClr val="bg1"/>
              </a:solidFill>
              <a:latin typeface="Copperplate Gothic Bold" panose="020E0705020206020404" pitchFamily="2" charset="0"/>
              <a:ea typeface="宋体" panose="02010600030101010101" pitchFamily="2" charset="-122"/>
            </a:endParaRPr>
          </a:p>
        </p:txBody>
      </p:sp>
      <p:sp>
        <p:nvSpPr>
          <p:cNvPr id="16417" name="矩形 19"/>
          <p:cNvSpPr/>
          <p:nvPr/>
        </p:nvSpPr>
        <p:spPr>
          <a:xfrm>
            <a:off x="4879975" y="3173413"/>
            <a:ext cx="4073525" cy="449262"/>
          </a:xfrm>
          <a:prstGeom prst="rect">
            <a:avLst/>
          </a:prstGeom>
          <a:solidFill>
            <a:srgbClr val="50B1DC"/>
          </a:solidFill>
          <a:ln w="9525">
            <a:noFill/>
          </a:ln>
          <a:effectLst>
            <a:outerShdw dist="38100" dir="2699999" algn="ctr" rotWithShape="0">
              <a:srgbClr val="000000">
                <a:alpha val="34000"/>
              </a:srgbClr>
            </a:outerShdw>
          </a:effectLst>
        </p:spPr>
        <p:txBody>
          <a:bodyPr lIns="0" tIns="0" rIns="0" bIns="0" anchor="ctr"/>
          <a:lstStyle/>
          <a:p>
            <a:pPr algn="ctr"/>
            <a:endParaRPr lang="zh-CN" altLang="en-US" sz="1600" dirty="0">
              <a:latin typeface="华文楷体" panose="02010600040101010101" pitchFamily="2" charset="-122"/>
              <a:ea typeface="华文楷体" panose="02010600040101010101" pitchFamily="2" charset="-122"/>
            </a:endParaRPr>
          </a:p>
        </p:txBody>
      </p:sp>
      <p:sp>
        <p:nvSpPr>
          <p:cNvPr id="3" name="矩形 21"/>
          <p:cNvSpPr/>
          <p:nvPr/>
        </p:nvSpPr>
        <p:spPr>
          <a:xfrm>
            <a:off x="4913313" y="3130550"/>
            <a:ext cx="601662" cy="549275"/>
          </a:xfrm>
          <a:prstGeom prst="rect">
            <a:avLst/>
          </a:prstGeom>
          <a:noFill/>
          <a:ln w="9525">
            <a:noFill/>
          </a:ln>
        </p:spPr>
        <p:txBody>
          <a:bodyPr anchor="t">
            <a:spAutoFit/>
          </a:bodyPr>
          <a:lstStyle/>
          <a:p>
            <a:pPr algn="ctr">
              <a:lnSpc>
                <a:spcPct val="150000"/>
              </a:lnSpc>
            </a:pPr>
            <a:endParaRPr lang="en-US" altLang="x-none" sz="2000" dirty="0">
              <a:solidFill>
                <a:srgbClr val="262626"/>
              </a:solidFill>
              <a:latin typeface="微软雅黑" panose="020B0503020204020204" pitchFamily="2" charset="-122"/>
              <a:ea typeface="微软雅黑" panose="020B0503020204020204" pitchFamily="2" charset="-122"/>
            </a:endParaRPr>
          </a:p>
        </p:txBody>
      </p:sp>
      <p:sp>
        <p:nvSpPr>
          <p:cNvPr id="16419" name="TextBox 22"/>
          <p:cNvSpPr txBox="1"/>
          <p:nvPr/>
        </p:nvSpPr>
        <p:spPr>
          <a:xfrm>
            <a:off x="5111750" y="3219450"/>
            <a:ext cx="2741456" cy="646331"/>
          </a:xfrm>
          <a:prstGeom prst="rect">
            <a:avLst/>
          </a:prstGeom>
          <a:noFill/>
          <a:ln w="9525">
            <a:noFill/>
          </a:ln>
        </p:spPr>
        <p:txBody>
          <a:bodyPr wrap="none" anchor="t">
            <a:spAutoFit/>
          </a:bodyPr>
          <a:lstStyle/>
          <a:p>
            <a:r>
              <a:rPr lang="zh-CN" altLang="en-US" b="1" dirty="0">
                <a:solidFill>
                  <a:schemeClr val="bg1"/>
                </a:solidFill>
                <a:latin typeface="Copperplate Gothic Bold" panose="020E0705020206020404" pitchFamily="2" charset="0"/>
                <a:ea typeface="宋体" panose="02010600030101010101" pitchFamily="2" charset="-122"/>
              </a:rPr>
              <a:t>教学内容：</a:t>
            </a:r>
            <a:r>
              <a:rPr lang="zh-CN" altLang="en-US" b="1" dirty="0">
                <a:solidFill>
                  <a:schemeClr val="bg1"/>
                </a:solidFill>
                <a:ea typeface="宋体" panose="02010600030101010101" pitchFamily="2" charset="-122"/>
              </a:rPr>
              <a:t>机械学习概述</a:t>
            </a:r>
            <a:endParaRPr lang="zh-CN" altLang="en-US" b="1" dirty="0">
              <a:solidFill>
                <a:schemeClr val="bg1"/>
              </a:solidFill>
              <a:latin typeface="Copperplate Gothic Bold" panose="020E0705020206020404" pitchFamily="2" charset="0"/>
              <a:ea typeface="宋体" panose="02010600030101010101" pitchFamily="2" charset="-122"/>
            </a:endParaRPr>
          </a:p>
          <a:p>
            <a:endParaRPr lang="zh-CN" altLang="en-US" b="1" dirty="0">
              <a:solidFill>
                <a:schemeClr val="bg1"/>
              </a:solidFill>
              <a:latin typeface="Copperplate Gothic Bold" panose="020E0705020206020404" pitchFamily="2" charset="0"/>
              <a:ea typeface="宋体" panose="02010600030101010101" pitchFamily="2" charset="-122"/>
            </a:endParaRPr>
          </a:p>
        </p:txBody>
      </p:sp>
      <p:grpSp>
        <p:nvGrpSpPr>
          <p:cNvPr id="16420" name="组合 26"/>
          <p:cNvGrpSpPr/>
          <p:nvPr/>
        </p:nvGrpSpPr>
        <p:grpSpPr>
          <a:xfrm>
            <a:off x="4591050" y="2014538"/>
            <a:ext cx="76200" cy="3508375"/>
            <a:chOff x="0" y="0"/>
            <a:chExt cx="63500" cy="2204256"/>
          </a:xfrm>
        </p:grpSpPr>
        <p:cxnSp>
          <p:nvCxnSpPr>
            <p:cNvPr id="4" name="直接连接符 27"/>
            <p:cNvCxnSpPr/>
            <p:nvPr/>
          </p:nvCxnSpPr>
          <p:spPr>
            <a:xfrm>
              <a:off x="0" y="0"/>
              <a:ext cx="0" cy="2204256"/>
            </a:xfrm>
            <a:prstGeom prst="line">
              <a:avLst/>
            </a:prstGeom>
            <a:ln w="38100" cap="flat" cmpd="sng">
              <a:solidFill>
                <a:srgbClr val="404040"/>
              </a:solidFill>
              <a:prstDash val="solid"/>
              <a:round/>
              <a:headEnd type="none" w="med" len="med"/>
              <a:tailEnd type="none" w="med" len="med"/>
            </a:ln>
          </p:spPr>
        </p:cxnSp>
        <p:cxnSp>
          <p:nvCxnSpPr>
            <p:cNvPr id="16421" name="直接连接符 28"/>
            <p:cNvCxnSpPr/>
            <p:nvPr/>
          </p:nvCxnSpPr>
          <p:spPr>
            <a:xfrm>
              <a:off x="63500" y="0"/>
              <a:ext cx="0" cy="2195552"/>
            </a:xfrm>
            <a:prstGeom prst="line">
              <a:avLst/>
            </a:prstGeom>
            <a:ln w="3175" cap="flat" cmpd="sng">
              <a:solidFill>
                <a:srgbClr val="262626"/>
              </a:solidFill>
              <a:prstDash val="solid"/>
              <a:round/>
              <a:headEnd type="none" w="med" len="med"/>
              <a:tailEnd type="none" w="med" len="med"/>
            </a:ln>
          </p:spPr>
        </p:cxnSp>
      </p:grpSp>
      <p:sp>
        <p:nvSpPr>
          <p:cNvPr id="16423" name="矩形 19"/>
          <p:cNvSpPr/>
          <p:nvPr/>
        </p:nvSpPr>
        <p:spPr>
          <a:xfrm>
            <a:off x="4862513" y="3802063"/>
            <a:ext cx="4073525" cy="449262"/>
          </a:xfrm>
          <a:prstGeom prst="rect">
            <a:avLst/>
          </a:prstGeom>
          <a:solidFill>
            <a:srgbClr val="50B1DC"/>
          </a:solidFill>
          <a:ln w="9525">
            <a:noFill/>
          </a:ln>
          <a:effectLst>
            <a:outerShdw dist="38100" dir="2699999" algn="ctr" rotWithShape="0">
              <a:srgbClr val="000000">
                <a:alpha val="34000"/>
              </a:srgbClr>
            </a:outerShdw>
          </a:effectLst>
        </p:spPr>
        <p:txBody>
          <a:bodyPr lIns="0" tIns="0" rIns="0" bIns="0" anchor="ctr"/>
          <a:lstStyle/>
          <a:p>
            <a:pPr algn="ctr"/>
            <a:endParaRPr lang="zh-CN" altLang="en-US" sz="1600" dirty="0">
              <a:latin typeface="华文楷体" panose="02010600040101010101" pitchFamily="2" charset="-122"/>
              <a:ea typeface="华文楷体" panose="02010600040101010101" pitchFamily="2" charset="-122"/>
            </a:endParaRPr>
          </a:p>
        </p:txBody>
      </p:sp>
      <p:sp>
        <p:nvSpPr>
          <p:cNvPr id="5" name="矩形 21"/>
          <p:cNvSpPr/>
          <p:nvPr/>
        </p:nvSpPr>
        <p:spPr>
          <a:xfrm>
            <a:off x="4897438" y="3759200"/>
            <a:ext cx="601662" cy="549275"/>
          </a:xfrm>
          <a:prstGeom prst="rect">
            <a:avLst/>
          </a:prstGeom>
          <a:noFill/>
          <a:ln w="9525">
            <a:noFill/>
          </a:ln>
        </p:spPr>
        <p:txBody>
          <a:bodyPr anchor="t">
            <a:spAutoFit/>
          </a:bodyPr>
          <a:lstStyle/>
          <a:p>
            <a:pPr algn="ctr">
              <a:lnSpc>
                <a:spcPct val="150000"/>
              </a:lnSpc>
            </a:pPr>
            <a:endParaRPr lang="en-US" altLang="x-none" sz="2000" dirty="0">
              <a:solidFill>
                <a:srgbClr val="262626"/>
              </a:solidFill>
              <a:latin typeface="微软雅黑" panose="020B0503020204020204" pitchFamily="2" charset="-122"/>
              <a:ea typeface="微软雅黑" panose="020B0503020204020204" pitchFamily="2" charset="-122"/>
            </a:endParaRPr>
          </a:p>
        </p:txBody>
      </p:sp>
      <p:sp>
        <p:nvSpPr>
          <p:cNvPr id="16425" name="TextBox 22"/>
          <p:cNvSpPr txBox="1"/>
          <p:nvPr/>
        </p:nvSpPr>
        <p:spPr>
          <a:xfrm>
            <a:off x="5095875" y="3848100"/>
            <a:ext cx="2741456" cy="646331"/>
          </a:xfrm>
          <a:prstGeom prst="rect">
            <a:avLst/>
          </a:prstGeom>
          <a:noFill/>
          <a:ln w="9525">
            <a:noFill/>
          </a:ln>
        </p:spPr>
        <p:txBody>
          <a:bodyPr wrap="none" anchor="t">
            <a:spAutoFit/>
          </a:bodyPr>
          <a:lstStyle/>
          <a:p>
            <a:pPr marL="609600" indent="-609600" eaLnBrk="0" hangingPunct="0"/>
            <a:r>
              <a:rPr lang="zh-CN" altLang="en-US" b="1" dirty="0">
                <a:solidFill>
                  <a:schemeClr val="bg1"/>
                </a:solidFill>
                <a:latin typeface="Copperplate Gothic Bold" panose="020E0705020206020404" pitchFamily="2" charset="0"/>
                <a:ea typeface="宋体" panose="02010600030101010101" pitchFamily="2" charset="-122"/>
              </a:rPr>
              <a:t>教学重点：</a:t>
            </a:r>
            <a:r>
              <a:rPr lang="zh-CN" altLang="en-US" b="1" dirty="0">
                <a:solidFill>
                  <a:schemeClr val="bg1"/>
                </a:solidFill>
                <a:ea typeface="宋体" panose="02010600030101010101" pitchFamily="2" charset="-122"/>
              </a:rPr>
              <a:t>机械学习概述</a:t>
            </a:r>
            <a:endParaRPr lang="zh-CN" altLang="en-US" b="1" dirty="0">
              <a:solidFill>
                <a:schemeClr val="bg1"/>
              </a:solidFill>
              <a:ea typeface="宋体" panose="02010600030101010101" pitchFamily="2" charset="-122"/>
            </a:endParaRPr>
          </a:p>
          <a:p>
            <a:pPr marL="609600" indent="-609600" eaLnBrk="0" hangingPunct="0"/>
            <a:endParaRPr lang="zh-CN" altLang="en-US" b="1" dirty="0">
              <a:solidFill>
                <a:schemeClr val="bg1"/>
              </a:solidFill>
              <a:latin typeface="Copperplate Gothic Bold" panose="020E0705020206020404" pitchFamily="2" charset="0"/>
              <a:ea typeface="宋体" panose="02010600030101010101" pitchFamily="2" charset="-122"/>
            </a:endParaRPr>
          </a:p>
        </p:txBody>
      </p:sp>
      <p:sp>
        <p:nvSpPr>
          <p:cNvPr id="16426" name="矩形 19"/>
          <p:cNvSpPr/>
          <p:nvPr/>
        </p:nvSpPr>
        <p:spPr>
          <a:xfrm>
            <a:off x="4879975" y="4397375"/>
            <a:ext cx="4073525" cy="449263"/>
          </a:xfrm>
          <a:prstGeom prst="rect">
            <a:avLst/>
          </a:prstGeom>
          <a:solidFill>
            <a:srgbClr val="50B1DC"/>
          </a:solidFill>
          <a:ln w="9525">
            <a:noFill/>
          </a:ln>
          <a:effectLst>
            <a:outerShdw dist="38100" dir="2699999" algn="ctr" rotWithShape="0">
              <a:srgbClr val="000000">
                <a:alpha val="34000"/>
              </a:srgbClr>
            </a:outerShdw>
          </a:effectLst>
        </p:spPr>
        <p:txBody>
          <a:bodyPr lIns="0" tIns="0" rIns="0" bIns="0" anchor="ctr"/>
          <a:lstStyle/>
          <a:p>
            <a:pPr algn="ctr"/>
            <a:endParaRPr lang="zh-CN" altLang="en-US" sz="1600" dirty="0">
              <a:latin typeface="华文楷体" panose="02010600040101010101" pitchFamily="2" charset="-122"/>
              <a:ea typeface="华文楷体" panose="02010600040101010101" pitchFamily="2" charset="-122"/>
            </a:endParaRPr>
          </a:p>
        </p:txBody>
      </p:sp>
      <p:sp>
        <p:nvSpPr>
          <p:cNvPr id="6" name="矩形 21"/>
          <p:cNvSpPr/>
          <p:nvPr/>
        </p:nvSpPr>
        <p:spPr>
          <a:xfrm>
            <a:off x="4913313" y="4283075"/>
            <a:ext cx="601662" cy="549275"/>
          </a:xfrm>
          <a:prstGeom prst="rect">
            <a:avLst/>
          </a:prstGeom>
          <a:noFill/>
          <a:ln w="9525">
            <a:noFill/>
          </a:ln>
        </p:spPr>
        <p:txBody>
          <a:bodyPr anchor="t">
            <a:spAutoFit/>
          </a:bodyPr>
          <a:lstStyle/>
          <a:p>
            <a:pPr algn="ctr">
              <a:lnSpc>
                <a:spcPct val="150000"/>
              </a:lnSpc>
            </a:pPr>
            <a:endParaRPr lang="en-US" altLang="x-none" sz="2000" dirty="0">
              <a:solidFill>
                <a:srgbClr val="262626"/>
              </a:solidFill>
              <a:latin typeface="微软雅黑" panose="020B0503020204020204" pitchFamily="2" charset="-122"/>
              <a:ea typeface="微软雅黑" panose="020B0503020204020204" pitchFamily="2" charset="-122"/>
            </a:endParaRPr>
          </a:p>
        </p:txBody>
      </p:sp>
      <p:sp>
        <p:nvSpPr>
          <p:cNvPr id="16428" name="TextBox 22"/>
          <p:cNvSpPr txBox="1"/>
          <p:nvPr/>
        </p:nvSpPr>
        <p:spPr>
          <a:xfrm>
            <a:off x="5111750" y="4443413"/>
            <a:ext cx="2741456" cy="646331"/>
          </a:xfrm>
          <a:prstGeom prst="rect">
            <a:avLst/>
          </a:prstGeom>
          <a:noFill/>
          <a:ln w="9525">
            <a:noFill/>
          </a:ln>
        </p:spPr>
        <p:txBody>
          <a:bodyPr wrap="none" anchor="t">
            <a:spAutoFit/>
          </a:bodyPr>
          <a:lstStyle/>
          <a:p>
            <a:pPr marL="609600" indent="-609600" eaLnBrk="0" hangingPunct="0"/>
            <a:r>
              <a:rPr lang="zh-CN" altLang="en-US" b="1" dirty="0">
                <a:solidFill>
                  <a:schemeClr val="bg1"/>
                </a:solidFill>
                <a:latin typeface="Copperplate Gothic Bold" panose="020E0705020206020404" pitchFamily="2" charset="0"/>
                <a:ea typeface="宋体" panose="02010600030101010101" pitchFamily="2" charset="-122"/>
              </a:rPr>
              <a:t>教学难点：</a:t>
            </a:r>
            <a:r>
              <a:rPr lang="zh-CN" altLang="en-US" b="1" dirty="0">
                <a:solidFill>
                  <a:schemeClr val="bg1"/>
                </a:solidFill>
                <a:ea typeface="宋体" panose="02010600030101010101" pitchFamily="2" charset="-122"/>
              </a:rPr>
              <a:t>机械学习概述</a:t>
            </a:r>
            <a:endParaRPr lang="zh-CN" altLang="en-US" b="1" dirty="0">
              <a:solidFill>
                <a:schemeClr val="bg1"/>
              </a:solidFill>
              <a:ea typeface="宋体" panose="02010600030101010101" pitchFamily="2" charset="-122"/>
            </a:endParaRPr>
          </a:p>
          <a:p>
            <a:pPr marL="609600" indent="-609600" eaLnBrk="0" hangingPunct="0"/>
            <a:endParaRPr lang="zh-CN" altLang="en-US" b="1" dirty="0">
              <a:solidFill>
                <a:schemeClr val="bg1"/>
              </a:solidFill>
              <a:latin typeface="Copperplate Gothic Bold" panose="020E0705020206020404" pitchFamily="2" charset="0"/>
              <a:ea typeface="宋体" panose="02010600030101010101" pitchFamily="2" charset="-122"/>
            </a:endParaRPr>
          </a:p>
        </p:txBody>
      </p:sp>
      <p:sp>
        <p:nvSpPr>
          <p:cNvPr id="16429" name="矩形 19"/>
          <p:cNvSpPr/>
          <p:nvPr/>
        </p:nvSpPr>
        <p:spPr>
          <a:xfrm>
            <a:off x="4862513" y="5026025"/>
            <a:ext cx="4073525" cy="450850"/>
          </a:xfrm>
          <a:prstGeom prst="rect">
            <a:avLst/>
          </a:prstGeom>
          <a:solidFill>
            <a:srgbClr val="50B1DC"/>
          </a:solidFill>
          <a:ln w="9525">
            <a:noFill/>
          </a:ln>
          <a:effectLst>
            <a:outerShdw dist="38100" dir="2699999" algn="ctr" rotWithShape="0">
              <a:srgbClr val="000000">
                <a:alpha val="34000"/>
              </a:srgbClr>
            </a:outerShdw>
          </a:effectLst>
        </p:spPr>
        <p:txBody>
          <a:bodyPr lIns="0" tIns="0" rIns="0" bIns="0" anchor="ctr"/>
          <a:lstStyle/>
          <a:p>
            <a:pPr algn="ctr"/>
            <a:endParaRPr lang="zh-CN" altLang="en-US" sz="1600" dirty="0">
              <a:latin typeface="华文楷体" panose="02010600040101010101" pitchFamily="2" charset="-122"/>
              <a:ea typeface="华文楷体" panose="02010600040101010101" pitchFamily="2" charset="-122"/>
            </a:endParaRPr>
          </a:p>
        </p:txBody>
      </p:sp>
      <p:sp>
        <p:nvSpPr>
          <p:cNvPr id="7" name="矩形 21"/>
          <p:cNvSpPr/>
          <p:nvPr/>
        </p:nvSpPr>
        <p:spPr>
          <a:xfrm>
            <a:off x="4897438" y="4984750"/>
            <a:ext cx="601662" cy="547688"/>
          </a:xfrm>
          <a:prstGeom prst="rect">
            <a:avLst/>
          </a:prstGeom>
          <a:noFill/>
          <a:ln w="9525">
            <a:noFill/>
          </a:ln>
        </p:spPr>
        <p:txBody>
          <a:bodyPr anchor="t">
            <a:spAutoFit/>
          </a:bodyPr>
          <a:lstStyle/>
          <a:p>
            <a:pPr algn="ctr">
              <a:lnSpc>
                <a:spcPct val="150000"/>
              </a:lnSpc>
            </a:pPr>
            <a:endParaRPr lang="en-US" altLang="x-none" sz="2000" dirty="0">
              <a:solidFill>
                <a:srgbClr val="262626"/>
              </a:solidFill>
              <a:latin typeface="微软雅黑" panose="020B0503020204020204" pitchFamily="2" charset="-122"/>
              <a:ea typeface="微软雅黑" panose="020B0503020204020204" pitchFamily="2" charset="-122"/>
            </a:endParaRPr>
          </a:p>
        </p:txBody>
      </p:sp>
      <p:sp>
        <p:nvSpPr>
          <p:cNvPr id="16431" name="TextBox 22"/>
          <p:cNvSpPr txBox="1"/>
          <p:nvPr/>
        </p:nvSpPr>
        <p:spPr>
          <a:xfrm>
            <a:off x="5095875" y="5072063"/>
            <a:ext cx="2741456" cy="923330"/>
          </a:xfrm>
          <a:prstGeom prst="rect">
            <a:avLst/>
          </a:prstGeom>
          <a:noFill/>
          <a:ln w="9525">
            <a:noFill/>
          </a:ln>
        </p:spPr>
        <p:txBody>
          <a:bodyPr wrap="none" anchor="t">
            <a:spAutoFit/>
          </a:bodyPr>
          <a:lstStyle/>
          <a:p>
            <a:r>
              <a:rPr lang="zh-CN" altLang="en-US" b="1" dirty="0">
                <a:solidFill>
                  <a:schemeClr val="bg1"/>
                </a:solidFill>
                <a:latin typeface="宋体" panose="02010600030101010101" pitchFamily="2" charset="-122"/>
                <a:ea typeface="宋体" panose="02010600030101010101" pitchFamily="2" charset="-122"/>
              </a:rPr>
              <a:t>教学目标：</a:t>
            </a:r>
            <a:r>
              <a:rPr lang="zh-CN" altLang="en-US" b="1" dirty="0">
                <a:solidFill>
                  <a:schemeClr val="bg1"/>
                </a:solidFill>
                <a:ea typeface="宋体" panose="02010600030101010101" pitchFamily="2" charset="-122"/>
              </a:rPr>
              <a:t>机械学习概述</a:t>
            </a:r>
            <a:endParaRPr lang="zh-CN" altLang="en-US" b="1" dirty="0">
              <a:solidFill>
                <a:schemeClr val="bg1"/>
              </a:solidFill>
              <a:ea typeface="宋体" panose="02010600030101010101" pitchFamily="2" charset="-122"/>
            </a:endParaRPr>
          </a:p>
          <a:p>
            <a:endParaRPr lang="zh-CN" altLang="en-US" b="1" dirty="0">
              <a:solidFill>
                <a:schemeClr val="bg1"/>
              </a:solidFill>
              <a:latin typeface="宋体" panose="02010600030101010101" pitchFamily="2" charset="-122"/>
              <a:ea typeface="宋体" panose="02010600030101010101" pitchFamily="2" charset="-122"/>
            </a:endParaRPr>
          </a:p>
          <a:p>
            <a:endParaRPr lang="zh-CN" altLang="en-US" b="1" dirty="0">
              <a:solidFill>
                <a:schemeClr val="bg1"/>
              </a:solidFill>
              <a:latin typeface="宋体" panose="02010600030101010101" pitchFamily="2" charset="-122"/>
              <a:ea typeface="宋体" panose="02010600030101010101" pitchFamily="2"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800"/>
                                  </p:stCondLst>
                                  <p:childTnLst>
                                    <p:set>
                                      <p:cBhvr>
                                        <p:cTn id="6" dur="1" fill="hold">
                                          <p:stCondLst>
                                            <p:cond delay="0"/>
                                          </p:stCondLst>
                                        </p:cTn>
                                        <p:tgtEl>
                                          <p:spTgt spid="16420"/>
                                        </p:tgtEl>
                                        <p:attrNameLst>
                                          <p:attrName>style.visibility</p:attrName>
                                        </p:attrNameLst>
                                      </p:cBhvr>
                                      <p:to>
                                        <p:strVal val="visible"/>
                                      </p:to>
                                    </p:set>
                                  </p:childTnLst>
                                </p:cTn>
                              </p:par>
                              <p:par>
                                <p:cTn id="7" presetID="12" presetClass="entr" presetSubtype="2" fill="hold" nodeType="withEffect">
                                  <p:stCondLst>
                                    <p:cond delay="1000"/>
                                  </p:stCondLst>
                                  <p:childTnLst>
                                    <p:set>
                                      <p:cBhvr>
                                        <p:cTn id="8" dur="1" fill="hold">
                                          <p:stCondLst>
                                            <p:cond delay="0"/>
                                          </p:stCondLst>
                                        </p:cTn>
                                        <p:tgtEl>
                                          <p:spTgt spid="16407"/>
                                        </p:tgtEl>
                                        <p:attrNameLst>
                                          <p:attrName>style.visibility</p:attrName>
                                        </p:attrNameLst>
                                      </p:cBhvr>
                                      <p:to>
                                        <p:strVal val="visible"/>
                                      </p:to>
                                    </p:set>
                                    <p:anim calcmode="lin" valueType="num">
                                      <p:cBhvr additive="base">
                                        <p:cTn id="9" dur="300"/>
                                        <p:tgtEl>
                                          <p:spTgt spid="16407"/>
                                        </p:tgtEl>
                                        <p:attrNameLst>
                                          <p:attrName>ppt_x</p:attrName>
                                        </p:attrNameLst>
                                      </p:cBhvr>
                                      <p:tavLst>
                                        <p:tav tm="0">
                                          <p:val>
                                            <p:strVal val="#ppt_x+#ppt_w*1.125000"/>
                                          </p:val>
                                        </p:tav>
                                        <p:tav tm="100000">
                                          <p:val>
                                            <p:strVal val="#ppt_x"/>
                                          </p:val>
                                        </p:tav>
                                      </p:tavLst>
                                    </p:anim>
                                    <p:animEffect transition="in" filter="wipe(left)">
                                      <p:cBhvr>
                                        <p:cTn id="10" dur="300"/>
                                        <p:tgtEl>
                                          <p:spTgt spid="16407"/>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16413"/>
                                        </p:tgtEl>
                                        <p:attrNameLst>
                                          <p:attrName>style.visibility</p:attrName>
                                        </p:attrNameLst>
                                      </p:cBhvr>
                                      <p:to>
                                        <p:strVal val="visible"/>
                                      </p:to>
                                    </p:set>
                                    <p:anim calcmode="lin" valueType="num">
                                      <p:cBhvr additive="base">
                                        <p:cTn id="15" dur="500" fill="hold"/>
                                        <p:tgtEl>
                                          <p:spTgt spid="16413"/>
                                        </p:tgtEl>
                                        <p:attrNameLst>
                                          <p:attrName>ppt_x</p:attrName>
                                        </p:attrNameLst>
                                      </p:cBhvr>
                                      <p:tavLst>
                                        <p:tav tm="0">
                                          <p:val>
                                            <p:strVal val="#ppt_x"/>
                                          </p:val>
                                        </p:tav>
                                        <p:tav tm="100000">
                                          <p:val>
                                            <p:strVal val="#ppt_x"/>
                                          </p:val>
                                        </p:tav>
                                      </p:tavLst>
                                    </p:anim>
                                    <p:anim calcmode="lin" valueType="num">
                                      <p:cBhvr additive="base">
                                        <p:cTn id="16" dur="500" fill="hold"/>
                                        <p:tgtEl>
                                          <p:spTgt spid="1641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6414"/>
                                        </p:tgtEl>
                                        <p:attrNameLst>
                                          <p:attrName>style.visibility</p:attrName>
                                        </p:attrNameLst>
                                      </p:cBhvr>
                                      <p:to>
                                        <p:strVal val="visible"/>
                                      </p:to>
                                    </p:set>
                                    <p:anim calcmode="lin" valueType="num">
                                      <p:cBhvr additive="base">
                                        <p:cTn id="19" dur="500" fill="hold"/>
                                        <p:tgtEl>
                                          <p:spTgt spid="16414"/>
                                        </p:tgtEl>
                                        <p:attrNameLst>
                                          <p:attrName>ppt_x</p:attrName>
                                        </p:attrNameLst>
                                      </p:cBhvr>
                                      <p:tavLst>
                                        <p:tav tm="0">
                                          <p:val>
                                            <p:strVal val="#ppt_x"/>
                                          </p:val>
                                        </p:tav>
                                        <p:tav tm="100000">
                                          <p:val>
                                            <p:strVal val="#ppt_x"/>
                                          </p:val>
                                        </p:tav>
                                      </p:tavLst>
                                    </p:anim>
                                    <p:anim calcmode="lin" valueType="num">
                                      <p:cBhvr additive="base">
                                        <p:cTn id="20" dur="500" fill="hold"/>
                                        <p:tgtEl>
                                          <p:spTgt spid="1641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6415"/>
                                        </p:tgtEl>
                                        <p:attrNameLst>
                                          <p:attrName>style.visibility</p:attrName>
                                        </p:attrNameLst>
                                      </p:cBhvr>
                                      <p:to>
                                        <p:strVal val="visible"/>
                                      </p:to>
                                    </p:set>
                                    <p:anim calcmode="lin" valueType="num">
                                      <p:cBhvr additive="base">
                                        <p:cTn id="25" dur="500" fill="hold"/>
                                        <p:tgtEl>
                                          <p:spTgt spid="16415"/>
                                        </p:tgtEl>
                                        <p:attrNameLst>
                                          <p:attrName>ppt_x</p:attrName>
                                        </p:attrNameLst>
                                      </p:cBhvr>
                                      <p:tavLst>
                                        <p:tav tm="0">
                                          <p:val>
                                            <p:strVal val="#ppt_x"/>
                                          </p:val>
                                        </p:tav>
                                        <p:tav tm="100000">
                                          <p:val>
                                            <p:strVal val="#ppt_x"/>
                                          </p:val>
                                        </p:tav>
                                      </p:tavLst>
                                    </p:anim>
                                    <p:anim calcmode="lin" valueType="num">
                                      <p:cBhvr additive="base">
                                        <p:cTn id="26" dur="500" fill="hold"/>
                                        <p:tgtEl>
                                          <p:spTgt spid="16415"/>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6416"/>
                                        </p:tgtEl>
                                        <p:attrNameLst>
                                          <p:attrName>style.visibility</p:attrName>
                                        </p:attrNameLst>
                                      </p:cBhvr>
                                      <p:to>
                                        <p:strVal val="visible"/>
                                      </p:to>
                                    </p:set>
                                    <p:anim calcmode="lin" valueType="num">
                                      <p:cBhvr additive="base">
                                        <p:cTn id="29" dur="500" fill="hold"/>
                                        <p:tgtEl>
                                          <p:spTgt spid="16416"/>
                                        </p:tgtEl>
                                        <p:attrNameLst>
                                          <p:attrName>ppt_x</p:attrName>
                                        </p:attrNameLst>
                                      </p:cBhvr>
                                      <p:tavLst>
                                        <p:tav tm="0">
                                          <p:val>
                                            <p:strVal val="#ppt_x"/>
                                          </p:val>
                                        </p:tav>
                                        <p:tav tm="100000">
                                          <p:val>
                                            <p:strVal val="#ppt_x"/>
                                          </p:val>
                                        </p:tav>
                                      </p:tavLst>
                                    </p:anim>
                                    <p:anim calcmode="lin" valueType="num">
                                      <p:cBhvr additive="base">
                                        <p:cTn id="30" dur="500" fill="hold"/>
                                        <p:tgtEl>
                                          <p:spTgt spid="16416"/>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6417"/>
                                        </p:tgtEl>
                                        <p:attrNameLst>
                                          <p:attrName>style.visibility</p:attrName>
                                        </p:attrNameLst>
                                      </p:cBhvr>
                                      <p:to>
                                        <p:strVal val="visible"/>
                                      </p:to>
                                    </p:set>
                                    <p:anim calcmode="lin" valueType="num">
                                      <p:cBhvr additive="base">
                                        <p:cTn id="35" dur="500" fill="hold"/>
                                        <p:tgtEl>
                                          <p:spTgt spid="16417"/>
                                        </p:tgtEl>
                                        <p:attrNameLst>
                                          <p:attrName>ppt_x</p:attrName>
                                        </p:attrNameLst>
                                      </p:cBhvr>
                                      <p:tavLst>
                                        <p:tav tm="0">
                                          <p:val>
                                            <p:strVal val="#ppt_x"/>
                                          </p:val>
                                        </p:tav>
                                        <p:tav tm="100000">
                                          <p:val>
                                            <p:strVal val="#ppt_x"/>
                                          </p:val>
                                        </p:tav>
                                      </p:tavLst>
                                    </p:anim>
                                    <p:anim calcmode="lin" valueType="num">
                                      <p:cBhvr additive="base">
                                        <p:cTn id="36" dur="500" fill="hold"/>
                                        <p:tgtEl>
                                          <p:spTgt spid="16417"/>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6419"/>
                                        </p:tgtEl>
                                        <p:attrNameLst>
                                          <p:attrName>style.visibility</p:attrName>
                                        </p:attrNameLst>
                                      </p:cBhvr>
                                      <p:to>
                                        <p:strVal val="visible"/>
                                      </p:to>
                                    </p:set>
                                    <p:anim calcmode="lin" valueType="num">
                                      <p:cBhvr additive="base">
                                        <p:cTn id="39" dur="500" fill="hold"/>
                                        <p:tgtEl>
                                          <p:spTgt spid="16419"/>
                                        </p:tgtEl>
                                        <p:attrNameLst>
                                          <p:attrName>ppt_x</p:attrName>
                                        </p:attrNameLst>
                                      </p:cBhvr>
                                      <p:tavLst>
                                        <p:tav tm="0">
                                          <p:val>
                                            <p:strVal val="#ppt_x"/>
                                          </p:val>
                                        </p:tav>
                                        <p:tav tm="100000">
                                          <p:val>
                                            <p:strVal val="#ppt_x"/>
                                          </p:val>
                                        </p:tav>
                                      </p:tavLst>
                                    </p:anim>
                                    <p:anim calcmode="lin" valueType="num">
                                      <p:cBhvr additive="base">
                                        <p:cTn id="40" dur="500" fill="hold"/>
                                        <p:tgtEl>
                                          <p:spTgt spid="16419"/>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16423"/>
                                        </p:tgtEl>
                                        <p:attrNameLst>
                                          <p:attrName>style.visibility</p:attrName>
                                        </p:attrNameLst>
                                      </p:cBhvr>
                                      <p:to>
                                        <p:strVal val="visible"/>
                                      </p:to>
                                    </p:set>
                                    <p:anim calcmode="lin" valueType="num">
                                      <p:cBhvr additive="base">
                                        <p:cTn id="45" dur="500" fill="hold"/>
                                        <p:tgtEl>
                                          <p:spTgt spid="16423"/>
                                        </p:tgtEl>
                                        <p:attrNameLst>
                                          <p:attrName>ppt_x</p:attrName>
                                        </p:attrNameLst>
                                      </p:cBhvr>
                                      <p:tavLst>
                                        <p:tav tm="0">
                                          <p:val>
                                            <p:strVal val="#ppt_x"/>
                                          </p:val>
                                        </p:tav>
                                        <p:tav tm="100000">
                                          <p:val>
                                            <p:strVal val="#ppt_x"/>
                                          </p:val>
                                        </p:tav>
                                      </p:tavLst>
                                    </p:anim>
                                    <p:anim calcmode="lin" valueType="num">
                                      <p:cBhvr additive="base">
                                        <p:cTn id="46" dur="500" fill="hold"/>
                                        <p:tgtEl>
                                          <p:spTgt spid="16423"/>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16425"/>
                                        </p:tgtEl>
                                        <p:attrNameLst>
                                          <p:attrName>style.visibility</p:attrName>
                                        </p:attrNameLst>
                                      </p:cBhvr>
                                      <p:to>
                                        <p:strVal val="visible"/>
                                      </p:to>
                                    </p:set>
                                    <p:anim calcmode="lin" valueType="num">
                                      <p:cBhvr additive="base">
                                        <p:cTn id="49" dur="500" fill="hold"/>
                                        <p:tgtEl>
                                          <p:spTgt spid="16425"/>
                                        </p:tgtEl>
                                        <p:attrNameLst>
                                          <p:attrName>ppt_x</p:attrName>
                                        </p:attrNameLst>
                                      </p:cBhvr>
                                      <p:tavLst>
                                        <p:tav tm="0">
                                          <p:val>
                                            <p:strVal val="#ppt_x"/>
                                          </p:val>
                                        </p:tav>
                                        <p:tav tm="100000">
                                          <p:val>
                                            <p:strVal val="#ppt_x"/>
                                          </p:val>
                                        </p:tav>
                                      </p:tavLst>
                                    </p:anim>
                                    <p:anim calcmode="lin" valueType="num">
                                      <p:cBhvr additive="base">
                                        <p:cTn id="50" dur="500" fill="hold"/>
                                        <p:tgtEl>
                                          <p:spTgt spid="16425"/>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6426"/>
                                        </p:tgtEl>
                                        <p:attrNameLst>
                                          <p:attrName>style.visibility</p:attrName>
                                        </p:attrNameLst>
                                      </p:cBhvr>
                                      <p:to>
                                        <p:strVal val="visible"/>
                                      </p:to>
                                    </p:set>
                                    <p:anim calcmode="lin" valueType="num">
                                      <p:cBhvr additive="base">
                                        <p:cTn id="55" dur="500" fill="hold"/>
                                        <p:tgtEl>
                                          <p:spTgt spid="16426"/>
                                        </p:tgtEl>
                                        <p:attrNameLst>
                                          <p:attrName>ppt_x</p:attrName>
                                        </p:attrNameLst>
                                      </p:cBhvr>
                                      <p:tavLst>
                                        <p:tav tm="0">
                                          <p:val>
                                            <p:strVal val="#ppt_x"/>
                                          </p:val>
                                        </p:tav>
                                        <p:tav tm="100000">
                                          <p:val>
                                            <p:strVal val="#ppt_x"/>
                                          </p:val>
                                        </p:tav>
                                      </p:tavLst>
                                    </p:anim>
                                    <p:anim calcmode="lin" valueType="num">
                                      <p:cBhvr additive="base">
                                        <p:cTn id="56" dur="500" fill="hold"/>
                                        <p:tgtEl>
                                          <p:spTgt spid="16426"/>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16428"/>
                                        </p:tgtEl>
                                        <p:attrNameLst>
                                          <p:attrName>style.visibility</p:attrName>
                                        </p:attrNameLst>
                                      </p:cBhvr>
                                      <p:to>
                                        <p:strVal val="visible"/>
                                      </p:to>
                                    </p:set>
                                    <p:anim calcmode="lin" valueType="num">
                                      <p:cBhvr additive="base">
                                        <p:cTn id="59" dur="500" fill="hold"/>
                                        <p:tgtEl>
                                          <p:spTgt spid="16428"/>
                                        </p:tgtEl>
                                        <p:attrNameLst>
                                          <p:attrName>ppt_x</p:attrName>
                                        </p:attrNameLst>
                                      </p:cBhvr>
                                      <p:tavLst>
                                        <p:tav tm="0">
                                          <p:val>
                                            <p:strVal val="#ppt_x"/>
                                          </p:val>
                                        </p:tav>
                                        <p:tav tm="100000">
                                          <p:val>
                                            <p:strVal val="#ppt_x"/>
                                          </p:val>
                                        </p:tav>
                                      </p:tavLst>
                                    </p:anim>
                                    <p:anim calcmode="lin" valueType="num">
                                      <p:cBhvr additive="base">
                                        <p:cTn id="60" dur="500" fill="hold"/>
                                        <p:tgtEl>
                                          <p:spTgt spid="16428"/>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grpId="0" nodeType="clickEffect">
                                  <p:stCondLst>
                                    <p:cond delay="0"/>
                                  </p:stCondLst>
                                  <p:childTnLst>
                                    <p:set>
                                      <p:cBhvr>
                                        <p:cTn id="64" dur="1" fill="hold">
                                          <p:stCondLst>
                                            <p:cond delay="0"/>
                                          </p:stCondLst>
                                        </p:cTn>
                                        <p:tgtEl>
                                          <p:spTgt spid="16429"/>
                                        </p:tgtEl>
                                        <p:attrNameLst>
                                          <p:attrName>style.visibility</p:attrName>
                                        </p:attrNameLst>
                                      </p:cBhvr>
                                      <p:to>
                                        <p:strVal val="visible"/>
                                      </p:to>
                                    </p:set>
                                    <p:anim calcmode="lin" valueType="num">
                                      <p:cBhvr additive="base">
                                        <p:cTn id="65" dur="500" fill="hold"/>
                                        <p:tgtEl>
                                          <p:spTgt spid="16429"/>
                                        </p:tgtEl>
                                        <p:attrNameLst>
                                          <p:attrName>ppt_x</p:attrName>
                                        </p:attrNameLst>
                                      </p:cBhvr>
                                      <p:tavLst>
                                        <p:tav tm="0">
                                          <p:val>
                                            <p:strVal val="#ppt_x"/>
                                          </p:val>
                                        </p:tav>
                                        <p:tav tm="100000">
                                          <p:val>
                                            <p:strVal val="#ppt_x"/>
                                          </p:val>
                                        </p:tav>
                                      </p:tavLst>
                                    </p:anim>
                                    <p:anim calcmode="lin" valueType="num">
                                      <p:cBhvr additive="base">
                                        <p:cTn id="66" dur="500" fill="hold"/>
                                        <p:tgtEl>
                                          <p:spTgt spid="16429"/>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16431"/>
                                        </p:tgtEl>
                                        <p:attrNameLst>
                                          <p:attrName>style.visibility</p:attrName>
                                        </p:attrNameLst>
                                      </p:cBhvr>
                                      <p:to>
                                        <p:strVal val="visible"/>
                                      </p:to>
                                    </p:set>
                                    <p:anim calcmode="lin" valueType="num">
                                      <p:cBhvr additive="base">
                                        <p:cTn id="69" dur="500" fill="hold"/>
                                        <p:tgtEl>
                                          <p:spTgt spid="16431"/>
                                        </p:tgtEl>
                                        <p:attrNameLst>
                                          <p:attrName>ppt_x</p:attrName>
                                        </p:attrNameLst>
                                      </p:cBhvr>
                                      <p:tavLst>
                                        <p:tav tm="0">
                                          <p:val>
                                            <p:strVal val="#ppt_x"/>
                                          </p:val>
                                        </p:tav>
                                        <p:tav tm="100000">
                                          <p:val>
                                            <p:strVal val="#ppt_x"/>
                                          </p:val>
                                        </p:tav>
                                      </p:tavLst>
                                    </p:anim>
                                    <p:anim calcmode="lin" valueType="num">
                                      <p:cBhvr additive="base">
                                        <p:cTn id="70" dur="500" fill="hold"/>
                                        <p:tgtEl>
                                          <p:spTgt spid="164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13" grpId="0" bldLvl="0" animBg="1"/>
      <p:bldP spid="16414" grpId="0" bldLvl="0"/>
      <p:bldP spid="16415" grpId="0" bldLvl="0" animBg="1"/>
      <p:bldP spid="16416" grpId="0" bldLvl="0"/>
      <p:bldP spid="16417" grpId="0" bldLvl="0" animBg="1"/>
      <p:bldP spid="16419" grpId="0" bldLvl="0"/>
      <p:bldP spid="16423" grpId="0" bldLvl="0" animBg="1"/>
      <p:bldP spid="16425" grpId="0" bldLvl="0"/>
      <p:bldP spid="16426" grpId="0" bldLvl="0" animBg="1"/>
      <p:bldP spid="16428" grpId="0" bldLvl="0"/>
      <p:bldP spid="16429" grpId="0" bldLvl="0" animBg="1"/>
      <p:bldP spid="16431" grpId="0" bldLvl="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82" name="Rectangle 3"/>
          <p:cNvSpPr txBox="1"/>
          <p:nvPr/>
        </p:nvSpPr>
        <p:spPr>
          <a:xfrm>
            <a:off x="1425310" y="1794029"/>
            <a:ext cx="10241230" cy="4630730"/>
          </a:xfrm>
          <a:prstGeom prst="rect">
            <a:avLst/>
          </a:prstGeom>
          <a:noFill/>
          <a:ln w="9525">
            <a:noFill/>
          </a:ln>
        </p:spPr>
        <p:txBody>
          <a:bodyPr/>
          <a:lstStyle/>
          <a:p>
            <a:pPr>
              <a:lnSpc>
                <a:spcPts val="2100"/>
              </a:lnSpc>
              <a:tabLst>
                <a:tab pos="114300" algn="l"/>
                <a:tab pos="266700" algn="l"/>
              </a:tabLst>
            </a:pPr>
            <a:r>
              <a:rPr lang="en-US" altLang="zh-CN" sz="1600" dirty="0"/>
              <a:t>	1. </a:t>
            </a:r>
            <a:r>
              <a:rPr lang="zh-CN" altLang="en-US" sz="1600" dirty="0"/>
              <a:t>机器学习的发展 机器学习可分为 </a:t>
            </a:r>
            <a:r>
              <a:rPr lang="en-US" altLang="zh-CN" sz="1600" dirty="0"/>
              <a:t>4 </a:t>
            </a:r>
            <a:r>
              <a:rPr lang="zh-CN" altLang="en-US" sz="1600" dirty="0"/>
              <a:t>个阶段。 第一阶段是 </a:t>
            </a:r>
            <a:r>
              <a:rPr lang="en-US" altLang="zh-CN" sz="1600" dirty="0"/>
              <a:t>20 </a:t>
            </a:r>
            <a:r>
              <a:rPr lang="zh-CN" altLang="en-US" sz="1600" dirty="0"/>
              <a:t>世纪 </a:t>
            </a:r>
            <a:r>
              <a:rPr lang="en-US" altLang="zh-CN" sz="1600" dirty="0"/>
              <a:t>50 </a:t>
            </a:r>
            <a:r>
              <a:rPr lang="zh-CN" altLang="en-US" sz="1600" dirty="0"/>
              <a:t>年代至 </a:t>
            </a:r>
            <a:r>
              <a:rPr lang="en-US" altLang="zh-CN" sz="1600" dirty="0"/>
              <a:t>60 </a:t>
            </a:r>
            <a:r>
              <a:rPr lang="zh-CN" altLang="en-US" sz="1600" dirty="0"/>
              <a:t>年代中期，系统通过自身不断地学习输入、输出反 馈，完善系统参数及本身的性能。 第二阶段从 </a:t>
            </a:r>
            <a:r>
              <a:rPr lang="en-US" altLang="zh-CN" sz="1600" dirty="0"/>
              <a:t>20 </a:t>
            </a:r>
            <a:r>
              <a:rPr lang="zh-CN" altLang="en-US" sz="1600" dirty="0"/>
              <a:t>世纪 </a:t>
            </a:r>
            <a:r>
              <a:rPr lang="en-US" altLang="zh-CN" sz="1600" dirty="0"/>
              <a:t>60 </a:t>
            </a:r>
            <a:r>
              <a:rPr lang="zh-CN" altLang="en-US" sz="1600" dirty="0"/>
              <a:t>年代中期到 </a:t>
            </a:r>
            <a:r>
              <a:rPr lang="en-US" altLang="zh-CN" sz="1600" dirty="0"/>
              <a:t>70 </a:t>
            </a:r>
            <a:r>
              <a:rPr lang="zh-CN" altLang="en-US" sz="1600" dirty="0"/>
              <a:t>年代中期，该阶段主要是对系统结构的研究， 如通过逻辑结构或者图结构描述机器的内部结构。 第三阶段是从 </a:t>
            </a:r>
            <a:r>
              <a:rPr lang="en-US" altLang="zh-CN" sz="1600" dirty="0"/>
              <a:t>20 </a:t>
            </a:r>
            <a:r>
              <a:rPr lang="zh-CN" altLang="en-US" sz="1600" dirty="0"/>
              <a:t>世纪 </a:t>
            </a:r>
            <a:r>
              <a:rPr lang="en-US" altLang="zh-CN" sz="1600" dirty="0"/>
              <a:t>70 </a:t>
            </a:r>
            <a:r>
              <a:rPr lang="zh-CN" altLang="en-US" sz="1600" dirty="0"/>
              <a:t>年代中期到 </a:t>
            </a:r>
            <a:r>
              <a:rPr lang="en-US" altLang="zh-CN" sz="1600" dirty="0"/>
              <a:t>80 </a:t>
            </a:r>
            <a:r>
              <a:rPr lang="zh-CN" altLang="en-US" sz="1600" dirty="0"/>
              <a:t>年代中期，主要通过研究学习策略和学 习方法提高改善学习的效率，同时引入知识数据库。此阶段机器学习取得了长足的 发展。 第四阶段从 </a:t>
            </a:r>
            <a:r>
              <a:rPr lang="en-US" altLang="zh-CN" sz="1600" dirty="0"/>
              <a:t>1986 </a:t>
            </a:r>
            <a:r>
              <a:rPr lang="zh-CN" altLang="en-US" sz="1600" dirty="0"/>
              <a:t>年至今，随着神经网络的引入，以及人工智能的需要，人们对机器 学习的机制进行了研究。 </a:t>
            </a:r>
            <a:r>
              <a:rPr lang="en-US" altLang="zh-CN" sz="1600" dirty="0"/>
              <a:t>2. </a:t>
            </a:r>
            <a:r>
              <a:rPr lang="zh-CN" altLang="en-US" sz="1600" dirty="0"/>
              <a:t>机器学习的分类 目前，机器学习领域的研究一般分四类，即无监督学习、监督学习、半监督学习以及 增强学习。 （</a:t>
            </a:r>
            <a:r>
              <a:rPr lang="en-US" altLang="zh-CN" sz="1600" dirty="0"/>
              <a:t>1</a:t>
            </a:r>
            <a:r>
              <a:rPr lang="zh-CN" altLang="en-US" sz="1600" dirty="0"/>
              <a:t>）无监督学习是一种自学习的分类方式，对没标记的训练样本进行学习，发掘未知数据间隐藏的结构关系。无监督学习和核密度估计方法非常相似。常用的无监督学习有关 联规则学习和聚类学习。 （</a:t>
            </a:r>
            <a:r>
              <a:rPr lang="en-US" altLang="zh-CN" sz="1600" dirty="0"/>
              <a:t>2</a:t>
            </a:r>
            <a:r>
              <a:rPr lang="zh-CN" altLang="en-US" sz="1600" dirty="0"/>
              <a:t>）监督学习是有人工参与的一种学习。监督学习一般分为 </a:t>
            </a:r>
            <a:r>
              <a:rPr lang="en-US" altLang="zh-CN" sz="1600" dirty="0"/>
              <a:t>3 </a:t>
            </a:r>
            <a:r>
              <a:rPr lang="zh-CN" altLang="en-US" sz="1600" dirty="0"/>
              <a:t>步：第一步，标记样 本；第二步，训练；第三步，模型概率估计。其大概过程如下：首先，输入样本的特征向 量和样本类别标记；其次，训练时通过分析样本的特征向量，将预测结果与训练样本的实 际标记情况进行比较；最后，调整预测模型，直到预测模型的准确率和预期的准确率相符 为止。 （</a:t>
            </a:r>
            <a:r>
              <a:rPr lang="en-US" altLang="zh-CN" sz="1600" dirty="0"/>
              <a:t>3</a:t>
            </a:r>
            <a:r>
              <a:rPr lang="zh-CN" altLang="en-US" sz="1600" dirty="0"/>
              <a:t>）半监督学习是同时使用已标记的样本数据和未标记的样本数据实现的一种预测方 法。半监督学习分为直推和归纳两种模式。要先用已标记数据训练分类器模型，学习数据 的内在结构联系，以便有效地对数据进行预测。 （</a:t>
            </a:r>
            <a:r>
              <a:rPr lang="en-US" altLang="zh-CN" sz="1600" dirty="0"/>
              <a:t>4</a:t>
            </a:r>
            <a:r>
              <a:rPr lang="zh-CN" altLang="en-US" sz="1600" dirty="0"/>
              <a:t>）增强学习是通过与环境的测试性交互优化和估计实际动作，实现序列的决策，输 入数据同时作为对模型的反馈。与其他类型的学习相比，强化学习输入的数据直接反馈到 模型，模型同时做出相应的调整，并根据状态变化获得某种强化信号，最终实现与环境的 交互。常用的增强学习算法有 </a:t>
            </a:r>
            <a:r>
              <a:rPr lang="en-US" altLang="zh-CN" sz="1600" dirty="0"/>
              <a:t>Q-Learning</a:t>
            </a:r>
            <a:r>
              <a:rPr lang="zh-CN" altLang="en-US" sz="1600" dirty="0"/>
              <a:t>、时间差学习算法等。</a:t>
            </a:r>
            <a:r>
              <a:rPr lang="en-US" altLang="zh-CN" sz="1600" dirty="0"/>
              <a:t>		</a:t>
            </a:r>
            <a:endParaRPr lang="en-GB" altLang="en-US" sz="1600" strike="noStrike" noProof="1">
              <a:effectLst>
                <a:outerShdw blurRad="38100" dist="38100" dir="2700000">
                  <a:srgbClr val="FFFFFF"/>
                </a:outerShdw>
              </a:effectLst>
              <a:latin typeface="+mn-ea"/>
              <a:ea typeface="+mn-ea"/>
            </a:endParaRPr>
          </a:p>
        </p:txBody>
      </p:sp>
      <p:sp>
        <p:nvSpPr>
          <p:cNvPr id="2" name="文本框 1"/>
          <p:cNvSpPr txBox="1"/>
          <p:nvPr/>
        </p:nvSpPr>
        <p:spPr>
          <a:xfrm>
            <a:off x="3935850" y="825500"/>
            <a:ext cx="3960398" cy="400110"/>
          </a:xfrm>
          <a:prstGeom prst="rect">
            <a:avLst/>
          </a:prstGeom>
          <a:noFill/>
        </p:spPr>
        <p:txBody>
          <a:bodyPr wrap="square" rtlCol="0">
            <a:spAutoFit/>
          </a:bodyPr>
          <a:lstStyle/>
          <a:p>
            <a:r>
              <a:rPr lang="en-US" altLang="zh-CN" sz="2000" dirty="0"/>
              <a:t>1.1.1 </a:t>
            </a:r>
            <a:r>
              <a:rPr lang="zh-CN" altLang="en-US" sz="2000" dirty="0"/>
              <a:t>机器学习的发展及分类</a:t>
            </a:r>
            <a:endParaRPr lang="zh-CN" altLang="en-US" sz="2000" dirty="0">
              <a:latin typeface="+mj-ea"/>
              <a:ea typeface="+mj-ea"/>
            </a:endParaRPr>
          </a:p>
        </p:txBody>
      </p:sp>
    </p:spTree>
  </p:cSld>
  <p:clrMapOvr>
    <a:overrideClrMapping bg1="lt1" tx1="dk1" bg2="lt2" tx2="dk2" accent1="accent1" accent2="accent2" accent3="accent3" accent4="accent4" accent5="accent5" accent6="accent6" hlink="hlink" folHlink="folHlink"/>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82" name="Rectangle 3"/>
          <p:cNvSpPr txBox="1"/>
          <p:nvPr/>
        </p:nvSpPr>
        <p:spPr>
          <a:xfrm>
            <a:off x="1425310" y="1794029"/>
            <a:ext cx="4748037" cy="4630730"/>
          </a:xfrm>
          <a:prstGeom prst="rect">
            <a:avLst/>
          </a:prstGeom>
          <a:noFill/>
          <a:ln w="9525">
            <a:noFill/>
          </a:ln>
        </p:spPr>
        <p:txBody>
          <a:bodyPr/>
          <a:lstStyle/>
          <a:p>
            <a:pPr>
              <a:lnSpc>
                <a:spcPts val="2100"/>
              </a:lnSpc>
              <a:tabLst>
                <a:tab pos="114300" algn="l"/>
                <a:tab pos="266700" algn="l"/>
              </a:tabLst>
            </a:pPr>
            <a:r>
              <a:rPr lang="en-US" altLang="zh-CN" sz="1600" dirty="0"/>
              <a:t>	</a:t>
            </a:r>
            <a:r>
              <a:rPr lang="zh-CN" altLang="en-US" sz="1600" dirty="0"/>
              <a:t>深度学习（</a:t>
            </a:r>
            <a:r>
              <a:rPr lang="en-US" altLang="zh-CN" sz="1600" dirty="0"/>
              <a:t>Deep Learning</a:t>
            </a:r>
            <a:r>
              <a:rPr lang="zh-CN" altLang="en-US" sz="1600" dirty="0"/>
              <a:t>，</a:t>
            </a:r>
            <a:r>
              <a:rPr lang="en-US" altLang="zh-CN" sz="1600" dirty="0"/>
              <a:t>DL</a:t>
            </a:r>
            <a:r>
              <a:rPr lang="zh-CN" altLang="en-US" sz="1600" dirty="0"/>
              <a:t>）属于机器学习的子类。它的 灵感来源于人类大脑的工作方式，是利用深度神经网络解决特征 表达的一种学习过程。深度神经网络本身并非一个全新的概念， 可理解为包含多个隐含层的神经网络结构。为了提高深度神经网 络的训练效果，人们在神经元的连接方法以及激活函数等方面进 行了调整。其目的在于建立、模拟人脑进行分析学习的神经网络， 模仿人脑的机制解释数据，如文本、图像、声音等。 在人工智能高速发展的今天，深度学习就是一种特殊的机器 学习。机器学习和深度学习的关系如图 </a:t>
            </a:r>
            <a:r>
              <a:rPr lang="en-US" altLang="zh-CN" sz="1600" dirty="0"/>
              <a:t>1-1 </a:t>
            </a:r>
            <a:r>
              <a:rPr lang="zh-CN" altLang="en-US" sz="1600" dirty="0"/>
              <a:t>所示。</a:t>
            </a:r>
            <a:endParaRPr lang="en-GB" altLang="en-US" sz="1600" strike="noStrike" noProof="1">
              <a:effectLst>
                <a:outerShdw blurRad="38100" dist="38100" dir="2700000">
                  <a:srgbClr val="FFFFFF"/>
                </a:outerShdw>
              </a:effectLst>
              <a:latin typeface="+mn-ea"/>
              <a:ea typeface="+mn-ea"/>
            </a:endParaRPr>
          </a:p>
        </p:txBody>
      </p:sp>
      <p:sp>
        <p:nvSpPr>
          <p:cNvPr id="2" name="文本框 1"/>
          <p:cNvSpPr txBox="1"/>
          <p:nvPr/>
        </p:nvSpPr>
        <p:spPr>
          <a:xfrm>
            <a:off x="3935850" y="825500"/>
            <a:ext cx="3960398" cy="400110"/>
          </a:xfrm>
          <a:prstGeom prst="rect">
            <a:avLst/>
          </a:prstGeom>
          <a:noFill/>
        </p:spPr>
        <p:txBody>
          <a:bodyPr wrap="square" rtlCol="0">
            <a:spAutoFit/>
          </a:bodyPr>
          <a:lstStyle/>
          <a:p>
            <a:r>
              <a:rPr lang="en-US" altLang="zh-CN" sz="2000" dirty="0"/>
              <a:t>1.1.2 </a:t>
            </a:r>
            <a:r>
              <a:rPr lang="zh-CN" altLang="en-US" sz="2000" dirty="0"/>
              <a:t>机器学习和深度学习的不同</a:t>
            </a:r>
            <a:endParaRPr lang="zh-CN" altLang="en-US" sz="2000" dirty="0">
              <a:latin typeface="+mj-ea"/>
              <a:ea typeface="+mj-ea"/>
            </a:endParaRP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88055" y="2693194"/>
            <a:ext cx="1266825" cy="1260475"/>
          </a:xfrm>
          <a:prstGeom prst="rect">
            <a:avLst/>
          </a:prstGeom>
          <a:noFill/>
          <a:extLst>
            <a:ext uri="{909E8E84-426E-40DD-AFC4-6F175D3DCCD1}">
              <a14:hiddenFill xmlns:a14="http://schemas.microsoft.com/office/drawing/2010/main">
                <a:solidFill>
                  <a:srgbClr val="FFFFFF"/>
                </a:solidFill>
              </a14:hiddenFill>
            </a:ext>
          </a:extLst>
        </p:spPr>
      </p:pic>
    </p:spTree>
  </p:cSld>
  <p:clrMapOvr>
    <a:overrideClrMapping bg1="lt1" tx1="dk1" bg2="lt2" tx2="dk2" accent1="accent1" accent2="accent2" accent3="accent3" accent4="accent4" accent5="accent5" accent6="accent6" hlink="hlink" folHlink="folHlink"/>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82" name="Rectangle 3"/>
          <p:cNvSpPr txBox="1"/>
          <p:nvPr/>
        </p:nvSpPr>
        <p:spPr>
          <a:xfrm>
            <a:off x="1425309" y="2008061"/>
            <a:ext cx="10863120" cy="4630730"/>
          </a:xfrm>
          <a:prstGeom prst="rect">
            <a:avLst/>
          </a:prstGeom>
          <a:noFill/>
          <a:ln w="9525">
            <a:noFill/>
          </a:ln>
        </p:spPr>
        <p:txBody>
          <a:bodyPr/>
          <a:lstStyle/>
          <a:p>
            <a:pPr>
              <a:lnSpc>
                <a:spcPts val="2100"/>
              </a:lnSpc>
              <a:tabLst>
                <a:tab pos="114300" algn="l"/>
                <a:tab pos="266700" algn="l"/>
              </a:tabLst>
            </a:pPr>
            <a:r>
              <a:rPr lang="en-US" altLang="zh-CN" sz="1600" dirty="0"/>
              <a:t>	</a:t>
            </a:r>
            <a:r>
              <a:rPr lang="zh-CN" altLang="en-US" sz="1600" dirty="0"/>
              <a:t>模型就是用来描述客观世界的数学模型。模型是从数据里抽象出来的。进行数据分析 时，通常只有数据，然后观察数据找规律，找到的规律就是模型。与猜数字游戏类似：</a:t>
            </a:r>
            <a:r>
              <a:rPr lang="en-US" altLang="zh-CN" sz="1600" dirty="0"/>
              <a:t>1</a:t>
            </a:r>
            <a:r>
              <a:rPr lang="zh-CN" altLang="en-US" sz="1600" dirty="0"/>
              <a:t>， </a:t>
            </a:r>
            <a:r>
              <a:rPr lang="en-US" altLang="zh-CN" sz="1600" dirty="0"/>
              <a:t>4</a:t>
            </a:r>
            <a:r>
              <a:rPr lang="zh-CN" altLang="en-US" sz="1600" dirty="0"/>
              <a:t>，</a:t>
            </a:r>
            <a:r>
              <a:rPr lang="en-US" altLang="zh-CN" sz="1600" dirty="0"/>
              <a:t>16</a:t>
            </a:r>
            <a:r>
              <a:rPr lang="zh-CN" altLang="en-US" sz="1600" dirty="0"/>
              <a:t>，</a:t>
            </a:r>
            <a:r>
              <a:rPr lang="en-US" altLang="zh-CN" sz="1600" dirty="0"/>
              <a:t>…</a:t>
            </a:r>
            <a:r>
              <a:rPr lang="zh-CN" altLang="en-US" sz="1600" dirty="0"/>
              <a:t>，（），</a:t>
            </a:r>
            <a:r>
              <a:rPr lang="en-US" altLang="zh-CN" sz="1600" dirty="0"/>
              <a:t>…</a:t>
            </a:r>
            <a:r>
              <a:rPr lang="zh-CN" altLang="en-US" sz="1600" dirty="0"/>
              <a:t>，</a:t>
            </a:r>
            <a:r>
              <a:rPr lang="en-US" altLang="zh-CN" sz="1600" dirty="0"/>
              <a:t>256</a:t>
            </a:r>
            <a:r>
              <a:rPr lang="zh-CN" altLang="en-US" sz="1600" dirty="0"/>
              <a:t>，括号里是什么？只有把这串数抽象成模型，才能知道括号里是 什么。其实，我们小时候就接触到机器学习，只是那时忙于考试，没有深入思考。 再举一个例子，购买产品的顾客到达服务台的时间是什么模型？也许是一个泊松分 布。文本中某个词项出现的概率是什么模型？也许是隐含狄利克雷分布。股票的价格随时间的变化有何变化？是基于布朗运动的二项随机分布</a:t>
            </a:r>
            <a:r>
              <a:rPr lang="en-US" altLang="zh-CN" sz="1600" dirty="0"/>
              <a:t>…… </a:t>
            </a:r>
            <a:r>
              <a:rPr lang="zh-CN" altLang="en-US" sz="1600" dirty="0"/>
              <a:t>模型可以是确定性的，也可以是随机的，总之用数学可以描述，只要数学可以描述 的，就可以进行预测分析。所以，我们的根本目的是找一个模型，描述我们已经观测到的 数据</a:t>
            </a:r>
            <a:endParaRPr lang="en-GB" altLang="en-US" sz="1600" strike="noStrike" noProof="1">
              <a:effectLst>
                <a:outerShdw blurRad="38100" dist="38100" dir="2700000">
                  <a:srgbClr val="FFFFFF"/>
                </a:outerShdw>
              </a:effectLst>
              <a:latin typeface="+mn-ea"/>
              <a:ea typeface="+mn-ea"/>
            </a:endParaRPr>
          </a:p>
        </p:txBody>
      </p:sp>
      <p:sp>
        <p:nvSpPr>
          <p:cNvPr id="2" name="文本框 1"/>
          <p:cNvSpPr txBox="1"/>
          <p:nvPr/>
        </p:nvSpPr>
        <p:spPr>
          <a:xfrm>
            <a:off x="3935850" y="825500"/>
            <a:ext cx="3960398" cy="400110"/>
          </a:xfrm>
          <a:prstGeom prst="rect">
            <a:avLst/>
          </a:prstGeom>
          <a:noFill/>
        </p:spPr>
        <p:txBody>
          <a:bodyPr wrap="square" rtlCol="0">
            <a:spAutoFit/>
          </a:bodyPr>
          <a:lstStyle/>
          <a:p>
            <a:r>
              <a:rPr lang="en-US" altLang="zh-CN" sz="2000" dirty="0"/>
              <a:t>1.2.1 </a:t>
            </a:r>
            <a:r>
              <a:rPr lang="zh-CN" altLang="en-US" sz="2000" dirty="0"/>
              <a:t>模型</a:t>
            </a:r>
            <a:endParaRPr lang="zh-CN" altLang="en-US" sz="2000" dirty="0">
              <a:latin typeface="+mj-ea"/>
              <a:ea typeface="+mj-ea"/>
            </a:endParaRPr>
          </a:p>
        </p:txBody>
      </p:sp>
    </p:spTree>
  </p:cSld>
  <p:clrMapOvr>
    <a:overrideClrMapping bg1="lt1" tx1="dk1" bg2="lt2" tx2="dk2" accent1="accent1" accent2="accent2" accent3="accent3" accent4="accent4" accent5="accent5" accent6="accent6" hlink="hlink" folHlink="folHlink"/>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82" name="Rectangle 3"/>
          <p:cNvSpPr txBox="1"/>
          <p:nvPr/>
        </p:nvSpPr>
        <p:spPr>
          <a:xfrm>
            <a:off x="1425309" y="2008061"/>
            <a:ext cx="10863120" cy="4630730"/>
          </a:xfrm>
          <a:prstGeom prst="rect">
            <a:avLst/>
          </a:prstGeom>
          <a:noFill/>
          <a:ln w="9525">
            <a:noFill/>
          </a:ln>
        </p:spPr>
        <p:txBody>
          <a:bodyPr/>
          <a:lstStyle/>
          <a:p>
            <a:pPr>
              <a:lnSpc>
                <a:spcPts val="2100"/>
              </a:lnSpc>
              <a:tabLst>
                <a:tab pos="114300" algn="l"/>
                <a:tab pos="266700" algn="l"/>
              </a:tabLst>
            </a:pPr>
            <a:r>
              <a:rPr lang="en-US" altLang="zh-CN" sz="1600" dirty="0"/>
              <a:t>	</a:t>
            </a:r>
            <a:r>
              <a:rPr lang="zh-CN" altLang="en-US" sz="1600" dirty="0"/>
              <a:t>例如，想用一个正态分布描述一组数据，就要构造这个正态分布，实际上就是预测这 个分布的参数，如均值或方差。但是，需要有一系列标准选择合适的模型，模型不是拍脑 袋来的。想用正态分布，理由是什么？想用二项分布，凭什么不能用三角分布？想让正态 分布的均值为 </a:t>
            </a:r>
            <a:r>
              <a:rPr lang="en-US" altLang="zh-CN" sz="1600" dirty="0"/>
              <a:t>0.5</a:t>
            </a:r>
            <a:r>
              <a:rPr lang="zh-CN" altLang="en-US" sz="1600" dirty="0"/>
              <a:t>，为什么选 </a:t>
            </a:r>
            <a:r>
              <a:rPr lang="en-US" altLang="zh-CN" sz="1600" dirty="0"/>
              <a:t>0.5 </a:t>
            </a:r>
            <a:r>
              <a:rPr lang="zh-CN" altLang="en-US" sz="1600" dirty="0"/>
              <a:t>比选 </a:t>
            </a:r>
            <a:r>
              <a:rPr lang="en-US" altLang="zh-CN" sz="1600" dirty="0"/>
              <a:t>0.2 </a:t>
            </a:r>
            <a:r>
              <a:rPr lang="zh-CN" altLang="en-US" sz="1600" dirty="0"/>
              <a:t>好？做研究一旦任性，别人会质疑你，所以就需 要有一系列标准证明一个模型比另一个模型好，这就是策略。 不同的策略对应不同模型的比较标准和选择标准。就跟选班干部一样，选帅的，那就 让吴彦祖当班长；选会唱歌的，没准是周杰伦</a:t>
            </a:r>
            <a:r>
              <a:rPr lang="en-US" altLang="zh-CN" sz="1600" dirty="0"/>
              <a:t>……</a:t>
            </a:r>
            <a:r>
              <a:rPr lang="zh-CN" altLang="en-US" sz="1600" dirty="0"/>
              <a:t>所以，最终确定的模型实际上与两方面 有关：第一，拿到的数据；第二，选择模型的策略。 说到策略，一般以经验风险最小化作为常用的标准。经验风险最小，是指将这个模型 套到已有的观测数据上，基本是靠谱的，但在已有观测数据不足的情况下，也可以用结构 风险最小化作为标准。这也是大多数时候我们在机器学习时有意或无意用到的准则。经验 风险最小化和结构风险最小化是一个参数优化的过程，需要构造一个损失函数描述经验风 险，损失函数可以理解为预测错一个数据给我们带来的代价。每个人对损失函数的定义都 不同，所以优化出的结果也不同，这也导致最终学习到的模型会各种各样，解决一个问题 的方案有多种。</a:t>
            </a:r>
            <a:endParaRPr lang="en-GB" altLang="en-US" sz="1600" strike="noStrike" noProof="1">
              <a:effectLst>
                <a:outerShdw blurRad="38100" dist="38100" dir="2700000">
                  <a:srgbClr val="FFFFFF"/>
                </a:outerShdw>
              </a:effectLst>
              <a:latin typeface="+mn-ea"/>
              <a:ea typeface="+mn-ea"/>
            </a:endParaRPr>
          </a:p>
        </p:txBody>
      </p:sp>
      <p:sp>
        <p:nvSpPr>
          <p:cNvPr id="2" name="文本框 1"/>
          <p:cNvSpPr txBox="1"/>
          <p:nvPr/>
        </p:nvSpPr>
        <p:spPr>
          <a:xfrm>
            <a:off x="3935850" y="825500"/>
            <a:ext cx="3960398" cy="400110"/>
          </a:xfrm>
          <a:prstGeom prst="rect">
            <a:avLst/>
          </a:prstGeom>
          <a:noFill/>
        </p:spPr>
        <p:txBody>
          <a:bodyPr wrap="square" rtlCol="0">
            <a:spAutoFit/>
          </a:bodyPr>
          <a:lstStyle/>
          <a:p>
            <a:r>
              <a:rPr lang="en-US" altLang="zh-CN" sz="2000" dirty="0"/>
              <a:t>1.2.2 </a:t>
            </a:r>
            <a:r>
              <a:rPr lang="zh-CN" altLang="en-US" sz="2000" dirty="0"/>
              <a:t>策略</a:t>
            </a:r>
            <a:endParaRPr lang="zh-CN" altLang="en-US" sz="2000" dirty="0">
              <a:latin typeface="+mj-ea"/>
              <a:ea typeface="+mj-ea"/>
            </a:endParaRPr>
          </a:p>
        </p:txBody>
      </p:sp>
    </p:spTree>
  </p:cSld>
  <p:clrMapOvr>
    <a:overrideClrMapping bg1="lt1" tx1="dk1" bg2="lt2" tx2="dk2" accent1="accent1" accent2="accent2" accent3="accent3" accent4="accent4" accent5="accent5" accent6="accent6" hlink="hlink" folHlink="folHlink"/>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82" name="Rectangle 3"/>
          <p:cNvSpPr txBox="1"/>
          <p:nvPr/>
        </p:nvSpPr>
        <p:spPr>
          <a:xfrm>
            <a:off x="1425309" y="2008061"/>
            <a:ext cx="10863120" cy="4630730"/>
          </a:xfrm>
          <a:prstGeom prst="rect">
            <a:avLst/>
          </a:prstGeom>
          <a:noFill/>
          <a:ln w="9525">
            <a:noFill/>
          </a:ln>
        </p:spPr>
        <p:txBody>
          <a:bodyPr/>
          <a:lstStyle/>
          <a:p>
            <a:pPr>
              <a:lnSpc>
                <a:spcPts val="2100"/>
              </a:lnSpc>
              <a:tabLst>
                <a:tab pos="114300" algn="l"/>
                <a:tab pos="266700" algn="l"/>
              </a:tabLst>
            </a:pPr>
            <a:r>
              <a:rPr lang="en-US" altLang="zh-CN" sz="1600" dirty="0"/>
              <a:t>	</a:t>
            </a:r>
            <a:r>
              <a:rPr lang="zh-CN" altLang="en-US" sz="1600" dirty="0"/>
              <a:t>有了数据和学习模型的策略，然后就可以开始构造模型了，如果已有模型的基本形 式，那就是一个优化模型参数的问题了。优化对于学习过确定性模型的朋友并不陌生，但 是优化过程往往是复杂的，面对复杂的数学优化问题，通常很难通过简单的求导获得最终 的结果，所以就要构造一系列算法。 我们的目标是高效的算法、更小的计算机内存代价、更快的运算速度、更有效的参数 优化结果。。</a:t>
            </a:r>
            <a:endParaRPr lang="en-GB" altLang="en-US" sz="1600" strike="noStrike" noProof="1">
              <a:effectLst>
                <a:outerShdw blurRad="38100" dist="38100" dir="2700000">
                  <a:srgbClr val="FFFFFF"/>
                </a:outerShdw>
              </a:effectLst>
              <a:latin typeface="+mn-ea"/>
              <a:ea typeface="+mn-ea"/>
            </a:endParaRPr>
          </a:p>
        </p:txBody>
      </p:sp>
      <p:sp>
        <p:nvSpPr>
          <p:cNvPr id="2" name="文本框 1"/>
          <p:cNvSpPr txBox="1"/>
          <p:nvPr/>
        </p:nvSpPr>
        <p:spPr>
          <a:xfrm>
            <a:off x="3935850" y="825500"/>
            <a:ext cx="3960398" cy="400110"/>
          </a:xfrm>
          <a:prstGeom prst="rect">
            <a:avLst/>
          </a:prstGeom>
          <a:noFill/>
        </p:spPr>
        <p:txBody>
          <a:bodyPr wrap="square" rtlCol="0">
            <a:spAutoFit/>
          </a:bodyPr>
          <a:lstStyle/>
          <a:p>
            <a:r>
              <a:rPr lang="en-US" altLang="zh-CN" sz="2000" dirty="0"/>
              <a:t>1.2.3 </a:t>
            </a:r>
            <a:r>
              <a:rPr lang="zh-CN" altLang="en-US" sz="2000" dirty="0"/>
              <a:t>算法</a:t>
            </a:r>
            <a:endParaRPr lang="zh-CN" altLang="en-US" sz="2000" dirty="0">
              <a:latin typeface="+mj-ea"/>
              <a:ea typeface="+mj-ea"/>
            </a:endParaRPr>
          </a:p>
        </p:txBody>
      </p:sp>
    </p:spTree>
  </p:cSld>
  <p:clrMapOvr>
    <a:overrideClrMapping bg1="lt1" tx1="dk1" bg2="lt2" tx2="dk2" accent1="accent1" accent2="accent2" accent3="accent3" accent4="accent4" accent5="accent5" accent6="accent6" hlink="hlink" folHlink="folHlink"/>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82" name="Rectangle 3"/>
          <p:cNvSpPr txBox="1"/>
          <p:nvPr/>
        </p:nvSpPr>
        <p:spPr>
          <a:xfrm>
            <a:off x="664440" y="1879738"/>
            <a:ext cx="10863120" cy="4630730"/>
          </a:xfrm>
          <a:prstGeom prst="rect">
            <a:avLst/>
          </a:prstGeom>
          <a:noFill/>
          <a:ln w="9525">
            <a:noFill/>
          </a:ln>
        </p:spPr>
        <p:txBody>
          <a:bodyPr/>
          <a:lstStyle/>
          <a:p>
            <a:pPr>
              <a:lnSpc>
                <a:spcPts val="2100"/>
              </a:lnSpc>
              <a:tabLst>
                <a:tab pos="114300" algn="l"/>
                <a:tab pos="266700" algn="l"/>
              </a:tabLst>
            </a:pPr>
            <a:r>
              <a:rPr lang="en-US" altLang="zh-CN" sz="1600" dirty="0"/>
              <a:t>	</a:t>
            </a:r>
            <a:r>
              <a:rPr lang="zh-CN" altLang="en-US" sz="1600" dirty="0"/>
              <a:t>作为数据分析师，经常会做一些报表、图表，计算平均值，偶尔用 </a:t>
            </a:r>
            <a:r>
              <a:rPr lang="en-US" altLang="zh-CN" sz="1600" dirty="0"/>
              <a:t>SQL</a:t>
            </a:r>
            <a:r>
              <a:rPr lang="zh-CN" altLang="en-US" sz="1600" dirty="0"/>
              <a:t>。有一天你 突然意识到可以对你的数据做更多的事，那么恭喜你，你可以开始做机器学习了，但是当 打开搜索引擎，发现有 </a:t>
            </a:r>
            <a:r>
              <a:rPr lang="en-US" altLang="zh-CN" sz="1600" dirty="0"/>
              <a:t>4360 </a:t>
            </a:r>
            <a:r>
              <a:rPr lang="zh-CN" altLang="en-US" sz="1600" dirty="0"/>
              <a:t>万个关于“机器学习”的结果，有的技术太深奥，有的只有 大段的数学公式或者深不可测的人工智能产品，但是这些对一个新手来说都不够友好。因 此，我有了写下面几个建议的想法，帮助梳理机器学习的开发思路。 第一步：找到工作中的哪一个流程是可以通过机器学习解决的。 首先要做的是思考自己的工作，厘清工作的内容，思考哪项工作任务可以通过机器学习得到更好的结果或者提高工作效率。下面是几个机器学习可以解决的问题。</a:t>
            </a:r>
            <a:endParaRPr lang="en-US" altLang="zh-CN" sz="1600" dirty="0"/>
          </a:p>
          <a:p>
            <a:pPr>
              <a:lnSpc>
                <a:spcPts val="2100"/>
              </a:lnSpc>
              <a:tabLst>
                <a:tab pos="114300" algn="l"/>
                <a:tab pos="266700" algn="l"/>
              </a:tabLst>
            </a:pPr>
            <a:r>
              <a:rPr lang="zh-CN" altLang="en-US" sz="1600" dirty="0"/>
              <a:t> （</a:t>
            </a:r>
            <a:r>
              <a:rPr lang="en-US" altLang="zh-CN" sz="1600" dirty="0"/>
              <a:t>1</a:t>
            </a:r>
            <a:r>
              <a:rPr lang="zh-CN" altLang="en-US" sz="1600" dirty="0"/>
              <a:t>）预测：例如，哪个客户会流失，哪个客户会归还贷款，谁将变成最重要的客户， 谁在说谎，谁会死去（泰坦尼克号项目），当有相关数据的时候，就可以预测这些事情。 一般情况下，预测的结果不会针对个人，也不能做到 </a:t>
            </a:r>
            <a:r>
              <a:rPr lang="en-US" altLang="zh-CN" sz="1600" dirty="0"/>
              <a:t>100% </a:t>
            </a:r>
            <a:r>
              <a:rPr lang="zh-CN" altLang="en-US" sz="1600" dirty="0"/>
              <a:t>正确，但是可以帮你从看上去 随机的情况中找到可能性更大的情况。</a:t>
            </a:r>
            <a:endParaRPr lang="en-US" altLang="zh-CN" sz="1600" dirty="0"/>
          </a:p>
          <a:p>
            <a:pPr>
              <a:lnSpc>
                <a:spcPts val="2100"/>
              </a:lnSpc>
              <a:tabLst>
                <a:tab pos="114300" algn="l"/>
                <a:tab pos="266700" algn="l"/>
              </a:tabLst>
            </a:pPr>
            <a:r>
              <a:rPr lang="zh-CN" altLang="en-US" sz="1600" dirty="0"/>
              <a:t>（</a:t>
            </a:r>
            <a:r>
              <a:rPr lang="en-US" altLang="zh-CN" sz="1600" dirty="0"/>
              <a:t>2</a:t>
            </a:r>
            <a:r>
              <a:rPr lang="zh-CN" altLang="en-US" sz="1600" dirty="0"/>
              <a:t>）划分：不同的顾客，他们的行为模式是不同的，通过机器学习，可以找出不同顾 客之间有意义的不同点，将顾客划分为不同的组，这种做法有助于了解客户，甚至可以想 象出他们的样子。另外，细分也有助于销售、生产、客户管理等部门之间的合作。 </a:t>
            </a:r>
            <a:endParaRPr lang="en-US" altLang="zh-CN" sz="1600" dirty="0"/>
          </a:p>
          <a:p>
            <a:pPr>
              <a:lnSpc>
                <a:spcPts val="2100"/>
              </a:lnSpc>
              <a:tabLst>
                <a:tab pos="114300" algn="l"/>
                <a:tab pos="266700" algn="l"/>
              </a:tabLst>
            </a:pPr>
            <a:r>
              <a:rPr lang="zh-CN" altLang="en-US" sz="1600" dirty="0"/>
              <a:t>（</a:t>
            </a:r>
            <a:r>
              <a:rPr lang="en-US" altLang="zh-CN" sz="1600" dirty="0"/>
              <a:t>3</a:t>
            </a:r>
            <a:r>
              <a:rPr lang="zh-CN" altLang="en-US" sz="1600" dirty="0"/>
              <a:t>）分类：当做完细分操作后，就可以快速理解你的新客属于哪个类别，这可以通过 分类任务完成。对客户进行划分，知道他们的轮廓，拥有一些关于新客户的新数据，就可 以很容易地了解新客户了。</a:t>
            </a:r>
            <a:endParaRPr lang="en-US" altLang="zh-CN" sz="1600" dirty="0"/>
          </a:p>
          <a:p>
            <a:pPr>
              <a:lnSpc>
                <a:spcPts val="2100"/>
              </a:lnSpc>
              <a:tabLst>
                <a:tab pos="114300" algn="l"/>
                <a:tab pos="266700" algn="l"/>
              </a:tabLst>
            </a:pPr>
            <a:r>
              <a:rPr lang="zh-CN" altLang="en-US" sz="1600" dirty="0"/>
              <a:t>（</a:t>
            </a:r>
            <a:r>
              <a:rPr lang="en-US" altLang="zh-CN" sz="1600" dirty="0"/>
              <a:t>4</a:t>
            </a:r>
            <a:r>
              <a:rPr lang="zh-CN" altLang="en-US" sz="1600" dirty="0"/>
              <a:t>）联系：它是关于你的新客户可能购买什么样的产品，这样你就可以非常聪明地制 订销售策略。 （</a:t>
            </a:r>
            <a:r>
              <a:rPr lang="en-US" altLang="zh-CN" sz="1600" dirty="0"/>
              <a:t>5</a:t>
            </a:r>
            <a:r>
              <a:rPr lang="zh-CN" altLang="en-US" sz="1600" dirty="0"/>
              <a:t>）模型探索：你可能对你的公司发展影响最大的某个因素感兴趣，销售、士气、员 工忠诚度等，我们称之为模型探索，即发现非明显的因素。例如，我们发现，在电信业上 抱怨频率比较高的用户流失的概率更小。</a:t>
            </a:r>
            <a:endParaRPr lang="en-GB" altLang="en-US" sz="1600" strike="noStrike" noProof="1">
              <a:effectLst>
                <a:outerShdw blurRad="38100" dist="38100" dir="2700000">
                  <a:srgbClr val="FFFFFF"/>
                </a:outerShdw>
              </a:effectLst>
              <a:latin typeface="+mn-ea"/>
              <a:ea typeface="+mn-ea"/>
            </a:endParaRPr>
          </a:p>
        </p:txBody>
      </p:sp>
      <p:sp>
        <p:nvSpPr>
          <p:cNvPr id="2" name="文本框 1"/>
          <p:cNvSpPr txBox="1"/>
          <p:nvPr/>
        </p:nvSpPr>
        <p:spPr>
          <a:xfrm>
            <a:off x="3935850" y="825500"/>
            <a:ext cx="3960398" cy="400110"/>
          </a:xfrm>
          <a:prstGeom prst="rect">
            <a:avLst/>
          </a:prstGeom>
          <a:noFill/>
        </p:spPr>
        <p:txBody>
          <a:bodyPr wrap="square" rtlCol="0">
            <a:spAutoFit/>
          </a:bodyPr>
          <a:lstStyle/>
          <a:p>
            <a:r>
              <a:rPr lang="en-US" altLang="zh-CN" sz="2000" dirty="0"/>
              <a:t>1.3</a:t>
            </a:r>
            <a:r>
              <a:rPr lang="zh-CN" altLang="en-US" sz="2000" dirty="0"/>
              <a:t>　机器学习的开发思路</a:t>
            </a:r>
            <a:endParaRPr lang="zh-CN" altLang="en-US" sz="2000" dirty="0">
              <a:latin typeface="+mj-ea"/>
              <a:ea typeface="+mj-ea"/>
            </a:endParaRPr>
          </a:p>
        </p:txBody>
      </p:sp>
    </p:spTree>
  </p:cSld>
  <p:clrMapOvr>
    <a:overrideClrMapping bg1="lt1" tx1="dk1" bg2="lt2" tx2="dk2" accent1="accent1" accent2="accent2" accent3="accent3" accent4="accent4" accent5="accent5" accent6="accent6" hlink="hlink" folHlink="folHlink"/>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82" name="Rectangle 3"/>
          <p:cNvSpPr txBox="1"/>
          <p:nvPr/>
        </p:nvSpPr>
        <p:spPr>
          <a:xfrm>
            <a:off x="474269" y="1923456"/>
            <a:ext cx="8933962" cy="4097723"/>
          </a:xfrm>
          <a:prstGeom prst="rect">
            <a:avLst/>
          </a:prstGeom>
          <a:noFill/>
          <a:ln w="9525">
            <a:noFill/>
          </a:ln>
        </p:spPr>
        <p:txBody>
          <a:bodyPr/>
          <a:lstStyle/>
          <a:p>
            <a:pPr>
              <a:lnSpc>
                <a:spcPts val="1700"/>
              </a:lnSpc>
              <a:tabLst>
                <a:tab pos="114300" algn="l"/>
                <a:tab pos="266700" algn="l"/>
              </a:tabLst>
            </a:pPr>
            <a:r>
              <a:rPr lang="en-US" altLang="zh-CN" dirty="0"/>
              <a:t>	</a:t>
            </a:r>
            <a:r>
              <a:rPr lang="zh-CN" altLang="en-US" dirty="0"/>
              <a:t>第二步：为你的问题找到最合适的算法。 描述机器算法并不是一件简单的事。尤其对初学者来说，在找到正确的书或者训练之 前可能走很多弯路。</a:t>
            </a:r>
            <a:endParaRPr lang="en-US" altLang="zh-CN" dirty="0"/>
          </a:p>
          <a:p>
            <a:pPr>
              <a:lnSpc>
                <a:spcPts val="1700"/>
              </a:lnSpc>
              <a:tabLst>
                <a:tab pos="114300" algn="l"/>
                <a:tab pos="266700" algn="l"/>
              </a:tabLst>
            </a:pPr>
            <a:r>
              <a:rPr lang="zh-CN" altLang="en-US" dirty="0"/>
              <a:t> （</a:t>
            </a:r>
            <a:r>
              <a:rPr lang="en-US" altLang="zh-CN" dirty="0"/>
              <a:t>1</a:t>
            </a:r>
            <a:r>
              <a:rPr lang="zh-CN" altLang="en-US" dirty="0"/>
              <a:t>）决策树：将数据根据不同决策分组。例如，将目标客户分为谁会买，谁不会买。 （</a:t>
            </a:r>
            <a:r>
              <a:rPr lang="en-US" altLang="zh-CN" dirty="0"/>
              <a:t>2</a:t>
            </a:r>
            <a:r>
              <a:rPr lang="zh-CN" altLang="en-US" dirty="0"/>
              <a:t>）朴素贝叶斯：朴素的意思是它不会考虑列属性之间的依赖关系。它的作用和决策 树类似。 </a:t>
            </a:r>
            <a:endParaRPr lang="en-US" altLang="zh-CN" dirty="0"/>
          </a:p>
          <a:p>
            <a:pPr>
              <a:lnSpc>
                <a:spcPts val="1700"/>
              </a:lnSpc>
              <a:tabLst>
                <a:tab pos="114300" algn="l"/>
                <a:tab pos="266700" algn="l"/>
              </a:tabLst>
            </a:pPr>
            <a:r>
              <a:rPr lang="zh-CN" altLang="en-US" dirty="0"/>
              <a:t>（</a:t>
            </a:r>
            <a:r>
              <a:rPr lang="en-US" altLang="zh-CN" dirty="0"/>
              <a:t>3</a:t>
            </a:r>
            <a:r>
              <a:rPr lang="zh-CN" altLang="en-US" dirty="0"/>
              <a:t>）</a:t>
            </a:r>
            <a:r>
              <a:rPr lang="en-US" altLang="zh-CN" dirty="0"/>
              <a:t>K-means </a:t>
            </a:r>
            <a:r>
              <a:rPr lang="zh-CN" altLang="en-US" dirty="0"/>
              <a:t>或者期望最小值：找出数据中隐藏的分类。</a:t>
            </a:r>
            <a:endParaRPr lang="en-US" altLang="zh-CN" dirty="0"/>
          </a:p>
          <a:p>
            <a:pPr>
              <a:lnSpc>
                <a:spcPts val="1700"/>
              </a:lnSpc>
              <a:tabLst>
                <a:tab pos="114300" algn="l"/>
                <a:tab pos="266700" algn="l"/>
              </a:tabLst>
            </a:pPr>
            <a:r>
              <a:rPr lang="zh-CN" altLang="en-US" dirty="0"/>
              <a:t> （</a:t>
            </a:r>
            <a:r>
              <a:rPr lang="en-US" altLang="zh-CN" dirty="0"/>
              <a:t>4</a:t>
            </a:r>
            <a:r>
              <a:rPr lang="zh-CN" altLang="en-US" dirty="0"/>
              <a:t>）逻辑回归：预测一些事情发生的可能性。</a:t>
            </a:r>
            <a:endParaRPr lang="en-US" altLang="zh-CN" dirty="0"/>
          </a:p>
          <a:p>
            <a:pPr>
              <a:lnSpc>
                <a:spcPts val="1700"/>
              </a:lnSpc>
              <a:tabLst>
                <a:tab pos="114300" algn="l"/>
                <a:tab pos="266700" algn="l"/>
              </a:tabLst>
            </a:pPr>
            <a:r>
              <a:rPr lang="zh-CN" altLang="en-US" dirty="0"/>
              <a:t> （</a:t>
            </a:r>
            <a:r>
              <a:rPr lang="en-US" altLang="zh-CN" dirty="0"/>
              <a:t>5</a:t>
            </a:r>
            <a:r>
              <a:rPr lang="zh-CN" altLang="en-US" dirty="0"/>
              <a:t>）神经网络：非常适合用来进行模型探索，尤其是那些复杂且不明显的数据。</a:t>
            </a:r>
            <a:endParaRPr lang="en-US" altLang="zh-CN" dirty="0"/>
          </a:p>
          <a:p>
            <a:pPr>
              <a:lnSpc>
                <a:spcPts val="1700"/>
              </a:lnSpc>
              <a:tabLst>
                <a:tab pos="114300" algn="l"/>
                <a:tab pos="266700" algn="l"/>
              </a:tabLst>
            </a:pPr>
            <a:r>
              <a:rPr lang="zh-CN" altLang="en-US" dirty="0"/>
              <a:t> （</a:t>
            </a:r>
            <a:r>
              <a:rPr lang="en-US" altLang="zh-CN" dirty="0"/>
              <a:t>6</a:t>
            </a:r>
            <a:r>
              <a:rPr lang="zh-CN" altLang="en-US" dirty="0"/>
              <a:t>）线性回归：由于它特别简单，因此使用的频率也最高。可以使用它分析数据之间 的依赖性，或者进行一些预测。 </a:t>
            </a:r>
            <a:endParaRPr lang="en-US" altLang="zh-CN" dirty="0"/>
          </a:p>
          <a:p>
            <a:pPr>
              <a:lnSpc>
                <a:spcPts val="1700"/>
              </a:lnSpc>
              <a:tabLst>
                <a:tab pos="114300" algn="l"/>
                <a:tab pos="266700" algn="l"/>
              </a:tabLst>
            </a:pPr>
            <a:r>
              <a:rPr lang="zh-CN" altLang="en-US" dirty="0"/>
              <a:t>（</a:t>
            </a:r>
            <a:r>
              <a:rPr lang="en-US" altLang="zh-CN" dirty="0"/>
              <a:t>7</a:t>
            </a:r>
            <a:r>
              <a:rPr lang="zh-CN" altLang="en-US" dirty="0"/>
              <a:t>）关联规则：用来分析有助于销售的产品组合。 以上就是出现频率最高的几个算法，除此之外，还有如支持向量机等算法。值得注意 的是，没有最好的算法，只有最合适的算法。</a:t>
            </a:r>
            <a:endParaRPr lang="en-US" altLang="zh-CN" sz="1800" dirty="0">
              <a:solidFill>
                <a:srgbClr val="231F20"/>
              </a:solidFill>
              <a:latin typeface="Microsoft YaHei UI" panose="020B0503020204020204" pitchFamily="18" charset="-122"/>
              <a:cs typeface="Microsoft YaHei UI" panose="020B0503020204020204" pitchFamily="18" charset="-122"/>
            </a:endParaRPr>
          </a:p>
        </p:txBody>
      </p:sp>
    </p:spTree>
  </p:cSld>
  <p:clrMapOvr>
    <a:masterClrMapping/>
  </p:clrMapOvr>
  <p:transition spd="med">
    <p:fade/>
  </p:transition>
</p:sld>
</file>

<file path=ppt/tags/tag1.xml><?xml version="1.0" encoding="utf-8"?>
<p:tagLst xmlns:p="http://schemas.openxmlformats.org/presentationml/2006/main">
  <p:tag name="commondata" val="eyJoZGlkIjoiZWNhYzc5NThlMmQ4YTlhZTI0ZTMyYWFhZWUyMTMxNjcifQ=="/>
</p:tagLst>
</file>

<file path=ppt/theme/theme1.xml><?xml version="1.0" encoding="utf-8"?>
<a:theme xmlns:a="http://schemas.openxmlformats.org/drawingml/2006/main" name="1_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Copperplate Gothic Bold"/>
        <a:ea typeface="微软雅黑"/>
        <a:cs typeface=""/>
      </a:majorFont>
      <a:minorFont>
        <a:latin typeface="Copperplate Gothic Bold"/>
        <a:ea typeface="微软雅黑"/>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themeOverride>
</file>

<file path=ppt/theme/themeOverride2.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themeOverride>
</file>

<file path=ppt/theme/themeOverride3.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themeOverride>
</file>

<file path=ppt/theme/themeOverride4.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themeOverride>
</file>

<file path=ppt/theme/themeOverride5.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themeOverride>
</file>

<file path=ppt/theme/themeOverride6.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otalTime>0</TotalTime>
  <Words>4017</Words>
  <Application>WPS 演示</Application>
  <PresentationFormat>宽屏</PresentationFormat>
  <Paragraphs>101</Paragraphs>
  <Slides>10</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10</vt:i4>
      </vt:variant>
    </vt:vector>
  </HeadingPairs>
  <TitlesOfParts>
    <vt:vector size="19" baseType="lpstr">
      <vt:lpstr>Arial</vt:lpstr>
      <vt:lpstr>宋体</vt:lpstr>
      <vt:lpstr>Wingdings</vt:lpstr>
      <vt:lpstr>Copperplate Gothic Bold</vt:lpstr>
      <vt:lpstr>微软雅黑</vt:lpstr>
      <vt:lpstr>华文楷体</vt:lpstr>
      <vt:lpstr>Microsoft YaHei UI</vt:lpstr>
      <vt:lpstr>Arial Unicode MS</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0</dc:title>
  <dc:creator>Administrator</dc:creator>
  <cp:lastModifiedBy>薛东西</cp:lastModifiedBy>
  <cp:revision>148</cp:revision>
  <dcterms:created xsi:type="dcterms:W3CDTF">2015-09-01T10:32:00Z</dcterms:created>
  <dcterms:modified xsi:type="dcterms:W3CDTF">2024-02-28T01:29:27Z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2052-12.1.0.16388</vt:lpwstr>
  </property>
  <property fmtid="{D5CDD505-2E9C-101B-9397-08002B2CF9AE}" pid="3" name="ICV">
    <vt:lpwstr>5FFBF936AEC242308928C8F99FA5AD31_12</vt:lpwstr>
  </property>
</Properties>
</file>