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20"/>
  </p:notesMasterIdLst>
  <p:sldIdLst>
    <p:sldId id="257" r:id="rId3"/>
    <p:sldId id="261" r:id="rId4"/>
    <p:sldId id="366" r:id="rId5"/>
    <p:sldId id="446" r:id="rId6"/>
    <p:sldId id="447" r:id="rId7"/>
    <p:sldId id="448" r:id="rId8"/>
    <p:sldId id="394" r:id="rId9"/>
    <p:sldId id="451" r:id="rId10"/>
    <p:sldId id="449" r:id="rId11"/>
    <p:sldId id="450" r:id="rId12"/>
    <p:sldId id="452" r:id="rId13"/>
    <p:sldId id="403" r:id="rId14"/>
    <p:sldId id="453" r:id="rId15"/>
    <p:sldId id="454" r:id="rId16"/>
    <p:sldId id="455" r:id="rId17"/>
    <p:sldId id="456" r:id="rId18"/>
    <p:sldId id="457" r:id="rId19"/>
  </p:sldIdLst>
  <p:sldSz cx="12192000" cy="6858000"/>
  <p:notesSz cx="6858000" cy="9144000"/>
  <p:custDataLst>
    <p:tags r:id="rId24"/>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44" autoAdjust="0"/>
  </p:normalViewPr>
  <p:slideViewPr>
    <p:cSldViewPr showGuides="1">
      <p:cViewPr varScale="1">
        <p:scale>
          <a:sx n="112" d="100"/>
          <a:sy n="112" d="100"/>
        </p:scale>
        <p:origin x="510" y="114"/>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6.xml"/><Relationship Id="rId2" Type="http://schemas.openxmlformats.org/officeDocument/2006/relationships/image" Target="../media/image2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hemeOverride" Target="../theme/themeOverride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hemeOverride" Target="../theme/themeOverride2.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hemeOverride" Target="../theme/themeOverride3.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4.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5.xml"/><Relationship Id="rId2" Type="http://schemas.openxmlformats.org/officeDocument/2006/relationships/image" Target="../media/image21.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8825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对于预测问题，状态序列比较长且可能性非常多，首先想到将问题规模缩小。而在 隐马尔可夫模型中，当前状态是依赖于前一个状态的，那么规模缩小后，子问题之间必定 是相关的，应当采用动态规划的算法，即 </a:t>
            </a:r>
            <a:r>
              <a:rPr lang="en-US" altLang="zh-CN" sz="1600" dirty="0"/>
              <a:t>Viterbi </a:t>
            </a:r>
            <a:r>
              <a:rPr lang="zh-CN" altLang="en-US" sz="1600" dirty="0"/>
              <a:t>算法。 该算法将状态序列视为一条路径， 那么路径的长度就是状态转移概率乘以观测生成概率，再求和，问题变为求解最长路径。 关于 </a:t>
            </a:r>
            <a:r>
              <a:rPr lang="en-US" altLang="zh-CN" sz="1600" dirty="0"/>
              <a:t>Viterbi </a:t>
            </a:r>
            <a:r>
              <a:rPr lang="zh-CN" altLang="en-US" sz="1600" dirty="0"/>
              <a:t>算法的详细内容，可查阅相关资料，这里介绍一种更实用的近似算法。 近似算法的想法是：在每个时刻 </a:t>
            </a:r>
            <a:r>
              <a:rPr lang="en-US" altLang="zh-CN" sz="1600" dirty="0"/>
              <a:t>t </a:t>
            </a:r>
            <a:r>
              <a:rPr lang="zh-CN" altLang="en-US" sz="1600" dirty="0"/>
              <a:t>选择在该时刻最有可能出现的状态 * </a:t>
            </a:r>
            <a:r>
              <a:rPr lang="en-US" altLang="zh-CN" sz="1600" dirty="0"/>
              <a:t>t S </a:t>
            </a:r>
            <a:r>
              <a:rPr lang="zh-CN" altLang="en-US" sz="1600" dirty="0"/>
              <a:t>，从而得到一 个状态序列 * * * * </a:t>
            </a:r>
            <a:r>
              <a:rPr lang="en-US" altLang="zh-CN" sz="1600" dirty="0"/>
              <a:t>1 2 { , ,…, }T S </a:t>
            </a:r>
            <a:r>
              <a:rPr lang="en-US" altLang="zh-CN" sz="1600" dirty="0" err="1"/>
              <a:t>S</a:t>
            </a:r>
            <a:r>
              <a:rPr lang="en-US" altLang="zh-CN" sz="1600" dirty="0"/>
              <a:t> = S </a:t>
            </a:r>
            <a:r>
              <a:rPr lang="en-US" altLang="zh-CN" sz="1600" dirty="0" err="1"/>
              <a:t>S</a:t>
            </a:r>
            <a:r>
              <a:rPr lang="en-US" altLang="zh-CN" sz="1600" dirty="0"/>
              <a:t> </a:t>
            </a:r>
            <a:r>
              <a:rPr lang="zh-CN" altLang="en-US" sz="1600" dirty="0"/>
              <a:t>，将它作为预测的结果。 给定隐马尔可夫模型 </a:t>
            </a:r>
            <a:r>
              <a:rPr lang="en-US" altLang="zh-CN" sz="1600" dirty="0"/>
              <a:t>λ </a:t>
            </a:r>
            <a:r>
              <a:rPr lang="zh-CN" altLang="en-US" sz="1600" dirty="0"/>
              <a:t>和观测序列 </a:t>
            </a:r>
            <a:r>
              <a:rPr lang="en-US" altLang="zh-CN" sz="1600" dirty="0"/>
              <a:t>O</a:t>
            </a:r>
            <a:r>
              <a:rPr lang="zh-CN" altLang="en-US" sz="1600" dirty="0"/>
              <a:t>，在时刻 </a:t>
            </a:r>
            <a:r>
              <a:rPr lang="en-US" altLang="zh-CN" sz="1600" dirty="0"/>
              <a:t>t </a:t>
            </a:r>
            <a:r>
              <a:rPr lang="zh-CN" altLang="en-US" sz="1600" dirty="0"/>
              <a:t>处于状态 </a:t>
            </a:r>
            <a:r>
              <a:rPr lang="en-US" altLang="zh-CN" sz="1600" dirty="0"/>
              <a:t>qi </a:t>
            </a:r>
            <a:r>
              <a:rPr lang="zh-CN" altLang="en-US" sz="1600" dirty="0"/>
              <a:t>的概率 </a:t>
            </a:r>
            <a:r>
              <a:rPr lang="en-US" altLang="zh-CN" sz="1600" dirty="0"/>
              <a:t>( ) t γ </a:t>
            </a:r>
            <a:r>
              <a:rPr lang="en-US" altLang="zh-CN" sz="1600" dirty="0" err="1"/>
              <a:t>i</a:t>
            </a:r>
            <a:r>
              <a:rPr lang="en-US" altLang="zh-CN" sz="1600" dirty="0"/>
              <a:t> </a:t>
            </a:r>
            <a:r>
              <a:rPr lang="zh-CN" altLang="en-US" sz="1600" dirty="0"/>
              <a:t>（见 </a:t>
            </a:r>
            <a:r>
              <a:rPr lang="en-US" altLang="zh-CN" sz="1600" dirty="0"/>
              <a:t>8.2.2 </a:t>
            </a:r>
            <a:r>
              <a:rPr lang="zh-CN" altLang="en-US" sz="1600" dirty="0"/>
              <a:t>节 相关公式），在每一时刻 </a:t>
            </a:r>
            <a:r>
              <a:rPr lang="en-US" altLang="zh-CN" sz="1600" dirty="0"/>
              <a:t>t </a:t>
            </a:r>
            <a:r>
              <a:rPr lang="zh-CN" altLang="en-US" sz="1600" dirty="0"/>
              <a:t>最有可能的状态 * </a:t>
            </a:r>
            <a:r>
              <a:rPr lang="en-US" altLang="zh-CN" sz="1600" dirty="0"/>
              <a:t>t S </a:t>
            </a:r>
            <a:r>
              <a:rPr lang="zh-CN" altLang="en-US" sz="1600" dirty="0"/>
              <a:t>是</a:t>
            </a:r>
            <a:endParaRPr lang="en-US" altLang="zh-CN" sz="1600" dirty="0"/>
          </a:p>
          <a:p>
            <a:pPr>
              <a:lnSpc>
                <a:spcPts val="2100"/>
              </a:lnSpc>
              <a:tabLst>
                <a:tab pos="114300" algn="l"/>
                <a:tab pos="266700" algn="l"/>
              </a:tabLst>
            </a:pPr>
            <a:r>
              <a:rPr lang="zh-CN" altLang="en-US" sz="1600" dirty="0"/>
              <a:t>从而得到状态序列 * * * * </a:t>
            </a:r>
            <a:r>
              <a:rPr lang="en-US" altLang="zh-CN" sz="1600" dirty="0"/>
              <a:t>1 2 { , ,…, }T S </a:t>
            </a:r>
            <a:r>
              <a:rPr lang="en-US" altLang="zh-CN" sz="1600" dirty="0" err="1"/>
              <a:t>S</a:t>
            </a:r>
            <a:r>
              <a:rPr lang="en-US" altLang="zh-CN" sz="1600" dirty="0"/>
              <a:t> = S </a:t>
            </a:r>
            <a:r>
              <a:rPr lang="en-US" altLang="zh-CN" sz="1600" dirty="0" err="1"/>
              <a:t>S</a:t>
            </a:r>
            <a:r>
              <a:rPr lang="en-US" altLang="zh-CN" sz="1600" dirty="0"/>
              <a:t> </a:t>
            </a:r>
            <a:r>
              <a:rPr lang="zh-CN" altLang="en-US" sz="1600" dirty="0"/>
              <a:t>。 近似算法的优点是计算简单，其缺点是不能保证预测的状态序列整体是最有可能的状 态序列，因为预测的状态序列可能有实际不发生的部分。事实上，上述方法得到的状态序 列中有可能存在转移概率为 </a:t>
            </a:r>
            <a:r>
              <a:rPr lang="en-US" altLang="zh-CN" sz="1600" dirty="0"/>
              <a:t>0 </a:t>
            </a:r>
            <a:r>
              <a:rPr lang="zh-CN" altLang="en-US" sz="1600" dirty="0"/>
              <a:t>的相邻状态，即对某些 </a:t>
            </a:r>
            <a:r>
              <a:rPr lang="en-US" altLang="zh-CN" sz="1600" dirty="0"/>
              <a:t>, , 0 </a:t>
            </a:r>
            <a:r>
              <a:rPr lang="en-US" altLang="zh-CN" sz="1600" dirty="0" err="1"/>
              <a:t>ij</a:t>
            </a:r>
            <a:r>
              <a:rPr lang="en-US" altLang="zh-CN" sz="1600" dirty="0"/>
              <a:t> </a:t>
            </a:r>
            <a:r>
              <a:rPr lang="en-US" altLang="zh-CN" sz="1600" dirty="0" err="1"/>
              <a:t>i</a:t>
            </a:r>
            <a:r>
              <a:rPr lang="en-US" altLang="zh-CN" sz="1600" dirty="0"/>
              <a:t> j a = </a:t>
            </a:r>
            <a:r>
              <a:rPr lang="zh-CN" altLang="en-US" sz="1600" dirty="0"/>
              <a:t>。尽管如此，近似算法仍然</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8.2.3 </a:t>
            </a:r>
            <a:r>
              <a:rPr lang="zh-CN" altLang="en-US" sz="2000" dirty="0"/>
              <a:t>预测问题</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3503820" y="3573010"/>
            <a:ext cx="1657350" cy="2571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269537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本任务利用 </a:t>
            </a:r>
            <a:r>
              <a:rPr lang="en-US" altLang="zh-CN" sz="1600" dirty="0"/>
              <a:t>Python </a:t>
            </a:r>
            <a:r>
              <a:rPr lang="zh-CN" altLang="en-US" sz="1600" dirty="0"/>
              <a:t>实现隐马尔可夫模型的三个基本问题，程序具体内容如下所示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817224" y="625445"/>
            <a:ext cx="3960398" cy="400110"/>
          </a:xfrm>
          <a:prstGeom prst="rect">
            <a:avLst/>
          </a:prstGeom>
          <a:noFill/>
        </p:spPr>
        <p:txBody>
          <a:bodyPr wrap="square" rtlCol="0">
            <a:spAutoFit/>
          </a:bodyPr>
          <a:lstStyle/>
          <a:p>
            <a:r>
              <a:rPr lang="en-US" altLang="zh-CN" sz="2000" dirty="0"/>
              <a:t>8.3</a:t>
            </a:r>
            <a:r>
              <a:rPr lang="zh-CN" altLang="en-US" sz="2000" dirty="0"/>
              <a:t>　隐马尔可夫应用示</a:t>
            </a:r>
            <a:endParaRPr lang="zh-CN" altLang="en-US" sz="2000" dirty="0">
              <a:latin typeface="+mj-ea"/>
              <a:ea typeface="+mj-ea"/>
            </a:endParaRPr>
          </a:p>
        </p:txBody>
      </p:sp>
      <p:pic>
        <p:nvPicPr>
          <p:cNvPr id="5" name="图片 4"/>
          <p:cNvPicPr>
            <a:picLocks noChangeAspect="1"/>
          </p:cNvPicPr>
          <p:nvPr/>
        </p:nvPicPr>
        <p:blipFill>
          <a:blip r:embed="rId2"/>
          <a:stretch>
            <a:fillRect/>
          </a:stretch>
        </p:blipFill>
        <p:spPr>
          <a:xfrm>
            <a:off x="4007855" y="1119120"/>
            <a:ext cx="5210175" cy="5296631"/>
          </a:xfrm>
          <a:prstGeom prst="rect">
            <a:avLst/>
          </a:prstGeom>
        </p:spPr>
      </p:pic>
      <p:pic>
        <p:nvPicPr>
          <p:cNvPr id="7" name="图片 6"/>
          <p:cNvPicPr>
            <a:picLocks noChangeAspect="1"/>
          </p:cNvPicPr>
          <p:nvPr/>
        </p:nvPicPr>
        <p:blipFill>
          <a:blip r:embed="rId3"/>
          <a:stretch>
            <a:fillRect/>
          </a:stretch>
        </p:blipFill>
        <p:spPr>
          <a:xfrm>
            <a:off x="9218030" y="4704685"/>
            <a:ext cx="2647950" cy="16954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335600" y="1546100"/>
            <a:ext cx="5143500" cy="4410075"/>
          </a:xfrm>
          <a:prstGeom prst="rect">
            <a:avLst/>
          </a:prstGeom>
        </p:spPr>
      </p:pic>
      <p:pic>
        <p:nvPicPr>
          <p:cNvPr id="7" name="图片 6"/>
          <p:cNvPicPr>
            <a:picLocks noChangeAspect="1"/>
          </p:cNvPicPr>
          <p:nvPr/>
        </p:nvPicPr>
        <p:blipFill>
          <a:blip r:embed="rId2"/>
          <a:stretch>
            <a:fillRect/>
          </a:stretch>
        </p:blipFill>
        <p:spPr>
          <a:xfrm>
            <a:off x="5879985" y="1956372"/>
            <a:ext cx="4333875" cy="39719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3" name="图片 2"/>
          <p:cNvPicPr>
            <a:picLocks noChangeAspect="1"/>
          </p:cNvPicPr>
          <p:nvPr/>
        </p:nvPicPr>
        <p:blipFill>
          <a:blip r:embed="rId1"/>
          <a:stretch>
            <a:fillRect/>
          </a:stretch>
        </p:blipFill>
        <p:spPr>
          <a:xfrm>
            <a:off x="47580" y="1128712"/>
            <a:ext cx="5076825" cy="5305425"/>
          </a:xfrm>
          <a:prstGeom prst="rect">
            <a:avLst/>
          </a:prstGeom>
        </p:spPr>
      </p:pic>
      <p:pic>
        <p:nvPicPr>
          <p:cNvPr id="9" name="图片 8"/>
          <p:cNvPicPr>
            <a:picLocks noChangeAspect="1"/>
          </p:cNvPicPr>
          <p:nvPr/>
        </p:nvPicPr>
        <p:blipFill>
          <a:blip r:embed="rId2"/>
          <a:stretch>
            <a:fillRect/>
          </a:stretch>
        </p:blipFill>
        <p:spPr>
          <a:xfrm>
            <a:off x="6430293" y="2780955"/>
            <a:ext cx="4352925" cy="3124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151898" y="1052835"/>
            <a:ext cx="4352925" cy="5181600"/>
          </a:xfrm>
          <a:prstGeom prst="rect">
            <a:avLst/>
          </a:prstGeom>
        </p:spPr>
      </p:pic>
      <p:pic>
        <p:nvPicPr>
          <p:cNvPr id="7" name="图片 6"/>
          <p:cNvPicPr>
            <a:picLocks noChangeAspect="1"/>
          </p:cNvPicPr>
          <p:nvPr/>
        </p:nvPicPr>
        <p:blipFill>
          <a:blip r:embed="rId2"/>
          <a:stretch>
            <a:fillRect/>
          </a:stretch>
        </p:blipFill>
        <p:spPr>
          <a:xfrm>
            <a:off x="4871915" y="2276920"/>
            <a:ext cx="5181600" cy="336232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3" name="图片 2"/>
          <p:cNvPicPr>
            <a:picLocks noChangeAspect="1"/>
          </p:cNvPicPr>
          <p:nvPr/>
        </p:nvPicPr>
        <p:blipFill>
          <a:blip r:embed="rId1"/>
          <a:stretch>
            <a:fillRect/>
          </a:stretch>
        </p:blipFill>
        <p:spPr>
          <a:xfrm>
            <a:off x="174625" y="1617538"/>
            <a:ext cx="5181600" cy="4267200"/>
          </a:xfrm>
          <a:prstGeom prst="rect">
            <a:avLst/>
          </a:prstGeom>
        </p:spPr>
      </p:pic>
      <p:pic>
        <p:nvPicPr>
          <p:cNvPr id="9" name="图片 8"/>
          <p:cNvPicPr>
            <a:picLocks noChangeAspect="1"/>
          </p:cNvPicPr>
          <p:nvPr/>
        </p:nvPicPr>
        <p:blipFill>
          <a:blip r:embed="rId2"/>
          <a:stretch>
            <a:fillRect/>
          </a:stretch>
        </p:blipFill>
        <p:spPr>
          <a:xfrm>
            <a:off x="5879985" y="1988900"/>
            <a:ext cx="5114925" cy="42576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47580" y="1217488"/>
            <a:ext cx="5238750" cy="5067300"/>
          </a:xfrm>
          <a:prstGeom prst="rect">
            <a:avLst/>
          </a:prstGeom>
        </p:spPr>
      </p:pic>
      <p:pic>
        <p:nvPicPr>
          <p:cNvPr id="7" name="图片 6"/>
          <p:cNvPicPr>
            <a:picLocks noChangeAspect="1"/>
          </p:cNvPicPr>
          <p:nvPr/>
        </p:nvPicPr>
        <p:blipFill>
          <a:blip r:embed="rId2"/>
          <a:stretch>
            <a:fillRect/>
          </a:stretch>
        </p:blipFill>
        <p:spPr>
          <a:xfrm>
            <a:off x="6473638" y="2204915"/>
            <a:ext cx="3105150" cy="35052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3" name="图片 2"/>
          <p:cNvPicPr>
            <a:picLocks noChangeAspect="1"/>
          </p:cNvPicPr>
          <p:nvPr/>
        </p:nvPicPr>
        <p:blipFill>
          <a:blip r:embed="rId1"/>
          <a:stretch>
            <a:fillRect/>
          </a:stretch>
        </p:blipFill>
        <p:spPr>
          <a:xfrm>
            <a:off x="2999785" y="260780"/>
            <a:ext cx="5572125" cy="64674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3438762"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隐马尔可夫模型概述</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3438762"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隐马尔可夫模型概述</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3438762"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隐马尔可夫模型概述</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3438762" cy="646331"/>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隐马尔可夫模型概述</a:t>
            </a:r>
            <a:endParaRPr lang="zh-CN" altLang="en-US" dirty="0">
              <a:solidFill>
                <a:schemeClr val="bg1"/>
              </a:solidFill>
              <a:latin typeface="宋体" panose="02010600030101010101" pitchFamily="2" charset="-122"/>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50243" y="2025739"/>
            <a:ext cx="10646221"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考虑一个系统，其任意时刻处于 </a:t>
            </a:r>
            <a:r>
              <a:rPr lang="en-US" altLang="zh-CN" sz="1600" dirty="0"/>
              <a:t>N </a:t>
            </a:r>
            <a:r>
              <a:rPr lang="zh-CN" altLang="en-US" sz="1600" dirty="0"/>
              <a:t>个离散状态 </a:t>
            </a:r>
            <a:r>
              <a:rPr lang="en-US" altLang="zh-CN" sz="1600" dirty="0"/>
              <a:t>1 2 { , ,…, }N S </a:t>
            </a:r>
            <a:r>
              <a:rPr lang="en-US" altLang="zh-CN" sz="1600" dirty="0" err="1"/>
              <a:t>S</a:t>
            </a:r>
            <a:r>
              <a:rPr lang="en-US" altLang="zh-CN" sz="1600" dirty="0"/>
              <a:t> </a:t>
            </a:r>
            <a:r>
              <a:rPr lang="en-US" altLang="zh-CN" sz="1600" dirty="0" err="1"/>
              <a:t>S</a:t>
            </a:r>
            <a:r>
              <a:rPr lang="en-US" altLang="zh-CN" sz="1600" dirty="0"/>
              <a:t> </a:t>
            </a:r>
            <a:r>
              <a:rPr lang="zh-CN" altLang="en-US" sz="1600" dirty="0"/>
              <a:t>中的一种，在时刻 </a:t>
            </a:r>
            <a:r>
              <a:rPr lang="en-US" altLang="zh-CN" sz="1600" dirty="0"/>
              <a:t>t </a:t>
            </a:r>
            <a:r>
              <a:rPr lang="zh-CN" altLang="en-US" sz="1600" dirty="0"/>
              <a:t>的状 态记作 </a:t>
            </a:r>
            <a:r>
              <a:rPr lang="en-US" altLang="zh-CN" sz="1600" dirty="0"/>
              <a:t>t q </a:t>
            </a:r>
            <a:r>
              <a:rPr lang="zh-CN" altLang="en-US" sz="1600" dirty="0"/>
              <a:t>，</a:t>
            </a:r>
            <a:r>
              <a:rPr lang="en-US" altLang="zh-CN" sz="1600" dirty="0"/>
              <a:t>t =1,2,ć</a:t>
            </a:r>
            <a:r>
              <a:rPr lang="zh-CN" altLang="en-US" sz="1600" dirty="0"/>
              <a:t>。例如，</a:t>
            </a:r>
            <a:r>
              <a:rPr lang="en-US" altLang="zh-CN" sz="1600" dirty="0"/>
              <a:t>q S t </a:t>
            </a:r>
            <a:r>
              <a:rPr lang="en-US" altLang="zh-CN" sz="1600" dirty="0" err="1"/>
              <a:t>i</a:t>
            </a:r>
            <a:r>
              <a:rPr lang="en-US" altLang="zh-CN" sz="1600" dirty="0"/>
              <a:t> = </a:t>
            </a:r>
            <a:r>
              <a:rPr lang="zh-CN" altLang="en-US" sz="1600" dirty="0"/>
              <a:t>表示在时刻 </a:t>
            </a:r>
            <a:r>
              <a:rPr lang="en-US" altLang="zh-CN" sz="1600" dirty="0"/>
              <a:t>t </a:t>
            </a:r>
            <a:r>
              <a:rPr lang="zh-CN" altLang="en-US" sz="1600" dirty="0"/>
              <a:t>系统处于状态 </a:t>
            </a:r>
            <a:r>
              <a:rPr lang="en-US" altLang="zh-CN" sz="1600" dirty="0" err="1"/>
              <a:t>i</a:t>
            </a:r>
            <a:r>
              <a:rPr lang="en-US" altLang="zh-CN" sz="1600" dirty="0"/>
              <a:t> S </a:t>
            </a:r>
            <a:r>
              <a:rPr lang="zh-CN" altLang="en-US" sz="1600" dirty="0"/>
              <a:t>。尽管用的是“时刻”，好 像这应该是一个时间序列，但是这种方法对任意序列，无论是时间、空间或数据串中某位 置都是有效的。 系统在有规律的、间隔的离散时刻，根据以前的状态值以给定的概率转移到一个 状态：</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对于一阶马尔可夫模型（</a:t>
            </a:r>
            <a:r>
              <a:rPr lang="en-US" altLang="zh-CN" sz="1600" dirty="0"/>
              <a:t>Markov Model</a:t>
            </a:r>
            <a:r>
              <a:rPr lang="zh-CN" altLang="en-US" sz="1600" dirty="0"/>
              <a:t>）的特例，假设系统在时刻 </a:t>
            </a:r>
            <a:r>
              <a:rPr lang="en-US" altLang="zh-CN" sz="1600" dirty="0"/>
              <a:t>t+1 </a:t>
            </a:r>
            <a:r>
              <a:rPr lang="zh-CN" altLang="en-US" sz="1600" dirty="0"/>
              <a:t>的状态仅依赖 于在时刻 </a:t>
            </a:r>
            <a:r>
              <a:rPr lang="en-US" altLang="zh-CN" sz="1600" dirty="0"/>
              <a:t>t </a:t>
            </a:r>
            <a:r>
              <a:rPr lang="zh-CN" altLang="en-US" sz="1600" dirty="0"/>
              <a:t>的状态，而与之前的状态无关：</a:t>
            </a:r>
            <a:endParaRPr lang="en-US" altLang="zh-CN" sz="1600" dirty="0"/>
          </a:p>
          <a:p>
            <a:pPr>
              <a:lnSpc>
                <a:spcPts val="2100"/>
              </a:lnSpc>
              <a:tabLst>
                <a:tab pos="114300" algn="l"/>
                <a:tab pos="266700" algn="l"/>
              </a:tabLst>
            </a:pPr>
            <a:r>
              <a:rPr lang="zh-CN" altLang="en-US" sz="1600" dirty="0"/>
              <a:t>这相当于：给定当前状态，未来的系统状态独立于过去的状态。该假设就是“马尔可 夫假设”，对于一个随机过程，如果其未来所处的状态仅与其当前状态有关，而与过去的 状态无关，则该随机过程被称为马尔可夫过程，其具有马尔可夫性（即“无后效性”）。 进一步简化模型，假定系统从每个状态 </a:t>
            </a:r>
            <a:r>
              <a:rPr lang="en-US" altLang="zh-CN" sz="1600" dirty="0" err="1"/>
              <a:t>si</a:t>
            </a:r>
            <a:r>
              <a:rPr lang="en-US" altLang="zh-CN" sz="1600" dirty="0"/>
              <a:t> </a:t>
            </a:r>
            <a:r>
              <a:rPr lang="zh-CN" altLang="en-US" sz="1600" dirty="0"/>
              <a:t>到状态 </a:t>
            </a:r>
            <a:r>
              <a:rPr lang="en-US" altLang="zh-CN" sz="1600" dirty="0" err="1"/>
              <a:t>sj</a:t>
            </a:r>
            <a:r>
              <a:rPr lang="en-US" altLang="zh-CN" sz="1600" dirty="0"/>
              <a:t> </a:t>
            </a:r>
            <a:r>
              <a:rPr lang="zh-CN" altLang="en-US" sz="1600" dirty="0"/>
              <a:t>转移概率是独立于时间的：</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因此，从状态 </a:t>
            </a:r>
            <a:r>
              <a:rPr lang="en-US" altLang="zh-CN" sz="1600" dirty="0"/>
              <a:t>Si </a:t>
            </a:r>
            <a:r>
              <a:rPr lang="zh-CN" altLang="en-US" sz="1600" dirty="0"/>
              <a:t>到状态 </a:t>
            </a:r>
            <a:r>
              <a:rPr lang="en-US" altLang="zh-CN" sz="1600" dirty="0" err="1"/>
              <a:t>Sj</a:t>
            </a:r>
            <a:r>
              <a:rPr lang="en-US" altLang="zh-CN" sz="1600" dirty="0"/>
              <a:t> </a:t>
            </a:r>
            <a:r>
              <a:rPr lang="zh-CN" altLang="en-US" sz="1600" dirty="0"/>
              <a:t>的状态转移总是具有相同的概率，无论这个转移在观测序 列中的何时或何地发生， </a:t>
            </a:r>
            <a:r>
              <a:rPr lang="en-US" altLang="zh-CN" sz="1600" dirty="0"/>
              <a:t>[ ] A </a:t>
            </a:r>
            <a:r>
              <a:rPr lang="en-US" altLang="zh-CN" sz="1600" dirty="0" err="1"/>
              <a:t>ij</a:t>
            </a:r>
            <a:r>
              <a:rPr lang="en-US" altLang="zh-CN" sz="1600" dirty="0"/>
              <a:t> = a </a:t>
            </a:r>
            <a:r>
              <a:rPr lang="zh-CN" altLang="en-US" sz="1600" dirty="0"/>
              <a:t>是一个 </a:t>
            </a:r>
            <a:r>
              <a:rPr lang="en-US" altLang="zh-CN" sz="1600" dirty="0"/>
              <a:t>N </a:t>
            </a:r>
            <a:r>
              <a:rPr lang="en-US" altLang="zh-CN" sz="1600" dirty="0" err="1"/>
              <a:t>N</a:t>
            </a:r>
            <a:r>
              <a:rPr lang="en-US" altLang="zh-CN" sz="1600" dirty="0"/>
              <a:t>× </a:t>
            </a:r>
            <a:r>
              <a:rPr lang="zh-CN" altLang="en-US" sz="1600" dirty="0"/>
              <a:t>的矩阵，其每行之和均为 </a:t>
            </a:r>
            <a:r>
              <a:rPr lang="en-US" altLang="zh-CN" sz="1600" dirty="0"/>
              <a:t>1</a:t>
            </a:r>
            <a:r>
              <a:rPr lang="zh-CN" altLang="en-US" sz="1600" dirty="0"/>
              <a:t>。 将序列中第一个状态 </a:t>
            </a:r>
            <a:r>
              <a:rPr lang="en-US" altLang="zh-CN" sz="1600" dirty="0"/>
              <a:t>Si </a:t>
            </a:r>
            <a:r>
              <a:rPr lang="zh-CN" altLang="en-US" sz="1600" dirty="0"/>
              <a:t>的概率定义为初始概率 </a:t>
            </a:r>
            <a:r>
              <a:rPr lang="en-US" altLang="zh-CN" sz="1600" dirty="0"/>
              <a:t>Si </a:t>
            </a:r>
            <a:r>
              <a:rPr lang="zh-CN" altLang="en-US" sz="1600" dirty="0"/>
              <a:t>，即</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4223870" y="748382"/>
            <a:ext cx="3960398" cy="400110"/>
          </a:xfrm>
          <a:prstGeom prst="rect">
            <a:avLst/>
          </a:prstGeom>
          <a:noFill/>
        </p:spPr>
        <p:txBody>
          <a:bodyPr wrap="square" rtlCol="0">
            <a:spAutoFit/>
          </a:bodyPr>
          <a:lstStyle/>
          <a:p>
            <a:r>
              <a:rPr lang="en-US" altLang="zh-CN" sz="2000" dirty="0"/>
              <a:t>8.1.1 </a:t>
            </a:r>
            <a:r>
              <a:rPr lang="zh-CN" altLang="en-US" sz="2000" dirty="0"/>
              <a:t>离散马尔可夫过程</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4940300" y="2924965"/>
            <a:ext cx="1800225" cy="228600"/>
          </a:xfrm>
          <a:prstGeom prst="rect">
            <a:avLst/>
          </a:prstGeom>
        </p:spPr>
      </p:pic>
      <p:pic>
        <p:nvPicPr>
          <p:cNvPr id="6" name="图片 5"/>
          <p:cNvPicPr>
            <a:picLocks noChangeAspect="1"/>
          </p:cNvPicPr>
          <p:nvPr/>
        </p:nvPicPr>
        <p:blipFill>
          <a:blip r:embed="rId3"/>
          <a:stretch>
            <a:fillRect/>
          </a:stretch>
        </p:blipFill>
        <p:spPr>
          <a:xfrm>
            <a:off x="2279735" y="3717020"/>
            <a:ext cx="2562225" cy="238125"/>
          </a:xfrm>
          <a:prstGeom prst="rect">
            <a:avLst/>
          </a:prstGeom>
        </p:spPr>
      </p:pic>
      <p:pic>
        <p:nvPicPr>
          <p:cNvPr id="8" name="图片 7"/>
          <p:cNvPicPr>
            <a:picLocks noChangeAspect="1"/>
          </p:cNvPicPr>
          <p:nvPr/>
        </p:nvPicPr>
        <p:blipFill>
          <a:blip r:embed="rId4"/>
          <a:stretch>
            <a:fillRect/>
          </a:stretch>
        </p:blipFill>
        <p:spPr>
          <a:xfrm>
            <a:off x="10416300" y="4509075"/>
            <a:ext cx="1123950" cy="276225"/>
          </a:xfrm>
          <a:prstGeom prst="rect">
            <a:avLst/>
          </a:prstGeom>
        </p:spPr>
      </p:pic>
      <p:pic>
        <p:nvPicPr>
          <p:cNvPr id="10" name="图片 9"/>
          <p:cNvPicPr>
            <a:picLocks noChangeAspect="1"/>
          </p:cNvPicPr>
          <p:nvPr/>
        </p:nvPicPr>
        <p:blipFill>
          <a:blip r:embed="rId5"/>
          <a:stretch>
            <a:fillRect/>
          </a:stretch>
        </p:blipFill>
        <p:spPr>
          <a:xfrm>
            <a:off x="8501332" y="5576157"/>
            <a:ext cx="2867025" cy="663123"/>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91806" y="1556870"/>
            <a:ext cx="11177741"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则 </a:t>
            </a:r>
            <a:r>
              <a:rPr lang="en-US" altLang="zh-CN" sz="1600" dirty="0"/>
              <a:t>[ ] Π= π </a:t>
            </a:r>
            <a:r>
              <a:rPr lang="en-US" altLang="zh-CN" sz="1600" dirty="0" err="1"/>
              <a:t>i</a:t>
            </a:r>
            <a:r>
              <a:rPr lang="en-US" altLang="zh-CN" sz="1600" dirty="0"/>
              <a:t> </a:t>
            </a:r>
            <a:r>
              <a:rPr lang="zh-CN" altLang="en-US" sz="1600" dirty="0"/>
              <a:t>是一个具有 </a:t>
            </a:r>
            <a:r>
              <a:rPr lang="en-US" altLang="zh-CN" sz="1600" dirty="0"/>
              <a:t>N </a:t>
            </a:r>
            <a:r>
              <a:rPr lang="zh-CN" altLang="en-US" sz="1600" dirty="0"/>
              <a:t>个元素的向量，其元素和为 </a:t>
            </a:r>
            <a:r>
              <a:rPr lang="en-US" altLang="zh-CN" sz="1600" dirty="0"/>
              <a:t>1</a:t>
            </a:r>
            <a:r>
              <a:rPr lang="zh-CN" altLang="en-US" sz="1600" dirty="0"/>
              <a:t>。 在一个可观测马尔可夫模型中，状态是可观测的。在任意时刻 </a:t>
            </a:r>
            <a:r>
              <a:rPr lang="en-US" altLang="zh-CN" sz="1600" dirty="0"/>
              <a:t>t</a:t>
            </a:r>
            <a:r>
              <a:rPr lang="zh-CN" altLang="en-US" sz="1600" dirty="0"/>
              <a:t>，可以知道 </a:t>
            </a:r>
            <a:r>
              <a:rPr lang="en-US" altLang="zh-CN" sz="1600" dirty="0"/>
              <a:t>qt </a:t>
            </a:r>
            <a:r>
              <a:rPr lang="zh-CN" altLang="en-US" sz="1600" dirty="0"/>
              <a:t>，并且 随着系统从一个状态转移到另一个状态，从而得到一个观测序列，即状态序列。该过程的 输出是一个状态集，在每个时间点上每个状态对应一个物理可观测事件。 对于一个观测序列 </a:t>
            </a:r>
            <a:r>
              <a:rPr lang="en-US" altLang="zh-CN" sz="1600" dirty="0"/>
              <a:t>O</a:t>
            </a:r>
            <a:r>
              <a:rPr lang="zh-CN" altLang="en-US" sz="1600" dirty="0"/>
              <a:t>，它是状态序列 </a:t>
            </a:r>
            <a:r>
              <a:rPr lang="en-US" altLang="zh-CN" sz="1600" dirty="0"/>
              <a:t>= { 1 2 , ,…, } Q </a:t>
            </a:r>
            <a:r>
              <a:rPr lang="en-US" altLang="zh-CN" sz="1600" dirty="0" err="1"/>
              <a:t>q</a:t>
            </a:r>
            <a:r>
              <a:rPr lang="en-US" altLang="zh-CN" sz="1600" dirty="0"/>
              <a:t> T Ο = q </a:t>
            </a:r>
            <a:r>
              <a:rPr lang="en-US" altLang="zh-CN" sz="1600" dirty="0" err="1"/>
              <a:t>q</a:t>
            </a:r>
            <a:r>
              <a:rPr lang="en-US" altLang="zh-CN" sz="1600" dirty="0"/>
              <a:t> </a:t>
            </a:r>
            <a:r>
              <a:rPr lang="zh-CN" altLang="en-US" sz="1600" dirty="0"/>
              <a:t>，则产生整个序列的概率为</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为了有助于理解，现在看一个具体例子。假定有 </a:t>
            </a:r>
            <a:r>
              <a:rPr lang="en-US" altLang="zh-CN" sz="1600" dirty="0"/>
              <a:t>N </a:t>
            </a:r>
            <a:r>
              <a:rPr lang="zh-CN" altLang="en-US" sz="1600" dirty="0"/>
              <a:t>个容器，每个容器中仅有一种颜 色的球。例如，有一个装红色球的容器、一个装蓝色球的容器等，某人一个接一个地从各 个容器中取球，并将它们的颜色展示给我们。以 </a:t>
            </a:r>
            <a:r>
              <a:rPr lang="en-US" altLang="zh-CN" sz="1600" dirty="0"/>
              <a:t>qt </a:t>
            </a:r>
            <a:r>
              <a:rPr lang="zh-CN" altLang="en-US" sz="1600" dirty="0"/>
              <a:t>表示在时刻 </a:t>
            </a:r>
            <a:r>
              <a:rPr lang="en-US" altLang="zh-CN" sz="1600" dirty="0"/>
              <a:t>t </a:t>
            </a:r>
            <a:r>
              <a:rPr lang="zh-CN" altLang="en-US" sz="1600" dirty="0"/>
              <a:t>所取球的颜色，假设有 </a:t>
            </a:r>
            <a:r>
              <a:rPr lang="en-US" altLang="zh-CN" sz="1600" dirty="0"/>
              <a:t>3 </a:t>
            </a:r>
            <a:r>
              <a:rPr lang="zh-CN" altLang="en-US" sz="1600" dirty="0"/>
              <a:t>个状态： </a:t>
            </a:r>
            <a:r>
              <a:rPr lang="en-US" altLang="zh-CN" sz="1600" dirty="0"/>
              <a:t>S1</a:t>
            </a:r>
            <a:r>
              <a:rPr lang="zh-CN" altLang="en-US" sz="1600" dirty="0"/>
              <a:t>：红，</a:t>
            </a:r>
            <a:r>
              <a:rPr lang="en-US" altLang="zh-CN" sz="1600" dirty="0"/>
              <a:t>S2</a:t>
            </a:r>
            <a:r>
              <a:rPr lang="zh-CN" altLang="en-US" sz="1600" dirty="0"/>
              <a:t>：蓝，</a:t>
            </a:r>
            <a:r>
              <a:rPr lang="en-US" altLang="zh-CN" sz="1600" dirty="0"/>
              <a:t>S3</a:t>
            </a:r>
            <a:r>
              <a:rPr lang="zh-CN" altLang="en-US" sz="1600" dirty="0"/>
              <a:t>：绿 并有初始概率：</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en-US" altLang="zh-CN" sz="1600" dirty="0" err="1"/>
              <a:t>aij</a:t>
            </a:r>
            <a:r>
              <a:rPr lang="en-US" altLang="zh-CN" sz="1600" dirty="0"/>
              <a:t> </a:t>
            </a:r>
            <a:r>
              <a:rPr lang="zh-CN" altLang="en-US" sz="1600" dirty="0"/>
              <a:t>是从容器 </a:t>
            </a:r>
            <a:r>
              <a:rPr lang="en-US" altLang="zh-CN" sz="1600" dirty="0" err="1"/>
              <a:t>i</a:t>
            </a:r>
            <a:r>
              <a:rPr lang="en-US" altLang="zh-CN" sz="1600" dirty="0"/>
              <a:t> </a:t>
            </a:r>
            <a:r>
              <a:rPr lang="zh-CN" altLang="en-US" sz="1600" dirty="0"/>
              <a:t>中取一个颜色 </a:t>
            </a:r>
            <a:r>
              <a:rPr lang="en-US" altLang="zh-CN" sz="1600" dirty="0" err="1"/>
              <a:t>i</a:t>
            </a:r>
            <a:r>
              <a:rPr lang="en-US" altLang="zh-CN" sz="1600" dirty="0"/>
              <a:t> </a:t>
            </a:r>
            <a:r>
              <a:rPr lang="zh-CN" altLang="en-US" sz="1600" dirty="0"/>
              <a:t>的球之后，从容器 </a:t>
            </a:r>
            <a:r>
              <a:rPr lang="en-US" altLang="zh-CN" sz="1600" dirty="0"/>
              <a:t>j </a:t>
            </a:r>
            <a:r>
              <a:rPr lang="zh-CN" altLang="en-US" sz="1600" dirty="0"/>
              <a:t>中取一个颜色 </a:t>
            </a:r>
            <a:r>
              <a:rPr lang="en-US" altLang="zh-CN" sz="1600" dirty="0"/>
              <a:t>j </a:t>
            </a:r>
            <a:r>
              <a:rPr lang="zh-CN" altLang="en-US" sz="1600" dirty="0"/>
              <a:t>的球的概率。若转 移矩阵为</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给定</a:t>
            </a:r>
            <a:r>
              <a:rPr lang="en-US" altLang="zh-CN" sz="1600" dirty="0"/>
              <a:t>Π</a:t>
            </a:r>
            <a:r>
              <a:rPr lang="zh-CN" altLang="en-US" sz="1600" dirty="0"/>
              <a:t>和 </a:t>
            </a:r>
            <a:r>
              <a:rPr lang="en-US" altLang="zh-CN" sz="1600" dirty="0"/>
              <a:t>A</a:t>
            </a:r>
            <a:r>
              <a:rPr lang="zh-CN" altLang="en-US" sz="1600" dirty="0"/>
              <a:t>，很容易产生 </a:t>
            </a:r>
            <a:r>
              <a:rPr lang="en-US" altLang="zh-CN" sz="1600" dirty="0"/>
              <a:t>K </a:t>
            </a:r>
            <a:r>
              <a:rPr lang="zh-CN" altLang="en-US" sz="1600" dirty="0"/>
              <a:t>个长度为 </a:t>
            </a:r>
            <a:r>
              <a:rPr lang="en-US" altLang="zh-CN" sz="1600" dirty="0"/>
              <a:t>T </a:t>
            </a:r>
            <a:r>
              <a:rPr lang="zh-CN" altLang="en-US" sz="1600" dirty="0"/>
              <a:t>的随机序列。由式（</a:t>
            </a:r>
            <a:r>
              <a:rPr lang="en-US" altLang="zh-CN" sz="1600" dirty="0"/>
              <a:t>8.6</a:t>
            </a:r>
            <a:r>
              <a:rPr lang="zh-CN" altLang="en-US" sz="1600" dirty="0"/>
              <a:t>）可计算一个序列的 概率：假定前四个球是“红、红、绿，绿”，对应观测序列 </a:t>
            </a:r>
            <a:r>
              <a:rPr lang="en-US" altLang="zh-CN" sz="1600" dirty="0"/>
              <a:t>= { 1 1 3 3 Ο Q S = , , S </a:t>
            </a:r>
            <a:r>
              <a:rPr lang="en-US" altLang="zh-CN" sz="1600" dirty="0" err="1"/>
              <a:t>S</a:t>
            </a:r>
            <a:r>
              <a:rPr lang="en-US" altLang="zh-CN" sz="1600" dirty="0"/>
              <a:t> , } S </a:t>
            </a:r>
            <a:r>
              <a:rPr lang="zh-CN" altLang="en-US" sz="1600" dirty="0"/>
              <a:t>，其概率为</a:t>
            </a:r>
            <a:endParaRPr lang="en-GB" altLang="en-US" sz="1600" strike="noStrike" noProof="1">
              <a:effectLst>
                <a:outerShdw blurRad="38100" dist="38100" dir="2700000">
                  <a:srgbClr val="FFFFFF"/>
                </a:outerShdw>
              </a:effectLst>
              <a:latin typeface="+mn-ea"/>
              <a:ea typeface="+mn-ea"/>
            </a:endParaRPr>
          </a:p>
        </p:txBody>
      </p:sp>
      <p:pic>
        <p:nvPicPr>
          <p:cNvPr id="6" name="图片 5"/>
          <p:cNvPicPr>
            <a:picLocks noChangeAspect="1"/>
          </p:cNvPicPr>
          <p:nvPr/>
        </p:nvPicPr>
        <p:blipFill>
          <a:blip r:embed="rId2"/>
          <a:stretch>
            <a:fillRect/>
          </a:stretch>
        </p:blipFill>
        <p:spPr>
          <a:xfrm>
            <a:off x="3647830" y="2420930"/>
            <a:ext cx="2552700" cy="333375"/>
          </a:xfrm>
          <a:prstGeom prst="rect">
            <a:avLst/>
          </a:prstGeom>
        </p:spPr>
      </p:pic>
      <p:pic>
        <p:nvPicPr>
          <p:cNvPr id="8" name="图片 7"/>
          <p:cNvPicPr>
            <a:picLocks noChangeAspect="1"/>
          </p:cNvPicPr>
          <p:nvPr/>
        </p:nvPicPr>
        <p:blipFill>
          <a:blip r:embed="rId3"/>
          <a:stretch>
            <a:fillRect/>
          </a:stretch>
        </p:blipFill>
        <p:spPr>
          <a:xfrm>
            <a:off x="6740525" y="3431136"/>
            <a:ext cx="942975" cy="276225"/>
          </a:xfrm>
          <a:prstGeom prst="rect">
            <a:avLst/>
          </a:prstGeom>
        </p:spPr>
      </p:pic>
      <p:pic>
        <p:nvPicPr>
          <p:cNvPr id="10" name="图片 9"/>
          <p:cNvPicPr>
            <a:picLocks noChangeAspect="1"/>
          </p:cNvPicPr>
          <p:nvPr/>
        </p:nvPicPr>
        <p:blipFill>
          <a:blip r:embed="rId4"/>
          <a:stretch>
            <a:fillRect/>
          </a:stretch>
        </p:blipFill>
        <p:spPr>
          <a:xfrm>
            <a:off x="8908422" y="3707361"/>
            <a:ext cx="1190625" cy="561975"/>
          </a:xfrm>
          <a:prstGeom prst="rect">
            <a:avLst/>
          </a:prstGeom>
        </p:spPr>
      </p:pic>
      <p:pic>
        <p:nvPicPr>
          <p:cNvPr id="12" name="图片 11"/>
          <p:cNvPicPr>
            <a:picLocks noChangeAspect="1"/>
          </p:cNvPicPr>
          <p:nvPr/>
        </p:nvPicPr>
        <p:blipFill>
          <a:blip r:embed="rId5"/>
          <a:stretch>
            <a:fillRect/>
          </a:stretch>
        </p:blipFill>
        <p:spPr>
          <a:xfrm>
            <a:off x="6240010" y="4972517"/>
            <a:ext cx="2514600" cy="6572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0853" y="1644675"/>
            <a:ext cx="11815616"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隐马尔可夫模型是关于时序的概率模型，描述由一个隐藏的马尔可夫过程随机生成不 可观测的状态随机序列，再由各个状态生成一个观测而产生观测随机序列的过程。隐藏的马尔可夫过程随机生成的状态的序列称为状态序列；每个状态生成一个观测，由此产生的 观测的随机序列称为观测序列，序列的每个位置又可以看作一个时刻。 隐马尔可夫模型由初始概率分布、状态转移概率分布以及观测概率分布确定，其形式 定义如下： 设 </a:t>
            </a:r>
            <a:r>
              <a:rPr lang="en-US" altLang="zh-CN" sz="1600" dirty="0"/>
              <a:t>Q </a:t>
            </a:r>
            <a:r>
              <a:rPr lang="zh-CN" altLang="en-US" sz="1600" dirty="0"/>
              <a:t>是所有可能的状态的集合，</a:t>
            </a:r>
            <a:r>
              <a:rPr lang="en-US" altLang="zh-CN" sz="1600" dirty="0"/>
              <a:t>V </a:t>
            </a:r>
            <a:r>
              <a:rPr lang="zh-CN" altLang="en-US" sz="1600" dirty="0"/>
              <a:t>是所有可能的观测的集合，即</a:t>
            </a:r>
            <a:endParaRPr lang="en-US" altLang="zh-CN" sz="1600" dirty="0"/>
          </a:p>
          <a:p>
            <a:pPr>
              <a:lnSpc>
                <a:spcPts val="2100"/>
              </a:lnSpc>
              <a:tabLst>
                <a:tab pos="114300" algn="l"/>
                <a:tab pos="266700" algn="l"/>
              </a:tabLst>
            </a:pPr>
            <a:r>
              <a:rPr lang="zh-CN" altLang="en-US" sz="1600" dirty="0"/>
              <a:t>其中，</a:t>
            </a:r>
            <a:r>
              <a:rPr lang="en-US" altLang="zh-CN" sz="1600" dirty="0"/>
              <a:t>N </a:t>
            </a:r>
            <a:r>
              <a:rPr lang="zh-CN" altLang="en-US" sz="1600" dirty="0"/>
              <a:t>是可能的状态数，</a:t>
            </a:r>
            <a:r>
              <a:rPr lang="en-US" altLang="zh-CN" sz="1600" dirty="0"/>
              <a:t>M </a:t>
            </a:r>
            <a:r>
              <a:rPr lang="zh-CN" altLang="en-US" sz="1600" dirty="0"/>
              <a:t>是可能的观测数。 </a:t>
            </a:r>
            <a:r>
              <a:rPr lang="en-US" altLang="zh-CN" sz="1600" dirty="0"/>
              <a:t>S </a:t>
            </a:r>
            <a:r>
              <a:rPr lang="zh-CN" altLang="en-US" sz="1600" dirty="0"/>
              <a:t>是长度为 </a:t>
            </a:r>
            <a:r>
              <a:rPr lang="en-US" altLang="zh-CN" sz="1600" dirty="0"/>
              <a:t>T </a:t>
            </a:r>
            <a:r>
              <a:rPr lang="zh-CN" altLang="en-US" sz="1600" dirty="0"/>
              <a:t>的状态序列，</a:t>
            </a:r>
            <a:r>
              <a:rPr lang="en-US" altLang="zh-CN" sz="1600" dirty="0"/>
              <a:t>O </a:t>
            </a:r>
            <a:r>
              <a:rPr lang="zh-CN" altLang="en-US" sz="1600" dirty="0"/>
              <a:t>是对应的观测序列，即</a:t>
            </a:r>
            <a:endParaRPr lang="en-US" altLang="zh-CN" sz="1600" dirty="0"/>
          </a:p>
          <a:p>
            <a:pPr>
              <a:lnSpc>
                <a:spcPts val="2100"/>
              </a:lnSpc>
              <a:tabLst>
                <a:tab pos="114300" algn="l"/>
                <a:tab pos="266700" algn="l"/>
              </a:tabLst>
            </a:pPr>
            <a:r>
              <a:rPr lang="en-US" altLang="zh-CN" sz="1600" dirty="0"/>
              <a:t>A </a:t>
            </a:r>
            <a:r>
              <a:rPr lang="zh-CN" altLang="en-US" sz="1600" dirty="0"/>
              <a:t>是状态转移概率矩阵， </a:t>
            </a:r>
            <a:r>
              <a:rPr lang="en-US" altLang="zh-CN" sz="1600" dirty="0"/>
              <a:t>[ ] A </a:t>
            </a:r>
            <a:r>
              <a:rPr lang="en-US" altLang="zh-CN" sz="1600" dirty="0" err="1"/>
              <a:t>ij</a:t>
            </a:r>
            <a:r>
              <a:rPr lang="en-US" altLang="zh-CN" sz="1600" dirty="0"/>
              <a:t> = a </a:t>
            </a:r>
            <a:r>
              <a:rPr lang="zh-CN" altLang="en-US" sz="1600" dirty="0"/>
              <a:t>，其定义如子任务 </a:t>
            </a:r>
            <a:r>
              <a:rPr lang="en-US" altLang="zh-CN" sz="1600" dirty="0"/>
              <a:t>8.1.1 </a:t>
            </a:r>
            <a:r>
              <a:rPr lang="zh-CN" altLang="en-US" sz="1600" dirty="0"/>
              <a:t>所述。 </a:t>
            </a:r>
            <a:r>
              <a:rPr lang="en-US" altLang="zh-CN" sz="1600" dirty="0"/>
              <a:t>B </a:t>
            </a:r>
            <a:r>
              <a:rPr lang="zh-CN" altLang="en-US" sz="1600" dirty="0"/>
              <a:t>是观测概率矩阵：</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隐马尔可夫模型由初始状态概率向量</a:t>
            </a:r>
            <a:r>
              <a:rPr lang="en-US" altLang="zh-CN" sz="1600" dirty="0"/>
              <a:t>Π</a:t>
            </a:r>
            <a:r>
              <a:rPr lang="zh-CN" altLang="en-US" sz="1600" dirty="0"/>
              <a:t>、状态转移概率矩阵 </a:t>
            </a:r>
            <a:r>
              <a:rPr lang="en-US" altLang="zh-CN" sz="1600" dirty="0"/>
              <a:t>A </a:t>
            </a:r>
            <a:r>
              <a:rPr lang="zh-CN" altLang="en-US" sz="1600" dirty="0"/>
              <a:t>和观测概率矩阵 </a:t>
            </a:r>
            <a:r>
              <a:rPr lang="en-US" altLang="zh-CN" sz="1600" dirty="0"/>
              <a:t>B </a:t>
            </a:r>
            <a:r>
              <a:rPr lang="zh-CN" altLang="en-US" sz="1600" dirty="0"/>
              <a:t>决 定，其中</a:t>
            </a:r>
            <a:r>
              <a:rPr lang="en-US" altLang="zh-CN" sz="1600" dirty="0"/>
              <a:t>Π</a:t>
            </a:r>
            <a:r>
              <a:rPr lang="zh-CN" altLang="en-US" sz="1600" dirty="0"/>
              <a:t>和 </a:t>
            </a:r>
            <a:r>
              <a:rPr lang="en-US" altLang="zh-CN" sz="1600" dirty="0"/>
              <a:t>A </a:t>
            </a:r>
            <a:r>
              <a:rPr lang="zh-CN" altLang="en-US" sz="1600" dirty="0"/>
              <a:t>决定状态序列，</a:t>
            </a:r>
            <a:r>
              <a:rPr lang="en-US" altLang="zh-CN" sz="1600" dirty="0"/>
              <a:t>B </a:t>
            </a:r>
            <a:r>
              <a:rPr lang="zh-CN" altLang="en-US" sz="1600" dirty="0"/>
              <a:t>决定观测序列。因此，隐马尔可夫模型 </a:t>
            </a:r>
            <a:r>
              <a:rPr lang="en-US" altLang="zh-CN" sz="1600" dirty="0"/>
              <a:t>λ </a:t>
            </a:r>
            <a:r>
              <a:rPr lang="zh-CN" altLang="en-US" sz="1600" dirty="0"/>
              <a:t>可以用三元符 号表示，即</a:t>
            </a:r>
            <a:endParaRPr lang="en-US" altLang="zh-CN" sz="1600" dirty="0"/>
          </a:p>
          <a:p>
            <a:pPr>
              <a:lnSpc>
                <a:spcPts val="2100"/>
              </a:lnSpc>
              <a:tabLst>
                <a:tab pos="114300" algn="l"/>
                <a:tab pos="266700" algn="l"/>
              </a:tabLst>
            </a:pPr>
            <a:r>
              <a:rPr lang="zh-CN" altLang="en-US" sz="1600" dirty="0"/>
              <a:t>状态转移概率矩阵 </a:t>
            </a:r>
            <a:r>
              <a:rPr lang="en-US" altLang="zh-CN" sz="1600" dirty="0"/>
              <a:t>A </a:t>
            </a:r>
            <a:r>
              <a:rPr lang="zh-CN" altLang="en-US" sz="1600" dirty="0"/>
              <a:t>与初始状态概率向量 确定了隐藏的马尔可夫过程，生成不可观 测的状态序列；观测概率矩阵 </a:t>
            </a:r>
            <a:r>
              <a:rPr lang="en-US" altLang="zh-CN" sz="1600" dirty="0"/>
              <a:t>B </a:t>
            </a:r>
            <a:r>
              <a:rPr lang="zh-CN" altLang="en-US" sz="1600" dirty="0"/>
              <a:t>确定了如何从状态生成观测，与状态序列综合确定了如 何产生观测序列。 从定义可知，隐马尔可夫模型作了三个基本假设： （</a:t>
            </a:r>
            <a:r>
              <a:rPr lang="en-US" altLang="zh-CN" sz="1600" dirty="0"/>
              <a:t>1</a:t>
            </a:r>
            <a:r>
              <a:rPr lang="zh-CN" altLang="en-US" sz="1600" dirty="0"/>
              <a:t>）当前观测值只由当前隐藏状态确定，与其他隐藏状态或观测值无关（隐藏状态假设）。 （</a:t>
            </a:r>
            <a:r>
              <a:rPr lang="en-US" altLang="zh-CN" sz="1600" dirty="0"/>
              <a:t>2</a:t>
            </a:r>
            <a:r>
              <a:rPr lang="zh-CN" altLang="en-US" sz="1600" dirty="0"/>
              <a:t>）当前隐藏状态由其前一个隐藏状态决定（一阶马尔科夫假设）。 （</a:t>
            </a:r>
            <a:r>
              <a:rPr lang="en-US" altLang="zh-CN" sz="1600" dirty="0"/>
              <a:t>3</a:t>
            </a:r>
            <a:r>
              <a:rPr lang="zh-CN" altLang="en-US" sz="1600" dirty="0"/>
              <a:t>）隐藏状态之间的状态转移概率不随时间变化（状态转移概率稳定性假设）。 隐马尔可夫模型可用于标注，这时状态对应标记。标注问题是给定观测的序列，预测 其对应的标记序列，可以假设标注问题的数据是由隐马尔可夫模型生成的，这样就可以利 用隐马尔可夫模型的学习与预测算法进行标注。</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8.1.2 HMM </a:t>
            </a:r>
            <a:r>
              <a:rPr lang="zh-CN" altLang="en-US" sz="2000" dirty="0"/>
              <a:t>模型定义</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9899288" y="2579236"/>
            <a:ext cx="1895475" cy="190500"/>
          </a:xfrm>
          <a:prstGeom prst="rect">
            <a:avLst/>
          </a:prstGeom>
        </p:spPr>
      </p:pic>
      <p:pic>
        <p:nvPicPr>
          <p:cNvPr id="6" name="图片 5"/>
          <p:cNvPicPr>
            <a:picLocks noChangeAspect="1"/>
          </p:cNvPicPr>
          <p:nvPr/>
        </p:nvPicPr>
        <p:blipFill>
          <a:blip r:embed="rId3"/>
          <a:stretch>
            <a:fillRect/>
          </a:stretch>
        </p:blipFill>
        <p:spPr>
          <a:xfrm>
            <a:off x="9336225" y="2807067"/>
            <a:ext cx="2124075" cy="180975"/>
          </a:xfrm>
          <a:prstGeom prst="rect">
            <a:avLst/>
          </a:prstGeom>
        </p:spPr>
      </p:pic>
      <p:pic>
        <p:nvPicPr>
          <p:cNvPr id="8" name="图片 7"/>
          <p:cNvPicPr>
            <a:picLocks noChangeAspect="1"/>
          </p:cNvPicPr>
          <p:nvPr/>
        </p:nvPicPr>
        <p:blipFill>
          <a:blip r:embed="rId4"/>
          <a:stretch>
            <a:fillRect/>
          </a:stretch>
        </p:blipFill>
        <p:spPr>
          <a:xfrm>
            <a:off x="5549736" y="3274573"/>
            <a:ext cx="5267325" cy="723900"/>
          </a:xfrm>
          <a:prstGeom prst="rect">
            <a:avLst/>
          </a:prstGeom>
        </p:spPr>
      </p:pic>
      <p:pic>
        <p:nvPicPr>
          <p:cNvPr id="10" name="图片 9"/>
          <p:cNvPicPr>
            <a:picLocks noChangeAspect="1"/>
          </p:cNvPicPr>
          <p:nvPr/>
        </p:nvPicPr>
        <p:blipFill>
          <a:blip r:embed="rId5"/>
          <a:stretch>
            <a:fillRect/>
          </a:stretch>
        </p:blipFill>
        <p:spPr>
          <a:xfrm>
            <a:off x="5135398" y="4417538"/>
            <a:ext cx="828675" cy="2000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对于隐马尔可夫模型第一个基本问题</a:t>
            </a:r>
            <a:r>
              <a:rPr lang="en-US" altLang="zh-CN" sz="1200" dirty="0"/>
              <a:t>——</a:t>
            </a:r>
            <a:r>
              <a:rPr lang="zh-CN" altLang="en-US" sz="1200" dirty="0"/>
              <a:t>概率计算问题而言，因为知道所有隐藏状态 之间的转移概率和所有从隐藏状态到观测状态的生成概率，那么可以暴力求解。但是，如 果隐藏状态数非常多，则暴力算法的时间复杂度急剧增加。因此，对于一些隐藏状态数极 少的模型，可以用暴力求解法得到观测序列出现的概率；如果隐藏状态多，则上述算法太 耗时，需要寻找其他简洁的算法。前向后向算法可用于在较低的时间复杂度情况下求解这 个问题。前向后向算法是前向算法和后向算法的统称，这两个算法都可用来求隐马尔可夫 模型观测序列的概率。</a:t>
            </a:r>
            <a:endParaRPr lang="en-US" altLang="zh-CN" sz="1200" dirty="0"/>
          </a:p>
          <a:p>
            <a:pPr>
              <a:lnSpc>
                <a:spcPts val="2100"/>
              </a:lnSpc>
              <a:tabLst>
                <a:tab pos="114300" algn="l"/>
                <a:tab pos="266700" algn="l"/>
              </a:tabLst>
            </a:pPr>
            <a:r>
              <a:rPr lang="zh-CN" altLang="en-US" sz="1200" dirty="0"/>
              <a:t>前向算法 前向算法本质上属于动态规划的算法，也就是要通过找到局部状态递推的公式，一步 步地从子问题的最优解拓展到整个问题的最优解。在前向算法中，通过定义“前向概率” 定义动态规划的这个局部状态。 给定隐马尔可夫模型 </a:t>
            </a:r>
            <a:r>
              <a:rPr lang="en-US" altLang="zh-CN" sz="1200" dirty="0"/>
              <a:t>λ</a:t>
            </a:r>
            <a:r>
              <a:rPr lang="zh-CN" altLang="en-US" sz="1200" dirty="0"/>
              <a:t>，定义到时刻 </a:t>
            </a:r>
            <a:r>
              <a:rPr lang="en-US" altLang="zh-CN" sz="1200" dirty="0"/>
              <a:t>t </a:t>
            </a:r>
            <a:r>
              <a:rPr lang="zh-CN" altLang="en-US" sz="1200" dirty="0"/>
              <a:t>部分观测序列为 </a:t>
            </a:r>
            <a:r>
              <a:rPr lang="en-US" altLang="zh-CN" sz="1200" dirty="0"/>
              <a:t>1 2 , ,ć, t o </a:t>
            </a:r>
            <a:r>
              <a:rPr lang="en-US" altLang="zh-CN" sz="1200" dirty="0" err="1"/>
              <a:t>o</a:t>
            </a:r>
            <a:r>
              <a:rPr lang="en-US" altLang="zh-CN" sz="1200" dirty="0"/>
              <a:t> </a:t>
            </a:r>
            <a:r>
              <a:rPr lang="en-US" altLang="zh-CN" sz="1200" dirty="0" err="1"/>
              <a:t>o</a:t>
            </a:r>
            <a:r>
              <a:rPr lang="en-US" altLang="zh-CN" sz="1200" dirty="0"/>
              <a:t> </a:t>
            </a:r>
            <a:r>
              <a:rPr lang="zh-CN" altLang="en-US" sz="1200" dirty="0"/>
              <a:t>且状态为 </a:t>
            </a:r>
            <a:r>
              <a:rPr lang="en-US" altLang="zh-CN" sz="1200" dirty="0"/>
              <a:t>qi </a:t>
            </a:r>
            <a:r>
              <a:rPr lang="zh-CN" altLang="en-US" sz="1200" dirty="0"/>
              <a:t>的概率为 前向概率，记作</a:t>
            </a:r>
            <a:endParaRPr lang="en-US" altLang="zh-CN" sz="1200" dirty="0"/>
          </a:p>
          <a:p>
            <a:pPr>
              <a:lnSpc>
                <a:spcPts val="2100"/>
              </a:lnSpc>
              <a:tabLst>
                <a:tab pos="114300" algn="l"/>
                <a:tab pos="266700" algn="l"/>
              </a:tabLst>
            </a:pPr>
            <a:r>
              <a:rPr lang="zh-CN" altLang="en-US" sz="1200" dirty="0"/>
              <a:t>可以递推地求得前向概率 </a:t>
            </a:r>
            <a:r>
              <a:rPr lang="en-US" altLang="zh-CN" sz="1200" dirty="0"/>
              <a:t>( ) t α </a:t>
            </a:r>
            <a:r>
              <a:rPr lang="en-US" altLang="zh-CN" sz="1200" dirty="0" err="1"/>
              <a:t>i</a:t>
            </a:r>
            <a:r>
              <a:rPr lang="en-US" altLang="zh-CN" sz="1200" dirty="0"/>
              <a:t> </a:t>
            </a:r>
            <a:r>
              <a:rPr lang="zh-CN" altLang="en-US" sz="1200" dirty="0"/>
              <a:t>及观测序列概率 </a:t>
            </a:r>
            <a:r>
              <a:rPr lang="en-US" altLang="zh-CN" sz="1200" dirty="0"/>
              <a:t>P O( ) λ </a:t>
            </a:r>
            <a:r>
              <a:rPr lang="zh-CN" altLang="en-US" sz="1200" dirty="0"/>
              <a:t>。 前向算法的基本原理如下： 输入：隐马尔可夫模型 </a:t>
            </a:r>
            <a:r>
              <a:rPr lang="en-US" altLang="zh-CN" sz="1200" dirty="0"/>
              <a:t>λ</a:t>
            </a:r>
            <a:r>
              <a:rPr lang="zh-CN" altLang="en-US" sz="1200" dirty="0"/>
              <a:t>、观测序列 </a:t>
            </a:r>
            <a:r>
              <a:rPr lang="en-US" altLang="zh-CN" sz="1200" dirty="0"/>
              <a:t>O</a:t>
            </a:r>
            <a:r>
              <a:rPr lang="zh-CN" altLang="en-US" sz="1200" dirty="0"/>
              <a:t>。 输出：观测序列概率 </a:t>
            </a:r>
            <a:r>
              <a:rPr lang="en-US" altLang="zh-CN" sz="1200" dirty="0"/>
              <a:t>P O( ) λ </a:t>
            </a:r>
            <a:r>
              <a:rPr lang="zh-CN" altLang="en-US" sz="1200" dirty="0"/>
              <a:t>。</a:t>
            </a:r>
            <a:endParaRPr lang="en-GB" altLang="en-US" sz="12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8.2.1 </a:t>
            </a:r>
            <a:r>
              <a:rPr lang="zh-CN" altLang="en-US" sz="2000" dirty="0"/>
              <a:t>概率计算</a:t>
            </a:r>
            <a:endParaRPr lang="zh-CN" altLang="en-US" sz="2000" dirty="0">
              <a:latin typeface="+mj-ea"/>
              <a:ea typeface="+mj-ea"/>
            </a:endParaRPr>
          </a:p>
        </p:txBody>
      </p:sp>
      <p:pic>
        <p:nvPicPr>
          <p:cNvPr id="5" name="图片 4"/>
          <p:cNvPicPr>
            <a:picLocks noChangeAspect="1"/>
          </p:cNvPicPr>
          <p:nvPr/>
        </p:nvPicPr>
        <p:blipFill>
          <a:blip r:embed="rId2"/>
          <a:stretch>
            <a:fillRect/>
          </a:stretch>
        </p:blipFill>
        <p:spPr>
          <a:xfrm>
            <a:off x="1213651" y="3552737"/>
            <a:ext cx="1571625" cy="228600"/>
          </a:xfrm>
          <a:prstGeom prst="rect">
            <a:avLst/>
          </a:prstGeom>
        </p:spPr>
      </p:pic>
      <p:pic>
        <p:nvPicPr>
          <p:cNvPr id="7" name="图片 6"/>
          <p:cNvPicPr>
            <a:picLocks noChangeAspect="1"/>
          </p:cNvPicPr>
          <p:nvPr/>
        </p:nvPicPr>
        <p:blipFill>
          <a:blip r:embed="rId3"/>
          <a:stretch>
            <a:fillRect/>
          </a:stretch>
        </p:blipFill>
        <p:spPr>
          <a:xfrm>
            <a:off x="1222964" y="4146140"/>
            <a:ext cx="3695700" cy="19621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86248" y="2006638"/>
            <a:ext cx="8933962" cy="4097723"/>
          </a:xfrm>
          <a:prstGeom prst="rect">
            <a:avLst/>
          </a:prstGeom>
          <a:noFill/>
          <a:ln w="9525">
            <a:noFill/>
          </a:ln>
        </p:spPr>
        <p:txBody>
          <a:bodyPr/>
          <a:lstStyle/>
          <a:p>
            <a:pPr>
              <a:lnSpc>
                <a:spcPts val="1700"/>
              </a:lnSpc>
              <a:tabLst>
                <a:tab pos="114300" algn="l"/>
                <a:tab pos="266700" algn="l"/>
              </a:tabLst>
            </a:pPr>
            <a:r>
              <a:rPr lang="en-US" altLang="zh-CN" dirty="0"/>
              <a:t>	</a:t>
            </a:r>
            <a:r>
              <a:rPr lang="zh-CN" altLang="en-US" sz="1200" dirty="0"/>
              <a:t>前向算法的步骤（</a:t>
            </a:r>
            <a:r>
              <a:rPr lang="en-US" altLang="zh-CN" sz="1200" dirty="0"/>
              <a:t>1</a:t>
            </a:r>
            <a:r>
              <a:rPr lang="zh-CN" altLang="en-US" sz="1200" dirty="0"/>
              <a:t>）初始化前向概率，是初始时 刻的状态 </a:t>
            </a:r>
            <a:r>
              <a:rPr lang="en-US" altLang="zh-CN" sz="1200" dirty="0"/>
              <a:t>1 </a:t>
            </a:r>
            <a:r>
              <a:rPr lang="en-US" altLang="zh-CN" sz="1200" dirty="0" err="1"/>
              <a:t>i</a:t>
            </a:r>
            <a:r>
              <a:rPr lang="en-US" altLang="zh-CN" sz="1200" dirty="0"/>
              <a:t> S q = </a:t>
            </a:r>
            <a:r>
              <a:rPr lang="zh-CN" altLang="en-US" sz="1200" dirty="0"/>
              <a:t>和观测 </a:t>
            </a:r>
            <a:r>
              <a:rPr lang="en-US" altLang="zh-CN" sz="1200" dirty="0"/>
              <a:t>1 o </a:t>
            </a:r>
            <a:r>
              <a:rPr lang="zh-CN" altLang="en-US" sz="1200" dirty="0"/>
              <a:t>的联合概率。步骤（</a:t>
            </a:r>
            <a:r>
              <a:rPr lang="en-US" altLang="zh-CN" sz="1200" dirty="0"/>
              <a:t>2</a:t>
            </a:r>
            <a:r>
              <a:rPr lang="zh-CN" altLang="en-US" sz="1200" dirty="0"/>
              <a:t>）是前 向 概 率 的 递 推 公 式， 计 算 到 时 刻 </a:t>
            </a:r>
            <a:r>
              <a:rPr lang="en-US" altLang="zh-CN" sz="1200" dirty="0"/>
              <a:t>t+1 </a:t>
            </a:r>
            <a:r>
              <a:rPr lang="zh-CN" altLang="en-US" sz="1200" dirty="0"/>
              <a:t>部分观测序列为 </a:t>
            </a:r>
            <a:r>
              <a:rPr lang="en-US" altLang="zh-CN" sz="1200" dirty="0"/>
              <a:t>1 2 1 , ,ć, , t </a:t>
            </a:r>
            <a:r>
              <a:rPr lang="en-US" altLang="zh-CN" sz="1200" dirty="0" err="1"/>
              <a:t>t</a:t>
            </a:r>
            <a:r>
              <a:rPr lang="en-US" altLang="zh-CN" sz="1200" dirty="0"/>
              <a:t> o </a:t>
            </a:r>
            <a:r>
              <a:rPr lang="en-US" altLang="zh-CN" sz="1200" dirty="0" err="1"/>
              <a:t>o</a:t>
            </a:r>
            <a:r>
              <a:rPr lang="en-US" altLang="zh-CN" sz="1200" dirty="0"/>
              <a:t> </a:t>
            </a:r>
            <a:r>
              <a:rPr lang="en-US" altLang="zh-CN" sz="1200" dirty="0" err="1"/>
              <a:t>o</a:t>
            </a:r>
            <a:r>
              <a:rPr lang="en-US" altLang="zh-CN" sz="1200" dirty="0"/>
              <a:t> </a:t>
            </a:r>
            <a:r>
              <a:rPr lang="en-US" altLang="zh-CN" sz="1200" dirty="0" err="1"/>
              <a:t>o</a:t>
            </a:r>
            <a:r>
              <a:rPr lang="en-US" altLang="zh-CN" sz="1200" dirty="0"/>
              <a:t> + </a:t>
            </a:r>
            <a:r>
              <a:rPr lang="zh-CN" altLang="en-US" sz="1200" dirty="0"/>
              <a:t>且在时刻 </a:t>
            </a:r>
            <a:r>
              <a:rPr lang="en-US" altLang="zh-CN" sz="1200" dirty="0"/>
              <a:t>t+1 </a:t>
            </a:r>
            <a:r>
              <a:rPr lang="zh-CN" altLang="en-US" sz="1200" dirty="0"/>
              <a:t>处于状态 </a:t>
            </a:r>
            <a:r>
              <a:rPr lang="en-US" altLang="zh-CN" sz="1200" dirty="0"/>
              <a:t>qi </a:t>
            </a:r>
            <a:r>
              <a:rPr lang="zh-CN" altLang="en-US" sz="1200" dirty="0"/>
              <a:t>的前向概率，如图 </a:t>
            </a:r>
            <a:r>
              <a:rPr lang="en-US" altLang="zh-CN" sz="1200" dirty="0"/>
              <a:t>8-1 </a:t>
            </a:r>
            <a:r>
              <a:rPr lang="zh-CN" altLang="en-US" sz="1200" dirty="0"/>
              <a:t>所示。在式（</a:t>
            </a:r>
            <a:r>
              <a:rPr lang="en-US" altLang="zh-CN" sz="1200" dirty="0"/>
              <a:t>8.11</a:t>
            </a:r>
            <a:r>
              <a:rPr lang="zh-CN" altLang="en-US" sz="1200" dirty="0"/>
              <a:t>）的方括弧里，既然 </a:t>
            </a:r>
            <a:r>
              <a:rPr lang="en-US" altLang="zh-CN" sz="1200" dirty="0"/>
              <a:t>1( ) t </a:t>
            </a:r>
            <a:r>
              <a:rPr lang="el-GR" altLang="zh-CN" sz="1200" dirty="0"/>
              <a:t>α </a:t>
            </a:r>
            <a:r>
              <a:rPr lang="en-US" altLang="zh-CN" sz="1200" dirty="0" err="1"/>
              <a:t>i</a:t>
            </a:r>
            <a:r>
              <a:rPr lang="en-US" altLang="zh-CN" sz="1200" dirty="0"/>
              <a:t> + </a:t>
            </a:r>
            <a:r>
              <a:rPr lang="zh-CN" altLang="en-US" sz="1200" dirty="0"/>
              <a:t>是到时刻 </a:t>
            </a:r>
            <a:r>
              <a:rPr lang="en-US" altLang="zh-CN" sz="1200" dirty="0"/>
              <a:t>t </a:t>
            </a:r>
            <a:r>
              <a:rPr lang="zh-CN" altLang="en-US" sz="1200" dirty="0"/>
              <a:t>观测到 </a:t>
            </a:r>
            <a:r>
              <a:rPr lang="en-US" altLang="zh-CN" sz="1200" dirty="0"/>
              <a:t>1 2 , ,ć, t o </a:t>
            </a:r>
            <a:r>
              <a:rPr lang="en-US" altLang="zh-CN" sz="1200" dirty="0" err="1"/>
              <a:t>o</a:t>
            </a:r>
            <a:r>
              <a:rPr lang="en-US" altLang="zh-CN" sz="1200" dirty="0"/>
              <a:t> </a:t>
            </a:r>
            <a:r>
              <a:rPr lang="en-US" altLang="zh-CN" sz="1200" dirty="0" err="1"/>
              <a:t>o</a:t>
            </a:r>
            <a:r>
              <a:rPr lang="en-US" altLang="zh-CN" sz="1200" dirty="0"/>
              <a:t> </a:t>
            </a:r>
            <a:r>
              <a:rPr lang="zh-CN" altLang="en-US" sz="1200" dirty="0"/>
              <a:t>并在时刻 </a:t>
            </a:r>
            <a:r>
              <a:rPr lang="en-US" altLang="zh-CN" sz="1200" dirty="0"/>
              <a:t>t </a:t>
            </a:r>
            <a:r>
              <a:rPr lang="zh-CN" altLang="en-US" sz="1200" dirty="0"/>
              <a:t>处于状态 </a:t>
            </a:r>
            <a:r>
              <a:rPr lang="en-US" altLang="zh-CN" sz="1200" dirty="0" err="1"/>
              <a:t>qj</a:t>
            </a:r>
            <a:r>
              <a:rPr lang="en-US" altLang="zh-CN" sz="1200" dirty="0"/>
              <a:t> </a:t>
            </a:r>
            <a:r>
              <a:rPr lang="zh-CN" altLang="en-US" sz="1200" dirty="0"/>
              <a:t>的前向概率，那 么乘积 </a:t>
            </a:r>
            <a:r>
              <a:rPr lang="en-US" altLang="zh-CN" sz="1200" dirty="0"/>
              <a:t>( ) t ji </a:t>
            </a:r>
            <a:r>
              <a:rPr lang="el-GR" altLang="zh-CN" sz="1200" dirty="0"/>
              <a:t>α </a:t>
            </a:r>
            <a:r>
              <a:rPr lang="en-US" altLang="zh-CN" sz="1200" dirty="0"/>
              <a:t>j a </a:t>
            </a:r>
            <a:r>
              <a:rPr lang="zh-CN" altLang="en-US" sz="1200" dirty="0"/>
              <a:t>就是到时刻 </a:t>
            </a:r>
            <a:r>
              <a:rPr lang="en-US" altLang="zh-CN" sz="1200" dirty="0"/>
              <a:t>t </a:t>
            </a:r>
            <a:r>
              <a:rPr lang="zh-CN" altLang="en-US" sz="1200" dirty="0"/>
              <a:t>观测到 </a:t>
            </a:r>
            <a:r>
              <a:rPr lang="en-US" altLang="zh-CN" sz="1200" dirty="0"/>
              <a:t>1 2 , ,ć, t o </a:t>
            </a:r>
            <a:r>
              <a:rPr lang="en-US" altLang="zh-CN" sz="1200" dirty="0" err="1"/>
              <a:t>o</a:t>
            </a:r>
            <a:r>
              <a:rPr lang="en-US" altLang="zh-CN" sz="1200" dirty="0"/>
              <a:t> </a:t>
            </a:r>
            <a:r>
              <a:rPr lang="en-US" altLang="zh-CN" sz="1200" dirty="0" err="1"/>
              <a:t>o</a:t>
            </a:r>
            <a:r>
              <a:rPr lang="en-US" altLang="zh-CN" sz="1200" dirty="0"/>
              <a:t> </a:t>
            </a:r>
            <a:r>
              <a:rPr lang="zh-CN" altLang="en-US" sz="1200" dirty="0"/>
              <a:t>并在时刻 </a:t>
            </a:r>
            <a:r>
              <a:rPr lang="en-US" altLang="zh-CN" sz="1200" dirty="0"/>
              <a:t>t </a:t>
            </a:r>
            <a:r>
              <a:rPr lang="zh-CN" altLang="en-US" sz="1200" dirty="0"/>
              <a:t>处 于状态 </a:t>
            </a:r>
            <a:r>
              <a:rPr lang="en-US" altLang="zh-CN" sz="1200" dirty="0" err="1"/>
              <a:t>qj</a:t>
            </a:r>
            <a:r>
              <a:rPr lang="en-US" altLang="zh-CN" sz="1200" dirty="0"/>
              <a:t> </a:t>
            </a:r>
            <a:r>
              <a:rPr lang="zh-CN" altLang="en-US" sz="1200" dirty="0"/>
              <a:t>而在时刻 </a:t>
            </a:r>
            <a:r>
              <a:rPr lang="en-US" altLang="zh-CN" sz="1200" dirty="0"/>
              <a:t>t+1 </a:t>
            </a:r>
            <a:r>
              <a:rPr lang="zh-CN" altLang="en-US" sz="1200" dirty="0"/>
              <a:t>到达状态 </a:t>
            </a:r>
            <a:r>
              <a:rPr lang="en-US" altLang="zh-CN" sz="1200" dirty="0"/>
              <a:t>qi </a:t>
            </a:r>
            <a:r>
              <a:rPr lang="zh-CN" altLang="en-US" sz="1200" dirty="0"/>
              <a:t>的联合概率。对这个乘积在时刻 </a:t>
            </a:r>
            <a:r>
              <a:rPr lang="en-US" altLang="zh-CN" sz="1200" dirty="0"/>
              <a:t>t </a:t>
            </a:r>
            <a:r>
              <a:rPr lang="zh-CN" altLang="en-US" sz="1200" dirty="0"/>
              <a:t>的所有可能的 </a:t>
            </a:r>
            <a:r>
              <a:rPr lang="en-US" altLang="zh-CN" sz="1200" dirty="0"/>
              <a:t>N </a:t>
            </a:r>
            <a:r>
              <a:rPr lang="zh-CN" altLang="en-US" sz="1200" dirty="0"/>
              <a:t>个状态 </a:t>
            </a:r>
            <a:r>
              <a:rPr lang="en-US" altLang="zh-CN" sz="1200" dirty="0" err="1"/>
              <a:t>qj</a:t>
            </a:r>
            <a:r>
              <a:rPr lang="en-US" altLang="zh-CN" sz="1200" dirty="0"/>
              <a:t> </a:t>
            </a:r>
            <a:r>
              <a:rPr lang="zh-CN" altLang="en-US" sz="1200" dirty="0"/>
              <a:t>求和，其结果就是到时刻 </a:t>
            </a:r>
            <a:r>
              <a:rPr lang="en-US" altLang="zh-CN" sz="1200" dirty="0"/>
              <a:t>t </a:t>
            </a:r>
            <a:r>
              <a:rPr lang="zh-CN" altLang="en-US" sz="1200" dirty="0"/>
              <a:t>观测为 </a:t>
            </a:r>
            <a:r>
              <a:rPr lang="en-US" altLang="zh-CN" sz="1200" dirty="0"/>
              <a:t>1 2 , ,ć, t o </a:t>
            </a:r>
            <a:r>
              <a:rPr lang="en-US" altLang="zh-CN" sz="1200" dirty="0" err="1"/>
              <a:t>o</a:t>
            </a:r>
            <a:r>
              <a:rPr lang="en-US" altLang="zh-CN" sz="1200" dirty="0"/>
              <a:t> </a:t>
            </a:r>
            <a:r>
              <a:rPr lang="en-US" altLang="zh-CN" sz="1200" dirty="0" err="1"/>
              <a:t>o</a:t>
            </a:r>
            <a:r>
              <a:rPr lang="en-US" altLang="zh-CN" sz="1200" dirty="0"/>
              <a:t> </a:t>
            </a:r>
            <a:r>
              <a:rPr lang="zh-CN" altLang="en-US" sz="1200" dirty="0"/>
              <a:t>并在时 刻 </a:t>
            </a:r>
            <a:r>
              <a:rPr lang="en-US" altLang="zh-CN" sz="1200" dirty="0"/>
              <a:t>t+1 </a:t>
            </a:r>
            <a:r>
              <a:rPr lang="zh-CN" altLang="en-US" sz="1200" dirty="0"/>
              <a:t>处于状态 </a:t>
            </a:r>
            <a:r>
              <a:rPr lang="en-US" altLang="zh-CN" sz="1200" dirty="0"/>
              <a:t>qi </a:t>
            </a:r>
            <a:r>
              <a:rPr lang="zh-CN" altLang="en-US" sz="1200" dirty="0"/>
              <a:t>的联合概率。括弧里的值与观测概率 </a:t>
            </a:r>
            <a:r>
              <a:rPr lang="en-US" altLang="zh-CN" sz="1200" dirty="0"/>
              <a:t>1 ( ) </a:t>
            </a:r>
            <a:r>
              <a:rPr lang="en-US" altLang="zh-CN" sz="1200" dirty="0" err="1"/>
              <a:t>i</a:t>
            </a:r>
            <a:r>
              <a:rPr lang="en-US" altLang="zh-CN" sz="1200" dirty="0"/>
              <a:t> t b ο + </a:t>
            </a:r>
            <a:r>
              <a:rPr lang="zh-CN" altLang="en-US" sz="1200" dirty="0"/>
              <a:t>的乘积恰好是到时刻 </a:t>
            </a:r>
            <a:r>
              <a:rPr lang="en-US" altLang="zh-CN" sz="1200" dirty="0"/>
              <a:t>t+1 </a:t>
            </a:r>
            <a:r>
              <a:rPr lang="zh-CN" altLang="en-US" sz="1200" dirty="0"/>
              <a:t>观 测到 </a:t>
            </a:r>
            <a:r>
              <a:rPr lang="en-US" altLang="zh-CN" sz="1200" dirty="0"/>
              <a:t>1 2 1 , ,ć, , t </a:t>
            </a:r>
            <a:r>
              <a:rPr lang="en-US" altLang="zh-CN" sz="1200" dirty="0" err="1"/>
              <a:t>t</a:t>
            </a:r>
            <a:r>
              <a:rPr lang="en-US" altLang="zh-CN" sz="1200" dirty="0"/>
              <a:t> o </a:t>
            </a:r>
            <a:r>
              <a:rPr lang="en-US" altLang="zh-CN" sz="1200" dirty="0" err="1"/>
              <a:t>o</a:t>
            </a:r>
            <a:r>
              <a:rPr lang="en-US" altLang="zh-CN" sz="1200" dirty="0"/>
              <a:t> </a:t>
            </a:r>
            <a:r>
              <a:rPr lang="en-US" altLang="zh-CN" sz="1200" dirty="0" err="1"/>
              <a:t>o</a:t>
            </a:r>
            <a:r>
              <a:rPr lang="en-US" altLang="zh-CN" sz="1200" dirty="0"/>
              <a:t> </a:t>
            </a:r>
            <a:r>
              <a:rPr lang="en-US" altLang="zh-CN" sz="1200" dirty="0" err="1"/>
              <a:t>o</a:t>
            </a:r>
            <a:r>
              <a:rPr lang="en-US" altLang="zh-CN" sz="1200" dirty="0"/>
              <a:t> + </a:t>
            </a:r>
            <a:r>
              <a:rPr lang="zh-CN" altLang="en-US" sz="1200" dirty="0"/>
              <a:t>并在时刻 </a:t>
            </a:r>
            <a:r>
              <a:rPr lang="en-US" altLang="zh-CN" sz="1200" dirty="0"/>
              <a:t>t+1 </a:t>
            </a:r>
            <a:r>
              <a:rPr lang="zh-CN" altLang="en-US" sz="1200" dirty="0"/>
              <a:t>处于状态 </a:t>
            </a:r>
            <a:r>
              <a:rPr lang="en-US" altLang="zh-CN" sz="1200" dirty="0"/>
              <a:t>qi </a:t>
            </a:r>
            <a:r>
              <a:rPr lang="zh-CN" altLang="en-US" sz="1200" dirty="0"/>
              <a:t>的前向概率 </a:t>
            </a:r>
            <a:r>
              <a:rPr lang="en-US" altLang="zh-CN" sz="1200" dirty="0"/>
              <a:t>( ) t α j </a:t>
            </a:r>
            <a:r>
              <a:rPr lang="zh-CN" altLang="en-US" sz="1200" dirty="0"/>
              <a:t>。步骤（</a:t>
            </a:r>
            <a:r>
              <a:rPr lang="en-US" altLang="zh-CN" sz="1200" dirty="0"/>
              <a:t>3</a:t>
            </a:r>
            <a:r>
              <a:rPr lang="zh-CN" altLang="en-US" sz="1200" dirty="0"/>
              <a:t>）给出 </a:t>
            </a:r>
            <a:r>
              <a:rPr lang="en-US" altLang="zh-CN" sz="1200" dirty="0"/>
              <a:t>P O( ) λ </a:t>
            </a:r>
            <a:r>
              <a:rPr lang="zh-CN" altLang="en-US" sz="1200" dirty="0"/>
              <a:t>的计 算公式。 从递推公式可以看出，前向算法的时间复杂度比暴力解法的时间复杂度少几个数量级</a:t>
            </a:r>
            <a:r>
              <a:rPr lang="zh-CN" altLang="en-US" dirty="0"/>
              <a:t>。</a:t>
            </a:r>
            <a:endParaRPr lang="en-US" altLang="zh-CN" sz="1800" dirty="0">
              <a:solidFill>
                <a:srgbClr val="231F20"/>
              </a:solidFill>
              <a:latin typeface="Microsoft YaHei UI" panose="020B0503020204020204" pitchFamily="18" charset="-122"/>
              <a:cs typeface="Microsoft YaHei UI" panose="020B0503020204020204" pitchFamily="18" charset="-122"/>
            </a:endParaRPr>
          </a:p>
        </p:txBody>
      </p:sp>
      <p:pic>
        <p:nvPicPr>
          <p:cNvPr id="4" name="图片 3"/>
          <p:cNvPicPr>
            <a:picLocks noChangeAspect="1"/>
          </p:cNvPicPr>
          <p:nvPr/>
        </p:nvPicPr>
        <p:blipFill>
          <a:blip r:embed="rId1"/>
          <a:stretch>
            <a:fillRect/>
          </a:stretch>
        </p:blipFill>
        <p:spPr>
          <a:xfrm>
            <a:off x="9120210" y="2492935"/>
            <a:ext cx="1914525" cy="2076450"/>
          </a:xfrm>
          <a:prstGeom prst="rect">
            <a:avLst/>
          </a:prstGeom>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86248" y="2006638"/>
            <a:ext cx="8933962" cy="4097723"/>
          </a:xfrm>
          <a:prstGeom prst="rect">
            <a:avLst/>
          </a:prstGeom>
          <a:noFill/>
          <a:ln w="9525">
            <a:noFill/>
          </a:ln>
        </p:spPr>
        <p:txBody>
          <a:bodyPr/>
          <a:lstStyle/>
          <a:p>
            <a:pPr>
              <a:lnSpc>
                <a:spcPts val="1700"/>
              </a:lnSpc>
              <a:tabLst>
                <a:tab pos="114300" algn="l"/>
                <a:tab pos="266700" algn="l"/>
              </a:tabLst>
            </a:pPr>
            <a:r>
              <a:rPr lang="en-US" altLang="zh-CN" dirty="0"/>
              <a:t>	</a:t>
            </a:r>
            <a:r>
              <a:rPr lang="zh-CN" altLang="en-US" sz="1200" dirty="0"/>
              <a:t> </a:t>
            </a:r>
            <a:r>
              <a:rPr lang="en-US" altLang="zh-CN" sz="1200" dirty="0"/>
              <a:t>2. </a:t>
            </a:r>
            <a:r>
              <a:rPr lang="zh-CN" altLang="en-US" sz="1200" dirty="0"/>
              <a:t>后向算法 后向算法和前向算法非常类似，都用的是动态规划，唯一的区别是选择的局部状态不 同，后向算法用的是“后向概率”。 给定隐马尔可夫模型 ，定义在时刻 </a:t>
            </a:r>
            <a:r>
              <a:rPr lang="en-US" altLang="zh-CN" sz="1200" dirty="0"/>
              <a:t>t </a:t>
            </a:r>
            <a:r>
              <a:rPr lang="zh-CN" altLang="en-US" sz="1200" dirty="0"/>
              <a:t>状态为 </a:t>
            </a:r>
            <a:r>
              <a:rPr lang="en-US" altLang="zh-CN" sz="1200" dirty="0"/>
              <a:t>qi </a:t>
            </a:r>
            <a:r>
              <a:rPr lang="zh-CN" altLang="en-US" sz="1200" dirty="0"/>
              <a:t>的条件下，从 </a:t>
            </a:r>
            <a:r>
              <a:rPr lang="en-US" altLang="zh-CN" sz="1200" dirty="0"/>
              <a:t>t+1 </a:t>
            </a:r>
            <a:r>
              <a:rPr lang="zh-CN" altLang="en-US" sz="1200" dirty="0"/>
              <a:t>到 </a:t>
            </a:r>
            <a:r>
              <a:rPr lang="en-US" altLang="zh-CN" sz="1200" dirty="0"/>
              <a:t>T </a:t>
            </a:r>
            <a:r>
              <a:rPr lang="zh-CN" altLang="en-US" sz="1200" dirty="0"/>
              <a:t>的部分观测序列 为 </a:t>
            </a:r>
            <a:r>
              <a:rPr lang="en-US" altLang="zh-CN" sz="1200" dirty="0"/>
              <a:t>1 2 , ,..., t </a:t>
            </a:r>
            <a:r>
              <a:rPr lang="en-US" altLang="zh-CN" sz="1200" dirty="0" err="1"/>
              <a:t>t</a:t>
            </a:r>
            <a:r>
              <a:rPr lang="en-US" altLang="zh-CN" sz="1200" dirty="0"/>
              <a:t> </a:t>
            </a:r>
            <a:r>
              <a:rPr lang="en-US" altLang="zh-CN" sz="1200" dirty="0" err="1"/>
              <a:t>T</a:t>
            </a:r>
            <a:r>
              <a:rPr lang="en-US" altLang="zh-CN" sz="1200" dirty="0"/>
              <a:t> o </a:t>
            </a:r>
            <a:r>
              <a:rPr lang="en-US" altLang="zh-CN" sz="1200" dirty="0" err="1"/>
              <a:t>o</a:t>
            </a:r>
            <a:r>
              <a:rPr lang="en-US" altLang="zh-CN" sz="1200" dirty="0"/>
              <a:t> </a:t>
            </a:r>
            <a:r>
              <a:rPr lang="en-US" altLang="zh-CN" sz="1200" dirty="0" err="1"/>
              <a:t>o</a:t>
            </a:r>
            <a:r>
              <a:rPr lang="en-US" altLang="zh-CN" sz="1200" dirty="0"/>
              <a:t> + + </a:t>
            </a:r>
            <a:r>
              <a:rPr lang="zh-CN" altLang="en-US" sz="1200" dirty="0"/>
              <a:t>且概率为后向概率，记作</a:t>
            </a:r>
            <a:endParaRPr lang="en-US" altLang="zh-CN" sz="1200" dirty="0"/>
          </a:p>
          <a:p>
            <a:pPr>
              <a:lnSpc>
                <a:spcPts val="1700"/>
              </a:lnSpc>
              <a:tabLst>
                <a:tab pos="114300" algn="l"/>
                <a:tab pos="266700" algn="l"/>
              </a:tabLst>
            </a:pPr>
            <a:endParaRPr lang="en-US" altLang="zh-CN" sz="1200" dirty="0">
              <a:solidFill>
                <a:srgbClr val="231F20"/>
              </a:solidFill>
              <a:latin typeface="Microsoft YaHei UI" panose="020B0503020204020204" pitchFamily="18" charset="-122"/>
              <a:cs typeface="Microsoft YaHei UI" panose="020B0503020204020204" pitchFamily="18" charset="-122"/>
            </a:endParaRPr>
          </a:p>
          <a:p>
            <a:pPr>
              <a:lnSpc>
                <a:spcPts val="1700"/>
              </a:lnSpc>
              <a:tabLst>
                <a:tab pos="114300" algn="l"/>
                <a:tab pos="266700" algn="l"/>
              </a:tabLst>
            </a:pPr>
            <a:r>
              <a:rPr lang="zh-CN" altLang="en-US" sz="1200" dirty="0"/>
              <a:t>可以递推地求得前向概率 </a:t>
            </a:r>
            <a:r>
              <a:rPr lang="en-US" altLang="zh-CN" sz="1200" dirty="0"/>
              <a:t>( ) t α </a:t>
            </a:r>
            <a:r>
              <a:rPr lang="en-US" altLang="zh-CN" sz="1200" dirty="0" err="1"/>
              <a:t>i</a:t>
            </a:r>
            <a:r>
              <a:rPr lang="en-US" altLang="zh-CN" sz="1200" dirty="0"/>
              <a:t> </a:t>
            </a:r>
            <a:r>
              <a:rPr lang="zh-CN" altLang="en-US" sz="1200" dirty="0"/>
              <a:t>及观测序列概率 </a:t>
            </a:r>
            <a:r>
              <a:rPr lang="en-US" altLang="zh-CN" sz="1200" dirty="0"/>
              <a:t>P O( ) λ </a:t>
            </a:r>
            <a:r>
              <a:rPr lang="zh-CN" altLang="en-US" sz="1200" dirty="0"/>
              <a:t>。 后向算法的基本原理如下： 输入：隐马尔可夫模型 </a:t>
            </a:r>
            <a:r>
              <a:rPr lang="en-US" altLang="zh-CN" sz="1200" dirty="0"/>
              <a:t>λ</a:t>
            </a:r>
            <a:r>
              <a:rPr lang="zh-CN" altLang="en-US" sz="1200" dirty="0"/>
              <a:t>、观测序列 </a:t>
            </a:r>
            <a:r>
              <a:rPr lang="en-US" altLang="zh-CN" sz="1200" dirty="0"/>
              <a:t>O</a:t>
            </a:r>
            <a:r>
              <a:rPr lang="zh-CN" altLang="en-US" sz="1200" dirty="0"/>
              <a:t>。 输出：观测序列概率 </a:t>
            </a:r>
            <a:r>
              <a:rPr lang="en-US" altLang="zh-CN" sz="1200" dirty="0"/>
              <a:t>P O( ) λ </a:t>
            </a:r>
            <a:r>
              <a:rPr lang="zh-CN" altLang="en-US" sz="1200" dirty="0"/>
              <a:t>。</a:t>
            </a:r>
            <a:endParaRPr lang="en-US" altLang="zh-CN" sz="1200" dirty="0"/>
          </a:p>
          <a:p>
            <a:pPr>
              <a:lnSpc>
                <a:spcPts val="1700"/>
              </a:lnSpc>
              <a:tabLst>
                <a:tab pos="114300" algn="l"/>
                <a:tab pos="266700" algn="l"/>
              </a:tabLst>
            </a:pPr>
            <a:endParaRPr lang="en-US" altLang="zh-CN" sz="1200" dirty="0"/>
          </a:p>
          <a:p>
            <a:pPr>
              <a:lnSpc>
                <a:spcPts val="1700"/>
              </a:lnSpc>
              <a:tabLst>
                <a:tab pos="114300" algn="l"/>
                <a:tab pos="266700" algn="l"/>
              </a:tabLst>
            </a:pPr>
            <a:endParaRPr lang="en-US" altLang="zh-CN" sz="1200" dirty="0"/>
          </a:p>
          <a:p>
            <a:pPr>
              <a:lnSpc>
                <a:spcPts val="1700"/>
              </a:lnSpc>
              <a:tabLst>
                <a:tab pos="114300" algn="l"/>
                <a:tab pos="266700" algn="l"/>
              </a:tabLst>
            </a:pPr>
            <a:endParaRPr lang="en-US" altLang="zh-CN" sz="1200" dirty="0"/>
          </a:p>
          <a:p>
            <a:pPr>
              <a:lnSpc>
                <a:spcPts val="1700"/>
              </a:lnSpc>
              <a:tabLst>
                <a:tab pos="114300" algn="l"/>
                <a:tab pos="266700" algn="l"/>
              </a:tabLst>
            </a:pPr>
            <a:endParaRPr lang="en-US" altLang="zh-CN" sz="1200" dirty="0"/>
          </a:p>
          <a:p>
            <a:pPr>
              <a:lnSpc>
                <a:spcPts val="1700"/>
              </a:lnSpc>
              <a:tabLst>
                <a:tab pos="114300" algn="l"/>
                <a:tab pos="266700" algn="l"/>
              </a:tabLst>
            </a:pPr>
            <a:endParaRPr lang="en-US" altLang="zh-CN" sz="1200" dirty="0"/>
          </a:p>
          <a:p>
            <a:pPr>
              <a:lnSpc>
                <a:spcPts val="1700"/>
              </a:lnSpc>
              <a:tabLst>
                <a:tab pos="114300" algn="l"/>
                <a:tab pos="266700" algn="l"/>
              </a:tabLst>
            </a:pPr>
            <a:endParaRPr lang="en-US" altLang="zh-CN" sz="1200" dirty="0"/>
          </a:p>
        </p:txBody>
      </p:sp>
      <p:pic>
        <p:nvPicPr>
          <p:cNvPr id="4" name="图片 3"/>
          <p:cNvPicPr>
            <a:picLocks noChangeAspect="1"/>
          </p:cNvPicPr>
          <p:nvPr/>
        </p:nvPicPr>
        <p:blipFill>
          <a:blip r:embed="rId1"/>
          <a:stretch>
            <a:fillRect/>
          </a:stretch>
        </p:blipFill>
        <p:spPr>
          <a:xfrm>
            <a:off x="9120210" y="2492935"/>
            <a:ext cx="1914525" cy="2076450"/>
          </a:xfrm>
          <a:prstGeom prst="rect">
            <a:avLst/>
          </a:prstGeom>
        </p:spPr>
      </p:pic>
      <p:pic>
        <p:nvPicPr>
          <p:cNvPr id="3" name="图片 2"/>
          <p:cNvPicPr>
            <a:picLocks noChangeAspect="1"/>
          </p:cNvPicPr>
          <p:nvPr/>
        </p:nvPicPr>
        <p:blipFill>
          <a:blip r:embed="rId2"/>
          <a:stretch>
            <a:fillRect/>
          </a:stretch>
        </p:blipFill>
        <p:spPr>
          <a:xfrm>
            <a:off x="1703695" y="2492935"/>
            <a:ext cx="1895475" cy="238125"/>
          </a:xfrm>
          <a:prstGeom prst="rect">
            <a:avLst/>
          </a:prstGeom>
        </p:spPr>
      </p:pic>
      <p:pic>
        <p:nvPicPr>
          <p:cNvPr id="6" name="图片 5"/>
          <p:cNvPicPr>
            <a:picLocks noChangeAspect="1"/>
          </p:cNvPicPr>
          <p:nvPr/>
        </p:nvPicPr>
        <p:blipFill>
          <a:blip r:embed="rId3"/>
          <a:stretch>
            <a:fillRect/>
          </a:stretch>
        </p:blipFill>
        <p:spPr>
          <a:xfrm>
            <a:off x="2423745" y="3179460"/>
            <a:ext cx="3305175" cy="1238250"/>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2132910"/>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隐马尔可夫模型参数求解的问题是隐马尔可夫模型三个问题里最复杂的。隐马尔可 夫模型中“状态”是隐藏的，是一个典型的含有隐藏变量的模型，故需要使用最大期望（</a:t>
            </a:r>
            <a:r>
              <a:rPr lang="en-US" altLang="zh-CN" sz="1600" dirty="0"/>
              <a:t>Expectation-Maximization</a:t>
            </a:r>
            <a:r>
              <a:rPr lang="zh-CN" altLang="en-US" sz="1600" dirty="0"/>
              <a:t>，</a:t>
            </a:r>
            <a:r>
              <a:rPr lang="en-US" altLang="zh-CN" sz="1600" dirty="0"/>
              <a:t>EM</a:t>
            </a:r>
            <a:r>
              <a:rPr lang="zh-CN" altLang="en-US" sz="1600" dirty="0"/>
              <a:t>）算法学习模型参数。</a:t>
            </a:r>
            <a:r>
              <a:rPr lang="en-US" altLang="zh-CN" sz="1600" dirty="0"/>
              <a:t>EM </a:t>
            </a:r>
            <a:r>
              <a:rPr lang="zh-CN" altLang="en-US" sz="1600" dirty="0"/>
              <a:t>算法应用到隐马尔可夫模型中 时通常被称为 </a:t>
            </a:r>
            <a:r>
              <a:rPr lang="en-US" altLang="zh-CN" sz="1600" dirty="0"/>
              <a:t>Baum-Welch </a:t>
            </a:r>
            <a:r>
              <a:rPr lang="zh-CN" altLang="en-US" sz="1600" dirty="0"/>
              <a:t>算法。 </a:t>
            </a:r>
            <a:r>
              <a:rPr lang="en-US" altLang="zh-CN" sz="1600" dirty="0"/>
              <a:t>Baum-Welch </a:t>
            </a:r>
            <a:r>
              <a:rPr lang="zh-CN" altLang="en-US" sz="1600" dirty="0"/>
              <a:t>算法是 </a:t>
            </a:r>
            <a:r>
              <a:rPr lang="en-US" altLang="zh-CN" sz="1600" dirty="0"/>
              <a:t>EM </a:t>
            </a:r>
            <a:r>
              <a:rPr lang="zh-CN" altLang="en-US" sz="1600" dirty="0"/>
              <a:t>算法的一个特例，专门用来求解隐马尔可夫中的隐状态参数， 即根据已知的观测到序列，寻找整个模型的一组隐状态参数</a:t>
            </a:r>
            <a:r>
              <a:rPr lang="en-US" altLang="zh-CN" sz="1600" dirty="0"/>
              <a:t>λ= , ˄ ˈA B Π) </a:t>
            </a:r>
            <a:r>
              <a:rPr lang="zh-CN" altLang="en-US" sz="1600" dirty="0"/>
              <a:t>，使得在模型中 观测序列发生的可能性 </a:t>
            </a:r>
            <a:r>
              <a:rPr lang="en-US" altLang="zh-CN" sz="1600" dirty="0"/>
              <a:t>P O( ) λ </a:t>
            </a:r>
            <a:r>
              <a:rPr lang="zh-CN" altLang="en-US" sz="1600" dirty="0"/>
              <a:t>最大。 </a:t>
            </a:r>
            <a:r>
              <a:rPr lang="en-US" altLang="zh-CN" sz="1600" dirty="0"/>
              <a:t>Baum-Welch </a:t>
            </a:r>
            <a:r>
              <a:rPr lang="zh-CN" altLang="en-US" sz="1600" dirty="0"/>
              <a:t>算法（状态未知）的基本原理如下。 输入：观测序列 </a:t>
            </a:r>
            <a:r>
              <a:rPr lang="en-US" altLang="zh-CN" sz="1600" dirty="0"/>
              <a:t>1 2 { , ,ć, } T O </a:t>
            </a:r>
            <a:r>
              <a:rPr lang="en-US" altLang="zh-CN" sz="1600" dirty="0" err="1"/>
              <a:t>o</a:t>
            </a:r>
            <a:r>
              <a:rPr lang="en-US" altLang="zh-CN" sz="1600" dirty="0"/>
              <a:t> = o </a:t>
            </a:r>
            <a:r>
              <a:rPr lang="en-US" altLang="zh-CN" sz="1600" dirty="0" err="1"/>
              <a:t>o</a:t>
            </a:r>
            <a:r>
              <a:rPr lang="en-US" altLang="zh-CN" sz="1600" dirty="0"/>
              <a:t> </a:t>
            </a:r>
            <a:r>
              <a:rPr lang="zh-CN" altLang="en-US" sz="1600" dirty="0"/>
              <a:t>。 输出：估计模型</a:t>
            </a:r>
            <a:r>
              <a:rPr lang="en-US" altLang="zh-CN" sz="1600" dirty="0"/>
              <a:t>λ= , ˄ ˈA B Π) </a:t>
            </a:r>
            <a:r>
              <a:rPr lang="zh-CN" altLang="en-US" sz="1600" dirty="0"/>
              <a:t>的参数。 （</a:t>
            </a:r>
            <a:r>
              <a:rPr lang="en-US" altLang="zh-CN" sz="1600" dirty="0"/>
              <a:t>1</a:t>
            </a:r>
            <a:r>
              <a:rPr lang="zh-CN" altLang="en-US" sz="1600" dirty="0"/>
              <a:t>）初始化：对</a:t>
            </a:r>
            <a:r>
              <a:rPr lang="en-US" altLang="zh-CN" sz="1600" dirty="0"/>
              <a:t>n = 0 </a:t>
            </a:r>
            <a:r>
              <a:rPr lang="zh-CN" altLang="en-US" sz="1600" dirty="0"/>
              <a:t>，选取 </a:t>
            </a:r>
            <a:r>
              <a:rPr lang="en-US" altLang="zh-CN" sz="1600" dirty="0"/>
              <a:t>0 </a:t>
            </a:r>
            <a:r>
              <a:rPr lang="en-US" altLang="zh-CN" sz="1600" dirty="0" err="1"/>
              <a:t>ij</a:t>
            </a:r>
            <a:r>
              <a:rPr lang="en-US" altLang="zh-CN" sz="1600" dirty="0"/>
              <a:t> a ˄ ˅ </a:t>
            </a:r>
            <a:r>
              <a:rPr lang="zh-CN" altLang="en-US" sz="1600" dirty="0"/>
              <a:t>， </a:t>
            </a:r>
            <a:r>
              <a:rPr lang="en-US" altLang="zh-CN" sz="1600" dirty="0"/>
              <a:t>(0) ( ) j b k </a:t>
            </a:r>
            <a:r>
              <a:rPr lang="zh-CN" altLang="en-US" sz="1600" dirty="0"/>
              <a:t>， </a:t>
            </a:r>
            <a:r>
              <a:rPr lang="en-US" altLang="zh-CN" sz="1600" dirty="0"/>
              <a:t>(0) π </a:t>
            </a:r>
            <a:r>
              <a:rPr lang="en-US" altLang="zh-CN" sz="1600" dirty="0" err="1"/>
              <a:t>i</a:t>
            </a:r>
            <a:r>
              <a:rPr lang="en-US" altLang="zh-CN" sz="1600" dirty="0"/>
              <a:t> </a:t>
            </a:r>
            <a:r>
              <a:rPr lang="zh-CN" altLang="en-US" sz="1600" dirty="0"/>
              <a:t>，得到模型 </a:t>
            </a:r>
            <a:r>
              <a:rPr lang="en-US" altLang="zh-CN" sz="1600" dirty="0"/>
              <a:t>0 0 0 0 λ = , A B Π ) ˄ ˅ ˄ ˈ˄ ˅ ˄ ˅ ˄ ˅ </a:t>
            </a:r>
            <a:r>
              <a:rPr lang="zh-CN" altLang="en-US" sz="1600" dirty="0"/>
              <a:t>。 （</a:t>
            </a:r>
            <a:r>
              <a:rPr lang="en-US" altLang="zh-CN" sz="1600" dirty="0"/>
              <a:t>2</a:t>
            </a:r>
            <a:r>
              <a:rPr lang="zh-CN" altLang="en-US" sz="1600" dirty="0"/>
              <a:t>）递推：对</a:t>
            </a:r>
            <a:r>
              <a:rPr lang="en-US" altLang="zh-CN" sz="1600" dirty="0"/>
              <a:t>n =1,2,ć</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15800" y="825500"/>
            <a:ext cx="4680448" cy="400110"/>
          </a:xfrm>
          <a:prstGeom prst="rect">
            <a:avLst/>
          </a:prstGeom>
          <a:noFill/>
        </p:spPr>
        <p:txBody>
          <a:bodyPr wrap="square" rtlCol="0">
            <a:spAutoFit/>
          </a:bodyPr>
          <a:lstStyle/>
          <a:p>
            <a:r>
              <a:rPr lang="en-US" altLang="zh-CN" sz="2000" dirty="0"/>
              <a:t>8.2.2 </a:t>
            </a:r>
            <a:r>
              <a:rPr lang="zh-CN" altLang="en-US" sz="2000" dirty="0"/>
              <a:t>学习问题</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5556024" y="4029966"/>
            <a:ext cx="4371975" cy="2380026"/>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4553</Words>
  <Application>WPS 演示</Application>
  <PresentationFormat>宽屏</PresentationFormat>
  <Paragraphs>145</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Copperplate Gothic Bold</vt:lpstr>
      <vt:lpstr>微软雅黑</vt:lpstr>
      <vt:lpstr>华文楷体</vt:lpstr>
      <vt:lpstr>Microsoft YaHei UI</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156</cp:revision>
  <dcterms:created xsi:type="dcterms:W3CDTF">2015-09-01T10:32:00Z</dcterms:created>
  <dcterms:modified xsi:type="dcterms:W3CDTF">2024-02-28T01:34:10Z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47A5DB60343646F695E1264017E33C98_12</vt:lpwstr>
  </property>
</Properties>
</file>