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23"/>
  </p:notesMasterIdLst>
  <p:sldIdLst>
    <p:sldId id="257" r:id="rId3"/>
    <p:sldId id="261" r:id="rId4"/>
    <p:sldId id="366" r:id="rId5"/>
    <p:sldId id="446" r:id="rId6"/>
    <p:sldId id="447" r:id="rId7"/>
    <p:sldId id="448" r:id="rId8"/>
    <p:sldId id="449" r:id="rId9"/>
    <p:sldId id="450" r:id="rId10"/>
    <p:sldId id="451" r:id="rId11"/>
    <p:sldId id="452" r:id="rId12"/>
    <p:sldId id="453" r:id="rId13"/>
    <p:sldId id="454" r:id="rId14"/>
    <p:sldId id="455" r:id="rId15"/>
    <p:sldId id="394" r:id="rId16"/>
    <p:sldId id="403" r:id="rId17"/>
    <p:sldId id="456" r:id="rId18"/>
    <p:sldId id="457" r:id="rId19"/>
    <p:sldId id="458" r:id="rId20"/>
    <p:sldId id="459" r:id="rId21"/>
    <p:sldId id="460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0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04" userDrawn="1">
          <p15:clr>
            <a:srgbClr val="A4A3A4"/>
          </p15:clr>
        </p15:guide>
        <p15:guide id="6" orient="horz" pos="3304" userDrawn="1">
          <p15:clr>
            <a:srgbClr val="A4A3A4"/>
          </p15:clr>
        </p15:guide>
        <p15:guide id="7" pos="3885" userDrawn="1">
          <p15:clr>
            <a:srgbClr val="A4A3A4"/>
          </p15:clr>
        </p15:guide>
        <p15:guide id="8" pos="836" userDrawn="1">
          <p15:clr>
            <a:srgbClr val="A4A3A4"/>
          </p15:clr>
        </p15:guide>
        <p15:guide id="10" pos="7015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44" autoAdjust="0"/>
  </p:normalViewPr>
  <p:slideViewPr>
    <p:cSldViewPr showGuides="1">
      <p:cViewPr varScale="1">
        <p:scale>
          <a:sx n="109" d="100"/>
          <a:sy n="109" d="100"/>
        </p:scale>
        <p:origin x="630" y="96"/>
      </p:cViewPr>
      <p:guideLst>
        <p:guide orient="horz" pos="391"/>
        <p:guide orient="horz" pos="1298"/>
        <p:guide orient="horz" pos="3704"/>
        <p:guide orient="horz" pos="3112"/>
        <p:guide orient="horz" pos="2704"/>
        <p:guide orient="horz" pos="3304"/>
        <p:guide pos="3885"/>
        <p:guide pos="836"/>
        <p:guide pos="7015"/>
        <p:guide pos="1255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9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0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14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lstStyle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330200" y="2769235"/>
            <a:ext cx="117252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sym typeface="Copperplate Gothic Bold" panose="020E0705020206020404" pitchFamily="2" charset="0"/>
              </a:rPr>
              <a:t>计算机网络</a:t>
            </a: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基础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  <a:p>
            <a:pPr algn="ctr"/>
            <a:endParaRPr lang="en-US" altLang="zh-CN" sz="24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5865" y="216535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33375" y="1293604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2. </a:t>
            </a:r>
            <a:r>
              <a:rPr lang="zh-CN" altLang="en-US" sz="1600" dirty="0"/>
              <a:t>查看数据类型等信息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前两个特征为浮点型，后两个特征为字符型，其余特征为整型，且均无缺失值。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46" y="1723142"/>
            <a:ext cx="5238750" cy="37052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33375" y="1293604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3. </a:t>
            </a:r>
            <a:r>
              <a:rPr lang="zh-CN" altLang="en-US" sz="1600" dirty="0"/>
              <a:t>描述性统计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满意度：范围 </a:t>
            </a:r>
            <a:r>
              <a:rPr lang="en-US" altLang="zh-CN" sz="1600" dirty="0"/>
              <a:t>0.09~1</a:t>
            </a:r>
            <a:r>
              <a:rPr lang="zh-CN" altLang="en-US" sz="1600" dirty="0"/>
              <a:t>，中位数 </a:t>
            </a:r>
            <a:r>
              <a:rPr lang="en-US" altLang="zh-CN" sz="1600" dirty="0"/>
              <a:t>0.640</a:t>
            </a:r>
            <a:r>
              <a:rPr lang="zh-CN" altLang="en-US" sz="1600" dirty="0"/>
              <a:t>，均值 </a:t>
            </a:r>
            <a:r>
              <a:rPr lang="en-US" altLang="zh-CN" sz="1600" dirty="0"/>
              <a:t>0.613</a:t>
            </a:r>
            <a:r>
              <a:rPr lang="zh-CN" altLang="en-US" sz="1600" dirty="0"/>
              <a:t>； 最新考核评估：范围 </a:t>
            </a:r>
            <a:r>
              <a:rPr lang="en-US" altLang="zh-CN" sz="1600" dirty="0"/>
              <a:t>0.36~1</a:t>
            </a:r>
            <a:r>
              <a:rPr lang="zh-CN" altLang="en-US" sz="1600" dirty="0"/>
              <a:t>，中位数 </a:t>
            </a:r>
            <a:r>
              <a:rPr lang="en-US" altLang="zh-CN" sz="1600" dirty="0"/>
              <a:t>0.720</a:t>
            </a:r>
            <a:r>
              <a:rPr lang="zh-CN" altLang="en-US" sz="1600" dirty="0"/>
              <a:t>，均值 </a:t>
            </a:r>
            <a:r>
              <a:rPr lang="en-US" altLang="zh-CN" sz="1600" dirty="0"/>
              <a:t>0.716</a:t>
            </a:r>
            <a:r>
              <a:rPr lang="zh-CN" altLang="en-US" sz="1600" dirty="0"/>
              <a:t>； 项目数：范围 </a:t>
            </a:r>
            <a:r>
              <a:rPr lang="en-US" altLang="zh-CN" sz="1600" dirty="0"/>
              <a:t>2~7 </a:t>
            </a:r>
            <a:r>
              <a:rPr lang="zh-CN" altLang="en-US" sz="1600" dirty="0"/>
              <a:t>个，中位数 </a:t>
            </a:r>
            <a:r>
              <a:rPr lang="en-US" altLang="zh-CN" sz="1600" dirty="0"/>
              <a:t>4</a:t>
            </a:r>
            <a:r>
              <a:rPr lang="zh-CN" altLang="en-US" sz="1600" dirty="0"/>
              <a:t>，均值 </a:t>
            </a:r>
            <a:r>
              <a:rPr lang="en-US" altLang="zh-CN" sz="1600" dirty="0"/>
              <a:t>3.8</a:t>
            </a:r>
            <a:r>
              <a:rPr lang="zh-CN" altLang="en-US" sz="1600" dirty="0"/>
              <a:t>； 平均每月工作时长：范围 </a:t>
            </a:r>
            <a:r>
              <a:rPr lang="en-US" altLang="zh-CN" sz="1600" dirty="0"/>
              <a:t>96~310 </a:t>
            </a:r>
            <a:r>
              <a:rPr lang="zh-CN" altLang="en-US" sz="1600" dirty="0"/>
              <a:t>小时，中位数 </a:t>
            </a:r>
            <a:r>
              <a:rPr lang="en-US" altLang="zh-CN" sz="1600" dirty="0"/>
              <a:t>200</a:t>
            </a:r>
            <a:r>
              <a:rPr lang="zh-CN" altLang="en-US" sz="1600" dirty="0"/>
              <a:t>，均值 </a:t>
            </a:r>
            <a:r>
              <a:rPr lang="en-US" altLang="zh-CN" sz="1600" dirty="0"/>
              <a:t>201</a:t>
            </a:r>
            <a:r>
              <a:rPr lang="zh-CN" altLang="en-US" sz="1600" dirty="0"/>
              <a:t>； 工作年限：范围 </a:t>
            </a:r>
            <a:r>
              <a:rPr lang="en-US" altLang="zh-CN" sz="1600" dirty="0"/>
              <a:t>2~10 </a:t>
            </a:r>
            <a:r>
              <a:rPr lang="zh-CN" altLang="en-US" sz="1600" dirty="0"/>
              <a:t>年，中位数 </a:t>
            </a:r>
            <a:r>
              <a:rPr lang="en-US" altLang="zh-CN" sz="1600" dirty="0"/>
              <a:t>3</a:t>
            </a:r>
            <a:r>
              <a:rPr lang="zh-CN" altLang="en-US" sz="1600" dirty="0"/>
              <a:t>，均值 </a:t>
            </a:r>
            <a:r>
              <a:rPr lang="en-US" altLang="zh-CN" sz="1600" dirty="0"/>
              <a:t>3.5</a:t>
            </a:r>
            <a:r>
              <a:rPr lang="zh-CN" altLang="en-US" sz="1600" dirty="0"/>
              <a:t>； 工作中出现工作事故的占：</a:t>
            </a:r>
            <a:r>
              <a:rPr lang="en-US" altLang="zh-CN" sz="1600" dirty="0"/>
              <a:t>14.46%</a:t>
            </a:r>
            <a:r>
              <a:rPr lang="zh-CN" altLang="en-US" sz="1600" dirty="0"/>
              <a:t>； 已经离职的占：</a:t>
            </a:r>
            <a:r>
              <a:rPr lang="en-US" altLang="zh-CN" sz="1600" dirty="0"/>
              <a:t>23.81%</a:t>
            </a:r>
            <a:r>
              <a:rPr lang="zh-CN" altLang="en-US" sz="1600" dirty="0"/>
              <a:t>； 过去 </a:t>
            </a:r>
            <a:r>
              <a:rPr lang="en-US" altLang="zh-CN" sz="1600" dirty="0"/>
              <a:t>5 </a:t>
            </a:r>
            <a:r>
              <a:rPr lang="zh-CN" altLang="en-US" sz="1600" dirty="0"/>
              <a:t>年升职的占：</a:t>
            </a:r>
            <a:r>
              <a:rPr lang="en-US" altLang="zh-CN" sz="1600" dirty="0"/>
              <a:t>2.13%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员工岗位有 </a:t>
            </a:r>
            <a:r>
              <a:rPr lang="en-US" altLang="zh-CN" sz="1600" dirty="0"/>
              <a:t>10 </a:t>
            </a:r>
            <a:r>
              <a:rPr lang="zh-CN" altLang="en-US" sz="1600" dirty="0"/>
              <a:t>种，其中最多的是销售，多达 </a:t>
            </a:r>
            <a:r>
              <a:rPr lang="en-US" altLang="zh-CN" sz="1600" dirty="0"/>
              <a:t>4140 </a:t>
            </a:r>
            <a:r>
              <a:rPr lang="zh-CN" altLang="en-US" sz="1600" dirty="0"/>
              <a:t>人。薪资水平共有 </a:t>
            </a:r>
            <a:r>
              <a:rPr lang="en-US" altLang="zh-CN" sz="1600" dirty="0"/>
              <a:t>3 </a:t>
            </a:r>
            <a:r>
              <a:rPr lang="zh-CN" altLang="en-US" sz="1600" dirty="0"/>
              <a:t>个等级，最多 的是低等，多达 </a:t>
            </a:r>
            <a:r>
              <a:rPr lang="en-US" altLang="zh-CN" sz="1600" dirty="0"/>
              <a:t>7316 </a:t>
            </a:r>
            <a:r>
              <a:rPr lang="zh-CN" altLang="en-US" sz="1600" dirty="0"/>
              <a:t>人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95" y="1844890"/>
            <a:ext cx="5219700" cy="485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69" y="3534805"/>
            <a:ext cx="6324600" cy="15811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52683" y="2074167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由于没有缺失值，因此不用处理缺失值。 对于记录来说，其没有唯一标识的字段， 因此会存在重复记录，这里采取不处理。 异常值：通过箱线图查看异常值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除工作年限外，其他均无异常值。 该异常值也反映了该公司员工以年轻人为主，如 图 </a:t>
            </a:r>
            <a:r>
              <a:rPr lang="en-US" altLang="zh-CN" sz="1600" dirty="0"/>
              <a:t>4-3 </a:t>
            </a:r>
            <a:r>
              <a:rPr lang="zh-CN" altLang="en-US" sz="1600" dirty="0"/>
              <a:t>所示。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4.3.3 </a:t>
            </a:r>
            <a:r>
              <a:rPr lang="zh-CN" altLang="en-US" sz="2000" dirty="0"/>
              <a:t>数据预处理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02" y="2768291"/>
            <a:ext cx="5210175" cy="15906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060" y="4808340"/>
            <a:ext cx="6315075" cy="15716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4654" y="1491100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1. </a:t>
            </a:r>
            <a:r>
              <a:rPr lang="zh-CN" altLang="en-US" sz="1600" dirty="0"/>
              <a:t>人力资源总体情况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离职 </a:t>
            </a:r>
            <a:r>
              <a:rPr lang="en-US" altLang="zh-CN" sz="1600" dirty="0"/>
              <a:t>3571 </a:t>
            </a:r>
            <a:r>
              <a:rPr lang="zh-CN" altLang="en-US" sz="1600" dirty="0"/>
              <a:t>人，占比 </a:t>
            </a:r>
            <a:r>
              <a:rPr lang="en-US" altLang="zh-CN" sz="1600" dirty="0"/>
              <a:t>23.81%</a:t>
            </a:r>
            <a:r>
              <a:rPr lang="zh-CN" altLang="en-US" sz="1600" dirty="0"/>
              <a:t>；在职 </a:t>
            </a:r>
            <a:r>
              <a:rPr lang="en-US" altLang="zh-CN" sz="1600" dirty="0"/>
              <a:t>11428 </a:t>
            </a:r>
            <a:r>
              <a:rPr lang="zh-CN" altLang="en-US" sz="1600" dirty="0"/>
              <a:t>人，占比 </a:t>
            </a:r>
            <a:r>
              <a:rPr lang="en-US" altLang="zh-CN" sz="1600" dirty="0"/>
              <a:t>76.19%</a:t>
            </a:r>
            <a:r>
              <a:rPr lang="zh-CN" altLang="en-US" sz="1600" dirty="0"/>
              <a:t>，如图 </a:t>
            </a:r>
            <a:r>
              <a:rPr lang="en-US" altLang="zh-CN" sz="1600" dirty="0"/>
              <a:t>4-4 </a:t>
            </a:r>
            <a:r>
              <a:rPr lang="zh-CN" altLang="en-US" sz="1600" dirty="0"/>
              <a:t>所示。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4.3.4 </a:t>
            </a:r>
            <a:r>
              <a:rPr lang="zh-CN" altLang="en-US" sz="2000" dirty="0"/>
              <a:t>可视化分析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69" y="1866966"/>
            <a:ext cx="5181600" cy="3343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033" y="2692996"/>
            <a:ext cx="4086225" cy="23526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474269" y="1923456"/>
            <a:ext cx="8933962" cy="409772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r>
              <a:rPr lang="en-US" altLang="zh-CN" dirty="0"/>
              <a:t>	</a:t>
            </a:r>
            <a:r>
              <a:rPr lang="zh-CN" altLang="en-US" dirty="0"/>
              <a:t>对公司满意度与是否离职的关系</a:t>
            </a:r>
            <a:endParaRPr lang="en-US" altLang="zh-CN" dirty="0"/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sz="1800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sz="1800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sz="1800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endParaRPr lang="en-US" altLang="zh-CN" sz="1800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  <a:p>
            <a:pPr>
              <a:lnSpc>
                <a:spcPts val="1700"/>
              </a:lnSpc>
              <a:tabLst>
                <a:tab pos="114300" algn="l"/>
                <a:tab pos="266700" algn="l"/>
              </a:tabLst>
            </a:pPr>
            <a:r>
              <a:rPr lang="zh-CN" altLang="en-US" dirty="0"/>
              <a:t>就中位数而言，离职人员对公司满意度相对较低，且离职人员对公司满意度整体波动 较大。另外，离职人员中没有满意度为 </a:t>
            </a:r>
            <a:r>
              <a:rPr lang="en-US" altLang="zh-CN" dirty="0"/>
              <a:t>1 </a:t>
            </a:r>
            <a:r>
              <a:rPr lang="zh-CN" altLang="en-US" dirty="0"/>
              <a:t>的评价，如图 </a:t>
            </a:r>
            <a:r>
              <a:rPr lang="en-US" altLang="zh-CN" dirty="0"/>
              <a:t>4-5 </a:t>
            </a:r>
            <a:r>
              <a:rPr lang="zh-CN" altLang="en-US" dirty="0"/>
              <a:t>所示。</a:t>
            </a:r>
            <a:endParaRPr lang="en-US" altLang="zh-CN" sz="1800" dirty="0">
              <a:solidFill>
                <a:srgbClr val="231F20"/>
              </a:solidFill>
              <a:latin typeface="Microsoft YaHei UI" panose="020B0503020204020204" pitchFamily="18" charset="-122"/>
              <a:cs typeface="Microsoft YaHei UI" panose="020B0503020204020204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369" y="2333191"/>
            <a:ext cx="6496050" cy="133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815" y="4175692"/>
            <a:ext cx="3863712" cy="184548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2391" y="1383064"/>
            <a:ext cx="10584698" cy="419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3. </a:t>
            </a:r>
            <a:r>
              <a:rPr lang="zh-CN" altLang="en-US" sz="1600" dirty="0"/>
              <a:t>最新考核评估与是否离职的关系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28" y="1963863"/>
            <a:ext cx="6477000" cy="1143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0083" y="3412078"/>
            <a:ext cx="72608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所参加项目与是否离职的关系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028" y="3268316"/>
            <a:ext cx="4727133" cy="257863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2391" y="1383064"/>
            <a:ext cx="10584698" cy="1527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如图 </a:t>
            </a:r>
            <a:r>
              <a:rPr lang="en-US" altLang="zh-CN" sz="1600" dirty="0"/>
              <a:t>4-7 </a:t>
            </a:r>
            <a:r>
              <a:rPr lang="zh-CN" altLang="en-US" sz="1600" dirty="0"/>
              <a:t>所示，可以发现以下两点： （</a:t>
            </a:r>
            <a:r>
              <a:rPr lang="en-US" altLang="zh-CN" sz="1600" dirty="0"/>
              <a:t>1</a:t>
            </a:r>
            <a:r>
              <a:rPr lang="zh-CN" altLang="en-US" sz="1600" dirty="0"/>
              <a:t>）离职人员所占比例随着项目数的增多而增大，</a:t>
            </a:r>
            <a:r>
              <a:rPr lang="en-US" altLang="zh-CN" sz="1600" dirty="0"/>
              <a:t>2 </a:t>
            </a:r>
            <a:r>
              <a:rPr lang="zh-CN" altLang="en-US" sz="1600" dirty="0"/>
              <a:t>个项目数是特例； （</a:t>
            </a:r>
            <a:r>
              <a:rPr lang="en-US" altLang="zh-CN" sz="1600" dirty="0"/>
              <a:t>2</a:t>
            </a:r>
            <a:r>
              <a:rPr lang="zh-CN" altLang="en-US" sz="1600" dirty="0"/>
              <a:t>）离职人员比例较高的项目数 </a:t>
            </a:r>
            <a:r>
              <a:rPr lang="en-US" altLang="zh-CN" sz="1600" dirty="0"/>
              <a:t>2</a:t>
            </a:r>
            <a:r>
              <a:rPr lang="zh-CN" altLang="en-US" sz="1600" dirty="0"/>
              <a:t>、</a:t>
            </a:r>
            <a:r>
              <a:rPr lang="en-US" altLang="zh-CN" sz="1600" dirty="0"/>
              <a:t>6</a:t>
            </a:r>
            <a:r>
              <a:rPr lang="zh-CN" altLang="en-US" sz="1600" dirty="0"/>
              <a:t>、</a:t>
            </a:r>
            <a:r>
              <a:rPr lang="en-US" altLang="zh-CN" sz="1600" dirty="0"/>
              <a:t>7 </a:t>
            </a:r>
            <a:r>
              <a:rPr lang="zh-CN" altLang="en-US" sz="1600" dirty="0"/>
              <a:t>在总项目数中所占百分比相对较少。项目数 为 </a:t>
            </a:r>
            <a:r>
              <a:rPr lang="en-US" altLang="zh-CN" sz="1600" dirty="0"/>
              <a:t>2 </a:t>
            </a:r>
            <a:r>
              <a:rPr lang="zh-CN" altLang="en-US" sz="1600" dirty="0"/>
              <a:t>的这部分人可能是工作能力不被认可，其离职人数也相对较高；项目数为 </a:t>
            </a:r>
            <a:r>
              <a:rPr lang="en-US" altLang="zh-CN" sz="1600" dirty="0"/>
              <a:t>6</a:t>
            </a:r>
            <a:r>
              <a:rPr lang="zh-CN" altLang="en-US" sz="1600" dirty="0"/>
              <a:t>、</a:t>
            </a:r>
            <a:r>
              <a:rPr lang="en-US" altLang="zh-CN" sz="1600" dirty="0"/>
              <a:t>7 </a:t>
            </a:r>
            <a:r>
              <a:rPr lang="zh-CN" altLang="en-US" sz="1600" dirty="0"/>
              <a:t>的这 部分人工作能力较强，其在其他企业可能有更好的发展，自然离职比例也相对较高。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750" y="2932766"/>
            <a:ext cx="5810250" cy="26479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4654" y="1491100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1. </a:t>
            </a:r>
            <a:r>
              <a:rPr lang="zh-CN" altLang="en-US" sz="1600" dirty="0"/>
              <a:t>离散型数据处理 离散型数据可分为两种：一种是定序；一种是定类。 （</a:t>
            </a:r>
            <a:r>
              <a:rPr lang="en-US" altLang="zh-CN" sz="1600" dirty="0"/>
              <a:t>1</a:t>
            </a:r>
            <a:r>
              <a:rPr lang="zh-CN" altLang="en-US" sz="1600" dirty="0"/>
              <a:t>）定序。薪资水平含有顺序意义，因此将其字符型转化为数值型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4.3.5 </a:t>
            </a:r>
            <a:r>
              <a:rPr lang="zh-CN" altLang="en-US" sz="2000" dirty="0"/>
              <a:t>特征工程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07" y="2151857"/>
            <a:ext cx="5229225" cy="26098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664" y="1569720"/>
            <a:ext cx="10584698" cy="788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2. </a:t>
            </a:r>
            <a:r>
              <a:rPr lang="zh-CN" altLang="en-US" sz="1600" dirty="0"/>
              <a:t>连续型数据处理 逻辑回归模型能够适应连续型变量，因此可以不用进行离散化处理，又由于多个特征 之间差异较大会造成梯度下降算法收敛速度变慢，故进行归一化处理。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35600" y="2842688"/>
            <a:ext cx="6094268" cy="264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  <a:tabLst>
                <a:tab pos="203200" algn="l"/>
                <a:tab pos="266700" algn="l"/>
              </a:tabLst>
            </a:pPr>
            <a:r>
              <a:rPr lang="en-US" altLang="zh-CN" sz="1800">
                <a:solidFill>
                  <a:srgbClr val="231F20"/>
                </a:solidFill>
                <a:latin typeface="Microsoft YaHei UI" panose="020B0503020204020204" pitchFamily="18" charset="-122"/>
                <a:cs typeface="Microsoft YaHei UI" panose="020B0503020204020204" pitchFamily="18" charset="-122"/>
              </a:rPr>
              <a:t>       </a:t>
            </a:r>
            <a:endParaRPr lang="zh-CN" altLang="en-US"/>
          </a:p>
        </p:txBody>
      </p:sp>
      <p:sp>
        <p:nvSpPr>
          <p:cNvPr id="8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-2325045" y="404720"/>
            <a:ext cx="6098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63" y="2434220"/>
            <a:ext cx="5257800" cy="9620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28664" y="3441093"/>
            <a:ext cx="72608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相关系数 两个变量均是连续型且具有线性关系，则可以使用皮尔逊（</a:t>
            </a:r>
            <a:r>
              <a:rPr lang="en-US" altLang="zh-CN" dirty="0"/>
              <a:t>Pearson</a:t>
            </a:r>
            <a:r>
              <a:rPr lang="zh-CN" altLang="en-US" dirty="0"/>
              <a:t>）相关系数，否则 使用斯皮尔曼（</a:t>
            </a:r>
            <a:r>
              <a:rPr lang="en-US" altLang="zh-CN" dirty="0"/>
              <a:t>Spearman</a:t>
            </a:r>
            <a:r>
              <a:rPr lang="zh-CN" altLang="en-US" dirty="0"/>
              <a:t>）相关系数，这里采用斯皮尔曼相关系数。 计算相关系数。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06" y="4478941"/>
            <a:ext cx="5238750" cy="14382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10" y="3887883"/>
            <a:ext cx="3583102" cy="243631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4654" y="1491100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/>
              <a:t>	1. </a:t>
            </a:r>
            <a:r>
              <a:rPr lang="zh-CN" altLang="en-US" sz="1600"/>
              <a:t>划分数据集</a:t>
            </a: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4.3.6 </a:t>
            </a:r>
            <a:r>
              <a:rPr lang="zh-CN" altLang="en-US" sz="2000" dirty="0"/>
              <a:t>逻辑回归模型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05" y="1970540"/>
            <a:ext cx="5219700" cy="142875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33375" y="3477239"/>
            <a:ext cx="6097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训练模型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20" y="3608105"/>
            <a:ext cx="5219700" cy="25527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386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6387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6388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1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2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3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4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02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6403" name="文本框 27"/>
          <p:cNvSpPr/>
          <p:nvPr/>
        </p:nvSpPr>
        <p:spPr>
          <a:xfrm>
            <a:off x="1590675" y="138906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6404" name="任意多边形 28"/>
          <p:cNvSpPr/>
          <p:nvPr/>
        </p:nvSpPr>
        <p:spPr>
          <a:xfrm flipV="1">
            <a:off x="1431925" y="135731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07" name="组合 2"/>
          <p:cNvGrpSpPr/>
          <p:nvPr/>
        </p:nvGrpSpPr>
        <p:grpSpPr>
          <a:xfrm>
            <a:off x="1633538" y="1831975"/>
            <a:ext cx="2768600" cy="1570038"/>
            <a:chOff x="0" y="0"/>
            <a:chExt cx="2768506" cy="1569660"/>
          </a:xfrm>
        </p:grpSpPr>
        <p:grpSp>
          <p:nvGrpSpPr>
            <p:cNvPr id="2" name="组合 39"/>
            <p:cNvGrpSpPr/>
            <p:nvPr/>
          </p:nvGrpSpPr>
          <p:grpSpPr>
            <a:xfrm>
              <a:off x="52386" y="201564"/>
              <a:ext cx="2716120" cy="1161419"/>
              <a:chOff x="0" y="0"/>
              <a:chExt cx="2716120" cy="1161419"/>
            </a:xfrm>
          </p:grpSpPr>
          <p:sp>
            <p:nvSpPr>
              <p:cNvPr id="16408" name="矩形 5"/>
              <p:cNvSpPr/>
              <p:nvPr/>
            </p:nvSpPr>
            <p:spPr>
              <a:xfrm>
                <a:off x="0" y="134905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9" name="矩形 6"/>
              <p:cNvSpPr/>
              <p:nvPr/>
            </p:nvSpPr>
            <p:spPr>
              <a:xfrm>
                <a:off x="935005" y="0"/>
                <a:ext cx="1781115" cy="8300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latin typeface="微软雅黑" panose="020B0503020204020204" pitchFamily="2" charset="-122"/>
                    <a:ea typeface="微软雅黑" panose="020B0503020204020204" pitchFamily="2" charset="-122"/>
                  </a:rPr>
                  <a:t>教学计划</a:t>
                </a:r>
                <a:endParaRPr lang="zh-CN" altLang="en-US" sz="3200" b="1" dirty="0">
                  <a:latin typeface="微软雅黑" panose="020B0503020204020204" pitchFamily="2" charset="-122"/>
                  <a:ea typeface="微软雅黑" panose="020B0503020204020204" pitchFamily="2" charset="-122"/>
                </a:endParaRPr>
              </a:p>
            </p:txBody>
          </p:sp>
          <p:sp>
            <p:nvSpPr>
              <p:cNvPr id="16410" name="TextBox 5"/>
              <p:cNvSpPr txBox="1"/>
              <p:nvPr/>
            </p:nvSpPr>
            <p:spPr>
              <a:xfrm>
                <a:off x="937541" y="668976"/>
                <a:ext cx="1778051" cy="4924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2500" b="1" dirty="0">
                    <a:solidFill>
                      <a:srgbClr val="C00000"/>
                    </a:solidFill>
                    <a:latin typeface="Copperplate Gothic Bold" panose="020E0705020206020404" pitchFamily="2" charset="0"/>
                    <a:ea typeface="宋体" panose="02010600030101010101" pitchFamily="2" charset="-122"/>
                  </a:rPr>
                  <a:t> ORJECT</a:t>
                </a:r>
                <a:endParaRPr lang="zh-CN" altLang="en-US" sz="2500" b="1" dirty="0">
                  <a:solidFill>
                    <a:srgbClr val="C00000"/>
                  </a:solidFill>
                  <a:latin typeface="Copperplate Gothic Bold" panose="020E0705020206020404" pitchFamily="2" charset="0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16411" name="矩形 4" descr="C:\Users\jiaruchun\Desktop\教学计划副本.png教学计划副本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641836" y="73082"/>
              <a:ext cx="2346880" cy="176332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13" name="矩形 9"/>
          <p:cNvSpPr/>
          <p:nvPr/>
        </p:nvSpPr>
        <p:spPr>
          <a:xfrm>
            <a:off x="4862513" y="2039938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4" name="TextBox 12"/>
          <p:cNvSpPr txBox="1"/>
          <p:nvPr/>
        </p:nvSpPr>
        <p:spPr>
          <a:xfrm>
            <a:off x="5111750" y="2066925"/>
            <a:ext cx="1976823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教学时数：</a:t>
            </a:r>
            <a:r>
              <a:rPr lang="en-US" altLang="zh-CN" b="1" dirty="0">
                <a:solidFill>
                  <a:schemeClr val="bg1"/>
                </a:solidFill>
                <a:ea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节课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5" name="矩形 14"/>
          <p:cNvSpPr/>
          <p:nvPr/>
        </p:nvSpPr>
        <p:spPr>
          <a:xfrm>
            <a:off x="4879975" y="260667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416" name="TextBox 17"/>
          <p:cNvSpPr txBox="1"/>
          <p:nvPr/>
        </p:nvSpPr>
        <p:spPr>
          <a:xfrm>
            <a:off x="5111750" y="2643188"/>
            <a:ext cx="24685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适用年级：大学二年级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17" name="矩形 19"/>
          <p:cNvSpPr/>
          <p:nvPr/>
        </p:nvSpPr>
        <p:spPr>
          <a:xfrm>
            <a:off x="4879975" y="317341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1"/>
          <p:cNvSpPr/>
          <p:nvPr/>
        </p:nvSpPr>
        <p:spPr>
          <a:xfrm>
            <a:off x="4913313" y="313055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19" name="TextBox 22"/>
          <p:cNvSpPr txBox="1"/>
          <p:nvPr/>
        </p:nvSpPr>
        <p:spPr>
          <a:xfrm>
            <a:off x="5015785" y="3202265"/>
            <a:ext cx="274145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教学内容：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逻辑回归模型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grpSp>
        <p:nvGrpSpPr>
          <p:cNvPr id="16420" name="组合 26"/>
          <p:cNvGrpSpPr/>
          <p:nvPr/>
        </p:nvGrpSpPr>
        <p:grpSpPr>
          <a:xfrm>
            <a:off x="4591050" y="2014538"/>
            <a:ext cx="76200" cy="3508375"/>
            <a:chOff x="0" y="0"/>
            <a:chExt cx="63500" cy="2204256"/>
          </a:xfrm>
        </p:grpSpPr>
        <p:cxnSp>
          <p:nvCxnSpPr>
            <p:cNvPr id="4" name="直接连接符 27"/>
            <p:cNvCxnSpPr/>
            <p:nvPr/>
          </p:nvCxnSpPr>
          <p:spPr>
            <a:xfrm>
              <a:off x="0" y="0"/>
              <a:ext cx="0" cy="2204256"/>
            </a:xfrm>
            <a:prstGeom prst="line">
              <a:avLst/>
            </a:prstGeom>
            <a:ln w="38100" cap="flat" cmpd="sng">
              <a:solidFill>
                <a:srgbClr val="40404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21" name="直接连接符 28"/>
            <p:cNvCxnSpPr/>
            <p:nvPr/>
          </p:nvCxnSpPr>
          <p:spPr>
            <a:xfrm>
              <a:off x="63500" y="0"/>
              <a:ext cx="0" cy="2195552"/>
            </a:xfrm>
            <a:prstGeom prst="line">
              <a:avLst/>
            </a:prstGeom>
            <a:ln w="3175" cap="flat" cmpd="sng">
              <a:solidFill>
                <a:srgbClr val="262626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423" name="矩形 19"/>
          <p:cNvSpPr/>
          <p:nvPr/>
        </p:nvSpPr>
        <p:spPr>
          <a:xfrm>
            <a:off x="4862513" y="3802063"/>
            <a:ext cx="4073525" cy="449262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1"/>
          <p:cNvSpPr/>
          <p:nvPr/>
        </p:nvSpPr>
        <p:spPr>
          <a:xfrm>
            <a:off x="4897438" y="3759200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5" name="TextBox 22"/>
          <p:cNvSpPr txBox="1"/>
          <p:nvPr/>
        </p:nvSpPr>
        <p:spPr>
          <a:xfrm>
            <a:off x="5095875" y="3848100"/>
            <a:ext cx="274145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教学重点：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逻辑回归模型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6" name="矩形 19"/>
          <p:cNvSpPr/>
          <p:nvPr/>
        </p:nvSpPr>
        <p:spPr>
          <a:xfrm>
            <a:off x="4879975" y="4397375"/>
            <a:ext cx="4073525" cy="449263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21"/>
          <p:cNvSpPr/>
          <p:nvPr/>
        </p:nvSpPr>
        <p:spPr>
          <a:xfrm>
            <a:off x="4913313" y="4283075"/>
            <a:ext cx="6016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28" name="TextBox 22"/>
          <p:cNvSpPr txBox="1"/>
          <p:nvPr/>
        </p:nvSpPr>
        <p:spPr>
          <a:xfrm>
            <a:off x="5111750" y="4443413"/>
            <a:ext cx="2741456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09600" indent="-609600" eaLnBrk="0" hangingPunct="0"/>
            <a:r>
              <a:rPr lang="zh-CN" altLang="en-US" b="1" dirty="0">
                <a:solidFill>
                  <a:schemeClr val="bg1"/>
                </a:solidFill>
                <a:latin typeface="Copperplate Gothic Bold" panose="020E0705020206020404" pitchFamily="2" charset="0"/>
                <a:ea typeface="宋体" panose="02010600030101010101" pitchFamily="2" charset="-122"/>
              </a:rPr>
              <a:t>教学难点：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逻辑回归模型</a:t>
            </a:r>
            <a:endParaRPr lang="zh-CN" altLang="en-US" b="1" dirty="0">
              <a:solidFill>
                <a:schemeClr val="bg1"/>
              </a:solidFill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6429" name="矩形 19"/>
          <p:cNvSpPr/>
          <p:nvPr/>
        </p:nvSpPr>
        <p:spPr>
          <a:xfrm>
            <a:off x="4862513" y="5026025"/>
            <a:ext cx="4073525" cy="450850"/>
          </a:xfrm>
          <a:prstGeom prst="rect">
            <a:avLst/>
          </a:prstGeom>
          <a:solidFill>
            <a:srgbClr val="50B1DC"/>
          </a:solidFill>
          <a:ln w="9525">
            <a:noFill/>
          </a:ln>
          <a:effectLst>
            <a:outerShdw dist="38100" dir="2699999" algn="ctr" rotWithShape="0">
              <a:srgbClr val="000000">
                <a:alpha val="34000"/>
              </a:srgbClr>
            </a:outerShdw>
          </a:effectLst>
        </p:spPr>
        <p:txBody>
          <a:bodyPr lIns="0" tIns="0" rIns="0" bIns="0" anchor="ctr"/>
          <a:lstStyle/>
          <a:p>
            <a:pPr algn="ctr"/>
            <a:endParaRPr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21"/>
          <p:cNvSpPr/>
          <p:nvPr/>
        </p:nvSpPr>
        <p:spPr>
          <a:xfrm>
            <a:off x="4897438" y="4984750"/>
            <a:ext cx="601662" cy="54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x-none" sz="2000" dirty="0">
              <a:solidFill>
                <a:srgbClr val="262626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16431" name="TextBox 22"/>
          <p:cNvSpPr txBox="1"/>
          <p:nvPr/>
        </p:nvSpPr>
        <p:spPr>
          <a:xfrm>
            <a:off x="5095875" y="5072063"/>
            <a:ext cx="2741456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教学目标：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逻辑回归模型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 bldLvl="0" animBg="1"/>
      <p:bldP spid="16414" grpId="0" bldLvl="0"/>
      <p:bldP spid="16415" grpId="0" bldLvl="0" animBg="1"/>
      <p:bldP spid="16416" grpId="0" bldLvl="0"/>
      <p:bldP spid="16417" grpId="0" bldLvl="0" animBg="1"/>
      <p:bldP spid="16419" grpId="0" bldLvl="0"/>
      <p:bldP spid="16423" grpId="0" bldLvl="0" animBg="1"/>
      <p:bldP spid="16425" grpId="0" bldLvl="0"/>
      <p:bldP spid="16426" grpId="0" bldLvl="0" animBg="1"/>
      <p:bldP spid="16428" grpId="0" bldLvl="0"/>
      <p:bldP spid="16429" grpId="0" bldLvl="0" animBg="1"/>
      <p:bldP spid="16431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4654" y="1491100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3. </a:t>
            </a:r>
            <a:r>
              <a:rPr lang="zh-CN" altLang="en-US" sz="1600" dirty="0"/>
              <a:t>调参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</p:txBody>
      </p:sp>
      <p:sp>
        <p:nvSpPr>
          <p:cNvPr id="29" name="文本框 28"/>
          <p:cNvSpPr txBox="1"/>
          <p:nvPr/>
        </p:nvSpPr>
        <p:spPr>
          <a:xfrm>
            <a:off x="333375" y="3477239"/>
            <a:ext cx="6097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4. </a:t>
            </a:r>
            <a:r>
              <a:rPr lang="zh-CN" altLang="en-US" dirty="0"/>
              <a:t>混淆矩阵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52138"/>
            <a:ext cx="5248275" cy="1143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795" y="3352889"/>
            <a:ext cx="5210175" cy="282831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1585717" y="2348925"/>
            <a:ext cx="8542592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逻辑回归（</a:t>
            </a:r>
            <a:r>
              <a:rPr lang="en-US" altLang="zh-CN" sz="1600" dirty="0"/>
              <a:t>Logistic Regression</a:t>
            </a:r>
            <a:r>
              <a:rPr lang="zh-CN" altLang="en-US" sz="1600" dirty="0"/>
              <a:t>， </a:t>
            </a:r>
            <a:r>
              <a:rPr lang="en-US" altLang="zh-CN" sz="1600" dirty="0"/>
              <a:t>LR</a:t>
            </a:r>
            <a:r>
              <a:rPr lang="zh-CN" altLang="en-US" sz="1600" dirty="0"/>
              <a:t>）模型其实仅在线性回归的基础上套用了一个逻辑 函数，就由于这个逻辑函数，使得逻辑回归模型成为机器学习领域一颗耀眼的明星，更是 计算广告学的核心。 “逻辑回归”也称作“评定模型”“分类评定模型”，是离散选择法模型之一。逻辑 回归模型是最早的离散选择模型，也是目前应用最广的模型。此后，逻辑回归模型在心 理学、社会学、经济学及交通领域得到广泛的应用，并衍生发展出其他离散选择模型， 形成完整的离散选择模型体系，如 </a:t>
            </a:r>
            <a:r>
              <a:rPr lang="en-US" altLang="zh-CN" sz="1600" dirty="0" err="1"/>
              <a:t>Probit</a:t>
            </a:r>
            <a:r>
              <a:rPr lang="en-US" altLang="zh-CN" sz="1600" dirty="0"/>
              <a:t> </a:t>
            </a:r>
            <a:r>
              <a:rPr lang="zh-CN" altLang="en-US" sz="1600" dirty="0"/>
              <a:t>模型、</a:t>
            </a:r>
            <a:r>
              <a:rPr lang="en-US" altLang="zh-CN" sz="1600" dirty="0"/>
              <a:t>NL</a:t>
            </a:r>
            <a:r>
              <a:rPr lang="zh-CN" altLang="en-US" sz="1600" dirty="0"/>
              <a:t>（</a:t>
            </a:r>
            <a:r>
              <a:rPr lang="en-US" altLang="zh-CN" sz="1600" dirty="0"/>
              <a:t>Nest Logit</a:t>
            </a:r>
            <a:r>
              <a:rPr lang="zh-CN" altLang="en-US" sz="1600" dirty="0"/>
              <a:t>）模型、</a:t>
            </a:r>
            <a:r>
              <a:rPr lang="en-US" altLang="zh-CN" sz="1600" dirty="0"/>
              <a:t>Mixed Logit </a:t>
            </a:r>
            <a:r>
              <a:rPr lang="zh-CN" altLang="en-US" sz="1600" dirty="0"/>
              <a:t>模 型等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3870" y="748382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4.1.1 </a:t>
            </a:r>
            <a:r>
              <a:rPr lang="zh-CN" altLang="en-US" sz="2000" dirty="0"/>
              <a:t>什么是逻辑回归模型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565175" y="2276920"/>
            <a:ext cx="10961726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逻辑回归和线性回归的原理相似，可以简单描述为以下过程： （</a:t>
            </a:r>
            <a:r>
              <a:rPr lang="en-US" altLang="zh-CN" sz="1600" dirty="0"/>
              <a:t>1</a:t>
            </a:r>
            <a:r>
              <a:rPr lang="zh-CN" altLang="en-US" sz="1600" dirty="0"/>
              <a:t>）找一个合适的预测函数，一般表示为 </a:t>
            </a:r>
            <a:r>
              <a:rPr lang="en-US" altLang="zh-CN" sz="1600" dirty="0"/>
              <a:t>h </a:t>
            </a:r>
            <a:r>
              <a:rPr lang="zh-CN" altLang="en-US" sz="1600" dirty="0"/>
              <a:t>函数，该函数就是我们需要找的分类函 数，用来预测输入数据的判断结果。这个过程非常关键，需要对数据有一定的了解或分 析，知道或者猜测预测函数的“大概”形式，如是线性函数，还是非线性函数。 （</a:t>
            </a:r>
            <a:r>
              <a:rPr lang="en-US" altLang="zh-CN" sz="1600" dirty="0"/>
              <a:t>2</a:t>
            </a:r>
            <a:r>
              <a:rPr lang="zh-CN" altLang="en-US" sz="1600" dirty="0"/>
              <a:t>）构造一个 </a:t>
            </a:r>
            <a:r>
              <a:rPr lang="en-US" altLang="zh-CN" sz="1600" dirty="0"/>
              <a:t>Cost </a:t>
            </a:r>
            <a:r>
              <a:rPr lang="zh-CN" altLang="en-US" sz="1600" dirty="0"/>
              <a:t>函数（损失函数），该函数表示预测的输出（</a:t>
            </a:r>
            <a:r>
              <a:rPr lang="en-US" altLang="zh-CN" sz="1600" dirty="0"/>
              <a:t>h</a:t>
            </a:r>
            <a:r>
              <a:rPr lang="zh-CN" altLang="en-US" sz="1600" dirty="0"/>
              <a:t>）与训练数据类别（</a:t>
            </a:r>
            <a:r>
              <a:rPr lang="en-US" altLang="zh-CN" sz="1600" dirty="0"/>
              <a:t>y</a:t>
            </a:r>
            <a:r>
              <a:rPr lang="zh-CN" altLang="en-US" sz="1600" dirty="0"/>
              <a:t>） 之间的偏差，可以是两者之间的差（</a:t>
            </a:r>
            <a:r>
              <a:rPr lang="en-US" altLang="zh-CN" sz="1600" dirty="0"/>
              <a:t>h-y</a:t>
            </a:r>
            <a:r>
              <a:rPr lang="zh-CN" altLang="en-US" sz="1600" dirty="0"/>
              <a:t>）或者是其他形式。综合考虑所有训练数据的“损 失”，将 </a:t>
            </a:r>
            <a:r>
              <a:rPr lang="en-US" altLang="zh-CN" sz="1600" dirty="0"/>
              <a:t>Cost </a:t>
            </a:r>
            <a:r>
              <a:rPr lang="zh-CN" altLang="en-US" sz="1600" dirty="0"/>
              <a:t>求和或者求平均，记为 </a:t>
            </a:r>
            <a:r>
              <a:rPr lang="en-US" altLang="zh-CN" sz="1600" dirty="0"/>
              <a:t>J</a:t>
            </a:r>
            <a:r>
              <a:rPr lang="zh-CN" altLang="en-US" sz="1600" dirty="0"/>
              <a:t>（</a:t>
            </a:r>
            <a:r>
              <a:rPr lang="en-US" altLang="zh-CN" sz="1600" dirty="0"/>
              <a:t>θ</a:t>
            </a:r>
            <a:r>
              <a:rPr lang="zh-CN" altLang="en-US" sz="1600" dirty="0"/>
              <a:t>）函数，表示所有训练数据预测值与实际类别的 偏差。 （</a:t>
            </a:r>
            <a:r>
              <a:rPr lang="en-US" altLang="zh-CN" sz="1600" dirty="0"/>
              <a:t>3</a:t>
            </a:r>
            <a:r>
              <a:rPr lang="zh-CN" altLang="en-US" sz="1600" dirty="0"/>
              <a:t>）显然，</a:t>
            </a:r>
            <a:r>
              <a:rPr lang="en-US" altLang="zh-CN" sz="1600" dirty="0"/>
              <a:t>J</a:t>
            </a:r>
            <a:r>
              <a:rPr lang="zh-CN" altLang="en-US" sz="1600" dirty="0"/>
              <a:t>（</a:t>
            </a:r>
            <a:r>
              <a:rPr lang="en-US" altLang="zh-CN" sz="1600" dirty="0"/>
              <a:t>θ</a:t>
            </a:r>
            <a:r>
              <a:rPr lang="zh-CN" altLang="en-US" sz="1600" dirty="0"/>
              <a:t>）函数的值越小，表示预测函数越准确（即 </a:t>
            </a:r>
            <a:r>
              <a:rPr lang="en-US" altLang="zh-CN" sz="1600" dirty="0"/>
              <a:t>h </a:t>
            </a:r>
            <a:r>
              <a:rPr lang="zh-CN" altLang="en-US" sz="1600" dirty="0"/>
              <a:t>函数越准确），所以 这一步需要做的是找到 </a:t>
            </a:r>
            <a:r>
              <a:rPr lang="en-US" altLang="zh-CN" sz="1600" dirty="0"/>
              <a:t>J</a:t>
            </a:r>
            <a:r>
              <a:rPr lang="zh-CN" altLang="en-US" sz="1600" dirty="0"/>
              <a:t>（</a:t>
            </a:r>
            <a:r>
              <a:rPr lang="en-US" altLang="zh-CN" sz="1600" dirty="0"/>
              <a:t>θ</a:t>
            </a:r>
            <a:r>
              <a:rPr lang="zh-CN" altLang="en-US" sz="1600" dirty="0"/>
              <a:t>）函数的最小值。找函数的最小值有不同的方法，</a:t>
            </a:r>
            <a:r>
              <a:rPr lang="en-US" altLang="zh-CN" sz="1600" dirty="0"/>
              <a:t>Logistic Regression </a:t>
            </a:r>
            <a:r>
              <a:rPr lang="zh-CN" altLang="en-US" sz="1600" dirty="0"/>
              <a:t>实现时用的是梯度下降法（</a:t>
            </a:r>
            <a:r>
              <a:rPr lang="en-US" altLang="zh-CN" sz="1600" dirty="0"/>
              <a:t>Gradient Descent</a:t>
            </a:r>
            <a:r>
              <a:rPr lang="zh-CN" altLang="en-US" sz="1600" dirty="0"/>
              <a:t>）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4.1.2 </a:t>
            </a:r>
            <a:r>
              <a:rPr lang="zh-CN" altLang="en-US" sz="2000" dirty="0"/>
              <a:t>逻辑回归模型原理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269252" y="2199363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1. </a:t>
            </a:r>
            <a:r>
              <a:rPr lang="zh-CN" altLang="en-US" sz="1600" dirty="0"/>
              <a:t>优点 （</a:t>
            </a:r>
            <a:r>
              <a:rPr lang="en-US" altLang="zh-CN" sz="1600" dirty="0"/>
              <a:t>1</a:t>
            </a:r>
            <a:r>
              <a:rPr lang="zh-CN" altLang="en-US" sz="1600" dirty="0"/>
              <a:t>）模型考察了对两种货币危机定义情况下发生货币危机的可能性，即利率调整引起 的汇率大幅贬值和货币的贬值幅度超过以往水平的情形，而以往的模型只考虑一种情况。 （</a:t>
            </a:r>
            <a:r>
              <a:rPr lang="en-US" altLang="zh-CN" sz="1600" dirty="0"/>
              <a:t>2</a:t>
            </a:r>
            <a:r>
              <a:rPr lang="zh-CN" altLang="en-US" sz="1600" dirty="0"/>
              <a:t>）该模型不仅可以在样本内进行预测，还可以对样本外的数据进行预测。 （</a:t>
            </a:r>
            <a:r>
              <a:rPr lang="en-US" altLang="zh-CN" sz="1600" dirty="0"/>
              <a:t>3</a:t>
            </a:r>
            <a:r>
              <a:rPr lang="zh-CN" altLang="en-US" sz="1600" dirty="0"/>
              <a:t>）模型可以对预测的结果进行比较和检验，克服了以往模型只能解释货币危机的 局限。 </a:t>
            </a:r>
            <a:r>
              <a:rPr lang="en-US" altLang="zh-CN" sz="1600" dirty="0"/>
              <a:t>2. </a:t>
            </a:r>
            <a:r>
              <a:rPr lang="zh-CN" altLang="en-US" sz="1600" dirty="0"/>
              <a:t>缺点 虽然 </a:t>
            </a:r>
            <a:r>
              <a:rPr lang="en-US" altLang="zh-CN" sz="1600" dirty="0"/>
              <a:t>Logit </a:t>
            </a:r>
            <a:r>
              <a:rPr lang="zh-CN" altLang="en-US" sz="1600" dirty="0"/>
              <a:t>模型能够在一定程度上克服模型事后预测事前事件的缺陷，综合了 </a:t>
            </a:r>
            <a:r>
              <a:rPr lang="en-US" altLang="zh-CN" sz="1600" dirty="0"/>
              <a:t>FR </a:t>
            </a:r>
            <a:r>
              <a:rPr lang="zh-CN" altLang="en-US" sz="1600" dirty="0"/>
              <a:t>模 型中 </a:t>
            </a:r>
            <a:r>
              <a:rPr lang="en-US" altLang="zh-CN" sz="1600" dirty="0"/>
              <a:t>FR </a:t>
            </a:r>
            <a:r>
              <a:rPr lang="zh-CN" altLang="en-US" sz="1600" dirty="0"/>
              <a:t>概率分析法和 </a:t>
            </a:r>
            <a:r>
              <a:rPr lang="en-US" altLang="zh-CN" sz="1600" dirty="0"/>
              <a:t>KLR </a:t>
            </a:r>
            <a:r>
              <a:rPr lang="zh-CN" altLang="en-US" sz="1600" dirty="0"/>
              <a:t>模型中信号分析法的优点，但是它只是在利率、汇率等几 个主要金融资产或经济指标的基础上预警投机冲击性货币危机，与一般货币危机预警 还有所差异。所以，仅用几个指标定义货币危机从而判断发生货币危机的概率就会存 在一定问题，外债、进出口、外汇储备、不良贷款等因素对货币危机的影响同样非常 重要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4.1.3 </a:t>
            </a:r>
            <a:r>
              <a:rPr lang="zh-CN" altLang="en-US" sz="2000" dirty="0"/>
              <a:t>逻辑回归模型的优缺点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867569" y="2220316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在前面讲述的回归模型中处理的因变量都是数值型区间变量，建立的模型描述是因变 量的期望与自变量之间的线性关系。例如常见的线性回归模型： </a:t>
            </a:r>
            <a:r>
              <a:rPr lang="en-US" altLang="zh-CN" sz="1600" dirty="0" err="1"/>
              <a:t>hθ</a:t>
            </a:r>
            <a:r>
              <a:rPr lang="zh-CN" altLang="en-US" sz="1600" dirty="0"/>
              <a:t>（</a:t>
            </a:r>
            <a:r>
              <a:rPr lang="en-US" altLang="zh-CN" sz="1600" dirty="0"/>
              <a:t>x</a:t>
            </a:r>
            <a:r>
              <a:rPr lang="zh-CN" altLang="en-US" sz="1600" dirty="0"/>
              <a:t>）</a:t>
            </a:r>
            <a:r>
              <a:rPr lang="en-US" altLang="zh-CN" sz="1600" dirty="0"/>
              <a:t>=θ0+θ1x1+θ2x2+…+</a:t>
            </a:r>
            <a:r>
              <a:rPr lang="en-US" altLang="zh-CN" sz="1600" dirty="0" err="1"/>
              <a:t>θnxn</a:t>
            </a:r>
            <a:r>
              <a:rPr lang="en-US" altLang="zh-CN" sz="1600" dirty="0"/>
              <a:t> </a:t>
            </a:r>
            <a:r>
              <a:rPr lang="zh-CN" altLang="en-US" sz="1600" dirty="0"/>
              <a:t>（</a:t>
            </a:r>
            <a:r>
              <a:rPr lang="en-US" altLang="zh-CN" sz="1600" dirty="0"/>
              <a:t>4.1</a:t>
            </a:r>
            <a:r>
              <a:rPr lang="zh-CN" altLang="en-US" sz="1600" dirty="0"/>
              <a:t>） 而在采用回归模型分析实际问题中研究的变量往往不全是区间变量，而是顺序变量或 属性变量，如二项分布问题。通过分析年龄、性别、体质指数、平均血压、疾病指数等指 标，判断一个人是否患糖尿病，</a:t>
            </a:r>
            <a:r>
              <a:rPr lang="en-US" altLang="zh-CN" sz="1600" dirty="0"/>
              <a:t>Y=0 </a:t>
            </a:r>
            <a:r>
              <a:rPr lang="zh-CN" altLang="en-US" sz="1600" dirty="0"/>
              <a:t>表示未患病，</a:t>
            </a:r>
            <a:r>
              <a:rPr lang="en-US" altLang="zh-CN" sz="1600" dirty="0"/>
              <a:t>Y=1 </a:t>
            </a:r>
            <a:r>
              <a:rPr lang="zh-CN" altLang="en-US" sz="1600" dirty="0"/>
              <a:t>表示患病，这里的响应变量是一个 两点（</a:t>
            </a:r>
            <a:r>
              <a:rPr lang="en-US" altLang="zh-CN" sz="1600" dirty="0"/>
              <a:t>0-1</a:t>
            </a:r>
            <a:r>
              <a:rPr lang="zh-CN" altLang="en-US" sz="1600" dirty="0"/>
              <a:t>）分布变量，不能用 </a:t>
            </a:r>
            <a:r>
              <a:rPr lang="en-US" altLang="zh-CN" sz="1600" dirty="0"/>
              <a:t>h </a:t>
            </a:r>
            <a:r>
              <a:rPr lang="zh-CN" altLang="en-US" sz="1600" dirty="0"/>
              <a:t>函数连续的值预测因变量 </a:t>
            </a:r>
            <a:r>
              <a:rPr lang="en-US" altLang="zh-CN" sz="1600" dirty="0"/>
              <a:t>Y</a:t>
            </a:r>
            <a:r>
              <a:rPr lang="zh-CN" altLang="en-US" sz="1600" dirty="0"/>
              <a:t>（只能取 </a:t>
            </a:r>
            <a:r>
              <a:rPr lang="en-US" altLang="zh-CN" sz="1600" dirty="0"/>
              <a:t>0 </a:t>
            </a:r>
            <a:r>
              <a:rPr lang="zh-CN" altLang="en-US" sz="1600" dirty="0"/>
              <a:t>或 </a:t>
            </a:r>
            <a:r>
              <a:rPr lang="en-US" altLang="zh-CN" sz="1600" dirty="0"/>
              <a:t>1</a:t>
            </a:r>
            <a:r>
              <a:rPr lang="zh-CN" altLang="en-US" sz="1600" dirty="0"/>
              <a:t>）。 总之，线性回归模型通常处理因变量是连续变量的问题，如果因变量是定性变量，线 性回归模型就不再适用了，须采用逻辑回归模型解决。 逻辑回归用于处理因变量为分类变量的回归问题，常见的是二分类或二项分布问题， 也可以处理多分类问题，它实际上属于一种分类方法。。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4.2.1 </a:t>
            </a:r>
            <a:r>
              <a:rPr lang="zh-CN" altLang="en-US" sz="2000" dirty="0"/>
              <a:t>基本思想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864753" y="2034457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逻辑回归模型是一种分类模型，用条件概率分布的形式表示为 </a:t>
            </a:r>
            <a:r>
              <a:rPr lang="en-US" altLang="zh-CN" sz="1600" dirty="0"/>
              <a:t>P</a:t>
            </a:r>
            <a:r>
              <a:rPr lang="zh-CN" altLang="en-US" sz="1600" dirty="0"/>
              <a:t>（</a:t>
            </a:r>
            <a:r>
              <a:rPr lang="en-US" altLang="zh-CN" sz="1600" dirty="0"/>
              <a:t>Y|X</a:t>
            </a:r>
            <a:r>
              <a:rPr lang="zh-CN" altLang="en-US" sz="1600" dirty="0"/>
              <a:t>），这里随机变 量 </a:t>
            </a:r>
            <a:r>
              <a:rPr lang="en-US" altLang="zh-CN" sz="1600" dirty="0"/>
              <a:t>X </a:t>
            </a:r>
            <a:r>
              <a:rPr lang="zh-CN" altLang="en-US" sz="1600" dirty="0"/>
              <a:t>的取值为 </a:t>
            </a:r>
            <a:r>
              <a:rPr lang="en-US" altLang="zh-CN" sz="1600" dirty="0"/>
              <a:t>n </a:t>
            </a:r>
            <a:r>
              <a:rPr lang="zh-CN" altLang="en-US" sz="1600" dirty="0"/>
              <a:t>维实数向量，例如 </a:t>
            </a:r>
            <a:r>
              <a:rPr lang="en-US" altLang="zh-CN" sz="1600" dirty="0"/>
              <a:t>x=(x(1),x(2),…,x(n)),x=(x(1),x(2),…,x(n))</a:t>
            </a:r>
            <a:r>
              <a:rPr lang="zh-CN" altLang="en-US" sz="1600" dirty="0"/>
              <a:t>，</a:t>
            </a:r>
            <a:r>
              <a:rPr lang="en-US" altLang="zh-CN" sz="1600" dirty="0"/>
              <a:t>Y </a:t>
            </a:r>
            <a:r>
              <a:rPr lang="zh-CN" altLang="en-US" sz="1600" dirty="0"/>
              <a:t>的取值为 </a:t>
            </a:r>
            <a:r>
              <a:rPr lang="en-US" altLang="zh-CN" sz="1600" dirty="0"/>
              <a:t>0 </a:t>
            </a:r>
            <a:r>
              <a:rPr lang="zh-CN" altLang="en-US" sz="1600" dirty="0"/>
              <a:t>或 </a:t>
            </a:r>
            <a:r>
              <a:rPr lang="en-US" altLang="zh-CN" sz="1600" dirty="0"/>
              <a:t>1</a:t>
            </a:r>
            <a:r>
              <a:rPr lang="zh-CN" altLang="en-US" sz="1600" dirty="0"/>
              <a:t>，即</a:t>
            </a:r>
            <a:r>
              <a:rPr lang="en-US" altLang="zh-CN" sz="1600" dirty="0"/>
              <a:t>p(Y=1|x)= exp(</a:t>
            </a:r>
            <a:r>
              <a:rPr lang="en-US" altLang="zh-CN" sz="1600" dirty="0" err="1"/>
              <a:t>wx+b</a:t>
            </a:r>
            <a:r>
              <a:rPr lang="en-US" altLang="zh-CN" sz="1600" dirty="0"/>
              <a:t>) 1+exp(</a:t>
            </a:r>
            <a:r>
              <a:rPr lang="en-US" altLang="zh-CN" sz="1600" dirty="0" err="1"/>
              <a:t>wx+b</a:t>
            </a:r>
            <a:r>
              <a:rPr lang="en-US" altLang="zh-CN" sz="1600" dirty="0"/>
              <a:t>) </a:t>
            </a:r>
            <a:r>
              <a:rPr lang="zh-CN" altLang="en-US" sz="1600" dirty="0"/>
              <a:t>（</a:t>
            </a:r>
            <a:r>
              <a:rPr lang="en-US" altLang="zh-CN" sz="1600" dirty="0"/>
              <a:t>4.2</a:t>
            </a:r>
            <a:r>
              <a:rPr lang="zh-CN" altLang="en-US" sz="1600" dirty="0"/>
              <a:t>） </a:t>
            </a:r>
            <a:r>
              <a:rPr lang="en-US" altLang="zh-CN" sz="1600" dirty="0"/>
              <a:t>p(Y=0|0)= 1+exp(</a:t>
            </a:r>
            <a:r>
              <a:rPr lang="en-US" altLang="zh-CN" sz="1600" dirty="0" err="1"/>
              <a:t>wx+b</a:t>
            </a:r>
            <a:r>
              <a:rPr lang="en-US" altLang="zh-CN" sz="1600" dirty="0"/>
              <a:t>) 1 </a:t>
            </a:r>
            <a:r>
              <a:rPr lang="zh-CN" altLang="en-US" sz="1600" dirty="0"/>
              <a:t>（</a:t>
            </a:r>
            <a:r>
              <a:rPr lang="en-US" altLang="zh-CN" sz="1600" dirty="0"/>
              <a:t>4.3</a:t>
            </a:r>
            <a:r>
              <a:rPr lang="zh-CN" altLang="en-US" sz="1600" dirty="0"/>
              <a:t>） 或 </a:t>
            </a:r>
            <a:r>
              <a:rPr lang="en-US" altLang="zh-CN" sz="1600" dirty="0"/>
              <a:t>φ(x)= 1+exp-wTx-b 1 </a:t>
            </a:r>
            <a:r>
              <a:rPr lang="zh-CN" altLang="en-US" sz="1600" dirty="0"/>
              <a:t>（</a:t>
            </a:r>
            <a:r>
              <a:rPr lang="en-US" altLang="zh-CN" sz="1600" dirty="0"/>
              <a:t>4.4</a:t>
            </a:r>
            <a:r>
              <a:rPr lang="zh-CN" altLang="en-US" sz="1600" dirty="0"/>
              <a:t>） 假设有一个二分类问题，输出为 </a:t>
            </a:r>
            <a:r>
              <a:rPr lang="en-US" altLang="zh-CN" sz="1600" dirty="0"/>
              <a:t>y ∈ {0</a:t>
            </a:r>
            <a:r>
              <a:rPr lang="zh-CN" altLang="en-US" sz="1600" dirty="0"/>
              <a:t>，</a:t>
            </a:r>
            <a:r>
              <a:rPr lang="en-US" altLang="zh-CN" sz="1600" dirty="0"/>
              <a:t>1}</a:t>
            </a:r>
            <a:r>
              <a:rPr lang="zh-CN" altLang="en-US" sz="1600" dirty="0"/>
              <a:t>，二线性回归模型 </a:t>
            </a:r>
            <a:r>
              <a:rPr lang="en-US" altLang="zh-CN" sz="1600" dirty="0"/>
              <a:t>z=</a:t>
            </a:r>
            <a:r>
              <a:rPr lang="en-US" altLang="zh-CN" sz="1600" dirty="0" err="1"/>
              <a:t>wTx+bz</a:t>
            </a:r>
            <a:r>
              <a:rPr lang="en-US" altLang="zh-CN" sz="1600" dirty="0"/>
              <a:t>=</a:t>
            </a:r>
            <a:r>
              <a:rPr lang="en-US" altLang="zh-CN" sz="1600" dirty="0" err="1"/>
              <a:t>wTx+b</a:t>
            </a:r>
            <a:r>
              <a:rPr lang="en-US" altLang="zh-CN" sz="1600" dirty="0"/>
              <a:t> </a:t>
            </a:r>
            <a:r>
              <a:rPr lang="zh-CN" altLang="en-US" sz="1600" dirty="0"/>
              <a:t>是 一个实数值，我们希望有一个理想的阶跃函数帮我们实现 </a:t>
            </a:r>
            <a:r>
              <a:rPr lang="en-US" altLang="zh-CN" sz="1600" dirty="0"/>
              <a:t>z </a:t>
            </a:r>
            <a:r>
              <a:rPr lang="zh-CN" altLang="en-US" sz="1600" dirty="0"/>
              <a:t>值到 </a:t>
            </a:r>
            <a:r>
              <a:rPr lang="en-US" altLang="zh-CN" sz="1600" dirty="0"/>
              <a:t>0/1 </a:t>
            </a:r>
            <a:r>
              <a:rPr lang="zh-CN" altLang="en-US" sz="1600" dirty="0"/>
              <a:t>值的转化，于是找到 </a:t>
            </a:r>
            <a:r>
              <a:rPr lang="en-US" altLang="zh-CN" sz="1600" dirty="0"/>
              <a:t>Sigmoid </a:t>
            </a:r>
            <a:r>
              <a:rPr lang="zh-CN" altLang="en-US" sz="1600" dirty="0"/>
              <a:t>函数代替： </a:t>
            </a:r>
            <a:r>
              <a:rPr lang="en-US" altLang="zh-CN" sz="1600" dirty="0"/>
              <a:t>g(z)= 1+e-z 1 </a:t>
            </a:r>
            <a:r>
              <a:rPr lang="zh-CN" altLang="en-US" sz="1600" dirty="0"/>
              <a:t>（</a:t>
            </a:r>
            <a:r>
              <a:rPr lang="en-US" altLang="zh-CN" sz="1600" dirty="0"/>
              <a:t>4.5</a:t>
            </a:r>
            <a:r>
              <a:rPr lang="zh-CN" altLang="en-US" sz="1600" dirty="0"/>
              <a:t>） 有了 </a:t>
            </a:r>
            <a:r>
              <a:rPr lang="en-US" altLang="zh-CN" sz="1600" dirty="0"/>
              <a:t>Sigmoid </a:t>
            </a:r>
            <a:r>
              <a:rPr lang="zh-CN" altLang="en-US" sz="1600" dirty="0"/>
              <a:t>函数之后，由于其值的取值范围为 </a:t>
            </a:r>
            <a:r>
              <a:rPr lang="en-US" altLang="zh-CN" sz="1600" dirty="0"/>
              <a:t>[0,1]</a:t>
            </a:r>
            <a:r>
              <a:rPr lang="zh-CN" altLang="en-US" sz="1600" dirty="0"/>
              <a:t>，就可以将其视为类 </a:t>
            </a:r>
            <a:r>
              <a:rPr lang="en-US" altLang="zh-CN" sz="1600" dirty="0"/>
              <a:t>1 </a:t>
            </a:r>
            <a:r>
              <a:rPr lang="zh-CN" altLang="en-US" sz="1600" dirty="0"/>
              <a:t>的后验概 率估计 </a:t>
            </a:r>
            <a:r>
              <a:rPr lang="en-US" altLang="zh-CN" sz="1600" dirty="0"/>
              <a:t>p</a:t>
            </a:r>
            <a:r>
              <a:rPr lang="zh-CN" altLang="en-US" sz="1600" dirty="0"/>
              <a:t>（</a:t>
            </a:r>
            <a:r>
              <a:rPr lang="en-US" altLang="zh-CN" sz="1600" dirty="0"/>
              <a:t>y=1|X</a:t>
            </a:r>
            <a:r>
              <a:rPr lang="zh-CN" altLang="en-US" sz="1600" dirty="0"/>
              <a:t>）。说白了就是，如果有一个测试点 </a:t>
            </a:r>
            <a:r>
              <a:rPr lang="en-US" altLang="zh-CN" sz="1600" dirty="0"/>
              <a:t>x</a:t>
            </a:r>
            <a:r>
              <a:rPr lang="zh-CN" altLang="en-US" sz="1600" dirty="0"/>
              <a:t>，就可以把 </a:t>
            </a:r>
            <a:r>
              <a:rPr lang="en-US" altLang="zh-CN" sz="1600" dirty="0"/>
              <a:t>Sigmoid </a:t>
            </a:r>
            <a:r>
              <a:rPr lang="zh-CN" altLang="en-US" sz="1600" dirty="0"/>
              <a:t>函数算出的结果 当作该点 </a:t>
            </a:r>
            <a:r>
              <a:rPr lang="en-US" altLang="zh-CN" sz="1600" dirty="0"/>
              <a:t>x </a:t>
            </a:r>
            <a:r>
              <a:rPr lang="zh-CN" altLang="en-US" sz="1600" dirty="0"/>
              <a:t>属于类别 </a:t>
            </a:r>
            <a:r>
              <a:rPr lang="en-US" altLang="zh-CN" sz="1600" dirty="0"/>
              <a:t>1 </a:t>
            </a:r>
            <a:r>
              <a:rPr lang="zh-CN" altLang="en-US" sz="1600" dirty="0"/>
              <a:t>的概率大小。 于是，非常自然地，我们把 </a:t>
            </a:r>
            <a:r>
              <a:rPr lang="en-US" altLang="zh-CN" sz="1600" dirty="0"/>
              <a:t>Sigmoid </a:t>
            </a:r>
            <a:r>
              <a:rPr lang="zh-CN" altLang="en-US" sz="1600" dirty="0"/>
              <a:t>函数计算得到的大于或等于 </a:t>
            </a:r>
            <a:r>
              <a:rPr lang="en-US" altLang="zh-CN" sz="1600" dirty="0"/>
              <a:t>0.5 </a:t>
            </a:r>
            <a:r>
              <a:rPr lang="zh-CN" altLang="en-US" sz="1600" dirty="0"/>
              <a:t>的值归为类别 </a:t>
            </a:r>
            <a:r>
              <a:rPr lang="en-US" altLang="zh-CN" sz="1600" dirty="0"/>
              <a:t>1</a:t>
            </a:r>
            <a:r>
              <a:rPr lang="zh-CN" altLang="en-US" sz="1600" dirty="0"/>
              <a:t>， 小于 </a:t>
            </a:r>
            <a:r>
              <a:rPr lang="en-US" altLang="zh-CN" sz="1600" dirty="0"/>
              <a:t>0.5 </a:t>
            </a:r>
            <a:r>
              <a:rPr lang="zh-CN" altLang="en-US" sz="1600" dirty="0"/>
              <a:t>的值归为类别 </a:t>
            </a:r>
            <a:r>
              <a:rPr lang="en-US" altLang="zh-CN" sz="1600" dirty="0"/>
              <a:t>0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4.2.2 </a:t>
            </a:r>
            <a:r>
              <a:rPr lang="zh-CN" altLang="en-US" sz="2000" dirty="0"/>
              <a:t>算法原理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484489" y="2564940"/>
            <a:ext cx="10863120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</a:t>
            </a:r>
            <a:r>
              <a:rPr lang="zh-CN" altLang="en-US" sz="1600" dirty="0"/>
              <a:t>数据来源为 </a:t>
            </a:r>
            <a:r>
              <a:rPr lang="en-US" altLang="zh-CN" sz="1600" dirty="0"/>
              <a:t>https://www.kaggle.com/jiangzuo/hr-comma-sep/version/1</a:t>
            </a:r>
            <a:r>
              <a:rPr lang="zh-CN" altLang="en-US" sz="1600" dirty="0"/>
              <a:t>。 该数据集包含 </a:t>
            </a:r>
            <a:r>
              <a:rPr lang="en-US" altLang="zh-CN" sz="1600" dirty="0"/>
              <a:t>14999 </a:t>
            </a:r>
            <a:r>
              <a:rPr lang="zh-CN" altLang="en-US" sz="1600" dirty="0"/>
              <a:t>个样本以及 </a:t>
            </a:r>
            <a:r>
              <a:rPr lang="en-US" altLang="zh-CN" sz="1600" dirty="0"/>
              <a:t>10 </a:t>
            </a:r>
            <a:r>
              <a:rPr lang="zh-CN" altLang="en-US" sz="1600" dirty="0"/>
              <a:t>个特征，通过现有员工是否离职的数据，建立模 型预测有可能离职的员工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4.3.1 </a:t>
            </a:r>
            <a:r>
              <a:rPr lang="zh-CN" altLang="en-US" sz="2000" dirty="0"/>
              <a:t>数据来源及背景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rect l="0" t="0" r="0" b="0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lstStyle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82" name="Rectangle 3"/>
          <p:cNvSpPr txBox="1"/>
          <p:nvPr/>
        </p:nvSpPr>
        <p:spPr>
          <a:xfrm>
            <a:off x="352683" y="2074167"/>
            <a:ext cx="9643791" cy="4630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en-US" altLang="zh-CN" sz="1600" dirty="0"/>
              <a:t>	1. </a:t>
            </a:r>
            <a:r>
              <a:rPr lang="zh-CN" altLang="en-US" sz="1600" dirty="0"/>
              <a:t>查看前 </a:t>
            </a:r>
            <a:r>
              <a:rPr lang="en-US" altLang="zh-CN" sz="1600" dirty="0"/>
              <a:t>2 </a:t>
            </a:r>
            <a:r>
              <a:rPr lang="zh-CN" altLang="en-US" sz="1600" dirty="0"/>
              <a:t>行和后 </a:t>
            </a:r>
            <a:r>
              <a:rPr lang="en-US" altLang="zh-CN" sz="1600" dirty="0"/>
              <a:t>2 </a:t>
            </a:r>
            <a:r>
              <a:rPr lang="zh-CN" altLang="en-US" sz="1600" dirty="0"/>
              <a:t>行数据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结果如图 </a:t>
            </a:r>
            <a:r>
              <a:rPr lang="en-US" altLang="zh-CN" sz="1600" dirty="0"/>
              <a:t>4-1 </a:t>
            </a:r>
            <a:r>
              <a:rPr lang="zh-CN" altLang="en-US" sz="1600" dirty="0"/>
              <a:t>所示。</a:t>
            </a:r>
            <a:r>
              <a:rPr lang="en-US" altLang="zh-CN" sz="1600" dirty="0"/>
              <a:t>10 </a:t>
            </a:r>
            <a:r>
              <a:rPr lang="zh-CN" altLang="en-US" sz="1600" dirty="0"/>
              <a:t>个字段分别是：员工对公司的满意度、最新考核评估、项目 数、平均每月工作时长、工作年限、是否出现工作事故、是否离职、过去 </a:t>
            </a:r>
            <a:r>
              <a:rPr lang="en-US" altLang="zh-CN" sz="1600" dirty="0"/>
              <a:t>5 </a:t>
            </a:r>
            <a:r>
              <a:rPr lang="zh-CN" altLang="en-US" sz="1600" dirty="0"/>
              <a:t>年是否升职、 岗位、薪资水平。</a:t>
            </a:r>
            <a:endParaRPr lang="en-US" altLang="zh-CN" sz="1600" dirty="0"/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endParaRPr lang="en-US" altLang="en-US" sz="1600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  <a:p>
            <a:pPr>
              <a:lnSpc>
                <a:spcPts val="2100"/>
              </a:lnSpc>
              <a:tabLst>
                <a:tab pos="114300" algn="l"/>
                <a:tab pos="266700" algn="l"/>
              </a:tabLst>
            </a:pPr>
            <a:r>
              <a:rPr lang="zh-CN" altLang="en-US" sz="1600" dirty="0"/>
              <a:t>可以看到，除岗位以及薪资水平是字符型外，其余均是数值型</a:t>
            </a:r>
            <a:endParaRPr lang="en-GB" altLang="en-US" sz="1600" strike="noStrike" noProof="1">
              <a:effectLst>
                <a:outerShdw blurRad="38100" dist="38100" dir="2700000">
                  <a:srgbClr val="FFFFFF"/>
                </a:outerShdw>
              </a:effectLst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5850" y="825500"/>
            <a:ext cx="39603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4.3.2 </a:t>
            </a:r>
            <a:r>
              <a:rPr lang="zh-CN" altLang="en-US" sz="2000" dirty="0"/>
              <a:t>数据概览</a:t>
            </a:r>
            <a:endParaRPr lang="zh-CN" altLang="en-US" sz="20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369" y="2474277"/>
            <a:ext cx="5181600" cy="95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768" y="4067871"/>
            <a:ext cx="6276975" cy="8382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tags/tag1.xml><?xml version="1.0" encoding="utf-8"?>
<p:tagLst xmlns:p="http://schemas.openxmlformats.org/presentationml/2006/main">
  <p:tag name="commondata" val="eyJoZGlkIjoiZWNhYzc5NThlMmQ4YTlhZTI0ZTMyYWFhZWUyMTMxNjcifQ==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3C1DA"/>
    </a:accent5>
    <a:accent6>
      <a:srgbClr val="AC4744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3642</Words>
  <Application>WPS 演示</Application>
  <PresentationFormat>宽屏</PresentationFormat>
  <Paragraphs>321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Copperplate Gothic Bold</vt:lpstr>
      <vt:lpstr>微软雅黑</vt:lpstr>
      <vt:lpstr>华文楷体</vt:lpstr>
      <vt:lpstr>Arial Unicode MS</vt:lpstr>
      <vt:lpstr>Microsoft YaHei UI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153</cp:revision>
  <dcterms:created xsi:type="dcterms:W3CDTF">2015-09-01T10:32:00Z</dcterms:created>
  <dcterms:modified xsi:type="dcterms:W3CDTF">2024-02-28T01:31:31Z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E41F0648B4F9473CBD498EFAFAB4772C_12</vt:lpwstr>
  </property>
</Properties>
</file>