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>
  <p:sldMasterIdLst>
    <p:sldMasterId id="2147483648" r:id="rId1"/>
  </p:sldMasterIdLst>
  <p:notesMasterIdLst>
    <p:notesMasterId r:id="rId9"/>
  </p:notesMasterIdLst>
  <p:sldIdLst>
    <p:sldId id="257" r:id="rId3"/>
    <p:sldId id="261" r:id="rId4"/>
    <p:sldId id="366" r:id="rId5"/>
    <p:sldId id="446" r:id="rId6"/>
    <p:sldId id="447" r:id="rId7"/>
    <p:sldId id="448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1" userDrawn="1">
          <p15:clr>
            <a:srgbClr val="A4A3A4"/>
          </p15:clr>
        </p15:guide>
        <p15:guide id="2" orient="horz" pos="1298" userDrawn="1">
          <p15:clr>
            <a:srgbClr val="A4A3A4"/>
          </p15:clr>
        </p15:guide>
        <p15:guide id="3" orient="horz" pos="3704" userDrawn="1">
          <p15:clr>
            <a:srgbClr val="A4A3A4"/>
          </p15:clr>
        </p15:guide>
        <p15:guide id="4" orient="horz" pos="3112" userDrawn="1">
          <p15:clr>
            <a:srgbClr val="A4A3A4"/>
          </p15:clr>
        </p15:guide>
        <p15:guide id="5" orient="horz" pos="2704" userDrawn="1">
          <p15:clr>
            <a:srgbClr val="A4A3A4"/>
          </p15:clr>
        </p15:guide>
        <p15:guide id="6" orient="horz" pos="3304" userDrawn="1">
          <p15:clr>
            <a:srgbClr val="A4A3A4"/>
          </p15:clr>
        </p15:guide>
        <p15:guide id="7" pos="3885" userDrawn="1">
          <p15:clr>
            <a:srgbClr val="A4A3A4"/>
          </p15:clr>
        </p15:guide>
        <p15:guide id="8" pos="836" userDrawn="1">
          <p15:clr>
            <a:srgbClr val="A4A3A4"/>
          </p15:clr>
        </p15:guide>
        <p15:guide id="10" pos="7015" userDrawn="1">
          <p15:clr>
            <a:srgbClr val="A4A3A4"/>
          </p15:clr>
        </p15:guide>
        <p15:guide id="11" pos="1255" userDrawn="1">
          <p15:clr>
            <a:srgbClr val="A4A3A4"/>
          </p15:clr>
        </p15:guide>
        <p15:guide id="12" pos="63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B1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244" autoAdjust="0"/>
  </p:normalViewPr>
  <p:slideViewPr>
    <p:cSldViewPr showGuides="1">
      <p:cViewPr varScale="1">
        <p:scale>
          <a:sx n="112" d="100"/>
          <a:sy n="112" d="100"/>
        </p:scale>
        <p:origin x="510" y="114"/>
      </p:cViewPr>
      <p:guideLst>
        <p:guide orient="horz" pos="391"/>
        <p:guide orient="horz" pos="1298"/>
        <p:guide orient="horz" pos="3704"/>
        <p:guide orient="horz" pos="3112"/>
        <p:guide orient="horz" pos="2704"/>
        <p:guide orient="horz" pos="3304"/>
        <p:guide pos="3885"/>
        <p:guide pos="836"/>
        <p:guide pos="7015"/>
        <p:guide pos="1255"/>
        <p:guide pos="63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/>
            <a:endParaRPr lang="zh-CN" altLang="en-US" sz="1200" strike="noStrike" noProof="1"/>
          </a:p>
        </p:txBody>
      </p:sp>
      <p:sp>
        <p:nvSpPr>
          <p:cNvPr id="1433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eaLnBrk="1" fontAlgn="base" hangingPunct="1"/>
            <a:endParaRPr lang="zh-CN" altLang="en-US" sz="1200" strike="noStrike" noProof="1"/>
          </a:p>
        </p:txBody>
      </p:sp>
      <p:sp>
        <p:nvSpPr>
          <p:cNvPr id="1434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4341" name="备注占位符 4"/>
          <p:cNvSpPr>
            <a:spLocks noGrp="1" noRot="1" noChangeAspect="1"/>
          </p:cNvSpPr>
          <p:nvPr/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>
              <a:spcBef>
                <a:spcPct val="30000"/>
              </a:spcBef>
            </a:pPr>
            <a:r>
              <a:rPr lang="zh-CN" altLang="en-US" sz="1200" dirty="0"/>
              <a:t>单击此处编辑母版文本样式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第二级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第三级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第四级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第五级</a:t>
            </a:r>
            <a:endParaRPr lang="zh-CN" altLang="en-US" sz="1200" dirty="0"/>
          </a:p>
        </p:txBody>
      </p:sp>
      <p:sp>
        <p:nvSpPr>
          <p:cNvPr id="1434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fontAlgn="base" hangingPunct="1"/>
            <a:endParaRPr lang="zh-CN" altLang="en-US" sz="1200" strike="noStrike" noProof="1"/>
          </a:p>
        </p:txBody>
      </p:sp>
      <p:sp>
        <p:nvSpPr>
          <p:cNvPr id="1434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42975" y="6338888"/>
            <a:ext cx="541338" cy="2825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>
            <a:lvl1pPr algn="ctr">
              <a:defRPr>
                <a:solidFill>
                  <a:srgbClr val="59595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1219200" lvl="0" indent="-121920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5800" b="0" i="0" u="none" kern="1200" baseline="0">
          <a:solidFill>
            <a:schemeClr val="tx1"/>
          </a:solidFill>
          <a:latin typeface="+mj-lt"/>
          <a:ea typeface="+mj-ea"/>
          <a:cs typeface="+mj-cs"/>
          <a:sym typeface="Copperplate Gothic Bold" panose="020E0705020206020404" pitchFamily="2" charset="0"/>
        </a:defRPr>
      </a:lvl1pPr>
    </p:titleStyle>
    <p:bodyStyle>
      <a:lvl1pPr marL="457200" lvl="0" indent="-4572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1pPr>
      <a:lvl2pPr marL="990600" lvl="1" indent="-3810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2pPr>
      <a:lvl3pPr marL="1524000" lvl="2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3pPr>
      <a:lvl4pPr marL="2133600" lvl="3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4pPr>
      <a:lvl5pPr marL="2743200" lvl="4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5pPr>
      <a:lvl6pPr marL="2514600" lvl="5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6pPr>
      <a:lvl7pPr marL="2971800" lvl="6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7pPr>
      <a:lvl8pPr marL="3429000" lvl="7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8pPr>
      <a:lvl9pPr marL="3886200" lvl="8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1.xml"/><Relationship Id="rId2" Type="http://schemas.openxmlformats.org/officeDocument/2006/relationships/image" Target="../media/image4.jpe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2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3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4.xml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/>
          <p:nvPr/>
        </p:nvSpPr>
        <p:spPr>
          <a:xfrm>
            <a:off x="0" y="2625725"/>
            <a:ext cx="12192000" cy="1714500"/>
          </a:xfrm>
          <a:prstGeom prst="rect">
            <a:avLst/>
          </a:prstGeom>
          <a:solidFill>
            <a:srgbClr val="28A9D6"/>
          </a:solidFill>
          <a:ln w="9525">
            <a:noFill/>
          </a:ln>
        </p:spPr>
        <p:txBody>
          <a:bodyPr lIns="121920" tIns="60960" rIns="121920" bIns="60960" anchor="t"/>
          <a:lstStyle/>
          <a:p>
            <a:endParaRPr lang="zh-CN" altLang="en-US" sz="2400" dirty="0">
              <a:solidFill>
                <a:srgbClr val="000000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62" name="直接连接符 24"/>
          <p:cNvSpPr/>
          <p:nvPr/>
        </p:nvSpPr>
        <p:spPr>
          <a:xfrm>
            <a:off x="0" y="4373563"/>
            <a:ext cx="12192000" cy="1587"/>
          </a:xfrm>
          <a:prstGeom prst="line">
            <a:avLst/>
          </a:prstGeom>
          <a:ln w="1905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3" name="直接连接符 27"/>
          <p:cNvSpPr/>
          <p:nvPr/>
        </p:nvSpPr>
        <p:spPr>
          <a:xfrm>
            <a:off x="0" y="5154613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4" name="直接连接符 29"/>
          <p:cNvSpPr/>
          <p:nvPr/>
        </p:nvSpPr>
        <p:spPr>
          <a:xfrm>
            <a:off x="0" y="5219700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5" name="直接连接符 31"/>
          <p:cNvSpPr/>
          <p:nvPr/>
        </p:nvSpPr>
        <p:spPr>
          <a:xfrm>
            <a:off x="0" y="5286375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6" name="直接连接符 39"/>
          <p:cNvSpPr/>
          <p:nvPr/>
        </p:nvSpPr>
        <p:spPr>
          <a:xfrm>
            <a:off x="7872413" y="5154613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7" name="直接连接符 40"/>
          <p:cNvSpPr/>
          <p:nvPr/>
        </p:nvSpPr>
        <p:spPr>
          <a:xfrm>
            <a:off x="7872413" y="5219700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8" name="直接连接符 41"/>
          <p:cNvSpPr/>
          <p:nvPr/>
        </p:nvSpPr>
        <p:spPr>
          <a:xfrm>
            <a:off x="7872413" y="5286375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70" name="TextBox 13"/>
          <p:cNvSpPr/>
          <p:nvPr/>
        </p:nvSpPr>
        <p:spPr>
          <a:xfrm>
            <a:off x="330200" y="2769235"/>
            <a:ext cx="1172527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计算机网络</a:t>
            </a:r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基础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  <a:p>
            <a:pPr algn="ctr"/>
            <a:endParaRPr lang="en-US" altLang="zh-CN" sz="24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71" name="TextBox 13"/>
          <p:cNvSpPr/>
          <p:nvPr/>
        </p:nvSpPr>
        <p:spPr>
          <a:xfrm>
            <a:off x="3832225" y="4765675"/>
            <a:ext cx="443865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800" b="1" dirty="0">
                <a:latin typeface="微软雅黑" panose="020B0503020204020204" pitchFamily="2" charset="-122"/>
                <a:ea typeface="微软雅黑" panose="020B0503020204020204" pitchFamily="2" charset="-122"/>
              </a:rPr>
              <a:t>专业核心课程</a:t>
            </a:r>
            <a:endParaRPr lang="zh-CN" altLang="en-US" sz="4800" b="1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3" name="图片 2" descr="1607331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4110" y="216535"/>
            <a:ext cx="2221865" cy="222186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386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6387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6388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89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0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1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2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3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4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5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6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7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8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9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0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1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402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403" name="文本框 27"/>
          <p:cNvSpPr/>
          <p:nvPr/>
        </p:nvSpPr>
        <p:spPr>
          <a:xfrm>
            <a:off x="1590675" y="138906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6404" name="任意多边形 28"/>
          <p:cNvSpPr/>
          <p:nvPr/>
        </p:nvSpPr>
        <p:spPr>
          <a:xfrm flipV="1">
            <a:off x="1431925" y="135731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5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grpSp>
        <p:nvGrpSpPr>
          <p:cNvPr id="16407" name="组合 2"/>
          <p:cNvGrpSpPr/>
          <p:nvPr/>
        </p:nvGrpSpPr>
        <p:grpSpPr>
          <a:xfrm>
            <a:off x="1633538" y="1831975"/>
            <a:ext cx="2768600" cy="1570038"/>
            <a:chOff x="0" y="0"/>
            <a:chExt cx="2768506" cy="1569660"/>
          </a:xfrm>
        </p:grpSpPr>
        <p:grpSp>
          <p:nvGrpSpPr>
            <p:cNvPr id="2" name="组合 39"/>
            <p:cNvGrpSpPr/>
            <p:nvPr/>
          </p:nvGrpSpPr>
          <p:grpSpPr>
            <a:xfrm>
              <a:off x="52386" y="201564"/>
              <a:ext cx="2716120" cy="1161419"/>
              <a:chOff x="0" y="0"/>
              <a:chExt cx="2716120" cy="1161419"/>
            </a:xfrm>
          </p:grpSpPr>
          <p:sp>
            <p:nvSpPr>
              <p:cNvPr id="16408" name="矩形 5"/>
              <p:cNvSpPr/>
              <p:nvPr/>
            </p:nvSpPr>
            <p:spPr>
              <a:xfrm>
                <a:off x="0" y="134905"/>
                <a:ext cx="1022315" cy="923703"/>
              </a:xfrm>
              <a:prstGeom prst="rect">
                <a:avLst/>
              </a:prstGeom>
              <a:solidFill>
                <a:srgbClr val="C00000"/>
              </a:solidFill>
              <a:ln w="9525">
                <a:noFill/>
              </a:ln>
            </p:spPr>
            <p:txBody>
              <a:bodyPr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Copperplate Gothic Bold" panose="020E07050202060204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09" name="矩形 6"/>
              <p:cNvSpPr/>
              <p:nvPr/>
            </p:nvSpPr>
            <p:spPr>
              <a:xfrm>
                <a:off x="935005" y="0"/>
                <a:ext cx="1781115" cy="83006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sz="3200" b="1" dirty="0">
                    <a:latin typeface="微软雅黑" panose="020B0503020204020204" pitchFamily="2" charset="-122"/>
                    <a:ea typeface="微软雅黑" panose="020B0503020204020204" pitchFamily="2" charset="-122"/>
                  </a:rPr>
                  <a:t>教学计划</a:t>
                </a:r>
                <a:endParaRPr lang="zh-CN" altLang="en-US" sz="3200" b="1" dirty="0">
                  <a:latin typeface="微软雅黑" panose="020B0503020204020204" pitchFamily="2" charset="-122"/>
                  <a:ea typeface="微软雅黑" panose="020B0503020204020204" pitchFamily="2" charset="-122"/>
                </a:endParaRPr>
              </a:p>
            </p:txBody>
          </p:sp>
          <p:sp>
            <p:nvSpPr>
              <p:cNvPr id="16410" name="TextBox 5"/>
              <p:cNvSpPr txBox="1"/>
              <p:nvPr/>
            </p:nvSpPr>
            <p:spPr>
              <a:xfrm>
                <a:off x="937541" y="668976"/>
                <a:ext cx="1778051" cy="4924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sz="2500" b="1" dirty="0">
                    <a:solidFill>
                      <a:srgbClr val="C00000"/>
                    </a:solidFill>
                    <a:latin typeface="Copperplate Gothic Bold" panose="020E0705020206020404" pitchFamily="2" charset="0"/>
                    <a:ea typeface="宋体" panose="02010600030101010101" pitchFamily="2" charset="-122"/>
                  </a:rPr>
                  <a:t> ORJECT</a:t>
                </a:r>
                <a:endParaRPr lang="zh-CN" altLang="en-US" sz="2500" b="1" dirty="0">
                  <a:solidFill>
                    <a:srgbClr val="C00000"/>
                  </a:solidFill>
                  <a:latin typeface="Copperplate Gothic Bold" panose="020E0705020206020404" pitchFamily="2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16411" name="矩形 4" descr="C:\Users\jiaruchun\Desktop\教学计划副本.png教学计划副本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-641836" y="73082"/>
              <a:ext cx="2346880" cy="176332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413" name="矩形 9"/>
          <p:cNvSpPr/>
          <p:nvPr/>
        </p:nvSpPr>
        <p:spPr>
          <a:xfrm>
            <a:off x="4862513" y="2039938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4" name="TextBox 12"/>
          <p:cNvSpPr txBox="1"/>
          <p:nvPr/>
        </p:nvSpPr>
        <p:spPr>
          <a:xfrm>
            <a:off x="5111750" y="2066925"/>
            <a:ext cx="1976823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教学时数：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4</a:t>
            </a:r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节课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5" name="矩形 14"/>
          <p:cNvSpPr/>
          <p:nvPr/>
        </p:nvSpPr>
        <p:spPr>
          <a:xfrm>
            <a:off x="4879975" y="2606675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6" name="TextBox 17"/>
          <p:cNvSpPr txBox="1"/>
          <p:nvPr/>
        </p:nvSpPr>
        <p:spPr>
          <a:xfrm>
            <a:off x="5111750" y="2643188"/>
            <a:ext cx="2468563" cy="3651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适用年级：大学二年级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7" name="矩形 19"/>
          <p:cNvSpPr/>
          <p:nvPr/>
        </p:nvSpPr>
        <p:spPr>
          <a:xfrm>
            <a:off x="4879975" y="3173413"/>
            <a:ext cx="4073525" cy="449262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1"/>
          <p:cNvSpPr/>
          <p:nvPr/>
        </p:nvSpPr>
        <p:spPr>
          <a:xfrm>
            <a:off x="4913313" y="3130550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6419" name="TextBox 22"/>
          <p:cNvSpPr txBox="1"/>
          <p:nvPr/>
        </p:nvSpPr>
        <p:spPr>
          <a:xfrm>
            <a:off x="5111750" y="3219450"/>
            <a:ext cx="2741456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教学内容：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Python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概述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  <a:p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grpSp>
        <p:nvGrpSpPr>
          <p:cNvPr id="16420" name="组合 26"/>
          <p:cNvGrpSpPr/>
          <p:nvPr/>
        </p:nvGrpSpPr>
        <p:grpSpPr>
          <a:xfrm>
            <a:off x="4591050" y="2014538"/>
            <a:ext cx="76200" cy="3508375"/>
            <a:chOff x="0" y="0"/>
            <a:chExt cx="63500" cy="2204256"/>
          </a:xfrm>
        </p:grpSpPr>
        <p:cxnSp>
          <p:nvCxnSpPr>
            <p:cNvPr id="4" name="直接连接符 27"/>
            <p:cNvCxnSpPr/>
            <p:nvPr/>
          </p:nvCxnSpPr>
          <p:spPr>
            <a:xfrm>
              <a:off x="0" y="0"/>
              <a:ext cx="0" cy="2204256"/>
            </a:xfrm>
            <a:prstGeom prst="line">
              <a:avLst/>
            </a:prstGeom>
            <a:ln w="38100" cap="flat" cmpd="sng">
              <a:solidFill>
                <a:srgbClr val="40404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421" name="直接连接符 28"/>
            <p:cNvCxnSpPr/>
            <p:nvPr/>
          </p:nvCxnSpPr>
          <p:spPr>
            <a:xfrm>
              <a:off x="63500" y="0"/>
              <a:ext cx="0" cy="2195552"/>
            </a:xfrm>
            <a:prstGeom prst="line">
              <a:avLst/>
            </a:prstGeom>
            <a:ln w="3175" cap="flat" cmpd="sng">
              <a:solidFill>
                <a:srgbClr val="262626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6423" name="矩形 19"/>
          <p:cNvSpPr/>
          <p:nvPr/>
        </p:nvSpPr>
        <p:spPr>
          <a:xfrm>
            <a:off x="4862513" y="3802063"/>
            <a:ext cx="4073525" cy="449262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21"/>
          <p:cNvSpPr/>
          <p:nvPr/>
        </p:nvSpPr>
        <p:spPr>
          <a:xfrm>
            <a:off x="4897438" y="3759200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6425" name="TextBox 22"/>
          <p:cNvSpPr txBox="1"/>
          <p:nvPr/>
        </p:nvSpPr>
        <p:spPr>
          <a:xfrm>
            <a:off x="5095875" y="3848100"/>
            <a:ext cx="2741456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教学重点：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Python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概述</a:t>
            </a:r>
            <a:endParaRPr lang="zh-CN" altLang="en-US" b="1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 marL="609600" indent="-609600" eaLnBrk="0" hangingPunct="0"/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26" name="矩形 19"/>
          <p:cNvSpPr/>
          <p:nvPr/>
        </p:nvSpPr>
        <p:spPr>
          <a:xfrm>
            <a:off x="4879975" y="4397375"/>
            <a:ext cx="4073525" cy="449263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21"/>
          <p:cNvSpPr/>
          <p:nvPr/>
        </p:nvSpPr>
        <p:spPr>
          <a:xfrm>
            <a:off x="4913313" y="4283075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6428" name="TextBox 22"/>
          <p:cNvSpPr txBox="1"/>
          <p:nvPr/>
        </p:nvSpPr>
        <p:spPr>
          <a:xfrm>
            <a:off x="5111750" y="4443413"/>
            <a:ext cx="2741456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教学难点：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Python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概述</a:t>
            </a:r>
            <a:endParaRPr lang="zh-CN" altLang="en-US" b="1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 marL="609600" indent="-609600" eaLnBrk="0" hangingPunct="0"/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29" name="矩形 19"/>
          <p:cNvSpPr/>
          <p:nvPr/>
        </p:nvSpPr>
        <p:spPr>
          <a:xfrm>
            <a:off x="4862513" y="5026025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21"/>
          <p:cNvSpPr/>
          <p:nvPr/>
        </p:nvSpPr>
        <p:spPr>
          <a:xfrm>
            <a:off x="4897438" y="4984750"/>
            <a:ext cx="601662" cy="5476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6431" name="TextBox 22"/>
          <p:cNvSpPr txBox="1"/>
          <p:nvPr/>
        </p:nvSpPr>
        <p:spPr>
          <a:xfrm>
            <a:off x="5095875" y="5072063"/>
            <a:ext cx="2741456" cy="9233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教学目标：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Python</a:t>
            </a:r>
            <a:r>
              <a:rPr lang="zh-CN" altLang="en-US" b="1">
                <a:solidFill>
                  <a:schemeClr val="bg1"/>
                </a:solidFill>
                <a:ea typeface="宋体" panose="02010600030101010101" pitchFamily="2" charset="-122"/>
              </a:rPr>
              <a:t>概述</a:t>
            </a:r>
            <a:endParaRPr lang="zh-CN" altLang="en-US" b="1">
              <a:solidFill>
                <a:schemeClr val="bg1"/>
              </a:solidFill>
              <a:ea typeface="宋体" panose="02010600030101010101" pitchFamily="2" charset="-122"/>
            </a:endParaRPr>
          </a:p>
          <a:p>
            <a:endParaRPr lang="zh-CN" altLang="en-US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300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3" grpId="0" bldLvl="0" animBg="1"/>
      <p:bldP spid="16414" grpId="0" bldLvl="0"/>
      <p:bldP spid="16415" grpId="0" bldLvl="0" animBg="1"/>
      <p:bldP spid="16416" grpId="0" bldLvl="0"/>
      <p:bldP spid="16417" grpId="0" bldLvl="0" animBg="1"/>
      <p:bldP spid="16419" grpId="0" bldLvl="0"/>
      <p:bldP spid="16423" grpId="0" bldLvl="0" animBg="1"/>
      <p:bldP spid="16425" grpId="0" bldLvl="0"/>
      <p:bldP spid="16426" grpId="0" bldLvl="0" animBg="1"/>
      <p:bldP spid="16428" grpId="0" bldLvl="0"/>
      <p:bldP spid="16429" grpId="0" bldLvl="0" animBg="1"/>
      <p:bldP spid="16431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577618" y="2034893"/>
            <a:ext cx="3662620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Python</a:t>
            </a:r>
            <a:r>
              <a:rPr lang="zh-CN" altLang="en-US" sz="1600" dirty="0"/>
              <a:t>，英 </a:t>
            </a:r>
            <a:r>
              <a:rPr lang="en-US" altLang="zh-CN" sz="1600" dirty="0"/>
              <a:t>['pa</a:t>
            </a:r>
            <a:r>
              <a:rPr lang="zh-CN" altLang="en-US" sz="1600" dirty="0"/>
              <a:t>Ｉ</a:t>
            </a:r>
            <a:r>
              <a:rPr lang="en-US" altLang="zh-CN" sz="1600" dirty="0" err="1"/>
              <a:t>θən</a:t>
            </a:r>
            <a:r>
              <a:rPr lang="en-US" altLang="zh-CN" sz="1600" dirty="0"/>
              <a:t>]</a:t>
            </a:r>
            <a:r>
              <a:rPr lang="zh-CN" altLang="en-US" sz="1600" dirty="0"/>
              <a:t>，发音接近“派森”，是一门高级语言，也是目前最受欢迎的 编程语言之一。人工智能的兴起让 </a:t>
            </a:r>
            <a:r>
              <a:rPr lang="en-US" altLang="zh-CN" sz="1600" dirty="0"/>
              <a:t>Python </a:t>
            </a:r>
            <a:r>
              <a:rPr lang="zh-CN" altLang="en-US" sz="1600" dirty="0"/>
              <a:t>家喻户晓。</a:t>
            </a:r>
            <a:r>
              <a:rPr lang="en-US" altLang="zh-CN" sz="1600" dirty="0"/>
              <a:t>Python </a:t>
            </a:r>
            <a:r>
              <a:rPr lang="zh-CN" altLang="en-US" sz="1600" dirty="0"/>
              <a:t>是由荷兰计算机程序员吉 多</a:t>
            </a:r>
            <a:r>
              <a:rPr lang="en-US" altLang="zh-CN" sz="1600" dirty="0"/>
              <a:t>·</a:t>
            </a:r>
            <a:r>
              <a:rPr lang="zh-CN" altLang="en-US" sz="1600" dirty="0"/>
              <a:t>范</a:t>
            </a:r>
            <a:r>
              <a:rPr lang="en-US" altLang="zh-CN" sz="1600" dirty="0"/>
              <a:t>·</a:t>
            </a:r>
            <a:r>
              <a:rPr lang="zh-CN" altLang="en-US" sz="1600" dirty="0"/>
              <a:t>罗苏姆（</a:t>
            </a:r>
            <a:r>
              <a:rPr lang="en-US" altLang="zh-CN" sz="1600" dirty="0"/>
              <a:t>Guido van Rossum</a:t>
            </a:r>
            <a:r>
              <a:rPr lang="zh-CN" altLang="en-US" sz="1600" dirty="0"/>
              <a:t>，人们都叫他龟叔）在 </a:t>
            </a:r>
            <a:r>
              <a:rPr lang="en-US" altLang="zh-CN" sz="1600" dirty="0"/>
              <a:t>1989 </a:t>
            </a:r>
            <a:r>
              <a:rPr lang="zh-CN" altLang="en-US" sz="1600" dirty="0"/>
              <a:t>年圣诞节为了打发无聊时 间开始用 </a:t>
            </a:r>
            <a:r>
              <a:rPr lang="en-US" altLang="zh-CN" sz="1600" dirty="0"/>
              <a:t>C </a:t>
            </a:r>
            <a:r>
              <a:rPr lang="zh-CN" altLang="en-US" sz="1600" dirty="0"/>
              <a:t>语言编写的一门编程语言。 图 </a:t>
            </a:r>
            <a:r>
              <a:rPr lang="en-US" altLang="zh-CN" sz="1600" dirty="0"/>
              <a:t>2-1 </a:t>
            </a:r>
            <a:r>
              <a:rPr lang="zh-CN" altLang="en-US" sz="1600" dirty="0"/>
              <a:t>是 </a:t>
            </a:r>
            <a:r>
              <a:rPr lang="en-US" altLang="zh-CN" sz="1600" dirty="0"/>
              <a:t>TIOBE </a:t>
            </a:r>
            <a:r>
              <a:rPr lang="zh-CN" altLang="en-US" sz="1600" dirty="0"/>
              <a:t>在 </a:t>
            </a:r>
            <a:r>
              <a:rPr lang="en-US" altLang="zh-CN" sz="1600" dirty="0"/>
              <a:t>2020 </a:t>
            </a:r>
            <a:r>
              <a:rPr lang="zh-CN" altLang="en-US" sz="1600" dirty="0"/>
              <a:t>年 </a:t>
            </a:r>
            <a:r>
              <a:rPr lang="en-US" altLang="zh-CN" sz="1600" dirty="0"/>
              <a:t>4 </a:t>
            </a:r>
            <a:r>
              <a:rPr lang="zh-CN" altLang="en-US" sz="1600" dirty="0"/>
              <a:t>月公布的编程语言热度排行榜，从排行榜中可以看出， 最受欢迎的编程语言依次是 </a:t>
            </a:r>
            <a:r>
              <a:rPr lang="en-US" altLang="zh-CN" sz="1600" dirty="0"/>
              <a:t>Java</a:t>
            </a:r>
            <a:r>
              <a:rPr lang="zh-CN" altLang="en-US" sz="1600" dirty="0"/>
              <a:t>、</a:t>
            </a:r>
            <a:r>
              <a:rPr lang="en-US" altLang="zh-CN" sz="1600" dirty="0"/>
              <a:t>C</a:t>
            </a:r>
            <a:r>
              <a:rPr lang="zh-CN" altLang="en-US" sz="1600" dirty="0"/>
              <a:t>、</a:t>
            </a:r>
            <a:r>
              <a:rPr lang="en-US" altLang="zh-CN" sz="1600" dirty="0"/>
              <a:t>Python</a:t>
            </a:r>
            <a:r>
              <a:rPr lang="zh-CN" altLang="en-US" sz="1600" dirty="0"/>
              <a:t>、</a:t>
            </a:r>
            <a:r>
              <a:rPr lang="en-US" altLang="zh-CN" sz="1600" dirty="0"/>
              <a:t>C++</a:t>
            </a:r>
            <a:r>
              <a:rPr lang="zh-CN" altLang="en-US" sz="1600" dirty="0"/>
              <a:t>。没错，</a:t>
            </a:r>
            <a:r>
              <a:rPr lang="en-US" altLang="zh-CN" sz="1600" dirty="0"/>
              <a:t>Python </a:t>
            </a:r>
            <a:r>
              <a:rPr lang="zh-CN" altLang="en-US" sz="1600" dirty="0"/>
              <a:t>已经上升到第三位。</a:t>
            </a:r>
            <a:endParaRPr lang="en-GB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23870" y="748382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2.1</a:t>
            </a:r>
            <a:r>
              <a:rPr lang="zh-CN" altLang="en-US" sz="2000" dirty="0"/>
              <a:t>　</a:t>
            </a:r>
            <a:r>
              <a:rPr lang="en-US" altLang="zh-CN" sz="2000" dirty="0"/>
              <a:t>Python </a:t>
            </a:r>
            <a:r>
              <a:rPr lang="zh-CN" altLang="en-US" sz="2000" dirty="0"/>
              <a:t>概述</a:t>
            </a:r>
            <a:endParaRPr lang="zh-CN" altLang="en-US" sz="2000" dirty="0">
              <a:latin typeface="+mj-ea"/>
              <a:ea typeface="+mj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1915" y="1775027"/>
            <a:ext cx="4994275" cy="425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74624" y="1517416"/>
            <a:ext cx="8081525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1. </a:t>
            </a:r>
            <a:r>
              <a:rPr lang="zh-CN" altLang="en-US" sz="1600" dirty="0"/>
              <a:t>简单 </a:t>
            </a:r>
            <a:r>
              <a:rPr lang="en-US" altLang="zh-CN" sz="1600" dirty="0"/>
              <a:t>Python </a:t>
            </a:r>
            <a:r>
              <a:rPr lang="zh-CN" altLang="en-US" sz="1600" dirty="0"/>
              <a:t>被认为是目前最简单易学的语言，很多高校已经将 </a:t>
            </a:r>
            <a:r>
              <a:rPr lang="en-US" altLang="zh-CN" sz="1600" dirty="0"/>
              <a:t>Python </a:t>
            </a:r>
            <a:r>
              <a:rPr lang="zh-CN" altLang="en-US" sz="1600" dirty="0"/>
              <a:t>作为一门必修的程 序设计语言。对于初学者来说，</a:t>
            </a:r>
            <a:r>
              <a:rPr lang="en-US" altLang="zh-CN" sz="1600" dirty="0"/>
              <a:t>Python </a:t>
            </a:r>
            <a:r>
              <a:rPr lang="zh-CN" altLang="en-US" sz="1600" dirty="0"/>
              <a:t>程序不仅简单易懂、入门容易，而且编写较复杂的 程序也比较容易。 众所周知，</a:t>
            </a:r>
            <a:r>
              <a:rPr lang="en-US" altLang="zh-CN" sz="1600" dirty="0"/>
              <a:t>C </a:t>
            </a:r>
            <a:r>
              <a:rPr lang="zh-CN" altLang="en-US" sz="1600" dirty="0"/>
              <a:t>语言是基础易学的语言。 </a:t>
            </a:r>
            <a:r>
              <a:rPr lang="en-US" altLang="zh-CN" sz="1600" dirty="0"/>
              <a:t>Python </a:t>
            </a:r>
            <a:r>
              <a:rPr lang="zh-CN" altLang="en-US" sz="1600" dirty="0"/>
              <a:t>语言和 </a:t>
            </a:r>
            <a:r>
              <a:rPr lang="en-US" altLang="zh-CN" sz="1600" dirty="0"/>
              <a:t>C </a:t>
            </a:r>
            <a:r>
              <a:rPr lang="zh-CN" altLang="en-US" sz="1600" dirty="0"/>
              <a:t>语言的对比见表 </a:t>
            </a:r>
            <a:r>
              <a:rPr lang="en-US" altLang="zh-CN" sz="1600" dirty="0"/>
              <a:t>2-1</a:t>
            </a:r>
            <a:r>
              <a:rPr lang="zh-CN" altLang="en-US" sz="1600" dirty="0"/>
              <a:t>。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2. </a:t>
            </a:r>
            <a:r>
              <a:rPr lang="zh-CN" altLang="en-US" sz="1600" dirty="0"/>
              <a:t>开发速度快、效率高 </a:t>
            </a:r>
            <a:r>
              <a:rPr lang="en-US" altLang="zh-CN" sz="1600" dirty="0"/>
              <a:t>Python </a:t>
            </a:r>
            <a:r>
              <a:rPr lang="zh-CN" altLang="en-US" sz="1600" dirty="0"/>
              <a:t>的底层是 </a:t>
            </a:r>
            <a:r>
              <a:rPr lang="en-US" altLang="zh-CN" sz="1600" dirty="0"/>
              <a:t>C </a:t>
            </a:r>
            <a:r>
              <a:rPr lang="zh-CN" altLang="en-US" sz="1600" dirty="0"/>
              <a:t>语言，具有很多标准库和强大的第三方库，基本上可以满足想在 计算机上实现的所有功能。从 </a:t>
            </a:r>
            <a:r>
              <a:rPr lang="en-US" altLang="zh-CN" sz="1600" dirty="0"/>
              <a:t>Python </a:t>
            </a:r>
            <a:r>
              <a:rPr lang="zh-CN" altLang="en-US" sz="1600" dirty="0"/>
              <a:t>的官方库下载相应模块直接调用，可以大大缩短开 发周期。 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3. </a:t>
            </a:r>
            <a:r>
              <a:rPr lang="zh-CN" altLang="en-US" sz="1600" dirty="0"/>
              <a:t>免费、开源 可以在网上发布或复制 </a:t>
            </a:r>
            <a:r>
              <a:rPr lang="en-US" altLang="zh-CN" sz="1600" dirty="0"/>
              <a:t>Python </a:t>
            </a:r>
            <a:r>
              <a:rPr lang="zh-CN" altLang="en-US" sz="1600" dirty="0"/>
              <a:t>代码，甚至对代码进行改动。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 </a:t>
            </a:r>
            <a:r>
              <a:rPr lang="en-US" altLang="zh-CN" sz="1600" dirty="0"/>
              <a:t>4. </a:t>
            </a:r>
            <a:r>
              <a:rPr lang="zh-CN" altLang="en-US" sz="1600" dirty="0"/>
              <a:t>跨平台性 由于 </a:t>
            </a:r>
            <a:r>
              <a:rPr lang="en-US" altLang="zh-CN" sz="1600" dirty="0"/>
              <a:t>Python </a:t>
            </a:r>
            <a:r>
              <a:rPr lang="zh-CN" altLang="en-US" sz="1600" dirty="0"/>
              <a:t>是开源的，所以 </a:t>
            </a:r>
            <a:r>
              <a:rPr lang="en-US" altLang="zh-CN" sz="1600" dirty="0"/>
              <a:t>Python </a:t>
            </a:r>
            <a:r>
              <a:rPr lang="zh-CN" altLang="en-US" sz="1600" dirty="0"/>
              <a:t>已经被移植在很多不同的平台上。可以将 </a:t>
            </a:r>
            <a:r>
              <a:rPr lang="en-US" altLang="zh-CN" sz="1600" dirty="0"/>
              <a:t>Python </a:t>
            </a:r>
            <a:r>
              <a:rPr lang="zh-CN" altLang="en-US" sz="1600" dirty="0"/>
              <a:t>程序移植到市面上的所有平台而不受影响，这些平台包括 </a:t>
            </a:r>
            <a:r>
              <a:rPr lang="en-US" altLang="zh-CN" sz="1600" dirty="0"/>
              <a:t>Windows</a:t>
            </a:r>
            <a:r>
              <a:rPr lang="zh-CN" altLang="en-US" sz="1600" dirty="0"/>
              <a:t>、</a:t>
            </a:r>
            <a:r>
              <a:rPr lang="en-US" altLang="zh-CN" sz="1600" dirty="0"/>
              <a:t>Android</a:t>
            </a:r>
            <a:r>
              <a:rPr lang="zh-CN" altLang="en-US" sz="1600" dirty="0"/>
              <a:t>、</a:t>
            </a:r>
            <a:r>
              <a:rPr lang="en-US" altLang="zh-CN" sz="1600" dirty="0"/>
              <a:t>Linux</a:t>
            </a:r>
            <a:r>
              <a:rPr lang="zh-CN" altLang="en-US" sz="1600" dirty="0"/>
              <a:t>、 </a:t>
            </a:r>
            <a:r>
              <a:rPr lang="en-US" altLang="zh-CN" sz="1600" dirty="0"/>
              <a:t>OS/2 </a:t>
            </a:r>
            <a:r>
              <a:rPr lang="zh-CN" altLang="en-US" sz="1600" dirty="0"/>
              <a:t>等。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 </a:t>
            </a:r>
            <a:r>
              <a:rPr lang="en-US" altLang="zh-CN" sz="1600" dirty="0"/>
              <a:t>5. </a:t>
            </a:r>
            <a:r>
              <a:rPr lang="zh-CN" altLang="en-US" sz="1600" dirty="0"/>
              <a:t>可扩展性 如果想使程序中的一段关键代码运行得更快，可以用 </a:t>
            </a:r>
            <a:r>
              <a:rPr lang="en-US" altLang="zh-CN" sz="1600" dirty="0"/>
              <a:t>C </a:t>
            </a:r>
            <a:r>
              <a:rPr lang="zh-CN" altLang="en-US" sz="1600" dirty="0"/>
              <a:t>或者 </a:t>
            </a:r>
            <a:r>
              <a:rPr lang="en-US" altLang="zh-CN" sz="1600" dirty="0"/>
              <a:t>C++ </a:t>
            </a:r>
            <a:r>
              <a:rPr lang="zh-CN" altLang="en-US" sz="1600" dirty="0"/>
              <a:t>编写此段程序，然 后在 </a:t>
            </a:r>
            <a:r>
              <a:rPr lang="en-US" altLang="zh-CN" sz="1600" dirty="0"/>
              <a:t>Python </a:t>
            </a:r>
            <a:r>
              <a:rPr lang="zh-CN" altLang="en-US" sz="1600" dirty="0"/>
              <a:t>程序中调用它。 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6. </a:t>
            </a:r>
            <a:r>
              <a:rPr lang="zh-CN" altLang="en-US" sz="1600" dirty="0"/>
              <a:t>丰富的库 子任务 </a:t>
            </a:r>
            <a:r>
              <a:rPr lang="en-US" altLang="zh-CN" sz="1600" dirty="0"/>
              <a:t>2.3 </a:t>
            </a:r>
            <a:r>
              <a:rPr lang="zh-CN" altLang="en-US" sz="1600" dirty="0"/>
              <a:t>中将讲述 </a:t>
            </a:r>
            <a:r>
              <a:rPr lang="en-US" altLang="zh-CN" sz="1600" dirty="0"/>
              <a:t>Python </a:t>
            </a:r>
            <a:r>
              <a:rPr lang="zh-CN" altLang="en-US" sz="1600" dirty="0"/>
              <a:t>语言的库。</a:t>
            </a:r>
            <a:endParaRPr lang="en-GB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5850" y="825500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2.2.1 Python </a:t>
            </a:r>
            <a:r>
              <a:rPr lang="zh-CN" altLang="en-US" sz="2000" dirty="0"/>
              <a:t>语言的优点</a:t>
            </a:r>
            <a:endParaRPr lang="zh-CN" altLang="en-US" sz="2000" dirty="0">
              <a:latin typeface="+mj-ea"/>
              <a:ea typeface="+mj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269252" y="2199363"/>
            <a:ext cx="10863120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1. </a:t>
            </a:r>
            <a:r>
              <a:rPr lang="zh-CN" altLang="en-US" sz="1600" dirty="0"/>
              <a:t>速度慢 </a:t>
            </a:r>
            <a:r>
              <a:rPr lang="en-US" altLang="zh-CN" sz="1600" dirty="0"/>
              <a:t>Python </a:t>
            </a:r>
            <a:r>
              <a:rPr lang="zh-CN" altLang="en-US" sz="1600" dirty="0"/>
              <a:t>的运行速度比 </a:t>
            </a:r>
            <a:r>
              <a:rPr lang="en-US" altLang="zh-CN" sz="1600" dirty="0"/>
              <a:t>C </a:t>
            </a:r>
            <a:r>
              <a:rPr lang="zh-CN" altLang="en-US" sz="1600" dirty="0"/>
              <a:t>和 </a:t>
            </a:r>
            <a:r>
              <a:rPr lang="en-US" altLang="zh-CN" sz="1600" dirty="0"/>
              <a:t>Java </a:t>
            </a:r>
            <a:r>
              <a:rPr lang="zh-CN" altLang="en-US" sz="1600" dirty="0"/>
              <a:t>都慢，但是这里的慢是相对的，如运行一个程序是 微秒级的差别，对于一般程序员来说，这个时间完全可以忽略不计。绝大多数情况下， </a:t>
            </a:r>
            <a:r>
              <a:rPr lang="en-US" altLang="zh-CN" sz="1600" dirty="0"/>
              <a:t>Python </a:t>
            </a:r>
            <a:r>
              <a:rPr lang="zh-CN" altLang="en-US" sz="1600" dirty="0"/>
              <a:t>可以满足用户对程序运行速度的要求。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 </a:t>
            </a:r>
            <a:r>
              <a:rPr lang="en-US" altLang="zh-CN" sz="1600" dirty="0"/>
              <a:t>2. </a:t>
            </a:r>
            <a:r>
              <a:rPr lang="zh-CN" altLang="en-US" sz="1600" dirty="0"/>
              <a:t>代码不能加密 发布 </a:t>
            </a:r>
            <a:r>
              <a:rPr lang="en-US" altLang="zh-CN" sz="1600" dirty="0"/>
              <a:t>Python </a:t>
            </a:r>
            <a:r>
              <a:rPr lang="zh-CN" altLang="en-US" sz="1600" dirty="0"/>
              <a:t>程序，相当于发布源代码，与 </a:t>
            </a:r>
            <a:r>
              <a:rPr lang="en-US" altLang="zh-CN" sz="1600" dirty="0"/>
              <a:t>Python </a:t>
            </a:r>
            <a:r>
              <a:rPr lang="zh-CN" altLang="en-US" sz="1600" dirty="0"/>
              <a:t>不同的是，</a:t>
            </a:r>
            <a:r>
              <a:rPr lang="en-US" altLang="zh-CN" sz="1600" dirty="0"/>
              <a:t>C </a:t>
            </a:r>
            <a:r>
              <a:rPr lang="zh-CN" altLang="en-US" sz="1600" dirty="0"/>
              <a:t>语言不用发布源代码， 而是发布编译后的文件（类似 </a:t>
            </a:r>
            <a:r>
              <a:rPr lang="en-US" altLang="zh-CN" sz="1600" dirty="0"/>
              <a:t>.exe </a:t>
            </a:r>
            <a:r>
              <a:rPr lang="zh-CN" altLang="en-US" sz="1600" dirty="0"/>
              <a:t>文件），要从机器码反推源代码是不可能的，所以编译 性的语言没有这个问题，解释性的语言需要发布源代码，如果项目要求源代码加密，那么 一开始就不建议使用 </a:t>
            </a:r>
            <a:r>
              <a:rPr lang="en-US" altLang="zh-CN" sz="1600" dirty="0"/>
              <a:t>Python</a:t>
            </a:r>
            <a:r>
              <a:rPr lang="zh-CN" altLang="en-US" sz="1600" dirty="0"/>
              <a:t>。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 </a:t>
            </a:r>
            <a:r>
              <a:rPr lang="en-US" altLang="zh-CN" sz="1600" dirty="0"/>
              <a:t>3. </a:t>
            </a:r>
            <a:r>
              <a:rPr lang="zh-CN" altLang="en-US" sz="1600" dirty="0"/>
              <a:t>线程不能利用多 </a:t>
            </a:r>
            <a:r>
              <a:rPr lang="en-US" altLang="zh-CN" sz="1600" dirty="0"/>
              <a:t>CPU </a:t>
            </a:r>
            <a:r>
              <a:rPr lang="zh-CN" altLang="en-US" sz="1600" dirty="0"/>
              <a:t>全局解释器锁（</a:t>
            </a:r>
            <a:r>
              <a:rPr lang="en-US" altLang="zh-CN" sz="1600" dirty="0"/>
              <a:t>Global Interpreter Lock</a:t>
            </a:r>
            <a:r>
              <a:rPr lang="zh-CN" altLang="en-US" sz="1600" dirty="0"/>
              <a:t>，</a:t>
            </a:r>
            <a:r>
              <a:rPr lang="en-US" altLang="zh-CN" sz="1600" dirty="0"/>
              <a:t>GIL</a:t>
            </a:r>
            <a:r>
              <a:rPr lang="zh-CN" altLang="en-US" sz="1600" dirty="0"/>
              <a:t>），因为它，任何时刻都只有一个线程被 计算机执行，即使一个具有多 </a:t>
            </a:r>
            <a:r>
              <a:rPr lang="en-US" altLang="zh-CN" sz="1600" dirty="0"/>
              <a:t>CPU </a:t>
            </a:r>
            <a:r>
              <a:rPr lang="zh-CN" altLang="en-US" sz="1600" dirty="0"/>
              <a:t>的平台，也会被禁止并行执行多线程</a:t>
            </a:r>
            <a:endParaRPr lang="en-GB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5850" y="825500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2.2.2 Python </a:t>
            </a:r>
            <a:r>
              <a:rPr lang="zh-CN" altLang="en-US" sz="2000" dirty="0"/>
              <a:t>语言的缺点</a:t>
            </a:r>
            <a:endParaRPr lang="zh-CN" altLang="en-US" sz="2000" dirty="0">
              <a:latin typeface="+mj-ea"/>
              <a:ea typeface="+mj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74624" y="1228149"/>
            <a:ext cx="4414611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Python </a:t>
            </a:r>
            <a:r>
              <a:rPr lang="zh-CN" altLang="en-US" sz="1600" dirty="0"/>
              <a:t>语言的库非常丰富，主要分为标准库和第三方库两大类。在安装 </a:t>
            </a:r>
            <a:r>
              <a:rPr lang="en-US" altLang="zh-CN" sz="1600" dirty="0"/>
              <a:t>Python </a:t>
            </a:r>
            <a:r>
              <a:rPr lang="zh-CN" altLang="en-US" sz="1600" dirty="0"/>
              <a:t>的时 候标准库自动安装在计算机中，使用它们会让你事半功倍。第三方库，需要下载后安装到 </a:t>
            </a:r>
            <a:r>
              <a:rPr lang="en-US" altLang="zh-CN" sz="1600" dirty="0"/>
              <a:t>Python </a:t>
            </a:r>
            <a:r>
              <a:rPr lang="zh-CN" altLang="en-US" sz="1600" dirty="0"/>
              <a:t>相应目录。无论是标准库还是第三方库，它们的调用方式都一样。表 </a:t>
            </a:r>
            <a:r>
              <a:rPr lang="en-US" altLang="zh-CN" sz="1600" dirty="0"/>
              <a:t>2-2 </a:t>
            </a:r>
            <a:r>
              <a:rPr lang="zh-CN" altLang="en-US" sz="1600" dirty="0"/>
              <a:t>是 </a:t>
            </a:r>
            <a:r>
              <a:rPr lang="en-US" altLang="zh-CN" sz="1600" dirty="0"/>
              <a:t>Python </a:t>
            </a:r>
            <a:r>
              <a:rPr lang="zh-CN" altLang="en-US" sz="1600" dirty="0"/>
              <a:t>常用的第三方库。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标准库主要分为 </a:t>
            </a:r>
            <a:r>
              <a:rPr lang="en-US" altLang="zh-CN" sz="1600" dirty="0"/>
              <a:t>Python </a:t>
            </a:r>
            <a:r>
              <a:rPr lang="zh-CN" altLang="en-US" sz="1600" dirty="0"/>
              <a:t>增强、系统互动、网络三类。 （</a:t>
            </a:r>
            <a:r>
              <a:rPr lang="en-US" altLang="zh-CN" sz="1600" dirty="0"/>
              <a:t>1</a:t>
            </a:r>
            <a:r>
              <a:rPr lang="zh-CN" altLang="en-US" sz="1600" dirty="0"/>
              <a:t>）</a:t>
            </a:r>
            <a:r>
              <a:rPr lang="en-US" altLang="zh-CN" sz="1600" dirty="0"/>
              <a:t>Python </a:t>
            </a:r>
            <a:r>
              <a:rPr lang="zh-CN" altLang="en-US" sz="1600" dirty="0"/>
              <a:t>增强类：可以增强 </a:t>
            </a:r>
            <a:r>
              <a:rPr lang="en-US" altLang="zh-CN" sz="1600" dirty="0"/>
              <a:t>Python </a:t>
            </a:r>
            <a:r>
              <a:rPr lang="zh-CN" altLang="en-US" sz="1600" dirty="0"/>
              <a:t>自身已有的一些功能，如文字处理、数据对象、 日期和时间、数学运算、存储等。 （</a:t>
            </a:r>
            <a:r>
              <a:rPr lang="en-US" altLang="zh-CN" sz="1600" dirty="0"/>
              <a:t>2</a:t>
            </a:r>
            <a:r>
              <a:rPr lang="zh-CN" altLang="en-US" sz="1600" dirty="0"/>
              <a:t>）系统互动类：主要指和操作系统以及文件系统的互动。</a:t>
            </a:r>
            <a:r>
              <a:rPr lang="en-US" altLang="zh-CN" sz="1600" dirty="0"/>
              <a:t>Python </a:t>
            </a:r>
            <a:r>
              <a:rPr lang="zh-CN" altLang="en-US" sz="1600" dirty="0"/>
              <a:t>可以实现操作系统 的很多功能，如 </a:t>
            </a:r>
            <a:r>
              <a:rPr lang="en-US" altLang="zh-CN" sz="1600" dirty="0"/>
              <a:t>Python </a:t>
            </a:r>
            <a:r>
              <a:rPr lang="zh-CN" altLang="en-US" sz="1600" dirty="0"/>
              <a:t>运行控制、操作系统、线程与进程等。 （</a:t>
            </a:r>
            <a:r>
              <a:rPr lang="en-US" altLang="zh-CN" sz="1600" dirty="0"/>
              <a:t>3</a:t>
            </a:r>
            <a:r>
              <a:rPr lang="zh-CN" altLang="en-US" sz="1600" dirty="0"/>
              <a:t>）网络类：主要指基于 </a:t>
            </a:r>
            <a:r>
              <a:rPr lang="en-US" altLang="zh-CN" sz="1600" dirty="0"/>
              <a:t>Socket </a:t>
            </a:r>
            <a:r>
              <a:rPr lang="zh-CN" altLang="en-US" sz="1600" dirty="0"/>
              <a:t>层的网络应用和互联网应用</a:t>
            </a:r>
            <a:endParaRPr lang="en-GB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15801" y="855663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2.3</a:t>
            </a:r>
            <a:r>
              <a:rPr lang="zh-CN" altLang="en-US" sz="2000" dirty="0"/>
              <a:t>　</a:t>
            </a:r>
            <a:r>
              <a:rPr lang="en-US" altLang="zh-CN" sz="2000" dirty="0"/>
              <a:t>Python </a:t>
            </a:r>
            <a:r>
              <a:rPr lang="zh-CN" altLang="en-US" sz="2000" dirty="0"/>
              <a:t>语言的库</a:t>
            </a:r>
            <a:endParaRPr lang="zh-CN" altLang="en-US" sz="2000" dirty="0">
              <a:latin typeface="+mj-ea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10" y="1877069"/>
            <a:ext cx="5200650" cy="376237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tags/tag1.xml><?xml version="1.0" encoding="utf-8"?>
<p:tagLst xmlns:p="http://schemas.openxmlformats.org/presentationml/2006/main">
  <p:tag name="commondata" val="eyJoZGlkIjoiZWNhYzc5NThlMmQ4YTlhZTI0ZTMyYWFhZWUyMTMxNjcifQ=="/>
</p:tagLst>
</file>

<file path=ppt/theme/theme1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opperplate Gothic Bold"/>
        <a:ea typeface="微软雅黑"/>
        <a:cs typeface=""/>
      </a:majorFont>
      <a:minorFont>
        <a:latin typeface="Copperplate Gothic Bold"/>
        <a:ea typeface="微软雅黑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1690</Words>
  <Application>WPS 演示</Application>
  <PresentationFormat>宽屏</PresentationFormat>
  <Paragraphs>70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Arial</vt:lpstr>
      <vt:lpstr>宋体</vt:lpstr>
      <vt:lpstr>Wingdings</vt:lpstr>
      <vt:lpstr>Copperplate Gothic Bold</vt:lpstr>
      <vt:lpstr>微软雅黑</vt:lpstr>
      <vt:lpstr>华文楷体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0</dc:title>
  <dc:creator>Administrator</dc:creator>
  <cp:lastModifiedBy>薛东西</cp:lastModifiedBy>
  <cp:revision>152</cp:revision>
  <dcterms:created xsi:type="dcterms:W3CDTF">2015-09-01T10:32:00Z</dcterms:created>
  <dcterms:modified xsi:type="dcterms:W3CDTF">2024-02-28T01:30:15Z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582A222076FA48EFA220E714AA6A6C8E_12</vt:lpwstr>
  </property>
</Properties>
</file>