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76" r:id="rId7"/>
    <p:sldId id="600" r:id="rId8"/>
    <p:sldId id="577" r:id="rId9"/>
    <p:sldId id="578" r:id="rId10"/>
    <p:sldId id="579" r:id="rId11"/>
    <p:sldId id="570" r:id="rId12"/>
    <p:sldId id="601" r:id="rId13"/>
    <p:sldId id="567" r:id="rId14"/>
    <p:sldId id="580" r:id="rId15"/>
    <p:sldId id="581" r:id="rId16"/>
    <p:sldId id="602" r:id="rId17"/>
    <p:sldId id="603" r:id="rId18"/>
    <p:sldId id="604" r:id="rId19"/>
    <p:sldId id="573" r:id="rId20"/>
    <p:sldId id="606" r:id="rId21"/>
    <p:sldId id="607" r:id="rId22"/>
    <p:sldId id="582" r:id="rId23"/>
    <p:sldId id="608" r:id="rId24"/>
    <p:sldId id="609" r:id="rId25"/>
    <p:sldId id="605" r:id="rId26"/>
    <p:sldId id="583" r:id="rId27"/>
    <p:sldId id="610" r:id="rId28"/>
    <p:sldId id="584" r:id="rId29"/>
    <p:sldId id="617" r:id="rId30"/>
    <p:sldId id="618" r:id="rId31"/>
    <p:sldId id="586" r:id="rId32"/>
    <p:sldId id="623" r:id="rId33"/>
    <p:sldId id="624" r:id="rId34"/>
    <p:sldId id="619" r:id="rId35"/>
    <p:sldId id="585" r:id="rId36"/>
    <p:sldId id="588" r:id="rId37"/>
    <p:sldId id="625" r:id="rId38"/>
    <p:sldId id="587" r:id="rId39"/>
    <p:sldId id="629" r:id="rId40"/>
    <p:sldId id="590" r:id="rId41"/>
    <p:sldId id="643" r:id="rId42"/>
    <p:sldId id="644" r:id="rId43"/>
    <p:sldId id="645" r:id="rId44"/>
    <p:sldId id="626" r:id="rId45"/>
    <p:sldId id="627" r:id="rId46"/>
    <p:sldId id="574" r:id="rId47"/>
    <p:sldId id="320" r:id="rId4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582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大数据专业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大数据集群搭建维护与数据存储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45235" y="2252980"/>
            <a:ext cx="6687820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单元五 数据仓库工具Hive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0195" y="260985"/>
            <a:ext cx="8552180" cy="701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3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/>
              <a:t>在打开的新页面中，光标指向Hive的安装包链接，单击鼠标右键，在弹出的快捷菜单中，单击“复制链接地址”。</a:t>
            </a:r>
            <a:endParaRPr lang="en-US" altLang="zh-CN"/>
          </a:p>
        </p:txBody>
      </p:sp>
      <p:pic>
        <p:nvPicPr>
          <p:cNvPr id="177" name="图片 177" descr="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563" y="1068388"/>
            <a:ext cx="5476875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5" y="283845"/>
            <a:ext cx="8492490" cy="2538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下载</a:t>
            </a:r>
            <a:r>
              <a:rPr lang="zh-CN" altLang="en-US"/>
              <a:t>Hive安装文件，代码中的地址，只作格式说明，实际操作时，具体下载地址从前面介绍的官方网页中复制。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wget https://mirrors.tuna.tsinghua.edu.cn/apache/hive/hive-3.1.2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/apache-hive-3.1.2-bin.tar.gz    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下载后，执行以下命令，将Hive</a:t>
            </a:r>
            <a:r>
              <a:rPr lang="zh-CN" altLang="en-US" sz="1800" b="1">
                <a:solidFill>
                  <a:schemeClr val="accent1"/>
                </a:solidFill>
              </a:rPr>
              <a:t>解压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tar -zxvf apache-hive-3.1.2-bin.tar.gz -C /usr/app/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在“/usr/app”目录下，执行以下命令，为解压出来的的Hive目录</a:t>
            </a:r>
            <a:r>
              <a:rPr lang="zh-CN" altLang="en-US" sz="1800" b="1">
                <a:solidFill>
                  <a:schemeClr val="accent1"/>
                </a:solidFill>
              </a:rPr>
              <a:t>重命名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mv apache-hive-3.1.2-bin hive-3.1.2-bin</a:t>
            </a:r>
            <a:endParaRPr lang="zh-CN" altLang="en-US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5.3.2 设置环境变量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887730"/>
            <a:ext cx="8544560" cy="2261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800" b="1">
                <a:solidFill>
                  <a:schemeClr val="accent1"/>
                </a:solidFill>
              </a:rPr>
              <a:t>打开</a:t>
            </a:r>
            <a:r>
              <a:rPr lang="zh-CN" altLang="en-US"/>
              <a:t>环境变量配置文件。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vi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在文件内，</a:t>
            </a:r>
            <a:r>
              <a:rPr lang="zh-CN" altLang="en-US" sz="1800" b="1">
                <a:solidFill>
                  <a:schemeClr val="accent1"/>
                </a:solidFill>
              </a:rPr>
              <a:t>追加</a:t>
            </a:r>
            <a:r>
              <a:rPr lang="zh-CN" altLang="en-US"/>
              <a:t>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export HIVE_HOME=/usr/app/hive-3.1.2-bin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export PATH=$PATH:$HIVE_HOME/bin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执行以下命令，使设置</a:t>
            </a:r>
            <a:r>
              <a:rPr lang="zh-CN" altLang="en-US" sz="1800" b="1">
                <a:solidFill>
                  <a:schemeClr val="accent1"/>
                </a:solidFill>
              </a:rPr>
              <a:t>生效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source /etc/profile</a:t>
            </a:r>
            <a:endParaRPr lang="zh-CN" altLang="en-U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17208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5.3.3 配置Hive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300355" y="558800"/>
            <a:ext cx="8543925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进入主节点node1的Hive安装目录下的“</a:t>
            </a:r>
            <a:r>
              <a:rPr lang="zh-CN" altLang="en-US" sz="1800" b="1">
                <a:solidFill>
                  <a:schemeClr val="accent1"/>
                </a:solidFill>
              </a:rPr>
              <a:t>conf</a:t>
            </a:r>
            <a:r>
              <a:rPr lang="zh-CN" altLang="en-US"/>
              <a:t>”目录。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app]#  cd /usr/app/hive-3.1.2-bin/conf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复制并重命名</a:t>
            </a:r>
            <a:r>
              <a:rPr lang="zh-CN" altLang="en-US"/>
              <a:t>“conf”目录下的两个配置文件。</a:t>
            </a:r>
            <a:endParaRPr lang="zh-CN" altLang="en-US"/>
          </a:p>
          <a:p>
            <a:pPr algn="l" fontAlgn="auto">
              <a:spcBef>
                <a:spcPts val="6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b="1"/>
              <a:t>[root@node1 conf]#  cp hive-default.xml.template hive-site.xml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conf]#  cp hive-env.sh.template hive-env.sh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</a:t>
            </a:r>
            <a:r>
              <a:rPr lang="zh-CN" altLang="en-US" sz="1800" b="1">
                <a:solidFill>
                  <a:srgbClr val="FF0000"/>
                </a:solidFill>
              </a:rPr>
              <a:t>hive-env.sh</a:t>
            </a:r>
            <a:r>
              <a:rPr lang="zh-CN" altLang="en-US"/>
              <a:t>”文件，文件的开头处中，插入一行代码。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HADOOP_HOME=/usr/app/hadoop-3.3.1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打开“</a:t>
            </a:r>
            <a:r>
              <a:rPr lang="zh-CN" altLang="en-US" sz="1800" b="1">
                <a:solidFill>
                  <a:srgbClr val="FF0000"/>
                </a:solidFill>
              </a:rPr>
              <a:t>hive-site.xml</a:t>
            </a:r>
            <a:r>
              <a:rPr lang="zh-CN" altLang="en-US"/>
              <a:t>”文件，键盘按下“/”键，进入vi编辑器的</a:t>
            </a:r>
            <a:r>
              <a:rPr lang="zh-CN" altLang="en-US" sz="1600" b="1">
                <a:solidFill>
                  <a:schemeClr val="accent1"/>
                </a:solidFill>
              </a:rPr>
              <a:t>底行模式</a:t>
            </a:r>
            <a:r>
              <a:rPr lang="zh-CN" altLang="en-US"/>
              <a:t>，在“/”字符后输入org.apache.derby.jdbc.EmbeddedDriver后，回车，</a:t>
            </a:r>
            <a:r>
              <a:rPr lang="zh-CN" altLang="en-US" sz="1600" b="1">
                <a:solidFill>
                  <a:schemeClr val="accent1"/>
                </a:solidFill>
              </a:rPr>
              <a:t>找到</a:t>
            </a:r>
            <a:r>
              <a:rPr lang="zh-CN" altLang="en-US"/>
              <a:t>该内容所在的位置。</a:t>
            </a:r>
            <a:endParaRPr lang="zh-CN" altLang="en-US"/>
          </a:p>
        </p:txBody>
      </p:sp>
      <p:pic>
        <p:nvPicPr>
          <p:cNvPr id="178" name="图片 178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3265170"/>
            <a:ext cx="7160895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0040" y="283845"/>
            <a:ext cx="8504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键盘按下“ESC”键，退出底行模式，然后按下“i”键，进入vi编辑器的</a:t>
            </a:r>
            <a:r>
              <a:rPr lang="zh-CN" altLang="en-US" sz="1600" b="1">
                <a:solidFill>
                  <a:schemeClr val="accent1"/>
                </a:solidFill>
              </a:rPr>
              <a:t>编辑模式</a:t>
            </a:r>
            <a:r>
              <a:rPr lang="zh-CN" altLang="en-US"/>
              <a:t>，将org.apache.derby.jdbc.EmbeddedDriver</a:t>
            </a:r>
            <a:r>
              <a:rPr lang="zh-CN" altLang="en-US" sz="1600" b="1">
                <a:solidFill>
                  <a:schemeClr val="accent1"/>
                </a:solidFill>
              </a:rPr>
              <a:t>修改</a:t>
            </a:r>
            <a:r>
              <a:rPr lang="zh-CN" altLang="en-US"/>
              <a:t>为com.mysql.cj.jdbc.Driver。</a:t>
            </a:r>
            <a:endParaRPr lang="zh-CN" altLang="en-US"/>
          </a:p>
        </p:txBody>
      </p:sp>
      <p:pic>
        <p:nvPicPr>
          <p:cNvPr id="179" name="图片 179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478" y="1008063"/>
            <a:ext cx="6185535" cy="817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9405" y="2049780"/>
            <a:ext cx="8505190" cy="2599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/>
              <a:t>继续采用查找方式，在文件中找到以下两个内容的位置。</a:t>
            </a:r>
            <a:endParaRPr lang="zh-CN" altLang="en-US"/>
          </a:p>
          <a:p>
            <a:r>
              <a:rPr lang="zh-CN" altLang="en-US"/>
              <a:t>&lt;value&gt;</a:t>
            </a:r>
            <a:r>
              <a:rPr lang="zh-CN" altLang="en-US" sz="1600" b="1">
                <a:solidFill>
                  <a:schemeClr val="accent1"/>
                </a:solidFill>
              </a:rPr>
              <a:t>jdbc:derby:;databaseName=metastore_db;create=true</a:t>
            </a:r>
            <a:r>
              <a:rPr lang="zh-CN" altLang="en-US"/>
              <a:t>&lt;/value&gt;</a:t>
            </a:r>
            <a:endParaRPr lang="zh-CN" altLang="en-US"/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&lt;value&gt;</a:t>
            </a:r>
            <a:r>
              <a:rPr lang="zh-CN" altLang="en-US" sz="1600" b="1">
                <a:solidFill>
                  <a:schemeClr val="accent1"/>
                </a:solidFill>
              </a:rPr>
              <a:t>APP</a:t>
            </a:r>
            <a:r>
              <a:rPr lang="zh-CN" altLang="en-US"/>
              <a:t>&lt;/value&gt;  </a:t>
            </a:r>
            <a:endParaRPr lang="zh-CN" altLang="en-US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将以上查找的内容，分别修改为以下两个内容，代码中的node1为主节点node1的主机名。</a:t>
            </a:r>
            <a:endParaRPr lang="zh-CN" altLang="en-US"/>
          </a:p>
          <a:p>
            <a:r>
              <a:rPr lang="zh-CN" altLang="en-US"/>
              <a:t>&lt;value&gt;</a:t>
            </a:r>
            <a:r>
              <a:rPr lang="zh-CN" altLang="en-US" sz="1600" b="1">
                <a:solidFill>
                  <a:srgbClr val="FF0000"/>
                </a:solidFill>
              </a:rPr>
              <a:t>jdbc:mysql://node1:3306/hive?createDatabaseIfNotExist=true&amp;amp;useUnicode=true&amp;amp;characterEncoding=UTF-8&amp;amp;useSSL=false</a:t>
            </a:r>
            <a:endParaRPr lang="zh-CN" altLang="en-US"/>
          </a:p>
          <a:p>
            <a:r>
              <a:rPr lang="zh-CN" altLang="en-US"/>
              <a:t>&lt;/value&gt;</a:t>
            </a:r>
            <a:endParaRPr lang="zh-CN" altLang="en-US"/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&lt;value&gt;</a:t>
            </a:r>
            <a:r>
              <a:rPr lang="zh-CN" altLang="en-US" sz="1600" b="1">
                <a:solidFill>
                  <a:srgbClr val="FF0000"/>
                </a:solidFill>
              </a:rPr>
              <a:t>root</a:t>
            </a:r>
            <a:r>
              <a:rPr lang="zh-CN" altLang="en-US"/>
              <a:t>&lt;/value&gt;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325" y="297180"/>
            <a:ext cx="8515985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底</a:t>
            </a:r>
            <a:r>
              <a:rPr lang="zh-CN" altLang="en-US" sz="1600" b="1">
                <a:solidFill>
                  <a:schemeClr val="accent1"/>
                </a:solidFill>
              </a:rPr>
              <a:t>行模式</a:t>
            </a:r>
            <a:r>
              <a:rPr lang="zh-CN" altLang="en-US"/>
              <a:t>下，输入以下内容，采用</a:t>
            </a:r>
            <a:r>
              <a:rPr lang="zh-CN" altLang="en-US" sz="1600" b="1">
                <a:solidFill>
                  <a:schemeClr val="accent1"/>
                </a:solidFill>
              </a:rPr>
              <a:t>精确查找</a:t>
            </a:r>
            <a:r>
              <a:rPr lang="zh-CN" altLang="en-US"/>
              <a:t>方式，找到文件中mine出现的地方。</a:t>
            </a:r>
            <a:r>
              <a:rPr lang="zh-CN" altLang="en-US">
                <a:sym typeface="+mn-ea"/>
              </a:rPr>
              <a:t>将mine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修改</a:t>
            </a:r>
            <a:r>
              <a:rPr lang="zh-CN" altLang="en-US">
                <a:sym typeface="+mn-ea"/>
              </a:rPr>
              <a:t>为root。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/\&lt;mine\&gt;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325" y="169545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这是修改前的状态。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4325" y="337058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这是修改后的状态。</a:t>
            </a:r>
            <a:endParaRPr lang="zh-CN" altLang="en-US"/>
          </a:p>
        </p:txBody>
      </p:sp>
      <p:pic>
        <p:nvPicPr>
          <p:cNvPr id="180" name="图片 180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040" y="1617980"/>
            <a:ext cx="6732270" cy="1033780"/>
          </a:xfrm>
          <a:prstGeom prst="rect">
            <a:avLst/>
          </a:prstGeom>
        </p:spPr>
      </p:pic>
      <p:pic>
        <p:nvPicPr>
          <p:cNvPr id="181" name="图片 181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040" y="3086100"/>
            <a:ext cx="6731635" cy="10661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325" y="280670"/>
            <a:ext cx="8539480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键盘按下“ESC”键，退出编辑模式后，按下“：”（英文的冒号），进入底行模式，输入以下内容，采用vi编辑器的替换功能，将文件中的{system:java.io.tmpdir}</a:t>
            </a:r>
            <a:r>
              <a:rPr lang="en-US" altLang="zh-CN" sz="1600" b="1">
                <a:solidFill>
                  <a:schemeClr val="accent1"/>
                </a:solidFill>
              </a:rPr>
              <a:t>替换</a:t>
            </a:r>
            <a:r>
              <a:rPr lang="zh-CN" altLang="en-US"/>
              <a:t>成/root/hivetemp。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%s#${system:java.io.tmpdir}#/root/hivetemp#g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替换命令执行后，底行会返回如下信息，表示全部替换成功。</a:t>
            </a:r>
            <a:endParaRPr lang="zh-CN" altLang="en-US"/>
          </a:p>
        </p:txBody>
      </p:sp>
      <p:pic>
        <p:nvPicPr>
          <p:cNvPr id="182" name="图片 182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1762125"/>
            <a:ext cx="3695700" cy="4159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4960" y="2390140"/>
            <a:ext cx="853884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继续采用这种方式，在底行模式下，输入以下内容，将{system:user.name}替换成root。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%s#${system:user.name}#root#g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执行后，底行会返回如下信息，表示替换成功。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3 substitutions on 3 lines</a:t>
            </a:r>
            <a:endParaRPr lang="zh-CN" altLang="en-US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325" y="294005"/>
            <a:ext cx="8515985" cy="2846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键盘继续按下“：”（英文的冒号），进入底行模式，输入以下内容，</a:t>
            </a:r>
            <a:r>
              <a:rPr lang="en-US" altLang="zh-CN" sz="1600" b="1">
                <a:solidFill>
                  <a:schemeClr val="accent1"/>
                </a:solidFill>
              </a:rPr>
              <a:t>显示行号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set number</a:t>
            </a:r>
            <a:endParaRPr lang="en-US" altLang="zh-CN" sz="1800" b="1">
              <a:solidFill>
                <a:schemeClr val="accent1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然后在键盘上敲击“</a:t>
            </a:r>
            <a:r>
              <a:rPr lang="en-US" altLang="zh-CN" sz="1600" b="1">
                <a:solidFill>
                  <a:schemeClr val="accent1"/>
                </a:solidFill>
              </a:rPr>
              <a:t>3291G</a:t>
            </a:r>
            <a:r>
              <a:rPr lang="zh-CN" altLang="en-US"/>
              <a:t>”，将光标定位到文中的以下代码处。将以上代码用注释符&lt;!-- --&gt;</a:t>
            </a:r>
            <a:r>
              <a:rPr lang="en-US" altLang="zh-CN" sz="1600" b="1">
                <a:solidFill>
                  <a:schemeClr val="accent1"/>
                </a:solidFill>
              </a:rPr>
              <a:t>注释掉</a:t>
            </a:r>
            <a:r>
              <a:rPr lang="zh-CN" altLang="en-US"/>
              <a:t>，注释后的效果如下。</a:t>
            </a:r>
            <a:endParaRPr lang="zh-CN" altLang="en-US"/>
          </a:p>
          <a:p>
            <a:pPr lvl="1"/>
            <a:r>
              <a:rPr lang="en-US" altLang="zh-CN" sz="1600" b="1">
                <a:solidFill>
                  <a:srgbClr val="FF0000"/>
                </a:solidFill>
              </a:rPr>
              <a:t>&lt;!-- </a:t>
            </a:r>
            <a:r>
              <a:rPr lang="zh-CN" altLang="en-US"/>
              <a:t>&lt;description&gt;</a:t>
            </a:r>
            <a:endParaRPr lang="zh-CN" altLang="en-US"/>
          </a:p>
          <a:p>
            <a:pPr lvl="1"/>
            <a:r>
              <a:rPr lang="zh-CN" altLang="en-US"/>
              <a:t>  Ensures commands with OVERWRITE (such as INSERT OVERWRITE) acquire Exclusive locks for&amp;#8;transactional tables.</a:t>
            </a:r>
            <a:endParaRPr lang="zh-CN" altLang="en-US"/>
          </a:p>
          <a:p>
            <a:pPr lvl="1"/>
            <a:r>
              <a:rPr lang="zh-CN" altLang="en-US"/>
              <a:t>  This ensures that inserts (w/o overwrite) running concurrently</a:t>
            </a:r>
            <a:endParaRPr lang="zh-CN" altLang="en-US"/>
          </a:p>
          <a:p>
            <a:pPr lvl="1"/>
            <a:r>
              <a:rPr lang="zh-CN" altLang="en-US"/>
              <a:t>  are not hidden by the INSERT OVERWRITE.</a:t>
            </a:r>
            <a:endParaRPr lang="zh-CN" altLang="en-US"/>
          </a:p>
          <a:p>
            <a:pPr lvl="1"/>
            <a:r>
              <a:rPr lang="zh-CN" altLang="en-US"/>
              <a:t>&lt;/description&gt; </a:t>
            </a:r>
            <a:r>
              <a:rPr lang="en-US" altLang="zh-CN" sz="1600" b="1">
                <a:solidFill>
                  <a:srgbClr val="FF0000"/>
                </a:solidFill>
              </a:rPr>
              <a:t>--&gt;</a:t>
            </a:r>
            <a:endParaRPr lang="en-US" altLang="zh-CN" sz="1600" b="1">
              <a:solidFill>
                <a:srgbClr val="FF0000"/>
              </a:solidFill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086985" y="2940685"/>
            <a:ext cx="3977005" cy="144081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如果找不到以上内容，可以在进行Hive的元数据（Metastore）初始化失败后，再回到文件中查找一次。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2260" y="332740"/>
            <a:ext cx="8539480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执行以下命令，在“/root”目录下，</a:t>
            </a:r>
            <a:r>
              <a:rPr lang="en-US" altLang="zh-CN" sz="1600" b="1">
                <a:solidFill>
                  <a:schemeClr val="accent1"/>
                </a:solidFill>
              </a:rPr>
              <a:t>新建</a:t>
            </a:r>
            <a:r>
              <a:rPr lang="zh-CN" altLang="en-US"/>
              <a:t>目录“hivetemp”，该目录为</a:t>
            </a:r>
            <a:r>
              <a:rPr lang="en-US" altLang="zh-CN"/>
              <a:t>hive</a:t>
            </a:r>
            <a:r>
              <a:rPr lang="zh-CN" altLang="en-US"/>
              <a:t>的临时文件目录</a:t>
            </a:r>
            <a:r>
              <a:rPr lang="zh-CN" altLang="en-US"/>
              <a:t>。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b="1"/>
              <a:t>[root@node1 conf]#  mkdir /root/hivetemp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进入“/usr/software”目录后，执行以下命令，将MySQL数据库的java驱动文件</a:t>
            </a:r>
            <a:r>
              <a:rPr lang="en-US" altLang="zh-CN" sz="1600" b="1">
                <a:solidFill>
                  <a:schemeClr val="accent1"/>
                </a:solidFill>
              </a:rPr>
              <a:t>下载</a:t>
            </a:r>
            <a:r>
              <a:rPr lang="zh-CN" altLang="en-US"/>
              <a:t>到该目录。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 wget https://cdn.mysql.com/archives/mysql-connector-java-8.0/mysql-</a:t>
            </a:r>
            <a:endParaRPr lang="zh-CN" altLang="en-US" b="1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connector-java-8.0.18.tar.gz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执行以下命令，</a:t>
            </a:r>
            <a:r>
              <a:rPr lang="en-US" altLang="zh-CN" sz="1600" b="1">
                <a:solidFill>
                  <a:schemeClr val="accent1"/>
                </a:solidFill>
              </a:rPr>
              <a:t>解压</a:t>
            </a:r>
            <a:r>
              <a:rPr lang="zh-CN" altLang="en-US"/>
              <a:t>下载的MySQL数据库的java驱动文件。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tar -zxvf mysql-connector-java-8.0.18.tar.gz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进入解压后的“mysql-connector-java-8.0.18”目录，执行以下命令，将目录下的mysql-connector-java-8.0.18.jar文件</a:t>
            </a:r>
            <a:r>
              <a:rPr lang="en-US" altLang="zh-CN" sz="16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到Hive的“</a:t>
            </a:r>
            <a:r>
              <a:rPr lang="zh-CN" altLang="en-US" sz="1800" b="1">
                <a:solidFill>
                  <a:srgbClr val="FF0000"/>
                </a:solidFill>
              </a:rPr>
              <a:t>lib</a:t>
            </a:r>
            <a:r>
              <a:rPr lang="zh-CN" altLang="en-US"/>
              <a:t>”目录中。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mysql-connector-java-8.0.18]# cp mysql-connector-java-8.0.18.jar /usr/app/hive-3.1.2-bin/lib/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068695" y="4025265"/>
            <a:ext cx="2940685" cy="869950"/>
          </a:xfrm>
          <a:prstGeom prst="cloudCallout">
            <a:avLst>
              <a:gd name="adj1" fmla="val -48769"/>
              <a:gd name="adj2" fmla="val -483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安装</a:t>
            </a:r>
            <a:r>
              <a:rPr lang="zh-CN" altLang="en-US">
                <a:sym typeface="+mn-ea"/>
              </a:rPr>
              <a:t>MySQL数据库的java驱动文件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8765" y="251460"/>
            <a:ext cx="858710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执行以下命令，进行Hive的元数据（Metastore）</a:t>
            </a:r>
            <a:r>
              <a:rPr lang="en-US" altLang="zh-CN" sz="1600" b="1">
                <a:solidFill>
                  <a:schemeClr val="accent1"/>
                </a:solidFill>
              </a:rPr>
              <a:t>初始化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[root@node1 mysql-connector-java-8.0.18]# </a:t>
            </a:r>
            <a:r>
              <a:rPr lang="zh-CN" altLang="en-US" sz="1600" b="1">
                <a:solidFill>
                  <a:srgbClr val="FF0000"/>
                </a:solidFill>
              </a:rPr>
              <a:t>schematool -initSchema -dbType mysql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命令执行后，如果在反馈信息的最后两行，有以下内容，则表明命令执行成功。</a:t>
            </a:r>
            <a:endParaRPr lang="zh-CN" altLang="en-US"/>
          </a:p>
          <a:p>
            <a:r>
              <a:rPr lang="en-US" altLang="zh-CN" sz="1600" b="1">
                <a:solidFill>
                  <a:schemeClr val="accent1"/>
                </a:solidFill>
              </a:rPr>
              <a:t>Initialization script completed</a:t>
            </a:r>
            <a:endParaRPr lang="en-US" altLang="zh-CN" sz="1600" b="1">
              <a:solidFill>
                <a:schemeClr val="accent1"/>
              </a:solidFill>
            </a:endParaRPr>
          </a:p>
          <a:p>
            <a:r>
              <a:rPr lang="en-US" altLang="zh-CN" sz="1600" b="1">
                <a:solidFill>
                  <a:schemeClr val="accent1"/>
                </a:solidFill>
              </a:rPr>
              <a:t>schemaTool completed</a:t>
            </a:r>
            <a:endParaRPr lang="en-US" altLang="zh-CN" sz="1600" b="1">
              <a:solidFill>
                <a:schemeClr val="accent1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再次访问mariadb。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[root@node1 mysql-connector-java-8.0.18]#  mysql -uroot -proot 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/>
                </a:solidFill>
              </a:rPr>
              <a:t>查看</a:t>
            </a:r>
            <a:r>
              <a:rPr lang="zh-CN" altLang="en-US" sz="1400"/>
              <a:t>m</a:t>
            </a:r>
            <a:r>
              <a:rPr lang="zh-CN" altLang="en-US"/>
              <a:t>ariadb下所有的数据库，</a:t>
            </a:r>
            <a:r>
              <a:rPr lang="zh-CN" altLang="en-US">
                <a:sym typeface="+mn-ea"/>
              </a:rPr>
              <a:t>验证Hive的初始化是否成功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MariaDB [(none)]&gt; show databases;</a:t>
            </a:r>
            <a:endParaRPr lang="zh-CN" altLang="en-US" b="1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查询结果，如右图，显示有hive数据库，Hive的元数据初始化成功。</a:t>
            </a:r>
            <a:endParaRPr lang="zh-CN" altLang="en-US"/>
          </a:p>
        </p:txBody>
      </p:sp>
      <p:pic>
        <p:nvPicPr>
          <p:cNvPr id="183" name="图片 183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2670" y="3086735"/>
            <a:ext cx="27432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040130"/>
            <a:ext cx="8181975" cy="297561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掌握Hive的安装与配置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掌握Hive的数据库操作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掌握Hive的数据表操作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熟悉Hive的表分区与分桶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熟悉Hive的内部表与外部表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了解Hive的特点与元数据</a:t>
            </a:r>
            <a:endParaRPr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5.3.4 启动Hive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669925"/>
            <a:ext cx="8545195" cy="408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480"/>
              </a:lnSpc>
            </a:pPr>
            <a:r>
              <a:rPr lang="en-US" altLang="zh-CN"/>
              <a:t>     </a:t>
            </a:r>
            <a:r>
              <a:rPr lang="zh-CN" altLang="en-US"/>
              <a:t>在Hive 2 版本中，采用Beeline方式启动Hive。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720" y="112839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1. Beeline的设置</a:t>
            </a:r>
            <a:endParaRPr lang="zh-CN" altLang="en-US" sz="1600" b="1"/>
          </a:p>
        </p:txBody>
      </p:sp>
      <p:sp>
        <p:nvSpPr>
          <p:cNvPr id="5" name="文本框 4"/>
          <p:cNvSpPr txBox="1"/>
          <p:nvPr/>
        </p:nvSpPr>
        <p:spPr>
          <a:xfrm>
            <a:off x="299720" y="1596390"/>
            <a:ext cx="8543925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进入主节点node1的“/usr/app/hadoop-3.3.1/etc/hadoop”目录。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[root@node1 mysql-connector-java-8.0.18]#   cd /usr/app/hadoop-3.3.1/etc/hadoop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打开目录下的“</a:t>
            </a:r>
            <a:r>
              <a:rPr lang="zh-CN" altLang="en-US" sz="1800" b="1">
                <a:solidFill>
                  <a:srgbClr val="FF0000"/>
                </a:solidFill>
              </a:rPr>
              <a:t>core-site.xml</a:t>
            </a:r>
            <a:r>
              <a:rPr lang="zh-CN" altLang="en-US"/>
              <a:t>”文件，</a:t>
            </a:r>
            <a:r>
              <a:rPr lang="zh-CN" altLang="en-US" sz="1600" b="1">
                <a:solidFill>
                  <a:srgbClr val="FF0000"/>
                </a:solidFill>
              </a:rPr>
              <a:t>在&lt;/configuration&gt;标签前</a:t>
            </a:r>
            <a:r>
              <a:rPr lang="zh-CN" altLang="en-US"/>
              <a:t>另起一行，插入下列内容，进行</a:t>
            </a:r>
            <a:r>
              <a:rPr lang="en-US" altLang="zh-CN" sz="1600" b="1">
                <a:solidFill>
                  <a:schemeClr val="accent1"/>
                </a:solidFill>
              </a:rPr>
              <a:t>权限</a:t>
            </a:r>
            <a:r>
              <a:rPr lang="zh-CN" altLang="en-US"/>
              <a:t>的</a:t>
            </a:r>
            <a:r>
              <a:rPr lang="en-US" altLang="zh-CN" sz="1600" b="1">
                <a:solidFill>
                  <a:schemeClr val="accent1"/>
                </a:solidFill>
              </a:rPr>
              <a:t>设置</a:t>
            </a:r>
            <a:r>
              <a:rPr lang="zh-CN" altLang="en-US"/>
              <a:t>。</a:t>
            </a:r>
            <a:endParaRPr lang="zh-CN" altLang="en-US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&lt;name&gt;hadoop.proxyuser.root.hosts&lt;/name&gt;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&lt;value&gt;*&lt;/value&gt;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&lt;/property&gt;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&lt;name&gt;hadoop.proxyuser.root.groups&lt;/name&gt;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&lt;value&gt;*&lt;/value&gt;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b="1"/>
              <a:t>&lt;/property&gt;</a:t>
            </a:r>
            <a:endParaRPr lang="zh-CN" altLang="en-US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248285"/>
            <a:ext cx="8552180" cy="3215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打开同目录下的“</a:t>
            </a:r>
            <a:r>
              <a:rPr lang="zh-CN" altLang="en-US" sz="1600" b="1">
                <a:solidFill>
                  <a:srgbClr val="FF0000"/>
                </a:solidFill>
              </a:rPr>
              <a:t>hdfs-site.xml</a:t>
            </a:r>
            <a:r>
              <a:rPr lang="zh-CN" altLang="en-US"/>
              <a:t>”文件，</a:t>
            </a:r>
            <a:r>
              <a:rPr lang="zh-CN" altLang="en-US" sz="1600" b="1">
                <a:solidFill>
                  <a:srgbClr val="FF0000"/>
                </a:solidFill>
              </a:rPr>
              <a:t>在&lt;/configuration&gt;标签前</a:t>
            </a:r>
            <a:r>
              <a:rPr lang="zh-CN" altLang="en-US"/>
              <a:t>另起一行，插入下列内容。</a:t>
            </a:r>
            <a:endParaRPr lang="zh-CN" altLang="en-US"/>
          </a:p>
          <a:p>
            <a:pPr algn="l" fontAlgn="auto">
              <a:spcBef>
                <a:spcPts val="60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/>
              <a:t>&lt;property&gt;</a:t>
            </a:r>
            <a:endParaRPr lang="zh-CN" altLang="en-US" b="1"/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/>
              <a:t>&lt;name&gt;dfs.permissions&lt;/name&gt;</a:t>
            </a:r>
            <a:endParaRPr lang="zh-CN" altLang="en-US" b="1"/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/>
              <a:t>&lt;value&gt;false&lt;/value&gt;</a:t>
            </a:r>
            <a:endParaRPr lang="zh-CN" altLang="en-US" b="1"/>
          </a:p>
          <a:p>
            <a:pPr algn="l" fontAlgn="auto">
              <a:spcBef>
                <a:spcPts val="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b="1"/>
              <a:t>&lt;/property&gt;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依次执行以下命令，将以上两个被修改后的文件，</a:t>
            </a:r>
            <a:r>
              <a:rPr lang="en-US" altLang="zh-CN" sz="16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到其它两个从节点的相同目录下。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/>
              <a:t>[root@node1 hadoop]#  scp core-site.xml hdfs-site.xml root@node2:$PWD</a:t>
            </a:r>
            <a:endParaRPr lang="zh-CN" altLang="en-US" b="1"/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b="1"/>
              <a:t>[root@node1 hadoop]#  scp core-site.xml hdfs-site.xml root@node3:$PWD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依次执行以下命令，将主节点node1上的Hive</a:t>
            </a:r>
            <a:r>
              <a:rPr lang="en-US" altLang="zh-CN" sz="16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到其它两个从节点。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/>
              <a:t>[root@node1 hadoop]#  scp -r /usr/app/hive-3.1.2-bin/ root@node2:/usr/app/</a:t>
            </a:r>
            <a:endParaRPr lang="zh-CN" altLang="en-US" b="1"/>
          </a:p>
          <a:p>
            <a:pPr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/>
              <a:t>[root@node1 hadoop]#  scp -r /usr/app/hive-3.1.2-bin/ root@node3:/usr/app/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295910" y="3447415"/>
            <a:ext cx="8552180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在</a:t>
            </a:r>
            <a:r>
              <a:rPr lang="en-US" altLang="zh-CN" sz="1600" b="1">
                <a:solidFill>
                  <a:schemeClr val="accent1"/>
                </a:solidFill>
              </a:rPr>
              <a:t>从节点node2、node3</a:t>
            </a:r>
            <a:r>
              <a:rPr lang="zh-CN" altLang="en-US"/>
              <a:t>上，打开</a:t>
            </a:r>
            <a:r>
              <a:rPr lang="en-US" altLang="zh-CN" sz="1600" b="1">
                <a:solidFill>
                  <a:schemeClr val="accent1"/>
                </a:solidFill>
              </a:rPr>
              <a:t>环境变量</a:t>
            </a:r>
            <a:r>
              <a:rPr lang="zh-CN" altLang="en-US"/>
              <a:t>配置文件。向文件内，追加写入以下内容。</a:t>
            </a:r>
            <a:endParaRPr lang="zh-CN" altLang="en-US"/>
          </a:p>
          <a:p>
            <a:r>
              <a:rPr lang="zh-CN" altLang="en-US" b="1"/>
              <a:t>export HIVE_HOME=/usr/app/hive-3.1.2-bin</a:t>
            </a:r>
            <a:endParaRPr lang="zh-CN" altLang="en-US" b="1"/>
          </a:p>
          <a:p>
            <a:r>
              <a:rPr lang="zh-CN" altLang="en-US" b="1"/>
              <a:t>export PATH=$PATH:$HIVE_HOME/bin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在从节点node2、node3上，执行命令，使设置</a:t>
            </a:r>
            <a:r>
              <a:rPr lang="en-US" altLang="zh-CN" sz="1600" b="1">
                <a:solidFill>
                  <a:schemeClr val="accent1"/>
                </a:solidFill>
              </a:rPr>
              <a:t>生效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 b="1"/>
              <a:t>source /etc/profile</a:t>
            </a:r>
            <a:endParaRPr lang="zh-CN" altLang="en-US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690" y="17272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2. 启动Hive服务端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3690" y="564515"/>
            <a:ext cx="8528050" cy="436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在启动Hive前，需要先启动Hadoop的HA模式。在</a:t>
            </a:r>
            <a:r>
              <a:rPr lang="zh-CN" altLang="en-US" sz="1600" b="1">
                <a:solidFill>
                  <a:schemeClr val="accent1"/>
                </a:solidFill>
              </a:rPr>
              <a:t>所有节点</a:t>
            </a:r>
            <a:r>
              <a:rPr lang="zh-CN" altLang="en-US"/>
              <a:t>上，执行以下命令，</a:t>
            </a:r>
            <a:r>
              <a:rPr lang="zh-CN" altLang="en-US" sz="1600" b="1">
                <a:solidFill>
                  <a:srgbClr val="FF0000"/>
                </a:solidFill>
              </a:rPr>
              <a:t>启动ZooKeeper集群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zkServer.sh start</a:t>
            </a:r>
            <a:endParaRPr lang="zh-CN" altLang="en-US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上，依次执行以下命令，</a:t>
            </a:r>
            <a:r>
              <a:rPr lang="zh-CN" altLang="en-US" sz="1600" b="1">
                <a:solidFill>
                  <a:srgbClr val="FF0000"/>
                </a:solidFill>
              </a:rPr>
              <a:t>启动Hadoop集群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hadoop]#  start-dfs.sh</a:t>
            </a:r>
            <a:endParaRPr lang="zh-CN" altLang="en-US"/>
          </a:p>
          <a:p>
            <a:r>
              <a:rPr lang="zh-CN" altLang="en-US"/>
              <a:t>[root@node1 hadoop]#  start-yarn.sh</a:t>
            </a:r>
            <a:endParaRPr lang="zh-CN" altLang="en-US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所有节点</a:t>
            </a:r>
            <a:r>
              <a:rPr lang="zh-CN" altLang="en-US"/>
              <a:t>上，依次执行以下命令，</a:t>
            </a:r>
            <a:r>
              <a:rPr lang="zh-CN" altLang="en-US" sz="1600" b="1">
                <a:solidFill>
                  <a:srgbClr val="FF0000"/>
                </a:solidFill>
              </a:rPr>
              <a:t>启动历史查看服务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mapred --daemon start historyserver</a:t>
            </a:r>
            <a:endParaRPr lang="zh-CN" altLang="en-US"/>
          </a:p>
          <a:p>
            <a:r>
              <a:rPr lang="zh-CN" altLang="en-US"/>
              <a:t>yarn --daemon start timelineserver</a:t>
            </a:r>
            <a:endParaRPr lang="zh-CN" altLang="en-US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rgbClr val="FF0000"/>
                </a:solidFill>
              </a:rPr>
              <a:t>关闭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上Hadoop的</a:t>
            </a:r>
            <a:r>
              <a:rPr lang="zh-CN" altLang="en-US" sz="1600" b="1">
                <a:solidFill>
                  <a:srgbClr val="FF0000"/>
                </a:solidFill>
              </a:rPr>
              <a:t>安全模式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hadoop]#  hdfs dfsadmin -safemode leave</a:t>
            </a:r>
            <a:endParaRPr lang="zh-CN" altLang="en-US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</a:t>
            </a:r>
            <a:r>
              <a:rPr lang="zh-CN" altLang="en-US" sz="1600" b="1">
                <a:solidFill>
                  <a:srgbClr val="FF0000"/>
                </a:solidFill>
              </a:rPr>
              <a:t>启动Hive2服务端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hadoop]#  </a:t>
            </a:r>
            <a:r>
              <a:rPr lang="zh-CN" altLang="en-US" sz="1600" b="1">
                <a:solidFill>
                  <a:srgbClr val="FF0000"/>
                </a:solidFill>
              </a:rPr>
              <a:t>hiveserver2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 algn="l" fontAlgn="auto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反馈的信息中显示了有</a:t>
            </a:r>
            <a:r>
              <a:rPr lang="zh-CN" altLang="en-US" sz="1600" b="1">
                <a:solidFill>
                  <a:schemeClr val="accent1"/>
                </a:solidFill>
              </a:rPr>
              <a:t>三个“Hive Session”</a:t>
            </a:r>
            <a:r>
              <a:rPr lang="zh-CN" altLang="en-US"/>
              <a:t>在运行，说明Hive2服务端已处于等待客户端接入状态。</a:t>
            </a:r>
            <a:endParaRPr lang="zh-CN" altLang="en-US"/>
          </a:p>
          <a:p>
            <a:r>
              <a:rPr lang="zh-CN" altLang="en-US"/>
              <a:t>......</a:t>
            </a:r>
            <a:endParaRPr lang="zh-CN" altLang="en-US"/>
          </a:p>
          <a:p>
            <a:r>
              <a:rPr lang="zh-CN" altLang="en-US"/>
              <a:t>Hive Session ID = 993503fc-326a-4eb9-86c0-91e0c3a2b253</a:t>
            </a:r>
            <a:endParaRPr lang="zh-CN" altLang="en-US"/>
          </a:p>
          <a:p>
            <a:r>
              <a:rPr lang="zh-CN" altLang="en-US"/>
              <a:t>Hive Session ID = 8d5af622-bdcd-4082-b576-16986964f970</a:t>
            </a:r>
            <a:endParaRPr lang="zh-CN" altLang="en-US"/>
          </a:p>
          <a:p>
            <a:r>
              <a:rPr lang="zh-CN" altLang="en-US"/>
              <a:t>Hive Session ID = 8eef555b-6ff1-4c4d-91ff-0f650b2d1fcb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690" y="285115"/>
            <a:ext cx="8540115" cy="727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480"/>
              </a:lnSpc>
            </a:pPr>
            <a:r>
              <a:rPr lang="en-US" altLang="zh-CN"/>
              <a:t>    </a:t>
            </a:r>
            <a:r>
              <a:rPr lang="zh-CN" altLang="en-US"/>
              <a:t>Hive服务端</a:t>
            </a:r>
            <a:r>
              <a:rPr lang="zh-CN" altLang="en-US">
                <a:sym typeface="+mn-ea"/>
              </a:rPr>
              <a:t>启动后</a:t>
            </a:r>
            <a:r>
              <a:rPr lang="zh-CN" altLang="en-US"/>
              <a:t>，如果在浏览器地址栏中访问“http://node1:10002/”地址，能打开如下WEB页面，表明Hive2服务端已启动完毕。</a:t>
            </a:r>
            <a:endParaRPr lang="zh-CN" altLang="en-US"/>
          </a:p>
        </p:txBody>
      </p:sp>
      <p:pic>
        <p:nvPicPr>
          <p:cNvPr id="184" name="图片 184" descr="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1126490"/>
            <a:ext cx="6315075" cy="28905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120" y="23939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3. 启动Hive的客户端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25120" y="645160"/>
            <a:ext cx="8529320" cy="2868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在Hadoop集群的其它</a:t>
            </a:r>
            <a:r>
              <a:rPr lang="zh-CN" altLang="en-US" sz="1600" b="1">
                <a:solidFill>
                  <a:schemeClr val="accent1"/>
                </a:solidFill>
              </a:rPr>
              <a:t>任意节点</a:t>
            </a:r>
            <a:r>
              <a:rPr lang="zh-CN" altLang="en-US"/>
              <a:t>上，以从节点node3为例，执行以下命令，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启动Hive的客户端</a:t>
            </a:r>
            <a:r>
              <a:rPr lang="zh-CN" altLang="en-US"/>
              <a:t>。</a:t>
            </a:r>
            <a:endParaRPr lang="zh-CN" altLang="en-US"/>
          </a:p>
          <a:p>
            <a:pPr algn="l" fontAlgn="auto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[root@node3 ~]# </a:t>
            </a:r>
            <a:r>
              <a:rPr lang="zh-CN" altLang="en-US" sz="1800" b="1">
                <a:solidFill>
                  <a:srgbClr val="FF0000"/>
                </a:solidFill>
              </a:rPr>
              <a:t>beeline</a:t>
            </a:r>
            <a:endParaRPr lang="zh-CN" altLang="en-US" b="1"/>
          </a:p>
          <a:p>
            <a:pPr indent="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启动后，在beeline命令模式下输入连接服务端信息，Hive2的服务端默认</a:t>
            </a:r>
            <a:r>
              <a:rPr lang="zh-CN" altLang="en-US" sz="1600" b="1">
                <a:solidFill>
                  <a:schemeClr val="accent1"/>
                </a:solidFill>
              </a:rPr>
              <a:t>端口号</a:t>
            </a:r>
            <a:r>
              <a:rPr lang="zh-CN" altLang="en-US"/>
              <a:t>为“10000”。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beeline&gt; !connect jdbc:hive2://node1:10000</a:t>
            </a:r>
            <a:endParaRPr lang="zh-CN" altLang="en-US" b="1"/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连接服务端后，命令行提示</a:t>
            </a:r>
            <a:r>
              <a:rPr lang="zh-CN" altLang="en-US" sz="1600" b="1">
                <a:solidFill>
                  <a:schemeClr val="accent1"/>
                </a:solidFill>
              </a:rPr>
              <a:t>输入用户名、密码</a:t>
            </a:r>
            <a:r>
              <a:rPr lang="zh-CN" altLang="en-US"/>
              <a:t>时，依次输入管理员的用户名“root”、密码为空，不输入，直接回车。</a:t>
            </a:r>
            <a:endParaRPr lang="zh-CN" altLang="en-US"/>
          </a:p>
          <a:p>
            <a:pPr algn="l" fontAlgn="auto">
              <a:spcBef>
                <a:spcPts val="6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b="1"/>
              <a:t>Enter username for jdbc:hive2://node1:10000: </a:t>
            </a:r>
            <a:r>
              <a:rPr lang="zh-CN" altLang="en-US" sz="1600" b="1">
                <a:solidFill>
                  <a:schemeClr val="accent1"/>
                </a:solidFill>
              </a:rPr>
              <a:t>root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Enter password for jdbc:hive2://node1:10000: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成功登录后，会显示如下内容。</a:t>
            </a:r>
            <a:endParaRPr lang="zh-CN" altLang="en-US"/>
          </a:p>
        </p:txBody>
      </p:sp>
      <p:pic>
        <p:nvPicPr>
          <p:cNvPr id="185" name="图片 185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25" y="3518535"/>
            <a:ext cx="5902325" cy="14420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1625" y="273685"/>
            <a:ext cx="3499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在命令行，输入“show databases;”，会显示以下内容。</a:t>
            </a:r>
            <a:endParaRPr lang="zh-CN" altLang="en-US"/>
          </a:p>
        </p:txBody>
      </p:sp>
      <p:pic>
        <p:nvPicPr>
          <p:cNvPr id="186" name="图片 186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" y="902653"/>
            <a:ext cx="3695700" cy="1030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5895" y="3820160"/>
            <a:ext cx="3040380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刷新</a:t>
            </a:r>
            <a:r>
              <a:rPr lang="en-US" altLang="zh-CN"/>
              <a:t>Hive</a:t>
            </a:r>
            <a:r>
              <a:rPr lang="zh-CN" altLang="en-US"/>
              <a:t>的Web页面，如</a:t>
            </a:r>
            <a:r>
              <a:rPr lang="zh-CN" altLang="en-US" sz="1600" b="1">
                <a:solidFill>
                  <a:schemeClr val="accent1"/>
                </a:solidFill>
              </a:rPr>
              <a:t>右图</a:t>
            </a:r>
            <a:r>
              <a:rPr lang="zh-CN" altLang="en-US"/>
              <a:t>所示，可以看到页面中显示了连接到服务器的客户端信息，以及操作Hive SQL命令的历史记录。</a:t>
            </a:r>
            <a:endParaRPr lang="zh-CN" altLang="en-US"/>
          </a:p>
        </p:txBody>
      </p:sp>
      <p:pic>
        <p:nvPicPr>
          <p:cNvPr id="187" name="图片 187" descr="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80" y="92075"/>
            <a:ext cx="4302125" cy="4888865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379095" y="2380615"/>
            <a:ext cx="2427605" cy="881380"/>
          </a:xfrm>
          <a:prstGeom prst="cloudCallout">
            <a:avLst>
              <a:gd name="adj1" fmla="val -14791"/>
              <a:gd name="adj2" fmla="val -1225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ym typeface="+mn-ea"/>
              </a:rPr>
              <a:t>default</a:t>
            </a:r>
            <a:r>
              <a:rPr lang="zh-CN" altLang="en-US">
                <a:sym typeface="+mn-ea"/>
              </a:rPr>
              <a:t>是</a:t>
            </a:r>
            <a:r>
              <a:rPr lang="en-US" altLang="zh-CN"/>
              <a:t>Hive</a:t>
            </a:r>
            <a:r>
              <a:rPr lang="zh-CN" altLang="en-US"/>
              <a:t>自带的</a:t>
            </a:r>
            <a:r>
              <a:rPr lang="zh-CN" altLang="en-US"/>
              <a:t>默认数据库</a:t>
            </a:r>
            <a:endParaRPr lang="en-US" alt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5.4 Hive数据操作</a:t>
            </a:r>
            <a:r>
              <a:rPr lang="zh-CN" altLang="en-US"/>
              <a:t>	</a:t>
            </a:r>
            <a:r>
              <a:rPr lang="zh-CN" altLang="en-US" sz="1800"/>
              <a:t>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858520"/>
            <a:ext cx="39928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在操作数据前，先来熟悉下Hive 中的数据模型。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99720" y="1323975"/>
          <a:ext cx="8495030" cy="2798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440"/>
                <a:gridCol w="2376805"/>
                <a:gridCol w="5772785"/>
              </a:tblGrid>
              <a:tr h="430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数据模型名称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 明</a:t>
                      </a:r>
                      <a:endParaRPr lang="en-US" altLang="en-US" sz="1400" b="1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7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Database（数据库）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</a:t>
                      </a: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hive-site.xml配置文件中</a:t>
                      </a:r>
                      <a:r>
                        <a:rPr lang="zh-CN" alt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</a:t>
                      </a:r>
                      <a:r>
                        <a:rPr lang="en-US" sz="140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“hive.metastore.warehouse.dir”</a:t>
                      </a: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属性所设置</a:t>
                      </a:r>
                      <a:r>
                        <a:rPr lang="zh-CN" alt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，对应着</a:t>
                      </a:r>
                      <a:r>
                        <a:rPr lang="en-US" sz="140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HDFS</a:t>
                      </a: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目录下一个文件夹，用于避免表、视图、分区、列等的命名冲突。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2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Table（数据表）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 HDFS 中表现所属 database 目录下一个子文件夹。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external table（外部表）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 table 类似，不过其数据存放位置可以指定为任意 HDFS 目录路径。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2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Partition（分区）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 HDFS 中表现为 table 目录下的子目录。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Bucket（桶）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 HDFS 中表现为同一个表目录或者分区目录下根据某个字段的值进行 hash 散列之后的多个文件。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accent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View（视图）</a:t>
                      </a:r>
                      <a:endParaRPr lang="en-US" altLang="en-US" sz="1400" b="1">
                        <a:solidFill>
                          <a:schemeClr val="accent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333333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与传统数据库类似，只读，基于数据表创建，Hive中的视图仅仅相当于一个SQL语句的快捷方式或别名。</a:t>
                      </a:r>
                      <a:endParaRPr lang="en-US" altLang="en-US" sz="1400" b="0">
                        <a:solidFill>
                          <a:srgbClr val="333333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25755" y="28702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1600"/>
              <a:t>Hive支持的数据类型：</a:t>
            </a:r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325755" y="727075"/>
            <a:ext cx="8564245" cy="3207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460"/>
              </a:lnSpc>
              <a:buFont typeface="Arial" panose="020B0604020202020204" pitchFamily="34" charset="0"/>
              <a:buChar char="•"/>
            </a:pPr>
            <a:r>
              <a:rPr lang="zh-CN" altLang="en-US" sz="1800" b="1"/>
              <a:t>数字型</a:t>
            </a:r>
            <a:endParaRPr lang="zh-CN" altLang="en-US" sz="1800" b="1"/>
          </a:p>
          <a:p>
            <a:pPr fontAlgn="auto">
              <a:lnSpc>
                <a:spcPts val="2520"/>
              </a:lnSpc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TINYINT、SMALLINT、INT、BIGINT、FLOAT、DOUBLE、DECIMAL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 algn="l">
              <a:lnSpc>
                <a:spcPts val="246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800" b="1"/>
              <a:t>日期型</a:t>
            </a:r>
            <a:endParaRPr lang="zh-CN" altLang="en-US" sz="1800" b="1"/>
          </a:p>
          <a:p>
            <a:pPr algn="l">
              <a:lnSpc>
                <a:spcPts val="2520"/>
              </a:lnSpc>
              <a:buClrTx/>
              <a:buSzTx/>
              <a:buFontTx/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TIMESTAMP、DATE、INTERVAL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字符型</a:t>
            </a:r>
            <a:r>
              <a:rPr lang="zh-CN" altLang="en-US"/>
              <a:t>	</a:t>
            </a:r>
            <a:endParaRPr lang="zh-CN" altLang="en-US"/>
          </a:p>
          <a:p>
            <a:pPr algn="l">
              <a:lnSpc>
                <a:spcPts val="2520"/>
              </a:lnSpc>
              <a:buClrTx/>
              <a:buSzTx/>
              <a:buFontTx/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STRING、VARCHAR、CHAR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/>
              <a:t>复合型</a:t>
            </a:r>
            <a:r>
              <a:rPr lang="zh-CN" altLang="en-US"/>
              <a:t>	</a:t>
            </a:r>
            <a:endParaRPr lang="zh-CN" altLang="en-US"/>
          </a:p>
          <a:p>
            <a:pPr algn="l">
              <a:lnSpc>
                <a:spcPts val="2520"/>
              </a:lnSpc>
              <a:buClrTx/>
              <a:buSzTx/>
              <a:buFontTx/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ARRAY、MAP、STRUCT、</a:t>
            </a:r>
            <a:endParaRPr lang="zh-CN" altLang="en-US" sz="1600" b="1">
              <a:solidFill>
                <a:srgbClr val="FF0000"/>
              </a:solidFill>
            </a:endParaRPr>
          </a:p>
          <a:p>
            <a:pPr marL="285750" indent="-285750" algn="l">
              <a:lnSpc>
                <a:spcPts val="246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800" b="1"/>
              <a:t>其它	</a:t>
            </a:r>
            <a:endParaRPr lang="zh-CN" altLang="en-US" sz="1800" b="1"/>
          </a:p>
          <a:p>
            <a:pPr algn="l">
              <a:lnSpc>
                <a:spcPts val="2520"/>
              </a:lnSpc>
              <a:buClrTx/>
              <a:buSzTx/>
              <a:buFontTx/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BOOLEAN、BINARY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7820" y="701675"/>
            <a:ext cx="8468360" cy="4346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执行以下HQL语句，</a:t>
            </a:r>
            <a:r>
              <a:rPr lang="zh-CN" altLang="en-US" sz="1600" b="1">
                <a:solidFill>
                  <a:schemeClr val="accent1"/>
                </a:solidFill>
              </a:rPr>
              <a:t>创建数据库</a:t>
            </a:r>
            <a:r>
              <a:rPr lang="zh-CN" altLang="en-US"/>
              <a:t>“test”。</a:t>
            </a:r>
            <a:endParaRPr lang="zh-CN" altLang="en-US"/>
          </a:p>
          <a:p>
            <a:pPr algn="l" fontAlgn="auto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 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create</a:t>
            </a:r>
            <a:r>
              <a:rPr lang="zh-CN" altLang="en-US" b="1"/>
              <a:t> </a:t>
            </a:r>
            <a:r>
              <a:rPr lang="zh-CN" altLang="en-US" sz="1600" b="1">
                <a:solidFill>
                  <a:srgbClr val="FF0000"/>
                </a:solidFill>
              </a:rPr>
              <a:t>database</a:t>
            </a:r>
            <a:r>
              <a:rPr lang="zh-CN" altLang="en-US" b="1"/>
              <a:t> test;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查询</a:t>
            </a:r>
            <a:r>
              <a:rPr lang="zh-CN" altLang="en-US"/>
              <a:t>Hive中的</a:t>
            </a:r>
            <a:r>
              <a:rPr lang="zh-CN" altLang="en-US" sz="1600" b="1">
                <a:solidFill>
                  <a:schemeClr val="accent1"/>
                </a:solidFill>
              </a:rPr>
              <a:t>所有数据库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show databases</a:t>
            </a:r>
            <a:r>
              <a:rPr lang="zh-CN" altLang="en-US" b="1"/>
              <a:t>;</a:t>
            </a:r>
            <a:endParaRPr lang="zh-CN" altLang="en-US" b="1"/>
          </a:p>
          <a:p>
            <a:r>
              <a:rPr lang="zh-CN" altLang="en-US"/>
              <a:t>如果成功，会反馈以下信息。</a:t>
            </a:r>
            <a:endParaRPr lang="zh-CN" altLang="en-US"/>
          </a:p>
          <a:p>
            <a:r>
              <a:rPr lang="zh-CN" altLang="en-US"/>
              <a:t>+----------------+</a:t>
            </a:r>
            <a:endParaRPr lang="zh-CN" altLang="en-US"/>
          </a:p>
          <a:p>
            <a:r>
              <a:rPr lang="zh-CN" altLang="en-US"/>
              <a:t>| database_name  |</a:t>
            </a:r>
            <a:endParaRPr lang="zh-CN" altLang="en-US"/>
          </a:p>
          <a:p>
            <a:r>
              <a:rPr lang="zh-CN" altLang="en-US"/>
              <a:t>+----------------+</a:t>
            </a:r>
            <a:endParaRPr lang="zh-CN" altLang="en-US"/>
          </a:p>
          <a:p>
            <a:r>
              <a:rPr lang="zh-CN" altLang="en-US"/>
              <a:t>| default        |</a:t>
            </a:r>
            <a:endParaRPr lang="zh-CN" altLang="en-US"/>
          </a:p>
          <a:p>
            <a:r>
              <a:rPr lang="zh-CN" altLang="en-US"/>
              <a:t>| test           |</a:t>
            </a:r>
            <a:endParaRPr lang="zh-CN" altLang="en-US"/>
          </a:p>
          <a:p>
            <a:r>
              <a:rPr lang="zh-CN" altLang="en-US"/>
              <a:t>+----------------+</a:t>
            </a:r>
            <a:endParaRPr lang="zh-CN" altLang="en-US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指定</a:t>
            </a:r>
            <a:r>
              <a:rPr lang="zh-CN" altLang="en-US"/>
              <a:t>使用“test”</a:t>
            </a:r>
            <a:r>
              <a:rPr lang="zh-CN" altLang="en-US" sz="1600" b="1">
                <a:solidFill>
                  <a:schemeClr val="accent1"/>
                </a:solidFill>
              </a:rPr>
              <a:t>数据库</a:t>
            </a:r>
            <a:r>
              <a:rPr lang="zh-CN" altLang="en-US"/>
              <a:t>（</a:t>
            </a:r>
            <a:r>
              <a:rPr lang="zh-CN" altLang="en-US" sz="1600" b="1">
                <a:solidFill>
                  <a:srgbClr val="FF0000"/>
                </a:solidFill>
              </a:rPr>
              <a:t>如果不指定</a:t>
            </a:r>
            <a:r>
              <a:rPr lang="zh-CN" altLang="en-US"/>
              <a:t>，</a:t>
            </a:r>
            <a:r>
              <a:rPr lang="zh-CN" altLang="en-US" sz="1600" b="1">
                <a:solidFill>
                  <a:srgbClr val="FF0000"/>
                </a:solidFill>
              </a:rPr>
              <a:t>默认使用的是default</a:t>
            </a:r>
            <a:r>
              <a:rPr lang="zh-CN" altLang="en-US"/>
              <a:t>数据库）。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use</a:t>
            </a:r>
            <a:r>
              <a:rPr lang="zh-CN" altLang="en-US" b="1"/>
              <a:t> test;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如果要</a:t>
            </a:r>
            <a:r>
              <a:rPr lang="zh-CN" altLang="en-US" sz="1600" b="1">
                <a:solidFill>
                  <a:schemeClr val="accent1"/>
                </a:solidFill>
              </a:rPr>
              <a:t>删除</a:t>
            </a:r>
            <a:r>
              <a:rPr lang="zh-CN" altLang="en-US"/>
              <a:t>“test”</a:t>
            </a:r>
            <a:r>
              <a:rPr lang="zh-CN" altLang="en-US" sz="1600" b="1">
                <a:solidFill>
                  <a:schemeClr val="accent1"/>
                </a:solidFill>
              </a:rPr>
              <a:t>数据库</a:t>
            </a:r>
            <a:r>
              <a:rPr lang="zh-CN" altLang="en-US"/>
              <a:t>，可以执行以下HQL语句。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drop database </a:t>
            </a:r>
            <a:r>
              <a:rPr lang="zh-CN" altLang="en-US" b="1"/>
              <a:t>if exists test cascade;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337820" y="25146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5.4.1 数据库操作</a:t>
            </a:r>
            <a:endParaRPr lang="zh-CN" altLang="en-US" sz="1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1800"/>
              <a:t>5.4.2 数据表操作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79883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1. 表的创建</a:t>
            </a:r>
            <a:endParaRPr lang="zh-CN" altLang="en-US" sz="1600" b="1"/>
          </a:p>
        </p:txBody>
      </p:sp>
      <p:sp>
        <p:nvSpPr>
          <p:cNvPr id="4" name="文本框 3"/>
          <p:cNvSpPr txBox="1"/>
          <p:nvPr/>
        </p:nvSpPr>
        <p:spPr>
          <a:xfrm>
            <a:off x="300355" y="1170940"/>
            <a:ext cx="8543925" cy="727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480"/>
              </a:lnSpc>
            </a:pPr>
            <a:r>
              <a:rPr lang="en-US" altLang="zh-CN"/>
              <a:t>   </a:t>
            </a:r>
            <a:r>
              <a:rPr lang="zh-CN" altLang="en-US"/>
              <a:t>Hive SQL提供了以下</a:t>
            </a:r>
            <a:r>
              <a:rPr lang="zh-CN" altLang="en-US" sz="1600" b="1">
                <a:solidFill>
                  <a:schemeClr val="accent1"/>
                </a:solidFill>
              </a:rPr>
              <a:t>三种</a:t>
            </a:r>
            <a:r>
              <a:rPr lang="zh-CN" altLang="en-US"/>
              <a:t>操作方式：分步操作方式、单行操作方式、脚本文件操作方式（这三种操作方式，在实际操作中任选一种即可），这里</a:t>
            </a:r>
            <a:r>
              <a:rPr lang="zh-CN" altLang="en-US" sz="1600" b="1">
                <a:solidFill>
                  <a:schemeClr val="accent1"/>
                </a:solidFill>
              </a:rPr>
              <a:t>以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脚本文件操作方式为例</a:t>
            </a:r>
            <a:r>
              <a:rPr lang="zh-CN" altLang="en-US">
                <a:sym typeface="+mn-ea"/>
              </a:rPr>
              <a:t>进行讲解。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085" y="2207260"/>
            <a:ext cx="8545195" cy="257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首先</a:t>
            </a:r>
            <a:r>
              <a:rPr lang="zh-CN" altLang="en-US" sz="1600" b="1">
                <a:solidFill>
                  <a:schemeClr val="accent1"/>
                </a:solidFill>
              </a:rPr>
              <a:t>创建</a:t>
            </a:r>
            <a:r>
              <a:rPr lang="zh-CN" altLang="en-US"/>
              <a:t>一个以“.sql”作为文件扩展名的</a:t>
            </a:r>
            <a:r>
              <a:rPr lang="en-US" altLang="zh-CN"/>
              <a:t>H</a:t>
            </a:r>
            <a:r>
              <a:rPr lang="zh-CN" altLang="en-US"/>
              <a:t>QL</a:t>
            </a:r>
            <a:r>
              <a:rPr lang="zh-CN" altLang="en-US" sz="1600" b="1">
                <a:solidFill>
                  <a:schemeClr val="accent1"/>
                </a:solidFill>
              </a:rPr>
              <a:t>脚本文件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[root@node1 hive-test]# vi person-table.sql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向“person-table.sql”文件中写入以下代码，</a:t>
            </a:r>
            <a:r>
              <a:rPr lang="zh-CN" altLang="en-US" sz="1600" b="1">
                <a:solidFill>
                  <a:schemeClr val="accent1"/>
                </a:solidFill>
              </a:rPr>
              <a:t>注意：每一行后面，都要带一个英文的空格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-- </a:t>
            </a:r>
            <a:r>
              <a:rPr lang="zh-CN" altLang="en-US" sz="1600" b="1">
                <a:solidFill>
                  <a:srgbClr val="FF0000"/>
                </a:solidFill>
              </a:rPr>
              <a:t>指定</a:t>
            </a:r>
            <a:r>
              <a:rPr lang="zh-CN" altLang="en-US" b="1"/>
              <a:t>目标</a:t>
            </a:r>
            <a:r>
              <a:rPr lang="zh-CN" altLang="en-US" sz="1600" b="1">
                <a:solidFill>
                  <a:srgbClr val="FF0000"/>
                </a:solidFill>
              </a:rPr>
              <a:t>数据库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use</a:t>
            </a:r>
            <a:r>
              <a:rPr lang="zh-CN" altLang="en-US" b="1"/>
              <a:t> test;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b="1"/>
              <a:t>-- </a:t>
            </a:r>
            <a:r>
              <a:rPr lang="zh-CN" altLang="en-US" sz="1600" b="1">
                <a:solidFill>
                  <a:srgbClr val="FF0000"/>
                </a:solidFill>
              </a:rPr>
              <a:t>创建</a:t>
            </a:r>
            <a:r>
              <a:rPr lang="zh-CN" altLang="en-US" b="1"/>
              <a:t>person</a:t>
            </a:r>
            <a:r>
              <a:rPr lang="zh-CN" altLang="en-US" sz="1600" b="1">
                <a:solidFill>
                  <a:srgbClr val="FF0000"/>
                </a:solidFill>
              </a:rPr>
              <a:t>表</a:t>
            </a:r>
            <a:r>
              <a:rPr lang="zh-CN" altLang="en-US" b="1"/>
              <a:t>，设计表中的字段名，以及数据类型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</a:rPr>
              <a:t>create table</a:t>
            </a:r>
            <a:r>
              <a:rPr lang="zh-CN" altLang="en-US" b="1"/>
              <a:t> person(</a:t>
            </a:r>
            <a:r>
              <a:rPr lang="zh-CN" altLang="en-US" b="1">
                <a:solidFill>
                  <a:schemeClr val="accent1"/>
                </a:solidFill>
              </a:rPr>
              <a:t>id int, name string, age int, fav array&lt;string&gt;, addr map&lt;string, string&gt;</a:t>
            </a:r>
            <a:r>
              <a:rPr lang="zh-CN" altLang="en-US" b="1"/>
              <a:t>)</a:t>
            </a:r>
            <a:endParaRPr lang="zh-CN" altLang="en-US" b="1"/>
          </a:p>
        </p:txBody>
      </p:sp>
      <p:sp>
        <p:nvSpPr>
          <p:cNvPr id="6" name="云形标注 5"/>
          <p:cNvSpPr/>
          <p:nvPr/>
        </p:nvSpPr>
        <p:spPr>
          <a:xfrm>
            <a:off x="6238240" y="225425"/>
            <a:ext cx="2607310" cy="7029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其它两种操作方式请参照教材。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5.1 什么是Hive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882015"/>
            <a:ext cx="8545195" cy="3589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480"/>
              </a:lnSpc>
            </a:pPr>
            <a:r>
              <a:rPr lang="en-US" altLang="zh-CN"/>
              <a:t>     </a:t>
            </a:r>
            <a:r>
              <a:rPr lang="zh-CN" altLang="en-US"/>
              <a:t>hive是一个</a:t>
            </a:r>
            <a:r>
              <a:rPr lang="zh-CN" altLang="en-US" sz="1600" b="1">
                <a:solidFill>
                  <a:schemeClr val="accent1"/>
                </a:solidFill>
              </a:rPr>
              <a:t>基于</a:t>
            </a:r>
            <a:r>
              <a:rPr lang="zh-CN" altLang="en-US"/>
              <a:t>Hadoop平台，</a:t>
            </a:r>
            <a:r>
              <a:rPr lang="zh-CN" altLang="en-US" sz="1600" b="1">
                <a:solidFill>
                  <a:schemeClr val="accent1"/>
                </a:solidFill>
              </a:rPr>
              <a:t>底层</a:t>
            </a:r>
            <a:r>
              <a:rPr lang="zh-CN" altLang="en-US"/>
              <a:t>采用MapReduce实现对数据的HDFS存储、分析和处理的</a:t>
            </a:r>
            <a:r>
              <a:rPr lang="zh-CN" altLang="en-US" sz="1600" b="1">
                <a:solidFill>
                  <a:schemeClr val="accent1"/>
                </a:solidFill>
              </a:rPr>
              <a:t>数据仓库管理工具</a:t>
            </a:r>
            <a:r>
              <a:rPr lang="zh-CN" altLang="en-US"/>
              <a:t>。所以Hive不是数据库，它只是一款封装了MapReduce 计算框架的工具，实现</a:t>
            </a:r>
            <a:r>
              <a:rPr lang="zh-CN" altLang="en-US" sz="1600" b="1">
                <a:solidFill>
                  <a:schemeClr val="accent1"/>
                </a:solidFill>
              </a:rPr>
              <a:t>对HDFS数据</a:t>
            </a:r>
            <a:r>
              <a:rPr lang="zh-CN" altLang="en-US" sz="1400"/>
              <a:t>的</a:t>
            </a:r>
            <a:r>
              <a:rPr lang="zh-CN" altLang="en-US" sz="1600" b="1">
                <a:solidFill>
                  <a:schemeClr val="accent1"/>
                </a:solidFill>
              </a:rPr>
              <a:t>分析和管理</a:t>
            </a:r>
            <a:r>
              <a:rPr lang="zh-CN" altLang="en-US"/>
              <a:t>。Hive的使用价值在于，它提供了</a:t>
            </a:r>
            <a:r>
              <a:rPr lang="zh-CN" altLang="en-US" sz="1600" b="1">
                <a:solidFill>
                  <a:schemeClr val="accent1"/>
                </a:solidFill>
              </a:rPr>
              <a:t>类SQL查询</a:t>
            </a:r>
            <a:r>
              <a:rPr lang="zh-CN" altLang="en-US"/>
              <a:t>功能，让使用者可以不用直接接触到MapReduce程序，就能实现对数据的统计分析。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(1)通过HQL语言（Hive Query Language），可以轻松地访问数据，支持数据仓库任务，如：提取、转换、加载（ETL）、报告和数据分析功能；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(2)可以直接访问存储在HDFS中的数据，或其他基于Hadoop平台的数据存储系统，比如：HBase；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(3)</a:t>
            </a:r>
            <a:r>
              <a:rPr lang="zh-CN" altLang="en-US" b="1"/>
              <a:t>适合于熟悉SQL语句，但不会MapReduce编程的数据分析人员使用</a:t>
            </a:r>
            <a:r>
              <a:rPr lang="zh-CN" altLang="en-US"/>
              <a:t>，适用于</a:t>
            </a:r>
            <a:r>
              <a:rPr lang="zh-CN" altLang="en-US" sz="1600" b="1">
                <a:solidFill>
                  <a:schemeClr val="accent1"/>
                </a:solidFill>
              </a:rPr>
              <a:t>离线</a:t>
            </a:r>
            <a:r>
              <a:rPr lang="zh-CN" altLang="en-US"/>
              <a:t>的批量数据计算。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</a:t>
            </a:r>
            <a:r>
              <a:rPr lang="en-US" altLang="zh-CN"/>
              <a:t>4</a:t>
            </a:r>
            <a:r>
              <a:rPr lang="zh-CN" altLang="en-US"/>
              <a:t>)虽然Hive可以取代一部分编写MapReduce程序的工作，但Hive只能做一些简单的统计查询分析，想要做复杂的数据挖掘，仍然需要编写MapReduce程序；</a:t>
            </a:r>
            <a:endParaRPr lang="zh-CN" altLang="en-US"/>
          </a:p>
          <a:p>
            <a:pPr fontAlgn="auto">
              <a:lnSpc>
                <a:spcPts val="2480"/>
              </a:lnSpc>
            </a:pPr>
            <a:r>
              <a:rPr lang="zh-CN" altLang="en-US"/>
              <a:t>(</a:t>
            </a:r>
            <a:r>
              <a:rPr lang="en-US" altLang="zh-CN"/>
              <a:t>5</a:t>
            </a:r>
            <a:r>
              <a:rPr lang="zh-CN" altLang="en-US"/>
              <a:t>)Hive使用的HQL语言，是一款类似关系型数据库的SQL语句，所以Hive适合于处理存在有关系的数据。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0195" y="768350"/>
            <a:ext cx="8563610" cy="2476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-- 指定</a:t>
            </a:r>
            <a:r>
              <a:rPr lang="zh-CN" altLang="en-US" sz="1600" b="1">
                <a:solidFill>
                  <a:srgbClr val="FF0000"/>
                </a:solidFill>
              </a:rPr>
              <a:t>数据</a:t>
            </a:r>
            <a:r>
              <a:rPr lang="zh-CN" altLang="en-US" b="1"/>
              <a:t>的</a:t>
            </a:r>
            <a:r>
              <a:rPr lang="zh-CN" altLang="en-US" sz="1600" b="1">
                <a:solidFill>
                  <a:srgbClr val="FF0000"/>
                </a:solidFill>
              </a:rPr>
              <a:t>序列化格式规</a:t>
            </a:r>
            <a:r>
              <a:rPr lang="zh-CN" altLang="en-US" b="1"/>
              <a:t>则，</a:t>
            </a:r>
            <a:r>
              <a:rPr lang="zh-CN" altLang="en-US" sz="1600" b="1">
                <a:solidFill>
                  <a:srgbClr val="FF0000"/>
                </a:solidFill>
              </a:rPr>
              <a:t>字段之间</a:t>
            </a:r>
            <a:r>
              <a:rPr lang="zh-CN" altLang="en-US" b="1"/>
              <a:t>以制表符</a:t>
            </a:r>
            <a:r>
              <a:rPr lang="zh-CN" altLang="en-US" sz="1600" b="1">
                <a:solidFill>
                  <a:srgbClr val="FF0000"/>
                </a:solidFill>
              </a:rPr>
              <a:t>间隔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row format delimited fields terminated by '\t' 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-- </a:t>
            </a:r>
            <a:r>
              <a:rPr lang="zh-CN" altLang="en-US" sz="1600" b="1">
                <a:solidFill>
                  <a:srgbClr val="FF0000"/>
                </a:solidFill>
              </a:rPr>
              <a:t>集合类型的数据</a:t>
            </a:r>
            <a:r>
              <a:rPr lang="zh-CN" altLang="en-US" b="1"/>
              <a:t>以'-'</a:t>
            </a:r>
            <a:r>
              <a:rPr lang="zh-CN" altLang="en-US" sz="1600" b="1">
                <a:solidFill>
                  <a:srgbClr val="FF0000"/>
                </a:solidFill>
              </a:rPr>
              <a:t>间隔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collection items terminated by '-' 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-- </a:t>
            </a:r>
            <a:r>
              <a:rPr lang="zh-CN" altLang="en-US" sz="1600" b="1">
                <a:solidFill>
                  <a:srgbClr val="FF0000"/>
                </a:solidFill>
              </a:rPr>
              <a:t>字典类型的数据</a:t>
            </a:r>
            <a:r>
              <a:rPr lang="zh-CN" altLang="en-US" b="1"/>
              <a:t>以':'</a:t>
            </a:r>
            <a:r>
              <a:rPr lang="zh-CN" altLang="en-US" sz="1600" b="1">
                <a:solidFill>
                  <a:srgbClr val="FF0000"/>
                </a:solidFill>
              </a:rPr>
              <a:t>间隔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map keys terminated by ':' 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-- 数据</a:t>
            </a:r>
            <a:r>
              <a:rPr lang="zh-CN" altLang="en-US" sz="1600" b="1">
                <a:solidFill>
                  <a:srgbClr val="FF0000"/>
                </a:solidFill>
              </a:rPr>
              <a:t>在HDFS中</a:t>
            </a:r>
            <a:r>
              <a:rPr lang="zh-CN" altLang="en-US" b="1"/>
              <a:t>，以</a:t>
            </a:r>
            <a:r>
              <a:rPr lang="zh-CN" altLang="en-US" sz="1600" b="1">
                <a:solidFill>
                  <a:srgbClr val="FF0000"/>
                </a:solidFill>
              </a:rPr>
              <a:t>文本文件的方式</a:t>
            </a:r>
            <a:r>
              <a:rPr lang="zh-CN" altLang="en-US" sz="1600" b="1">
                <a:solidFill>
                  <a:srgbClr val="FF0000"/>
                </a:solidFill>
              </a:rPr>
              <a:t>保存</a:t>
            </a:r>
            <a:endParaRPr lang="zh-CN" altLang="en-US" b="1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None/>
            </a:pPr>
            <a:r>
              <a:rPr lang="zh-CN" altLang="en-US" b="1"/>
              <a:t>stored as textfile;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302260" y="261620"/>
            <a:ext cx="242887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接上一页：</a:t>
            </a:r>
            <a:endParaRPr lang="zh-CN" altLang="en-US" sz="1600"/>
          </a:p>
        </p:txBody>
      </p:sp>
      <p:sp>
        <p:nvSpPr>
          <p:cNvPr id="4" name="云形标注 3"/>
          <p:cNvSpPr/>
          <p:nvPr/>
        </p:nvSpPr>
        <p:spPr>
          <a:xfrm>
            <a:off x="5110480" y="2428240"/>
            <a:ext cx="3109595" cy="1059180"/>
          </a:xfrm>
          <a:prstGeom prst="cloudCallout">
            <a:avLst>
              <a:gd name="adj1" fmla="val -77894"/>
              <a:gd name="adj2" fmla="val -1060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间隔符的设置，来源于原始数据的格式。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0705" y="3968115"/>
            <a:ext cx="4757420" cy="1030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70705" y="357441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原始数据格式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2260" y="307340"/>
            <a:ext cx="8539480" cy="3676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在beeline命令模式下，执行以下命令，运行“person-table.sql”脚本文件。命令的语法格式如下。</a:t>
            </a:r>
            <a:endParaRPr lang="zh-CN" altLang="en-US"/>
          </a:p>
          <a:p>
            <a:pPr algn="l">
              <a:spcBef>
                <a:spcPts val="300"/>
              </a:spcBef>
              <a:spcAft>
                <a:spcPts val="300"/>
              </a:spcAft>
              <a:buClrTx/>
              <a:buSzTx/>
              <a:buFontTx/>
            </a:pPr>
            <a:r>
              <a:rPr lang="en-US" altLang="zh-CN" sz="1600" b="1">
                <a:solidFill>
                  <a:srgbClr val="FF0000"/>
                </a:solidFill>
              </a:rPr>
              <a:t>	</a:t>
            </a:r>
            <a:r>
              <a:rPr lang="zh-CN" altLang="en-US" sz="1600" b="1">
                <a:solidFill>
                  <a:srgbClr val="FF0000"/>
                </a:solidFill>
              </a:rPr>
              <a:t>!run  带绝对路径的脚本文件名</a:t>
            </a:r>
            <a:endParaRPr lang="zh-CN" altLang="en-US" sz="1600" b="1">
              <a:solidFill>
                <a:srgbClr val="FF0000"/>
              </a:solidFill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/>
              <a:t>具体命令内容如下：</a:t>
            </a:r>
            <a:endParaRPr lang="zh-CN" altLang="en-US"/>
          </a:p>
          <a:p>
            <a:pPr indent="0" fontAlgn="auto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!run </a:t>
            </a:r>
            <a:r>
              <a:rPr lang="zh-CN" altLang="en-US" b="1"/>
              <a:t>/usr/test/hive-test/person-table.sql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执行以下HQL语句，可以查看当前数据库下的数据表。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0: jdbc:hive2://node1:10000&gt;</a:t>
            </a:r>
            <a:r>
              <a:rPr lang="zh-CN" altLang="en-US" sz="1600" b="1">
                <a:solidFill>
                  <a:srgbClr val="FF0000"/>
                </a:solidFill>
              </a:rPr>
              <a:t> show tables;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执行以下HQL语句，可以删除“person”数据表。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drop table</a:t>
            </a:r>
            <a:r>
              <a:rPr lang="zh-CN" altLang="en-US" b="1"/>
              <a:t> if exists person;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在beeline命令模式下，执行“!help”，可以查看到关于更多命令的帮助信息。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!help</a:t>
            </a:r>
            <a:endParaRPr lang="zh-CN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690" y="27495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2. 数据加载到表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3690" y="698500"/>
            <a:ext cx="856361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/>
              <a:t>加载数据到Hive表中有两种方式。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(1)从</a:t>
            </a:r>
            <a:r>
              <a:rPr lang="zh-CN" altLang="en-US" sz="1600" b="1">
                <a:solidFill>
                  <a:schemeClr val="accent1"/>
                </a:solidFill>
              </a:rPr>
              <a:t>本地文件</a:t>
            </a:r>
            <a:r>
              <a:rPr lang="zh-CN" altLang="en-US" b="1"/>
              <a:t>中加载数据到表中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执行以下HQL语句，将“data.txt”文件中的</a:t>
            </a:r>
            <a:r>
              <a:rPr lang="zh-CN" altLang="en-US">
                <a:sym typeface="+mn-ea"/>
              </a:rPr>
              <a:t>原始</a:t>
            </a:r>
            <a:r>
              <a:rPr lang="zh-CN" altLang="en-US"/>
              <a:t>数据加载到新建的“person”表中，因为</a:t>
            </a:r>
            <a:r>
              <a:rPr lang="zh-CN" altLang="en-US">
                <a:sym typeface="+mn-ea"/>
              </a:rPr>
              <a:t>在主节点node1上启动的</a:t>
            </a:r>
            <a:r>
              <a:rPr lang="zh-CN" altLang="en-US"/>
              <a:t>Hive服务端，因此“data.txt”文件应放在节点node1中。</a:t>
            </a:r>
            <a:endParaRPr lang="zh-CN" altLang="en-US"/>
          </a:p>
          <a:p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load data local inpath</a:t>
            </a:r>
            <a:r>
              <a:rPr lang="zh-CN" altLang="en-US"/>
              <a:t> '/usr/test/data.txt' </a:t>
            </a:r>
            <a:r>
              <a:rPr lang="zh-CN" altLang="en-US" sz="1600" b="1">
                <a:solidFill>
                  <a:srgbClr val="FF0000"/>
                </a:solidFill>
              </a:rPr>
              <a:t>into table</a:t>
            </a:r>
            <a:r>
              <a:rPr lang="zh-CN" altLang="en-US"/>
              <a:t> person;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(2)从</a:t>
            </a:r>
            <a:r>
              <a:rPr lang="zh-CN" altLang="en-US" sz="1600" b="1">
                <a:solidFill>
                  <a:schemeClr val="accent1"/>
                </a:solidFill>
              </a:rPr>
              <a:t>HDFS</a:t>
            </a:r>
            <a:r>
              <a:rPr lang="zh-CN" altLang="en-US" b="1"/>
              <a:t>中加载数据到表中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在加载数据前，在HDFS上</a:t>
            </a:r>
            <a:r>
              <a:rPr lang="zh-CN" altLang="en-US">
                <a:sym typeface="+mn-ea"/>
              </a:rPr>
              <a:t>应已有</a:t>
            </a:r>
            <a:r>
              <a:rPr lang="zh-CN" altLang="en-US"/>
              <a:t>准备好的数据。执行以下HQL语句，将HDFS中的数据加载到Hive的“person”数据表中，如果在into关键字前加入</a:t>
            </a:r>
            <a:r>
              <a:rPr lang="zh-CN" altLang="en-US" sz="1600" b="1">
                <a:solidFill>
                  <a:srgbClr val="FF0000"/>
                </a:solidFill>
              </a:rPr>
              <a:t>overwrite</a:t>
            </a:r>
            <a:r>
              <a:rPr lang="zh-CN" altLang="en-US"/>
              <a:t>关键字则是</a:t>
            </a:r>
            <a:r>
              <a:rPr lang="zh-CN" altLang="en-US" sz="1600" b="1">
                <a:solidFill>
                  <a:srgbClr val="FF0000"/>
                </a:solidFill>
              </a:rPr>
              <a:t>覆盖</a:t>
            </a:r>
            <a:r>
              <a:rPr lang="zh-CN" altLang="en-US"/>
              <a:t>写，表中的原有数据会被删除。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load data inpath</a:t>
            </a:r>
            <a:r>
              <a:rPr lang="zh-CN" altLang="en-US"/>
              <a:t> '/test_data/data.txt' </a:t>
            </a:r>
            <a:r>
              <a:rPr lang="zh-CN" altLang="en-US" sz="1600" b="1">
                <a:solidFill>
                  <a:srgbClr val="FF0000"/>
                </a:solidFill>
              </a:rPr>
              <a:t>into</a:t>
            </a:r>
            <a:r>
              <a:rPr lang="zh-CN" altLang="en-US"/>
              <a:t> </a:t>
            </a:r>
            <a:r>
              <a:rPr lang="zh-CN" altLang="en-US" sz="1600" b="1">
                <a:solidFill>
                  <a:srgbClr val="FF0000"/>
                </a:solidFill>
              </a:rPr>
              <a:t>table </a:t>
            </a:r>
            <a:r>
              <a:rPr lang="zh-CN" altLang="en-US"/>
              <a:t>person;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执行后，HDFS中的“</a:t>
            </a:r>
            <a:r>
              <a:rPr lang="zh-CN" altLang="en-US" sz="1600" b="1">
                <a:solidFill>
                  <a:schemeClr val="accent1"/>
                </a:solidFill>
              </a:rPr>
              <a:t>data.txt”文件会被移动到“person”表所在HDFS中的目录下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755" y="28702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表数据查询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040" y="856615"/>
            <a:ext cx="85032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执行以下HQL语句，查询表数据。</a:t>
            </a:r>
            <a:endParaRPr lang="zh-CN" altLang="en-US"/>
          </a:p>
          <a:p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select * from</a:t>
            </a:r>
            <a:r>
              <a:rPr lang="zh-CN" altLang="en-US"/>
              <a:t> person;</a:t>
            </a:r>
            <a:endParaRPr lang="zh-CN" altLang="en-US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>
                <a:sym typeface="+mn-ea"/>
              </a:rPr>
              <a:t>查询结果见下图</a:t>
            </a:r>
            <a:endParaRPr lang="zh-CN" altLang="en-US"/>
          </a:p>
        </p:txBody>
      </p:sp>
      <p:pic>
        <p:nvPicPr>
          <p:cNvPr id="188" name="图片 188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2118" y="1950403"/>
            <a:ext cx="5739765" cy="12426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5755" y="3462655"/>
            <a:ext cx="84982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表的重命名。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/>
              <a:t>例如，将“person”表重命名为“person_new”。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alter table</a:t>
            </a:r>
            <a:r>
              <a:rPr lang="zh-CN" altLang="en-US"/>
              <a:t> person </a:t>
            </a:r>
            <a:r>
              <a:rPr lang="zh-CN" altLang="en-US" sz="1600" b="1">
                <a:solidFill>
                  <a:srgbClr val="FF0000"/>
                </a:solidFill>
              </a:rPr>
              <a:t>rename to</a:t>
            </a:r>
            <a:r>
              <a:rPr lang="zh-CN" altLang="en-US"/>
              <a:t> person_new;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1800"/>
              <a:t>5.4.3 表的分区与分桶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751205"/>
            <a:ext cx="854456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Hive的分区和分桶的作用是为了在进行海量数据查询时，减少扫描数据的总量。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9720" y="110553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1.分区</a:t>
            </a:r>
            <a:endParaRPr lang="zh-CN" altLang="en-US" sz="1600" b="1"/>
          </a:p>
        </p:txBody>
      </p:sp>
      <p:sp>
        <p:nvSpPr>
          <p:cNvPr id="5" name="文本框 4"/>
          <p:cNvSpPr txBox="1"/>
          <p:nvPr/>
        </p:nvSpPr>
        <p:spPr>
          <a:xfrm>
            <a:off x="316230" y="1561465"/>
            <a:ext cx="8545195" cy="197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38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/>
              <a:t>执行以下HQL语句，创建一个分区数据表“person_partition”，语句中以“mytime”字段作为</a:t>
            </a:r>
            <a:r>
              <a:rPr lang="zh-CN" altLang="en-US" sz="1600" b="1">
                <a:solidFill>
                  <a:schemeClr val="accent1"/>
                </a:solidFill>
              </a:rPr>
              <a:t>分区列</a:t>
            </a:r>
            <a:r>
              <a:rPr lang="zh-CN" altLang="en-US"/>
              <a:t>，注意</a:t>
            </a:r>
            <a:r>
              <a:rPr lang="zh-CN" altLang="en-US" sz="1600" b="1">
                <a:solidFill>
                  <a:schemeClr val="accent1"/>
                </a:solidFill>
              </a:rPr>
              <a:t>partitioned by </a:t>
            </a:r>
            <a:r>
              <a:rPr lang="zh-CN" altLang="en-US"/>
              <a:t>(mytime string)分区代码不能放置在row format delimited代码后，否则无法识别，</a:t>
            </a:r>
            <a:r>
              <a:rPr lang="zh-CN" altLang="en-US" sz="1600" b="1">
                <a:solidFill>
                  <a:schemeClr val="accent1"/>
                </a:solidFill>
              </a:rPr>
              <a:t>分区要在建表时就建立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0: jdbc:hive2://node1:10000&gt; create table person_partition(id int, name string, age int,fav array&lt;string&gt;, addr map&lt;string, string&gt;) </a:t>
            </a:r>
            <a:r>
              <a:rPr lang="zh-CN" altLang="en-US" sz="1600" b="1">
                <a:solidFill>
                  <a:srgbClr val="FF0000"/>
                </a:solidFill>
              </a:rPr>
              <a:t>partitioned</a:t>
            </a:r>
            <a:r>
              <a:rPr lang="zh-CN" altLang="en-US"/>
              <a:t> </a:t>
            </a:r>
            <a:r>
              <a:rPr lang="zh-CN" altLang="en-US" sz="1600" b="1">
                <a:solidFill>
                  <a:srgbClr val="FF0000"/>
                </a:solidFill>
              </a:rPr>
              <a:t>by </a:t>
            </a:r>
            <a:r>
              <a:rPr lang="zh-CN" altLang="en-US"/>
              <a:t>(mytime string)  row format delimited fields terminated by '\t' collection items terminated by '-' map keys terminated by ':' stored as textfile;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334010"/>
            <a:ext cx="8509635" cy="3646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执行以下HQL语句，将数据</a:t>
            </a:r>
            <a:r>
              <a:rPr lang="zh-CN" altLang="en-US" sz="1600" b="1">
                <a:solidFill>
                  <a:schemeClr val="accent1"/>
                </a:solidFill>
              </a:rPr>
              <a:t>添加</a:t>
            </a:r>
            <a:r>
              <a:rPr lang="zh-CN" altLang="en-US"/>
              <a:t>到时间为“2018-01-01”的分区中。</a:t>
            </a:r>
            <a:endParaRPr lang="zh-CN" altLang="en-US"/>
          </a:p>
          <a:p>
            <a:r>
              <a:rPr lang="zh-CN" altLang="en-US"/>
              <a:t>0: jdbc:hive2://node1:10000&gt; load data inpath '/test_data/person.txt' into table person_partition </a:t>
            </a:r>
            <a:r>
              <a:rPr lang="zh-CN" altLang="en-US" sz="1600" b="1">
                <a:solidFill>
                  <a:srgbClr val="FF0000"/>
                </a:solidFill>
              </a:rPr>
              <a:t>partition (mytime='2018-01-01')</a:t>
            </a:r>
            <a:r>
              <a:rPr lang="zh-CN" altLang="en-US" sz="1600" b="1">
                <a:solidFill>
                  <a:schemeClr val="accent1"/>
                </a:solidFill>
              </a:rPr>
              <a:t>;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执行以下HQL语句，进行</a:t>
            </a:r>
            <a:r>
              <a:rPr lang="zh-CN" altLang="en-US" sz="1600" b="1">
                <a:solidFill>
                  <a:schemeClr val="accent1"/>
                </a:solidFill>
              </a:rPr>
              <a:t>分区查询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0: jdbc:hive2://node1:10000&gt; select id, name,addr['work_addr'] as  work_addr from person_partition where </a:t>
            </a:r>
            <a:r>
              <a:rPr lang="zh-CN" altLang="en-US" sz="1600" b="1">
                <a:solidFill>
                  <a:srgbClr val="FF0000"/>
                </a:solidFill>
              </a:rPr>
              <a:t>mytime='2018-01-01'</a:t>
            </a:r>
            <a:r>
              <a:rPr lang="zh-CN" altLang="en-US" sz="1600" b="1">
                <a:solidFill>
                  <a:schemeClr val="accent1"/>
                </a:solidFill>
              </a:rPr>
              <a:t>;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 sz="1600" b="1">
                <a:solidFill>
                  <a:schemeClr val="accent1"/>
                </a:solidFill>
              </a:rPr>
              <a:t>查询结果</a:t>
            </a:r>
            <a:r>
              <a:rPr lang="zh-CN" altLang="en-US"/>
              <a:t>如下。</a:t>
            </a:r>
            <a:endParaRPr lang="zh-CN" altLang="en-US"/>
          </a:p>
          <a:p>
            <a:pPr indent="0">
              <a:buNone/>
            </a:pPr>
            <a:r>
              <a:rPr lang="zh-CN" altLang="en-US"/>
              <a:t>+-----+--------+------------+</a:t>
            </a:r>
            <a:endParaRPr lang="zh-CN" altLang="en-US"/>
          </a:p>
          <a:p>
            <a:r>
              <a:rPr lang="zh-CN" altLang="en-US"/>
              <a:t>| id  |  name  | work_addr  |</a:t>
            </a:r>
            <a:endParaRPr lang="zh-CN" altLang="en-US"/>
          </a:p>
          <a:p>
            <a:r>
              <a:rPr lang="zh-CN" altLang="en-US"/>
              <a:t>+-----+--------+------------+</a:t>
            </a:r>
            <a:endParaRPr lang="zh-CN" altLang="en-US"/>
          </a:p>
          <a:p>
            <a:r>
              <a:rPr lang="zh-CN" altLang="en-US"/>
              <a:t>| 1   | rod    | shanghai   |</a:t>
            </a:r>
            <a:endParaRPr lang="zh-CN" altLang="en-US"/>
          </a:p>
          <a:p>
            <a:r>
              <a:rPr lang="zh-CN" altLang="en-US"/>
              <a:t>| 2   | tom    | beijing    |</a:t>
            </a:r>
            <a:endParaRPr lang="zh-CN" altLang="en-US"/>
          </a:p>
          <a:p>
            <a:r>
              <a:rPr lang="zh-CN" altLang="en-US"/>
              <a:t>| 3   | jerry  | shenzhen   |</a:t>
            </a:r>
            <a:endParaRPr lang="zh-CN" altLang="en-US"/>
          </a:p>
          <a:p>
            <a:r>
              <a:rPr lang="zh-CN" altLang="en-US"/>
              <a:t>+-----+--------+------------+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580" y="1790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2. 分桶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16230" y="551815"/>
            <a:ext cx="8510905" cy="4261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分桶是相对分区进行更小区域的划分范围，适用于分区中数据过大时用。</a:t>
            </a:r>
            <a:endParaRPr lang="zh-CN" altLang="en-US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分桶同样要在</a:t>
            </a:r>
            <a:r>
              <a:rPr lang="zh-CN" altLang="en-US" sz="1600" b="1">
                <a:solidFill>
                  <a:schemeClr val="accent1"/>
                </a:solidFill>
              </a:rPr>
              <a:t>建表时</a:t>
            </a:r>
            <a:r>
              <a:rPr lang="zh-CN" altLang="en-US"/>
              <a:t>就</a:t>
            </a:r>
            <a:r>
              <a:rPr lang="zh-CN" altLang="en-US" sz="1600" b="1">
                <a:solidFill>
                  <a:schemeClr val="accent1"/>
                </a:solidFill>
              </a:rPr>
              <a:t>建立</a:t>
            </a:r>
            <a:r>
              <a:rPr lang="zh-CN" altLang="en-US"/>
              <a:t>，执行以下HQL语句，以“id”字段为分桶依据，创建数据表“person_buckets”，将每个分区分成3个桶。</a:t>
            </a:r>
            <a:endParaRPr lang="zh-CN" altLang="en-US"/>
          </a:p>
          <a:p>
            <a:r>
              <a:rPr lang="zh-CN" altLang="en-US"/>
              <a:t>0: jdbc:hive2://node1:10000&gt; create table person_buckets(id int, name string, age int, fav array&lt;string&gt;, addr map&lt;string, string&gt;)partitioned by (mytime string) </a:t>
            </a:r>
            <a:r>
              <a:rPr lang="zh-CN" altLang="en-US" sz="1600" b="1">
                <a:solidFill>
                  <a:srgbClr val="FF0000"/>
                </a:solidFill>
              </a:rPr>
              <a:t>clustered by (id)</a:t>
            </a:r>
            <a:r>
              <a:rPr lang="zh-CN" altLang="en-US"/>
              <a:t> sorted by (name) </a:t>
            </a:r>
            <a:r>
              <a:rPr lang="zh-CN" altLang="en-US" sz="1600" b="1">
                <a:solidFill>
                  <a:srgbClr val="FF0000"/>
                </a:solidFill>
              </a:rPr>
              <a:t>into 3 buckets</a:t>
            </a:r>
            <a:r>
              <a:rPr lang="zh-CN" altLang="en-US"/>
              <a:t> row format delimited fields terminated by '\t' collection items terminated by '-' map keys terminated by ':' stored as textfile;</a:t>
            </a:r>
            <a:endParaRPr lang="zh-CN" altLang="en-US"/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执行以下HQL语句，从其它相同结构的普通表中</a:t>
            </a:r>
            <a:r>
              <a:rPr lang="zh-CN" altLang="en-US" sz="1600" b="1">
                <a:solidFill>
                  <a:schemeClr val="accent1"/>
                </a:solidFill>
              </a:rPr>
              <a:t>向分桶表导入数据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0: jdbc:hive2://node1:10000&gt; insert into table person_buckets partition (mytime = '2017-01-01') select * from person;</a:t>
            </a:r>
            <a:endParaRPr lang="zh-CN" altLang="en-US"/>
          </a:p>
          <a:p>
            <a:pPr indent="0" algn="l"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zh-CN" altLang="en-US"/>
              <a:t>反馈的信息中如果出现有以下内容，则表明导入数据成功。</a:t>
            </a:r>
            <a:endParaRPr lang="zh-CN" altLang="en-US"/>
          </a:p>
          <a:p>
            <a:pPr indent="0">
              <a:buNone/>
            </a:pPr>
            <a:r>
              <a:rPr lang="zh-CN" altLang="en-US"/>
              <a:t>INFO  : Hadoop job information for Stage-1: number of mappers: 1; number of reducers: 3</a:t>
            </a:r>
            <a:endParaRPr lang="zh-CN" altLang="en-US"/>
          </a:p>
          <a:p>
            <a:r>
              <a:rPr lang="zh-CN" altLang="en-US"/>
              <a:t>INFO  : 2021-07-29 00:37:15,584 Stage-1 map = 0%,  reduce = 0%</a:t>
            </a:r>
            <a:endParaRPr lang="zh-CN" altLang="en-US"/>
          </a:p>
          <a:p>
            <a:r>
              <a:rPr lang="zh-CN" altLang="en-US"/>
              <a:t>INFO  : 2021-07-29 00:37:31,948 Stage-1 map = 100%,  reduce = 0%, Cumulative CPU 3.68 sec</a:t>
            </a:r>
            <a:endParaRPr lang="zh-CN" altLang="en-US"/>
          </a:p>
          <a:p>
            <a:r>
              <a:rPr lang="zh-CN" altLang="en-US"/>
              <a:t>INFO  : 2021-07-29 00:37:50,311 Stage-1 map = 100%,  reduce = 33%, Cumulative CPU 8.92 sec</a:t>
            </a:r>
            <a:endParaRPr lang="zh-CN" altLang="en-US"/>
          </a:p>
          <a:p>
            <a:r>
              <a:rPr lang="zh-CN" altLang="en-US"/>
              <a:t>INFO  : 2021-07-29 00:37:59,824 Stage-1 map = 100%,  reduce = 67%, Cumulative CPU 14.78 sec</a:t>
            </a:r>
            <a:endParaRPr lang="zh-CN" altLang="en-US"/>
          </a:p>
          <a:p>
            <a:r>
              <a:rPr lang="zh-CN" altLang="en-US"/>
              <a:t>INFO  : 2021-07-29 00:38:04,007 Stage-1 map = 100%,  reduce = 100%, Cumulative CPU 18.42 sec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93370"/>
            <a:ext cx="854456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执行以下HQL语句，</a:t>
            </a:r>
            <a:r>
              <a:rPr lang="zh-CN" altLang="en-US" sz="1600" b="1">
                <a:solidFill>
                  <a:schemeClr val="accent1"/>
                </a:solidFill>
              </a:rPr>
              <a:t>按桶号方式，查询</a:t>
            </a:r>
            <a:r>
              <a:rPr lang="zh-CN" altLang="en-US"/>
              <a:t>分桶表。</a:t>
            </a:r>
            <a:endParaRPr lang="zh-CN" altLang="en-US"/>
          </a:p>
          <a:p>
            <a:r>
              <a:rPr lang="zh-CN" altLang="en-US"/>
              <a:t>0: jdbc:hive2://node1:10000&gt; select * from person_buckets tablesample (</a:t>
            </a:r>
            <a:r>
              <a:rPr lang="zh-CN" altLang="en-US" sz="1600" b="1">
                <a:solidFill>
                  <a:srgbClr val="FF0000"/>
                </a:solidFill>
              </a:rPr>
              <a:t>bucket 2 out of 3 on id</a:t>
            </a:r>
            <a:r>
              <a:rPr lang="zh-CN" altLang="en-US"/>
              <a:t>);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600" b="1">
                <a:solidFill>
                  <a:schemeClr val="accent1"/>
                </a:solidFill>
              </a:rPr>
              <a:t>查询结果</a:t>
            </a:r>
            <a:r>
              <a:rPr lang="zh-CN" altLang="en-US"/>
              <a:t>如下。</a:t>
            </a:r>
            <a:endParaRPr lang="zh-CN" altLang="en-US" sz="1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9090"/>
            <a:ext cx="8544560" cy="1200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0355" y="3344545"/>
            <a:ext cx="8543925" cy="845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 fontAlgn="auto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按全局方式，查询</a:t>
            </a:r>
            <a:r>
              <a:rPr lang="zh-CN" altLang="en-US"/>
              <a:t>分桶表（这种方式一般</a:t>
            </a:r>
            <a:r>
              <a:rPr lang="zh-CN" altLang="en-US" sz="1600" b="1">
                <a:solidFill>
                  <a:srgbClr val="FF0000"/>
                </a:solidFill>
              </a:rPr>
              <a:t>不提倡</a:t>
            </a:r>
            <a:r>
              <a:rPr lang="zh-CN" altLang="en-US"/>
              <a:t>用于分桶表，之所以分桶，肯定是因为数据量非常大，才需要进行分桶）。</a:t>
            </a:r>
            <a:endParaRPr lang="zh-CN" altLang="en-US"/>
          </a:p>
          <a:p>
            <a:r>
              <a:rPr lang="zh-CN" altLang="en-US"/>
              <a:t>0: jdbc:hive2://node1:10000&gt; select * from person_buckets;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1800"/>
              <a:t>5.4.4 内部表与外部表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666115"/>
            <a:ext cx="8545195" cy="3143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Hive数据表分为</a:t>
            </a:r>
            <a:r>
              <a:rPr lang="zh-CN" altLang="en-US" sz="1600" b="1">
                <a:solidFill>
                  <a:schemeClr val="accent1"/>
                </a:solidFill>
              </a:rPr>
              <a:t>内部表</a:t>
            </a:r>
            <a:r>
              <a:rPr lang="zh-CN" altLang="en-US"/>
              <a:t>（managed table）和</a:t>
            </a:r>
            <a:r>
              <a:rPr lang="zh-CN" altLang="en-US" sz="1600" b="1">
                <a:solidFill>
                  <a:schemeClr val="accent1"/>
                </a:solidFill>
              </a:rPr>
              <a:t>外部表</a:t>
            </a:r>
            <a:r>
              <a:rPr lang="zh-CN" altLang="en-US"/>
              <a:t>（external table），内部表在创建时会把数据</a:t>
            </a:r>
            <a:r>
              <a:rPr lang="zh-CN" altLang="en-US" sz="1600" b="1">
                <a:solidFill>
                  <a:schemeClr val="accent1"/>
                </a:solidFill>
              </a:rPr>
              <a:t>移动到</a:t>
            </a:r>
            <a:r>
              <a:rPr lang="zh-CN" altLang="en-US"/>
              <a:t>Hive</a:t>
            </a:r>
            <a:r>
              <a:rPr lang="zh-CN" altLang="en-US" sz="1600" b="1">
                <a:solidFill>
                  <a:schemeClr val="accent1"/>
                </a:solidFill>
              </a:rPr>
              <a:t>指定的位置</a:t>
            </a:r>
            <a:r>
              <a:rPr lang="zh-CN" altLang="en-US"/>
              <a:t>，外部表则</a:t>
            </a:r>
            <a:r>
              <a:rPr lang="zh-CN" altLang="en-US" sz="1600" b="1">
                <a:solidFill>
                  <a:schemeClr val="accent1"/>
                </a:solidFill>
              </a:rPr>
              <a:t>仅记录</a:t>
            </a:r>
            <a:r>
              <a:rPr lang="zh-CN" altLang="en-US"/>
              <a:t>数据所在的位置。在删除的时候，内部表会将元数据和数据</a:t>
            </a:r>
            <a:r>
              <a:rPr lang="zh-CN" altLang="en-US" sz="1600" b="1">
                <a:solidFill>
                  <a:schemeClr val="accent1"/>
                </a:solidFill>
              </a:rPr>
              <a:t>一起删除</a:t>
            </a:r>
            <a:r>
              <a:rPr lang="zh-CN" altLang="en-US"/>
              <a:t>，而外部表</a:t>
            </a:r>
            <a:r>
              <a:rPr lang="zh-CN" altLang="en-US" sz="1600" b="1">
                <a:solidFill>
                  <a:schemeClr val="accent1"/>
                </a:solidFill>
              </a:rPr>
              <a:t>仅删除元数据</a:t>
            </a:r>
            <a:r>
              <a:rPr lang="zh-CN" altLang="en-US"/>
              <a:t>，真正的数据不会删除。因此，在</a:t>
            </a:r>
            <a:r>
              <a:rPr lang="zh-CN" altLang="en-US" sz="1600" b="1">
                <a:solidFill>
                  <a:schemeClr val="accent1"/>
                </a:solidFill>
              </a:rPr>
              <a:t>共享数据源</a:t>
            </a:r>
            <a:r>
              <a:rPr lang="zh-CN" altLang="en-US"/>
              <a:t>的情况下，可以选择创建外部表，如果仅仅只供Hive内部使用，则使用内部表。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    内部表数据由Hive自身管理，外部表数据由HDFS管理。内部表数据</a:t>
            </a:r>
            <a:r>
              <a:rPr lang="zh-CN" altLang="en-US" sz="1600" b="1">
                <a:solidFill>
                  <a:schemeClr val="accent1"/>
                </a:solidFill>
              </a:rPr>
              <a:t>存储的位置</a:t>
            </a:r>
            <a:r>
              <a:rPr lang="zh-CN" altLang="en-US"/>
              <a:t>是由Hive的“hive-site.xml”配置文件中的“hive.metastore.warehouse.dir”属性值决定的，默认值是“/user/hive/warehouse”。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    外部表数据的</a:t>
            </a:r>
            <a:r>
              <a:rPr lang="zh-CN" altLang="en-US" sz="1600" b="1">
                <a:solidFill>
                  <a:schemeClr val="accent1"/>
                </a:solidFill>
              </a:rPr>
              <a:t>存储位置</a:t>
            </a:r>
            <a:r>
              <a:rPr lang="zh-CN" altLang="en-US"/>
              <a:t>由创建外部表时，在HQL语句中的“LOCATION”指定。如果在创建外部表时，没有指定外部表数据的存储位置，Hive将在HDFS上的“/user/hive/warehouse”文件夹下以外部表的表名创建一个文件夹，并将属于这个表的数据存放于此。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3114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1. 内部表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276860" y="586740"/>
            <a:ext cx="8543925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280"/>
              </a:lnSpc>
            </a:pPr>
            <a:r>
              <a:rPr lang="en-US" altLang="zh-CN"/>
              <a:t>    </a:t>
            </a:r>
            <a:r>
              <a:rPr lang="zh-CN" altLang="en-US"/>
              <a:t>内部表的创建是Hive表的</a:t>
            </a:r>
            <a:r>
              <a:rPr lang="zh-CN" altLang="en-US" sz="1600" b="1">
                <a:solidFill>
                  <a:schemeClr val="accent1"/>
                </a:solidFill>
              </a:rPr>
              <a:t>默认创建方式</a:t>
            </a:r>
            <a:r>
              <a:rPr lang="zh-CN" altLang="en-US"/>
              <a:t>。在前面5.4.2 数据表操作一节中描述的内容，即是内部表的创建过程。</a:t>
            </a:r>
            <a:endParaRPr lang="zh-CN" altLang="en-US"/>
          </a:p>
          <a:p>
            <a:pPr marL="285750" indent="-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执行以下HQL语句，查看“person”表的结构。</a:t>
            </a:r>
            <a:endParaRPr lang="zh-CN" altLang="en-US"/>
          </a:p>
          <a:p>
            <a:pPr fontAlgn="auto">
              <a:lnSpc>
                <a:spcPts val="2280"/>
              </a:lnSpc>
            </a:pPr>
            <a:r>
              <a:rPr lang="zh-CN" altLang="en-US"/>
              <a:t>0: jdbc:hive2://node1:10000&gt; </a:t>
            </a:r>
            <a:r>
              <a:rPr lang="zh-CN" altLang="en-US" sz="1800" b="1">
                <a:solidFill>
                  <a:srgbClr val="FF0000"/>
                </a:solidFill>
              </a:rPr>
              <a:t>desc formatted</a:t>
            </a:r>
            <a:r>
              <a:rPr lang="zh-CN" altLang="en-US"/>
              <a:t> person;</a:t>
            </a:r>
            <a:endParaRPr lang="zh-CN" altLang="en-US"/>
          </a:p>
          <a:p>
            <a:pPr fontAlgn="auto">
              <a:lnSpc>
                <a:spcPts val="2280"/>
              </a:lnSpc>
            </a:pPr>
            <a:r>
              <a:rPr lang="zh-CN" altLang="en-US"/>
              <a:t>在反馈的信息中，</a:t>
            </a:r>
            <a:r>
              <a:rPr lang="zh-CN" altLang="en-US" sz="1600" b="1">
                <a:solidFill>
                  <a:schemeClr val="accent1"/>
                </a:solidFill>
              </a:rPr>
              <a:t>表的类型</a:t>
            </a:r>
            <a:r>
              <a:rPr lang="zh-CN" altLang="en-US"/>
              <a:t>为“</a:t>
            </a:r>
            <a:r>
              <a:rPr lang="zh-CN" altLang="en-US" sz="1600" b="1">
                <a:solidFill>
                  <a:schemeClr val="accent1"/>
                </a:solidFill>
              </a:rPr>
              <a:t>MANAGED_TABLE</a:t>
            </a:r>
            <a:r>
              <a:rPr lang="zh-CN" altLang="en-US"/>
              <a:t>”，表明“person”表是一个内部表。</a:t>
            </a:r>
            <a:endParaRPr lang="zh-CN" altLang="en-US"/>
          </a:p>
        </p:txBody>
      </p:sp>
      <p:pic>
        <p:nvPicPr>
          <p:cNvPr id="189" name="图片 189" descr="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2276475"/>
            <a:ext cx="6463030" cy="25393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179705"/>
            <a:ext cx="8544560" cy="753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zh-CN" altLang="en-US" sz="2000"/>
              <a:t>5.2 安装MySQL</a:t>
            </a:r>
            <a:r>
              <a:rPr lang="zh-CN" altLang="en-US" sz="1400"/>
              <a:t>	</a:t>
            </a:r>
            <a:endParaRPr lang="zh-CN" altLang="en-US" sz="1400"/>
          </a:p>
          <a:p>
            <a:pPr fontAlgn="auto">
              <a:lnSpc>
                <a:spcPts val="2580"/>
              </a:lnSpc>
            </a:pPr>
            <a:r>
              <a:rPr lang="zh-CN" altLang="en-US" sz="1800"/>
              <a:t>5.2.1 安装MySQL的开源MariaDB版	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299720" y="1039495"/>
            <a:ext cx="8544560" cy="1694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Hive不会存储数据，仅管理和分析数据。Hive通过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元数据</a:t>
            </a:r>
            <a:r>
              <a:rPr lang="zh-CN" altLang="en-US">
                <a:sym typeface="+mn-ea"/>
              </a:rPr>
              <a:t>来建立Hive数据表与HDFS数据的关联关系。Hive的元数据默认存于内置的derby数据库，但实际开发中，会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采用</a:t>
            </a:r>
            <a:r>
              <a:rPr lang="zh-CN" altLang="en-US">
                <a:sym typeface="+mn-ea"/>
              </a:rPr>
              <a:t>外部的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MySQL</a:t>
            </a:r>
            <a:r>
              <a:rPr lang="zh-CN" altLang="en-US">
                <a:sym typeface="+mn-ea"/>
              </a:rPr>
              <a:t>数据库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存储</a:t>
            </a:r>
            <a:r>
              <a:rPr lang="zh-CN" altLang="en-US">
                <a:sym typeface="+mn-ea"/>
              </a:rPr>
              <a:t>。</a:t>
            </a:r>
            <a:r>
              <a:rPr lang="zh-CN" altLang="en-US">
                <a:sym typeface="+mn-ea"/>
              </a:rPr>
              <a:t>MySQL数据库已被</a:t>
            </a:r>
            <a:r>
              <a:rPr lang="zh-CN" altLang="en-US"/>
              <a:t>甲骨文公司收购，因此建议安装MySQL的开源版本------MariaDB。</a:t>
            </a:r>
            <a:endParaRPr lang="zh-CN" altLang="en-US"/>
          </a:p>
          <a:p>
            <a:pPr marL="285750" indent="-285750" fontAlgn="auto">
              <a:lnSpc>
                <a:spcPts val="23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上，执行以下命令，进行MariaDB-MySQL数据库的安装。</a:t>
            </a:r>
            <a:endParaRPr lang="zh-CN" altLang="en-US"/>
          </a:p>
          <a:p>
            <a:pPr fontAlgn="auto">
              <a:lnSpc>
                <a:spcPts val="238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800" b="1"/>
              <a:t>[root@node1 ~]#  yum -y install  mariadb-server</a:t>
            </a:r>
            <a:endParaRPr lang="zh-CN" altLang="en-US" sz="1800" b="1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1945" y="18605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外部表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945" y="63944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(1) 外部表的创建</a:t>
            </a:r>
            <a:endParaRPr lang="zh-CN" altLang="en-US" sz="1600" b="1"/>
          </a:p>
        </p:txBody>
      </p:sp>
      <p:sp>
        <p:nvSpPr>
          <p:cNvPr id="4" name="文本框 3"/>
          <p:cNvSpPr txBox="1"/>
          <p:nvPr/>
        </p:nvSpPr>
        <p:spPr>
          <a:xfrm>
            <a:off x="321945" y="1097915"/>
            <a:ext cx="8522335" cy="2476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280"/>
              </a:lnSpc>
              <a:buClrTx/>
              <a:buSzTx/>
              <a:buFontTx/>
            </a:pPr>
            <a:r>
              <a:rPr lang="zh-CN" altLang="en-US"/>
              <a:t>创建外部表的语法规则：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/>
              <a:t>	</a:t>
            </a:r>
            <a:r>
              <a:rPr lang="zh-CN" altLang="en-US" sz="1800" b="1">
                <a:solidFill>
                  <a:srgbClr val="FF0000"/>
                </a:solidFill>
              </a:rPr>
              <a:t>create  external  table  表名 (表的结构信息)</a:t>
            </a:r>
            <a:endParaRPr lang="zh-CN" altLang="en-US"/>
          </a:p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例如：在Hive的“test”数据库下，创建一张外部表，表名为“person_external”。为了重用“data.txt”文件中的数据，因此除了表名，以及“</a:t>
            </a:r>
            <a:r>
              <a:rPr lang="zh-CN" altLang="en-US" sz="1800" b="1">
                <a:solidFill>
                  <a:schemeClr val="accent1"/>
                </a:solidFill>
              </a:rPr>
              <a:t>external</a:t>
            </a:r>
            <a:r>
              <a:rPr lang="zh-CN" altLang="en-US"/>
              <a:t>”关键字外，表的结构与前面“person”内部表的结构完全一致，在beeline命令模式下，执行以下HQL语句。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/>
              <a:t>0: jdbc:hive2://node1:10000&gt; </a:t>
            </a:r>
            <a:r>
              <a:rPr lang="zh-CN" altLang="en-US" sz="1800" b="1">
                <a:solidFill>
                  <a:srgbClr val="FF0000"/>
                </a:solidFill>
              </a:rPr>
              <a:t>create external table</a:t>
            </a:r>
            <a:r>
              <a:rPr lang="zh-CN" altLang="en-US"/>
              <a:t> person_external(id int, name string, age int, fav array&lt;string&gt;, addr map&lt;string, string&gt;) row format delimited fields terminated by '\t' collection items terminated by '-' map keys terminated by ':' stored as textfile;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930" y="292735"/>
            <a:ext cx="84867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执行以下HQL语句，查看“person_external”表的结构。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desc formatted</a:t>
            </a:r>
            <a:r>
              <a:rPr lang="zh-CN" altLang="en-US"/>
              <a:t> person_external;</a:t>
            </a:r>
            <a:endParaRPr lang="zh-CN" altLang="en-US"/>
          </a:p>
          <a:p>
            <a:pPr indent="0" algn="l">
              <a:lnSpc>
                <a:spcPts val="2280"/>
              </a:lnSpc>
              <a:buClrTx/>
              <a:buSzTx/>
              <a:buNone/>
            </a:pPr>
            <a:r>
              <a:rPr lang="zh-CN" altLang="en-US"/>
              <a:t>在反馈的信息中，</a:t>
            </a:r>
            <a:r>
              <a:rPr lang="zh-CN" altLang="en-US" sz="1600" b="1">
                <a:solidFill>
                  <a:schemeClr val="accent1"/>
                </a:solidFill>
              </a:rPr>
              <a:t>表的类型</a:t>
            </a:r>
            <a:r>
              <a:rPr lang="zh-CN" altLang="en-US"/>
              <a:t>为“</a:t>
            </a:r>
            <a:r>
              <a:rPr lang="zh-CN" altLang="en-US" sz="1600" b="1">
                <a:solidFill>
                  <a:schemeClr val="accent1"/>
                </a:solidFill>
              </a:rPr>
              <a:t>EXTERNAL_TABLE</a:t>
            </a:r>
            <a:r>
              <a:rPr lang="zh-CN" altLang="en-US"/>
              <a:t>”，表明“person_external”表是一个外部表。</a:t>
            </a:r>
            <a:endParaRPr lang="zh-CN" altLang="en-US"/>
          </a:p>
        </p:txBody>
      </p:sp>
      <p:pic>
        <p:nvPicPr>
          <p:cNvPr id="190" name="图片 190" descr="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8425" y="1530350"/>
            <a:ext cx="6406515" cy="272732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28829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1600" b="1"/>
              <a:t>(2) </a:t>
            </a:r>
            <a:r>
              <a:rPr lang="zh-CN" altLang="en-US" sz="1600" b="1"/>
              <a:t>外部表数据的加载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00355" y="762635"/>
            <a:ext cx="854329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执行以下HQL语句，将主节点node1的</a:t>
            </a:r>
            <a:r>
              <a:rPr lang="zh-CN" altLang="en-US" sz="1600" b="1">
                <a:solidFill>
                  <a:schemeClr val="accent1"/>
                </a:solidFill>
              </a:rPr>
              <a:t>本地文件</a:t>
            </a:r>
            <a:r>
              <a:rPr lang="zh-CN" altLang="en-US"/>
              <a:t>“data.txt”中的</a:t>
            </a:r>
            <a:r>
              <a:rPr lang="zh-CN" altLang="en-US" sz="1600" b="1">
                <a:solidFill>
                  <a:schemeClr val="accent1"/>
                </a:solidFill>
              </a:rPr>
              <a:t>数据导入</a:t>
            </a:r>
            <a:r>
              <a:rPr lang="zh-CN" altLang="en-US"/>
              <a:t>到“person_external”外部表中。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/>
              <a:t>0: jdbc:hive2://node1:10000&gt; </a:t>
            </a:r>
            <a:r>
              <a:rPr lang="zh-CN" altLang="en-US" sz="1600" b="1">
                <a:solidFill>
                  <a:srgbClr val="FF0000"/>
                </a:solidFill>
              </a:rPr>
              <a:t>load data local inpath</a:t>
            </a:r>
            <a:r>
              <a:rPr lang="zh-CN" altLang="en-US"/>
              <a:t> "/usr/test/data.txt" into table person_external;</a:t>
            </a:r>
            <a:endParaRPr lang="zh-CN" altLang="en-US"/>
          </a:p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/>
              <a:t>执行以下HQL语句，</a:t>
            </a:r>
            <a:r>
              <a:rPr lang="zh-CN" altLang="en-US" sz="1600" b="1">
                <a:solidFill>
                  <a:schemeClr val="accent1"/>
                </a:solidFill>
              </a:rPr>
              <a:t>查询</a:t>
            </a:r>
            <a:r>
              <a:rPr lang="zh-CN" altLang="en-US"/>
              <a:t>数据是否成功导入“person_external”外部表。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/>
              <a:t>0: jdbc:hive2://node1:10000&gt; select * from person_external;</a:t>
            </a:r>
            <a:endParaRPr lang="zh-CN" altLang="en-US"/>
          </a:p>
          <a:p>
            <a:pPr indent="0" algn="l">
              <a:lnSpc>
                <a:spcPts val="2280"/>
              </a:lnSpc>
              <a:buClrTx/>
              <a:buSzTx/>
              <a:buNone/>
            </a:pPr>
            <a:r>
              <a:rPr lang="zh-CN" altLang="en-US"/>
              <a:t>查询结果如下，表明数据成功导入。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3068955"/>
            <a:ext cx="8543290" cy="1710690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6250940" y="1943100"/>
            <a:ext cx="2821305" cy="986790"/>
          </a:xfrm>
          <a:prstGeom prst="cloudCallout">
            <a:avLst>
              <a:gd name="adj1" fmla="val -25647"/>
              <a:gd name="adj2" fmla="val 211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从HDFS导入数据到外部表与导入到内部表的步骤一致。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7686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1600" b="1"/>
              <a:t>(3) 关</a:t>
            </a:r>
            <a:r>
              <a:rPr lang="zh-CN" altLang="en-US" sz="1600" b="1"/>
              <a:t>联HBase表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300355" y="634365"/>
            <a:ext cx="8543925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zh-CN" altLang="en-US"/>
              <a:t>    创建一个Hive外表去关联HBase表的</a:t>
            </a:r>
            <a:r>
              <a:rPr lang="zh-CN" altLang="en-US" sz="1600" b="1">
                <a:solidFill>
                  <a:schemeClr val="accent1"/>
                </a:solidFill>
              </a:rPr>
              <a:t>目的</a:t>
            </a:r>
            <a:r>
              <a:rPr lang="zh-CN" altLang="en-US"/>
              <a:t>，是为了方便使用Hive的HQL语句来</a:t>
            </a:r>
            <a:r>
              <a:rPr lang="zh-CN" altLang="en-US" sz="1600" b="1">
                <a:solidFill>
                  <a:schemeClr val="accent1"/>
                </a:solidFill>
              </a:rPr>
              <a:t>处理</a:t>
            </a:r>
            <a:r>
              <a:rPr lang="zh-CN" altLang="en-US"/>
              <a:t>HBase中存放的</a:t>
            </a:r>
            <a:r>
              <a:rPr lang="zh-CN" altLang="en-US" sz="1600" b="1">
                <a:solidFill>
                  <a:schemeClr val="accent1"/>
                </a:solidFill>
              </a:rPr>
              <a:t>数据</a:t>
            </a:r>
            <a:r>
              <a:rPr lang="zh-CN" altLang="en-US"/>
              <a:t>，而</a:t>
            </a:r>
            <a:r>
              <a:rPr lang="zh-CN" altLang="en-US" sz="1600" b="1">
                <a:solidFill>
                  <a:schemeClr val="accent1"/>
                </a:solidFill>
              </a:rPr>
              <a:t>不用</a:t>
            </a:r>
            <a:r>
              <a:rPr lang="zh-CN" altLang="en-US"/>
              <a:t>直接</a:t>
            </a:r>
            <a:r>
              <a:rPr lang="zh-CN" altLang="en-US" sz="1600" b="1">
                <a:solidFill>
                  <a:schemeClr val="accent1"/>
                </a:solidFill>
              </a:rPr>
              <a:t>写MapRseduce程序</a:t>
            </a:r>
            <a:r>
              <a:rPr lang="zh-CN" altLang="en-US"/>
              <a:t>。当Hive外表与HBase数据表关联时，</a:t>
            </a:r>
            <a:r>
              <a:rPr lang="zh-CN" altLang="en-US" sz="1600" b="1">
                <a:solidFill>
                  <a:schemeClr val="accent1"/>
                </a:solidFill>
              </a:rPr>
              <a:t>数据</a:t>
            </a:r>
            <a:r>
              <a:rPr lang="zh-CN" altLang="en-US"/>
              <a:t>是</a:t>
            </a:r>
            <a:r>
              <a:rPr lang="zh-CN" altLang="en-US" sz="1600" b="1">
                <a:solidFill>
                  <a:schemeClr val="accent1"/>
                </a:solidFill>
              </a:rPr>
              <a:t>存放</a:t>
            </a:r>
            <a:r>
              <a:rPr lang="zh-CN" altLang="en-US"/>
              <a:t>在HBase数据表中，而HDFS中只会创建一个Hive表的目录，并不会有具体的数据文件。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5318760" y="1331595"/>
            <a:ext cx="3714750" cy="94043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fontAlgn="auto">
              <a:lnSpc>
                <a:spcPct val="100000"/>
              </a:lnSpc>
            </a:pPr>
            <a:r>
              <a:rPr lang="zh-CN" altLang="en-US">
                <a:sym typeface="+mn-ea"/>
              </a:rPr>
              <a:t>操作前，需要依次启动好Zookeeper、HDFS、Yarn、HBase、Hive服务。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355" y="2122805"/>
            <a:ext cx="8566785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ts val="2280"/>
              </a:lnSpc>
              <a:buClrTx/>
              <a:buSzTx/>
              <a:buNone/>
            </a:pPr>
            <a:r>
              <a:rPr lang="zh-CN" altLang="en-US"/>
              <a:t>创建一个外部表“persons_hbase”，关联HBase中的'persons-test'表。</a:t>
            </a:r>
            <a:endParaRPr lang="zh-CN" altLang="en-US"/>
          </a:p>
          <a:p>
            <a:pPr marL="285750" indent="-285750" algn="l">
              <a:lnSpc>
                <a:spcPts val="2280"/>
              </a:lnSpc>
              <a:buClrTx/>
              <a:buSzTx/>
              <a:buFont typeface="Arial" panose="020B0604020202020204" pitchFamily="34" charset="0"/>
            </a:pPr>
            <a:r>
              <a:rPr lang="zh-CN" altLang="en-US" sz="1600" b="1">
                <a:solidFill>
                  <a:schemeClr val="accent1"/>
                </a:solidFill>
              </a:rPr>
              <a:t>语法规则</a:t>
            </a:r>
            <a:r>
              <a:rPr lang="zh-CN" altLang="en-US"/>
              <a:t>如下：</a:t>
            </a:r>
            <a:endParaRPr lang="zh-CN" altLang="en-US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create  </a:t>
            </a:r>
            <a:r>
              <a:rPr lang="zh-CN" altLang="en-US" sz="1600" b="1">
                <a:solidFill>
                  <a:srgbClr val="FF0000"/>
                </a:solidFill>
              </a:rPr>
              <a:t>external</a:t>
            </a:r>
            <a:r>
              <a:rPr lang="zh-CN" altLang="en-US"/>
              <a:t>  table  表名(表结构)  stored  by  '</a:t>
            </a:r>
            <a:r>
              <a:rPr lang="zh-CN" altLang="en-US" sz="1600" b="1">
                <a:solidFill>
                  <a:srgbClr val="FF0000"/>
                </a:solidFill>
              </a:rPr>
              <a:t>org.apache.hadoop.hive.hbase</a:t>
            </a:r>
            <a:endParaRPr lang="zh-CN" altLang="en-US" sz="1600" b="1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.</a:t>
            </a:r>
            <a:r>
              <a:rPr lang="zh-CN" altLang="en-US" sz="1600" b="1">
                <a:solidFill>
                  <a:srgbClr val="FF0000"/>
                </a:solidFill>
              </a:rPr>
              <a:t>HBaseStorageHandler'  </a:t>
            </a:r>
            <a:r>
              <a:rPr lang="zh-CN" altLang="en-US"/>
              <a:t>with  </a:t>
            </a:r>
            <a:r>
              <a:rPr lang="zh-CN" altLang="en-US" sz="1600" b="1">
                <a:solidFill>
                  <a:srgbClr val="FF0000"/>
                </a:solidFill>
              </a:rPr>
              <a:t>serdeproperties</a:t>
            </a:r>
            <a:r>
              <a:rPr lang="zh-CN" altLang="en-US"/>
              <a:t>(</a:t>
            </a:r>
            <a:r>
              <a:rPr lang="zh-CN" altLang="en-US" sz="1600" b="1">
                <a:solidFill>
                  <a:srgbClr val="FF0000"/>
                </a:solidFill>
              </a:rPr>
              <a:t>'hbase</a:t>
            </a:r>
            <a:r>
              <a:rPr lang="zh-CN" altLang="en-US"/>
              <a:t>.columns.mapping' = ':key,</a:t>
            </a:r>
            <a:endParaRPr lang="zh-CN" altLang="en-US"/>
          </a:p>
          <a:p>
            <a:pPr fontAlgn="auto">
              <a:spcBef>
                <a:spcPts val="0"/>
              </a:spcBef>
              <a:spcAft>
                <a:spcPts val="600"/>
              </a:spcAft>
            </a:pPr>
            <a:r>
              <a:rPr lang="zh-CN" altLang="en-US"/>
              <a:t>HBase表的列簇名：Hive表的字段名...) </a:t>
            </a:r>
            <a:r>
              <a:rPr lang="zh-CN" altLang="en-US" sz="1600" b="1">
                <a:solidFill>
                  <a:srgbClr val="FF0000"/>
                </a:solidFill>
              </a:rPr>
              <a:t>tblproperties</a:t>
            </a:r>
            <a:r>
              <a:rPr lang="zh-CN" altLang="en-US"/>
              <a:t>(</a:t>
            </a:r>
            <a:r>
              <a:rPr lang="zh-CN" altLang="en-US" sz="1600" b="1">
                <a:solidFill>
                  <a:srgbClr val="FF0000"/>
                </a:solidFill>
              </a:rPr>
              <a:t>'hbase</a:t>
            </a:r>
            <a:r>
              <a:rPr lang="zh-CN" altLang="en-US"/>
              <a:t>.table.name' = 'HBase表名');</a:t>
            </a:r>
            <a:endParaRPr lang="zh-CN" altLang="en-US"/>
          </a:p>
          <a:p>
            <a:pPr fontAlgn="auto">
              <a:spcBef>
                <a:spcPts val="0"/>
              </a:spcBef>
              <a:spcAft>
                <a:spcPts val="600"/>
              </a:spcAft>
            </a:pPr>
            <a:r>
              <a:rPr lang="zh-CN" altLang="en-US" sz="1600" b="1"/>
              <a:t>具体代码如下。</a:t>
            </a:r>
            <a:endParaRPr lang="zh-CN" altLang="en-US" sz="1600" b="1"/>
          </a:p>
          <a:p>
            <a:pPr fontAlgn="auto">
              <a:spcBef>
                <a:spcPts val="0"/>
              </a:spcBef>
            </a:pPr>
            <a:r>
              <a:rPr lang="zh-CN" altLang="en-US"/>
              <a:t>0: jdbc:hive2://node1:10000&gt; create </a:t>
            </a:r>
            <a:r>
              <a:rPr lang="zh-CN" altLang="en-US" sz="1600" b="1">
                <a:solidFill>
                  <a:srgbClr val="FF0000"/>
                </a:solidFill>
              </a:rPr>
              <a:t>external </a:t>
            </a:r>
            <a:r>
              <a:rPr lang="zh-CN" altLang="en-US"/>
              <a:t>table persons_hbase(id int, name string, age int, fav array&lt;string&gt;, addr map&lt;string, string&gt;) stored by'</a:t>
            </a:r>
            <a:r>
              <a:rPr lang="zh-CN" altLang="en-US" sz="1600" b="1">
                <a:solidFill>
                  <a:srgbClr val="FF0000"/>
                </a:solidFill>
              </a:rPr>
              <a:t>org.apache.hadoop.hive</a:t>
            </a:r>
            <a:endParaRPr lang="zh-CN" altLang="en-US" sz="1600" b="1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</a:pPr>
            <a:r>
              <a:rPr lang="zh-CN" altLang="en-US" sz="1600" b="1">
                <a:solidFill>
                  <a:srgbClr val="FF0000"/>
                </a:solidFill>
              </a:rPr>
              <a:t>.hbase.HBaseStorageHandler</a:t>
            </a:r>
            <a:r>
              <a:rPr lang="zh-CN" altLang="en-US"/>
              <a:t>' with serdeproperties('hbase.columns.mapping' = ':key, f1:name, </a:t>
            </a:r>
            <a:endParaRPr lang="zh-CN" altLang="en-US"/>
          </a:p>
          <a:p>
            <a:pPr fontAlgn="auto">
              <a:spcBef>
                <a:spcPts val="0"/>
              </a:spcBef>
            </a:pPr>
            <a:r>
              <a:rPr lang="zh-CN" altLang="en-US"/>
              <a:t>f1:age, f1:fav, f1:addr')tblproperties('hbase.table.name' = 'persons-test');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2076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本单元主要讲解如何进行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的操作。首先介绍了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的概念与特点，以及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的元数据存储与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的安装；然后讲解了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的安装与配置步骤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，以及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 2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beeline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访问模式下，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Hive的数据库操作、Hive的数据表操作、Hive的表分区与分桶、Hive的内部表与外部表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的具体操作。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通过对本单元内容的学习，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应该有充分的认识与了解，明确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的优势与劣势，能根据实际情况合理选择使用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工具，并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熟练掌握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安装与配置、以及表与数据的操作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99720" y="262890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5.2.2 进行字符集设置，以兼容中文	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300355" y="749935"/>
            <a:ext cx="8543925" cy="3594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在主节点node1上，执行以下命令，打开“</a:t>
            </a:r>
            <a:r>
              <a:rPr lang="zh-CN" altLang="en-US" sz="1800" b="1">
                <a:solidFill>
                  <a:srgbClr val="FF0000"/>
                </a:solidFill>
              </a:rPr>
              <a:t>my.cnf</a:t>
            </a:r>
            <a:r>
              <a:rPr lang="zh-CN" altLang="en-US"/>
              <a:t>”文件。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[root@node1 ~]#  vi /etc/my.cnf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在“my.cnf”文件的</a:t>
            </a:r>
            <a:r>
              <a:rPr lang="zh-CN" altLang="en-US" sz="1800" b="1">
                <a:solidFill>
                  <a:srgbClr val="FF0000"/>
                </a:solidFill>
              </a:rPr>
              <a:t>[mysqld]</a:t>
            </a:r>
            <a:r>
              <a:rPr lang="zh-CN" altLang="en-US"/>
              <a:t>标签下</a:t>
            </a:r>
            <a:r>
              <a:rPr lang="zh-CN" altLang="en-US" sz="1600" b="1">
                <a:solidFill>
                  <a:schemeClr val="accent1"/>
                </a:solidFill>
              </a:rPr>
              <a:t>添加</a:t>
            </a:r>
            <a:r>
              <a:rPr lang="zh-CN" altLang="en-US"/>
              <a:t>以下内容。</a:t>
            </a:r>
            <a:endParaRPr lang="zh-CN" altLang="en-US"/>
          </a:p>
          <a:p>
            <a:pPr fontAlgn="auto">
              <a:lnSpc>
                <a:spcPts val="2080"/>
              </a:lnSpc>
              <a:spcBef>
                <a:spcPts val="600"/>
              </a:spcBef>
            </a:pPr>
            <a:r>
              <a:rPr lang="zh-CN" altLang="en-US" b="1"/>
              <a:t>init_connect='SET collation_connection = utf8_unicode_ci'</a:t>
            </a:r>
            <a:endParaRPr lang="zh-CN" altLang="en-US" b="1"/>
          </a:p>
          <a:p>
            <a:pPr fontAlgn="auto">
              <a:lnSpc>
                <a:spcPts val="2080"/>
              </a:lnSpc>
            </a:pPr>
            <a:r>
              <a:rPr lang="zh-CN" altLang="en-US" b="1"/>
              <a:t>init_connect='SET NAMES utf8'</a:t>
            </a:r>
            <a:endParaRPr lang="zh-CN" altLang="en-US" b="1"/>
          </a:p>
          <a:p>
            <a:pPr fontAlgn="auto">
              <a:lnSpc>
                <a:spcPts val="2080"/>
              </a:lnSpc>
            </a:pPr>
            <a:r>
              <a:rPr lang="zh-CN" altLang="en-US" b="1"/>
              <a:t>character-set-server=utf8</a:t>
            </a:r>
            <a:endParaRPr lang="zh-CN" altLang="en-US" b="1"/>
          </a:p>
          <a:p>
            <a:pPr fontAlgn="auto">
              <a:lnSpc>
                <a:spcPts val="2080"/>
              </a:lnSpc>
            </a:pPr>
            <a:r>
              <a:rPr lang="zh-CN" altLang="en-US" b="1"/>
              <a:t>collation-server=utf8_unicode_ci</a:t>
            </a:r>
            <a:endParaRPr lang="zh-CN" altLang="en-US" b="1"/>
          </a:p>
          <a:p>
            <a:pPr fontAlgn="auto">
              <a:lnSpc>
                <a:spcPts val="2080"/>
              </a:lnSpc>
              <a:spcAft>
                <a:spcPts val="600"/>
              </a:spcAft>
            </a:pPr>
            <a:r>
              <a:rPr lang="zh-CN" altLang="en-US" b="1"/>
              <a:t>skip-character-set-client-handshake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在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[mysqld_safe] </a:t>
            </a:r>
            <a:r>
              <a:rPr lang="zh-CN" altLang="en-US">
                <a:sym typeface="+mn-ea"/>
              </a:rPr>
              <a:t>标签下添加以下内容。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>
                <a:sym typeface="+mn-ea"/>
              </a:rPr>
              <a:t>skip-grant-tables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在主节点node1上，执行以下命令，打开“client.cnf” 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>
                <a:sym typeface="+mn-ea"/>
              </a:rPr>
              <a:t>[root@node1 ~]# vi /etc/my.cnf.d/client.cnf 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690" y="607695"/>
            <a:ext cx="8516620" cy="1953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</a:t>
            </a:r>
            <a:r>
              <a:rPr lang="zh-CN" altLang="en-US" sz="1800" b="1">
                <a:solidFill>
                  <a:srgbClr val="FF0000"/>
                </a:solidFill>
              </a:rPr>
              <a:t>client.cnf </a:t>
            </a:r>
            <a:r>
              <a:rPr lang="zh-CN" altLang="en-US"/>
              <a:t>”文件的</a:t>
            </a:r>
            <a:r>
              <a:rPr lang="zh-CN" altLang="en-US" sz="1800" b="1">
                <a:solidFill>
                  <a:srgbClr val="FF0000"/>
                </a:solidFill>
              </a:rPr>
              <a:t>[client] </a:t>
            </a:r>
            <a:r>
              <a:rPr lang="zh-CN" altLang="en-US"/>
              <a:t>标签下添加以下内容。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default-character-set=utf8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在主节点node1上，执行以下命令，打开“</a:t>
            </a:r>
            <a:r>
              <a:rPr lang="zh-CN" altLang="en-US" sz="1800" b="1">
                <a:solidFill>
                  <a:srgbClr val="FF0000"/>
                </a:solidFill>
              </a:rPr>
              <a:t>mysql-clients.cnf</a:t>
            </a:r>
            <a:r>
              <a:rPr lang="zh-CN" altLang="en-US"/>
              <a:t>” 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~]# vi /etc/my.cnf.d/mysql-clients.cnf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在“mysql-clients.cnf” 文件的</a:t>
            </a:r>
            <a:r>
              <a:rPr lang="zh-CN" altLang="en-US" sz="1800" b="1">
                <a:solidFill>
                  <a:srgbClr val="FF0000"/>
                </a:solidFill>
              </a:rPr>
              <a:t>[mysql] </a:t>
            </a:r>
            <a:r>
              <a:rPr lang="zh-CN" altLang="en-US"/>
              <a:t>标签下添加以下内容。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default-character-set=utf8</a:t>
            </a:r>
            <a:endParaRPr lang="zh-CN" altLang="en-US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325120"/>
            <a:ext cx="854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5.2.3 启动服务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300355" y="782955"/>
            <a:ext cx="8543925" cy="145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800" b="1">
                <a:solidFill>
                  <a:srgbClr val="FF0000"/>
                </a:solidFill>
              </a:rPr>
              <a:t>启动</a:t>
            </a:r>
            <a:r>
              <a:rPr lang="zh-CN" altLang="en-US"/>
              <a:t>MariaDB-MySQL</a:t>
            </a:r>
            <a:r>
              <a:rPr lang="zh-CN" altLang="en-US" sz="1800" b="1">
                <a:solidFill>
                  <a:srgbClr val="FF0000"/>
                </a:solidFill>
              </a:rPr>
              <a:t>服务</a:t>
            </a:r>
            <a:r>
              <a:rPr lang="zh-CN" altLang="en-US"/>
              <a:t>。</a:t>
            </a:r>
            <a:endParaRPr lang="zh-CN" altLang="en-US"/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~]#  systemctl start mariadb</a:t>
            </a:r>
            <a:endParaRPr lang="zh-CN" altLang="en-US" b="1"/>
          </a:p>
          <a:p>
            <a:pPr marL="285750" indent="-285750" fontAlgn="auto">
              <a:lnSpc>
                <a:spcPts val="25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执行以下命令，将MariaDB-MySQL服务设置成</a:t>
            </a:r>
            <a:r>
              <a:rPr lang="zh-CN" altLang="en-US" sz="1800" b="1">
                <a:solidFill>
                  <a:srgbClr val="FF0000"/>
                </a:solidFill>
              </a:rPr>
              <a:t>开机启动</a:t>
            </a:r>
            <a:r>
              <a:rPr lang="zh-CN" altLang="en-US"/>
              <a:t>。</a:t>
            </a:r>
            <a:endParaRPr lang="zh-CN" altLang="en-US"/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~]#  systemctl enable mariadb</a:t>
            </a:r>
            <a:endParaRPr lang="zh-CN" altLang="en-US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9720" y="297815"/>
            <a:ext cx="854456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5.3 安装与配置Hive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1800"/>
              <a:t>5.3.1 下载安装	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299720" y="979170"/>
            <a:ext cx="8544560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在浏览器地址栏中，输入Hive的官方网页地址“https://hive.apache.org/downloads.html”，页面显示，支持Hadoop 3.x.y的Hive最新版是3.1.2版（截止到2021/08），单击页面上的“Download a release now!”链接。</a:t>
            </a:r>
            <a:endParaRPr lang="zh-CN" altLang="en-US"/>
          </a:p>
        </p:txBody>
      </p:sp>
      <p:pic>
        <p:nvPicPr>
          <p:cNvPr id="174" name="图片 174" descr="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373" y="1985328"/>
            <a:ext cx="4619625" cy="28746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8610" y="260985"/>
            <a:ext cx="2741295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3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/>
              <a:t>在接下来的跳转页面中，单击页面中的第一个下载链接，跳转到新的页面。</a:t>
            </a:r>
            <a:endParaRPr lang="en-US" altLang="zh-CN"/>
          </a:p>
        </p:txBody>
      </p:sp>
      <p:pic>
        <p:nvPicPr>
          <p:cNvPr id="175" name="图片 175" descr="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975" y="104775"/>
            <a:ext cx="5600065" cy="2242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610" y="2597785"/>
            <a:ext cx="2540000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ts val="238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/>
              <a:t>在接下来的新页面中单击页面中对应的Hive版本链接，打开新的页面。</a:t>
            </a:r>
            <a:endParaRPr lang="en-US" altLang="zh-CN"/>
          </a:p>
        </p:txBody>
      </p:sp>
      <p:pic>
        <p:nvPicPr>
          <p:cNvPr id="176" name="图片 176" descr="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340" y="2597785"/>
            <a:ext cx="5766435" cy="24834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7231533d-03a5-4fb5-a50f-7368bc7a1c2a}"/>
</p:tagLst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15046</Words>
  <Application>WPS 演示</Application>
  <PresentationFormat>全屏显示(16:9)</PresentationFormat>
  <Paragraphs>471</Paragraphs>
  <Slides>45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1131</cp:revision>
  <dcterms:created xsi:type="dcterms:W3CDTF">2015-05-05T08:02:00Z</dcterms:created>
  <dcterms:modified xsi:type="dcterms:W3CDTF">2022-02-08T05:45:13Z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