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37" r:id="rId3"/>
    <p:sldId id="534" r:id="rId4"/>
    <p:sldId id="535" r:id="rId6"/>
    <p:sldId id="541" r:id="rId7"/>
    <p:sldId id="542" r:id="rId8"/>
    <p:sldId id="543" r:id="rId9"/>
    <p:sldId id="448" r:id="rId10"/>
    <p:sldId id="346" r:id="rId11"/>
    <p:sldId id="565" r:id="rId12"/>
    <p:sldId id="567" r:id="rId13"/>
    <p:sldId id="577" r:id="rId14"/>
    <p:sldId id="568" r:id="rId15"/>
    <p:sldId id="578" r:id="rId16"/>
    <p:sldId id="586" r:id="rId17"/>
    <p:sldId id="569" r:id="rId18"/>
    <p:sldId id="570" r:id="rId19"/>
    <p:sldId id="581" r:id="rId20"/>
    <p:sldId id="579" r:id="rId21"/>
    <p:sldId id="587" r:id="rId22"/>
    <p:sldId id="588" r:id="rId23"/>
    <p:sldId id="571" r:id="rId24"/>
    <p:sldId id="589" r:id="rId25"/>
    <p:sldId id="590" r:id="rId26"/>
    <p:sldId id="591" r:id="rId27"/>
    <p:sldId id="592" r:id="rId28"/>
    <p:sldId id="572" r:id="rId29"/>
    <p:sldId id="573" r:id="rId30"/>
    <p:sldId id="593" r:id="rId31"/>
    <p:sldId id="598" r:id="rId32"/>
    <p:sldId id="320" r:id="rId3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01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先说一下课程目标，第一是了解</a:t>
            </a:r>
            <a:r>
              <a:rPr lang="en-US" altLang="zh-CN"/>
              <a:t>Flume</a:t>
            </a:r>
            <a:r>
              <a:rPr lang="zh-CN" altLang="en-US"/>
              <a:t>的基本概念，第二是</a:t>
            </a:r>
            <a:r>
              <a:rPr lang="zh-CN" dirty="0">
                <a:sym typeface="+mn-ea"/>
              </a:rPr>
              <a:t>理解</a:t>
            </a:r>
            <a:r>
              <a:rPr dirty="0">
                <a:sym typeface="+mn-ea"/>
              </a:rPr>
              <a:t>Flume的架构（主要由哪几部分组成）、各部分的作用</a:t>
            </a:r>
            <a:r>
              <a:rPr lang="zh-CN" dirty="0">
                <a:sym typeface="+mn-ea"/>
              </a:rPr>
              <a:t>，第三是</a:t>
            </a:r>
            <a:r>
              <a:rPr lang="zh-CN" altLang="en-US" dirty="0">
                <a:sym typeface="+mn-ea"/>
              </a:rPr>
              <a:t>掌握</a:t>
            </a:r>
            <a:r>
              <a:rPr lang="en-US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的实际应用，第四是了解</a:t>
            </a:r>
            <a:r>
              <a:rPr lang="en-US" altLang="zh-CN" dirty="0">
                <a:sym typeface="+mn-ea"/>
              </a:rPr>
              <a:t>Flume</a:t>
            </a:r>
            <a:r>
              <a:rPr lang="zh-CN" altLang="en-US" dirty="0">
                <a:sym typeface="+mn-ea"/>
              </a:rPr>
              <a:t>的工作方式。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大数据专业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大数据集群搭建维护与数据存储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33350" y="2198847"/>
            <a:ext cx="5163503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课程概述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1.2 安装前的准备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1800"/>
              <a:t>1.2.1 磁盘格式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7500" y="1165860"/>
            <a:ext cx="8509635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>
                <a:sym typeface="+mn-ea"/>
              </a:rPr>
              <a:t>   </a:t>
            </a:r>
            <a:r>
              <a:rPr lang="zh-CN" altLang="en-US">
                <a:sym typeface="+mn-ea"/>
              </a:rPr>
              <a:t> 为了便于对VMware产生的安装镜像大文件的保存，需要</a:t>
            </a:r>
            <a:r>
              <a:rPr lang="zh-CN" altLang="en-US"/>
              <a:t>将安装磁盘的格式设置为NTFS格式。NTFS（New Technology File System）是微软公司开发的一种新型磁盘格式，比起FAT格式，NTFS支持更大容量文件的存储。</a:t>
            </a:r>
            <a:endParaRPr lang="zh-CN" altLang="en-US"/>
          </a:p>
        </p:txBody>
      </p:sp>
      <p:pic>
        <p:nvPicPr>
          <p:cNvPr id="4" name="图片 2" descr="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3160" y="1887855"/>
            <a:ext cx="2371090" cy="3134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6865" y="2203450"/>
            <a:ext cx="3185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可以先在“磁盘属性”窗口中，查看当前磁盘的文件系统是否是NTFS。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6070" y="315595"/>
            <a:ext cx="8532495" cy="701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如果当前磁盘不是NTFS格式，则需要进行磁盘格式化。</a:t>
            </a:r>
            <a:r>
              <a:rPr lang="zh-CN" altLang="en-US" sz="1800" b="1"/>
              <a:t>注意</a:t>
            </a:r>
            <a:r>
              <a:rPr lang="zh-CN" altLang="en-US"/>
              <a:t>：磁盘格式化会永久删除磁盘中原有的文件，因此，在磁盘格式化之前，提前做好磁盘中原有文件的</a:t>
            </a:r>
            <a:r>
              <a:rPr lang="zh-CN" altLang="en-US" sz="1800" b="1"/>
              <a:t>备份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4" name="图片 4" descr="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2435" y="1101090"/>
            <a:ext cx="2277745" cy="3919855"/>
          </a:xfrm>
          <a:prstGeom prst="rect">
            <a:avLst/>
          </a:prstGeom>
        </p:spPr>
      </p:pic>
      <p:pic>
        <p:nvPicPr>
          <p:cNvPr id="3" name="图片 3" descr="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30" y="1101090"/>
            <a:ext cx="2917190" cy="38296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1.2.2 检测虚拟化技术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230" y="770255"/>
            <a:ext cx="3971925" cy="192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基于VMware的Linux安装，需要CPU支持虚拟化技术，Intel CPU的虚拟化技术被称为</a:t>
            </a:r>
            <a:r>
              <a:rPr lang="zh-CN" altLang="en-US" sz="2000" b="1"/>
              <a:t>VT-x</a:t>
            </a:r>
            <a:r>
              <a:rPr lang="zh-CN" altLang="en-US"/>
              <a:t>，AMD CPU的虚拟化技术被称为</a:t>
            </a:r>
            <a:r>
              <a:rPr lang="zh-CN" altLang="en-US" sz="2000" b="1"/>
              <a:t>AMD-V(SVM)</a:t>
            </a:r>
            <a:r>
              <a:rPr lang="zh-CN" altLang="en-US"/>
              <a:t>。如果一台电脑没有开启虚拟化技术，在VMware中会导致Linux启动失败，并且VMware会弹出警告窗口提示：</a:t>
            </a:r>
            <a:endParaRPr lang="zh-CN" altLang="en-US"/>
          </a:p>
        </p:txBody>
      </p:sp>
      <p:pic>
        <p:nvPicPr>
          <p:cNvPr id="5" name="图片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7890" y="770255"/>
            <a:ext cx="4103370" cy="33248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321310"/>
            <a:ext cx="2992755" cy="2533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因此在安装前，应先查看电脑</a:t>
            </a:r>
            <a:r>
              <a:rPr lang="zh-CN" altLang="en-US" sz="1800" b="1"/>
              <a:t>是否</a:t>
            </a:r>
            <a:r>
              <a:rPr lang="zh-CN" altLang="en-US"/>
              <a:t>已</a:t>
            </a:r>
            <a:r>
              <a:rPr lang="zh-CN" altLang="en-US" sz="1800" b="1"/>
              <a:t>开启</a:t>
            </a:r>
            <a:r>
              <a:rPr lang="zh-CN" altLang="en-US"/>
              <a:t>了虚拟化技术，以Windows 8操作系统的电脑为例，打开电脑的任务管理器→单击任务管理器的“性能”页→选择“CPU”，在窗口的右下方，如果“虚拟化”属性状态显示为“已启用”，则表明当前电脑的虚拟化技术已开启。</a:t>
            </a:r>
            <a:endParaRPr lang="zh-CN" altLang="en-US"/>
          </a:p>
        </p:txBody>
      </p:sp>
      <p:pic>
        <p:nvPicPr>
          <p:cNvPr id="6" name="图片 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418" y="431483"/>
            <a:ext cx="5126355" cy="3736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5440" y="298450"/>
            <a:ext cx="4182745" cy="314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如果“虚拟化”属性状态显示为“未启用”，可通过“CPU-z”工具，以Intel CPU为例，在它的处理器页面的指令集处，查看是否存在有“VT-x”指令，如果不存在，则表明当前电脑不具备虚拟化技术，因此也就无法在VMware中正常启动Linux，必须更换CPU或电脑。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zh-CN" altLang="en-US"/>
              <a:t>    如果“CPU-z”工具显示，存在有“VT-x”指令或“AMD-V(SVM)”指令，则表明当前电脑支持虚拟化技术，接下来就需要进入电脑的BIOS中，开启虚拟化。</a:t>
            </a:r>
            <a:endParaRPr lang="zh-CN" altLang="en-US"/>
          </a:p>
        </p:txBody>
      </p:sp>
      <p:pic>
        <p:nvPicPr>
          <p:cNvPr id="7" name="图片 7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568" y="491490"/>
            <a:ext cx="3842385" cy="3797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1.2.3 在BIOS中开启虚拟化设置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865" y="871220"/>
            <a:ext cx="409194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因厂商的原因，各品牌电脑的BIOS并不统一，因此不同品牌的电脑进入BIOS的快捷键方式各不相同。以联想的Thinkpad E系列的笔记本电脑为例，在电脑开机或重启时，反复按下键盘上的“F1”，或“Fn+F1”键，进入BIOS Setup设置界面。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zh-CN" altLang="en-US"/>
              <a:t>    进入BIOS Setup设置界面后，选择 “Configuration”菜单，然后选择“Intel Virtual Technology”选项并回车。将</a:t>
            </a:r>
            <a:r>
              <a:rPr lang="zh-CN" altLang="en-US">
                <a:sym typeface="+mn-ea"/>
              </a:rPr>
              <a:t>“</a:t>
            </a:r>
            <a:r>
              <a:rPr lang="zh-CN" altLang="en-US">
                <a:sym typeface="+mn-ea"/>
              </a:rPr>
              <a:t>Disabled</a:t>
            </a:r>
            <a:r>
              <a:rPr lang="zh-CN" altLang="en-US">
                <a:sym typeface="+mn-ea"/>
              </a:rPr>
              <a:t>”调整为</a:t>
            </a:r>
            <a:r>
              <a:rPr lang="zh-CN" altLang="en-US"/>
              <a:t>“Enabled”。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zh-CN" altLang="en-US"/>
              <a:t>    最后按下键盘上的“F10”键，保存修改并重启电脑。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052060" y="26035"/>
            <a:ext cx="3774440" cy="190309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采用Intel CPU的机型使用的是“Intel Virtualization Technology”表示，采用AMD CPU的机型则使用的是“AMD SVM Support”或“AMD-V Technology”表示。</a:t>
            </a:r>
            <a:endParaRPr lang="zh-CN" altLang="en-US"/>
          </a:p>
        </p:txBody>
      </p:sp>
      <p:pic>
        <p:nvPicPr>
          <p:cNvPr id="8" name="图片 8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9300" y="2340928"/>
            <a:ext cx="4267200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1.3 虚拟机的安装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37490" y="877570"/>
            <a:ext cx="42164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/>
            </a:pPr>
            <a:r>
              <a:rPr lang="zh-CN" altLang="en-US"/>
              <a:t>首先</a:t>
            </a:r>
            <a:r>
              <a:rPr lang="zh-CN" altLang="en-US">
                <a:sym typeface="+mn-ea"/>
              </a:rPr>
              <a:t>安装</a:t>
            </a:r>
            <a:r>
              <a:rPr lang="zh-CN" altLang="en-US"/>
              <a:t>集群中node1节点虚拟机。打开安装好的VMware软件，在主窗口中，双击窗口中的“创建新的虚拟机”图标。</a:t>
            </a:r>
            <a:endParaRPr lang="zh-CN" altLang="en-US"/>
          </a:p>
        </p:txBody>
      </p:sp>
      <p:pic>
        <p:nvPicPr>
          <p:cNvPr id="14" name="图片 14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1744345"/>
            <a:ext cx="4425950" cy="25120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8250" y="877570"/>
            <a:ext cx="3991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2"/>
            </a:pPr>
            <a:r>
              <a:rPr lang="zh-CN" altLang="en-US"/>
              <a:t>在弹出的“新建虚拟机向导”窗口中，默认选择“自定义（高级）”选项。</a:t>
            </a:r>
            <a:endParaRPr lang="zh-CN" altLang="en-US"/>
          </a:p>
        </p:txBody>
      </p:sp>
      <p:pic>
        <p:nvPicPr>
          <p:cNvPr id="41" name="图片 41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975" y="1744345"/>
            <a:ext cx="3565525" cy="30702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8450"/>
            <a:ext cx="403606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3"/>
            </a:pPr>
            <a:r>
              <a:rPr lang="zh-CN" altLang="en-US"/>
              <a:t>在“安装客户机操作系统”窗口中，选择“安装程序光盘映像文件（iso）”选项，然后单击“浏览”按钮，找到“CentOS-7-x86_64-Minimal-1810.iso”文件，将其加载到输入框中。</a:t>
            </a:r>
            <a:endParaRPr lang="zh-CN" altLang="en-US"/>
          </a:p>
        </p:txBody>
      </p:sp>
      <p:pic>
        <p:nvPicPr>
          <p:cNvPr id="43" name="图片 43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765" y="1547495"/>
            <a:ext cx="3735070" cy="32042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66005" y="819785"/>
            <a:ext cx="3899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4"/>
            </a:pPr>
            <a:r>
              <a:rPr lang="zh-CN" altLang="en-US"/>
              <a:t>在“命名虚拟机”窗口中，设置虚拟机名称，和安装位置。</a:t>
            </a:r>
            <a:endParaRPr lang="zh-CN" altLang="en-US"/>
          </a:p>
        </p:txBody>
      </p:sp>
      <p:pic>
        <p:nvPicPr>
          <p:cNvPr id="44" name="图片 4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545" y="1547495"/>
            <a:ext cx="3769995" cy="32340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288290"/>
            <a:ext cx="8499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5"/>
            </a:pPr>
            <a:r>
              <a:rPr lang="zh-CN" altLang="en-US"/>
              <a:t>在“处理器配置”窗口中，为虚拟机的CPU指定个数，建议设置为1个。在“此虚拟机的内存”窗口中，为虚拟机指定内存大小，建议设置为2G大小。</a:t>
            </a:r>
            <a:endParaRPr lang="zh-CN" altLang="en-US"/>
          </a:p>
        </p:txBody>
      </p:sp>
      <p:pic>
        <p:nvPicPr>
          <p:cNvPr id="45" name="图片 45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" y="1131570"/>
            <a:ext cx="3996055" cy="3427730"/>
          </a:xfrm>
          <a:prstGeom prst="rect">
            <a:avLst/>
          </a:prstGeom>
        </p:spPr>
      </p:pic>
      <p:pic>
        <p:nvPicPr>
          <p:cNvPr id="46" name="图片 46" descr="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045" y="1113155"/>
            <a:ext cx="4017010" cy="34461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309245"/>
            <a:ext cx="3935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6"/>
            </a:pPr>
            <a:r>
              <a:rPr lang="zh-CN" altLang="en-US"/>
              <a:t>在“网络类型”窗口中，选择“使用网络地址转换（NAT）”选项。</a:t>
            </a:r>
            <a:endParaRPr lang="zh-CN" altLang="en-US"/>
          </a:p>
        </p:txBody>
      </p:sp>
      <p:pic>
        <p:nvPicPr>
          <p:cNvPr id="47" name="图片 47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1036955"/>
            <a:ext cx="3788410" cy="3249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53940" y="276860"/>
            <a:ext cx="3989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7"/>
            </a:pPr>
            <a:r>
              <a:rPr lang="zh-CN" altLang="en-US"/>
              <a:t>在“选择I/O控制器类型”窗口，选择“LSI Logic（L）”选项。</a:t>
            </a:r>
            <a:endParaRPr lang="zh-CN" altLang="en-US"/>
          </a:p>
        </p:txBody>
      </p:sp>
      <p:pic>
        <p:nvPicPr>
          <p:cNvPr id="48" name="图片 48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8575" y="1036955"/>
            <a:ext cx="3735070" cy="3204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8460" y="661670"/>
            <a:ext cx="8182610" cy="223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sz="2400" b="1" dirty="0">
                <a:solidFill>
                  <a:srgbClr val="FF0000"/>
                </a:solidFill>
              </a:rPr>
              <a:t>课程性质：</a:t>
            </a:r>
            <a:r>
              <a:rPr sz="2400" b="1" dirty="0"/>
              <a:t>专业核心</a:t>
            </a:r>
            <a:r>
              <a:rPr sz="2100" dirty="0"/>
              <a:t>课</a:t>
            </a:r>
            <a:r>
              <a:rPr lang="zh-CN" sz="2100" dirty="0"/>
              <a:t>。 </a:t>
            </a:r>
            <a:endParaRPr sz="2100" dirty="0"/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endParaRPr lang="zh-CN" sz="2400" b="1" dirty="0">
              <a:solidFill>
                <a:srgbClr val="FF0000"/>
              </a:solidFill>
            </a:endParaRPr>
          </a:p>
          <a:p>
            <a:pPr marL="342900" indent="-342900" algn="l">
              <a:lnSpc>
                <a:spcPct val="150000"/>
              </a:lnSpc>
              <a:buClrTx/>
              <a:buSzTx/>
              <a:buFont typeface="Wingdings" panose="05000000000000000000" charset="0"/>
              <a:buChar char="ü"/>
            </a:pPr>
            <a:r>
              <a:rPr lang="zh-CN" sz="2400" b="1" dirty="0">
                <a:solidFill>
                  <a:srgbClr val="FF0000"/>
                </a:solidFill>
              </a:rPr>
              <a:t>前置相关课程：</a:t>
            </a:r>
            <a:r>
              <a:rPr sz="2400" dirty="0" err="1">
                <a:solidFill>
                  <a:srgbClr val="0070C0"/>
                </a:solidFill>
              </a:rPr>
              <a:t>Linux系统管理与维护、</a:t>
            </a:r>
            <a:r>
              <a:rPr sz="2100" dirty="0" err="1"/>
              <a:t>大数据导论</a:t>
            </a:r>
            <a:r>
              <a:rPr lang="zh-CN" sz="2100" dirty="0" err="1"/>
              <a:t>、</a:t>
            </a:r>
            <a:r>
              <a:rPr sz="2100" dirty="0" err="1"/>
              <a:t>Java程序设计、关系型数据库管理与设计</a:t>
            </a:r>
            <a:endParaRPr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282575"/>
            <a:ext cx="85217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+mj-ea"/>
              <a:buAutoNum type="circleNumDbPlain" startAt="8"/>
            </a:pPr>
            <a:r>
              <a:rPr lang="zh-CN" altLang="en-US"/>
              <a:t>磁盘设置。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在“选择磁盘类型”窗口中，选择“SCSI（S）”选项。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在“选择磁盘”窗口</a:t>
            </a:r>
            <a:r>
              <a:rPr lang="zh-CN" altLang="en-US">
                <a:sym typeface="+mn-ea"/>
              </a:rPr>
              <a:t>中，</a:t>
            </a:r>
            <a:r>
              <a:rPr lang="zh-CN" altLang="en-US"/>
              <a:t>选择“创建新虚拟磁盘（V）”选项。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在“指定磁盘容量”窗口中，将node1节点虚拟机的磁盘空间设置为合适大小。</a:t>
            </a:r>
            <a:endParaRPr lang="zh-CN" altLang="en-US"/>
          </a:p>
        </p:txBody>
      </p:sp>
      <p:pic>
        <p:nvPicPr>
          <p:cNvPr id="49" name="图片 49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" y="1416685"/>
            <a:ext cx="3037205" cy="2605405"/>
          </a:xfrm>
          <a:prstGeom prst="rect">
            <a:avLst/>
          </a:prstGeom>
        </p:spPr>
      </p:pic>
      <p:pic>
        <p:nvPicPr>
          <p:cNvPr id="50" name="图片 50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2192020"/>
            <a:ext cx="3252470" cy="2789555"/>
          </a:xfrm>
          <a:prstGeom prst="rect">
            <a:avLst/>
          </a:prstGeom>
        </p:spPr>
      </p:pic>
      <p:pic>
        <p:nvPicPr>
          <p:cNvPr id="51" name="图片 51" descr="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1315085"/>
            <a:ext cx="3580765" cy="30708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1.4 CentOS 7的安装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865" y="899160"/>
            <a:ext cx="8509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接下来，为node1节点虚拟机安装CentOS 7系统。此时系统默认选择安装界面中的第一个选项“Install CentOS 7”。</a:t>
            </a:r>
            <a:endParaRPr lang="zh-CN" altLang="en-US"/>
          </a:p>
        </p:txBody>
      </p:sp>
      <p:pic>
        <p:nvPicPr>
          <p:cNvPr id="54" name="图片 54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698" y="1536700"/>
            <a:ext cx="5385435" cy="29984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945" y="294005"/>
            <a:ext cx="34004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在手动分区窗口，单击“+”号按钮，进行手动分区配置。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112520"/>
            <a:ext cx="2973705" cy="2232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2940" y="294005"/>
            <a:ext cx="435991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在弹出的“添加新挂载点”窗口中，首先从下拉列表中，选择“/”选项，此选项是Linux系统的根目录。在“期望容量”的输入框中，填写20GB。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890" y="2279015"/>
            <a:ext cx="3726815" cy="2500630"/>
          </a:xfrm>
          <a:prstGeom prst="rect">
            <a:avLst/>
          </a:prstGeom>
        </p:spPr>
      </p:pic>
      <p:pic>
        <p:nvPicPr>
          <p:cNvPr id="61" name="图片 61" descr="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258" y="1299528"/>
            <a:ext cx="296227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88290"/>
            <a:ext cx="8532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选择“/boot”选项，此选项是Linux系统的系统启动目录，并在输入框填写300mb。选择“swap”选项，此选项是Linux系统的虚拟内存交换区，并在输入框填写3.5GB</a:t>
            </a:r>
            <a:endParaRPr lang="zh-CN" altLang="en-US"/>
          </a:p>
        </p:txBody>
      </p:sp>
      <p:pic>
        <p:nvPicPr>
          <p:cNvPr id="63" name="图片 63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358" y="1099185"/>
            <a:ext cx="3000375" cy="2190750"/>
          </a:xfrm>
          <a:prstGeom prst="rect">
            <a:avLst/>
          </a:prstGeom>
        </p:spPr>
      </p:pic>
      <p:pic>
        <p:nvPicPr>
          <p:cNvPr id="65" name="图片 65" descr="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138" y="1099185"/>
            <a:ext cx="2962275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316230"/>
            <a:ext cx="8499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在“安装窗口”，单击界面上的“ROOT密码”图标，进入管理员密码设置窗口。然后在密码设置输入框中，输入密码。</a:t>
            </a:r>
            <a:endParaRPr lang="zh-CN" altLang="en-US"/>
          </a:p>
        </p:txBody>
      </p:sp>
      <p:pic>
        <p:nvPicPr>
          <p:cNvPr id="69" name="图片 69" descr="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875665"/>
            <a:ext cx="4507230" cy="2894965"/>
          </a:xfrm>
          <a:prstGeom prst="rect">
            <a:avLst/>
          </a:prstGeom>
        </p:spPr>
      </p:pic>
      <p:pic>
        <p:nvPicPr>
          <p:cNvPr id="70" name="图片 70" descr="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130" y="2067560"/>
            <a:ext cx="5563235" cy="28111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945" y="315595"/>
            <a:ext cx="849947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待系统安装好后，系统会进入命令行的登录状态，在“localhost login：”处，可以输入管理员账号“root”，并回车；在“Password：”处，输入在前面密码设置阶段中配置的密码。系统成功登录后，窗口中会显示“[root@localhost ~]#”，表示已进入CentOS系统，等待你输入新的指令。</a:t>
            </a:r>
            <a:endParaRPr lang="zh-CN" altLang="en-US"/>
          </a:p>
        </p:txBody>
      </p:sp>
      <p:pic>
        <p:nvPicPr>
          <p:cNvPr id="72" name="图片 72" descr="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1151255"/>
            <a:ext cx="3848100" cy="1390650"/>
          </a:xfrm>
          <a:prstGeom prst="rect">
            <a:avLst/>
          </a:prstGeom>
        </p:spPr>
      </p:pic>
      <p:pic>
        <p:nvPicPr>
          <p:cNvPr id="73" name="图片 73" descr="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763" y="1208405"/>
            <a:ext cx="4219575" cy="133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1945" y="3028950"/>
            <a:ext cx="8498840" cy="192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对“[root@localhost ~]#”的解读：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marL="742950" lvl="1" indent="-285750" fontAlgn="auto">
              <a:lnSpc>
                <a:spcPts val="2380"/>
              </a:lnSpc>
              <a:buFont typeface="Wingdings" panose="05000000000000000000" charset="0"/>
              <a:buChar char="Ø"/>
            </a:pPr>
            <a:r>
              <a:rPr lang="zh-CN" altLang="en-US"/>
              <a:t></a:t>
            </a:r>
            <a:r>
              <a:rPr lang="zh-CN" altLang="en-US" sz="1800" b="1">
                <a:solidFill>
                  <a:srgbClr val="FF0000"/>
                </a:solidFill>
              </a:rPr>
              <a:t>root</a:t>
            </a:r>
            <a:r>
              <a:rPr lang="zh-CN" altLang="en-US"/>
              <a:t>：指</a:t>
            </a:r>
            <a:r>
              <a:rPr lang="zh-CN" altLang="en-US" sz="1600" b="1"/>
              <a:t>当前</a:t>
            </a:r>
            <a:r>
              <a:rPr lang="zh-CN" altLang="en-US"/>
              <a:t>登录的</a:t>
            </a:r>
            <a:r>
              <a:rPr lang="zh-CN" altLang="en-US" sz="1600" b="1"/>
              <a:t>账号</a:t>
            </a:r>
            <a:r>
              <a:rPr lang="zh-CN" altLang="en-US"/>
              <a:t>，当前登录用的是系统管理员账号，因此显示的是root；</a:t>
            </a:r>
            <a:endParaRPr lang="zh-CN" altLang="en-US"/>
          </a:p>
          <a:p>
            <a:pPr marL="742950" lvl="1" indent="-285750" fontAlgn="auto">
              <a:lnSpc>
                <a:spcPts val="2380"/>
              </a:lnSpc>
              <a:buFont typeface="Wingdings" panose="05000000000000000000" charset="0"/>
              <a:buChar char="Ø"/>
            </a:pPr>
            <a:r>
              <a:rPr lang="zh-CN" altLang="en-US"/>
              <a:t></a:t>
            </a:r>
            <a:r>
              <a:rPr lang="zh-CN" altLang="en-US" sz="1800" b="1">
                <a:solidFill>
                  <a:srgbClr val="FF0000"/>
                </a:solidFill>
              </a:rPr>
              <a:t>localhost</a:t>
            </a:r>
            <a:r>
              <a:rPr lang="zh-CN" altLang="en-US"/>
              <a:t>：指当前的</a:t>
            </a:r>
            <a:r>
              <a:rPr lang="zh-CN" altLang="en-US" sz="1600" b="1"/>
              <a:t>主机名</a:t>
            </a:r>
            <a:r>
              <a:rPr lang="zh-CN" altLang="en-US"/>
              <a:t>称，系统安装时，没有配置主机名，因此显示的是默认主机名；</a:t>
            </a:r>
            <a:endParaRPr lang="zh-CN" altLang="en-US"/>
          </a:p>
          <a:p>
            <a:pPr marL="742950" lvl="1" indent="-285750" fontAlgn="auto">
              <a:lnSpc>
                <a:spcPts val="2380"/>
              </a:lnSpc>
              <a:buFont typeface="Wingdings" panose="05000000000000000000" charset="0"/>
              <a:buChar char="Ø"/>
            </a:pPr>
            <a:r>
              <a:rPr lang="zh-CN" altLang="en-US"/>
              <a:t></a:t>
            </a:r>
            <a:r>
              <a:rPr lang="zh-CN" altLang="en-US" sz="1800" b="1">
                <a:solidFill>
                  <a:srgbClr val="FF0000"/>
                </a:solidFill>
              </a:rPr>
              <a:t>~</a:t>
            </a:r>
            <a:r>
              <a:rPr lang="zh-CN" altLang="en-US"/>
              <a:t>：指当前登录账号的</a:t>
            </a:r>
            <a:r>
              <a:rPr lang="zh-CN" altLang="en-US" sz="1600" b="1"/>
              <a:t>主目录</a:t>
            </a:r>
            <a:r>
              <a:rPr lang="zh-CN" altLang="en-US"/>
              <a:t>，因为登录用的是系统管理员账号，~是管理员主目录符号；</a:t>
            </a:r>
            <a:endParaRPr lang="zh-CN" altLang="en-US"/>
          </a:p>
          <a:p>
            <a:pPr marL="742950" lvl="1" indent="-285750" fontAlgn="auto">
              <a:lnSpc>
                <a:spcPts val="2380"/>
              </a:lnSpc>
              <a:buFont typeface="Wingdings" panose="05000000000000000000" charset="0"/>
              <a:buChar char="Ø"/>
            </a:pPr>
            <a:r>
              <a:rPr lang="zh-CN" altLang="en-US"/>
              <a:t></a:t>
            </a:r>
            <a:r>
              <a:rPr lang="zh-CN" altLang="en-US" sz="1800" b="1">
                <a:solidFill>
                  <a:srgbClr val="FF0000"/>
                </a:solidFill>
              </a:rPr>
              <a:t>#</a:t>
            </a:r>
            <a:r>
              <a:rPr lang="zh-CN" altLang="en-US"/>
              <a:t>：命令标识符，因为登录用的是系统管理员账号，#是</a:t>
            </a:r>
            <a:r>
              <a:rPr lang="zh-CN" altLang="en-US" sz="1600" b="1"/>
              <a:t>管理员</a:t>
            </a:r>
            <a:r>
              <a:rPr lang="zh-CN" altLang="en-US"/>
              <a:t>默认</a:t>
            </a:r>
            <a:r>
              <a:rPr lang="zh-CN" altLang="en-US" sz="1600" b="1"/>
              <a:t>命令标识符</a:t>
            </a:r>
            <a:r>
              <a:rPr lang="zh-CN" altLang="en-US"/>
              <a:t>，普通用户的命令标识符是$。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1.5 node2节点虚拟机的配置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230" y="786130"/>
            <a:ext cx="8510270" cy="1311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" indent="294640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node2节点虚拟机的配置，与前面node1节点虚拟机的配置有以下三点不同：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(1)虚拟机</a:t>
            </a:r>
            <a:r>
              <a:rPr lang="zh-CN" altLang="en-US" sz="1800" b="1"/>
              <a:t>名称</a:t>
            </a:r>
            <a:r>
              <a:rPr lang="zh-CN" altLang="en-US"/>
              <a:t>不同；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(2)</a:t>
            </a:r>
            <a:r>
              <a:rPr lang="zh-CN" altLang="en-US" sz="1800" b="1"/>
              <a:t>磁盘空间</a:t>
            </a:r>
            <a:r>
              <a:rPr lang="zh-CN" altLang="en-US"/>
              <a:t>可以设为20GB，因为node2节点是作为备用主节点角色，因此可以相对较小；</a:t>
            </a:r>
            <a:endParaRPr lang="zh-CN" altLang="en-US"/>
          </a:p>
          <a:p>
            <a:pPr indent="0" fontAlgn="auto">
              <a:lnSpc>
                <a:spcPts val="2380"/>
              </a:lnSpc>
            </a:pPr>
            <a:r>
              <a:rPr lang="zh-CN" altLang="en-US"/>
              <a:t>(3)“/”</a:t>
            </a:r>
            <a:r>
              <a:rPr lang="zh-CN" altLang="en-US" sz="1800" b="1"/>
              <a:t>根目录</a:t>
            </a:r>
            <a:r>
              <a:rPr lang="zh-CN" altLang="en-US"/>
              <a:t>的</a:t>
            </a:r>
            <a:r>
              <a:rPr lang="zh-CN" altLang="en-US" sz="1800" b="1"/>
              <a:t>空间</a:t>
            </a:r>
            <a:r>
              <a:rPr lang="zh-CN" altLang="en-US"/>
              <a:t>大小可以设为10GB。</a:t>
            </a:r>
            <a:endParaRPr lang="zh-CN" altLang="en-US"/>
          </a:p>
        </p:txBody>
      </p:sp>
      <p:pic>
        <p:nvPicPr>
          <p:cNvPr id="75" name="图片 75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2188845"/>
            <a:ext cx="3324225" cy="2884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890" y="2463800"/>
            <a:ext cx="297180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1.6  克隆node2节点，完成node3节点虚拟机的安装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865" y="883285"/>
            <a:ext cx="36277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在开始克隆前，需将node2节点虚拟机关闭。</a:t>
            </a:r>
            <a:endParaRPr lang="zh-CN" altLang="en-US"/>
          </a:p>
        </p:txBody>
      </p:sp>
      <p:pic>
        <p:nvPicPr>
          <p:cNvPr id="78" name="图片 78" descr="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" y="1500823"/>
            <a:ext cx="3714750" cy="21405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35225" y="3817620"/>
            <a:ext cx="2945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选择node2节点虚拟机名称，在快捷菜单中，单击“克隆”。</a:t>
            </a:r>
            <a:endParaRPr lang="zh-CN" altLang="en-US"/>
          </a:p>
        </p:txBody>
      </p:sp>
      <p:pic>
        <p:nvPicPr>
          <p:cNvPr id="79" name="图片 79" descr="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015" y="875665"/>
            <a:ext cx="3245485" cy="416941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010" y="502920"/>
            <a:ext cx="40119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在“克隆类型”窗口中，选择“创建完整克隆”选项。</a:t>
            </a:r>
            <a:endParaRPr lang="zh-CN" altLang="en-US"/>
          </a:p>
        </p:txBody>
      </p:sp>
      <p:pic>
        <p:nvPicPr>
          <p:cNvPr id="82" name="图片 82" descr="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693" y="1099185"/>
            <a:ext cx="4140835" cy="3467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55210" y="50292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克隆任务完成提示。</a:t>
            </a:r>
            <a:endParaRPr lang="zh-CN" altLang="en-US"/>
          </a:p>
        </p:txBody>
      </p:sp>
      <p:pic>
        <p:nvPicPr>
          <p:cNvPr id="85" name="图片 85" descr="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605" y="1099185"/>
            <a:ext cx="4141470" cy="34677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本单元主要介绍如何进行Linux集群的安装与配置。首先根据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Hadoop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实验任务的需求，对集群进行了设计与规划，然后讲解了安装前的一些准备工作，如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磁盘格式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的操作、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虚拟化的开启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等，最后进行了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Linux系统的安装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，以及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集群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节点环境的配置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与克隆技术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ts val="2580"/>
              </a:lnSpc>
              <a:buClrTx/>
              <a:buSzTx/>
              <a:buFontTx/>
            </a:pPr>
            <a:r>
              <a:rPr lang="zh-CN" altLang="en-US" sz="1800"/>
              <a:t>   </a:t>
            </a:r>
            <a:r>
              <a:rPr lang="en-US" altLang="zh-CN" sz="1400"/>
              <a:t> 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通过对本单元内容的学习，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为下一单元的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Hadoop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集群的安装做好充分准备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8318" y="537845"/>
            <a:ext cx="8181975" cy="311404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400" b="1" dirty="0">
                <a:solidFill>
                  <a:srgbClr val="FF0000"/>
                </a:solidFill>
              </a:rPr>
              <a:t>课程目标</a:t>
            </a:r>
            <a:r>
              <a:rPr sz="2100" b="1" dirty="0">
                <a:solidFill>
                  <a:srgbClr val="FF0000"/>
                </a:solidFill>
              </a:rPr>
              <a:t>：</a:t>
            </a:r>
            <a:r>
              <a:rPr sz="2100" dirty="0"/>
              <a:t>掌握主流大数据分布式系统架构知识，以及资源管理工具与数据仓库工具的使用，具备分布式高可用大数据集群平台的搭建与维护，在分布式集群环境下的数据建模与整理的能力，为后续大数据采集与</a:t>
            </a:r>
            <a:r>
              <a:rPr lang="zh-CN" sz="2100" dirty="0"/>
              <a:t>数据</a:t>
            </a:r>
            <a:r>
              <a:rPr sz="2100" dirty="0"/>
              <a:t>处理等课程的学习打好基础。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400" b="1" dirty="0">
                <a:solidFill>
                  <a:srgbClr val="FF0000"/>
                </a:solidFill>
              </a:rPr>
              <a:t>学     时：</a:t>
            </a:r>
            <a:r>
              <a:rPr lang="zh-CN" altLang="en-US" sz="2100" dirty="0"/>
              <a:t>理论</a:t>
            </a:r>
            <a:r>
              <a:rPr lang="en-US" altLang="zh-CN" sz="2100" dirty="0"/>
              <a:t>32</a:t>
            </a:r>
            <a:r>
              <a:rPr lang="zh-CN" altLang="en-US" sz="2100" dirty="0"/>
              <a:t>学时</a:t>
            </a:r>
            <a:r>
              <a:rPr lang="zh-CN" altLang="en-US" sz="2100" dirty="0" smtClean="0"/>
              <a:t>，实践</a:t>
            </a:r>
            <a:r>
              <a:rPr lang="en-US" altLang="zh-CN" sz="2100" dirty="0"/>
              <a:t>32</a:t>
            </a:r>
            <a:r>
              <a:rPr lang="zh-CN" altLang="en-US" sz="2100" dirty="0" smtClean="0"/>
              <a:t>学时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6415" y="786130"/>
            <a:ext cx="784034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实践用工具：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 Pro 15.5.1 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 x64 8.5.4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 IDE for Java Developers - 2020-12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490" y="786130"/>
            <a:ext cx="853122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实践用硬件环境：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CPU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intel i3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系列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16G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固态硬盘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≥  </a:t>
            </a:r>
            <a:r>
              <a:rPr lang="en-US" altLang="zh-CN"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128G</a:t>
            </a:r>
            <a:endParaRPr lang="en-US" altLang="zh-CN" sz="24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490" y="786130"/>
            <a:ext cx="853122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4080"/>
              </a:lnSpc>
            </a:pPr>
            <a:r>
              <a:rPr lang="zh-CN" altLang="en-US" sz="2400" b="1">
                <a:solidFill>
                  <a:srgbClr val="0070C0"/>
                </a:solidFill>
              </a:rPr>
              <a:t>实践用软件环境：</a:t>
            </a:r>
            <a:endParaRPr lang="zh-CN" altLang="en-US" sz="2400" b="1">
              <a:solidFill>
                <a:srgbClr val="0070C0"/>
              </a:solidFill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 CentOS 7.x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集群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fontAlgn="auto">
              <a:lnSpc>
                <a:spcPts val="408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JDK版本：Java 64-Bit 1.8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2033270" y="2080260"/>
            <a:ext cx="5208905" cy="117475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Linux集群的安装与配置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160145"/>
            <a:ext cx="8181975" cy="200596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掌握Linux系统的安装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掌握Linux集群节点环境的配置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熟悉环境安装前的磁盘格式化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熟悉虚拟化的开启</a:t>
            </a:r>
            <a:endParaRPr sz="2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309880"/>
            <a:ext cx="85096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1.1 集群规划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6865" y="911225"/>
            <a:ext cx="8510270" cy="701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en-US" altLang="zh-CN"/>
              <a:t>    </a:t>
            </a:r>
            <a:r>
              <a:rPr lang="zh-CN" altLang="en-US"/>
              <a:t>为满足</a:t>
            </a:r>
            <a:r>
              <a:rPr lang="en-US" altLang="zh-CN"/>
              <a:t>Hadoop</a:t>
            </a:r>
            <a:r>
              <a:rPr lang="zh-CN" altLang="en-US"/>
              <a:t>集群工作的需要，搭建一个</a:t>
            </a:r>
            <a:r>
              <a:rPr lang="zh-CN" altLang="en-US" sz="1600" b="1"/>
              <a:t>最小规模</a:t>
            </a:r>
            <a:r>
              <a:rPr lang="zh-CN" altLang="en-US"/>
              <a:t>的Hadoop HA（高可用）集群，至少需要三台Linux服务</a:t>
            </a:r>
            <a:r>
              <a:rPr lang="en-US" altLang="zh-CN"/>
              <a:t>器（以下称为</a:t>
            </a:r>
            <a:r>
              <a:rPr lang="zh-CN" altLang="en-US" sz="1600" b="1"/>
              <a:t>节点</a:t>
            </a:r>
            <a:r>
              <a:rPr lang="en-US" altLang="zh-CN"/>
              <a:t>），因此需要对集群节点进行设计与规划。</a:t>
            </a:r>
            <a:endParaRPr lang="en-US" altLang="zh-CN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25500" y="1825625"/>
          <a:ext cx="7493000" cy="962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775"/>
                <a:gridCol w="1109980"/>
                <a:gridCol w="5770245"/>
              </a:tblGrid>
              <a:tr h="2216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节点名称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  工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node1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在集群中，同时担任管理节点、工作节点、主节点，三种角色。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node2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在集群中，同时担任备用管理节点、工作节点、主从节点，三种角色。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node3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在集群中，担任工作节点的角色。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17500" y="3034665"/>
            <a:ext cx="8509635" cy="192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本单元的目标就是按设计规划的要求，</a:t>
            </a:r>
            <a:r>
              <a:rPr lang="zh-CN" altLang="en-US" sz="1600" b="1"/>
              <a:t>先搭建</a:t>
            </a:r>
            <a:r>
              <a:rPr lang="zh-CN" altLang="en-US"/>
              <a:t>三台Linux服务器，</a:t>
            </a:r>
            <a:r>
              <a:rPr lang="zh-CN" altLang="en-US" sz="1600" b="1"/>
              <a:t>为后面</a:t>
            </a:r>
            <a:r>
              <a:rPr lang="zh-CN" altLang="en-US"/>
              <a:t>Hadoop集群的搭建</a:t>
            </a:r>
            <a:r>
              <a:rPr lang="zh-CN" altLang="en-US" sz="1600" b="1"/>
              <a:t>做好准备</a:t>
            </a:r>
            <a:r>
              <a:rPr lang="zh-CN" altLang="en-US"/>
              <a:t>。采用的工具及软件如下。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（1）</a:t>
            </a:r>
            <a:r>
              <a:rPr lang="zh-CN" altLang="en-US" b="1"/>
              <a:t>VMware Workstation 15 Pro</a:t>
            </a:r>
            <a:r>
              <a:rPr lang="zh-CN" altLang="en-US"/>
              <a:t>：可满足较新版本操作系统的安装与运行管理。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（2）</a:t>
            </a:r>
            <a:r>
              <a:rPr lang="zh-CN" altLang="en-US" b="1"/>
              <a:t>Linux CentOS 7.x-x86_64-Minimal</a:t>
            </a:r>
            <a:r>
              <a:rPr lang="zh-CN" altLang="en-US"/>
              <a:t>：安装文件小，安装后对内存的占用率相对较小，能满足在同一台电脑中运行多台Linux系统；CentOS是Red Hat公司发布的基于商业版Linux服务器系统的免费版本，属于企业级Linux服务器系统产品。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59c6bee6-99dd-4155-a10f-289622bbd1c8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3601</Words>
  <Application>WPS 演示</Application>
  <PresentationFormat>全屏显示(16:9)</PresentationFormat>
  <Paragraphs>152</Paragraphs>
  <Slides>30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Helvetica</vt:lpstr>
      <vt:lpstr>思源黑体 CN Regular</vt:lpstr>
      <vt:lpstr>黑体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1093</cp:revision>
  <dcterms:created xsi:type="dcterms:W3CDTF">2015-05-05T08:02:00Z</dcterms:created>
  <dcterms:modified xsi:type="dcterms:W3CDTF">2022-02-03T18:23:40Z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