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76" r:id="rId7"/>
    <p:sldId id="567" r:id="rId8"/>
    <p:sldId id="568" r:id="rId9"/>
    <p:sldId id="581" r:id="rId10"/>
    <p:sldId id="582" r:id="rId11"/>
    <p:sldId id="583" r:id="rId12"/>
    <p:sldId id="577" r:id="rId13"/>
    <p:sldId id="569" r:id="rId14"/>
    <p:sldId id="584" r:id="rId15"/>
    <p:sldId id="578" r:id="rId16"/>
    <p:sldId id="585" r:id="rId17"/>
    <p:sldId id="579" r:id="rId18"/>
    <p:sldId id="586" r:id="rId19"/>
    <p:sldId id="570" r:id="rId20"/>
    <p:sldId id="571" r:id="rId21"/>
    <p:sldId id="574" r:id="rId22"/>
    <p:sldId id="320" r:id="rId2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60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大数据专业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大数据集群搭建维护与数据存储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45235" y="2252980"/>
            <a:ext cx="6687820" cy="62103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单元四 分布式数据库HBase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9720" y="817880"/>
            <a:ext cx="8554720" cy="419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启动ZooKeeper</a:t>
            </a:r>
            <a:r>
              <a:rPr lang="zh-CN" altLang="en-US"/>
              <a:t>集群。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zkServer.sh start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在主节点node1上，执行以下命令，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启动Hadoop</a:t>
            </a:r>
            <a:r>
              <a:rPr lang="zh-CN" altLang="en-US"/>
              <a:t>集群。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hbase-2.3.6]# start-dfs.sh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然后，在集群中任意一节点上，执行以下命令，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查看</a:t>
            </a:r>
            <a:r>
              <a:rPr lang="zh-CN" altLang="en-US"/>
              <a:t>Hadoop安全模式。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hdfs dfsadmin -safemode get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如果返回的结果是以下内容，</a:t>
            </a:r>
            <a:r>
              <a:rPr lang="zh-CN" altLang="en-US">
                <a:sym typeface="+mn-ea"/>
              </a:rPr>
              <a:t>说明节点node1、node2开启了Hadoop安全模式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Safe mode is </a:t>
            </a:r>
            <a:r>
              <a:rPr lang="zh-CN" altLang="en-US" sz="1600" b="1">
                <a:solidFill>
                  <a:schemeClr val="accent1"/>
                </a:solidFill>
              </a:rPr>
              <a:t>ON</a:t>
            </a:r>
            <a:r>
              <a:rPr lang="zh-CN" altLang="en-US" b="1"/>
              <a:t> in node1/192.168.61.101:9820</a:t>
            </a:r>
            <a:endParaRPr lang="zh-CN" altLang="en-US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Safe mode is </a:t>
            </a:r>
            <a:r>
              <a:rPr lang="zh-CN" altLang="en-US" sz="1600" b="1">
                <a:solidFill>
                  <a:schemeClr val="accent1"/>
                </a:solidFill>
              </a:rPr>
              <a:t>ON</a:t>
            </a:r>
            <a:r>
              <a:rPr lang="zh-CN" altLang="en-US" b="1"/>
              <a:t> in node2/192.168.61.102:9820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接下来，在主节点node1上执行以下命令，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关闭</a:t>
            </a:r>
            <a:r>
              <a:rPr lang="zh-CN" altLang="en-US"/>
              <a:t>Hadoop的安全模式。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hbase-2.3.6]#  hdfs dfsadmin -safemode leave</a:t>
            </a:r>
            <a:endParaRPr lang="zh-CN" altLang="en-US" b="1"/>
          </a:p>
          <a:p>
            <a:r>
              <a:rPr lang="zh-CN" altLang="en-US"/>
              <a:t>执行上述命令后，返回的信息如果是以下内容，则说明Hadoop安全模式已经被关闭。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Safe mode is </a:t>
            </a:r>
            <a:r>
              <a:rPr lang="zh-CN" altLang="en-US" sz="1600" b="1">
                <a:solidFill>
                  <a:srgbClr val="FF0000"/>
                </a:solidFill>
              </a:rPr>
              <a:t>OFF </a:t>
            </a:r>
            <a:r>
              <a:rPr lang="zh-CN" altLang="en-US" b="1"/>
              <a:t>in node1/192.168.61.101:9820</a:t>
            </a:r>
            <a:endParaRPr lang="zh-CN" altLang="en-US" b="1"/>
          </a:p>
          <a:p>
            <a:r>
              <a:rPr lang="zh-CN" altLang="en-US" b="1"/>
              <a:t>Safe mode is </a:t>
            </a:r>
            <a:r>
              <a:rPr lang="zh-CN" altLang="en-US" sz="1600" b="1">
                <a:solidFill>
                  <a:srgbClr val="FF0000"/>
                </a:solidFill>
              </a:rPr>
              <a:t>OFF </a:t>
            </a:r>
            <a:r>
              <a:rPr lang="zh-CN" altLang="en-US" b="1"/>
              <a:t>in node2/192.168.61.102:9820  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9720" y="259715"/>
            <a:ext cx="85547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4.2.2 启动HBase集群	</a:t>
            </a:r>
            <a:endParaRPr lang="zh-CN" altLang="en-US" sz="1800"/>
          </a:p>
        </p:txBody>
      </p:sp>
      <p:sp>
        <p:nvSpPr>
          <p:cNvPr id="3" name="云形标注 2"/>
          <p:cNvSpPr/>
          <p:nvPr/>
        </p:nvSpPr>
        <p:spPr>
          <a:xfrm>
            <a:off x="5941060" y="157480"/>
            <a:ext cx="2913380" cy="9067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关闭HBase集群，使用stop-hbase.sh命令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640" y="240030"/>
            <a:ext cx="8555355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然后在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上，</a:t>
            </a:r>
            <a:r>
              <a:rPr lang="zh-CN" altLang="en-US" sz="1600" b="1">
                <a:solidFill>
                  <a:schemeClr val="accent1"/>
                </a:solidFill>
              </a:rPr>
              <a:t>依次执行</a:t>
            </a:r>
            <a:r>
              <a:rPr lang="zh-CN" altLang="en-US"/>
              <a:t>以下命令，</a:t>
            </a:r>
            <a:r>
              <a:rPr lang="zh-CN" altLang="en-US" sz="1600" b="1">
                <a:solidFill>
                  <a:schemeClr val="accent1"/>
                </a:solidFill>
              </a:rPr>
              <a:t>启动YARN、HBase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[root@node1 hbase-2.3.6]#  start-yarn.sh</a:t>
            </a:r>
            <a:endParaRPr lang="zh-CN" altLang="en-US"/>
          </a:p>
          <a:p>
            <a:r>
              <a:rPr lang="zh-CN" altLang="en-US"/>
              <a:t>[root@node1 hbase-2.3.6]#  start-hbase.sh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启动hbase后，会在反馈信息中显示如下信息，表示在hadoop和hbase安装目录下的log4j.jar文件发生冲突，可以</a:t>
            </a:r>
            <a:r>
              <a:rPr lang="zh-CN" altLang="en-US" sz="1600" b="1">
                <a:solidFill>
                  <a:schemeClr val="accent1"/>
                </a:solidFill>
              </a:rPr>
              <a:t>忽略</a:t>
            </a:r>
            <a:r>
              <a:rPr lang="zh-CN" altLang="en-US"/>
              <a:t>不计。</a:t>
            </a:r>
            <a:endParaRPr lang="zh-CN" altLang="en-US"/>
          </a:p>
          <a:p>
            <a:r>
              <a:rPr lang="zh-CN" altLang="en-US"/>
              <a:t>SLF4J: Class path contains multiple SLF4J bindings.</a:t>
            </a:r>
            <a:endParaRPr lang="zh-CN" altLang="en-US"/>
          </a:p>
          <a:p>
            <a:r>
              <a:rPr lang="zh-CN" altLang="en-US"/>
              <a:t>SLF4J: Found binding in [jar:file:/usr/app/hadoop-3.3.1/share/hadoop/common/lib/slf4j-log4j12-1.7.25.jar!/org/slf4j/impl/StaticLoggerBinder.class]</a:t>
            </a:r>
            <a:endParaRPr lang="zh-CN" altLang="en-US"/>
          </a:p>
          <a:p>
            <a:r>
              <a:rPr lang="en-US" altLang="zh-CN"/>
              <a:t>......</a:t>
            </a:r>
            <a:endParaRPr lang="en-US" altLang="zh-CN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启动后，可以在所有节点上，执行“jps”，</a:t>
            </a:r>
            <a:r>
              <a:rPr lang="zh-CN" altLang="en-US" sz="1600" b="1">
                <a:solidFill>
                  <a:schemeClr val="accent1"/>
                </a:solidFill>
              </a:rPr>
              <a:t>查看</a:t>
            </a:r>
            <a:r>
              <a:rPr lang="en-US" altLang="zh-CN" sz="1600" b="1">
                <a:solidFill>
                  <a:schemeClr val="accent1"/>
                </a:solidFill>
              </a:rPr>
              <a:t>HBase</a:t>
            </a:r>
            <a:r>
              <a:rPr lang="zh-CN" altLang="en-US" sz="1600" b="1">
                <a:solidFill>
                  <a:schemeClr val="accent1"/>
                </a:solidFill>
              </a:rPr>
              <a:t>的</a:t>
            </a:r>
            <a:r>
              <a:rPr lang="en-US" altLang="zh-CN" sz="1600" b="1">
                <a:solidFill>
                  <a:schemeClr val="accent1"/>
                </a:solidFill>
              </a:rPr>
              <a:t>运行进程</a:t>
            </a:r>
            <a:r>
              <a:rPr lang="zh-CN" altLang="en-US"/>
              <a:t>情况。</a:t>
            </a:r>
            <a:endParaRPr lang="zh-CN" altLang="en-US"/>
          </a:p>
        </p:txBody>
      </p:sp>
      <p:pic>
        <p:nvPicPr>
          <p:cNvPr id="5" name="图片 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360" y="3094990"/>
            <a:ext cx="3352800" cy="1828800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" y="2643505"/>
            <a:ext cx="2419350" cy="1847850"/>
          </a:xfrm>
          <a:prstGeom prst="rect">
            <a:avLst/>
          </a:prstGeom>
        </p:spPr>
      </p:pic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720" y="3660140"/>
            <a:ext cx="3343275" cy="1343025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6141085" y="2317750"/>
            <a:ext cx="2877185" cy="1257300"/>
          </a:xfrm>
          <a:prstGeom prst="cloudCallout">
            <a:avLst>
              <a:gd name="adj1" fmla="val -63330"/>
              <a:gd name="adj2" fmla="val 12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在</a:t>
            </a:r>
            <a:r>
              <a:rPr lang="en-US" altLang="zh-CN">
                <a:sym typeface="+mn-ea"/>
              </a:rPr>
              <a:t>HBase </a:t>
            </a:r>
            <a:r>
              <a:rPr lang="en-US" altLang="zh-CN"/>
              <a:t>HA</a:t>
            </a:r>
            <a:r>
              <a:rPr lang="zh-CN" altLang="en-US"/>
              <a:t>模式下，有</a:t>
            </a:r>
            <a:r>
              <a:rPr lang="zh-CN" altLang="en-US"/>
              <a:t>两个</a:t>
            </a:r>
            <a:r>
              <a:rPr lang="en-US" altLang="zh-CN"/>
              <a:t>HMaster</a:t>
            </a:r>
            <a:r>
              <a:rPr lang="zh-CN" altLang="en-US"/>
              <a:t>，三个</a:t>
            </a:r>
            <a:r>
              <a:rPr lang="en-US" altLang="zh-CN"/>
              <a:t>HRegionServer</a:t>
            </a:r>
            <a:r>
              <a:rPr lang="zh-CN" altLang="en-US"/>
              <a:t>进程。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1155" y="287020"/>
            <a:ext cx="84416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HBase的Master和RegionServer的http</a:t>
            </a:r>
            <a:r>
              <a:rPr lang="zh-CN" altLang="en-US" sz="1800" b="1">
                <a:solidFill>
                  <a:schemeClr val="accent1"/>
                </a:solidFill>
              </a:rPr>
              <a:t>端</a:t>
            </a:r>
            <a:r>
              <a:rPr lang="zh-CN" altLang="en-US" sz="1800" b="1">
                <a:solidFill>
                  <a:schemeClr val="accent1"/>
                </a:solidFill>
              </a:rPr>
              <a:t>口</a:t>
            </a:r>
            <a:r>
              <a:rPr lang="zh-CN" altLang="en-US"/>
              <a:t>分别是</a:t>
            </a:r>
            <a:r>
              <a:rPr lang="zh-CN" altLang="en-US" sz="1800" b="1">
                <a:solidFill>
                  <a:schemeClr val="accent1"/>
                </a:solidFill>
              </a:rPr>
              <a:t>16010</a:t>
            </a:r>
            <a:r>
              <a:rPr lang="zh-CN" altLang="en-US"/>
              <a:t>和</a:t>
            </a:r>
            <a:r>
              <a:rPr lang="zh-CN" altLang="en-US" sz="1800" b="1">
                <a:solidFill>
                  <a:schemeClr val="accent1"/>
                </a:solidFill>
              </a:rPr>
              <a:t>16030</a:t>
            </a:r>
            <a:r>
              <a:rPr lang="zh-CN" altLang="en-US"/>
              <a:t>，因此在浏览器地址栏分别输入“http://node1:16010”和 “http://node2:16010”，打开HBase的Master的WEB页面。分别输入“http://node1:16030”、“http://node2:16030”和“http://node3:16030”可以打开三个节点各自的RegionServer的WEB页面。</a:t>
            </a:r>
            <a:endParaRPr lang="zh-CN" altLang="en-US"/>
          </a:p>
        </p:txBody>
      </p:sp>
      <p:pic>
        <p:nvPicPr>
          <p:cNvPr id="162" name="图片 162" descr="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68" y="1483360"/>
            <a:ext cx="6180455" cy="1654810"/>
          </a:xfrm>
          <a:prstGeom prst="rect">
            <a:avLst/>
          </a:prstGeom>
        </p:spPr>
      </p:pic>
      <p:pic>
        <p:nvPicPr>
          <p:cNvPr id="163" name="图片 163" descr="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975" y="1301750"/>
            <a:ext cx="4712335" cy="2330450"/>
          </a:xfrm>
          <a:prstGeom prst="rect">
            <a:avLst/>
          </a:prstGeom>
        </p:spPr>
      </p:pic>
      <p:pic>
        <p:nvPicPr>
          <p:cNvPr id="164" name="图片 164" descr="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030" y="2873693"/>
            <a:ext cx="6184900" cy="22726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9715"/>
            <a:ext cx="85547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4.2.3 解决启动过程中可能出现的问题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94640" y="725170"/>
            <a:ext cx="8554720" cy="325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如果，在</a:t>
            </a:r>
            <a:r>
              <a:rPr lang="zh-CN" altLang="en-US" sz="1600" b="1">
                <a:solidFill>
                  <a:schemeClr val="accent1"/>
                </a:solidFill>
              </a:rPr>
              <a:t>启动HBase集群后</a:t>
            </a:r>
            <a:r>
              <a:rPr lang="zh-CN" altLang="en-US"/>
              <a:t>，发现</a:t>
            </a:r>
            <a:r>
              <a:rPr lang="zh-CN" altLang="en-US" sz="1600" b="1">
                <a:solidFill>
                  <a:schemeClr val="accent1"/>
                </a:solidFill>
              </a:rPr>
              <a:t>HMaster进程自动退出</a:t>
            </a:r>
            <a:r>
              <a:rPr lang="zh-CN" altLang="en-US"/>
              <a:t>，没有出现在“jps”的反馈结果中，可以在</a:t>
            </a:r>
            <a:r>
              <a:rPr lang="zh-CN" altLang="en-US" b="1">
                <a:solidFill>
                  <a:srgbClr val="FF0000"/>
                </a:solidFill>
              </a:rPr>
              <a:t>主节点node1</a:t>
            </a:r>
            <a:r>
              <a:rPr lang="zh-CN" altLang="en-US"/>
              <a:t>的HBase目录下，执行以下命令，查看“logs”目录下的“master”日志文件。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node1 </a:t>
            </a:r>
            <a:r>
              <a:rPr lang="zh-CN" altLang="en-US" b="1"/>
              <a:t>hbase-2.3.6]#  tail -100 logs/hbase-root-master-node1.log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如果在日志中显示有以下内容，说明是因为节点node1处于Standby状态而造成的问题。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>
                <a:solidFill>
                  <a:schemeClr val="accent1"/>
                </a:solidFill>
              </a:rPr>
              <a:t>Caused by: org.apache.hadoop.ipc.RemoteException(org.apache.hadoop.ipc.StandbyException): Operation category </a:t>
            </a:r>
            <a:r>
              <a:rPr lang="zh-CN" altLang="en-US" b="1">
                <a:solidFill>
                  <a:srgbClr val="FF0000"/>
                </a:solidFill>
              </a:rPr>
              <a:t>READ is not supported in state standby</a:t>
            </a:r>
            <a:r>
              <a:rPr lang="zh-CN" altLang="en-US" b="1">
                <a:solidFill>
                  <a:schemeClr val="accent1"/>
                </a:solidFill>
              </a:rPr>
              <a:t>. Visit https://s.apache.org/sbnn-error</a:t>
            </a:r>
            <a:endParaRPr lang="zh-CN" altLang="en-US" b="1">
              <a:solidFill>
                <a:schemeClr val="accent1"/>
              </a:solidFill>
            </a:endParaRPr>
          </a:p>
          <a:p>
            <a:pPr marL="0" indent="285750" fontAlgn="auto">
              <a:lnSpc>
                <a:spcPts val="2280"/>
              </a:lnSpc>
              <a:buFont typeface="Arial" panose="020B0604020202020204" pitchFamily="34" charset="0"/>
              <a:buChar char="•"/>
            </a:pPr>
            <a:r>
              <a:rPr lang="zh-CN" altLang="en-US"/>
              <a:t>解决这个问题的步骤如下。</a:t>
            </a:r>
            <a:endParaRPr lang="zh-CN" altLang="en-US"/>
          </a:p>
          <a:p>
            <a:pPr indent="0" fontAlgn="auto">
              <a:lnSpc>
                <a:spcPts val="2280"/>
              </a:lnSpc>
            </a:pPr>
            <a:r>
              <a:rPr lang="zh-CN" altLang="en-US"/>
              <a:t>(1)在</a:t>
            </a:r>
            <a:r>
              <a:rPr lang="zh-CN" altLang="en-US" b="1">
                <a:solidFill>
                  <a:srgbClr val="FF0000"/>
                </a:solidFill>
              </a:rPr>
              <a:t>节点node2</a:t>
            </a:r>
            <a:r>
              <a:rPr lang="zh-CN" altLang="en-US"/>
              <a:t>上，执行以下命令，关闭节点node2中的namenode进程。执行以下命令后，最好用jps命令，确认一次namenode进程是否已经退出。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node2 </a:t>
            </a:r>
            <a:r>
              <a:rPr lang="zh-CN" altLang="en-US" b="1"/>
              <a:t>hbase-2.3.6]# hdfs --daemon stop namenode</a:t>
            </a:r>
            <a:endParaRPr lang="zh-CN" altLang="en-US" b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9560" y="307975"/>
            <a:ext cx="856551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280"/>
              </a:lnSpc>
              <a:buClrTx/>
              <a:buSzTx/>
              <a:buFontTx/>
            </a:pPr>
            <a:r>
              <a:rPr lang="zh-CN" altLang="en-US"/>
              <a:t>(2)接下来，执行以下命令，查看</a:t>
            </a:r>
            <a:r>
              <a:rPr lang="zh-CN" altLang="en-US" b="1">
                <a:solidFill>
                  <a:srgbClr val="FF0000"/>
                </a:solidFill>
              </a:rPr>
              <a:t>节点node1</a:t>
            </a:r>
            <a:r>
              <a:rPr lang="zh-CN" altLang="en-US"/>
              <a:t>的namenode状态，从返回结果信息中，确认节点node1的namenode状态是否已经转变成了active。如果没有，多试几次，因为有可能因为退出进程正在运行，而系统反应迟缓。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node2</a:t>
            </a:r>
            <a:r>
              <a:rPr lang="zh-CN" altLang="en-US" b="1"/>
              <a:t> hbase-2.3.6]# hdfs haadmin -getServiceState nn1</a:t>
            </a:r>
            <a:endParaRPr lang="zh-CN" altLang="en-US" b="1"/>
          </a:p>
          <a:p>
            <a:r>
              <a:rPr lang="zh-CN" altLang="en-US" sz="1800" b="1">
                <a:solidFill>
                  <a:schemeClr val="accent1"/>
                </a:solidFill>
              </a:rPr>
              <a:t>active</a:t>
            </a:r>
            <a:endParaRPr lang="zh-CN" altLang="en-US" sz="1600" b="1">
              <a:solidFill>
                <a:schemeClr val="accent1"/>
              </a:solidFill>
            </a:endParaRPr>
          </a:p>
          <a:p>
            <a:pPr algn="l">
              <a:lnSpc>
                <a:spcPts val="2280"/>
              </a:lnSpc>
              <a:buClrTx/>
              <a:buSzTx/>
              <a:buFontTx/>
            </a:pPr>
            <a:r>
              <a:rPr lang="zh-CN" altLang="en-US"/>
              <a:t>(3)在</a:t>
            </a:r>
            <a:r>
              <a:rPr lang="zh-CN" altLang="en-US" b="1">
                <a:solidFill>
                  <a:srgbClr val="FF0000"/>
                </a:solidFill>
              </a:rPr>
              <a:t>节点node1</a:t>
            </a:r>
            <a:r>
              <a:rPr lang="zh-CN" altLang="en-US"/>
              <a:t>的namenode状态转变成active后，在</a:t>
            </a:r>
            <a:r>
              <a:rPr lang="zh-CN" altLang="en-US" b="1">
                <a:solidFill>
                  <a:srgbClr val="FF0000"/>
                </a:solidFill>
              </a:rPr>
              <a:t>节点node2</a:t>
            </a:r>
            <a:r>
              <a:rPr lang="zh-CN" altLang="en-US"/>
              <a:t>上，执行以下命令，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恢复namenode进程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node2 </a:t>
            </a:r>
            <a:r>
              <a:rPr lang="zh-CN" altLang="en-US" b="1"/>
              <a:t>hbase-2.3.6]# hdfs --daemon start namenode</a:t>
            </a:r>
            <a:endParaRPr lang="zh-CN" altLang="en-US" b="1"/>
          </a:p>
          <a:p>
            <a:r>
              <a:rPr lang="zh-CN" altLang="en-US"/>
              <a:t>这时，如果执行以下命令，会发现</a:t>
            </a:r>
            <a:r>
              <a:rPr lang="zh-CN" altLang="en-US" b="1">
                <a:solidFill>
                  <a:srgbClr val="FF0000"/>
                </a:solidFill>
              </a:rPr>
              <a:t>节点node2</a:t>
            </a:r>
            <a:r>
              <a:rPr lang="zh-CN" altLang="en-US"/>
              <a:t>上的namenode状态转变成了</a:t>
            </a:r>
            <a:r>
              <a:rPr lang="zh-CN" altLang="en-US" sz="1600" b="1">
                <a:solidFill>
                  <a:schemeClr val="accent1"/>
                </a:solidFill>
              </a:rPr>
              <a:t>standby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node2 </a:t>
            </a:r>
            <a:r>
              <a:rPr lang="zh-CN" altLang="en-US" b="1"/>
              <a:t>hbase-2.3.6]# hdfs haadmin -getServiceState nn2</a:t>
            </a:r>
            <a:endParaRPr lang="zh-CN" altLang="en-US" b="1"/>
          </a:p>
          <a:p>
            <a:r>
              <a:rPr lang="zh-CN" altLang="en-US" sz="1800" b="1">
                <a:solidFill>
                  <a:schemeClr val="accent1"/>
                </a:solidFill>
              </a:rPr>
              <a:t>standby </a:t>
            </a:r>
            <a:r>
              <a:rPr lang="zh-CN" altLang="en-US"/>
              <a:t>  </a:t>
            </a:r>
            <a:endParaRPr lang="zh-CN" altLang="en-US"/>
          </a:p>
          <a:p>
            <a:pPr algn="l">
              <a:lnSpc>
                <a:spcPts val="2280"/>
              </a:lnSpc>
              <a:buClrTx/>
              <a:buSzTx/>
              <a:buFontTx/>
            </a:pPr>
            <a:r>
              <a:rPr lang="zh-CN" altLang="en-US"/>
              <a:t>(4)最后，在</a:t>
            </a:r>
            <a:r>
              <a:rPr lang="zh-CN" altLang="en-US" b="1">
                <a:solidFill>
                  <a:srgbClr val="FF0000"/>
                </a:solidFill>
              </a:rPr>
              <a:t>主节点node1</a:t>
            </a:r>
            <a:r>
              <a:rPr lang="zh-CN" altLang="en-US"/>
              <a:t>上，重新执行以下命令，启动HBase集群即可。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</a:t>
            </a:r>
            <a:r>
              <a:rPr lang="zh-CN" altLang="en-US" b="1">
                <a:solidFill>
                  <a:srgbClr val="FF0000"/>
                </a:solidFill>
              </a:rPr>
              <a:t>node1 </a:t>
            </a:r>
            <a:r>
              <a:rPr lang="zh-CN" altLang="en-US" b="1"/>
              <a:t>~]#  start-hbase.sh</a:t>
            </a:r>
            <a:endParaRPr lang="zh-CN" altLang="en-US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130175"/>
            <a:ext cx="85547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4.2.</a:t>
            </a:r>
            <a:r>
              <a:rPr lang="en-US" altLang="zh-CN" sz="1800"/>
              <a:t>4</a:t>
            </a:r>
            <a:r>
              <a:rPr lang="zh-CN" altLang="en-US" sz="1800"/>
              <a:t> 操作HBase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94640" y="485140"/>
            <a:ext cx="8554720" cy="105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>
                <a:sym typeface="+mn-ea"/>
              </a:rPr>
              <a:t>    </a:t>
            </a:r>
            <a:r>
              <a:rPr lang="zh-CN" altLang="en-US">
                <a:sym typeface="+mn-ea"/>
              </a:rPr>
              <a:t>对HBase的操作，分为</a:t>
            </a:r>
            <a:r>
              <a:rPr lang="zh-CN" altLang="en-US" sz="1600" b="1">
                <a:sym typeface="+mn-ea"/>
              </a:rPr>
              <a:t>表操作</a:t>
            </a:r>
            <a:r>
              <a:rPr lang="zh-CN" altLang="en-US">
                <a:sym typeface="+mn-ea"/>
              </a:rPr>
              <a:t>和</a:t>
            </a:r>
            <a:r>
              <a:rPr lang="zh-CN" altLang="en-US" sz="1600" b="1">
                <a:sym typeface="+mn-ea"/>
              </a:rPr>
              <a:t>数据操作</a:t>
            </a:r>
            <a:r>
              <a:rPr lang="zh-CN" altLang="en-US">
                <a:sym typeface="+mn-ea"/>
              </a:rPr>
              <a:t>，均在HBase Shell启动状态下完成。</a:t>
            </a:r>
            <a:r>
              <a:rPr lang="zh-CN" altLang="en-US"/>
              <a:t>在集群中的任意一节点上，执行以下命令，启动HBase Shell。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hbase shell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982335" y="845185"/>
            <a:ext cx="3092450" cy="1157605"/>
          </a:xfrm>
          <a:prstGeom prst="cloudCallout">
            <a:avLst>
              <a:gd name="adj1" fmla="val -56016"/>
              <a:gd name="adj2" fmla="val -170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退出HBase Shell，可以在Hbase shell命令模式下，执行</a:t>
            </a:r>
            <a:r>
              <a:rPr lang="zh-CN" altLang="en-US" b="1">
                <a:sym typeface="+mn-ea"/>
              </a:rPr>
              <a:t>Exit</a:t>
            </a:r>
            <a:endParaRPr lang="zh-CN" altLang="en-US" b="1"/>
          </a:p>
          <a:p>
            <a:pPr algn="ctr"/>
            <a:r>
              <a:rPr lang="zh-CN" altLang="en-US">
                <a:sym typeface="+mn-ea"/>
              </a:rPr>
              <a:t>命令。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4640" y="1524635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/>
              <a:t>1. 表操作</a:t>
            </a:r>
            <a:endParaRPr lang="zh-CN" altLang="en-US" sz="1600" b="1"/>
          </a:p>
        </p:txBody>
      </p:sp>
      <p:sp>
        <p:nvSpPr>
          <p:cNvPr id="6" name="文本框 5"/>
          <p:cNvSpPr txBox="1"/>
          <p:nvPr/>
        </p:nvSpPr>
        <p:spPr>
          <a:xfrm>
            <a:off x="299085" y="1882775"/>
            <a:ext cx="8554720" cy="3184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</a:rPr>
              <a:t>建表</a:t>
            </a:r>
            <a:r>
              <a:rPr lang="zh-CN" altLang="en-US"/>
              <a:t>的语法格式：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b="1">
                <a:solidFill>
                  <a:schemeClr val="accent1"/>
                </a:solidFill>
              </a:rPr>
              <a:t>	</a:t>
            </a:r>
            <a:r>
              <a:rPr lang="zh-CN" altLang="en-US" sz="1800" b="1">
                <a:solidFill>
                  <a:schemeClr val="accent1"/>
                </a:solidFill>
              </a:rPr>
              <a:t>create  '表名称'，'列簇名称1'，'列簇名称2'，'列簇名称N'</a:t>
            </a:r>
            <a:endParaRPr lang="zh-CN" altLang="en-US" sz="1800" b="1">
              <a:solidFill>
                <a:schemeClr val="accent1"/>
              </a:solidFill>
            </a:endParaRPr>
          </a:p>
          <a:p>
            <a:r>
              <a:rPr lang="zh-CN" altLang="en-US"/>
              <a:t>例如，创建一个带有一个列簇，表名为“test”的数据表。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hbase(main):002:0&gt; </a:t>
            </a:r>
            <a:r>
              <a:rPr lang="zh-CN" altLang="en-US" b="1">
                <a:solidFill>
                  <a:srgbClr val="FF0000"/>
                </a:solidFill>
              </a:rPr>
              <a:t>create</a:t>
            </a:r>
            <a:r>
              <a:rPr lang="zh-CN" altLang="en-US" b="1"/>
              <a:t> 'test','cf1'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可以通过“list”</a:t>
            </a:r>
            <a:r>
              <a:rPr lang="zh-CN" altLang="en-US" sz="1800" b="1">
                <a:solidFill>
                  <a:schemeClr val="accent1"/>
                </a:solidFill>
              </a:rPr>
              <a:t>查看</a:t>
            </a:r>
            <a:r>
              <a:rPr lang="zh-CN" altLang="en-US"/>
              <a:t>HBase下的所有数据表。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hbase(main):006:0&gt; </a:t>
            </a:r>
            <a:r>
              <a:rPr lang="zh-CN" altLang="en-US" b="1">
                <a:solidFill>
                  <a:srgbClr val="FF0000"/>
                </a:solidFill>
              </a:rPr>
              <a:t>list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800" b="1">
                <a:solidFill>
                  <a:schemeClr val="accent1"/>
                </a:solidFill>
              </a:rPr>
              <a:t>删除</a:t>
            </a:r>
            <a:r>
              <a:rPr lang="zh-CN" altLang="en-US"/>
              <a:t>表之前，需要先将表进行“disable”，然后再通过“drop”，才能删除表。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hbase(main):009:0&gt; </a:t>
            </a:r>
            <a:r>
              <a:rPr lang="zh-CN" altLang="en-US" b="1">
                <a:solidFill>
                  <a:srgbClr val="FF0000"/>
                </a:solidFill>
              </a:rPr>
              <a:t>disable</a:t>
            </a:r>
            <a:r>
              <a:rPr lang="zh-CN" altLang="en-US" b="1"/>
              <a:t> 'test'</a:t>
            </a:r>
            <a:endParaRPr lang="zh-CN" altLang="en-US" b="1"/>
          </a:p>
          <a:p>
            <a:r>
              <a:rPr lang="zh-CN" altLang="en-US"/>
              <a:t>Took 1.3059 seconds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hbase(main):010:0&gt; </a:t>
            </a:r>
            <a:r>
              <a:rPr lang="zh-CN" altLang="en-US" b="1">
                <a:solidFill>
                  <a:srgbClr val="FF0000"/>
                </a:solidFill>
              </a:rPr>
              <a:t>drop </a:t>
            </a:r>
            <a:r>
              <a:rPr lang="zh-CN" altLang="en-US" b="1"/>
              <a:t>'test'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6543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1600" b="1"/>
              <a:t>2. 数据操作</a:t>
            </a:r>
            <a:endParaRPr lang="zh-CN" altLang="en-US" sz="1600" b="1"/>
          </a:p>
        </p:txBody>
      </p:sp>
      <p:sp>
        <p:nvSpPr>
          <p:cNvPr id="3" name="文本框 2"/>
          <p:cNvSpPr txBox="1"/>
          <p:nvPr/>
        </p:nvSpPr>
        <p:spPr>
          <a:xfrm>
            <a:off x="299720" y="738505"/>
            <a:ext cx="8555990" cy="3128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zh-CN" altLang="en-US" b="1"/>
              <a:t>(1) </a:t>
            </a:r>
            <a:r>
              <a:rPr lang="zh-CN" altLang="en-US" sz="1800" b="1">
                <a:solidFill>
                  <a:schemeClr val="accent1"/>
                </a:solidFill>
              </a:rPr>
              <a:t>添加</a:t>
            </a:r>
            <a:r>
              <a:rPr lang="zh-CN" altLang="en-US" b="1"/>
              <a:t>数据</a:t>
            </a:r>
            <a:endParaRPr lang="zh-CN" altLang="en-US" b="1"/>
          </a:p>
          <a:p>
            <a:pPr fontAlgn="auto">
              <a:lnSpc>
                <a:spcPts val="2380"/>
              </a:lnSpc>
            </a:pPr>
            <a:r>
              <a:rPr lang="zh-CN" altLang="en-US"/>
              <a:t>语法格式：</a:t>
            </a:r>
            <a:endParaRPr lang="zh-CN" altLang="en-US"/>
          </a:p>
          <a:p>
            <a:pPr lvl="1" fontAlgn="auto">
              <a:lnSpc>
                <a:spcPts val="2380"/>
              </a:lnSpc>
            </a:pPr>
            <a:r>
              <a:rPr lang="zh-CN" altLang="en-US" sz="1800" b="1">
                <a:solidFill>
                  <a:schemeClr val="accent1"/>
                </a:solidFill>
              </a:rPr>
              <a:t>put  '表名称'，'ROW KEY 值'，'列簇名称：列名'，'列值'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fontAlgn="auto">
              <a:lnSpc>
                <a:spcPts val="2380"/>
              </a:lnSpc>
            </a:pPr>
            <a:r>
              <a:rPr lang="zh-CN" altLang="en-US"/>
              <a:t>例如，向“test”表中</a:t>
            </a:r>
            <a:r>
              <a:rPr lang="zh-CN" altLang="en-US" sz="1600" b="1">
                <a:solidFill>
                  <a:schemeClr val="accent1"/>
                </a:solidFill>
              </a:rPr>
              <a:t>添加多条</a:t>
            </a:r>
            <a:r>
              <a:rPr lang="zh-CN" altLang="en-US"/>
              <a:t>记录。</a:t>
            </a:r>
            <a:endParaRPr lang="zh-CN" altLang="en-US"/>
          </a:p>
          <a:p>
            <a:r>
              <a:rPr lang="zh-CN" altLang="en-US"/>
              <a:t>hbase(main):017:0&gt; </a:t>
            </a:r>
            <a:r>
              <a:rPr lang="zh-CN" altLang="en-US" sz="1600" b="1">
                <a:solidFill>
                  <a:srgbClr val="FF0000"/>
                </a:solidFill>
              </a:rPr>
              <a:t>put </a:t>
            </a:r>
            <a:r>
              <a:rPr lang="zh-CN" altLang="en-US"/>
              <a:t>'test','1','cf1:id', 1</a:t>
            </a:r>
            <a:endParaRPr lang="zh-CN" altLang="en-US"/>
          </a:p>
          <a:p>
            <a:r>
              <a:rPr lang="zh-CN" altLang="en-US"/>
              <a:t>Took 1.1587 seconds</a:t>
            </a:r>
            <a:endParaRPr lang="zh-CN" altLang="en-US"/>
          </a:p>
          <a:p>
            <a:r>
              <a:rPr lang="zh-CN" altLang="en-US"/>
              <a:t>hbase(main):018:0&gt; </a:t>
            </a:r>
            <a:r>
              <a:rPr lang="zh-CN" altLang="en-US" sz="1600" b="1">
                <a:solidFill>
                  <a:srgbClr val="FF0000"/>
                </a:solidFill>
              </a:rPr>
              <a:t>put </a:t>
            </a:r>
            <a:r>
              <a:rPr lang="zh-CN" altLang="en-US"/>
              <a:t>'test','1','cf1:name','jack'</a:t>
            </a:r>
            <a:endParaRPr lang="zh-CN" altLang="en-US"/>
          </a:p>
          <a:p>
            <a:r>
              <a:rPr lang="zh-CN" altLang="en-US"/>
              <a:t>Took 0.0304 seconds</a:t>
            </a:r>
            <a:endParaRPr lang="zh-CN" altLang="en-US"/>
          </a:p>
          <a:p>
            <a:r>
              <a:rPr lang="zh-CN" altLang="en-US"/>
              <a:t>hbase(main):019:0&gt; </a:t>
            </a:r>
            <a:r>
              <a:rPr lang="zh-CN" altLang="en-US" sz="1600" b="1">
                <a:solidFill>
                  <a:srgbClr val="FF0000"/>
                </a:solidFill>
              </a:rPr>
              <a:t>put </a:t>
            </a:r>
            <a:r>
              <a:rPr lang="zh-CN" altLang="en-US"/>
              <a:t>'test','2','cf1:id', 2</a:t>
            </a:r>
            <a:endParaRPr lang="zh-CN" altLang="en-US"/>
          </a:p>
          <a:p>
            <a:r>
              <a:rPr lang="zh-CN" altLang="en-US"/>
              <a:t>Took 0.0205 seconds</a:t>
            </a:r>
            <a:endParaRPr lang="zh-CN" altLang="en-US"/>
          </a:p>
          <a:p>
            <a:r>
              <a:rPr lang="zh-CN" altLang="en-US"/>
              <a:t>hbase(main):020:0&gt; </a:t>
            </a:r>
            <a:r>
              <a:rPr lang="zh-CN" altLang="en-US" sz="1600" b="1">
                <a:solidFill>
                  <a:srgbClr val="FF0000"/>
                </a:solidFill>
              </a:rPr>
              <a:t>put </a:t>
            </a:r>
            <a:r>
              <a:rPr lang="zh-CN" altLang="en-US"/>
              <a:t>'test','2','cf1:name','rose'</a:t>
            </a:r>
            <a:endParaRPr lang="zh-CN" altLang="en-US"/>
          </a:p>
          <a:p>
            <a:r>
              <a:rPr lang="zh-CN" altLang="en-US"/>
              <a:t>Took 0.0157 seconds                           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96545"/>
            <a:ext cx="8521700" cy="4749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 b="1"/>
              <a:t>(2) </a:t>
            </a:r>
            <a:r>
              <a:rPr lang="zh-CN" altLang="en-US" sz="1800" b="1">
                <a:solidFill>
                  <a:schemeClr val="accent1"/>
                </a:solidFill>
              </a:rPr>
              <a:t>查询</a:t>
            </a:r>
            <a:r>
              <a:rPr lang="zh-CN" altLang="en-US" b="1"/>
              <a:t>数据</a:t>
            </a:r>
            <a:r>
              <a:rPr lang="zh-CN" altLang="en-US" sz="1800" b="1">
                <a:solidFill>
                  <a:schemeClr val="accent1"/>
                </a:solidFill>
              </a:rPr>
              <a:t>表</a:t>
            </a:r>
            <a:r>
              <a:rPr lang="zh-CN" altLang="en-US" b="1"/>
              <a:t>内容</a:t>
            </a:r>
            <a:endParaRPr lang="zh-CN" altLang="en-US" b="1"/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语法格式：</a:t>
            </a:r>
            <a:endParaRPr lang="zh-CN" altLang="en-US"/>
          </a:p>
          <a:p>
            <a:pPr lvl="1" algn="l">
              <a:lnSpc>
                <a:spcPts val="2380"/>
              </a:lnSpc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</a:rPr>
              <a:t>scan  '表名称'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例如，查询“test”表中的内容。</a:t>
            </a:r>
            <a:endParaRPr lang="zh-CN" altLang="en-US"/>
          </a:p>
          <a:p>
            <a:r>
              <a:rPr lang="zh-CN" altLang="en-US"/>
              <a:t>hbase(main):021:0&gt; </a:t>
            </a:r>
            <a:r>
              <a:rPr lang="zh-CN" altLang="en-US" sz="1600" b="1">
                <a:solidFill>
                  <a:srgbClr val="FF0000"/>
                </a:solidFill>
              </a:rPr>
              <a:t>scan </a:t>
            </a:r>
            <a:r>
              <a:rPr lang="zh-CN" altLang="en-US"/>
              <a:t>'test'</a:t>
            </a:r>
            <a:endParaRPr lang="zh-CN" altLang="en-US"/>
          </a:p>
          <a:p>
            <a:r>
              <a:rPr lang="zh-CN" altLang="en-US"/>
              <a:t>ROW   COLUMN+CELL  </a:t>
            </a:r>
            <a:endParaRPr lang="zh-CN" altLang="en-US"/>
          </a:p>
          <a:p>
            <a:r>
              <a:rPr lang="zh-CN" altLang="en-US"/>
              <a:t> 1  column=cf1:id, timestamp=2021-02-24T00:35:01.766, value=1  </a:t>
            </a:r>
            <a:endParaRPr lang="zh-CN" altLang="en-US"/>
          </a:p>
          <a:p>
            <a:r>
              <a:rPr lang="zh-CN" altLang="en-US"/>
              <a:t> 1  column=cf1:name, timestamp=2021-02-24T00:34:36.866, value=jack   </a:t>
            </a:r>
            <a:endParaRPr lang="zh-CN" altLang="en-US"/>
          </a:p>
          <a:p>
            <a:r>
              <a:rPr lang="zh-CN" altLang="en-US"/>
              <a:t> 2  column=cf1:id, timestamp=2021-02-24T00:36:07.986, value=2   </a:t>
            </a:r>
            <a:endParaRPr lang="zh-CN" altLang="en-US"/>
          </a:p>
          <a:p>
            <a:r>
              <a:rPr lang="zh-CN" altLang="en-US"/>
              <a:t> 2  column=cf1:name, timestamp=2021-02-24T00:35:34.265, value=rose  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 b="1">
                <a:sym typeface="+mn-ea"/>
              </a:rPr>
              <a:t>(3) </a:t>
            </a: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查询</a:t>
            </a:r>
            <a:r>
              <a:rPr lang="zh-CN" altLang="en-US" b="1">
                <a:sym typeface="+mn-ea"/>
              </a:rPr>
              <a:t>表中某</a:t>
            </a: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行</a:t>
            </a:r>
            <a:r>
              <a:rPr lang="zh-CN" altLang="en-US" b="1">
                <a:sym typeface="+mn-ea"/>
              </a:rPr>
              <a:t>数据</a:t>
            </a:r>
            <a:endParaRPr lang="zh-CN" altLang="en-US" b="1"/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>
                <a:sym typeface="+mn-ea"/>
              </a:rPr>
              <a:t>语法格式：</a:t>
            </a:r>
            <a:endParaRPr lang="zh-CN" altLang="en-US"/>
          </a:p>
          <a:p>
            <a:pPr lvl="1" algn="l">
              <a:lnSpc>
                <a:spcPts val="2380"/>
              </a:lnSpc>
              <a:buClrTx/>
              <a:buSzTx/>
              <a:buFontTx/>
            </a:pP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get  '表名称'，'ROW KEY 值'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>
                <a:sym typeface="+mn-ea"/>
              </a:rPr>
              <a:t>例如，查询“test”表中，行键值为1的记录。</a:t>
            </a:r>
            <a:endParaRPr lang="zh-CN" altLang="en-US"/>
          </a:p>
          <a:p>
            <a:r>
              <a:rPr lang="zh-CN" altLang="en-US">
                <a:sym typeface="+mn-ea"/>
              </a:rPr>
              <a:t>hbase(main):022:0&gt; </a:t>
            </a:r>
            <a:r>
              <a:rPr lang="zh-CN" altLang="en-US" sz="1600" b="1">
                <a:solidFill>
                  <a:srgbClr val="FF0000"/>
                </a:solidFill>
                <a:sym typeface="+mn-ea"/>
              </a:rPr>
              <a:t>get </a:t>
            </a:r>
            <a:r>
              <a:rPr lang="zh-CN" altLang="en-US">
                <a:sym typeface="+mn-ea"/>
              </a:rPr>
              <a:t>'test','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>
                <a:sym typeface="+mn-ea"/>
              </a:rPr>
              <a:t>'</a:t>
            </a:r>
            <a:endParaRPr lang="zh-CN" altLang="en-US"/>
          </a:p>
          <a:p>
            <a:r>
              <a:rPr lang="zh-CN" altLang="en-US">
                <a:sym typeface="+mn-ea"/>
              </a:rPr>
              <a:t>COLUMNCELL </a:t>
            </a:r>
            <a:endParaRPr lang="zh-CN" altLang="en-US"/>
          </a:p>
          <a:p>
            <a:r>
              <a:rPr lang="zh-CN" altLang="en-US">
                <a:sym typeface="+mn-ea"/>
              </a:rPr>
              <a:t> cf1:id  timestamp=2021-02-24T00:35:01.766, value=1  </a:t>
            </a:r>
            <a:endParaRPr lang="zh-CN" altLang="en-US"/>
          </a:p>
          <a:p>
            <a:r>
              <a:rPr lang="zh-CN" altLang="en-US">
                <a:sym typeface="+mn-ea"/>
              </a:rPr>
              <a:t> cf1:name timestamp=2021-02-24T00:34:36.866, value=jack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4645" y="294640"/>
            <a:ext cx="8497570" cy="3025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 b="1"/>
              <a:t>(4) </a:t>
            </a:r>
            <a:r>
              <a:rPr lang="zh-CN" altLang="en-US" sz="1800" b="1">
                <a:solidFill>
                  <a:schemeClr val="accent1"/>
                </a:solidFill>
              </a:rPr>
              <a:t>修改</a:t>
            </a:r>
            <a:r>
              <a:rPr lang="zh-CN" altLang="en-US" b="1"/>
              <a:t>表中数据</a:t>
            </a:r>
            <a:endParaRPr lang="zh-CN" altLang="en-US" b="1"/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语法格式：</a:t>
            </a:r>
            <a:endParaRPr lang="zh-CN" altLang="en-US"/>
          </a:p>
          <a:p>
            <a:pPr lvl="1"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put  '表名称'，'ROW KEY 值'，'列簇名称：列名'，'</a:t>
            </a:r>
            <a:r>
              <a:rPr lang="zh-CN" altLang="en-US" sz="1800" b="1">
                <a:solidFill>
                  <a:srgbClr val="FF0000"/>
                </a:solidFill>
              </a:rPr>
              <a:t>新</a:t>
            </a:r>
            <a:r>
              <a:rPr lang="zh-CN" altLang="en-US" sz="1800" b="1">
                <a:solidFill>
                  <a:schemeClr val="accent1"/>
                </a:solidFill>
              </a:rPr>
              <a:t>列值'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例如，将“test”表中的第一条记录中“name”的值，修改为“tom”。</a:t>
            </a:r>
            <a:endParaRPr lang="zh-CN" altLang="en-US"/>
          </a:p>
          <a:p>
            <a:r>
              <a:rPr lang="zh-CN" altLang="en-US"/>
              <a:t> </a:t>
            </a:r>
            <a:r>
              <a:rPr lang="zh-CN" altLang="en-US" sz="1600" b="1">
                <a:solidFill>
                  <a:srgbClr val="FF0000"/>
                </a:solidFill>
              </a:rPr>
              <a:t>put </a:t>
            </a:r>
            <a:r>
              <a:rPr lang="zh-CN" altLang="en-US"/>
              <a:t>'test','</a:t>
            </a:r>
            <a:r>
              <a:rPr lang="zh-CN" altLang="en-US" b="1">
                <a:solidFill>
                  <a:srgbClr val="FF0000"/>
                </a:solidFill>
              </a:rPr>
              <a:t>1</a:t>
            </a:r>
            <a:r>
              <a:rPr lang="zh-CN" altLang="en-US"/>
              <a:t>','cf1:name','tom'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/>
              <a:t>(5) </a:t>
            </a:r>
            <a:r>
              <a:rPr lang="zh-CN" altLang="en-US" sz="1800" b="1">
                <a:solidFill>
                  <a:schemeClr val="accent1"/>
                </a:solidFill>
              </a:rPr>
              <a:t>删除</a:t>
            </a:r>
            <a:r>
              <a:rPr lang="zh-CN" altLang="en-US"/>
              <a:t>某个数据</a:t>
            </a:r>
            <a:endParaRPr lang="zh-CN" altLang="en-US"/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语法格式：</a:t>
            </a:r>
            <a:endParaRPr lang="zh-CN" altLang="en-US"/>
          </a:p>
          <a:p>
            <a:pPr lvl="1" algn="l">
              <a:lnSpc>
                <a:spcPts val="2380"/>
              </a:lnSpc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delete  '表名称'，'ROW KEY 值'，'列簇名称：列名'</a:t>
            </a:r>
            <a:endParaRPr lang="zh-CN" altLang="en-US" sz="1800" b="1">
              <a:solidFill>
                <a:schemeClr val="accent1"/>
              </a:solidFill>
            </a:endParaRPr>
          </a:p>
          <a:p>
            <a:pPr algn="l">
              <a:lnSpc>
                <a:spcPts val="2380"/>
              </a:lnSpc>
              <a:buClrTx/>
              <a:buSzTx/>
              <a:buNone/>
            </a:pPr>
            <a:r>
              <a:rPr lang="zh-CN" altLang="en-US"/>
              <a:t>例如，删除“test”表中，行键值为1的记录中，“cf1”列簇下的“name”列的值。</a:t>
            </a:r>
            <a:endParaRPr lang="zh-CN" altLang="en-US"/>
          </a:p>
          <a:p>
            <a:r>
              <a:rPr lang="zh-CN" altLang="en-US"/>
              <a:t>hbase(main):025:0&gt; </a:t>
            </a:r>
            <a:r>
              <a:rPr lang="zh-CN" altLang="en-US" sz="1600" b="1">
                <a:solidFill>
                  <a:srgbClr val="FF0000"/>
                </a:solidFill>
              </a:rPr>
              <a:t>delete </a:t>
            </a:r>
            <a:r>
              <a:rPr lang="zh-CN" altLang="en-US"/>
              <a:t>'test','</a:t>
            </a:r>
            <a:r>
              <a:rPr lang="zh-CN" altLang="en-US" b="1">
                <a:solidFill>
                  <a:srgbClr val="FF0000"/>
                </a:solidFill>
              </a:rPr>
              <a:t>1</a:t>
            </a:r>
            <a:r>
              <a:rPr lang="zh-CN" altLang="en-US"/>
              <a:t>','cf1:name'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74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本单元主要讲解如何进行HBase的操作。首先介绍了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的作用与特点，以及HBase的数据模型结构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的组成，这是理解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数据操作的基础；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然后讲解了HBase的HA搭建安装与配置步骤，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HBase集群的启动/关闭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，以及在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 Shell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模式下，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HBase表和数据的具体操作。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通过对本单元内容的学习，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应该有充分的认识与了解，熟练掌握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HBase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的HA安装与配置、以及表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数据操作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1013" y="1160145"/>
            <a:ext cx="8181975" cy="200596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掌握HBase的HA搭建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掌握HBase的表操作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掌握HBase的数据操作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熟悉HBase的数据模型结构</a:t>
            </a:r>
            <a:endParaRPr sz="21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9715"/>
            <a:ext cx="85547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4.1 什么是HBase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94005" y="631190"/>
            <a:ext cx="8555355" cy="192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Hbase是Hadoop生态圈中一个开源、分布式、</a:t>
            </a:r>
            <a:r>
              <a:rPr lang="zh-CN" altLang="en-US" sz="1600" b="1">
                <a:solidFill>
                  <a:schemeClr val="accent1"/>
                </a:solidFill>
              </a:rPr>
              <a:t>非关系型</a:t>
            </a:r>
            <a:r>
              <a:rPr lang="zh-CN" altLang="en-US"/>
              <a:t>的数据库。以数据为中心、</a:t>
            </a:r>
            <a:r>
              <a:rPr lang="zh-CN" altLang="en-US" sz="1600" b="1">
                <a:solidFill>
                  <a:schemeClr val="accent1"/>
                </a:solidFill>
              </a:rPr>
              <a:t>面向列存储</a:t>
            </a:r>
            <a:r>
              <a:rPr lang="zh-CN" altLang="en-US"/>
              <a:t>，允许不同类型的数据放在一起。</a:t>
            </a:r>
            <a:endParaRPr lang="zh-CN" altLang="en-US"/>
          </a:p>
          <a:p>
            <a:pPr fontAlgn="auto">
              <a:lnSpc>
                <a:spcPts val="2380"/>
              </a:lnSpc>
            </a:pPr>
            <a:r>
              <a:rPr lang="zh-CN" altLang="en-US"/>
              <a:t>    HBase数据表由</a:t>
            </a:r>
            <a:r>
              <a:rPr lang="zh-CN" altLang="en-US" sz="1600" b="1">
                <a:solidFill>
                  <a:schemeClr val="accent1"/>
                </a:solidFill>
              </a:rPr>
              <a:t>Column Family</a:t>
            </a:r>
            <a:r>
              <a:rPr lang="zh-CN" altLang="en-US"/>
              <a:t> (列簇)、</a:t>
            </a:r>
            <a:r>
              <a:rPr lang="zh-CN" altLang="en-US" sz="1600" b="1">
                <a:solidFill>
                  <a:schemeClr val="accent1"/>
                </a:solidFill>
              </a:rPr>
              <a:t>Column</a:t>
            </a:r>
            <a:r>
              <a:rPr lang="zh-CN" altLang="en-US"/>
              <a:t> (列)、</a:t>
            </a:r>
            <a:r>
              <a:rPr lang="zh-CN" altLang="en-US" sz="1600" b="1">
                <a:solidFill>
                  <a:schemeClr val="accent1"/>
                </a:solidFill>
              </a:rPr>
              <a:t>Row Key </a:t>
            </a:r>
            <a:r>
              <a:rPr lang="zh-CN" altLang="en-US"/>
              <a:t>(行键)和</a:t>
            </a:r>
            <a:r>
              <a:rPr lang="zh-CN" altLang="en-US" sz="1600" b="1">
                <a:solidFill>
                  <a:schemeClr val="accent1"/>
                </a:solidFill>
              </a:rPr>
              <a:t>Row</a:t>
            </a:r>
            <a:r>
              <a:rPr lang="zh-CN" altLang="en-US"/>
              <a:t>（行）组成的。Column Family 是Column的一个集合，Column Family可以包含任意数量的Column，Column Family必须是在创建表的时候被定义，而Column可以随时被创建。Row Key类似于关系型数据中的</a:t>
            </a:r>
            <a:r>
              <a:rPr lang="zh-CN" altLang="en-US" sz="1600" b="1">
                <a:solidFill>
                  <a:schemeClr val="accent1"/>
                </a:solidFill>
              </a:rPr>
              <a:t>主键</a:t>
            </a:r>
            <a:r>
              <a:rPr lang="zh-CN" altLang="en-US"/>
              <a:t>，保证行数据的完整性，Row按照RowKey排序后进行存储。四者之间的关系见下图。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215" y="2518410"/>
            <a:ext cx="622935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59715"/>
            <a:ext cx="855472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4.2 HBase的HA搭建与操作	</a:t>
            </a:r>
            <a:endParaRPr lang="zh-CN" altLang="en-US" sz="2000"/>
          </a:p>
          <a:p>
            <a:r>
              <a:rPr lang="zh-CN" altLang="en-US" sz="1800"/>
              <a:t>4.2.1 HBase的HA搭建		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94005" y="966470"/>
            <a:ext cx="8555355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</a:t>
            </a:r>
            <a:r>
              <a:rPr lang="zh-CN" altLang="en-US"/>
              <a:t> HBase将</a:t>
            </a:r>
            <a:r>
              <a:rPr lang="zh-CN" altLang="en-US" sz="1600" b="1">
                <a:solidFill>
                  <a:schemeClr val="accent1"/>
                </a:solidFill>
              </a:rPr>
              <a:t>数据存放</a:t>
            </a:r>
            <a:r>
              <a:rPr lang="zh-CN" altLang="en-US"/>
              <a:t>于HDFS 中，使用Hadoop的MapReduce来完成对HBase中的海量数据进行并发处理，使用ZooKeeper来处理分布式环境下的协调。因此在安装HBase之前，系统中应已经安装配置好Hadoop和ZooKeeper。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4640" y="1942465"/>
            <a:ext cx="8559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</a:t>
            </a:r>
            <a:r>
              <a:rPr lang="zh-CN" altLang="en-US"/>
              <a:t>在浏览器地址栏中输入HBase的官网地址“https://hbase.apache.org/”，在打开的页面中单击“here”超链接处，跳转到HBase的下载页面。</a:t>
            </a:r>
            <a:endParaRPr lang="zh-CN" altLang="en-US"/>
          </a:p>
        </p:txBody>
      </p:sp>
      <p:pic>
        <p:nvPicPr>
          <p:cNvPr id="155" name="图片 15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0" y="2549525"/>
            <a:ext cx="5389880" cy="2412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5435" y="300355"/>
            <a:ext cx="234696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在打开的HBase的下载页面中，HBase的当前稳定版是2.3.6（截止2021/08），单击2.3.6版的“bin”超链接处，跳转到HBase的镜像下载页面。</a:t>
            </a:r>
            <a:endParaRPr lang="zh-CN" altLang="en-US"/>
          </a:p>
        </p:txBody>
      </p:sp>
      <p:pic>
        <p:nvPicPr>
          <p:cNvPr id="154" name="图片 15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5118" y="278765"/>
            <a:ext cx="6185535" cy="1951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5435" y="3018155"/>
            <a:ext cx="23463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在打开的HBase镜像下载页面中，鼠标指向第一个下载链接，单击鼠标右键，在弹出的快捷菜单中选择“复制链接地址”。</a:t>
            </a:r>
            <a:endParaRPr lang="zh-CN" altLang="en-US"/>
          </a:p>
        </p:txBody>
      </p:sp>
      <p:pic>
        <p:nvPicPr>
          <p:cNvPr id="153" name="图片 15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435" y="2687955"/>
            <a:ext cx="6109335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210" y="118110"/>
            <a:ext cx="8577580" cy="469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，执行以下命令，</a:t>
            </a:r>
            <a:r>
              <a:rPr lang="zh-CN" altLang="en-US" sz="1600" b="1">
                <a:solidFill>
                  <a:schemeClr val="accent1"/>
                </a:solidFill>
              </a:rPr>
              <a:t>下载</a:t>
            </a:r>
            <a:r>
              <a:rPr lang="zh-CN" altLang="en-US"/>
              <a:t>HBase安装文件到此目录，以下地址只作格式说明。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[root@node1 software]#  wget https://mirrors.bfsu.edu.cn/apache/hbase/stable/hbase-2.3.6-bin.tar.gz </a:t>
            </a:r>
            <a:r>
              <a:rPr lang="zh-CN" altLang="en-US" sz="1600" b="1">
                <a:solidFill>
                  <a:schemeClr val="accent1"/>
                </a:solidFill>
              </a:rPr>
              <a:t>--no-check-certificate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执行以下命令，</a:t>
            </a:r>
            <a:r>
              <a:rPr lang="zh-CN" altLang="en-US" sz="1600" b="1">
                <a:solidFill>
                  <a:schemeClr val="accent1"/>
                </a:solidFill>
                <a:sym typeface="+mn-ea"/>
              </a:rPr>
              <a:t>解压</a:t>
            </a:r>
            <a:r>
              <a:rPr lang="zh-CN" altLang="en-US"/>
              <a:t>下载的HBase安装文件进行。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[root@node1 software]#  tar -zxvf hbase-2.3.6-bin.tar.gz -C /usr/app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打开主节点node1的</a:t>
            </a:r>
            <a:r>
              <a:rPr lang="zh-CN" altLang="en-US" sz="1600" b="1">
                <a:solidFill>
                  <a:schemeClr val="accent1"/>
                </a:solidFill>
              </a:rPr>
              <a:t>环境变量</a:t>
            </a:r>
            <a:r>
              <a:rPr lang="zh-CN" altLang="en-US"/>
              <a:t>文件，向文件中追加以下内容。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export HBASE_HOME=/usr/app/hbase-2.3.6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export PATH=$PATH:$HBASE_HOME/bin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访问HBase的“conf”目录，打开“</a:t>
            </a:r>
            <a:r>
              <a:rPr lang="zh-CN" altLang="en-US" sz="1600" b="1">
                <a:solidFill>
                  <a:schemeClr val="accent1"/>
                </a:solidFill>
              </a:rPr>
              <a:t>conf</a:t>
            </a:r>
            <a:r>
              <a:rPr lang="zh-CN" altLang="en-US"/>
              <a:t>”目录下的</a:t>
            </a:r>
            <a:r>
              <a:rPr lang="zh-CN" altLang="en-US" sz="1800" b="1">
                <a:solidFill>
                  <a:srgbClr val="FF0000"/>
                </a:solidFill>
              </a:rPr>
              <a:t>hbase-env.sh</a:t>
            </a:r>
            <a:r>
              <a:rPr lang="zh-CN" altLang="en-US"/>
              <a:t>文件，</a:t>
            </a:r>
            <a:r>
              <a:rPr lang="zh-CN" altLang="en-US">
                <a:sym typeface="+mn-ea"/>
              </a:rPr>
              <a:t>添加</a:t>
            </a:r>
            <a:r>
              <a:rPr lang="zh-CN" altLang="en-US"/>
              <a:t>以下代码内容。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b="1"/>
              <a:t>export HBASE_HOME=/usr/app/hbase-2.3.6</a:t>
            </a:r>
            <a:endParaRPr lang="zh-CN" altLang="en-US" b="1"/>
          </a:p>
          <a:p>
            <a:r>
              <a:rPr lang="zh-CN" altLang="en-US" b="1"/>
              <a:t>export JAVA_HOME=/usr/java/jdk</a:t>
            </a:r>
            <a:endParaRPr lang="zh-CN" altLang="en-US" b="1"/>
          </a:p>
          <a:p>
            <a:r>
              <a:rPr lang="zh-CN" altLang="en-US" b="1"/>
              <a:t>export HADOOP_HOME=/usr/app/hadoop-3.3.1</a:t>
            </a:r>
            <a:endParaRPr lang="zh-CN" altLang="en-US" b="1"/>
          </a:p>
          <a:p>
            <a:r>
              <a:rPr lang="zh-CN" altLang="en-US" b="1"/>
              <a:t>export HBASE_PID_DIR=$HBASE_HOME/pids</a:t>
            </a:r>
            <a:endParaRPr lang="zh-CN" altLang="en-US" b="1"/>
          </a:p>
          <a:p>
            <a:r>
              <a:rPr lang="zh-CN" altLang="en-US" b="1"/>
              <a:t>export HBASE_LOG_DIR=$HBASE_HOME/logs</a:t>
            </a:r>
            <a:endParaRPr lang="zh-CN" altLang="en-US" b="1"/>
          </a:p>
          <a:p>
            <a:r>
              <a:rPr lang="zh-CN" altLang="en-US" b="1"/>
              <a:t># </a:t>
            </a:r>
            <a:r>
              <a:rPr lang="zh-CN" altLang="en-US" b="1">
                <a:solidFill>
                  <a:srgbClr val="FF0000"/>
                </a:solidFill>
              </a:rPr>
              <a:t>设置不使用HBase内置的ZooKeeper，而使用外部的ZooKeeper</a:t>
            </a:r>
            <a:endParaRPr lang="zh-CN" altLang="en-US" b="1">
              <a:solidFill>
                <a:schemeClr val="accent1"/>
              </a:solidFill>
            </a:endParaRPr>
          </a:p>
          <a:p>
            <a:r>
              <a:rPr lang="zh-CN" altLang="en-US" b="1"/>
              <a:t>export HBASE_MANAGES_ZK=false</a:t>
            </a:r>
            <a:endParaRPr lang="zh-CN" altLang="en-US" b="1"/>
          </a:p>
          <a:p>
            <a:r>
              <a:rPr lang="zh-CN" altLang="en-US" b="1"/>
              <a:t># 设置时区</a:t>
            </a:r>
            <a:endParaRPr lang="zh-CN" altLang="en-US" b="1"/>
          </a:p>
          <a:p>
            <a:r>
              <a:rPr lang="zh-CN" altLang="en-US" b="1"/>
              <a:t>export TZ="Asia/Shanghai"</a:t>
            </a:r>
            <a:endParaRPr lang="zh-CN" altLang="en-US" b="1"/>
          </a:p>
        </p:txBody>
      </p:sp>
      <p:sp>
        <p:nvSpPr>
          <p:cNvPr id="3" name="云形标注 2"/>
          <p:cNvSpPr/>
          <p:nvPr/>
        </p:nvSpPr>
        <p:spPr>
          <a:xfrm>
            <a:off x="6621780" y="762635"/>
            <a:ext cx="2402840" cy="11671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参数--no-check-certificate表示对网站证书不进行验证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102235"/>
            <a:ext cx="855599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打开同目录下的</a:t>
            </a:r>
            <a:r>
              <a:rPr lang="zh-CN" altLang="en-US" sz="1800" b="1">
                <a:solidFill>
                  <a:srgbClr val="FF0000"/>
                </a:solidFill>
              </a:rPr>
              <a:t>hbase-site.xml</a:t>
            </a:r>
            <a:r>
              <a:rPr lang="zh-CN" altLang="en-US"/>
              <a:t>文件，将“value”值修改为“true”，</a:t>
            </a:r>
            <a:r>
              <a:rPr lang="zh-CN" altLang="en-US" sz="1600" b="1">
                <a:solidFill>
                  <a:schemeClr val="accent1"/>
                </a:solidFill>
              </a:rPr>
              <a:t>开启分布式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&lt;name&gt;hbase.cluster.distributed&lt;/name&gt;</a:t>
            </a:r>
            <a:endParaRPr lang="zh-CN" altLang="en-US"/>
          </a:p>
          <a:p>
            <a:r>
              <a:rPr lang="zh-CN" altLang="en-US"/>
              <a:t>&lt;value&gt;</a:t>
            </a:r>
            <a:r>
              <a:rPr lang="zh-CN" altLang="en-US" sz="1800" b="1">
                <a:solidFill>
                  <a:schemeClr val="accent1"/>
                </a:solidFill>
              </a:rPr>
              <a:t>true</a:t>
            </a:r>
            <a:r>
              <a:rPr lang="zh-CN" altLang="en-US"/>
              <a:t>&lt;/value&gt;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将</a:t>
            </a:r>
            <a:r>
              <a:rPr lang="zh-CN" altLang="en-US">
                <a:sym typeface="+mn-ea"/>
              </a:rPr>
              <a:t>修改</a:t>
            </a:r>
            <a:r>
              <a:rPr lang="zh-CN" altLang="en-US"/>
              <a:t>hbase.tmp.dir的“value”值，指定</a:t>
            </a:r>
            <a:r>
              <a:rPr lang="zh-CN" altLang="en-US" sz="1600" b="1">
                <a:solidFill>
                  <a:schemeClr val="accent1"/>
                </a:solidFill>
              </a:rPr>
              <a:t>缓存</a:t>
            </a:r>
            <a:r>
              <a:rPr lang="zh-CN" altLang="en-US"/>
              <a:t>文件存储的</a:t>
            </a:r>
            <a:r>
              <a:rPr lang="zh-CN" altLang="en-US" sz="1600" b="1">
                <a:solidFill>
                  <a:schemeClr val="accent1"/>
                </a:solidFill>
              </a:rPr>
              <a:t>路径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&lt;name&gt;hbase.tmp.dir&lt;/name&gt;</a:t>
            </a:r>
            <a:endParaRPr lang="zh-CN" altLang="en-US"/>
          </a:p>
          <a:p>
            <a:r>
              <a:rPr lang="zh-CN" altLang="en-US"/>
              <a:t>&lt;value&gt;/usr/app/hbase-2.3.6/tmp&lt;/value&gt;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同时在此文件的&lt;/configuration&gt;标签前一行插入以下内容。</a:t>
            </a:r>
            <a:endParaRPr lang="zh-CN" altLang="en-US"/>
          </a:p>
          <a:p>
            <a:r>
              <a:rPr lang="zh-CN" altLang="en-US"/>
              <a:t>&lt;!--指定ZooKeeper集群</a:t>
            </a:r>
            <a:r>
              <a:rPr lang="zh-CN" altLang="en-US" sz="1600" b="1">
                <a:solidFill>
                  <a:schemeClr val="accent1"/>
                </a:solidFill>
              </a:rPr>
              <a:t>存放</a:t>
            </a:r>
            <a:r>
              <a:rPr lang="zh-CN" altLang="en-US"/>
              <a:t>数据的</a:t>
            </a:r>
            <a:r>
              <a:rPr lang="zh-CN" altLang="en-US" sz="1600" b="1">
                <a:solidFill>
                  <a:schemeClr val="accent1"/>
                </a:solidFill>
              </a:rPr>
              <a:t>目录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&lt;name&gt;hbase.zookeeper.property.dataDir&lt;/name&gt;</a:t>
            </a:r>
            <a:endParaRPr lang="zh-CN" altLang="en-US"/>
          </a:p>
          <a:p>
            <a:r>
              <a:rPr lang="zh-CN" altLang="en-US"/>
              <a:t>&lt;value&gt;/opt/zookeeperdata&lt;/value&gt;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&lt;!--指定HBase需要连接的</a:t>
            </a:r>
            <a:r>
              <a:rPr lang="zh-CN" altLang="en-US" sz="1600" b="1">
                <a:solidFill>
                  <a:schemeClr val="accent1"/>
                </a:solidFill>
              </a:rPr>
              <a:t>ZooKeeper</a:t>
            </a:r>
            <a:r>
              <a:rPr lang="zh-CN" altLang="en-US"/>
              <a:t>集群的主机名称--&gt;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&lt;name&gt;hbase.zookeeper.quorum&lt;/name&gt;</a:t>
            </a:r>
            <a:endParaRPr lang="zh-CN" altLang="en-US"/>
          </a:p>
          <a:p>
            <a:r>
              <a:rPr lang="zh-CN" altLang="en-US"/>
              <a:t>&lt;value&gt;node1,node2,node3&lt;/value&gt;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&lt;!--设置HRegionServers共享目录，在Hadoop3的版本中，此</a:t>
            </a:r>
            <a:r>
              <a:rPr lang="zh-CN" altLang="en-US" sz="1600" b="1">
                <a:solidFill>
                  <a:schemeClr val="accent1"/>
                </a:solidFill>
              </a:rPr>
              <a:t>端口</a:t>
            </a:r>
            <a:r>
              <a:rPr lang="zh-CN" altLang="en-US"/>
              <a:t>是9820--&gt;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&lt;name&gt;hbase.rootdir&lt;/name&gt;</a:t>
            </a:r>
            <a:endParaRPr lang="zh-CN" altLang="en-US"/>
          </a:p>
          <a:p>
            <a:r>
              <a:rPr lang="zh-CN" altLang="en-US"/>
              <a:t>&lt;value&gt;hdfs://node1:9820/hbase&lt;/value&gt;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168910"/>
            <a:ext cx="8510270" cy="469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&lt;!--指定wal的配置，是</a:t>
            </a:r>
            <a:r>
              <a:rPr lang="zh-CN" altLang="en-US" sz="1600" b="1">
                <a:solidFill>
                  <a:schemeClr val="accent1"/>
                </a:solidFill>
              </a:rPr>
              <a:t>文件系统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&lt;name&gt;hbase.wal.provider&lt;/name&gt;</a:t>
            </a:r>
            <a:endParaRPr lang="zh-CN" altLang="en-US"/>
          </a:p>
          <a:p>
            <a:r>
              <a:rPr lang="zh-CN" altLang="en-US"/>
              <a:t>&lt;value&gt;filesystem&lt;/value&gt;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打开同目录下的</a:t>
            </a:r>
            <a:r>
              <a:rPr lang="zh-CN" altLang="en-US" sz="1800" b="1">
                <a:solidFill>
                  <a:srgbClr val="FF0000"/>
                </a:solidFill>
              </a:rPr>
              <a:t>regionservers</a:t>
            </a:r>
            <a:r>
              <a:rPr lang="zh-CN" altLang="en-US"/>
              <a:t>文件。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[root@node1 conf]#  vi regionservers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删除文件中原来的内容，将集群中的三个节点主机名按以下格式</a:t>
            </a:r>
            <a:r>
              <a:rPr lang="zh-CN" altLang="en-US" sz="16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文件中。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node1</a:t>
            </a:r>
            <a:endParaRPr lang="zh-CN" altLang="en-US" b="1"/>
          </a:p>
          <a:p>
            <a:r>
              <a:rPr lang="zh-CN" altLang="en-US" b="1"/>
              <a:t>node2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node3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在当前目录下</a:t>
            </a:r>
            <a:r>
              <a:rPr lang="zh-CN" altLang="en-US" sz="1600" b="1">
                <a:solidFill>
                  <a:schemeClr val="accent1"/>
                </a:solidFill>
              </a:rPr>
              <a:t>新建</a:t>
            </a:r>
            <a:r>
              <a:rPr lang="zh-CN" altLang="en-US"/>
              <a:t>文件“</a:t>
            </a:r>
            <a:r>
              <a:rPr lang="zh-CN" altLang="en-US" sz="1800" b="1">
                <a:solidFill>
                  <a:srgbClr val="FF0000"/>
                </a:solidFill>
              </a:rPr>
              <a:t>backup-masters</a:t>
            </a:r>
            <a:r>
              <a:rPr lang="zh-CN" altLang="en-US"/>
              <a:t>”，用于设置HBase的备用节点，当主节点node1崩溃时，HBase自动启用备用节点。在打开的backup-masters文件中，将从节点2的主机名</a:t>
            </a:r>
            <a:r>
              <a:rPr lang="zh-CN" altLang="en-US" sz="16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文件中。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node2</a:t>
            </a:r>
            <a:endParaRPr lang="zh-CN" altLang="en-US" b="1"/>
          </a:p>
          <a:p>
            <a:pPr marL="285750" indent="-285750" algn="l"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/>
              <a:t>依次执行以下命令，将主节点node1中配置好的HBase，复制到其它从节点的相同目录下。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  <a:buNone/>
            </a:pPr>
            <a:r>
              <a:rPr lang="zh-CN" altLang="en-US" b="1"/>
              <a:t>[root@node1 conf]#  scp -r /usr/app/hbase-2.3.6/ root@</a:t>
            </a:r>
            <a:r>
              <a:rPr lang="zh-CN" altLang="en-US" sz="1600" b="1">
                <a:solidFill>
                  <a:schemeClr val="accent1"/>
                </a:solidFill>
              </a:rPr>
              <a:t>node2</a:t>
            </a:r>
            <a:r>
              <a:rPr lang="zh-CN" altLang="en-US" b="1"/>
              <a:t>:/usr/app/</a:t>
            </a:r>
            <a:endParaRPr lang="zh-CN" altLang="en-US" b="1"/>
          </a:p>
          <a:p>
            <a:pPr algn="l">
              <a:spcBef>
                <a:spcPts val="600"/>
              </a:spcBef>
              <a:buClrTx/>
              <a:buSzTx/>
              <a:buFontTx/>
              <a:buNone/>
            </a:pPr>
            <a:r>
              <a:rPr lang="zh-CN" altLang="en-US" b="1"/>
              <a:t>[root@node1 conf]#  scp -r /usr/app/hbase-2.3.6/ root@</a:t>
            </a:r>
            <a:r>
              <a:rPr lang="zh-CN" altLang="en-US" sz="1600" b="1">
                <a:solidFill>
                  <a:schemeClr val="accent1"/>
                </a:solidFill>
              </a:rPr>
              <a:t>node3</a:t>
            </a:r>
            <a:r>
              <a:rPr lang="zh-CN" altLang="en-US" b="1"/>
              <a:t>:/usr/app/</a:t>
            </a:r>
            <a:endParaRPr lang="zh-CN" altLang="en-US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263525"/>
            <a:ext cx="854456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节点node2、node3</a:t>
            </a:r>
            <a:r>
              <a:rPr lang="zh-CN" altLang="en-US"/>
              <a:t>上，执行以下命令，打开系统</a:t>
            </a:r>
            <a:r>
              <a:rPr lang="zh-CN" altLang="en-US" sz="1600" b="1">
                <a:solidFill>
                  <a:schemeClr val="accent1"/>
                </a:solidFill>
              </a:rPr>
              <a:t>环境变量</a:t>
            </a:r>
            <a:r>
              <a:rPr lang="zh-CN" altLang="en-US"/>
              <a:t>文件。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b="1"/>
              <a:t>source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向文件中追加</a:t>
            </a:r>
            <a:r>
              <a:rPr lang="zh-CN" altLang="en-US" sz="1600" b="1">
                <a:solidFill>
                  <a:schemeClr val="accent1"/>
                </a:solidFill>
              </a:rPr>
              <a:t>写入</a:t>
            </a:r>
            <a:r>
              <a:rPr lang="zh-CN" altLang="en-US"/>
              <a:t>以下内容。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export HBASE_HOME=/usr/app/hbase-2.3.6</a:t>
            </a:r>
            <a:endParaRPr lang="zh-CN" altLang="en-US" b="1"/>
          </a:p>
          <a:p>
            <a:pPr fontAlgn="auto">
              <a:spcAft>
                <a:spcPts val="600"/>
              </a:spcAft>
            </a:pPr>
            <a:r>
              <a:rPr lang="zh-CN" altLang="en-US" b="1"/>
              <a:t>export PATH=$PATH:$HBASE_HOME/bin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保存并退出环境变量文件后，使用以下命令将新配置的环境变量内容</a:t>
            </a:r>
            <a:r>
              <a:rPr lang="zh-CN" altLang="en-US" sz="1600" b="1">
                <a:solidFill>
                  <a:schemeClr val="accent1"/>
                </a:solidFill>
              </a:rPr>
              <a:t>生效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b="1"/>
              <a:t>source /etc/profile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所有节点</a:t>
            </a:r>
            <a:r>
              <a:rPr lang="zh-CN" altLang="en-US"/>
              <a:t>上，</a:t>
            </a:r>
            <a:r>
              <a:rPr lang="zh-CN" altLang="en-US" sz="1600" b="1">
                <a:solidFill>
                  <a:schemeClr val="accent1"/>
                </a:solidFill>
              </a:rPr>
              <a:t>依次执行</a:t>
            </a:r>
            <a:r>
              <a:rPr lang="zh-CN" altLang="en-US"/>
              <a:t>以下命令，在HBase的目录下</a:t>
            </a:r>
            <a:r>
              <a:rPr lang="zh-CN" altLang="en-US" sz="1600" b="1">
                <a:solidFill>
                  <a:schemeClr val="accent1"/>
                </a:solidFill>
              </a:rPr>
              <a:t>新建</a:t>
            </a:r>
            <a:r>
              <a:rPr lang="zh-CN" altLang="en-US"/>
              <a:t>“tmp”、“logs”两个子目录（用于缓存和日志）。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cd /usr/app/hbase-2.3.6</a:t>
            </a:r>
            <a:endParaRPr lang="zh-CN" altLang="en-US" b="1"/>
          </a:p>
          <a:p>
            <a:r>
              <a:rPr lang="zh-CN" altLang="en-US" b="1"/>
              <a:t>mkdir tmp</a:t>
            </a:r>
            <a:endParaRPr lang="zh-CN" altLang="en-US" b="1"/>
          </a:p>
          <a:p>
            <a:r>
              <a:rPr lang="zh-CN" altLang="en-US" b="1"/>
              <a:t>mkdir logs</a:t>
            </a:r>
            <a:endParaRPr lang="zh-CN" altLang="en-US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7055</Words>
  <Application>WPS 演示</Application>
  <PresentationFormat>全屏显示(16:9)</PresentationFormat>
  <Paragraphs>218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1109</cp:revision>
  <dcterms:created xsi:type="dcterms:W3CDTF">2015-05-05T08:02:00Z</dcterms:created>
  <dcterms:modified xsi:type="dcterms:W3CDTF">2022-02-06T08:10:53Z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