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7" r:id="rId6"/>
    <p:sldId id="568" r:id="rId7"/>
    <p:sldId id="576" r:id="rId8"/>
    <p:sldId id="593" r:id="rId9"/>
    <p:sldId id="569" r:id="rId10"/>
    <p:sldId id="577" r:id="rId11"/>
    <p:sldId id="570" r:id="rId12"/>
    <p:sldId id="594" r:id="rId13"/>
    <p:sldId id="578" r:id="rId14"/>
    <p:sldId id="571" r:id="rId15"/>
    <p:sldId id="597" r:id="rId16"/>
    <p:sldId id="579" r:id="rId17"/>
    <p:sldId id="580" r:id="rId18"/>
    <p:sldId id="565" r:id="rId19"/>
    <p:sldId id="599" r:id="rId20"/>
    <p:sldId id="572" r:id="rId21"/>
    <p:sldId id="600" r:id="rId22"/>
    <p:sldId id="601" r:id="rId23"/>
    <p:sldId id="602" r:id="rId24"/>
    <p:sldId id="581" r:id="rId25"/>
    <p:sldId id="606" r:id="rId26"/>
    <p:sldId id="582" r:id="rId27"/>
    <p:sldId id="607" r:id="rId28"/>
    <p:sldId id="608" r:id="rId29"/>
    <p:sldId id="583" r:id="rId30"/>
    <p:sldId id="609" r:id="rId31"/>
    <p:sldId id="610" r:id="rId32"/>
    <p:sldId id="611" r:id="rId33"/>
    <p:sldId id="584" r:id="rId34"/>
    <p:sldId id="612" r:id="rId35"/>
    <p:sldId id="613" r:id="rId36"/>
    <p:sldId id="655" r:id="rId37"/>
    <p:sldId id="656" r:id="rId38"/>
    <p:sldId id="585" r:id="rId39"/>
    <p:sldId id="614" r:id="rId40"/>
    <p:sldId id="586" r:id="rId41"/>
    <p:sldId id="619" r:id="rId42"/>
    <p:sldId id="587" r:id="rId43"/>
    <p:sldId id="661" r:id="rId44"/>
    <p:sldId id="662" r:id="rId45"/>
    <p:sldId id="657" r:id="rId46"/>
    <p:sldId id="658" r:id="rId47"/>
    <p:sldId id="659" r:id="rId48"/>
    <p:sldId id="588" r:id="rId49"/>
    <p:sldId id="663" r:id="rId50"/>
    <p:sldId id="664" r:id="rId51"/>
    <p:sldId id="665" r:id="rId52"/>
    <p:sldId id="666" r:id="rId53"/>
    <p:sldId id="625" r:id="rId54"/>
    <p:sldId id="626" r:id="rId55"/>
    <p:sldId id="627" r:id="rId56"/>
    <p:sldId id="589" r:id="rId57"/>
    <p:sldId id="667" r:id="rId58"/>
    <p:sldId id="668" r:id="rId59"/>
    <p:sldId id="590" r:id="rId60"/>
    <p:sldId id="669" r:id="rId61"/>
    <p:sldId id="591" r:id="rId62"/>
    <p:sldId id="628" r:id="rId63"/>
    <p:sldId id="629" r:id="rId64"/>
    <p:sldId id="630" r:id="rId65"/>
    <p:sldId id="631" r:id="rId66"/>
    <p:sldId id="632" r:id="rId67"/>
    <p:sldId id="635" r:id="rId68"/>
    <p:sldId id="633" r:id="rId69"/>
    <p:sldId id="634" r:id="rId70"/>
    <p:sldId id="636" r:id="rId71"/>
    <p:sldId id="637" r:id="rId72"/>
    <p:sldId id="672" r:id="rId73"/>
    <p:sldId id="671" r:id="rId74"/>
    <p:sldId id="670" r:id="rId75"/>
    <p:sldId id="673" r:id="rId76"/>
    <p:sldId id="573" r:id="rId77"/>
    <p:sldId id="320" r:id="rId7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562"/>
        <p:guide pos="28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5.xml"/><Relationship Id="rId79" Type="http://schemas.openxmlformats.org/officeDocument/2006/relationships/presProps" Target="presProps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先说一下课程目标，第一是了解</a:t>
            </a:r>
            <a:r>
              <a:rPr lang="en-US" altLang="zh-CN"/>
              <a:t>Flume</a:t>
            </a:r>
            <a:r>
              <a:rPr lang="zh-CN" altLang="en-US"/>
              <a:t>的基本概念，第二是</a:t>
            </a:r>
            <a:r>
              <a:rPr lang="zh-CN" dirty="0">
                <a:sym typeface="+mn-ea"/>
              </a:rPr>
              <a:t>理解</a:t>
            </a:r>
            <a:r>
              <a:rPr dirty="0">
                <a:sym typeface="+mn-ea"/>
              </a:rPr>
              <a:t>Flume的架构（主要由哪几部分组成）、各部分的作用</a:t>
            </a:r>
            <a:r>
              <a:rPr lang="zh-CN" dirty="0">
                <a:sym typeface="+mn-ea"/>
              </a:rPr>
              <a:t>，第三是</a:t>
            </a:r>
            <a:r>
              <a:rPr lang="zh-CN" altLang="en-US" dirty="0">
                <a:sym typeface="+mn-ea"/>
              </a:rPr>
              <a:t>掌握</a:t>
            </a:r>
            <a:r>
              <a:rPr lang="en-US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的实际应用，第四是了解</a:t>
            </a:r>
            <a:r>
              <a:rPr lang="en-US" altLang="zh-CN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的工作方式。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大数据专业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大数据集群搭建维护与数据存储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45235" y="2252980"/>
            <a:ext cx="6687820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Hadoop集群搭建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128270"/>
            <a:ext cx="85445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在所有节点上配置主机名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8290" y="547370"/>
            <a:ext cx="8544560" cy="1968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以node1虚拟机为例，在node1虚拟机上，执行“hostnamectl set-hostname”，在命令的最后，写上1号虚拟机的主机名，完整的命令语句如下，此命令在虚拟机被重启后，才会生效。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[root@</a:t>
            </a:r>
            <a:r>
              <a:rPr lang="zh-CN" altLang="en-US" sz="1800" b="1">
                <a:solidFill>
                  <a:srgbClr val="FF0000"/>
                </a:solidFill>
              </a:rPr>
              <a:t>localhost</a:t>
            </a:r>
            <a:r>
              <a:rPr lang="zh-CN" altLang="en-US" sz="1800" b="1">
                <a:solidFill>
                  <a:schemeClr val="accent1"/>
                </a:solidFill>
              </a:rPr>
              <a:t> ~]# hostnamectl set-hostname node1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    虚拟机重启后，再次连接主节点node1时，会发现命令行符中的主机名已经变成了“node1”。还可执行以下命令，进一步确认参看主机名是否已被修改为“node1”。</a:t>
            </a:r>
            <a:endParaRPr lang="zh-CN" altLang="en-US"/>
          </a:p>
          <a:p>
            <a:pPr fontAlgn="auto">
              <a:spcBef>
                <a:spcPts val="1200"/>
              </a:spcBef>
              <a:spcAft>
                <a:spcPts val="1200"/>
              </a:spcAft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[root@</a:t>
            </a:r>
            <a:r>
              <a:rPr lang="zh-CN" altLang="en-US" sz="1800" b="1">
                <a:solidFill>
                  <a:srgbClr val="FF0000"/>
                </a:solidFill>
              </a:rPr>
              <a:t>node1</a:t>
            </a:r>
            <a:r>
              <a:rPr lang="zh-CN" altLang="en-US" sz="1800" b="1">
                <a:solidFill>
                  <a:schemeClr val="accent1"/>
                </a:solidFill>
              </a:rPr>
              <a:t> ~]# hostname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720" y="2952115"/>
            <a:ext cx="85445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以node1虚拟机为例</a:t>
            </a:r>
            <a:r>
              <a:rPr lang="zh-CN" altLang="en-US"/>
              <a:t>，执行以下命令。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vi /etc/hosts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根据自己三个节点的IP地址+主机名写入文件中，以下IP内容仅作格式参考。</a:t>
            </a:r>
            <a:endParaRPr lang="zh-CN" altLang="en-US"/>
          </a:p>
          <a:p>
            <a:r>
              <a:rPr lang="zh-CN" altLang="en-US" sz="1600" b="1">
                <a:solidFill>
                  <a:schemeClr val="accent1"/>
                </a:solidFill>
              </a:rPr>
              <a:t>192.168.61.101 node1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192.168.61.102 node2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192.168.61.103 node3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写入后，保存并退出文件，重启网卡。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9720" y="2609215"/>
            <a:ext cx="85445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在所有节点上修改主机映射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2.2.</a:t>
            </a:r>
            <a:r>
              <a:rPr lang="en-US" altLang="zh-CN" sz="1800"/>
              <a:t>3</a:t>
            </a:r>
            <a:r>
              <a:rPr lang="zh-CN" altLang="en-US" sz="1800"/>
              <a:t> 安装JDK	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7660" y="705485"/>
            <a:ext cx="848804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spcAft>
                <a:spcPts val="1200"/>
              </a:spcAft>
            </a:pPr>
            <a:r>
              <a:rPr lang="zh-CN" altLang="en-US"/>
              <a:t>(1)用百度查找JDK，打开JDK官方网址，复制“jdk-8u281-linux-x64.tar.gz”的下载地址，注意是用于Linux的jdk 1.8的版本；</a:t>
            </a:r>
            <a:endParaRPr lang="zh-CN" altLang="en-US"/>
          </a:p>
          <a:p>
            <a:r>
              <a:rPr lang="zh-CN" altLang="en-US"/>
              <a:t>(2)以在主节点node1上安装JDK为例，回到主节点node1的连接窗口，执行以下命令，在/usr下创建“software”新子目录；</a:t>
            </a:r>
            <a:endParaRPr lang="zh-CN" altLang="en-US"/>
          </a:p>
          <a:p>
            <a:pPr fontAlgn="auto">
              <a:spcBef>
                <a:spcPts val="1200"/>
              </a:spcBef>
              <a:spcAft>
                <a:spcPts val="1200"/>
              </a:spcAft>
            </a:pPr>
            <a:r>
              <a:rPr lang="zh-CN" altLang="en-US" sz="1800" b="1">
                <a:solidFill>
                  <a:schemeClr val="accent1"/>
                </a:solidFill>
              </a:rPr>
              <a:t>[root@node1 ~]# mkdir /usr/software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(3)执行以下命令，进入“software”目录；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~]# cd /usr/software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(4)执行以下命令，采用“wget”+“空格”+从JDK官网上复制的Linux版“JDK下载网址”，将JDK下载到当前目录中；</a:t>
            </a:r>
            <a:endParaRPr lang="zh-CN" altLang="en-US"/>
          </a:p>
          <a:p>
            <a:endParaRPr lang="zh-CN" altLang="en-US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software]# wget https://download.oracle.com/otn/java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/jdk/8u281-b09/89d678f2be164786b292527658ca1605/jdk-8u281-linux-x64.tar.gz?AuthParam=*******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8295" y="574040"/>
            <a:ext cx="84880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(5)执行以下命令，在“/usr”下创建新目录“java”；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software]# mkdir /usr/java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(6)执行以下命令，将“software”目录下刚刚下载得到的jdk压缩文件解压到刚创建的“java”目录下；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software]# tar -zxvf jdk-8u281-linux-x64.tar.gz -C /usr/java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(7)执行以下命令，创建“jdk”目录软链接（类似于windows系统中的快捷方式）；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software]# ln -s /usr/java/jdk1.8.0_281/ /usr/java/jdk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(8)执行以下命令，打开环境变量配置文件；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software]#  vi /etc/profile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8295" y="342265"/>
            <a:ext cx="848804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</a:t>
            </a:r>
            <a:r>
              <a:rPr lang="zh-CN" altLang="en-US">
                <a:sym typeface="+mn-ea"/>
              </a:rPr>
              <a:t>打开的环境变量配置文件</a:t>
            </a:r>
            <a:r>
              <a:rPr lang="zh-CN" altLang="en-US"/>
              <a:t>最后面，追加写入</a:t>
            </a:r>
            <a:r>
              <a:rPr lang="en-US" altLang="zh-CN"/>
              <a:t>JDK</a:t>
            </a:r>
            <a:r>
              <a:rPr lang="zh-CN" altLang="en-US"/>
              <a:t>的相关信息</a:t>
            </a:r>
            <a:r>
              <a:rPr lang="zh-CN" altLang="en-US"/>
              <a:t>内容：</a:t>
            </a:r>
            <a:endParaRPr lang="zh-CN" altLang="en-US"/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export </a:t>
            </a:r>
            <a:r>
              <a:rPr lang="zh-CN" altLang="en-US" sz="1600" b="1">
                <a:solidFill>
                  <a:srgbClr val="FF0000"/>
                </a:solidFill>
              </a:rPr>
              <a:t>JAVA_HOME</a:t>
            </a:r>
            <a:r>
              <a:rPr lang="zh-CN" altLang="en-US" sz="1600" b="1">
                <a:solidFill>
                  <a:schemeClr val="accent1"/>
                </a:solidFill>
              </a:rPr>
              <a:t>=/usr/java/jdk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export </a:t>
            </a:r>
            <a:r>
              <a:rPr lang="zh-CN" altLang="en-US" sz="1600" b="1">
                <a:solidFill>
                  <a:srgbClr val="FF0000"/>
                </a:solidFill>
              </a:rPr>
              <a:t>JRE_HOME</a:t>
            </a:r>
            <a:r>
              <a:rPr lang="zh-CN" altLang="en-US" sz="1600" b="1">
                <a:solidFill>
                  <a:schemeClr val="accent1"/>
                </a:solidFill>
              </a:rPr>
              <a:t>=/usr/java/jdk/jre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export </a:t>
            </a:r>
            <a:r>
              <a:rPr lang="zh-CN" altLang="en-US" sz="1600" b="1">
                <a:solidFill>
                  <a:srgbClr val="FF0000"/>
                </a:solidFill>
              </a:rPr>
              <a:t>PATH</a:t>
            </a:r>
            <a:r>
              <a:rPr lang="zh-CN" altLang="en-US" sz="1600" b="1">
                <a:solidFill>
                  <a:schemeClr val="accent1"/>
                </a:solidFill>
              </a:rPr>
              <a:t>=$JAVA_HOME/bin:$JRE_HOME:$PATH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export </a:t>
            </a:r>
            <a:r>
              <a:rPr lang="zh-CN" altLang="en-US" sz="1600" b="1">
                <a:solidFill>
                  <a:srgbClr val="FF0000"/>
                </a:solidFill>
              </a:rPr>
              <a:t>CLASSPATH</a:t>
            </a:r>
            <a:r>
              <a:rPr lang="zh-CN" altLang="en-US" sz="1600" b="1">
                <a:solidFill>
                  <a:schemeClr val="accent1"/>
                </a:solidFill>
              </a:rPr>
              <a:t>=.:$JRE_HOME/lib/rt.jar:$JAVA_HOME/lib/tools.jar:$JRE_HOME/bin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(9)执行以下命令，使环境变量生效；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software]# source /etc/profile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(10) 执行以下命令，测试安装是否成功；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[root@node1 software]# java -version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如果反馈信息中有以下内容，表明JDK安装成功。</a:t>
            </a:r>
            <a:endParaRPr lang="zh-CN" altLang="en-US"/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[root@node1 java]# java -version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java version "1.8.0_281"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Java(TM) SE Runtime Environment (build 1.8.0_281-b09)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Java HotSpot(TM) 64-Bit Server VM (build 25.281-b09, mixed mode)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930" y="153670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2.2.</a:t>
            </a:r>
            <a:r>
              <a:rPr lang="en-US" altLang="zh-CN" sz="1800"/>
              <a:t>4</a:t>
            </a:r>
            <a:r>
              <a:rPr lang="zh-CN" altLang="en-US" sz="1800"/>
              <a:t> 完成yum的阿里云源配置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930" y="572135"/>
            <a:ext cx="848804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(1)</a:t>
            </a:r>
            <a:r>
              <a:rPr lang="zh-CN" altLang="en-US">
                <a:sym typeface="+mn-ea"/>
              </a:rPr>
              <a:t>以主节点node1为例，</a:t>
            </a:r>
            <a:r>
              <a:rPr lang="zh-CN" altLang="en-US"/>
              <a:t>执行以下命令，进入“yum”目录；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cd  /etc/yum.repos.d/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(2)在所在节点上，执行以下命令，下载阿里云的repo文件；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wget  http://mirrors.aliyun.com/repo/Centos-7.repo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(3)在所在节点上，执行以下命令，备份系统原来的repo文件；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mv  CentOS-Base.repo CentOS-Base.repo.bak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(4)在所在节点上，执行以下命令，替换掉系统中原来的repo文件；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mv Centos-7.repo CentOS-Base.repo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(5)在所在节点上，执行以下命令，执行yum源更新命令。</a:t>
            </a:r>
            <a:endParaRPr lang="zh-CN" altLang="en-US"/>
          </a:p>
          <a:p>
            <a:pPr indent="713105"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yum clean all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indent="713105"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yum makecache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indent="713105" algn="l"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yum update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009515" y="3696970"/>
            <a:ext cx="2219325" cy="986155"/>
          </a:xfrm>
          <a:prstGeom prst="cloudCallout">
            <a:avLst>
              <a:gd name="adj1" fmla="val -79527"/>
              <a:gd name="adj2" fmla="val 73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此三条命令，要依次执行。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2.2.</a:t>
            </a:r>
            <a:r>
              <a:rPr lang="en-US" altLang="zh-CN" sz="1800"/>
              <a:t>5</a:t>
            </a:r>
            <a:r>
              <a:rPr lang="zh-CN" altLang="en-US" sz="1800"/>
              <a:t> 升级OpenSSL安全套接层协议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792480"/>
            <a:ext cx="84874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(1)</a:t>
            </a:r>
            <a:r>
              <a:rPr lang="zh-CN" altLang="en-US">
                <a:sym typeface="+mn-ea"/>
              </a:rPr>
              <a:t>以主节点node1为例，</a:t>
            </a:r>
            <a:r>
              <a:rPr lang="zh-CN" altLang="en-US"/>
              <a:t>依次执行以下命令，安装所需的编译器和工具；</a:t>
            </a:r>
            <a:endParaRPr lang="zh-CN" altLang="en-US"/>
          </a:p>
          <a:p>
            <a:pPr algn="l" fontAlgn="auto">
              <a:spcBef>
                <a:spcPts val="120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yum group install 'Development Tools'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yum install -y perl-core zlib-devel 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(2)在浏览器中访问网址“https://github.com/openssl/openssl/tree/OpenSSL_1_1_1”，从网站下载稳定版的OpenSSL；</a:t>
            </a:r>
            <a:endParaRPr lang="zh-CN" altLang="en-US"/>
          </a:p>
        </p:txBody>
      </p:sp>
      <p:pic>
        <p:nvPicPr>
          <p:cNvPr id="39" name="图片 39" descr="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2545398"/>
            <a:ext cx="6179820" cy="24593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9090" y="287020"/>
            <a:ext cx="846518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(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)</a:t>
            </a:r>
            <a:r>
              <a:rPr lang="zh-CN" altLang="en-US"/>
              <a:t>将下载后的OpenSSL，导入到</a:t>
            </a:r>
            <a:r>
              <a:rPr lang="zh-CN" altLang="en-US">
                <a:sym typeface="+mn-ea"/>
              </a:rPr>
              <a:t>主节点node1</a:t>
            </a:r>
            <a:r>
              <a:rPr lang="zh-CN" altLang="en-US"/>
              <a:t>的“/usr/software”目录，执行以下命令，解压OpenSSL。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unzip OpenSSL_1_1_1</a:t>
            </a:r>
            <a:endParaRPr lang="en-US" altLang="zh-CN" sz="18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360" y="1024255"/>
            <a:ext cx="84639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(</a:t>
            </a:r>
            <a:r>
              <a:rPr lang="en-US" altLang="zh-CN"/>
              <a:t>4</a:t>
            </a:r>
            <a:r>
              <a:rPr lang="zh-CN" altLang="en-US"/>
              <a:t>)进入OpenSSL解压后的目录，</a:t>
            </a:r>
            <a:r>
              <a:rPr lang="zh-CN" altLang="en-US">
                <a:sym typeface="+mn-ea"/>
              </a:rPr>
              <a:t>开始编译OpenSSL。首先</a:t>
            </a:r>
            <a:r>
              <a:rPr lang="zh-CN" altLang="en-US"/>
              <a:t>执行“config”；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./config --prefix=/usr/software/ssl --openssldir=/usr/software/ssl shared zlib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执行后的成功效果见下图。</a:t>
            </a:r>
            <a:endParaRPr lang="zh-CN" altLang="en-US"/>
          </a:p>
        </p:txBody>
      </p:sp>
      <p:pic>
        <p:nvPicPr>
          <p:cNvPr id="86" name="图片 86" descr="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295" y="2860040"/>
            <a:ext cx="7451725" cy="16541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76860"/>
            <a:ext cx="849820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/>
              <a:t>然后执行“make”。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make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执行“make”后的成功效果</a:t>
            </a:r>
            <a:endParaRPr lang="zh-CN" altLang="en-US"/>
          </a:p>
        </p:txBody>
      </p:sp>
      <p:pic>
        <p:nvPicPr>
          <p:cNvPr id="87" name="图片 87" descr="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8228" y="1510983"/>
            <a:ext cx="6184265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0355" y="271145"/>
            <a:ext cx="558673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/>
              <a:t>然后执行“make test”。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make test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执行“make test”后的效果。</a:t>
            </a:r>
            <a:endParaRPr lang="zh-CN" altLang="en-US"/>
          </a:p>
        </p:txBody>
      </p:sp>
      <p:pic>
        <p:nvPicPr>
          <p:cNvPr id="88" name="图片 88" descr="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590040"/>
            <a:ext cx="7269480" cy="26536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81940"/>
            <a:ext cx="854456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/>
              <a:t>然后执行“make install”。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make install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执行“make install”后的成功效果</a:t>
            </a:r>
            <a:endParaRPr lang="zh-CN" altLang="en-US"/>
          </a:p>
        </p:txBody>
      </p:sp>
      <p:pic>
        <p:nvPicPr>
          <p:cNvPr id="89" name="图片 89" descr="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8405" y="1477645"/>
            <a:ext cx="7114540" cy="2597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083945"/>
            <a:ext cx="8181975" cy="249110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掌握Hadoop HA（高可用）集群的搭建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掌握HDFS命令操作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掌握HDFS的编程操作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熟悉Hadoop的启动/关闭命令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熟悉Hadoop的功能和作用</a:t>
            </a:r>
            <a:endParaRPr sz="2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206375"/>
            <a:ext cx="8509000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(</a:t>
            </a:r>
            <a:r>
              <a:rPr lang="en-US" altLang="zh-CN"/>
              <a:t>5</a:t>
            </a:r>
            <a:r>
              <a:rPr lang="zh-CN" altLang="en-US"/>
              <a:t>)依次执行以下命令，配置 Link Libraries；</a:t>
            </a:r>
            <a:endParaRPr lang="zh-CN" altLang="en-US"/>
          </a:p>
          <a:p>
            <a:pPr algn="l" fontAlgn="auto">
              <a:spcBef>
                <a:spcPts val="120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cd /etc/ld.so.conf.d/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vi openssl-1.1.1.conf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将下面的内容写入到“openssl-1.1.1.conf”文件中。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/usr/software/ssl/lib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(</a:t>
            </a:r>
            <a:r>
              <a:rPr lang="en-US" altLang="zh-CN"/>
              <a:t>6</a:t>
            </a:r>
            <a:r>
              <a:rPr lang="zh-CN" altLang="en-US"/>
              <a:t>)执行以下命令，重载动态Link；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ldconfig -v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 fontAlgn="auto">
              <a:spcBef>
                <a:spcPts val="0"/>
              </a:spcBef>
              <a:buClrTx/>
              <a:buSzTx/>
              <a:buFontTx/>
            </a:pPr>
            <a:r>
              <a:rPr lang="en-US" altLang="zh-CN">
                <a:sym typeface="+mn-ea"/>
              </a:rPr>
              <a:t>(7)执行以下命令，为OpenSSL创建新的环境；</a:t>
            </a:r>
            <a:endParaRPr lang="en-US" altLang="zh-CN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b="1">
                <a:solidFill>
                  <a:schemeClr val="accent1"/>
                </a:solidFill>
                <a:sym typeface="+mn-ea"/>
              </a:rPr>
              <a:t>	vi /etc/profile.d/openssl.sh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6422390" y="206375"/>
            <a:ext cx="2096770" cy="906145"/>
          </a:xfrm>
          <a:prstGeom prst="cloudCallout">
            <a:avLst>
              <a:gd name="adj1" fmla="val -35433"/>
              <a:gd name="adj2" fmla="val 118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执行“ldconfig” 后的成功效果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4895" y="1808480"/>
            <a:ext cx="3644265" cy="30899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63525"/>
            <a:ext cx="4986020" cy="3569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将下面的内容写入“openssl.sh”文件中。</a:t>
            </a:r>
            <a:endParaRPr lang="zh-CN" altLang="en-US"/>
          </a:p>
          <a:p>
            <a:pPr indent="642620"/>
            <a:r>
              <a:rPr lang="zh-CN" altLang="en-US" sz="1800" b="1">
                <a:solidFill>
                  <a:schemeClr val="accent1"/>
                </a:solidFill>
              </a:rPr>
              <a:t># Set OPENSSL_PATH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indent="642620"/>
            <a:r>
              <a:rPr lang="zh-CN" altLang="en-US" sz="1800" b="1">
                <a:solidFill>
                  <a:schemeClr val="accent1"/>
                </a:solidFill>
              </a:rPr>
              <a:t>OPENSSL_PATH=/usr/software/ssl/bin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indent="642620"/>
            <a:r>
              <a:rPr lang="zh-CN" altLang="en-US" sz="1800" b="1">
                <a:solidFill>
                  <a:schemeClr val="accent1"/>
                </a:solidFill>
              </a:rPr>
              <a:t>export OPENSSL_PATH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indent="642620"/>
            <a:r>
              <a:rPr lang="zh-CN" altLang="en-US" sz="1800" b="1">
                <a:solidFill>
                  <a:schemeClr val="accent1"/>
                </a:solidFill>
              </a:rPr>
              <a:t>PATH=$PATH:$OPENSSL_PATH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indent="642620"/>
            <a:r>
              <a:rPr lang="zh-CN" altLang="en-US" sz="1800" b="1">
                <a:solidFill>
                  <a:schemeClr val="accent1"/>
                </a:solidFill>
              </a:rPr>
              <a:t>export PATH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(</a:t>
            </a:r>
            <a:r>
              <a:rPr lang="en-US" altLang="zh-CN"/>
              <a:t>8</a:t>
            </a:r>
            <a:r>
              <a:rPr lang="zh-CN" altLang="en-US"/>
              <a:t>)在所在节点上，依次执行以下命令，使配置生效；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chmod +x /etc/profile.d/openssl.sh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 fontAlgn="auto">
              <a:spcBef>
                <a:spcPts val="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source /etc/profile.d/openssl.sh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(</a:t>
            </a:r>
            <a:r>
              <a:rPr lang="en-US" altLang="zh-CN"/>
              <a:t>9</a:t>
            </a:r>
            <a:r>
              <a:rPr lang="zh-CN" altLang="en-US"/>
              <a:t>)在所在节点上，执行以下命令，进行测试。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openssl version -a</a:t>
            </a:r>
            <a:endParaRPr lang="zh-CN" altLang="en-US"/>
          </a:p>
        </p:txBody>
      </p:sp>
      <p:pic>
        <p:nvPicPr>
          <p:cNvPr id="92" name="图片 92" descr="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935" y="3832860"/>
            <a:ext cx="6955155" cy="128143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6148070" y="2293620"/>
            <a:ext cx="2275840" cy="850900"/>
          </a:xfrm>
          <a:prstGeom prst="cloudCallout">
            <a:avLst>
              <a:gd name="adj1" fmla="val -24832"/>
              <a:gd name="adj2" fmla="val 1384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执行“version” 后的成功效果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2.2.</a:t>
            </a:r>
            <a:r>
              <a:rPr lang="en-US" altLang="zh-CN" sz="1800"/>
              <a:t>6</a:t>
            </a:r>
            <a:r>
              <a:rPr lang="zh-CN" altLang="en-US" sz="1800"/>
              <a:t> 关闭SELinux与THP服务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76390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1. 关闭SELinux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328295" y="1105535"/>
            <a:ext cx="8487410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以主节点node1为例，</a:t>
            </a:r>
            <a:r>
              <a:rPr lang="zh-CN" altLang="en-US"/>
              <a:t>执行以下命令，查看当前SELinux状态。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/usr/sbin/sestatus -v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如果反馈结果是“disabled”，则表示已关闭。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SELinux status:   disabled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否则执行以下命令，将当前的SELinux状态改为关闭状态，但系统重启后，SELinux又会恢复为启用状态。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setenforce 0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因此，接下来，将SELinux设置成开机禁用模式，执行以下命令，打开配置文件。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vi /etc/sysconfig/selinux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在文件中，将“SELINUX=enforcing”改为以下内容。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SELINUX=disabled</a:t>
            </a:r>
            <a:endParaRPr lang="en-US" altLang="zh-CN" sz="18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695325"/>
            <a:ext cx="850900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以主节点node1为例，</a:t>
            </a:r>
            <a:r>
              <a:rPr lang="zh-CN" altLang="en-US"/>
              <a:t>执行以下命令，检查THP服务是否被禁用。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cat /sys/kernel/mm/transparent_hugepage/enabled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如果返回的信息中显示的是以下结果，则表示没有被禁用。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rgbClr val="FF0000"/>
                </a:solidFill>
              </a:rPr>
              <a:t>	[always]</a:t>
            </a:r>
            <a:r>
              <a:rPr lang="en-US" altLang="zh-CN" sz="1800" b="1">
                <a:solidFill>
                  <a:schemeClr val="accent1"/>
                </a:solidFill>
              </a:rPr>
              <a:t> madvise never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依次执行以下命令，将THP服务设置为禁用状态。</a:t>
            </a:r>
            <a:endParaRPr lang="zh-CN" altLang="en-US"/>
          </a:p>
          <a:p>
            <a:pPr algn="l" fontAlgn="auto">
              <a:spcBef>
                <a:spcPts val="120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echo </a:t>
            </a:r>
            <a:r>
              <a:rPr lang="en-US" altLang="zh-CN" sz="1800" b="1">
                <a:solidFill>
                  <a:srgbClr val="FF0000"/>
                </a:solidFill>
              </a:rPr>
              <a:t>never</a:t>
            </a:r>
            <a:r>
              <a:rPr lang="en-US" altLang="zh-CN" sz="1800" b="1">
                <a:solidFill>
                  <a:schemeClr val="accent1"/>
                </a:solidFill>
              </a:rPr>
              <a:t> &gt; /sys/kernel/mm/transparent_hugepage/enabled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 fontAlgn="auto">
              <a:spcBef>
                <a:spcPts val="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echo </a:t>
            </a:r>
            <a:r>
              <a:rPr lang="en-US" altLang="zh-CN" sz="1800" b="1">
                <a:solidFill>
                  <a:srgbClr val="FF0000"/>
                </a:solidFill>
              </a:rPr>
              <a:t>never </a:t>
            </a:r>
            <a:r>
              <a:rPr lang="en-US" altLang="zh-CN" sz="1800" b="1">
                <a:solidFill>
                  <a:schemeClr val="accent1"/>
                </a:solidFill>
              </a:rPr>
              <a:t>&gt; /sys/kernel/mm/transparent_hugepage/defrag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接下来，重新执行查看命令，再次检查THP服务的状态：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cat /sys/kernel/mm/transparent_hugepage/enabled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如果返回的信息中显示的是以下结果，则表示THP服务被禁用成功。</a:t>
            </a:r>
            <a:endParaRPr lang="zh-CN" altLang="en-US"/>
          </a:p>
          <a:p>
            <a:r>
              <a:rPr lang="en-US" altLang="zh-CN" sz="1800" b="1">
                <a:solidFill>
                  <a:schemeClr val="accent1"/>
                </a:solidFill>
              </a:rPr>
              <a:t>	always madvise </a:t>
            </a:r>
            <a:r>
              <a:rPr lang="en-US" altLang="zh-CN" sz="1800" b="1">
                <a:solidFill>
                  <a:srgbClr val="FF0000"/>
                </a:solidFill>
              </a:rPr>
              <a:t>[never] </a:t>
            </a: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7500" y="25463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关闭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THP服务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2.2.</a:t>
            </a:r>
            <a:r>
              <a:rPr lang="en-US" altLang="zh-CN" sz="1800"/>
              <a:t>7</a:t>
            </a:r>
            <a:r>
              <a:rPr lang="zh-CN" altLang="en-US" sz="1800"/>
              <a:t> 在所有节点上完成SSH免密码登录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769620"/>
            <a:ext cx="848741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以主节点node1为例，</a:t>
            </a:r>
            <a:r>
              <a:rPr lang="zh-CN" altLang="en-US"/>
              <a:t>执行以下命令，生成密钥。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ssh-keygen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执行“ssh-keygen”的操作过程如下</a:t>
            </a:r>
            <a:endParaRPr lang="zh-CN" altLang="en-US"/>
          </a:p>
        </p:txBody>
      </p:sp>
      <p:pic>
        <p:nvPicPr>
          <p:cNvPr id="93" name="图片 93" descr="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533" y="1965643"/>
            <a:ext cx="4679315" cy="29114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640" y="292735"/>
            <a:ext cx="8554720" cy="2153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进入“.ssh”目录。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cd /root/.ssh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在所有节点上，依次执行以下命令。</a:t>
            </a:r>
            <a:endParaRPr lang="zh-CN" altLang="en-US"/>
          </a:p>
          <a:p>
            <a:r>
              <a:rPr lang="en-US" altLang="zh-CN" sz="1800" b="1">
                <a:solidFill>
                  <a:schemeClr val="accent1"/>
                </a:solidFill>
              </a:rPr>
              <a:t>	ssh-copy-id -i ./id_rsa.pub root@node1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en-US" altLang="zh-CN" sz="1800" b="1">
                <a:solidFill>
                  <a:schemeClr val="accent1"/>
                </a:solidFill>
              </a:rPr>
              <a:t>	ssh-copy-id -i ./id_rsa.pub root@node2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en-US" altLang="zh-CN" sz="1800" b="1">
                <a:solidFill>
                  <a:schemeClr val="accent1"/>
                </a:solidFill>
              </a:rPr>
              <a:t>	ssh-copy-id -i ./id_rsa.pub root@node3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每次执行“ssh-copy-id”的操作过程如下。</a:t>
            </a:r>
            <a:endParaRPr lang="zh-CN" altLang="en-US"/>
          </a:p>
        </p:txBody>
      </p:sp>
      <p:pic>
        <p:nvPicPr>
          <p:cNvPr id="94" name="图片 94" descr="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2598420"/>
            <a:ext cx="8476615" cy="16363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299085"/>
            <a:ext cx="8475980" cy="1537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执行完以上操作后，可以在集群中的某一节点上，进行SSH免密码登录测试。如在节点node2上执行以下命令，用SSH免密码方式登录主节点node1。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[root@node2 ~]# ssh node1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    执行以上命令后，节点node2的命令行会跳转到节点node1成功登录状态。</a:t>
            </a:r>
            <a:r>
              <a:rPr lang="zh-CN" altLang="en-US">
                <a:sym typeface="+mn-ea"/>
              </a:rPr>
              <a:t>可以用“exit”命令，</a:t>
            </a:r>
            <a:r>
              <a:rPr lang="zh-CN" altLang="en-US"/>
              <a:t>退出SSH免密码登录。</a:t>
            </a:r>
            <a:endParaRPr lang="zh-CN" altLang="en-US"/>
          </a:p>
        </p:txBody>
      </p:sp>
      <p:pic>
        <p:nvPicPr>
          <p:cNvPr id="96" name="图片 96" descr="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6490" y="2103120"/>
            <a:ext cx="6666230" cy="13442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2.2.</a:t>
            </a:r>
            <a:r>
              <a:rPr lang="en-US" altLang="zh-CN" sz="1800"/>
              <a:t>8</a:t>
            </a:r>
            <a:r>
              <a:rPr lang="zh-CN" altLang="en-US" sz="1800"/>
              <a:t> 配置时间同步</a:t>
            </a:r>
            <a:r>
              <a:rPr lang="zh-CN" altLang="en-US"/>
              <a:t>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791210"/>
            <a:ext cx="8488045" cy="1617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>
                <a:sym typeface="+mn-ea"/>
              </a:rPr>
              <a:t>服务器之间的时间同步，是</a:t>
            </a:r>
            <a:r>
              <a:rPr lang="zh-CN" altLang="en-US"/>
              <a:t>组建服务器集群的重要一环，关系到集群的各节点在交互时，相互之间的协调与配合，特别是HBase等对此非常敏感。在Centos 7.x系统中，已采用chrony服务取代了以往的时间同步服务NTP，Centos 7.x系统默认自带有chrony服务。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en-US" altLang="zh-CN">
                <a:sym typeface="+mn-ea"/>
              </a:rPr>
              <a:t>    集群时间同步配置分为</a:t>
            </a:r>
            <a:r>
              <a:rPr lang="en-US" altLang="zh-CN" sz="1800" b="1">
                <a:solidFill>
                  <a:schemeClr val="accent1"/>
                </a:solidFill>
                <a:sym typeface="+mn-ea"/>
              </a:rPr>
              <a:t>服务端</a:t>
            </a:r>
            <a:r>
              <a:rPr lang="en-US" altLang="zh-CN">
                <a:sym typeface="+mn-ea"/>
              </a:rPr>
              <a:t>和</a:t>
            </a:r>
            <a:r>
              <a:rPr lang="en-US" altLang="zh-CN" sz="1800" b="1">
                <a:solidFill>
                  <a:schemeClr val="accent1"/>
                </a:solidFill>
                <a:sym typeface="+mn-ea"/>
              </a:rPr>
              <a:t>客户端</a:t>
            </a:r>
            <a:r>
              <a:rPr lang="en-US" altLang="zh-CN">
                <a:sym typeface="+mn-ea"/>
              </a:rPr>
              <a:t>丙部分。将主节点node1配置为服务端，其它两个从节点配置为客户端，使集群中的这三个节点在时间上保持同步，步骤如下。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8295" y="2576195"/>
            <a:ext cx="8486775" cy="827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lnSpc>
                <a:spcPts val="2380"/>
              </a:lnSpc>
              <a:buClrTx/>
              <a:buSzTx/>
              <a:buFont typeface="+mj-ea"/>
              <a:buAutoNum type="circleNumDbPlain"/>
            </a:pPr>
            <a:r>
              <a:rPr lang="zh-CN" altLang="en-US"/>
              <a:t>首先，在主节点node1上，打开chrony的配置文件“chrony.conf”。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[root@node1 ~]#  vi /etc/chrony.conf </a:t>
            </a:r>
            <a:endParaRPr lang="en-US" altLang="zh-CN" sz="18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335280"/>
            <a:ext cx="8589645" cy="1968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2"/>
            </a:pPr>
            <a:r>
              <a:rPr lang="zh-CN" altLang="en-US"/>
              <a:t>在文件中，找到以下对应位置，按如下代码格式添加对应配置信息。</a:t>
            </a:r>
            <a:endParaRPr lang="zh-CN" altLang="en-US"/>
          </a:p>
          <a:p>
            <a:r>
              <a:rPr lang="zh-CN" altLang="en-US"/>
              <a:t># Allow NTP client access from local network.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allow 192.168.61.0/24 　　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......</a:t>
            </a:r>
            <a:endParaRPr lang="zh-CN" altLang="en-US"/>
          </a:p>
          <a:p>
            <a:r>
              <a:rPr lang="zh-CN" altLang="en-US"/>
              <a:t># Serve time even if not synchronized to a time source.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local stratum 10 </a:t>
            </a:r>
            <a:endParaRPr lang="en-US" altLang="zh-CN" sz="1800" b="1">
              <a:solidFill>
                <a:schemeClr val="accent1"/>
              </a:solidFill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944235" y="231775"/>
            <a:ext cx="2821940" cy="1189990"/>
          </a:xfrm>
          <a:prstGeom prst="cloudCallout">
            <a:avLst>
              <a:gd name="adj1" fmla="val -144537"/>
              <a:gd name="adj2" fmla="val 228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设置成自己的网段，允许本局域网段的客户端访问（文中代码只用于格式样例）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5332095" y="1512570"/>
            <a:ext cx="2810510" cy="1223010"/>
          </a:xfrm>
          <a:prstGeom prst="cloudCallout">
            <a:avLst>
              <a:gd name="adj1" fmla="val -150271"/>
              <a:gd name="adj2" fmla="val -20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本地时间服务器，即使时间服务器没有时间同步源，也可以作为时间服务器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5440" y="2864485"/>
            <a:ext cx="859028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3"/>
            </a:pPr>
            <a:r>
              <a:rPr lang="zh-CN" altLang="en-US"/>
              <a:t>在从节点node2和node3上，分别执行以下命令，打开“chrony.conf”文件。在文件中，找到以下内容，在这四个默认的时间同步服务器代码前加上“#”符号，屏蔽掉它们。</a:t>
            </a:r>
            <a:endParaRPr lang="zh-CN" altLang="en-US"/>
          </a:p>
          <a:p>
            <a:r>
              <a:rPr lang="zh-CN" altLang="en-US"/>
              <a:t># Use public servers from the pool.ntp.org project.</a:t>
            </a:r>
            <a:endParaRPr lang="zh-CN" altLang="en-US"/>
          </a:p>
          <a:p>
            <a:r>
              <a:rPr lang="zh-CN" altLang="en-US"/>
              <a:t># Please consider joining the pool (http://www.pool.ntp.org/join.html).</a:t>
            </a:r>
            <a:endParaRPr lang="zh-CN" altLang="en-US"/>
          </a:p>
          <a:p>
            <a:pPr algn="l">
              <a:buClrTx/>
              <a:buSzTx/>
              <a:buNone/>
            </a:pPr>
            <a:r>
              <a:rPr lang="en-US" altLang="zh-CN" sz="1800" b="1">
                <a:solidFill>
                  <a:srgbClr val="FF0000"/>
                </a:solidFill>
                <a:sym typeface="+mn-ea"/>
              </a:rPr>
              <a:t># </a:t>
            </a:r>
            <a:r>
              <a:rPr lang="en-US" altLang="zh-CN" sz="1800" b="1">
                <a:solidFill>
                  <a:schemeClr val="accent1"/>
                </a:solidFill>
              </a:rPr>
              <a:t>server 0.centos.pool.ntp.org iburst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800" b="1">
                <a:solidFill>
                  <a:srgbClr val="FF0000"/>
                </a:solidFill>
                <a:sym typeface="+mn-ea"/>
              </a:rPr>
              <a:t># </a:t>
            </a:r>
            <a:r>
              <a:rPr lang="en-US" altLang="zh-CN" sz="1800" b="1">
                <a:solidFill>
                  <a:schemeClr val="accent1"/>
                </a:solidFill>
              </a:rPr>
              <a:t>server 1.centos.pool.ntp.org iburst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800" b="1">
                <a:solidFill>
                  <a:srgbClr val="FF0000"/>
                </a:solidFill>
                <a:sym typeface="+mn-ea"/>
              </a:rPr>
              <a:t># </a:t>
            </a:r>
            <a:r>
              <a:rPr lang="en-US" altLang="zh-CN" sz="1800" b="1">
                <a:solidFill>
                  <a:schemeClr val="accent1"/>
                </a:solidFill>
              </a:rPr>
              <a:t>server 2.centos.pool.ntp.org iburst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algn="l">
              <a:buClrTx/>
              <a:buSzTx/>
              <a:buNone/>
            </a:pPr>
            <a:r>
              <a:rPr lang="en-US" altLang="zh-CN" sz="1800" b="1">
                <a:solidFill>
                  <a:srgbClr val="FF0000"/>
                </a:solidFill>
                <a:sym typeface="+mn-ea"/>
              </a:rPr>
              <a:t># </a:t>
            </a:r>
            <a:r>
              <a:rPr lang="en-US" altLang="zh-CN" sz="1800" b="1">
                <a:solidFill>
                  <a:schemeClr val="accent1"/>
                </a:solidFill>
              </a:rPr>
              <a:t>server 3.centos.pool.ntp.org iburst</a:t>
            </a:r>
            <a:endParaRPr lang="en-US" altLang="zh-CN" sz="18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1780" y="254000"/>
            <a:ext cx="859980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然后，在它们的下面，另起一行，将主节点nod1设置成集群中的时间同步服务端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7975" y="662305"/>
            <a:ext cx="85267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# 将主节点nod1设置成集群中的时间同步的服务端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server node1 iburst</a:t>
            </a:r>
            <a:endParaRPr lang="en-US" altLang="zh-CN" sz="1800" b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75" y="1416050"/>
            <a:ext cx="8527415" cy="1906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4"/>
            </a:pPr>
            <a:r>
              <a:rPr lang="zh-CN" altLang="en-US"/>
              <a:t>在所有节点上，执行以下命令，启动chrony服务。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systemctl start chronyd 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在所有节点上，执行以下命令，查看时间同步源的配置情况。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 	chronyc sources 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以下是主节点node1上应该反馈的信息，表明时间同步源运行正常。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7975" y="3322955"/>
            <a:ext cx="8562340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210 Number of sources = 4</a:t>
            </a:r>
            <a:endParaRPr lang="zh-CN" altLang="en-US"/>
          </a:p>
          <a:p>
            <a:r>
              <a:rPr lang="zh-CN" altLang="en-US"/>
              <a:t>MS Name/IP address         Stratum Poll Reach LastRx Last sample               </a:t>
            </a:r>
            <a:endParaRPr lang="zh-CN" altLang="en-US"/>
          </a:p>
          <a:p>
            <a:r>
              <a:rPr lang="zh-CN" altLang="en-US"/>
              <a:t>===============================================================================</a:t>
            </a:r>
            <a:endParaRPr lang="zh-CN" altLang="en-US"/>
          </a:p>
          <a:p>
            <a:r>
              <a:rPr lang="zh-CN" altLang="en-US"/>
              <a:t>^* time.neu.edu.cn               1   6   377    38  -1367us[-2058us] +/-   37ms</a:t>
            </a:r>
            <a:endParaRPr lang="zh-CN" altLang="en-US"/>
          </a:p>
          <a:p>
            <a:r>
              <a:rPr lang="zh-CN" altLang="en-US"/>
              <a:t>^? 162.159.200.1                 0   8     0     -     +0ns[   +0ns] +/-    0ns</a:t>
            </a:r>
            <a:endParaRPr lang="zh-CN" altLang="en-US"/>
          </a:p>
          <a:p>
            <a:r>
              <a:rPr lang="zh-CN" altLang="en-US"/>
              <a:t>^- ntp8.flashdance.cx            2   7   377   105  -6925us[-7782us] +/-  172ms</a:t>
            </a:r>
            <a:endParaRPr lang="zh-CN" altLang="en-US"/>
          </a:p>
          <a:p>
            <a:r>
              <a:rPr lang="zh-CN" altLang="en-US"/>
              <a:t>^- electrode.felixc.at           3   6   377    36  +3864us[+3864us] +/-  146ms</a:t>
            </a:r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5749925" y="1635760"/>
            <a:ext cx="3262630" cy="1687195"/>
          </a:xfrm>
          <a:prstGeom prst="cloudCallout">
            <a:avLst>
              <a:gd name="adj1" fmla="val -29155"/>
              <a:gd name="adj2" fmla="val 685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四个网络地址均是网络中的时间同步源服务器地址。因此在操作前，</a:t>
            </a:r>
            <a:r>
              <a:rPr lang="zh-CN" altLang="en-US">
                <a:sym typeface="+mn-ea"/>
              </a:rPr>
              <a:t>主节点node1需要连通外网，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2.1 Hadoop概述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817880"/>
            <a:ext cx="8487410" cy="2837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Hadoop是一个</a:t>
            </a:r>
            <a:r>
              <a:rPr lang="zh-CN" altLang="en-US" sz="1600" b="1"/>
              <a:t>开源</a:t>
            </a:r>
            <a:r>
              <a:rPr lang="zh-CN" altLang="en-US"/>
              <a:t>的、</a:t>
            </a:r>
            <a:r>
              <a:rPr lang="zh-CN" altLang="en-US" sz="1600" b="1"/>
              <a:t>可扩展</a:t>
            </a:r>
            <a:r>
              <a:rPr lang="zh-CN" altLang="en-US"/>
              <a:t>的、</a:t>
            </a:r>
            <a:r>
              <a:rPr lang="zh-CN" altLang="en-US" sz="1600" b="1"/>
              <a:t>分布式</a:t>
            </a:r>
            <a:r>
              <a:rPr lang="zh-CN" altLang="en-US"/>
              <a:t>的软件框架。对硬件条件要求不高，计算与存储能力随集群内的节点数量的增加而增长。以分布式、副本备份的方式管理大型数据集，以分布式的方式分配</a:t>
            </a:r>
            <a:r>
              <a:rPr lang="zh-CN" altLang="en-US">
                <a:sym typeface="+mn-ea"/>
              </a:rPr>
              <a:t>计算任务</a:t>
            </a:r>
            <a:r>
              <a:rPr lang="zh-CN" altLang="en-US"/>
              <a:t>各节点中进行处理，适用于大数据业务的数据存储与计算。Hadoop内包含了多个功能模块 ：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(1)</a:t>
            </a:r>
            <a:r>
              <a:rPr lang="zh-CN" altLang="en-US" sz="1800" b="1">
                <a:solidFill>
                  <a:srgbClr val="FF0000"/>
                </a:solidFill>
              </a:rPr>
              <a:t>Hadoop Common</a:t>
            </a:r>
            <a:r>
              <a:rPr lang="zh-CN" altLang="en-US"/>
              <a:t>：提供最基础的技术支撑功能，是框架的</a:t>
            </a:r>
            <a:r>
              <a:rPr lang="zh-CN" altLang="en-US" sz="1600" b="1">
                <a:solidFill>
                  <a:schemeClr val="accent1"/>
                </a:solidFill>
              </a:rPr>
              <a:t>底层核心</a:t>
            </a:r>
            <a:r>
              <a:rPr lang="zh-CN" altLang="en-US"/>
              <a:t>；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(2)</a:t>
            </a:r>
            <a:r>
              <a:rPr lang="zh-CN" altLang="en-US" sz="1800" b="1">
                <a:solidFill>
                  <a:srgbClr val="FF0000"/>
                </a:solidFill>
              </a:rPr>
              <a:t>HDFS</a:t>
            </a:r>
            <a:r>
              <a:rPr lang="zh-CN" altLang="en-US"/>
              <a:t>：分布式</a:t>
            </a:r>
            <a:r>
              <a:rPr lang="zh-CN" altLang="en-US" sz="1600" b="1">
                <a:solidFill>
                  <a:schemeClr val="accent1"/>
                </a:solidFill>
              </a:rPr>
              <a:t>文件系统</a:t>
            </a:r>
            <a:r>
              <a:rPr lang="zh-CN" altLang="en-US"/>
              <a:t>，提供大数据集的</a:t>
            </a:r>
            <a:r>
              <a:rPr lang="zh-CN" altLang="en-US" sz="1600" b="1">
                <a:solidFill>
                  <a:schemeClr val="accent1"/>
                </a:solidFill>
              </a:rPr>
              <a:t>分布式存储</a:t>
            </a:r>
            <a:r>
              <a:rPr lang="zh-CN" altLang="en-US"/>
              <a:t>功能；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(3)</a:t>
            </a:r>
            <a:r>
              <a:rPr lang="zh-CN" altLang="en-US" sz="1800" b="1">
                <a:solidFill>
                  <a:srgbClr val="FF0000"/>
                </a:solidFill>
              </a:rPr>
              <a:t>YARN</a:t>
            </a:r>
            <a:r>
              <a:rPr lang="zh-CN" altLang="en-US"/>
              <a:t>：提供计算</a:t>
            </a:r>
            <a:r>
              <a:rPr lang="zh-CN" altLang="en-US" sz="1600" b="1">
                <a:solidFill>
                  <a:schemeClr val="accent1"/>
                </a:solidFill>
              </a:rPr>
              <a:t>任务</a:t>
            </a:r>
            <a:r>
              <a:rPr lang="zh-CN" altLang="en-US"/>
              <a:t>（被称为job，作业）的</a:t>
            </a:r>
            <a:r>
              <a:rPr lang="zh-CN" altLang="en-US" sz="1600" b="1">
                <a:solidFill>
                  <a:schemeClr val="accent1"/>
                </a:solidFill>
              </a:rPr>
              <a:t>调度</a:t>
            </a:r>
            <a:r>
              <a:rPr lang="zh-CN" altLang="en-US"/>
              <a:t>，作业</a:t>
            </a:r>
            <a:r>
              <a:rPr lang="zh-CN" altLang="en-US" sz="1600" b="1">
                <a:solidFill>
                  <a:schemeClr val="accent1"/>
                </a:solidFill>
              </a:rPr>
              <a:t>状态管理</a:t>
            </a:r>
            <a:r>
              <a:rPr lang="zh-CN" altLang="en-US"/>
              <a:t>，以及集群资源的管理功能；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(4)</a:t>
            </a:r>
            <a:r>
              <a:rPr lang="zh-CN" altLang="en-US" sz="1800" b="1">
                <a:solidFill>
                  <a:srgbClr val="FF0000"/>
                </a:solidFill>
              </a:rPr>
              <a:t>MapReduce</a:t>
            </a:r>
            <a:r>
              <a:rPr lang="zh-CN" altLang="en-US"/>
              <a:t>：提供并行方式下的大型数据集的</a:t>
            </a:r>
            <a:r>
              <a:rPr lang="zh-CN" altLang="en-US" sz="1600" b="1">
                <a:solidFill>
                  <a:schemeClr val="accent1"/>
                </a:solidFill>
              </a:rPr>
              <a:t>离线计算</a:t>
            </a:r>
            <a:r>
              <a:rPr lang="zh-CN" altLang="en-US"/>
              <a:t>功能。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>
                <a:sym typeface="+mn-ea"/>
              </a:rPr>
              <a:t>(</a:t>
            </a:r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)</a:t>
            </a:r>
            <a:r>
              <a:rPr lang="zh-CN" altLang="en-US" sz="1800" b="1">
                <a:solidFill>
                  <a:srgbClr val="FF0000"/>
                </a:solidFill>
                <a:sym typeface="+mn-ea"/>
              </a:rPr>
              <a:t>Ozone</a:t>
            </a:r>
            <a:r>
              <a:rPr lang="zh-CN" altLang="en-US">
                <a:sym typeface="+mn-ea"/>
              </a:rPr>
              <a:t>：</a:t>
            </a:r>
            <a:r>
              <a:rPr lang="zh-CN" altLang="en-US"/>
              <a:t>新</a:t>
            </a:r>
            <a:r>
              <a:rPr lang="zh-CN" altLang="en-US">
                <a:sym typeface="+mn-ea"/>
              </a:rPr>
              <a:t>增</a:t>
            </a:r>
            <a:r>
              <a:rPr lang="zh-CN" altLang="en-US"/>
              <a:t>功能模块，处于Hadoop高可用的复制块存储层上，提供可伸缩的、冗余的、分布式的对象存储功能，满足企业对本地</a:t>
            </a:r>
            <a:r>
              <a:rPr lang="zh-CN" altLang="en-US" sz="1600" b="1">
                <a:solidFill>
                  <a:schemeClr val="accent1"/>
                </a:solidFill>
              </a:rPr>
              <a:t>云存储</a:t>
            </a:r>
            <a:r>
              <a:rPr lang="zh-CN" altLang="en-US"/>
              <a:t>的需求。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0355" y="274320"/>
            <a:ext cx="854392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以下是两个从节点上都应该反馈的信息，表明主节点node1已经成为它们的时间同步服务器。</a:t>
            </a:r>
            <a:endParaRPr lang="zh-CN" altLang="en-US"/>
          </a:p>
          <a:p>
            <a:r>
              <a:rPr lang="zh-CN" altLang="en-US"/>
              <a:t>210 Number of sources = 1</a:t>
            </a:r>
            <a:endParaRPr lang="zh-CN" altLang="en-US"/>
          </a:p>
          <a:p>
            <a:r>
              <a:rPr lang="zh-CN" altLang="en-US"/>
              <a:t>MS Name/IP address         Stratum Poll Reach LastRx Last sample               </a:t>
            </a:r>
            <a:endParaRPr lang="zh-CN" altLang="en-US"/>
          </a:p>
          <a:p>
            <a:r>
              <a:rPr lang="zh-CN" altLang="en-US"/>
              <a:t>===============================================================================</a:t>
            </a:r>
            <a:endParaRPr lang="zh-CN" altLang="en-US"/>
          </a:p>
          <a:p>
            <a:r>
              <a:rPr lang="zh-CN" altLang="en-US"/>
              <a:t>^* </a:t>
            </a:r>
            <a:r>
              <a:rPr lang="zh-CN" altLang="en-US" sz="2000" b="1">
                <a:solidFill>
                  <a:srgbClr val="FF0000"/>
                </a:solidFill>
              </a:rPr>
              <a:t>node1</a:t>
            </a:r>
            <a:r>
              <a:rPr lang="zh-CN" altLang="en-US" sz="1200"/>
              <a:t>  </a:t>
            </a:r>
            <a:r>
              <a:rPr lang="zh-CN" altLang="en-US"/>
              <a:t>                       4   6   377    14   -485us[-1887us] +/-  151ms</a:t>
            </a:r>
            <a:endParaRPr lang="zh-CN" altLang="en-US"/>
          </a:p>
          <a:p>
            <a:endParaRPr lang="zh-CN" altLang="en-US"/>
          </a:p>
          <a:p>
            <a:pPr marL="342900" indent="-342900">
              <a:buFont typeface="+mj-ea"/>
              <a:buAutoNum type="circleNumDbPlain" startAt="5"/>
            </a:pPr>
            <a:r>
              <a:rPr lang="zh-CN" altLang="en-US"/>
              <a:t>接下来，在所有节点上，执行以下命令，将chronyd设成开机启动服务。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systemctl enable chronyd</a:t>
            </a:r>
            <a:endParaRPr lang="en-US" altLang="zh-CN" sz="1800" b="1">
              <a:solidFill>
                <a:schemeClr val="accent1"/>
              </a:solidFill>
            </a:endParaRPr>
          </a:p>
          <a:p>
            <a:r>
              <a:rPr lang="zh-CN" altLang="en-US"/>
              <a:t>在所有节点上，执行以下命令，从命令执行后返回的信息中，可以核对三个节点在时间上是否一致。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date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marL="342900" indent="-342900">
              <a:buFont typeface="+mj-ea"/>
              <a:buAutoNum type="circleNumDbPlain" startAt="6"/>
            </a:pPr>
            <a:r>
              <a:rPr lang="zh-CN" altLang="en-US"/>
              <a:t>在配置好chrony服务后，各节点会在日后的操作中，随着虚拟机的频繁“挂起”操作，彼此之间再次出现时间不同步的情况，这很正常。遇到这种情况，可以在所有节点上，执行以下命令，重启chronyd服务，手动进行一次时间上的同步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systemctl restart chronyd</a:t>
            </a:r>
            <a:endParaRPr lang="en-US" altLang="zh-CN" sz="18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2.3 安装配置Hadoop集群	</a:t>
            </a:r>
            <a:endParaRPr lang="zh-CN" altLang="en-US" sz="2000"/>
          </a:p>
          <a:p>
            <a:r>
              <a:rPr lang="zh-CN" altLang="en-US" sz="1800"/>
              <a:t>2.3.1 在主节点上操作	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1108075"/>
            <a:ext cx="848677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在浏览器中，访问hadoop的官网地址“https://hadoop.apache.org/releases.html”，单击图中的第一个标记处，hadoop 3.3.1安装包镜像下载页面的超链接（截止到2021/08，Hadoop的最新稳定版是3.3.1）。</a:t>
            </a:r>
            <a:endParaRPr lang="zh-CN" altLang="en-US"/>
          </a:p>
        </p:txBody>
      </p:sp>
      <p:pic>
        <p:nvPicPr>
          <p:cNvPr id="99" name="图片 99" descr="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7978" y="1704023"/>
            <a:ext cx="5540375" cy="32759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5435" y="281940"/>
            <a:ext cx="8532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在跳转后的新页面中，鼠标指向第一个链接地址处，单击鼠标右键，在弹出的快捷菜单中，选择“复制链接地址”。</a:t>
            </a:r>
            <a:endParaRPr lang="zh-CN" altLang="en-US"/>
          </a:p>
        </p:txBody>
      </p:sp>
      <p:pic>
        <p:nvPicPr>
          <p:cNvPr id="98" name="图片 98" descr="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5808" y="1069340"/>
            <a:ext cx="5111115" cy="30048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215" y="227965"/>
            <a:ext cx="8521065" cy="430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执行以下命令，开始</a:t>
            </a:r>
            <a:r>
              <a:rPr lang="zh-CN" altLang="en-US" sz="1600" b="1">
                <a:solidFill>
                  <a:schemeClr val="accent1"/>
                </a:solidFill>
              </a:rPr>
              <a:t>下载</a:t>
            </a:r>
            <a:r>
              <a:rPr lang="zh-CN" altLang="en-US"/>
              <a:t>Hadoop（下面代码中给出的下载地址只能作为格式参考）。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/>
              <a:t>[root@node1 software]# wget https://dlcdn.apache.org/hadoop/common/hadoop-3.3.1/hadoop-3.3.1.tar.gz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将Hadoop</a:t>
            </a:r>
            <a:r>
              <a:rPr lang="zh-CN" altLang="en-US" sz="1600" b="1">
                <a:solidFill>
                  <a:schemeClr val="accent1"/>
                </a:solidFill>
              </a:rPr>
              <a:t>解压</a:t>
            </a:r>
            <a:r>
              <a:rPr lang="zh-CN" altLang="en-US"/>
              <a:t>到目录下。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tar -zxvf hadoop-3.3.1.tar.gz -C /usr/app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进入</a:t>
            </a:r>
            <a:r>
              <a:rPr lang="zh-CN" altLang="en-US"/>
              <a:t>Hadoop解压后的Hadoop配置目录。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cd /usr/app/hadoop-3.3.1/etc/hadoop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打开</a:t>
            </a:r>
            <a:r>
              <a:rPr lang="zh-CN" altLang="en-US"/>
              <a:t>当前目录下的</a:t>
            </a:r>
            <a:r>
              <a:rPr lang="zh-CN" altLang="en-US" sz="1600" b="1">
                <a:solidFill>
                  <a:schemeClr val="accent1"/>
                </a:solidFill>
              </a:rPr>
              <a:t>hadoop-env.sh文件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vi hadoop-env.sh 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在文件头部，</a:t>
            </a:r>
            <a:r>
              <a:rPr lang="zh-CN" altLang="en-US" sz="16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以下内容。</a:t>
            </a:r>
            <a:endParaRPr lang="zh-CN" altLang="en-US"/>
          </a:p>
          <a:p>
            <a:r>
              <a:rPr lang="zh-CN" altLang="en-US" b="1"/>
              <a:t>export JAVA_HOME=/usr/java/jdk</a:t>
            </a:r>
            <a:endParaRPr lang="zh-CN" altLang="en-US" b="1"/>
          </a:p>
          <a:p>
            <a:r>
              <a:rPr lang="zh-CN" altLang="en-US" b="1"/>
              <a:t>export HDFS_NAMENODE_USER=root</a:t>
            </a:r>
            <a:endParaRPr lang="zh-CN" altLang="en-US" b="1"/>
          </a:p>
          <a:p>
            <a:r>
              <a:rPr lang="zh-CN" altLang="en-US" b="1"/>
              <a:t>export HDFS_DATANODE_USER=root</a:t>
            </a:r>
            <a:endParaRPr lang="zh-CN" altLang="en-US" b="1"/>
          </a:p>
          <a:p>
            <a:r>
              <a:rPr lang="zh-CN" altLang="en-US" b="1"/>
              <a:t>export HDFS_SECONDARYNAMENODE_USER=root</a:t>
            </a:r>
            <a:endParaRPr lang="zh-CN" altLang="en-US" b="1"/>
          </a:p>
          <a:p>
            <a:r>
              <a:rPr lang="zh-CN" altLang="en-US" b="1"/>
              <a:t># hadoop集群时间与系统时间保持同步</a:t>
            </a:r>
            <a:endParaRPr lang="zh-CN" altLang="en-US" b="1"/>
          </a:p>
          <a:p>
            <a:r>
              <a:rPr lang="zh-CN" altLang="en-US" b="1"/>
              <a:t>export HADOOP_OPTS="$HADOOP_OPTS -Duser.timezone=GMT+08"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250940" y="1403985"/>
            <a:ext cx="2696845" cy="10877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编辑hadoop-env.sh文件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375" y="615315"/>
            <a:ext cx="8477250" cy="3876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打开</a:t>
            </a:r>
            <a:r>
              <a:rPr lang="zh-CN" altLang="en-US"/>
              <a:t>当前目录下的</a:t>
            </a:r>
            <a:r>
              <a:rPr lang="zh-CN" altLang="en-US" sz="1600" b="1">
                <a:solidFill>
                  <a:schemeClr val="accent1"/>
                </a:solidFill>
              </a:rPr>
              <a:t>core-site.xml文件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 vi core-site.xml 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在&lt;configuration&gt;&lt;/configuration&gt;标签之间</a:t>
            </a:r>
            <a:r>
              <a:rPr lang="zh-CN" altLang="en-US" sz="1600" b="1">
                <a:solidFill>
                  <a:schemeClr val="accent1"/>
                </a:solidFill>
              </a:rPr>
              <a:t>插入</a:t>
            </a:r>
            <a:r>
              <a:rPr lang="zh-CN" altLang="en-US"/>
              <a:t>以下</a:t>
            </a:r>
            <a:r>
              <a:rPr lang="zh-CN" altLang="en-US" sz="1600" b="1">
                <a:solidFill>
                  <a:schemeClr val="accent1"/>
                </a:solidFill>
              </a:rPr>
              <a:t>内容</a:t>
            </a:r>
            <a:r>
              <a:rPr lang="zh-CN" altLang="en-US"/>
              <a:t>。</a:t>
            </a:r>
            <a:endParaRPr lang="zh-CN" altLang="en-US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&lt;!--指定HDFS的nameservice--&gt;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&lt;property&gt;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&lt;name&gt;fs.defaultFS&lt;/name&gt;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&lt;value&gt;hdfs://node1:9820&lt;/value&gt;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&lt;/property&gt;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&lt;!--指定Hadoop的缓存目录--&gt;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&lt;property&gt;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&lt;name&gt;hadoop.tmp.dir&lt;/name&gt;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&lt;value&gt;/opt/hadoopdata&lt;/value&gt;</a:t>
            </a:r>
            <a:endParaRPr lang="zh-CN" altLang="en-US" b="1"/>
          </a:p>
          <a:p>
            <a:pPr algn="l" fontAlgn="auto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&lt;/property&gt;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076315" y="1467485"/>
            <a:ext cx="2842895" cy="116713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编辑core-site.xml文件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785" y="314325"/>
            <a:ext cx="8520430" cy="4584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打开</a:t>
            </a:r>
            <a:r>
              <a:rPr lang="zh-CN" altLang="en-US"/>
              <a:t>当前目录下的</a:t>
            </a:r>
            <a:r>
              <a:rPr lang="zh-CN" altLang="en-US" sz="1600" b="1">
                <a:solidFill>
                  <a:schemeClr val="accent1"/>
                </a:solidFill>
              </a:rPr>
              <a:t>hdfs-site.xml文件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vi etc/hadoop/hdfs-site.xml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在&lt;configuration&gt;&lt;/configuration&gt;标签之间插入</a:t>
            </a:r>
            <a:r>
              <a:rPr lang="zh-CN" altLang="en-US"/>
              <a:t>以下内容。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&lt;property&gt;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&lt;name&gt;dfs.namenode.secondary.http-address&lt;/name&gt;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&lt;value&gt;node2:9868&lt;/value&gt;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&lt;/property&gt;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保存并关闭hdfs-site.xml文件后，执行以下命令，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打开</a:t>
            </a:r>
            <a:r>
              <a:rPr lang="zh-CN" altLang="en-US"/>
              <a:t>当前目录下的</a:t>
            </a:r>
            <a:r>
              <a:rPr lang="zh-CN" altLang="en-US" sz="1600" b="1">
                <a:solidFill>
                  <a:schemeClr val="accent1"/>
                </a:solidFill>
              </a:rPr>
              <a:t>workers文件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vi etc/hadoop/workers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清空</a:t>
            </a:r>
            <a:r>
              <a:rPr lang="zh-CN" altLang="en-US"/>
              <a:t>里面</a:t>
            </a:r>
            <a:r>
              <a:rPr lang="zh-CN" altLang="en-US" sz="1600" b="1">
                <a:solidFill>
                  <a:schemeClr val="accent1"/>
                </a:solidFill>
              </a:rPr>
              <a:t>原来</a:t>
            </a:r>
            <a:r>
              <a:rPr lang="zh-CN" altLang="en-US"/>
              <a:t>的内容，</a:t>
            </a:r>
            <a:r>
              <a:rPr lang="zh-CN" altLang="en-US" sz="16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三个节点的</a:t>
            </a:r>
            <a:r>
              <a:rPr lang="zh-CN" altLang="en-US" sz="1600" b="1">
                <a:solidFill>
                  <a:schemeClr val="accent1"/>
                </a:solidFill>
              </a:rPr>
              <a:t>主机名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node1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node2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node3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保存并关闭workers文件后，在所有节点上执行以下命令，在“/opt”目录下</a:t>
            </a:r>
            <a:r>
              <a:rPr lang="zh-CN" altLang="en-US" sz="1600" b="1">
                <a:solidFill>
                  <a:schemeClr val="accent1"/>
                </a:solidFill>
              </a:rPr>
              <a:t>创建“hadoopdata”新目录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 mkdir /opt/hadoopdata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055995" y="1082040"/>
            <a:ext cx="2776220" cy="9747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编辑hdfs-site.xml文件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2.3.2 将Hadoop复制到其它从节点</a:t>
            </a:r>
            <a:r>
              <a:rPr lang="zh-CN" altLang="en-US"/>
              <a:t>	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28295" y="737870"/>
            <a:ext cx="8572500" cy="3430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两个</a:t>
            </a:r>
            <a:r>
              <a:rPr lang="zh-CN" altLang="en-US" sz="1600" b="1">
                <a:solidFill>
                  <a:schemeClr val="accent1"/>
                </a:solidFill>
              </a:rPr>
              <a:t>从节点</a:t>
            </a:r>
            <a:r>
              <a:rPr lang="zh-CN" altLang="en-US"/>
              <a:t>node2、node3上，执行以下命令，创建新目录“app”。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mkdir /usr/app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进入</a:t>
            </a:r>
            <a:r>
              <a:rPr lang="zh-CN" altLang="en-US"/>
              <a:t>“/usr/app”目录。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 cd /usr/app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将当前目录下的Hadoop</a:t>
            </a:r>
            <a:r>
              <a:rPr lang="zh-CN" altLang="en-US" sz="1600" b="1">
                <a:solidFill>
                  <a:srgbClr val="FF0000"/>
                </a:solidFill>
              </a:rPr>
              <a:t>复制</a:t>
            </a:r>
            <a:r>
              <a:rPr lang="zh-CN" altLang="en-US"/>
              <a:t>到两个从节点的“app”目录中。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[root@node1 </a:t>
            </a:r>
            <a:r>
              <a:rPr lang="zh-CN" altLang="en-US" sz="1800" b="1">
                <a:solidFill>
                  <a:srgbClr val="FF0000"/>
                </a:solidFill>
              </a:rPr>
              <a:t>app</a:t>
            </a:r>
            <a:r>
              <a:rPr lang="zh-CN" altLang="en-US" b="1"/>
              <a:t>]#  scp -r ./hadoop-3.3.1 root@node2:</a:t>
            </a:r>
            <a:r>
              <a:rPr lang="zh-CN" altLang="en-US" sz="1600" b="1">
                <a:solidFill>
                  <a:schemeClr val="accent1"/>
                </a:solidFill>
              </a:rPr>
              <a:t>$PWD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[root@node1 </a:t>
            </a:r>
            <a:r>
              <a:rPr lang="zh-CN" altLang="en-US" sz="1800" b="1">
                <a:solidFill>
                  <a:srgbClr val="FF0000"/>
                </a:solidFill>
              </a:rPr>
              <a:t>app</a:t>
            </a:r>
            <a:r>
              <a:rPr lang="zh-CN" altLang="en-US" b="1"/>
              <a:t>]#  scp -r ./hadoop-3.3.1 root@node3:</a:t>
            </a:r>
            <a:r>
              <a:rPr lang="zh-CN" altLang="en-US" sz="1600" b="1">
                <a:solidFill>
                  <a:schemeClr val="accent1"/>
                </a:solidFill>
              </a:rPr>
              <a:t>$PWD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关闭</a:t>
            </a:r>
            <a:r>
              <a:rPr lang="zh-CN" altLang="en-US"/>
              <a:t>防火墙。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systemctl stop firewalld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在所有节点上，执行以下命令，将防火墙</a:t>
            </a:r>
            <a:r>
              <a:rPr lang="zh-CN" altLang="en-US" sz="1600" b="1">
                <a:solidFill>
                  <a:schemeClr val="accent1"/>
                </a:solidFill>
              </a:rPr>
              <a:t>设置成开机不启动</a:t>
            </a:r>
            <a:r>
              <a:rPr lang="zh-CN" altLang="en-US"/>
              <a:t>模式。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systemctl disable firewalld</a:t>
            </a:r>
            <a:endParaRPr lang="zh-CN" altLang="en-US" b="1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8295" y="248920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2.3.3 格式化Hadoop的NameNode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328295" y="617220"/>
            <a:ext cx="8488045" cy="2953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在所有节点上执行以下命令，打开所有节点上的</a:t>
            </a:r>
            <a:r>
              <a:rPr lang="zh-CN" altLang="en-US" sz="1600" b="1">
                <a:solidFill>
                  <a:schemeClr val="accent1"/>
                </a:solidFill>
              </a:rPr>
              <a:t>系统环境变量配置</a:t>
            </a:r>
            <a:r>
              <a:rPr lang="zh-CN" altLang="en-US"/>
              <a:t>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vi /etc/profile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在文件中，</a:t>
            </a:r>
            <a:r>
              <a:rPr lang="zh-CN" altLang="en-US" sz="1600" b="1">
                <a:solidFill>
                  <a:schemeClr val="accent1"/>
                </a:solidFill>
              </a:rPr>
              <a:t>配置Hadoop环境变量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export HADOOP_HOME=/usr/app/hadoop-3.3.1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None/>
            </a:pPr>
            <a:r>
              <a:rPr lang="zh-CN" altLang="en-US" b="1"/>
              <a:t>export PATH=$PATH:$HADOOP_HOME/bin:$HADOOP_HOME/sbin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在所有节点上执行以下命令，使</a:t>
            </a:r>
            <a:r>
              <a:rPr lang="zh-CN" altLang="en-US" sz="1600" b="1">
                <a:solidFill>
                  <a:schemeClr val="accent1"/>
                </a:solidFill>
              </a:rPr>
              <a:t>配置生效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source /etc/profile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在主节点node1上执行以下命令，开始</a:t>
            </a:r>
            <a:r>
              <a:rPr lang="zh-CN" altLang="en-US" sz="1600" b="1">
                <a:solidFill>
                  <a:schemeClr val="accent1"/>
                </a:solidFill>
              </a:rPr>
              <a:t>NameNode的格式化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 hdfs namenode -format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返馈信息中显示如有以下内容，表示格式化成功。</a:t>
            </a:r>
            <a:endParaRPr lang="zh-CN" altLang="en-US"/>
          </a:p>
        </p:txBody>
      </p:sp>
      <p:pic>
        <p:nvPicPr>
          <p:cNvPr id="101" name="图片 101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" y="3569970"/>
            <a:ext cx="7224395" cy="140271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1790" y="267335"/>
            <a:ext cx="8487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2.4 启动集群与测试</a:t>
            </a:r>
            <a:r>
              <a:rPr lang="zh-CN" altLang="en-US" sz="1800"/>
              <a:t>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854075"/>
            <a:ext cx="8487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在主节点node1上，执行以下命令，启动hadoop集群，启动过程见下图。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 start-dfs.sh</a:t>
            </a:r>
            <a:endParaRPr lang="zh-CN" altLang="en-US" b="1"/>
          </a:p>
        </p:txBody>
      </p:sp>
      <p:pic>
        <p:nvPicPr>
          <p:cNvPr id="102" name="图片 102" descr="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1499235"/>
            <a:ext cx="7433310" cy="12833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8295" y="2898140"/>
            <a:ext cx="8572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Hadoop集群启动后，可以在三个节点上，使用“jps”查看Hadoop集群的当前运行进程，确认Hadoop集群是否启动成功。</a:t>
            </a:r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>
            <a:off x="4104640" y="3217545"/>
            <a:ext cx="4983480" cy="1675765"/>
          </a:xfrm>
          <a:prstGeom prst="cloudCallout">
            <a:avLst>
              <a:gd name="adj1" fmla="val -65307"/>
              <a:gd name="adj2" fmla="val -48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一个运行中的Hadoop集群，至少需要有一个NameNode进程，以及多个DataNode进程。NameNode进程负责管理DataNode进程，和协调多个DataNode进程之间的工作任务，DataNode进程负责数据的具体存储任务。</a:t>
            </a:r>
            <a:endParaRPr lang="zh-CN" altLang="en-US"/>
          </a:p>
        </p:txBody>
      </p:sp>
      <p:pic>
        <p:nvPicPr>
          <p:cNvPr id="103" name="图片 103" descr="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45" y="3679825"/>
            <a:ext cx="2320290" cy="75120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554355"/>
            <a:ext cx="5426710" cy="219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接下来，在当前路径下，执行以下命令，新建一个“test.txt”文件，然后将“test.txt”文件上传到HDFS的根目录，测试Hadoop集群是否工作正常。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 touch test.txt</a:t>
            </a:r>
            <a:endParaRPr lang="zh-CN" altLang="en-US" b="1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 hdfs dfs -put test.txt /    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执行以下命令，可查看HDFS的根目录下，是否已收到上传的“test.txt”文件。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 b="1"/>
              <a:t>[root@node1 app]#  hdfs dfs -ls /</a:t>
            </a:r>
            <a:endParaRPr lang="zh-CN" altLang="en-US" b="1"/>
          </a:p>
        </p:txBody>
      </p:sp>
      <p:pic>
        <p:nvPicPr>
          <p:cNvPr id="104" name="图片 104" descr="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" y="3060700"/>
            <a:ext cx="8273415" cy="9772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2580" y="275399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执行结果见下图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5995035" y="1314450"/>
            <a:ext cx="2894330" cy="1144270"/>
          </a:xfrm>
          <a:prstGeom prst="cloudCallout">
            <a:avLst>
              <a:gd name="adj1" fmla="val -52896"/>
              <a:gd name="adj2" fmla="val 632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执行</a:t>
            </a:r>
            <a:r>
              <a:rPr lang="zh-CN" altLang="en-US">
                <a:sym typeface="+mn-ea"/>
              </a:rPr>
              <a:t>stop-dfs.sh命令，</a:t>
            </a:r>
            <a:r>
              <a:rPr lang="zh-CN" altLang="en-US"/>
              <a:t>可关闭hadoop集群。</a:t>
            </a:r>
            <a:endParaRPr lang="zh-CN" altLang="en-US"/>
          </a:p>
          <a:p>
            <a:pPr algn="ctr"/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269875"/>
            <a:ext cx="8555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Hadoop 2基于JAVA JDK 1.7开发，Hadoop </a:t>
            </a:r>
            <a:r>
              <a:rPr lang="en-US" altLang="zh-CN"/>
              <a:t>3</a:t>
            </a:r>
            <a:r>
              <a:rPr lang="zh-CN" altLang="en-US"/>
              <a:t>基于JDK 1.8。较之Hadoop 2，Hadoop 3支持HDFS的可擦除编码、支持多个NameNode、MapReduce Native Task加速计算等。同时，服务的端口号发生的变化。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20713" y="1186180"/>
          <a:ext cx="7756525" cy="2614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8655"/>
                <a:gridCol w="1938020"/>
                <a:gridCol w="1938655"/>
                <a:gridCol w="1941195"/>
              </a:tblGrid>
              <a:tr h="245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端口类型</a:t>
                      </a:r>
                      <a:endParaRPr lang="en-US" altLang="en-US" sz="1600" b="1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服务名称</a:t>
                      </a:r>
                      <a:endParaRPr lang="en-US" altLang="en-US" sz="1600" b="1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Hadoop 2的端口号</a:t>
                      </a:r>
                      <a:endParaRPr lang="en-US" altLang="en-US" sz="1600" b="1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Hadoop 3的端口号</a:t>
                      </a:r>
                      <a:endParaRPr lang="en-US" altLang="en-US" sz="1600" b="1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NameNode Ports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NameNode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8020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9820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NameNode HTTP UI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50070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9870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NameNode HTTPS UI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50470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9871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Secondary NameNode Ports（简称为SNN端口）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SNN HTTP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50091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9869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SNN HTTP UI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50090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9868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265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DataNode Ports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DataNode IPC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50020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9867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DataNode 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50010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9866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63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DataNode HTTP UI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50075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9864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DataNode HTTPS UI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Helvetica" charset="0"/>
                          <a:cs typeface="Helvetica" charset="0"/>
                        </a:rPr>
                        <a:t>50475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Helvetica" charset="0"/>
                          <a:cs typeface="Helvetica" charset="0"/>
                        </a:rPr>
                        <a:t>9865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Helvetica" charset="0"/>
                        <a:ea typeface="Helvetica" charset="0"/>
                        <a:cs typeface="Helvetica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2.5 搭建Hadoop的HA（高可用）</a:t>
            </a:r>
            <a:r>
              <a:rPr lang="zh-CN" altLang="en-US"/>
              <a:t>	</a:t>
            </a:r>
            <a:r>
              <a:rPr lang="zh-CN" altLang="en-US" sz="1800"/>
              <a:t>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760095"/>
            <a:ext cx="8486775" cy="192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在Hadoop 中，</a:t>
            </a:r>
            <a:r>
              <a:rPr lang="zh-CN" altLang="en-US" sz="1800" b="1">
                <a:solidFill>
                  <a:schemeClr val="accent1"/>
                </a:solidFill>
              </a:rPr>
              <a:t>NameNode</a:t>
            </a:r>
            <a:r>
              <a:rPr lang="zh-CN" altLang="en-US"/>
              <a:t>进程被称为</a:t>
            </a:r>
            <a:r>
              <a:rPr lang="zh-CN" altLang="en-US" sz="1800" b="1">
                <a:solidFill>
                  <a:schemeClr val="accent1"/>
                </a:solidFill>
              </a:rPr>
              <a:t>管理</a:t>
            </a:r>
            <a:r>
              <a:rPr lang="zh-CN" altLang="en-US"/>
              <a:t>进程，</a:t>
            </a:r>
            <a:r>
              <a:rPr lang="zh-CN" altLang="en-US" sz="1800" b="1">
                <a:solidFill>
                  <a:schemeClr val="accent1"/>
                </a:solidFill>
              </a:rPr>
              <a:t>DataNode</a:t>
            </a:r>
            <a:r>
              <a:rPr lang="zh-CN" altLang="en-US"/>
              <a:t>进程被称为</a:t>
            </a:r>
            <a:r>
              <a:rPr lang="zh-CN" altLang="en-US" sz="1800" b="1">
                <a:solidFill>
                  <a:schemeClr val="accent1"/>
                </a:solidFill>
              </a:rPr>
              <a:t>工</a:t>
            </a:r>
            <a:r>
              <a:rPr lang="zh-CN" altLang="en-US" sz="1800" b="1">
                <a:solidFill>
                  <a:schemeClr val="accent1"/>
                </a:solidFill>
              </a:rPr>
              <a:t>作</a:t>
            </a:r>
            <a:r>
              <a:rPr lang="zh-CN" altLang="en-US"/>
              <a:t>进程。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    Hadoop HA指的是在Hadoop集群中，</a:t>
            </a:r>
            <a:r>
              <a:rPr lang="zh-CN" altLang="en-US" sz="1800" b="1">
                <a:solidFill>
                  <a:schemeClr val="accent1"/>
                </a:solidFill>
              </a:rPr>
              <a:t>至少</a:t>
            </a:r>
            <a:r>
              <a:rPr lang="zh-CN" altLang="en-US"/>
              <a:t>有</a:t>
            </a:r>
            <a:r>
              <a:rPr lang="zh-CN" altLang="en-US" sz="1800" b="1">
                <a:solidFill>
                  <a:schemeClr val="accent1"/>
                </a:solidFill>
              </a:rPr>
              <a:t>一个</a:t>
            </a:r>
            <a:r>
              <a:rPr lang="zh-CN" altLang="en-US"/>
              <a:t>NameNode进程，是处于</a:t>
            </a:r>
            <a:r>
              <a:rPr lang="zh-CN" altLang="en-US" sz="1800" b="1">
                <a:solidFill>
                  <a:schemeClr val="accent1"/>
                </a:solidFill>
              </a:rPr>
              <a:t>Active</a:t>
            </a:r>
            <a:r>
              <a:rPr lang="zh-CN" altLang="en-US"/>
              <a:t>（活动）状态，其它NameNode进程处于</a:t>
            </a:r>
            <a:r>
              <a:rPr lang="zh-CN" altLang="en-US" sz="1800" b="1">
                <a:solidFill>
                  <a:schemeClr val="accent1"/>
                </a:solidFill>
              </a:rPr>
              <a:t>Standby</a:t>
            </a:r>
            <a:r>
              <a:rPr lang="zh-CN" altLang="en-US"/>
              <a:t>（备用）状态，当处于Active状态的NameNode进程所在节点出现宕机时，其中某个处于Standby状态的NameNode进程可以自动被切换成Active状态，继续为整个Hadoop集群提供管理协调服务，而不至于因原Active状态下的节点出现故障，而导致整个Hadoop集群运行失控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    要实现Hadoop的HA，需要安装和配置ZooKeeper系统。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0670" y="2778125"/>
            <a:ext cx="85832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2.5.1 安装与配置ZooKeeper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328295" y="3146425"/>
            <a:ext cx="419798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ZooKeeper是一个分布式协调系统，可以为集群中的组件，提供高性能的分布式协调管理服务，是Hadoop生态圈中，不可或缺的重要组件之一。</a:t>
            </a:r>
            <a:endParaRPr lang="zh-CN" altLang="en-US"/>
          </a:p>
        </p:txBody>
      </p:sp>
      <p:pic>
        <p:nvPicPr>
          <p:cNvPr id="107" name="图片 107" descr="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2050" y="2491105"/>
            <a:ext cx="3759200" cy="237363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7180" y="302260"/>
            <a:ext cx="8549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在浏览器中，访问ZooKeeper官方网址“http://zookeeper.apache.org/releases.html”，截止到2021/08，ZooKeeper的最新稳定版是3.6.3，单击页面中ZooKeeper 3.6.3安装包的超链接。</a:t>
            </a:r>
            <a:endParaRPr lang="zh-CN" altLang="en-US"/>
          </a:p>
        </p:txBody>
      </p:sp>
      <p:pic>
        <p:nvPicPr>
          <p:cNvPr id="105" name="图片 105" descr="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6803" y="981710"/>
            <a:ext cx="4429125" cy="28829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0040" y="278765"/>
            <a:ext cx="850455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在打开的Zookeeper镜像下载页面中，复制Zookeeper的镜像下载地址。</a:t>
            </a:r>
            <a:endParaRPr lang="zh-CN" altLang="en-US"/>
          </a:p>
        </p:txBody>
      </p:sp>
      <p:pic>
        <p:nvPicPr>
          <p:cNvPr id="106" name="图片 106" descr="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563" y="731520"/>
            <a:ext cx="5840095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8605" y="331470"/>
            <a:ext cx="7581900" cy="4599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在主节点node1执行以下命令，将zookeeper</a:t>
            </a:r>
            <a:r>
              <a:rPr lang="zh-CN" altLang="en-US" sz="1800" b="1">
                <a:solidFill>
                  <a:schemeClr val="accent1"/>
                </a:solidFill>
              </a:rPr>
              <a:t>下载</a:t>
            </a:r>
            <a:r>
              <a:rPr lang="zh-CN" altLang="en-US"/>
              <a:t>到当前目录（代码中的地址只作格式参考）。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 wget https://www.apache.org/dyn/closer.lua/zookeeper/zookeeper-3.6.3/</a:t>
            </a:r>
            <a:endParaRPr lang="zh-CN" altLang="en-US" b="1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apache-zookeeper-3.6.3-bin.tar.gz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执行以下命令，将zookeeper的安装包压缩文件</a:t>
            </a:r>
            <a:r>
              <a:rPr lang="zh-CN" altLang="en-US" sz="18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到其它两个节点。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 scp apache-zookeeper-3.6.3-bin.tar.gz root@</a:t>
            </a:r>
            <a:r>
              <a:rPr lang="zh-CN" altLang="en-US" sz="1800" b="1">
                <a:solidFill>
                  <a:srgbClr val="FF0000"/>
                </a:solidFill>
              </a:rPr>
              <a:t>node2</a:t>
            </a:r>
            <a:r>
              <a:rPr lang="zh-CN" altLang="en-US" b="1"/>
              <a:t>:/usr/software/</a:t>
            </a:r>
            <a:endParaRPr lang="zh-CN" altLang="en-US" b="1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 scp apache-zookeeper-3.6.3-bin.tar.gz root@</a:t>
            </a:r>
            <a:r>
              <a:rPr lang="zh-CN" altLang="en-US" sz="1800" b="1">
                <a:solidFill>
                  <a:srgbClr val="FF0000"/>
                </a:solidFill>
              </a:rPr>
              <a:t>node3</a:t>
            </a:r>
            <a:r>
              <a:rPr lang="zh-CN" altLang="en-US" b="1"/>
              <a:t>:/usr/software/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在所有节点上，执行以下命令，将各自的zookeeper</a:t>
            </a:r>
            <a:r>
              <a:rPr lang="zh-CN" altLang="en-US" sz="1800" b="1">
                <a:solidFill>
                  <a:schemeClr val="accent1"/>
                </a:solidFill>
              </a:rPr>
              <a:t>解压</a:t>
            </a:r>
            <a:r>
              <a:rPr lang="zh-CN" altLang="en-US"/>
              <a:t>到自已的/usr/app目录下。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 tar -zxvf apache-zookeeper-3.6.3-bin.tar.gz -C /usr/app/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</a:t>
            </a:r>
            <a:r>
              <a:rPr lang="zh-CN" altLang="en-US" sz="1800" b="1">
                <a:solidFill>
                  <a:schemeClr val="accent1"/>
                </a:solidFill>
              </a:rPr>
              <a:t>进入</a:t>
            </a:r>
            <a:r>
              <a:rPr lang="zh-CN" altLang="en-US"/>
              <a:t>ZooKeeper的配置目录</a:t>
            </a:r>
            <a:r>
              <a:rPr lang="en-US" altLang="zh-CN"/>
              <a:t>“</a:t>
            </a:r>
            <a:r>
              <a:rPr lang="zh-CN" altLang="en-US" b="1">
                <a:sym typeface="+mn-ea"/>
              </a:rPr>
              <a:t>conf</a:t>
            </a:r>
            <a:r>
              <a:rPr lang="en-US" altLang="zh-CN"/>
              <a:t>”</a:t>
            </a:r>
            <a:r>
              <a:rPr lang="zh-CN" altLang="en-US"/>
              <a:t>。</a:t>
            </a:r>
            <a:r>
              <a:rPr lang="zh-CN" altLang="en-US" sz="18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目录下的zoo_sample.cfg文件。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</a:t>
            </a:r>
            <a:r>
              <a:rPr lang="zh-CN" altLang="en-US" sz="1800" b="1">
                <a:solidFill>
                  <a:srgbClr val="FF0000"/>
                </a:solidFill>
              </a:rPr>
              <a:t>conf</a:t>
            </a:r>
            <a:r>
              <a:rPr lang="zh-CN" altLang="en-US" b="1"/>
              <a:t>]#  cp zoo_sample.cfg zoo.cfg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974840" y="589280"/>
            <a:ext cx="2003425" cy="104648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下载并安装</a:t>
            </a:r>
            <a:r>
              <a:rPr lang="zh-CN" altLang="en-US">
                <a:sym typeface="+mn-ea"/>
              </a:rPr>
              <a:t>zookeeper</a:t>
            </a:r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1470" y="156210"/>
            <a:ext cx="849249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打开复制后的新文件zoo.cfg，将原来的dataDir=/tmp/zookeeper内容，</a:t>
            </a:r>
            <a:r>
              <a:rPr lang="zh-CN" altLang="en-US" sz="1800" b="1">
                <a:solidFill>
                  <a:schemeClr val="accent1"/>
                </a:solidFill>
              </a:rPr>
              <a:t>修改</a:t>
            </a:r>
            <a:r>
              <a:rPr lang="zh-CN" altLang="en-US"/>
              <a:t>为以下内容。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dataDir=/opt/zookeeperdata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并</a:t>
            </a:r>
            <a:r>
              <a:rPr lang="zh-CN" altLang="en-US" sz="1800" b="1">
                <a:solidFill>
                  <a:schemeClr val="accent1"/>
                </a:solidFill>
              </a:rPr>
              <a:t>追加</a:t>
            </a:r>
            <a:r>
              <a:rPr lang="zh-CN" altLang="en-US"/>
              <a:t>写入以下内容。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server.1=node1:2888:3888</a:t>
            </a:r>
            <a:endParaRPr lang="zh-CN" altLang="en-US" b="1"/>
          </a:p>
          <a:p>
            <a:r>
              <a:rPr lang="zh-CN" altLang="en-US" b="1"/>
              <a:t>server.2=node2:2888:3888</a:t>
            </a:r>
            <a:endParaRPr lang="zh-CN" altLang="en-US" b="1"/>
          </a:p>
          <a:p>
            <a:pPr fontAlgn="auto">
              <a:spcAft>
                <a:spcPts val="600"/>
              </a:spcAft>
            </a:pPr>
            <a:r>
              <a:rPr lang="zh-CN" altLang="en-US" b="1"/>
              <a:t>server.3=node3:2888:3888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保存并退出zoo.cfg文件后，执行以下命令，</a:t>
            </a:r>
            <a:r>
              <a:rPr lang="zh-CN" altLang="en-US" sz="1800" b="1">
                <a:solidFill>
                  <a:schemeClr val="accent1"/>
                </a:solidFill>
              </a:rPr>
              <a:t>创建</a:t>
            </a:r>
            <a:r>
              <a:rPr lang="zh-CN" altLang="en-US"/>
              <a:t>新目录“zookeeperdata”。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conf]#  mkdir /opt/zookeeperdata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执行以下命令，在“zookeeperdata”目录下，创建新文件myid，并向myid文件中</a:t>
            </a:r>
            <a:r>
              <a:rPr lang="zh-CN" altLang="en-US" sz="18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数字</a:t>
            </a:r>
            <a:r>
              <a:rPr lang="zh-CN" altLang="en-US" sz="2000" b="1">
                <a:solidFill>
                  <a:srgbClr val="FF0000"/>
                </a:solidFill>
              </a:rPr>
              <a:t>1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conf]#  echo </a:t>
            </a:r>
            <a:r>
              <a:rPr lang="zh-CN" altLang="en-US" sz="2000" b="1">
                <a:solidFill>
                  <a:srgbClr val="FF0000"/>
                </a:solidFill>
              </a:rPr>
              <a:t>1</a:t>
            </a:r>
            <a:r>
              <a:rPr lang="zh-CN" altLang="en-US" b="1"/>
              <a:t> &gt;&gt; /opt/zookeeperdata/myid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在node2和node3节点中，也创建“zookeeperdata”新目录。在node2节点的“zookeeperdata”目录下，创建新文件myid，并</a:t>
            </a:r>
            <a:r>
              <a:rPr lang="zh-CN" altLang="en-US" sz="18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数字</a:t>
            </a:r>
            <a:r>
              <a:rPr lang="zh-CN" altLang="en-US" sz="2000" b="1">
                <a:solidFill>
                  <a:srgbClr val="FF0000"/>
                </a:solidFill>
              </a:rPr>
              <a:t>2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[root@node2 ~]# echo </a:t>
            </a:r>
            <a:r>
              <a:rPr lang="zh-CN" altLang="en-US" sz="2000" b="1">
                <a:solidFill>
                  <a:srgbClr val="FF0000"/>
                </a:solidFill>
              </a:rPr>
              <a:t>2 </a:t>
            </a:r>
            <a:r>
              <a:rPr lang="zh-CN" altLang="en-US" b="1"/>
              <a:t>&gt;&gt; /opt/zookeeperdata/myid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在node3节点的“zookeeperdata”目录下，创建新文件myid，并</a:t>
            </a:r>
            <a:r>
              <a:rPr lang="zh-CN" altLang="en-US" sz="18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数字</a:t>
            </a:r>
            <a:r>
              <a:rPr lang="zh-CN" altLang="en-US" sz="2000" b="1">
                <a:solidFill>
                  <a:srgbClr val="FF0000"/>
                </a:solidFill>
              </a:rPr>
              <a:t>3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[root@node3 ~]# echo </a:t>
            </a:r>
            <a:r>
              <a:rPr lang="zh-CN" altLang="en-US" sz="2000" b="1">
                <a:solidFill>
                  <a:srgbClr val="FF0000"/>
                </a:solidFill>
              </a:rPr>
              <a:t>3</a:t>
            </a:r>
            <a:r>
              <a:rPr lang="zh-CN" altLang="en-US" b="1"/>
              <a:t> &gt;&gt; /opt/zookeeperdata/myid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814185" y="487680"/>
            <a:ext cx="2149475" cy="110299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进行</a:t>
            </a:r>
            <a:r>
              <a:rPr lang="zh-CN" altLang="en-US">
                <a:sym typeface="+mn-ea"/>
              </a:rPr>
              <a:t>zookeeper集群的配置</a:t>
            </a:r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9405" y="322580"/>
            <a:ext cx="8505190" cy="3954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在主节点node1上，依次执行以下命令，将ZooKeeper配置目录下的zoo.cfg文件，</a:t>
            </a:r>
            <a:r>
              <a:rPr lang="zh-CN" altLang="en-US" sz="18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到node2和node3节点对应的相同目录。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[root@node1 conf]#  scp zoo.cfg root@node2:$PWD</a:t>
            </a:r>
            <a:endParaRPr lang="zh-CN" altLang="en-US" b="1"/>
          </a:p>
          <a:p>
            <a:pPr algn="l"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conf]#  scp zoo.cfg root@node3:$PWD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在所有的节点上，执行以下命令，为zookeeper</a:t>
            </a:r>
            <a:r>
              <a:rPr lang="zh-CN" altLang="en-US" sz="1800" b="1">
                <a:solidFill>
                  <a:schemeClr val="accent1"/>
                </a:solidFill>
              </a:rPr>
              <a:t>配置环境变量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vi /etc/profile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向文件中，</a:t>
            </a:r>
            <a:r>
              <a:rPr lang="zh-CN" altLang="en-US" sz="1800" b="1">
                <a:solidFill>
                  <a:schemeClr val="accent1"/>
                </a:solidFill>
              </a:rPr>
              <a:t>追加写入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export ZOOKEEPER_HOME=/usr/app/apache-zookeeper-3.6.3-bin</a:t>
            </a:r>
            <a:endParaRPr lang="zh-CN" altLang="en-US" b="1"/>
          </a:p>
          <a:p>
            <a:pPr algn="l"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export PATH=$PATH:$ZOOKEEPER_HOME/bin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在所有节点上，执行以下命令，使配置</a:t>
            </a:r>
            <a:r>
              <a:rPr lang="zh-CN" altLang="en-US" sz="1800" b="1">
                <a:solidFill>
                  <a:schemeClr val="accent1"/>
                </a:solidFill>
              </a:rPr>
              <a:t>生效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source /etc/profile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</a:t>
            </a:r>
            <a:r>
              <a:rPr lang="zh-CN" altLang="en-US" sz="1800" b="1">
                <a:solidFill>
                  <a:schemeClr val="accent1"/>
                </a:solidFill>
              </a:rPr>
              <a:t>启动zookeeper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</a:rPr>
              <a:t>zkServer.sh start</a:t>
            </a:r>
            <a:endParaRPr lang="zh-CN" altLang="en-US" sz="1800" b="1">
              <a:solidFill>
                <a:srgbClr val="FF0000"/>
              </a:solidFill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054600" y="2903855"/>
            <a:ext cx="4039870" cy="149479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  <a:sym typeface="+mn-ea"/>
              </a:rPr>
              <a:t>启动后，使用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jsp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命令，可查看到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进程名称QuorumPeerMain，即表示ZooKeeper启动成功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。执行zkServer.sh stop命令，可停止ZooKeeper。</a:t>
            </a:r>
            <a:r>
              <a:rPr lang="zh-CN" altLang="en-US" b="1">
                <a:solidFill>
                  <a:schemeClr val="accent1"/>
                </a:solidFill>
                <a:sym typeface="+mn-ea"/>
              </a:rPr>
              <a:t>境变量</a:t>
            </a: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2.5.2 配置HDFS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295" y="775335"/>
            <a:ext cx="8487410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进入主节点node1的hadoop</a:t>
            </a:r>
            <a:r>
              <a:rPr lang="zh-CN" altLang="en-US" sz="1800" b="1">
                <a:solidFill>
                  <a:schemeClr val="accent1"/>
                </a:solidFill>
              </a:rPr>
              <a:t>配置目录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conf]#  cd /usr/app/hadoop-3.3.1/etc/hadoop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打开“</a:t>
            </a:r>
            <a:r>
              <a:rPr lang="zh-CN" altLang="en-US" sz="2000" b="1">
                <a:solidFill>
                  <a:srgbClr val="FF0000"/>
                </a:solidFill>
              </a:rPr>
              <a:t>hadoop-env.sh</a:t>
            </a:r>
            <a:r>
              <a:rPr lang="zh-CN" altLang="en-US"/>
              <a:t>”文件。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 vi hadoop-env.sh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用#号</a:t>
            </a:r>
            <a:r>
              <a:rPr lang="zh-CN" altLang="en-US" sz="1800" b="1">
                <a:solidFill>
                  <a:schemeClr val="accent1"/>
                </a:solidFill>
              </a:rPr>
              <a:t>屏蔽掉</a:t>
            </a:r>
            <a:r>
              <a:rPr lang="zh-CN" altLang="en-US"/>
              <a:t>文件中的以下内容。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</a:rPr>
              <a:t># </a:t>
            </a:r>
            <a:r>
              <a:rPr lang="zh-CN" altLang="en-US" b="1"/>
              <a:t>export HDFS_SECONDARYNAMENODE_USER=root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向文件中，追加新的内容。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export HDFS_ZKFC_USER=root</a:t>
            </a:r>
            <a:endParaRPr lang="zh-CN" altLang="en-US" b="1"/>
          </a:p>
          <a:p>
            <a:pPr fontAlgn="auto">
              <a:spcAft>
                <a:spcPts val="600"/>
              </a:spcAft>
            </a:pPr>
            <a:r>
              <a:rPr lang="zh-CN" altLang="en-US" b="1"/>
              <a:t>export HDFS_JOURNALNODE_USER=root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保存并退出hadoop-env.sh文件后，打开同目录下的</a:t>
            </a:r>
            <a:r>
              <a:rPr lang="zh-CN" altLang="en-US" sz="2000" b="1">
                <a:solidFill>
                  <a:srgbClr val="FF0000"/>
                </a:solidFill>
              </a:rPr>
              <a:t>core-site.xml</a:t>
            </a:r>
            <a:r>
              <a:rPr lang="zh-CN" altLang="en-US"/>
              <a:t>文件。</a:t>
            </a:r>
            <a:endParaRPr lang="zh-CN" altLang="en-US"/>
          </a:p>
          <a:p>
            <a:r>
              <a:rPr lang="zh-CN" altLang="en-US" b="1"/>
              <a:t>[root@node1 hadoop]#  vi core-site.xml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1465" y="210185"/>
            <a:ext cx="8561070" cy="4877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找到文件中的&lt;value&gt;hdfs://node1:9820&lt;/value&gt;处，</a:t>
            </a:r>
            <a:r>
              <a:rPr lang="zh-CN" altLang="en-US" sz="1800" b="1">
                <a:solidFill>
                  <a:schemeClr val="accent1"/>
                </a:solidFill>
              </a:rPr>
              <a:t>修改</a:t>
            </a:r>
            <a:r>
              <a:rPr lang="zh-CN" altLang="en-US"/>
              <a:t>成hdfs://mycluster，修改后的效果如下。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&lt;name&gt;fs.defaultFS&lt;/name&gt;</a:t>
            </a:r>
            <a:endParaRPr lang="zh-CN" altLang="en-US" b="1"/>
          </a:p>
          <a:p>
            <a:r>
              <a:rPr lang="zh-CN" altLang="en-US" b="1"/>
              <a:t>&lt;value&gt;</a:t>
            </a:r>
            <a:r>
              <a:rPr lang="zh-CN" altLang="en-US" sz="1800" b="1">
                <a:solidFill>
                  <a:schemeClr val="accent1"/>
                </a:solidFill>
              </a:rPr>
              <a:t>hdfs://mycluster</a:t>
            </a:r>
            <a:r>
              <a:rPr lang="zh-CN" altLang="en-US" b="1"/>
              <a:t>&lt;/value&gt;</a:t>
            </a:r>
            <a:endParaRPr lang="zh-CN" altLang="en-US" b="1"/>
          </a:p>
          <a:p>
            <a:pPr algn="l"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&lt;/property&gt;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向文件中追加写入新的内容，注意</a:t>
            </a:r>
            <a:r>
              <a:rPr lang="zh-CN" altLang="en-US" sz="1800" b="1">
                <a:solidFill>
                  <a:schemeClr val="accent1"/>
                </a:solidFill>
              </a:rPr>
              <a:t>添加</a:t>
            </a:r>
            <a:r>
              <a:rPr lang="zh-CN" altLang="en-US"/>
              <a:t>的新内容必须写在&lt;configuration&gt;&lt;/configuration&gt;标签内。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&lt;!--指定ZooKeeper集群地址--&gt;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&lt;name&gt;ha.zookeeper.quorum&lt;/name&gt;</a:t>
            </a:r>
            <a:endParaRPr lang="zh-CN" altLang="en-US" b="1"/>
          </a:p>
          <a:p>
            <a:r>
              <a:rPr lang="zh-CN" altLang="en-US" b="1"/>
              <a:t>&lt;value&gt;node1:2181,node2:2181,node3:2181&lt;/value&gt;</a:t>
            </a:r>
            <a:endParaRPr lang="zh-CN" altLang="en-US" b="1"/>
          </a:p>
          <a:p>
            <a:pPr algn="l"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&lt;/property&gt;</a:t>
            </a:r>
            <a:endParaRPr lang="zh-CN" altLang="en-US" b="1"/>
          </a:p>
          <a:p>
            <a:pPr marL="285750" indent="-285750" algn="l" fontAlgn="auto"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保存并退出core-site.xml文件后，打开</a:t>
            </a:r>
            <a:r>
              <a:rPr lang="zh-CN" altLang="en-US" sz="2000" b="1">
                <a:solidFill>
                  <a:srgbClr val="FF0000"/>
                </a:solidFill>
              </a:rPr>
              <a:t>hdfs-site.xml</a:t>
            </a:r>
            <a:r>
              <a:rPr lang="zh-CN" altLang="en-US"/>
              <a:t>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 vi hdfs-site.xml </a:t>
            </a:r>
            <a:endParaRPr lang="zh-CN" altLang="en-US" b="1"/>
          </a:p>
          <a:p>
            <a:pPr marL="285750" indent="-285750" algn="l" fontAlgn="auto"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chemeClr val="accent1"/>
                </a:solidFill>
              </a:rPr>
              <a:t>屏蔽</a:t>
            </a:r>
            <a:r>
              <a:rPr lang="zh-CN" altLang="en-US"/>
              <a:t>掉以下内容。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</a:rPr>
              <a:t>#</a:t>
            </a:r>
            <a:r>
              <a:rPr lang="zh-CN" altLang="en-US" b="1"/>
              <a:t> &lt;property&gt;</a:t>
            </a:r>
            <a:endParaRPr lang="zh-CN" altLang="en-US" b="1"/>
          </a:p>
          <a:p>
            <a:pPr algn="l" fontAlgn="auto">
              <a:spcAft>
                <a:spcPts val="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</a:rPr>
              <a:t>#</a:t>
            </a:r>
            <a:r>
              <a:rPr lang="zh-CN" altLang="en-US" b="1"/>
              <a:t> &lt;name&gt;dfs.namenode.secondary.http-address&lt;/name&gt;</a:t>
            </a:r>
            <a:endParaRPr lang="zh-CN" altLang="en-US" b="1"/>
          </a:p>
          <a:p>
            <a:pPr algn="l" fontAlgn="auto">
              <a:spcAft>
                <a:spcPts val="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</a:rPr>
              <a:t>#</a:t>
            </a:r>
            <a:r>
              <a:rPr lang="zh-CN" altLang="en-US" b="1"/>
              <a:t> &lt;value&gt;node2:9868&lt;/value&gt;</a:t>
            </a:r>
            <a:endParaRPr lang="zh-CN" altLang="en-US" b="1"/>
          </a:p>
          <a:p>
            <a:pPr algn="l">
              <a:spcAft>
                <a:spcPts val="60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</a:rPr>
              <a:t>#</a:t>
            </a:r>
            <a:r>
              <a:rPr lang="zh-CN" altLang="en-US" b="1"/>
              <a:t> &lt;/property&gt;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367145" y="613410"/>
            <a:ext cx="2262505" cy="765175"/>
          </a:xfrm>
          <a:prstGeom prst="cloudCallout">
            <a:avLst>
              <a:gd name="adj1" fmla="val -109865"/>
              <a:gd name="adj2" fmla="val 169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设置成统一的访问入口名称</a:t>
            </a:r>
            <a:endParaRPr lang="zh-CN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4325" y="310515"/>
            <a:ext cx="8515985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chemeClr val="accent1"/>
                </a:solidFill>
              </a:rPr>
              <a:t>追加写入</a:t>
            </a:r>
            <a:r>
              <a:rPr lang="zh-CN" altLang="en-US"/>
              <a:t>以下新的内容。</a:t>
            </a:r>
            <a:r>
              <a:rPr lang="zh-CN" altLang="en-US" sz="1800" b="1">
                <a:solidFill>
                  <a:schemeClr val="accent1"/>
                </a:solidFill>
              </a:rPr>
              <a:t>写在&lt;configuration&gt;&lt;/configuration&gt;标签内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&lt;!--设置</a:t>
            </a:r>
            <a:r>
              <a:rPr lang="zh-CN" altLang="en-US" b="1">
                <a:solidFill>
                  <a:schemeClr val="accent1"/>
                </a:solidFill>
              </a:rPr>
              <a:t>副本</a:t>
            </a:r>
            <a:r>
              <a:rPr lang="zh-CN" altLang="en-US" b="1"/>
              <a:t>个数--&gt;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&lt;name&gt;dfs.replication&lt;/name&gt;</a:t>
            </a:r>
            <a:endParaRPr lang="zh-CN" altLang="en-US" b="1"/>
          </a:p>
          <a:p>
            <a:r>
              <a:rPr lang="zh-CN" altLang="en-US" b="1"/>
              <a:t>&lt;value&gt;</a:t>
            </a:r>
            <a:r>
              <a:rPr lang="zh-CN" altLang="en-US" sz="1800" b="1">
                <a:solidFill>
                  <a:srgbClr val="FF0000"/>
                </a:solidFill>
              </a:rPr>
              <a:t>2</a:t>
            </a:r>
            <a:r>
              <a:rPr lang="zh-CN" altLang="en-US" b="1"/>
              <a:t>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 b="1"/>
              <a:t>&lt;!--设置n</a:t>
            </a:r>
            <a:r>
              <a:rPr lang="zh-CN" altLang="en-US" b="1">
                <a:solidFill>
                  <a:schemeClr val="accent1"/>
                </a:solidFill>
              </a:rPr>
              <a:t>amenode.name目录</a:t>
            </a:r>
            <a:r>
              <a:rPr lang="zh-CN" altLang="en-US" b="1"/>
              <a:t>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&lt;name&gt;dfs.namenode.name.dir&lt;/name&gt;</a:t>
            </a:r>
            <a:endParaRPr lang="zh-CN" altLang="en-US" b="1"/>
          </a:p>
          <a:p>
            <a:r>
              <a:rPr lang="zh-CN" altLang="en-US" b="1"/>
              <a:t>&lt;value&gt;file:/opt/hadoopdata/name&lt;/value&gt;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 b="1"/>
              <a:t>&lt;!--设置</a:t>
            </a:r>
            <a:r>
              <a:rPr lang="zh-CN" altLang="en-US" b="1">
                <a:solidFill>
                  <a:schemeClr val="accent1"/>
                </a:solidFill>
              </a:rPr>
              <a:t>datanode.data目录</a:t>
            </a:r>
            <a:r>
              <a:rPr lang="zh-CN" altLang="en-US" b="1"/>
              <a:t>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&lt;name&gt;dfs.datanode.data.dir&lt;/name&gt;</a:t>
            </a:r>
            <a:endParaRPr lang="zh-CN" altLang="en-US" b="1"/>
          </a:p>
          <a:p>
            <a:r>
              <a:rPr lang="zh-CN" altLang="en-US" b="1"/>
              <a:t>&lt;value&gt;file:/opt/hadoopdata/data&lt;/value&gt;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 b="1"/>
              <a:t>&lt;!--</a:t>
            </a:r>
            <a:r>
              <a:rPr lang="zh-CN" altLang="en-US" b="1">
                <a:solidFill>
                  <a:schemeClr val="accent1"/>
                </a:solidFill>
              </a:rPr>
              <a:t>开启Web HDFS</a:t>
            </a:r>
            <a:r>
              <a:rPr lang="zh-CN" altLang="en-US" b="1"/>
              <a:t>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&lt;name&gt;dfs.webhdfs.enabled&lt;/name&gt;</a:t>
            </a:r>
            <a:endParaRPr lang="zh-CN" altLang="en-US" b="1"/>
          </a:p>
          <a:p>
            <a:r>
              <a:rPr lang="zh-CN" altLang="en-US" b="1"/>
              <a:t>&lt;value&gt;true&lt;/value&gt;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511925" y="1040765"/>
            <a:ext cx="1901190" cy="855345"/>
          </a:xfrm>
          <a:prstGeom prst="cloudCallout">
            <a:avLst>
              <a:gd name="adj1" fmla="val -79200"/>
              <a:gd name="adj2" fmla="val 90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HDFS</a:t>
            </a:r>
            <a:r>
              <a:rPr lang="zh-CN" altLang="en-US"/>
              <a:t>信息存储路径设置</a:t>
            </a:r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7180" y="280035"/>
            <a:ext cx="855027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&lt;!--</a:t>
            </a:r>
            <a:r>
              <a:rPr lang="zh-CN" altLang="en-US" b="1">
                <a:solidFill>
                  <a:schemeClr val="accent1"/>
                </a:solidFill>
              </a:rPr>
              <a:t>指定HDFS的nameservice</a:t>
            </a:r>
            <a:r>
              <a:rPr lang="zh-CN" altLang="en-US" b="1"/>
              <a:t>，与core-site.xml中保持一致--&gt;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&lt;name&gt;dfs.nameservices&lt;/name&gt;</a:t>
            </a:r>
            <a:endParaRPr lang="zh-CN" altLang="en-US" b="1"/>
          </a:p>
          <a:p>
            <a:r>
              <a:rPr lang="zh-CN" altLang="en-US" b="1"/>
              <a:t>&lt;value&gt;mycluster&lt;/value&gt;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 b="1"/>
              <a:t>&lt;!--指定HDFS的nameservice下，有</a:t>
            </a:r>
            <a:r>
              <a:rPr lang="zh-CN" altLang="en-US" b="1">
                <a:solidFill>
                  <a:schemeClr val="accent1"/>
                </a:solidFill>
              </a:rPr>
              <a:t>两个NameNode，分别是nn1和nn2-</a:t>
            </a:r>
            <a:r>
              <a:rPr lang="zh-CN" altLang="en-US" b="1"/>
              <a:t>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&lt;name&gt;dfs.ha.namenodes.mycluster&lt;/name&gt;</a:t>
            </a:r>
            <a:endParaRPr lang="zh-CN" altLang="en-US" b="1"/>
          </a:p>
          <a:p>
            <a:r>
              <a:rPr lang="zh-CN" altLang="en-US" b="1"/>
              <a:t>&lt;value&gt;nn1,nn2&lt;/value&gt;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 b="1"/>
              <a:t>&lt;!--设置nn1的RPC通信地址--&gt;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&lt;name&gt;dfs.namenode.rpc-address.mycluster.nn1&lt;/name&gt;</a:t>
            </a:r>
            <a:endParaRPr lang="zh-CN" altLang="en-US" b="1"/>
          </a:p>
          <a:p>
            <a:r>
              <a:rPr lang="zh-CN" altLang="en-US" b="1"/>
              <a:t>&lt;value&gt;node1:9820&lt;/value&gt;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 b="1"/>
              <a:t>&lt;!--设置nn2的RPC通信地址--&gt;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&lt;name&gt;dfs.namenode.rpc-address.mycluster.nn2&lt;/name&gt;</a:t>
            </a:r>
            <a:endParaRPr lang="zh-CN" altLang="en-US" b="1"/>
          </a:p>
          <a:p>
            <a:r>
              <a:rPr lang="zh-CN" altLang="en-US" b="1"/>
              <a:t>&lt;value&gt;node2:9820&lt;/value&gt;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904990" y="523875"/>
            <a:ext cx="1485265" cy="855345"/>
          </a:xfrm>
          <a:prstGeom prst="cloudCallout">
            <a:avLst>
              <a:gd name="adj1" fmla="val -79200"/>
              <a:gd name="adj2" fmla="val 900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NameNode</a:t>
            </a:r>
            <a:r>
              <a:rPr lang="zh-CN" altLang="en-US"/>
              <a:t>的</a:t>
            </a:r>
            <a:r>
              <a:rPr lang="zh-CN" altLang="en-US"/>
              <a:t>高可用设置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2.2 搭建前的系统环境配置</a:t>
            </a:r>
            <a:endParaRPr lang="zh-CN" altLang="en-US" sz="2000"/>
          </a:p>
          <a:p>
            <a:r>
              <a:rPr lang="zh-CN" altLang="en-US" sz="1800"/>
              <a:t>2.2.1 虚拟网卡的检测及问题处理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7660" y="1075055"/>
            <a:ext cx="84880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在Windows系统，打开“运行”窗口，输入“cmd”。然后在弹出的“DOS命令”窗口，输入“ipconfig”。返回的信息中，找到“VMnet8”虚拟网卡处，查看并记住子网掩码和网关地址。</a:t>
            </a:r>
            <a:endParaRPr lang="zh-CN" altLang="en-US"/>
          </a:p>
        </p:txBody>
      </p:sp>
      <p:pic>
        <p:nvPicPr>
          <p:cNvPr id="17" name="图片 17" descr="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008" y="1687195"/>
            <a:ext cx="5517515" cy="320294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755" y="276860"/>
            <a:ext cx="8493125" cy="4184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&lt;!--设置nn1的http通信地址--&gt;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&lt;name&gt;dfs.namenode.http-address.mycluster.nn1&lt;/name&gt;</a:t>
            </a:r>
            <a:endParaRPr lang="zh-CN" altLang="en-US" b="1"/>
          </a:p>
          <a:p>
            <a:r>
              <a:rPr lang="zh-CN" altLang="en-US" b="1"/>
              <a:t>&lt;value&gt;node1:9870&lt;/value&gt;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/>
              <a:t>&lt;!--设置nn2的http通信地址--&gt;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&lt;name&gt;dfs.namenode.http-address.mycluster.nn2&lt;/name&gt;</a:t>
            </a:r>
            <a:endParaRPr lang="zh-CN" altLang="en-US" b="1"/>
          </a:p>
          <a:p>
            <a:r>
              <a:rPr lang="zh-CN" altLang="en-US" b="1"/>
              <a:t>&lt;value&gt;node2:9870&lt;/value&gt;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/>
              <a:t>&lt;!--</a:t>
            </a:r>
            <a:r>
              <a:rPr lang="zh-CN" altLang="en-US" b="1">
                <a:solidFill>
                  <a:schemeClr val="accent1"/>
                </a:solidFill>
              </a:rPr>
              <a:t>指定NameNode的元数据在JournalNode上的存放位置</a:t>
            </a:r>
            <a:r>
              <a:rPr lang="zh-CN" altLang="en-US"/>
              <a:t>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&lt;name&gt;dfs.journalnode.edits.dir&lt;/name&gt;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&lt;value&gt;/opt/journalnode/data&lt;/value&gt;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&lt;name&gt;dfs.namenode.shared.edits.dir&lt;/name&gt;</a:t>
            </a:r>
            <a:endParaRPr lang="zh-CN" altLang="en-US" b="1"/>
          </a:p>
          <a:p>
            <a:r>
              <a:rPr lang="zh-CN" altLang="en-US" b="1"/>
              <a:t>&lt;value&gt;qjournal://node1:8485;node2:8485;node3:8485/mycluster&lt;/value&gt;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383655" y="929005"/>
            <a:ext cx="1913255" cy="9569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JournalNode</a:t>
            </a:r>
            <a:r>
              <a:rPr lang="zh-CN" altLang="en-US"/>
              <a:t>的配置</a:t>
            </a:r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5750" y="285115"/>
            <a:ext cx="85725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&lt;!--指定JournalNode在本地磁盘存放数据的位置--&gt;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&lt;name&gt;dfs.journalnode.edits.dir&lt;/name&gt;</a:t>
            </a:r>
            <a:endParaRPr lang="zh-CN" altLang="en-US" b="1"/>
          </a:p>
          <a:p>
            <a:r>
              <a:rPr lang="zh-CN" altLang="en-US" b="1"/>
              <a:t>&lt;value&gt;/opt/journalnode/data&lt;/value&gt;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/>
              <a:t>&lt;!--</a:t>
            </a:r>
            <a:r>
              <a:rPr lang="zh-CN" altLang="en-US" b="1">
                <a:solidFill>
                  <a:schemeClr val="accent1"/>
                </a:solidFill>
              </a:rPr>
              <a:t>设置失败时自动切换实现方式</a:t>
            </a:r>
            <a:r>
              <a:rPr lang="zh-CN" altLang="en-US"/>
              <a:t>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&lt;name&gt;dfs.client.failover.proxy.provider.mycluster&lt;/name&gt;</a:t>
            </a:r>
            <a:endParaRPr lang="zh-CN" altLang="en-US" b="1"/>
          </a:p>
          <a:p>
            <a:r>
              <a:rPr lang="zh-CN" altLang="en-US" b="1"/>
              <a:t>&lt;value&gt;org.apache.hadoop.hdfs.server.namenode.ha.ConfiguredFailoverProxyProvider&lt;/value&gt;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/>
              <a:t>&lt;!--设置隔离机制方法，多个机制用换行分割，即每个机制暂用一行--&gt;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&lt;name&gt;dfs.ha.fencing.methods&lt;/name&gt;</a:t>
            </a:r>
            <a:endParaRPr lang="zh-CN" altLang="en-US" b="1"/>
          </a:p>
          <a:p>
            <a:r>
              <a:rPr lang="zh-CN" altLang="en-US" b="1"/>
              <a:t>&lt;value&gt;</a:t>
            </a:r>
            <a:endParaRPr lang="zh-CN" altLang="en-US" b="1"/>
          </a:p>
          <a:p>
            <a:r>
              <a:rPr lang="zh-CN" altLang="en-US" b="1"/>
              <a:t>    sshfence</a:t>
            </a:r>
            <a:endParaRPr lang="zh-CN" altLang="en-US" b="1"/>
          </a:p>
          <a:p>
            <a:r>
              <a:rPr lang="zh-CN" altLang="en-US" b="1"/>
              <a:t>    shell(/bin/true)</a:t>
            </a:r>
            <a:endParaRPr lang="zh-CN" altLang="en-US" b="1"/>
          </a:p>
          <a:p>
            <a:r>
              <a:rPr lang="zh-CN" altLang="en-US" b="1"/>
              <a:t>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169660" y="658495"/>
            <a:ext cx="2262505" cy="9569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NameNode</a:t>
            </a:r>
            <a:r>
              <a:rPr lang="zh-CN" altLang="en-US"/>
              <a:t>节点</a:t>
            </a:r>
            <a:r>
              <a:rPr lang="zh-CN" altLang="en-US"/>
              <a:t>在出问题时的自动</a:t>
            </a:r>
            <a:r>
              <a:rPr lang="zh-CN" altLang="en-US"/>
              <a:t>切换机制</a:t>
            </a:r>
            <a:r>
              <a:rPr lang="zh-CN" altLang="en-US"/>
              <a:t>配置</a:t>
            </a:r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0035" y="371475"/>
            <a:ext cx="858393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&lt;!--使用sshfence隔离机制时需要ssh免登录--&gt;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&lt;name&gt;dfs.ha.fencing.ssh.private-key-files&lt;/name&gt;</a:t>
            </a:r>
            <a:endParaRPr lang="zh-CN" altLang="en-US" b="1"/>
          </a:p>
          <a:p>
            <a:r>
              <a:rPr lang="zh-CN" altLang="en-US" b="1"/>
              <a:t>&lt;value&gt;/root/.ssh/id_rsa&lt;/value&gt;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/>
              <a:t>&lt;!--</a:t>
            </a:r>
            <a:r>
              <a:rPr lang="zh-CN" altLang="en-US" b="1">
                <a:solidFill>
                  <a:schemeClr val="accent1"/>
                </a:solidFill>
              </a:rPr>
              <a:t>开启NameNode失败自动切换</a:t>
            </a:r>
            <a:r>
              <a:rPr lang="zh-CN" altLang="en-US"/>
              <a:t>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&lt;name&gt;dfs.ha.automatic-failover.enabled&lt;/name&gt;</a:t>
            </a:r>
            <a:endParaRPr lang="zh-CN" altLang="en-US" b="1"/>
          </a:p>
          <a:p>
            <a:r>
              <a:rPr lang="zh-CN" altLang="en-US" b="1"/>
              <a:t>&lt;value&gt;true&lt;/value&gt;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/>
              <a:t>&lt;!--设置sshfence隔离机制超时时间--&gt;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&lt;name&gt;dfs.ha.fencing.ssh.connect-timeout&lt;/name&gt;</a:t>
            </a:r>
            <a:endParaRPr lang="zh-CN" altLang="en-US" b="1"/>
          </a:p>
          <a:p>
            <a:r>
              <a:rPr lang="zh-CN" altLang="en-US" b="1"/>
              <a:t>&lt;value&gt;30000&lt;/value&gt;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  <a:p>
            <a:r>
              <a:rPr lang="zh-CN" altLang="en-US"/>
              <a:t>&lt;!--关闭权限检查--&gt;</a:t>
            </a:r>
            <a:endParaRPr lang="zh-CN" altLang="en-US"/>
          </a:p>
          <a:p>
            <a:r>
              <a:rPr lang="zh-CN" altLang="en-US" b="1"/>
              <a:t>&lt;property&gt;</a:t>
            </a:r>
            <a:endParaRPr lang="zh-CN" altLang="en-US" b="1"/>
          </a:p>
          <a:p>
            <a:r>
              <a:rPr lang="zh-CN" altLang="en-US" b="1"/>
              <a:t>&lt;name&gt;dfs.permissions.enabled&lt;/name&gt;</a:t>
            </a:r>
            <a:endParaRPr lang="zh-CN" altLang="en-US" b="1"/>
          </a:p>
          <a:p>
            <a:r>
              <a:rPr lang="zh-CN" altLang="en-US" b="1"/>
              <a:t>&lt;value&gt;false&lt;/value&gt;</a:t>
            </a:r>
            <a:endParaRPr lang="zh-CN" altLang="en-US" b="1"/>
          </a:p>
          <a:p>
            <a:r>
              <a:rPr lang="zh-CN" altLang="en-US" b="1"/>
              <a:t>&lt;/property&gt;</a:t>
            </a:r>
            <a:endParaRPr lang="zh-CN" altLang="en-US" b="1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0670" y="1656715"/>
            <a:ext cx="8583295" cy="1830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在所有节点上，执行以下命令，在“/opt”目录下，</a:t>
            </a:r>
            <a:r>
              <a:rPr lang="zh-CN" altLang="en-US" sz="1800" b="1">
                <a:solidFill>
                  <a:schemeClr val="accent1"/>
                </a:solidFill>
              </a:rPr>
              <a:t>创建</a:t>
            </a:r>
            <a:r>
              <a:rPr lang="zh-CN" altLang="en-US"/>
              <a:t>二级新子目录“journalnode/data”。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/>
              <a:t>mkdir -p /opt/</a:t>
            </a:r>
            <a:r>
              <a:rPr lang="zh-CN" altLang="en-US" sz="1600" b="1">
                <a:solidFill>
                  <a:srgbClr val="FF0000"/>
                </a:solidFill>
              </a:rPr>
              <a:t>journalnode/data</a:t>
            </a:r>
            <a:r>
              <a:rPr lang="zh-CN" altLang="en-US" b="1"/>
              <a:t> </a:t>
            </a:r>
            <a:r>
              <a:rPr lang="zh-CN" altLang="en-US"/>
              <a:t> 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在主节点node1上，执行以下命令，将主节点node1的这三个刚刚修改好的配置文件</a:t>
            </a:r>
            <a:r>
              <a:rPr lang="zh-CN" altLang="en-US" sz="18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到node2、node3节点相同的hadoop配置目录，覆盖掉它们目录下原来的文件。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[root@node1 hadoop]#  scp </a:t>
            </a:r>
            <a:r>
              <a:rPr lang="zh-CN" altLang="en-US" sz="1600" b="1">
                <a:solidFill>
                  <a:srgbClr val="FF0000"/>
                </a:solidFill>
              </a:rPr>
              <a:t>hadoop-env.sh core-site.xml hdfs-site.xml</a:t>
            </a:r>
            <a:r>
              <a:rPr lang="zh-CN" altLang="en-US" b="1"/>
              <a:t> root@</a:t>
            </a:r>
            <a:r>
              <a:rPr lang="zh-CN" altLang="en-US" b="1">
                <a:sym typeface="+mn-ea"/>
              </a:rPr>
              <a:t>node2</a:t>
            </a:r>
            <a:r>
              <a:rPr lang="zh-CN" altLang="en-US" b="1"/>
              <a:t>:$PWD</a:t>
            </a:r>
            <a:endParaRPr lang="zh-CN" altLang="en-US" b="1"/>
          </a:p>
          <a:p>
            <a:pPr fontAlgn="auto">
              <a:spcAft>
                <a:spcPts val="600"/>
              </a:spcAft>
            </a:pPr>
            <a:r>
              <a:rPr lang="zh-CN" altLang="en-US" b="1"/>
              <a:t>[root@node1 hadoop]#  scp </a:t>
            </a:r>
            <a:r>
              <a:rPr lang="zh-CN" altLang="en-US" sz="1600" b="1">
                <a:solidFill>
                  <a:srgbClr val="FF0000"/>
                </a:solidFill>
              </a:rPr>
              <a:t>hadoop-env.sh core-site.xml hdfs-site.xml</a:t>
            </a:r>
            <a:r>
              <a:rPr lang="zh-CN" altLang="en-US" b="1"/>
              <a:t> root@</a:t>
            </a:r>
            <a:r>
              <a:rPr lang="zh-CN" altLang="en-US" b="1">
                <a:sym typeface="+mn-ea"/>
              </a:rPr>
              <a:t>node3</a:t>
            </a:r>
            <a:r>
              <a:rPr lang="zh-CN" altLang="en-US" b="1"/>
              <a:t>:$PWD</a:t>
            </a:r>
            <a:endParaRPr lang="zh-CN" altLang="en-US" b="1"/>
          </a:p>
        </p:txBody>
      </p:sp>
      <p:sp>
        <p:nvSpPr>
          <p:cNvPr id="4" name="云形标注 3"/>
          <p:cNvSpPr/>
          <p:nvPr/>
        </p:nvSpPr>
        <p:spPr>
          <a:xfrm>
            <a:off x="6417945" y="419735"/>
            <a:ext cx="2296160" cy="90043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对其它节点进行覆盖配置</a:t>
            </a:r>
            <a:endParaRPr lang="zh-CN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2.5.3 启动JN节点	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7660" y="694690"/>
            <a:ext cx="8487410" cy="287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所有节点</a:t>
            </a:r>
            <a:r>
              <a:rPr lang="zh-CN" altLang="en-US"/>
              <a:t>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启动zookeeper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zkServer.sh start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启动监控NameNode管理日志的JournalNode</a:t>
            </a:r>
            <a:r>
              <a:rPr lang="zh-CN" altLang="en-US"/>
              <a:t>，简称为JN。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hdfs --daemon start journalnode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查看进程</a:t>
            </a:r>
            <a:r>
              <a:rPr lang="zh-CN" altLang="en-US"/>
              <a:t>运行情况。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jps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返馈信息中显示如有JournalNode进程，表示启动JN节点成功。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Jps</a:t>
            </a:r>
            <a:endParaRPr lang="zh-CN" altLang="en-US" b="1"/>
          </a:p>
          <a:p>
            <a:r>
              <a:rPr lang="zh-CN" altLang="en-US" b="1"/>
              <a:t>QuorumPeerMain</a:t>
            </a:r>
            <a:endParaRPr lang="zh-CN" altLang="en-US" b="1"/>
          </a:p>
          <a:p>
            <a:r>
              <a:rPr lang="zh-CN" altLang="en-US" sz="1600" b="1">
                <a:solidFill>
                  <a:srgbClr val="FF0000"/>
                </a:solidFill>
              </a:rPr>
              <a:t>JournalNode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2.5.4 格式化NameNode与ZKFC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7660" y="836295"/>
            <a:ext cx="8488045" cy="3584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在主节点node1上，执行以下命令，再次对主节点node1的</a:t>
            </a:r>
            <a:r>
              <a:rPr lang="zh-CN" altLang="en-US" sz="1600" b="1">
                <a:solidFill>
                  <a:schemeClr val="accent1"/>
                </a:solidFill>
              </a:rPr>
              <a:t>NameNode</a:t>
            </a:r>
            <a:r>
              <a:rPr lang="zh-CN" altLang="en-US"/>
              <a:t>进行</a:t>
            </a:r>
            <a:r>
              <a:rPr lang="zh-CN" altLang="en-US" sz="1600" b="1">
                <a:solidFill>
                  <a:schemeClr val="accent1"/>
                </a:solidFill>
              </a:rPr>
              <a:t>格式化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 hdfs namenode -format</a:t>
            </a:r>
            <a:endParaRPr lang="zh-CN" altLang="en-US" b="1"/>
          </a:p>
          <a:p>
            <a:r>
              <a:rPr lang="zh-CN" altLang="en-US"/>
              <a:t>返馈信息中如显示有以下内容，表示格式化成功。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>
                <a:solidFill>
                  <a:schemeClr val="accent1"/>
                </a:solidFill>
              </a:rPr>
              <a:t>INFO common.Storage: Storage directory /opt/hadoopdata/name has been successfully formatted.</a:t>
            </a:r>
            <a:endParaRPr lang="zh-CN" altLang="en-US" b="1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进入主节点node1的“/opt”目录。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hadoop]#  cd /opt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将主节点node1的</a:t>
            </a:r>
            <a:r>
              <a:rPr lang="zh-CN" altLang="en-US" sz="1600" b="1">
                <a:solidFill>
                  <a:schemeClr val="accent1"/>
                </a:solidFill>
              </a:rPr>
              <a:t>元数据复制</a:t>
            </a:r>
            <a:r>
              <a:rPr lang="zh-CN" altLang="en-US"/>
              <a:t>到node2节点的/opt目录下。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opt]#  scp -r ./hadoopdata root@node2:$PWD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在主节点node1上，执行以下命令，开始</a:t>
            </a:r>
            <a:r>
              <a:rPr lang="zh-CN" altLang="en-US" sz="1600" b="1">
                <a:solidFill>
                  <a:schemeClr val="accent1"/>
                </a:solidFill>
              </a:rPr>
              <a:t>格式化ZKFC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opt]#  hdfs zkfc -formatZK</a:t>
            </a:r>
            <a:endParaRPr lang="zh-CN" altLang="en-US" b="1"/>
          </a:p>
          <a:p>
            <a:r>
              <a:rPr lang="zh-CN" altLang="en-US"/>
              <a:t>当反馈信息中出现如下信息时，在末尾输入“y”，回车确认。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Proceed formatting /hadoop-ha/mycluster? (Y or N)</a:t>
            </a:r>
            <a:endParaRPr lang="zh-CN" altLang="en-US" b="1"/>
          </a:p>
        </p:txBody>
      </p:sp>
      <p:sp>
        <p:nvSpPr>
          <p:cNvPr id="4" name="云形标注 3"/>
          <p:cNvSpPr/>
          <p:nvPr/>
        </p:nvSpPr>
        <p:spPr>
          <a:xfrm>
            <a:off x="6619240" y="2529840"/>
            <a:ext cx="2127250" cy="10331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格式化前，必须启动好</a:t>
            </a:r>
            <a:r>
              <a:rPr lang="zh-CN" altLang="en-US">
                <a:sym typeface="+mn-ea"/>
              </a:rPr>
              <a:t>JN节点。</a:t>
            </a:r>
            <a:endParaRPr lang="zh-CN" alt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3525" y="459740"/>
            <a:ext cx="861695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在接下来的反馈信息中，如果显示有以下内容，则表示格式化ZKFC成功。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>
                <a:solidFill>
                  <a:schemeClr val="accent1"/>
                </a:solidFill>
              </a:rPr>
              <a:t>INFO ha.ActiveStandbyElector: Successfully created /hadoop-ha/mycluster in ZK.</a:t>
            </a:r>
            <a:endParaRPr lang="zh-CN" altLang="en-US" b="1">
              <a:solidFill>
                <a:schemeClr val="accent1"/>
              </a:solidFill>
            </a:endParaRPr>
          </a:p>
        </p:txBody>
      </p:sp>
      <p:pic>
        <p:nvPicPr>
          <p:cNvPr id="108" name="图片 108" descr="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1191895"/>
            <a:ext cx="7447280" cy="993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3525" y="2421255"/>
            <a:ext cx="852678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在所有节点上，可以执行以下命令，退出JournalNode进程。</a:t>
            </a:r>
            <a:endParaRPr lang="zh-CN" altLang="en-US"/>
          </a:p>
          <a:p>
            <a:pPr algn="l" fontAlgn="auto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hdfs --daemon stop journalnode  </a:t>
            </a:r>
            <a:endParaRPr lang="zh-CN" altLang="en-US" b="1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2.5.5 </a:t>
            </a:r>
            <a:r>
              <a:rPr lang="zh-CN" altLang="en-US" sz="1800">
                <a:sym typeface="+mn-ea"/>
              </a:rPr>
              <a:t>启动</a:t>
            </a:r>
            <a:r>
              <a:rPr lang="zh-CN" altLang="en-US" sz="1800"/>
              <a:t>Hadoop的 HA集群		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28295" y="796290"/>
            <a:ext cx="8487410" cy="1906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/>
            </a:pPr>
            <a:r>
              <a:rPr lang="zh-CN" altLang="en-US"/>
              <a:t>在所有节点上，启动zookeeper。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/>
              <a:t>zkServer.sh start</a:t>
            </a:r>
            <a:endParaRPr lang="zh-CN" altLang="en-US" b="1"/>
          </a:p>
          <a:p>
            <a:pPr marL="342900" indent="-342900" algn="l">
              <a:buClrTx/>
              <a:buSzTx/>
              <a:buFont typeface="+mj-ea"/>
              <a:buAutoNum type="circleNumDbPlain" startAt="2"/>
            </a:pPr>
            <a:r>
              <a:rPr lang="zh-CN" altLang="en-US"/>
              <a:t>在主节点node1上，执行以下命令，启动集群。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opt]#  start-dfs.sh</a:t>
            </a:r>
            <a:endParaRPr lang="zh-CN" altLang="en-US" b="1"/>
          </a:p>
          <a:p>
            <a:pPr marL="342900" indent="-342900" algn="l">
              <a:buClrTx/>
              <a:buSzTx/>
              <a:buFont typeface="+mj-ea"/>
              <a:buAutoNum type="circleNumDbPlain" startAt="3"/>
            </a:pPr>
            <a:r>
              <a:rPr lang="zh-CN" altLang="en-US"/>
              <a:t>Hadoop集群正常启动后，在浏览器中分别输入“http://node1:9870”和“http://node2:9870”地址，打开节点node1和节点node2的HDFS Web页面，node1节点的状态是active（活跃）状态，node2节点目前的状态是standby（备用）状态。</a:t>
            </a:r>
            <a:endParaRPr lang="zh-CN" altLang="en-US"/>
          </a:p>
        </p:txBody>
      </p:sp>
      <p:pic>
        <p:nvPicPr>
          <p:cNvPr id="114" name="图片 114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2703195"/>
            <a:ext cx="4676775" cy="1674495"/>
          </a:xfrm>
          <a:prstGeom prst="rect">
            <a:avLst/>
          </a:prstGeom>
        </p:spPr>
      </p:pic>
      <p:pic>
        <p:nvPicPr>
          <p:cNvPr id="115" name="图片 115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3585" y="3185795"/>
            <a:ext cx="4262120" cy="1630045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5898515" y="208915"/>
            <a:ext cx="3016885" cy="934720"/>
          </a:xfrm>
          <a:prstGeom prst="cloudCallout">
            <a:avLst>
              <a:gd name="adj1" fmla="val -23816"/>
              <a:gd name="adj2" fmla="val 697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Hadoop的 HA集群启动后</a:t>
            </a:r>
            <a:r>
              <a:rPr lang="zh-CN" altLang="en-US">
                <a:sym typeface="+mn-ea"/>
              </a:rPr>
              <a:t>，请参照教材中的步骤自行完成</a:t>
            </a:r>
            <a:r>
              <a:rPr lang="en-US" altLang="zh-CN">
                <a:sym typeface="+mn-ea"/>
              </a:rPr>
              <a:t>HA</a:t>
            </a:r>
            <a:r>
              <a:rPr lang="zh-CN" altLang="en-US">
                <a:sym typeface="+mn-ea"/>
              </a:rPr>
              <a:t>验证。</a:t>
            </a:r>
            <a:endParaRPr lang="zh-CN" alt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7975" y="428625"/>
            <a:ext cx="4871085" cy="4646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在节点node1上查看进程运行情况，会有以下进程信息，其中</a:t>
            </a:r>
            <a:r>
              <a:rPr lang="zh-CN" altLang="en-US" sz="1600" b="1">
                <a:solidFill>
                  <a:schemeClr val="accent1"/>
                </a:solidFill>
              </a:rPr>
              <a:t>DFSZKFailoverController进程是NameNode进程的守护进程，负责监控NameNode进程的状态，以及状态的切换</a:t>
            </a:r>
            <a:r>
              <a:rPr lang="zh-CN" altLang="en-US"/>
              <a:t>。JournalNode进程负责整个Hadoop集群的日志管理。</a:t>
            </a:r>
            <a:endParaRPr lang="zh-CN" altLang="en-US"/>
          </a:p>
          <a:p>
            <a:r>
              <a:rPr lang="zh-CN" altLang="en-US"/>
              <a:t>[root@node1 opt]# jps</a:t>
            </a:r>
            <a:endParaRPr lang="zh-CN" altLang="en-US"/>
          </a:p>
          <a:p>
            <a:r>
              <a:rPr lang="zh-CN" altLang="en-US"/>
              <a:t>88131 </a:t>
            </a:r>
            <a:r>
              <a:rPr lang="zh-CN" altLang="en-US" sz="1600" b="1">
                <a:solidFill>
                  <a:srgbClr val="FF0000"/>
                </a:solidFill>
              </a:rPr>
              <a:t>DFSZKFailoverController</a:t>
            </a:r>
            <a:endParaRPr lang="zh-CN" altLang="en-US"/>
          </a:p>
          <a:p>
            <a:r>
              <a:rPr lang="zh-CN" altLang="en-US"/>
              <a:t>87938 JournalNode</a:t>
            </a:r>
            <a:endParaRPr lang="zh-CN" altLang="en-US"/>
          </a:p>
          <a:p>
            <a:r>
              <a:rPr lang="zh-CN" altLang="en-US"/>
              <a:t>88834 Jps</a:t>
            </a:r>
            <a:endParaRPr lang="zh-CN" altLang="en-US"/>
          </a:p>
          <a:p>
            <a:r>
              <a:rPr lang="zh-CN" altLang="en-US"/>
              <a:t>86612 QuorumPeerMain</a:t>
            </a:r>
            <a:endParaRPr lang="zh-CN" altLang="en-US"/>
          </a:p>
          <a:p>
            <a:r>
              <a:rPr lang="zh-CN" altLang="en-US"/>
              <a:t>87638 </a:t>
            </a:r>
            <a:r>
              <a:rPr lang="zh-CN" altLang="en-US" sz="1600" b="1">
                <a:solidFill>
                  <a:schemeClr val="accent1"/>
                </a:solidFill>
              </a:rPr>
              <a:t>DataNode</a:t>
            </a:r>
            <a:endParaRPr lang="zh-CN" altLang="en-US"/>
          </a:p>
          <a:p>
            <a:r>
              <a:rPr lang="zh-CN" altLang="en-US"/>
              <a:t>87498 </a:t>
            </a:r>
            <a:r>
              <a:rPr lang="zh-CN" altLang="en-US" sz="1600" b="1">
                <a:solidFill>
                  <a:srgbClr val="FF0000"/>
                </a:solidFill>
              </a:rPr>
              <a:t>NameNode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在节点node2上查看进程运行情况，会有以下进程信息。</a:t>
            </a:r>
            <a:endParaRPr lang="zh-CN" altLang="en-US"/>
          </a:p>
          <a:p>
            <a:r>
              <a:rPr lang="zh-CN" altLang="en-US"/>
              <a:t>[root@node2 hadoop]# jps</a:t>
            </a:r>
            <a:endParaRPr lang="zh-CN" altLang="en-US"/>
          </a:p>
          <a:p>
            <a:r>
              <a:rPr lang="zh-CN" altLang="en-US"/>
              <a:t>64371 </a:t>
            </a:r>
            <a:r>
              <a:rPr lang="zh-CN" altLang="en-US" sz="1600" b="1">
                <a:solidFill>
                  <a:schemeClr val="accent1"/>
                </a:solidFill>
              </a:rPr>
              <a:t>DataNode</a:t>
            </a:r>
            <a:endParaRPr lang="zh-CN" altLang="en-US"/>
          </a:p>
          <a:p>
            <a:r>
              <a:rPr lang="zh-CN" altLang="en-US"/>
              <a:t>64471 JournalNode</a:t>
            </a:r>
            <a:endParaRPr lang="zh-CN" altLang="en-US"/>
          </a:p>
          <a:p>
            <a:r>
              <a:rPr lang="zh-CN" altLang="en-US"/>
              <a:t>64553 </a:t>
            </a:r>
            <a:r>
              <a:rPr lang="zh-CN" altLang="en-US" sz="1600" b="1">
                <a:solidFill>
                  <a:srgbClr val="FF0000"/>
                </a:solidFill>
              </a:rPr>
              <a:t>DFSZKFailoverController</a:t>
            </a:r>
            <a:endParaRPr lang="zh-CN" altLang="en-US" sz="1600"/>
          </a:p>
          <a:p>
            <a:r>
              <a:rPr lang="zh-CN" altLang="en-US"/>
              <a:t>64206 QuorumPeerMain</a:t>
            </a:r>
            <a:endParaRPr lang="zh-CN" altLang="en-US"/>
          </a:p>
          <a:p>
            <a:r>
              <a:rPr lang="zh-CN" altLang="en-US"/>
              <a:t>64926 Jps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/>
              <a:t>64303 </a:t>
            </a:r>
            <a:r>
              <a:rPr lang="zh-CN" altLang="en-US" sz="1600" b="1">
                <a:solidFill>
                  <a:srgbClr val="FF0000"/>
                </a:solidFill>
              </a:rPr>
              <a:t>NameNode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32780" y="1214120"/>
            <a:ext cx="2540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在节点node3上查看进程运行情况，会有以下进程信息。</a:t>
            </a:r>
            <a:endParaRPr lang="zh-CN" altLang="en-US"/>
          </a:p>
          <a:p>
            <a:r>
              <a:rPr lang="zh-CN" altLang="en-US"/>
              <a:t>[root@node3 hadoopdata]# jps</a:t>
            </a:r>
            <a:endParaRPr lang="zh-CN" altLang="en-US"/>
          </a:p>
          <a:p>
            <a:r>
              <a:rPr lang="zh-CN" altLang="en-US"/>
              <a:t>45108 </a:t>
            </a:r>
            <a:r>
              <a:rPr lang="zh-CN" altLang="en-US" sz="1600" b="1">
                <a:solidFill>
                  <a:schemeClr val="accent1"/>
                </a:solidFill>
              </a:rPr>
              <a:t>DataNode</a:t>
            </a:r>
            <a:endParaRPr lang="zh-CN" altLang="en-US"/>
          </a:p>
          <a:p>
            <a:r>
              <a:rPr lang="zh-CN" altLang="en-US"/>
              <a:t>44569 QuorumPeerMain</a:t>
            </a:r>
            <a:endParaRPr lang="zh-CN" altLang="en-US"/>
          </a:p>
          <a:p>
            <a:r>
              <a:rPr lang="zh-CN" altLang="en-US"/>
              <a:t>45213 JournalNode</a:t>
            </a:r>
            <a:endParaRPr lang="zh-CN" altLang="en-US"/>
          </a:p>
          <a:p>
            <a:r>
              <a:rPr lang="zh-CN" altLang="en-US"/>
              <a:t>45471 Jps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5353685" y="3517265"/>
            <a:ext cx="3635375" cy="126111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集群中存在两个</a:t>
            </a:r>
            <a:r>
              <a:rPr lang="en-US" altLang="zh-CN"/>
              <a:t>NameNode</a:t>
            </a:r>
            <a:r>
              <a:rPr lang="zh-CN" altLang="en-US"/>
              <a:t>，三个</a:t>
            </a:r>
            <a:r>
              <a:rPr lang="en-US" altLang="zh-CN"/>
              <a:t>DataNode</a:t>
            </a:r>
            <a:r>
              <a:rPr lang="zh-CN" altLang="en-US"/>
              <a:t>，满足</a:t>
            </a:r>
            <a:r>
              <a:rPr lang="en-US" altLang="zh-CN"/>
              <a:t>HA</a:t>
            </a:r>
            <a:r>
              <a:rPr lang="zh-CN" altLang="en-US"/>
              <a:t>集群的规划设计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2.6 操作HDFS	</a:t>
            </a:r>
            <a:endParaRPr lang="zh-CN" altLang="en-US" sz="2000"/>
          </a:p>
          <a:p>
            <a:r>
              <a:rPr lang="zh-CN" altLang="en-US" sz="1800"/>
              <a:t>2.6.1 命令方式</a:t>
            </a:r>
            <a:r>
              <a:rPr lang="zh-CN" altLang="en-US" sz="1800"/>
              <a:t>	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930" y="1035050"/>
            <a:ext cx="84867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accent1"/>
                </a:solidFill>
              </a:rPr>
              <a:t>操作前，Hadoop集群应已完成启动。集群启动后，以下命令的操作可以在集群中的任意一节点上操作完成。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5" y="1411605"/>
            <a:ext cx="848804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0160" indent="0" fontAlgn="auto">
              <a:lnSpc>
                <a:spcPts val="23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</a:t>
            </a:r>
            <a:r>
              <a:rPr lang="zh-CN" altLang="en-US" b="1">
                <a:solidFill>
                  <a:schemeClr val="accent1"/>
                </a:solidFill>
              </a:rPr>
              <a:t>-ls查询目录命令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语法格式：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en-US" altLang="zh-CN"/>
              <a:t>	</a:t>
            </a:r>
            <a:r>
              <a:rPr lang="zh-CN" altLang="en-US" b="1">
                <a:solidFill>
                  <a:srgbClr val="FF0000"/>
                </a:solidFill>
              </a:rPr>
              <a:t>hdfs  dfs  -ls  要查询的hdfs目录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 b="1"/>
              <a:t>例如</a:t>
            </a:r>
            <a:r>
              <a:rPr lang="zh-CN" altLang="en-US"/>
              <a:t>：以下操作查看hdfs根目录下的内容。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 b="1"/>
              <a:t>hdfs dfs -ls /</a:t>
            </a:r>
            <a:endParaRPr lang="zh-CN" altLang="en-US" b="1"/>
          </a:p>
          <a:p>
            <a:pPr indent="0" fontAlgn="auto">
              <a:lnSpc>
                <a:spcPts val="2380"/>
              </a:lnSpc>
            </a:pPr>
            <a:endParaRPr lang="zh-CN" altLang="en-US" b="1"/>
          </a:p>
          <a:p>
            <a:pPr marL="21590" indent="0" fontAlgn="auto">
              <a:lnSpc>
                <a:spcPts val="23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</a:t>
            </a:r>
            <a:r>
              <a:rPr lang="zh-CN" altLang="en-US" b="1">
                <a:solidFill>
                  <a:schemeClr val="accent1"/>
                </a:solidFill>
              </a:rPr>
              <a:t>-mkdir新建目录命令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语法格式：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en-US" altLang="zh-CN"/>
              <a:t>	</a:t>
            </a:r>
            <a:r>
              <a:rPr lang="zh-CN" altLang="en-US" b="1">
                <a:solidFill>
                  <a:srgbClr val="FF0000"/>
                </a:solidFill>
              </a:rPr>
              <a:t>hdfs  dfs  -mkdir  [ -p ]  要创建的hdfs新目录名称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 b="1"/>
              <a:t>例如</a:t>
            </a:r>
            <a:r>
              <a:rPr lang="zh-CN" altLang="en-US"/>
              <a:t>：以下操作，实现在hdfs的根目录下创建两级新子目录“test/01”。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 b="1"/>
              <a:t>hdfs dfs -mkdir -p /test/01</a:t>
            </a:r>
            <a:endParaRPr lang="zh-CN" altLang="en-US" b="1"/>
          </a:p>
        </p:txBody>
      </p:sp>
      <p:sp>
        <p:nvSpPr>
          <p:cNvPr id="5" name="云形标注 4"/>
          <p:cNvSpPr/>
          <p:nvPr/>
        </p:nvSpPr>
        <p:spPr>
          <a:xfrm>
            <a:off x="6191250" y="2245995"/>
            <a:ext cx="2588260" cy="1069975"/>
          </a:xfrm>
          <a:prstGeom prst="cloudCallout">
            <a:avLst>
              <a:gd name="adj1" fmla="val -156084"/>
              <a:gd name="adj2" fmla="val 85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当一次创建多级新目录时，需要添加</a:t>
            </a:r>
            <a:r>
              <a:rPr lang="zh-CN" altLang="en-US">
                <a:sym typeface="+mn-ea"/>
              </a:rPr>
              <a:t>-p参数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299720"/>
            <a:ext cx="85318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如果在返回的信息中遇到以下两种情况，可以按以下方法解决：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6070" y="723900"/>
            <a:ext cx="42837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）窗口中没有显示“VMnet8”虚拟网卡信息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306070" y="1092200"/>
            <a:ext cx="853186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找到</a:t>
            </a:r>
            <a:r>
              <a:rPr lang="zh-CN" altLang="en-US">
                <a:sym typeface="+mn-ea"/>
              </a:rPr>
              <a:t>VMWare工具</a:t>
            </a:r>
            <a:r>
              <a:rPr lang="zh-CN" altLang="en-US"/>
              <a:t>菜单栏的“编辑”菜单，单击“虚拟网络编辑器”。在“虚拟网络编辑器”</a:t>
            </a:r>
            <a:r>
              <a:rPr lang="zh-CN" altLang="en-US">
                <a:sym typeface="+mn-ea"/>
              </a:rPr>
              <a:t>窗</a:t>
            </a:r>
            <a:r>
              <a:rPr lang="zh-CN" altLang="en-US"/>
              <a:t>口中，首先单击窗口右下角的“更改设置”按钮。待窗口刷新后，单击“还原默认设置”按钮，进行虚拟网卡的重装。</a:t>
            </a:r>
            <a:endParaRPr lang="zh-CN" altLang="en-US"/>
          </a:p>
        </p:txBody>
      </p:sp>
      <p:pic>
        <p:nvPicPr>
          <p:cNvPr id="18" name="图片 18" descr="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698" y="1809750"/>
            <a:ext cx="2371725" cy="1524000"/>
          </a:xfrm>
          <a:prstGeom prst="rect">
            <a:avLst/>
          </a:prstGeom>
        </p:spPr>
      </p:pic>
      <p:pic>
        <p:nvPicPr>
          <p:cNvPr id="19" name="图片 19" descr="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325" y="2066925"/>
            <a:ext cx="2972435" cy="2691130"/>
          </a:xfrm>
          <a:prstGeom prst="rect">
            <a:avLst/>
          </a:prstGeom>
        </p:spPr>
      </p:pic>
      <p:pic>
        <p:nvPicPr>
          <p:cNvPr id="20" name="图片 20" descr="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5980" y="2402205"/>
            <a:ext cx="3081020" cy="2651125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8610" y="274955"/>
            <a:ext cx="8526780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0160" algn="l" fontAlgn="auto">
              <a:lnSpc>
                <a:spcPts val="238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</a:t>
            </a:r>
            <a:r>
              <a:rPr lang="zh-CN" altLang="en-US" b="1">
                <a:solidFill>
                  <a:schemeClr val="accent1"/>
                </a:solidFill>
              </a:rPr>
              <a:t>-rmdir删除目录命令</a:t>
            </a:r>
            <a:endParaRPr lang="zh-CN" altLang="en-US" b="1">
              <a:solidFill>
                <a:schemeClr val="accent1"/>
              </a:solidFill>
            </a:endParaRPr>
          </a:p>
          <a:p>
            <a:pPr fontAlgn="auto">
              <a:lnSpc>
                <a:spcPts val="2380"/>
              </a:lnSpc>
            </a:pPr>
            <a:r>
              <a:rPr lang="zh-CN" altLang="en-US"/>
              <a:t>语法格式：</a:t>
            </a:r>
            <a:endParaRPr lang="zh-CN" altLang="en-US"/>
          </a:p>
          <a:p>
            <a:pPr algn="l" fontAlgn="auto">
              <a:lnSpc>
                <a:spcPts val="2380"/>
              </a:lnSpc>
              <a:buClrTx/>
              <a:buSzTx/>
              <a:buFontTx/>
            </a:pPr>
            <a:r>
              <a:rPr lang="en-US" altLang="zh-CN" b="1">
                <a:solidFill>
                  <a:srgbClr val="FF0000"/>
                </a:solidFill>
              </a:rPr>
              <a:t>	</a:t>
            </a:r>
            <a:r>
              <a:rPr lang="zh-CN" altLang="en-US" b="1">
                <a:solidFill>
                  <a:srgbClr val="FF0000"/>
                </a:solidFill>
              </a:rPr>
              <a:t>hdfs  dfs  -rmdir  要删除的hdfs目录名称</a:t>
            </a:r>
            <a:endParaRPr lang="zh-CN" altLang="en-US" b="1">
              <a:solidFill>
                <a:srgbClr val="FF0000"/>
              </a:solidFill>
            </a:endParaRPr>
          </a:p>
          <a:p>
            <a:pPr fontAlgn="auto">
              <a:lnSpc>
                <a:spcPts val="2380"/>
              </a:lnSpc>
            </a:pPr>
            <a:r>
              <a:rPr lang="zh-CN" altLang="en-US" b="1"/>
              <a:t>例如</a:t>
            </a:r>
            <a:r>
              <a:rPr lang="zh-CN" altLang="en-US"/>
              <a:t>：以下操作，实现HDFS目录中“01”子目录的删除。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 b="1"/>
              <a:t>hdfs dfs -rmdir /test/01</a:t>
            </a:r>
            <a:endParaRPr lang="zh-CN" altLang="en-US" b="1"/>
          </a:p>
          <a:p>
            <a:pPr fontAlgn="auto">
              <a:lnSpc>
                <a:spcPts val="2380"/>
              </a:lnSpc>
            </a:pPr>
            <a:endParaRPr lang="zh-CN" altLang="en-US"/>
          </a:p>
          <a:p>
            <a:pPr marL="10160" algn="l" fontAlgn="auto">
              <a:lnSpc>
                <a:spcPts val="238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</a:t>
            </a:r>
            <a:r>
              <a:rPr lang="zh-CN" altLang="en-US" b="1">
                <a:solidFill>
                  <a:schemeClr val="accent1"/>
                </a:solidFill>
              </a:rPr>
              <a:t>-put上传文件命令</a:t>
            </a:r>
            <a:endParaRPr lang="zh-CN" altLang="en-US" b="1">
              <a:solidFill>
                <a:schemeClr val="accent1"/>
              </a:solidFill>
            </a:endParaRPr>
          </a:p>
          <a:p>
            <a:pPr fontAlgn="auto">
              <a:lnSpc>
                <a:spcPts val="2380"/>
              </a:lnSpc>
            </a:pPr>
            <a:r>
              <a:rPr lang="zh-CN" altLang="en-US"/>
              <a:t>语法格式：</a:t>
            </a:r>
            <a:endParaRPr lang="zh-CN" altLang="en-US"/>
          </a:p>
          <a:p>
            <a:pPr algn="l" fontAlgn="auto">
              <a:lnSpc>
                <a:spcPts val="2380"/>
              </a:lnSpc>
              <a:buClrTx/>
              <a:buSzTx/>
              <a:buFontTx/>
            </a:pPr>
            <a:r>
              <a:rPr lang="en-US" altLang="zh-CN" b="1">
                <a:solidFill>
                  <a:srgbClr val="FF0000"/>
                </a:solidFill>
              </a:rPr>
              <a:t>	</a:t>
            </a:r>
            <a:r>
              <a:rPr lang="zh-CN" altLang="en-US" b="1">
                <a:solidFill>
                  <a:srgbClr val="FF0000"/>
                </a:solidFill>
              </a:rPr>
              <a:t>hdfs  dfs  -put  [ -f ]  相对或绝对路径/本地文件名称  上传到HDFS的绝对路径名称</a:t>
            </a:r>
            <a:endParaRPr lang="zh-CN" altLang="en-US" b="1">
              <a:solidFill>
                <a:srgbClr val="FF0000"/>
              </a:solidFill>
            </a:endParaRPr>
          </a:p>
          <a:p>
            <a:pPr fontAlgn="auto">
              <a:lnSpc>
                <a:spcPts val="2380"/>
              </a:lnSpc>
            </a:pPr>
            <a:r>
              <a:rPr lang="zh-CN" altLang="en-US" b="1"/>
              <a:t>例如</a:t>
            </a:r>
            <a:r>
              <a:rPr lang="zh-CN" altLang="en-US"/>
              <a:t>：以下操作，实现将当前目录下的“test.txt”文件上传到HDFS的“test_data”目录，“-f”表示覆盖上传模式。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 b="1"/>
              <a:t>hdfs dfs -put -f  test.txt  /test_data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031865" y="1007745"/>
            <a:ext cx="2982595" cy="129413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fontAlgn="auto">
              <a:lnSpc>
                <a:spcPts val="2380"/>
              </a:lnSpc>
            </a:pPr>
            <a:r>
              <a:rPr lang="zh-CN" altLang="en-US">
                <a:sym typeface="+mn-ea"/>
              </a:rPr>
              <a:t>当需要替换HDFS目录下的同名文件时，需要添加</a:t>
            </a:r>
            <a:r>
              <a:rPr lang="zh-CN" altLang="en-US">
                <a:sym typeface="+mn-ea"/>
              </a:rPr>
              <a:t>-f参数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0040" y="276225"/>
            <a:ext cx="8503285" cy="466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0160" algn="l" fontAlgn="auto">
              <a:lnSpc>
                <a:spcPts val="2380"/>
              </a:lnSpc>
              <a:buClrTx/>
              <a:buSzTx/>
              <a:buFont typeface="Arial" panose="020B0604020202020204" pitchFamily="34" charset="0"/>
            </a:pPr>
            <a:r>
              <a:rPr lang="zh-CN" altLang="en-US"/>
              <a:t></a:t>
            </a:r>
            <a:r>
              <a:rPr lang="zh-CN" altLang="en-US" b="1">
                <a:solidFill>
                  <a:schemeClr val="accent1"/>
                </a:solidFill>
              </a:rPr>
              <a:t>-get下载文件命令</a:t>
            </a:r>
            <a:endParaRPr lang="zh-CN" altLang="en-US" b="1">
              <a:solidFill>
                <a:schemeClr val="accent1"/>
              </a:solidFill>
            </a:endParaRPr>
          </a:p>
          <a:p>
            <a:pPr algn="l" fontAlgn="auto">
              <a:lnSpc>
                <a:spcPts val="2380"/>
              </a:lnSpc>
            </a:pPr>
            <a:r>
              <a:rPr lang="zh-CN" altLang="en-US"/>
              <a:t>语法格式：</a:t>
            </a:r>
            <a:endParaRPr lang="zh-CN" altLang="en-US"/>
          </a:p>
          <a:p>
            <a:pPr algn="l" fontAlgn="auto">
              <a:lnSpc>
                <a:spcPts val="2380"/>
              </a:lnSpc>
              <a:buClrTx/>
              <a:buSzTx/>
              <a:buFontTx/>
            </a:pPr>
            <a:r>
              <a:rPr lang="en-US" altLang="zh-CN" b="1">
                <a:solidFill>
                  <a:srgbClr val="FF0000"/>
                </a:solidFill>
              </a:rPr>
              <a:t>	</a:t>
            </a:r>
            <a:r>
              <a:rPr lang="zh-CN" altLang="en-US" b="1">
                <a:solidFill>
                  <a:srgbClr val="FF0000"/>
                </a:solidFill>
              </a:rPr>
              <a:t>hdfs  dfs  -get  要下载的hdfs绝对路径文件名称  本地绝对或相对路径名称</a:t>
            </a:r>
            <a:endParaRPr lang="zh-CN" altLang="en-US" b="1">
              <a:solidFill>
                <a:srgbClr val="FF0000"/>
              </a:solidFill>
            </a:endParaRPr>
          </a:p>
          <a:p>
            <a:pPr algn="l" fontAlgn="auto">
              <a:lnSpc>
                <a:spcPts val="2380"/>
              </a:lnSpc>
            </a:pPr>
            <a:r>
              <a:rPr lang="zh-CN" altLang="en-US" b="1"/>
              <a:t>例如</a:t>
            </a:r>
            <a:r>
              <a:rPr lang="zh-CN" altLang="en-US"/>
              <a:t>：以下操作，实现将HDFS中的“person4.txt”文件下载到当前本地目录，前提是“person4.txt”文件已存在于HDFS的“/test_data”目录下。</a:t>
            </a:r>
            <a:endParaRPr lang="zh-CN" altLang="en-US"/>
          </a:p>
          <a:p>
            <a:pPr algn="l" fontAlgn="auto">
              <a:lnSpc>
                <a:spcPts val="2380"/>
              </a:lnSpc>
            </a:pPr>
            <a:r>
              <a:rPr lang="zh-CN" altLang="en-US" b="1"/>
              <a:t> hdfs dfs -get /test_data/person4.txt  ./</a:t>
            </a:r>
            <a:endParaRPr lang="zh-CN" altLang="en-US" b="1"/>
          </a:p>
          <a:p>
            <a:pPr algn="l" fontAlgn="auto">
              <a:lnSpc>
                <a:spcPts val="2380"/>
              </a:lnSpc>
            </a:pPr>
            <a:endParaRPr lang="zh-CN" altLang="en-US"/>
          </a:p>
          <a:p>
            <a:pPr marL="10160" algn="l" fontAlgn="auto">
              <a:lnSpc>
                <a:spcPts val="2380"/>
              </a:lnSpc>
              <a:buClrTx/>
              <a:buSzTx/>
              <a:buFont typeface="Arial" panose="020B0604020202020204" pitchFamily="34" charset="0"/>
            </a:pPr>
            <a:r>
              <a:rPr lang="zh-CN" altLang="en-US"/>
              <a:t></a:t>
            </a:r>
            <a:r>
              <a:rPr lang="zh-CN" altLang="en-US" b="1">
                <a:solidFill>
                  <a:schemeClr val="accent1"/>
                </a:solidFill>
              </a:rPr>
              <a:t>-rm删除文件命令</a:t>
            </a:r>
            <a:endParaRPr lang="zh-CN" altLang="en-US" b="1">
              <a:solidFill>
                <a:schemeClr val="accent1"/>
              </a:solidFill>
            </a:endParaRPr>
          </a:p>
          <a:p>
            <a:pPr algn="l" fontAlgn="auto">
              <a:lnSpc>
                <a:spcPts val="2380"/>
              </a:lnSpc>
            </a:pPr>
            <a:r>
              <a:rPr lang="zh-CN" altLang="en-US"/>
              <a:t>语法格式：</a:t>
            </a:r>
            <a:endParaRPr lang="zh-CN" altLang="en-US"/>
          </a:p>
          <a:p>
            <a:pPr algn="l" fontAlgn="auto">
              <a:lnSpc>
                <a:spcPts val="2380"/>
              </a:lnSpc>
              <a:buClrTx/>
              <a:buSzTx/>
              <a:buFontTx/>
            </a:pPr>
            <a:r>
              <a:rPr lang="en-US" altLang="zh-CN" b="1">
                <a:solidFill>
                  <a:srgbClr val="FF0000"/>
                </a:solidFill>
              </a:rPr>
              <a:t>	</a:t>
            </a:r>
            <a:r>
              <a:rPr lang="zh-CN" altLang="en-US" b="1">
                <a:solidFill>
                  <a:srgbClr val="FF0000"/>
                </a:solidFill>
              </a:rPr>
              <a:t>hdfs  dfs  -rm  [ -f ]  [ -r ] 要删除的hdfs绝对路径下的文件名</a:t>
            </a:r>
            <a:endParaRPr lang="zh-CN" altLang="en-US" b="1">
              <a:solidFill>
                <a:srgbClr val="FF0000"/>
              </a:solidFill>
            </a:endParaRPr>
          </a:p>
          <a:p>
            <a:pPr algn="l" fontAlgn="auto">
              <a:lnSpc>
                <a:spcPts val="2380"/>
              </a:lnSpc>
            </a:pPr>
            <a:r>
              <a:rPr lang="zh-CN" altLang="en-US">
                <a:solidFill>
                  <a:schemeClr val="accent1"/>
                </a:solidFill>
              </a:rPr>
              <a:t>-f：当不需要确认，直接强制删除时添加。</a:t>
            </a:r>
            <a:endParaRPr lang="zh-CN" altLang="en-US">
              <a:solidFill>
                <a:schemeClr val="accent1"/>
              </a:solidFill>
            </a:endParaRPr>
          </a:p>
          <a:p>
            <a:pPr algn="l" fontAlgn="auto">
              <a:lnSpc>
                <a:spcPts val="2380"/>
              </a:lnSpc>
            </a:pPr>
            <a:r>
              <a:rPr lang="zh-CN" altLang="en-US">
                <a:solidFill>
                  <a:schemeClr val="accent1"/>
                </a:solidFill>
              </a:rPr>
              <a:t>-r：当需要一次性删除同一目录下的多个文件时添加。</a:t>
            </a:r>
            <a:endParaRPr lang="zh-CN" altLang="en-US">
              <a:solidFill>
                <a:schemeClr val="accent1"/>
              </a:solidFill>
            </a:endParaRPr>
          </a:p>
          <a:p>
            <a:pPr algn="l" fontAlgn="auto">
              <a:lnSpc>
                <a:spcPts val="2380"/>
              </a:lnSpc>
            </a:pPr>
            <a:r>
              <a:rPr lang="zh-CN" altLang="en-US"/>
              <a:t>文件名：可以使用*（星号）通配符，通常与-r参数一起配合使用。</a:t>
            </a:r>
            <a:endParaRPr lang="zh-CN" altLang="en-US"/>
          </a:p>
          <a:p>
            <a:pPr algn="l" fontAlgn="auto">
              <a:lnSpc>
                <a:spcPts val="2380"/>
              </a:lnSpc>
            </a:pPr>
            <a:r>
              <a:rPr lang="zh-CN" altLang="en-US" b="1"/>
              <a:t>例如</a:t>
            </a:r>
            <a:r>
              <a:rPr lang="zh-CN" altLang="en-US"/>
              <a:t>：以下操作，实现删除HDFS中的“person4.txt”文件。</a:t>
            </a:r>
            <a:endParaRPr lang="zh-CN" altLang="en-US"/>
          </a:p>
          <a:p>
            <a:pPr algn="l" fontAlgn="auto">
              <a:lnSpc>
                <a:spcPts val="2380"/>
              </a:lnSpc>
            </a:pPr>
            <a:r>
              <a:rPr lang="zh-CN" altLang="en-US" b="1"/>
              <a:t>hdfs dfs -rm /test_data/person4.txt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5796280" y="1806575"/>
            <a:ext cx="3027045" cy="10807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想了解更多HDFS命令，可通过“-help”查询。</a:t>
            </a:r>
            <a:endParaRPr lang="zh-CN" altLang="en-US"/>
          </a:p>
          <a:p>
            <a:pPr algn="ctr"/>
            <a:r>
              <a:rPr lang="zh-CN" altLang="en-US">
                <a:sym typeface="+mn-ea"/>
              </a:rPr>
              <a:t>Hdfs dfs -help</a:t>
            </a:r>
            <a:endParaRPr lang="zh-CN" alt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7975" y="28003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2.6.2 编程方式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02260" y="678180"/>
            <a:ext cx="8539480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除命令方式外，还可以通过java编程方式实现HDFS的读写、添加、删除等操作。编程方式相对与命令方式，步骤多，难度大，但处理数据则更加灵活，能满足复杂情况下的一些处理需求。本小节以最常用到的写操作为例，实现一个HDFS文件写操作项目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260" y="1821815"/>
            <a:ext cx="2877820" cy="2533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50825" fontAlgn="auto">
              <a:lnSpc>
                <a:spcPts val="2380"/>
              </a:lnSpc>
              <a:buFont typeface="Arial" panose="020B0604020202020204" pitchFamily="34" charset="0"/>
              <a:buChar char="•"/>
            </a:pPr>
            <a:r>
              <a:rPr lang="zh-CN" altLang="en-US" b="1"/>
              <a:t>该项目的特点：</a:t>
            </a:r>
            <a:endParaRPr lang="zh-CN" altLang="en-US" b="1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(1)</a:t>
            </a:r>
            <a:r>
              <a:rPr lang="zh-CN" altLang="en-US" sz="1600" b="1">
                <a:solidFill>
                  <a:schemeClr val="accent1"/>
                </a:solidFill>
              </a:rPr>
              <a:t>读取</a:t>
            </a:r>
            <a:r>
              <a:rPr lang="zh-CN" altLang="en-US"/>
              <a:t>本地文件中的</a:t>
            </a:r>
            <a:r>
              <a:rPr lang="zh-CN" altLang="en-US" sz="1600" b="1">
                <a:solidFill>
                  <a:schemeClr val="accent1"/>
                </a:solidFill>
              </a:rPr>
              <a:t>JSON格式</a:t>
            </a:r>
            <a:r>
              <a:rPr lang="zh-CN" altLang="en-US"/>
              <a:t>数据；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(2)将读取的JSON</a:t>
            </a:r>
            <a:r>
              <a:rPr lang="zh-CN" altLang="en-US" sz="1600" b="1">
                <a:solidFill>
                  <a:schemeClr val="accent1"/>
                </a:solidFill>
              </a:rPr>
              <a:t>格式</a:t>
            </a:r>
            <a:r>
              <a:rPr lang="zh-CN" altLang="en-US" sz="1400"/>
              <a:t>数据</a:t>
            </a:r>
            <a:r>
              <a:rPr lang="zh-CN" altLang="en-US" sz="1600" b="1">
                <a:solidFill>
                  <a:schemeClr val="accent1"/>
                </a:solidFill>
              </a:rPr>
              <a:t>转成</a:t>
            </a:r>
            <a:r>
              <a:rPr lang="zh-CN" altLang="en-US"/>
              <a:t>实体类对象；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(3)对实体类对象</a:t>
            </a:r>
            <a:r>
              <a:rPr lang="zh-CN" altLang="en-US" sz="1600" b="1">
                <a:solidFill>
                  <a:schemeClr val="accent1"/>
                </a:solidFill>
              </a:rPr>
              <a:t>数据</a:t>
            </a:r>
            <a:r>
              <a:rPr lang="zh-CN" altLang="en-US"/>
              <a:t>进行</a:t>
            </a:r>
            <a:r>
              <a:rPr lang="zh-CN" altLang="en-US" sz="1600" b="1">
                <a:solidFill>
                  <a:schemeClr val="accent1"/>
                </a:solidFill>
              </a:rPr>
              <a:t>过滤清洗</a:t>
            </a:r>
            <a:r>
              <a:rPr lang="zh-CN" altLang="en-US"/>
              <a:t>，保留需求的数据；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(4)将保留下的数据</a:t>
            </a:r>
            <a:r>
              <a:rPr lang="zh-CN" altLang="en-US" sz="1600" b="1">
                <a:solidFill>
                  <a:schemeClr val="accent1"/>
                </a:solidFill>
              </a:rPr>
              <a:t>写入HDFS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69310" y="182181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/>
              <a:t>项目的结构如下</a:t>
            </a:r>
            <a:endParaRPr lang="zh-CN" altLang="en-US" b="1"/>
          </a:p>
        </p:txBody>
      </p:sp>
      <p:pic>
        <p:nvPicPr>
          <p:cNvPr id="118" name="图片 118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4565" y="2352040"/>
            <a:ext cx="1868170" cy="2415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54675" y="2207260"/>
            <a:ext cx="3187065" cy="213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log4j.properties</a:t>
            </a:r>
            <a:r>
              <a:rPr lang="zh-CN" altLang="en-US"/>
              <a:t>文件来至Hadoop的“etc/hadoop”目录。</a:t>
            </a:r>
            <a:endParaRPr lang="zh-CN" altLang="en-US"/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OrdersInfo.java</a:t>
            </a:r>
            <a:r>
              <a:rPr lang="zh-CN" altLang="en-US"/>
              <a:t>文件：JavaBean实体类，用于数据</a:t>
            </a:r>
            <a:r>
              <a:rPr lang="zh-CN" altLang="en-US" sz="1600" b="1">
                <a:solidFill>
                  <a:schemeClr val="accent1"/>
                </a:solidFill>
              </a:rPr>
              <a:t>格式</a:t>
            </a:r>
            <a:r>
              <a:rPr lang="zh-CN" altLang="en-US"/>
              <a:t>的</a:t>
            </a:r>
            <a:r>
              <a:rPr lang="zh-CN" altLang="en-US" sz="1600" b="1">
                <a:solidFill>
                  <a:schemeClr val="accent1"/>
                </a:solidFill>
              </a:rPr>
              <a:t>转</a:t>
            </a:r>
            <a:r>
              <a:rPr lang="zh-CN" altLang="en-US" sz="1600" b="1">
                <a:solidFill>
                  <a:schemeClr val="accent1"/>
                </a:solidFill>
              </a:rPr>
              <a:t>换；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App.java</a:t>
            </a:r>
            <a:r>
              <a:rPr lang="zh-CN" altLang="en-US"/>
              <a:t>文件：项目的执行入口文件，完成</a:t>
            </a:r>
            <a:r>
              <a:rPr lang="zh-CN" altLang="en-US" sz="1600" b="1">
                <a:solidFill>
                  <a:schemeClr val="accent1"/>
                </a:solidFill>
              </a:rPr>
              <a:t>数据的读/写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5115" y="30226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创建项目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035" y="749935"/>
            <a:ext cx="8583930" cy="968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280"/>
              </a:lnSpc>
            </a:pPr>
            <a:r>
              <a:rPr lang="en-US" altLang="zh-CN"/>
              <a:t>    </a:t>
            </a:r>
            <a:r>
              <a:rPr lang="zh-CN" altLang="en-US"/>
              <a:t>在eclipse工具的菜单栏，依次单击“File”→“New”→“Project”，在弹出的“New Project”窗口中，选择“Maven”下的“Maven Project”。（</a:t>
            </a:r>
            <a:r>
              <a:rPr lang="zh-CN" altLang="en-US" b="1">
                <a:solidFill>
                  <a:schemeClr val="accent1"/>
                </a:solidFill>
              </a:rPr>
              <a:t>在创建Maven Project项目前，应先进行Maven本地化环境的配置，具体配置步骤参见附录一“Windows环境下Maven工程开发环境的安装与配置”中的内容</a:t>
            </a:r>
            <a:r>
              <a:rPr lang="zh-CN" altLang="en-US"/>
              <a:t>。）</a:t>
            </a:r>
            <a:endParaRPr lang="zh-CN" altLang="en-US"/>
          </a:p>
        </p:txBody>
      </p:sp>
      <p:pic>
        <p:nvPicPr>
          <p:cNvPr id="119" name="图片 119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1930" y="1772285"/>
            <a:ext cx="3367405" cy="3207385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8610" y="267335"/>
            <a:ext cx="8526780" cy="968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280"/>
              </a:lnSpc>
            </a:pPr>
            <a:r>
              <a:rPr lang="en-US" altLang="zh-CN"/>
              <a:t>    </a:t>
            </a:r>
            <a:r>
              <a:rPr lang="zh-CN" altLang="en-US"/>
              <a:t>在弹出的新窗口中，在“Group Id”处，填写倒序的公司或组织域名；在“Artifact Id”处填写模块名（即工程名）；“Version”为版本号，选择默认（这三个属性可以在maven仓库中唯一定位一个maven工程）。单击“Finish”按钮，完成工程的创建。</a:t>
            </a:r>
            <a:endParaRPr lang="zh-CN" altLang="en-US"/>
          </a:p>
        </p:txBody>
      </p:sp>
      <p:pic>
        <p:nvPicPr>
          <p:cNvPr id="121" name="图片 12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6363" y="1326833"/>
            <a:ext cx="3985895" cy="336740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9405" y="29083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2. 源代码部分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19405" y="797560"/>
            <a:ext cx="67494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pom.xml文件</a:t>
            </a:r>
            <a:r>
              <a:rPr lang="zh-CN" altLang="en-US"/>
              <a:t>中部分核心内容。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6260" y="1104265"/>
            <a:ext cx="587184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......</a:t>
            </a:r>
            <a:endParaRPr lang="en-US" altLang="zh-CN"/>
          </a:p>
          <a:p>
            <a:r>
              <a:rPr lang="zh-CN" altLang="en-US"/>
              <a:t>&lt;dependency&gt;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&lt;groupId&gt;org.apache.hadoop&lt;/groupId&gt;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&lt;artifactId&gt;hadoop-client&lt;/artifactId&gt;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&lt;version&gt;3.3.</a:t>
            </a:r>
            <a:r>
              <a:rPr lang="en-US" altLang="zh-CN"/>
              <a:t>1</a:t>
            </a:r>
            <a:r>
              <a:rPr lang="zh-CN" altLang="en-US"/>
              <a:t>&lt;/version&gt;</a:t>
            </a:r>
            <a:endParaRPr lang="zh-CN" altLang="en-US"/>
          </a:p>
          <a:p>
            <a:r>
              <a:rPr lang="zh-CN" altLang="en-US"/>
              <a:t>&lt;/dependency&gt;</a:t>
            </a:r>
            <a:endParaRPr lang="zh-CN" altLang="en-US"/>
          </a:p>
          <a:p>
            <a:r>
              <a:rPr lang="zh-CN" altLang="en-US"/>
              <a:t>&lt;dependency&gt;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&lt;groupId&gt;org.slf4j&lt;/groupId&gt;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&lt;artifactId&gt;slf4j-simple&lt;/artifactId&gt;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&lt;version&gt;1.7.25&lt;/version&gt;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&lt;scope&gt;compile&lt;/scope&gt;</a:t>
            </a:r>
            <a:endParaRPr lang="zh-CN" altLang="en-US"/>
          </a:p>
          <a:p>
            <a:r>
              <a:rPr lang="zh-CN" altLang="en-US"/>
              <a:t>&lt;/dependency&gt;</a:t>
            </a:r>
            <a:endParaRPr lang="zh-CN" altLang="en-US"/>
          </a:p>
          <a:p>
            <a:r>
              <a:rPr lang="zh-CN" altLang="en-US"/>
              <a:t>&lt;dependency&gt;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&lt;groupId&gt;com.alibaba&lt;/groupId&gt;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&lt;artifactId&gt;fastjson&lt;/artifactId&gt;</a:t>
            </a:r>
            <a:endParaRPr lang="zh-CN" altLang="en-US"/>
          </a:p>
          <a:p>
            <a:r>
              <a:rPr lang="en-US" altLang="zh-CN"/>
              <a:t>	</a:t>
            </a:r>
            <a:r>
              <a:rPr lang="zh-CN" altLang="en-US"/>
              <a:t>&lt;version&gt;1.2.41&lt;/version&gt;</a:t>
            </a:r>
            <a:endParaRPr lang="zh-CN" altLang="en-US"/>
          </a:p>
          <a:p>
            <a:r>
              <a:rPr lang="zh-CN" altLang="en-US"/>
              <a:t>&lt;/dependency&gt;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6" name="云形标注 5"/>
          <p:cNvSpPr/>
          <p:nvPr/>
        </p:nvSpPr>
        <p:spPr>
          <a:xfrm>
            <a:off x="5589905" y="678815"/>
            <a:ext cx="3061970" cy="84582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配置项目的需的开发包（</a:t>
            </a:r>
            <a:r>
              <a:rPr lang="en-US" altLang="zh-CN">
                <a:sym typeface="+mn-ea"/>
              </a:rPr>
              <a:t>Hadoop</a:t>
            </a:r>
            <a:r>
              <a:rPr lang="zh-CN" altLang="en-US">
                <a:sym typeface="+mn-ea"/>
              </a:rPr>
              <a:t>、fastjson等）</a:t>
            </a:r>
            <a:endParaRPr lang="zh-CN" alt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9405" y="290830"/>
            <a:ext cx="39916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OrdersInfo.java文件</a:t>
            </a:r>
            <a:r>
              <a:rPr lang="zh-CN" altLang="en-US"/>
              <a:t>中部分核心内容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848350" y="521335"/>
            <a:ext cx="2475865" cy="93599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创建订单实体类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5755" y="797560"/>
            <a:ext cx="5522595" cy="4184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class OrdersInfo {</a:t>
            </a:r>
            <a:endParaRPr lang="zh-CN" altLang="en-US"/>
          </a:p>
          <a:p>
            <a:r>
              <a:rPr lang="zh-CN" altLang="en-US"/>
              <a:t>    private String orderId;// 订单ID</a:t>
            </a:r>
            <a:endParaRPr lang="zh-CN" altLang="en-US"/>
          </a:p>
          <a:p>
            <a:r>
              <a:rPr lang="zh-CN" altLang="en-US"/>
              <a:t>    private long createOrderTime;// 下单时间</a:t>
            </a:r>
            <a:endParaRPr lang="zh-CN" altLang="en-US"/>
          </a:p>
          <a:p>
            <a:r>
              <a:rPr lang="zh-CN" altLang="en-US"/>
              <a:t>    private String paymentId;// 支付编号</a:t>
            </a:r>
            <a:endParaRPr lang="zh-CN" altLang="en-US"/>
          </a:p>
          <a:p>
            <a:r>
              <a:rPr lang="zh-CN" altLang="en-US"/>
              <a:t>    private Date paymentTime;// 支付时间</a:t>
            </a:r>
            <a:endParaRPr lang="zh-CN" altLang="en-US"/>
          </a:p>
          <a:p>
            <a:r>
              <a:rPr lang="zh-CN" altLang="en-US"/>
              <a:t>    private String goodsId;// 商品ID</a:t>
            </a:r>
            <a:endParaRPr lang="zh-CN" altLang="en-US"/>
          </a:p>
          <a:p>
            <a:r>
              <a:rPr lang="zh-CN" altLang="en-US"/>
              <a:t>    private String goodsName;// 商品名</a:t>
            </a:r>
            <a:endParaRPr lang="zh-CN" altLang="en-US"/>
          </a:p>
          <a:p>
            <a:r>
              <a:rPr lang="zh-CN" altLang="en-US"/>
              <a:t>    private float goodsPrice;// 价格</a:t>
            </a:r>
            <a:endParaRPr lang="zh-CN" altLang="en-US"/>
          </a:p>
          <a:p>
            <a:r>
              <a:rPr lang="zh-CN" altLang="en-US"/>
              <a:t>    private float promotionRate;// 价格折扣</a:t>
            </a:r>
            <a:endParaRPr lang="zh-CN" altLang="en-US"/>
          </a:p>
          <a:p>
            <a:r>
              <a:rPr lang="zh-CN" altLang="en-US"/>
              <a:t>    private String shopId;// 店铺ID</a:t>
            </a:r>
            <a:endParaRPr lang="zh-CN" altLang="en-US"/>
          </a:p>
          <a:p>
            <a:r>
              <a:rPr lang="zh-CN" altLang="en-US"/>
              <a:t>    private String shopName;// 店铺名</a:t>
            </a:r>
            <a:endParaRPr lang="zh-CN" altLang="en-US"/>
          </a:p>
          <a:p>
            <a:r>
              <a:rPr lang="zh-CN" altLang="en-US"/>
              <a:t>    private String shopMobile;// 店铺电话</a:t>
            </a:r>
            <a:endParaRPr lang="zh-CN" altLang="en-US"/>
          </a:p>
          <a:p>
            <a:r>
              <a:rPr lang="zh-CN" altLang="en-US"/>
              <a:t>    private float payPrice;// 单笔支付总价</a:t>
            </a:r>
            <a:endParaRPr lang="zh-CN" altLang="en-US"/>
          </a:p>
          <a:p>
            <a:r>
              <a:rPr lang="zh-CN" altLang="en-US"/>
              <a:t>    private int num;// 单笔订购数量</a:t>
            </a:r>
            <a:endParaRPr lang="zh-CN" altLang="en-US"/>
          </a:p>
          <a:p>
            <a:r>
              <a:rPr lang="zh-CN" altLang="en-US"/>
              <a:t>    private String province; // 省</a:t>
            </a:r>
            <a:endParaRPr lang="zh-CN" altLang="en-US"/>
          </a:p>
          <a:p>
            <a:r>
              <a:rPr lang="zh-CN" altLang="en-US"/>
              <a:t>    private String city; // 市</a:t>
            </a:r>
            <a:endParaRPr lang="zh-CN" altLang="en-US"/>
          </a:p>
          <a:p>
            <a:r>
              <a:rPr lang="zh-CN" altLang="en-US"/>
              <a:t>    private String county;// 县</a:t>
            </a:r>
            <a:endParaRPr lang="zh-CN" altLang="en-US"/>
          </a:p>
          <a:p>
            <a:r>
              <a:rPr lang="zh-CN" altLang="en-US"/>
              <a:t>    private String catagorys;//类别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7180" y="291465"/>
            <a:ext cx="417131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App.java文件</a:t>
            </a:r>
            <a:r>
              <a:rPr lang="zh-CN" altLang="en-US"/>
              <a:t>中</a:t>
            </a:r>
            <a:r>
              <a:rPr lang="zh-CN" altLang="en-US">
                <a:sym typeface="+mn-ea"/>
              </a:rPr>
              <a:t>部分核心内容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7180" y="629285"/>
            <a:ext cx="8571230" cy="430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public class App {</a:t>
            </a:r>
            <a:endParaRPr lang="zh-CN" altLang="en-US"/>
          </a:p>
          <a:p>
            <a:r>
              <a:rPr lang="en-US" altLang="zh-CN"/>
              <a:t>    ......</a:t>
            </a:r>
            <a:endParaRPr lang="zh-CN" altLang="en-US"/>
          </a:p>
          <a:p>
            <a:r>
              <a:rPr lang="zh-CN" altLang="en-US"/>
              <a:t>    public void writeToHDFS(String path) {  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// 对HDFS的写操作</a:t>
            </a:r>
            <a:endParaRPr lang="zh-CN" altLang="en-US"/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chemeClr val="accent1"/>
                </a:solidFill>
              </a:rPr>
              <a:t>Configuration configuration = new Configuration();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// 创建HDFS配置对象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chemeClr val="accent1"/>
                </a:solidFill>
              </a:rPr>
              <a:t>// 设置active状态下的Hadoop节点信息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chemeClr val="accent1"/>
                </a:solidFill>
              </a:rPr>
              <a:t>configuration.set("fs.defaultFS", "hdfs://node1:9820");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chemeClr val="accent1"/>
                </a:solidFill>
              </a:rPr>
              <a:t>// 设置HDFS信息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b="1">
                <a:solidFill>
                  <a:schemeClr val="accent1"/>
                </a:solidFill>
              </a:rPr>
              <a:t>        configuration.set("fs.hdfs.impl", "org.apache.hadoop.hdfs.DistributedFileSystem");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/>
              <a:t>        </a:t>
            </a:r>
            <a:r>
              <a:rPr lang="zh-CN" altLang="en-US" sz="1600" b="1">
                <a:solidFill>
                  <a:schemeClr val="accent1"/>
                </a:solidFill>
              </a:rPr>
              <a:t>System.setProperty("HADOOP_USER_NAME", "root");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// 设置Hadoop用户信息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        try {</a:t>
            </a:r>
            <a:endParaRPr lang="zh-CN" altLang="en-US"/>
          </a:p>
          <a:p>
            <a:r>
              <a:rPr lang="en-US" altLang="zh-CN"/>
              <a:t>	    </a:t>
            </a:r>
            <a:r>
              <a:rPr lang="zh-CN" altLang="en-US" b="1">
                <a:solidFill>
                  <a:schemeClr val="accent1"/>
                </a:solidFill>
                <a:sym typeface="+mn-ea"/>
              </a:rPr>
              <a:t>// 创建HDFS的文件系统对象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/>
              <a:t>            </a:t>
            </a:r>
            <a:r>
              <a:rPr lang="zh-CN" altLang="en-US" sz="1600" b="1">
                <a:solidFill>
                  <a:schemeClr val="accent1"/>
                </a:solidFill>
              </a:rPr>
              <a:t>FileSystem fs = FileSystem.get(configuration); 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en-US"/>
              <a:t>            </a:t>
            </a:r>
            <a:r>
              <a:rPr lang="zh-CN" altLang="en-US" sz="1600" b="1">
                <a:solidFill>
                  <a:schemeClr val="accent1"/>
                </a:solidFill>
              </a:rPr>
              <a:t>Path p = new Path(path); 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// 创建HDFS的路径对象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/>
              <a:t>            // 检测提交的路径是否是绝对路径</a:t>
            </a:r>
            <a:endParaRPr lang="zh-CN" altLang="en-US"/>
          </a:p>
          <a:p>
            <a:r>
              <a:rPr lang="zh-CN" altLang="en-US"/>
              <a:t>            if(p.isAbsolute() == false) p = new Path("/" + path);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/>
              <a:t>            </a:t>
            </a:r>
            <a:r>
              <a:rPr lang="zh-CN" altLang="en-US" sz="1600" b="1">
                <a:solidFill>
                  <a:schemeClr val="accent1"/>
                </a:solidFill>
              </a:rPr>
              <a:t>// 创建</a:t>
            </a:r>
            <a:r>
              <a:rPr lang="zh-CN" altLang="en-US" sz="1600" b="1">
                <a:solidFill>
                  <a:srgbClr val="FF0000"/>
                </a:solidFill>
              </a:rPr>
              <a:t>HDFS数据流写对象</a:t>
            </a:r>
            <a:r>
              <a:rPr lang="zh-CN" altLang="en-US" sz="1600" b="1">
                <a:solidFill>
                  <a:schemeClr val="accent1"/>
                </a:solidFill>
              </a:rPr>
              <a:t>，设置覆盖写为true，缓存大小1024字节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en-US" sz="1600" b="1">
                <a:solidFill>
                  <a:schemeClr val="accent1"/>
                </a:solidFill>
              </a:rPr>
              <a:t>           </a:t>
            </a:r>
            <a:r>
              <a:rPr lang="zh-CN" altLang="en-US" sz="1800" b="1">
                <a:solidFill>
                  <a:srgbClr val="FF0000"/>
                </a:solidFill>
              </a:rPr>
              <a:t>FSDataOutputStream fos = fs.create(p, true, 1024);</a:t>
            </a:r>
            <a:endParaRPr lang="zh-CN" altLang="en-US" sz="1800" b="1">
              <a:solidFill>
                <a:srgbClr val="FF0000"/>
              </a:solidFill>
            </a:endParaRPr>
          </a:p>
          <a:p>
            <a:r>
              <a:rPr lang="zh-CN" altLang="en-US"/>
              <a:t>            </a:t>
            </a:r>
            <a:endParaRPr lang="zh-CN" alt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1465" y="431165"/>
            <a:ext cx="8561070" cy="3446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	    </a:t>
            </a:r>
            <a:r>
              <a:rPr lang="zh-CN" altLang="en-US"/>
              <a:t>// 从列表中读取商品对象</a:t>
            </a:r>
            <a:endParaRPr lang="zh-CN" altLang="en-US"/>
          </a:p>
          <a:p>
            <a:r>
              <a:rPr lang="zh-CN" altLang="en-US"/>
              <a:t>            for(OrdersInfo osi : this.m_list) {</a:t>
            </a:r>
            <a:endParaRPr lang="zh-CN" altLang="en-US"/>
          </a:p>
          <a:p>
            <a:r>
              <a:rPr lang="zh-CN" altLang="en-US"/>
              <a:t>                // 对商品信息进行过滤，保留符合条件的商品</a:t>
            </a:r>
            <a:endParaRPr lang="zh-CN" altLang="en-US"/>
          </a:p>
          <a:p>
            <a:r>
              <a:rPr lang="en-US" altLang="zh-CN"/>
              <a:t>		</a:t>
            </a:r>
            <a:r>
              <a:rPr lang="zh-CN" altLang="en-US"/>
              <a:t>if(osi.getPayPrice() &gt;= 300.0){</a:t>
            </a:r>
            <a:endParaRPr lang="zh-CN" altLang="en-US"/>
          </a:p>
          <a:p>
            <a:r>
              <a:rPr lang="zh-CN" altLang="en-US"/>
              <a:t>               // 对商品信息进行清洗，按需求重新组装格式。商品名与销售额之间用英文冒号连接，</a:t>
            </a:r>
            <a:endParaRPr lang="zh-CN" altLang="en-US"/>
          </a:p>
          <a:p>
            <a:r>
              <a:rPr lang="zh-CN" altLang="en-US"/>
              <a:t>               // 每个对象信息之间用英文的空格连接，</a:t>
            </a:r>
            <a:r>
              <a:rPr lang="zh-CN" altLang="en-US" sz="1600" b="1">
                <a:solidFill>
                  <a:srgbClr val="FF0000"/>
                </a:solidFill>
              </a:rPr>
              <a:t>采用字节格式写入HDFS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                	</a:t>
            </a:r>
            <a:r>
              <a:rPr lang="zh-CN" altLang="en-US" sz="1600" b="1">
                <a:solidFill>
                  <a:srgbClr val="FF0000"/>
                </a:solidFill>
              </a:rPr>
              <a:t>fos.write</a:t>
            </a:r>
            <a:r>
              <a:rPr lang="zh-CN" altLang="en-US"/>
              <a:t>((osi.getShopName() + "-" + osi.getGoodsName() + ":" </a:t>
            </a:r>
            <a:endParaRPr lang="zh-CN" altLang="en-US"/>
          </a:p>
          <a:p>
            <a:r>
              <a:rPr lang="zh-CN" altLang="en-US"/>
              <a:t>		                + osi.getPayPrice() + " ")</a:t>
            </a:r>
            <a:r>
              <a:rPr lang="zh-CN" altLang="en-US" sz="1600" b="1">
                <a:solidFill>
                  <a:srgbClr val="FF0000"/>
                </a:solidFill>
              </a:rPr>
              <a:t>.getBytes()</a:t>
            </a:r>
            <a:r>
              <a:rPr lang="zh-CN" altLang="en-US"/>
              <a:t>);</a:t>
            </a:r>
            <a:endParaRPr lang="zh-CN" altLang="en-US"/>
          </a:p>
          <a:p>
            <a:r>
              <a:rPr lang="zh-CN" altLang="en-US"/>
              <a:t>               }</a:t>
            </a:r>
            <a:endParaRPr lang="zh-CN" altLang="en-US"/>
          </a:p>
          <a:p>
            <a:r>
              <a:rPr lang="zh-CN" altLang="en-US"/>
              <a:t>            }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/>
              <a:t>            </a:t>
            </a:r>
            <a:r>
              <a:rPr lang="zh-CN" altLang="en-US" sz="1600" b="1">
                <a:solidFill>
                  <a:srgbClr val="FF0000"/>
                </a:solidFill>
              </a:rPr>
              <a:t>fos.close(); //关闭</a:t>
            </a:r>
            <a:r>
              <a:rPr lang="zh-CN" altLang="en-US" sz="1600" b="1">
                <a:solidFill>
                  <a:srgbClr val="FF0000"/>
                </a:solidFill>
                <a:sym typeface="+mn-ea"/>
              </a:rPr>
              <a:t>HDFS数据流写对象</a:t>
            </a:r>
            <a:endParaRPr lang="zh-CN" altLang="en-US" sz="1600" b="1">
              <a:solidFill>
                <a:srgbClr val="FF0000"/>
              </a:solidFill>
            </a:endParaRPr>
          </a:p>
          <a:p>
            <a:r>
              <a:rPr lang="zh-CN" altLang="en-US"/>
              <a:t>        } catch (IOException ie) {</a:t>
            </a:r>
            <a:endParaRPr lang="zh-CN" altLang="en-US"/>
          </a:p>
          <a:p>
            <a:r>
              <a:rPr lang="zh-CN" altLang="en-US"/>
              <a:t>            ie.printStackTrace();</a:t>
            </a:r>
            <a:endParaRPr lang="zh-CN" altLang="en-US"/>
          </a:p>
          <a:p>
            <a:r>
              <a:rPr lang="zh-CN" altLang="en-US"/>
              <a:t>        }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8610" y="30226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1600" b="1"/>
              <a:t>3. 操作部分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08610" y="770255"/>
            <a:ext cx="8482330" cy="968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280"/>
              </a:lnSpc>
            </a:pPr>
            <a:r>
              <a:rPr lang="en-US" altLang="zh-CN"/>
              <a:t>    </a:t>
            </a:r>
            <a:r>
              <a:rPr lang="zh-CN" altLang="en-US"/>
              <a:t>在eclipse工具的“Project Explorer”窗口，选择工程名称，点鼠标右键，在快捷菜单中指向“Show in Local Terminal”，单击其下的“mvn”，打开一个“Terminal”窗口，注意：整个编译过程中，电脑必须连通网络，且网速不能太慢。</a:t>
            </a:r>
            <a:endParaRPr lang="zh-CN" altLang="en-US"/>
          </a:p>
        </p:txBody>
      </p:sp>
      <p:pic>
        <p:nvPicPr>
          <p:cNvPr id="90" name="图片 90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0" y="1828800"/>
            <a:ext cx="577215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1780" y="259715"/>
            <a:ext cx="860044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 </a:t>
            </a:r>
            <a:r>
              <a:rPr lang="zh-CN" altLang="en-US" b="1">
                <a:sym typeface="+mn-ea"/>
              </a:rPr>
              <a:t>窗口中</a:t>
            </a:r>
            <a:r>
              <a:rPr lang="zh-CN" altLang="en-US" b="1"/>
              <a:t>没有显示</a:t>
            </a:r>
            <a:r>
              <a:rPr lang="zh-CN" altLang="en-US" b="1">
                <a:sym typeface="+mn-ea"/>
              </a:rPr>
              <a:t>“VMnet8”虚拟网卡的</a:t>
            </a:r>
            <a:r>
              <a:rPr lang="zh-CN" altLang="en-US" b="1"/>
              <a:t>“默认网关”信息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272415" y="661035"/>
            <a:ext cx="85998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</a:t>
            </a:r>
            <a:r>
              <a:rPr lang="zh-CN" altLang="en-US"/>
              <a:t>在“虚拟网络编辑器”窗口中，首先选择窗口上方的“VMnet8”虚拟网卡，然后单击“NAT设置”按钮。在弹出的“NAT设置”窗口中，查看“默认网关”地址。</a:t>
            </a:r>
            <a:endParaRPr lang="zh-CN" altLang="en-US"/>
          </a:p>
        </p:txBody>
      </p:sp>
      <p:pic>
        <p:nvPicPr>
          <p:cNvPr id="21" name="图片 21" descr="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065" y="1332865"/>
            <a:ext cx="3967480" cy="3592195"/>
          </a:xfrm>
          <a:prstGeom prst="rect">
            <a:avLst/>
          </a:prstGeom>
        </p:spPr>
      </p:pic>
      <p:pic>
        <p:nvPicPr>
          <p:cNvPr id="22" name="图片 22" descr="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785" y="1291590"/>
            <a:ext cx="3502025" cy="367474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690" y="312420"/>
            <a:ext cx="851598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在“Terminal”窗口，显示如下信息，则表明jar包文件编译成功。</a:t>
            </a:r>
            <a:endParaRPr lang="zh-CN" altLang="en-US"/>
          </a:p>
        </p:txBody>
      </p:sp>
      <p:pic>
        <p:nvPicPr>
          <p:cNvPr id="139" name="图片 139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323" y="900430"/>
            <a:ext cx="6182995" cy="205867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7180" y="260985"/>
            <a:ext cx="8549640" cy="3892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将工程下的“target”文件夹中编译好的项目jar文件和本章提供的素材文件orderinfo.log，</a:t>
            </a:r>
            <a:r>
              <a:rPr lang="zh-CN" altLang="en-US" sz="1600" b="1">
                <a:solidFill>
                  <a:schemeClr val="accent1"/>
                </a:solidFill>
              </a:rPr>
              <a:t>导入</a:t>
            </a:r>
            <a:r>
              <a:rPr lang="zh-CN" altLang="en-US"/>
              <a:t>到主节点node1的“/usr/test/”目录下。（orderinfo.log是一个关于商品交易的日志文件，其数据格式为json格式，数据结构参见项目中的OrdersInfo.java文件代码注释）。</a:t>
            </a:r>
            <a:endParaRPr lang="zh-CN" altLang="en-US"/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启动</a:t>
            </a:r>
            <a:r>
              <a:rPr lang="zh-CN" altLang="en-US"/>
              <a:t>好Hadoop集群后，检查主节点node1是否是active状态，必须确保主节点node1是</a:t>
            </a:r>
            <a:r>
              <a:rPr lang="zh-CN" altLang="en-US" sz="1600" b="1">
                <a:solidFill>
                  <a:schemeClr val="accent1"/>
                </a:solidFill>
              </a:rPr>
              <a:t>active</a:t>
            </a:r>
            <a:r>
              <a:rPr lang="zh-CN" altLang="en-US"/>
              <a:t>状态。然后进入</a:t>
            </a:r>
            <a:r>
              <a:rPr lang="zh-CN" altLang="en-US">
                <a:sym typeface="+mn-ea"/>
              </a:rPr>
              <a:t>主节点node1的</a:t>
            </a:r>
            <a:r>
              <a:rPr lang="zh-CN" altLang="en-US"/>
              <a:t>“test”目录。</a:t>
            </a:r>
            <a:endParaRPr lang="zh-CN" altLang="en-US"/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在“test”目录下，</a:t>
            </a:r>
            <a:r>
              <a:rPr lang="zh-CN" altLang="en-US" sz="1600" b="1">
                <a:solidFill>
                  <a:schemeClr val="accent1"/>
                </a:solidFill>
              </a:rPr>
              <a:t>执行</a:t>
            </a:r>
            <a:r>
              <a:rPr lang="zh-CN" altLang="en-US"/>
              <a:t>以下命令，运行项目的</a:t>
            </a:r>
            <a:r>
              <a:rPr lang="zh-CN" altLang="en-US" sz="1600" b="1">
                <a:solidFill>
                  <a:schemeClr val="accent1"/>
                </a:solidFill>
              </a:rPr>
              <a:t>jar文件</a:t>
            </a:r>
            <a:r>
              <a:rPr lang="zh-CN" altLang="en-US"/>
              <a:t>，对同一目录下的商品日志文件orderinfo.log中的数据进行清洗，并将清洗的结果保存到HDFS的“/test-write-hdfs/data.txt”文件中，注意以下命令中“orderinfo.log”与“/test-write-hdfs/data.txt”之间有英文的空格间隔。</a:t>
            </a:r>
            <a:endParaRPr lang="zh-CN" altLang="en-US"/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endParaRPr lang="zh-CN" altLang="en-US"/>
          </a:p>
          <a:p>
            <a:pPr lvl="1" indent="0" fontAlgn="auto">
              <a:lnSpc>
                <a:spcPts val="2280"/>
              </a:lnSpc>
              <a:buNone/>
            </a:pPr>
            <a:r>
              <a:rPr lang="zh-CN" altLang="en-US" b="1">
                <a:solidFill>
                  <a:schemeClr val="accent1"/>
                </a:solidFill>
              </a:rPr>
              <a:t>[root@node1 test]#  java -jar  hdfs-write-0.0.1-SNAPSHOT-jar-with-dependencies.jar  </a:t>
            </a:r>
            <a:endParaRPr lang="zh-CN" altLang="en-US" b="1">
              <a:solidFill>
                <a:schemeClr val="accent1"/>
              </a:solidFill>
            </a:endParaRPr>
          </a:p>
          <a:p>
            <a:pPr lvl="1" indent="0" fontAlgn="auto">
              <a:lnSpc>
                <a:spcPts val="2280"/>
              </a:lnSpc>
              <a:buNone/>
            </a:pPr>
            <a:r>
              <a:rPr lang="zh-CN" altLang="en-US" b="1">
                <a:solidFill>
                  <a:schemeClr val="accent1"/>
                </a:solidFill>
              </a:rPr>
              <a:t>                    ./orderinfo.log /test-write-hdfs/data.txt</a:t>
            </a:r>
            <a:endParaRPr lang="zh-CN" altLang="en-US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0040" y="284480"/>
            <a:ext cx="850392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ts val="2280"/>
              </a:lnSpc>
              <a:buClrTx/>
              <a:buSzTx/>
              <a:buFont typeface="Arial" panose="020B0604020202020204" pitchFamily="34" charset="0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浏览器</a:t>
            </a:r>
            <a:r>
              <a:rPr lang="zh-CN" altLang="en-US"/>
              <a:t>的地址栏输入</a:t>
            </a:r>
            <a:r>
              <a:rPr lang="zh-CN" altLang="en-US" sz="1600" b="1">
                <a:solidFill>
                  <a:schemeClr val="accent1"/>
                </a:solidFill>
              </a:rPr>
              <a:t>HDFS的地址</a:t>
            </a:r>
            <a:r>
              <a:rPr lang="zh-CN" altLang="en-US"/>
              <a:t>“node1的主机名:9870”后，回车。在页面的菜单栏，找到“Utilities”菜单列表，打开此菜单列表，单击第一个子菜单项“Browse the file system”，使页面跳转到“Browse Directory”页面。找到“test-write-hdfs”子目录，清洗后的</a:t>
            </a:r>
            <a:r>
              <a:rPr lang="zh-CN" altLang="en-US" sz="1600" b="1">
                <a:solidFill>
                  <a:schemeClr val="accent1"/>
                </a:solidFill>
              </a:rPr>
              <a:t>数据结果</a:t>
            </a:r>
            <a:r>
              <a:rPr lang="zh-CN" altLang="en-US"/>
              <a:t>存在于此目录下的data.txt文件中。</a:t>
            </a:r>
            <a:endParaRPr lang="zh-CN" altLang="en-US"/>
          </a:p>
        </p:txBody>
      </p:sp>
      <p:pic>
        <p:nvPicPr>
          <p:cNvPr id="124" name="图片 124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0" y="1632585"/>
            <a:ext cx="6271895" cy="287909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9240" y="641350"/>
            <a:ext cx="3900805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ts val="2280"/>
              </a:lnSpc>
              <a:buClrTx/>
              <a:buSzTx/>
              <a:buFont typeface="Arial" panose="020B0604020202020204" pitchFamily="34" charset="0"/>
            </a:pPr>
            <a:r>
              <a:rPr lang="zh-CN" altLang="en-US"/>
              <a:t>单击data.txt文件，在弹出的窗口中，单击上方中间的“Head the file (first 32K)”菜单，在窗口的下方文本域会显示data.txt文件中前32K大小的</a:t>
            </a:r>
            <a:r>
              <a:rPr lang="zh-CN" altLang="en-US" sz="1600" b="1">
                <a:solidFill>
                  <a:schemeClr val="accent1"/>
                </a:solidFill>
              </a:rPr>
              <a:t>文件内容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125" name="图片 125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0090" y="-2540"/>
            <a:ext cx="3877945" cy="506158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本单元主要介绍Hadoop HA（高可用）集群的搭建，以及HDFS的操作。首先介绍了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Hadoop的功能和作用，以及Hadoop 3 与Hadoop 2的区别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，然后讲解了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Hadoop HA集群的搭建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Hadoop的下载、安装与配置、启动与关闭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等，最后分别采用命令和编程方式对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HDFS进行了数据操作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ts val="2580"/>
              </a:lnSpc>
              <a:buClrTx/>
              <a:buSzTx/>
              <a:buFontTx/>
            </a:pPr>
            <a:r>
              <a:rPr lang="zh-CN" altLang="en-US" sz="1800"/>
              <a:t>   </a:t>
            </a:r>
            <a:r>
              <a:rPr lang="en-US" altLang="zh-CN" sz="1400"/>
              <a:t>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Hadoop HA（高可用）集群的搭建是企业进行大数据工作的环境平台，因此是今后大数据操作与开发的基础，应该熟练掌握本单元的知识，打好基础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278765"/>
            <a:ext cx="84874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2.2.2 配置Linux系统的网卡、修改主机名与主机映射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28930" y="797560"/>
            <a:ext cx="848677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en-US" altLang="zh-CN"/>
              <a:t>Linux </a:t>
            </a:r>
            <a:r>
              <a:rPr lang="zh-CN" altLang="en-US"/>
              <a:t>CentOS系统，以node1虚拟机为例，用管理员账号登录，输入以下命令。</a:t>
            </a:r>
            <a:endParaRPr lang="zh-CN" altLang="en-US"/>
          </a:p>
          <a:p>
            <a:pPr fontAlgn="auto">
              <a:spcBef>
                <a:spcPts val="1200"/>
              </a:spcBef>
              <a:spcAft>
                <a:spcPts val="1200"/>
              </a:spcAft>
            </a:pPr>
            <a:r>
              <a:rPr lang="zh-CN" altLang="en-US"/>
              <a:t>         </a:t>
            </a:r>
            <a:r>
              <a:rPr lang="zh-CN" altLang="en-US" sz="1800" b="1">
                <a:solidFill>
                  <a:schemeClr val="accent1"/>
                </a:solidFill>
              </a:rPr>
              <a:t>vi /etc/sysconfig/network-scripts/ifcfg-ens33 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在打开的网卡配置文件中，</a:t>
            </a:r>
            <a:r>
              <a:rPr lang="zh-CN" altLang="en-US" sz="1600" b="1">
                <a:solidFill>
                  <a:schemeClr val="accent1"/>
                </a:solidFill>
              </a:rPr>
              <a:t>配置</a:t>
            </a:r>
            <a:r>
              <a:rPr lang="zh-CN" altLang="en-US" sz="1600" b="1">
                <a:solidFill>
                  <a:schemeClr val="accent1"/>
                </a:solidFill>
              </a:rPr>
              <a:t>静态IP</a:t>
            </a:r>
            <a:r>
              <a:rPr lang="zh-CN" altLang="en-US"/>
              <a:t>，其中的“</a:t>
            </a:r>
            <a:r>
              <a:rPr lang="zh-CN" altLang="en-US" sz="1600" b="1">
                <a:solidFill>
                  <a:srgbClr val="FF0000"/>
                </a:solidFill>
              </a:rPr>
              <a:t>NETMASK</a:t>
            </a:r>
            <a:r>
              <a:rPr lang="zh-CN" altLang="en-US"/>
              <a:t>”和“</a:t>
            </a:r>
            <a:r>
              <a:rPr lang="zh-CN" altLang="en-US" sz="1600" b="1">
                <a:solidFill>
                  <a:srgbClr val="FF0000"/>
                </a:solidFill>
              </a:rPr>
              <a:t>GATEWAY</a:t>
            </a:r>
            <a:r>
              <a:rPr lang="zh-CN" altLang="en-US"/>
              <a:t>”根据在上一节查看到的“VMnet8”虚拟网卡的子网掩码和网关地址进行填写。例如：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0875" y="2434590"/>
            <a:ext cx="39439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......</a:t>
            </a:r>
            <a:endParaRPr lang="zh-CN" altLang="en-US" sz="1600" b="1"/>
          </a:p>
          <a:p>
            <a:r>
              <a:rPr lang="zh-CN" altLang="en-US" sz="1600" b="1">
                <a:solidFill>
                  <a:schemeClr val="accent1"/>
                </a:solidFill>
              </a:rPr>
              <a:t>BOOTPROTO=static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/>
              <a:t>......</a:t>
            </a:r>
            <a:endParaRPr lang="zh-CN" altLang="en-US" sz="1600" b="1"/>
          </a:p>
          <a:p>
            <a:r>
              <a:rPr lang="zh-CN" altLang="en-US" sz="1600" b="1">
                <a:solidFill>
                  <a:schemeClr val="accent1"/>
                </a:solidFill>
              </a:rPr>
              <a:t>ONBOOT=yes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IPADDR=192.168.61.101     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NETMASK=255.255.255.0     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GATEWAY=192.168.61.1    </a:t>
            </a:r>
            <a:endParaRPr lang="zh-CN" altLang="en-US" sz="1600" b="1">
              <a:solidFill>
                <a:schemeClr val="accent1"/>
              </a:solidFill>
            </a:endParaRPr>
          </a:p>
          <a:p>
            <a:r>
              <a:rPr lang="zh-CN" altLang="en-US" sz="1600" b="1">
                <a:solidFill>
                  <a:schemeClr val="accent1"/>
                </a:solidFill>
              </a:rPr>
              <a:t>DNS1=114.114.114.114</a:t>
            </a:r>
            <a:endParaRPr lang="zh-CN" altLang="en-US" sz="1600" b="1">
              <a:solidFill>
                <a:schemeClr val="accent1"/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3467100" y="2119630"/>
            <a:ext cx="5562600" cy="24847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“IPADDR”的值也必须根据“VMnet8”虚拟网卡的网关地址所在前三段网段地址+主机地址进行填写，举例来说，如果网关地址是“192.168.61.1”，子网掩码是“255.255.255.0”，则网段地址为“192.168.61”，主机地址范围一般设在“90-254”之间。因此一个完整的“IPADDR”的值可以是“192.168.61.100”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88290"/>
            <a:ext cx="84982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填写后，保存并退出文件，然后执行以下命令，重启网卡。</a:t>
            </a:r>
            <a:endParaRPr lang="zh-CN" altLang="en-US"/>
          </a:p>
          <a:p>
            <a:pPr fontAlgn="auto">
              <a:spcBef>
                <a:spcPts val="1200"/>
              </a:spcBef>
              <a:spcAft>
                <a:spcPts val="1200"/>
              </a:spcAft>
            </a:pPr>
            <a:r>
              <a:rPr lang="zh-CN" altLang="en-US" sz="1800" b="1">
                <a:solidFill>
                  <a:schemeClr val="accent1"/>
                </a:solidFill>
              </a:rPr>
              <a:t>      systemctl restart network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085" y="1193800"/>
            <a:ext cx="849947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网卡重启后，输入以下命令，测试Linux是否能访问外网，</a:t>
            </a:r>
            <a:r>
              <a:rPr lang="zh-CN" altLang="en-US" sz="1800" b="1"/>
              <a:t>前提</a:t>
            </a:r>
            <a:r>
              <a:rPr lang="zh-CN" altLang="en-US"/>
              <a:t>是自己的电脑已经可以成功访问外网。</a:t>
            </a:r>
            <a:endParaRPr lang="zh-CN" altLang="en-US"/>
          </a:p>
          <a:p>
            <a:pPr algn="l">
              <a:spcBef>
                <a:spcPts val="1200"/>
              </a:spcBef>
              <a:spcAft>
                <a:spcPts val="120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      ping www.baidu.com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如果返回以下信息，则表明Linux可以成功访问外网。按“Ctrl+c”组合键可</a:t>
            </a:r>
            <a:r>
              <a:rPr lang="zh-CN" altLang="en-US">
                <a:sym typeface="+mn-ea"/>
              </a:rPr>
              <a:t>退出反馈信息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23" name="图片 23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2609850"/>
            <a:ext cx="7143115" cy="10909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4cca3e37-a1c0-48c1-8afd-89dcce974927}"/>
</p:tagLst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24587</Words>
  <Application>WPS 演示</Application>
  <PresentationFormat>全屏显示(16:9)</PresentationFormat>
  <Paragraphs>942</Paragraphs>
  <Slides>75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6" baseType="lpstr">
      <vt:lpstr>Arial</vt:lpstr>
      <vt:lpstr>宋体</vt:lpstr>
      <vt:lpstr>Wingdings</vt:lpstr>
      <vt:lpstr>微软雅黑</vt:lpstr>
      <vt:lpstr>Century Gothic</vt:lpstr>
      <vt:lpstr>Wingdings</vt:lpstr>
      <vt:lpstr>Helvetica</vt:lpstr>
      <vt:lpstr>Arial Unicode MS</vt:lpstr>
      <vt:lpstr>等线</vt:lpstr>
      <vt:lpstr>Calibri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1111</cp:revision>
  <dcterms:created xsi:type="dcterms:W3CDTF">2015-05-05T08:02:00Z</dcterms:created>
  <dcterms:modified xsi:type="dcterms:W3CDTF">2022-02-07T13:42:52Z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