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3"/>
    <p:sldId id="458" r:id="rId4"/>
    <p:sldId id="518" r:id="rId5"/>
    <p:sldId id="519" r:id="rId6"/>
    <p:sldId id="520" r:id="rId7"/>
    <p:sldId id="521" r:id="rId8"/>
    <p:sldId id="522" r:id="rId9"/>
    <p:sldId id="523" r:id="rId10"/>
    <p:sldId id="39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2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36" userDrawn="1">
          <p15:clr>
            <a:srgbClr val="A4A3A4"/>
          </p15:clr>
        </p15:guide>
        <p15:guide id="6" orient="horz" pos="3306" userDrawn="1">
          <p15:clr>
            <a:srgbClr val="A4A3A4"/>
          </p15:clr>
        </p15:guide>
        <p15:guide id="7" pos="3884" userDrawn="1">
          <p15:clr>
            <a:srgbClr val="A4A3A4"/>
          </p15:clr>
        </p15:guide>
        <p15:guide id="8" pos="878" userDrawn="1">
          <p15:clr>
            <a:srgbClr val="A4A3A4"/>
          </p15:clr>
        </p15:guide>
        <p15:guide id="9" pos="7680" userDrawn="1">
          <p15:clr>
            <a:srgbClr val="A4A3A4"/>
          </p15:clr>
        </p15:guide>
        <p15:guide id="10" pos="7047" userDrawn="1">
          <p15:clr>
            <a:srgbClr val="A4A3A4"/>
          </p15:clr>
        </p15:guide>
        <p15:guide id="11" pos="1254" userDrawn="1">
          <p15:clr>
            <a:srgbClr val="A4A3A4"/>
          </p15:clr>
        </p15:guide>
        <p15:guide id="12" pos="6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3"/>
        <p:guide orient="horz" pos="1298"/>
        <p:guide orient="horz" pos="3724"/>
        <p:guide orient="horz" pos="3112"/>
        <p:guide orient="horz" pos="2736"/>
        <p:guide orient="horz" pos="3306"/>
        <p:guide pos="3884"/>
        <p:guide pos="878"/>
        <p:guide pos="7680"/>
        <p:guide pos="7047"/>
        <p:guide pos="1254"/>
        <p:guide pos="636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-674370" y="3002280"/>
            <a:ext cx="11725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  </a:t>
            </a:r>
            <a:r>
              <a:rPr 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项目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9  </a:t>
            </a:r>
            <a:r>
              <a:rPr lang="zh-CN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生命科学</a:t>
            </a:r>
            <a:endParaRPr lang="zh-CN" altLang="zh-CN" sz="7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865" y="215900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用字节丈量世界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701800"/>
            <a:ext cx="7562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信息的单位是二进制比特，每个比特只能有 0 或 1 两种值。一个字节包含 8个比特。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打电话的时候，声音被编码为“比特”，通过无线电波和数字电缆传送到接收端，接收端再将比特解码并转化为声音。</a:t>
            </a:r>
            <a:endParaRPr lang="en-US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3467100"/>
            <a:ext cx="6823710" cy="27120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用数学思维解决通信难题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“好”的数学必须是纯粹的，而应用数学是“无趣的”。但数学只是数学本身，并没有纯粹和应用之分</a:t>
            </a:r>
            <a:r>
              <a:rPr 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，但他们阻止它解决现实世界中的实际问题。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预测是如何产生的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感知取决于对早期感官事件提取的规律性的期望。在这个框架中，由较高层级皮层产生的当前感知信号的预测来自 E 和 R 群体之间的相互作用，并且被反馈到下面的层级（E是误差单元，R 是表征单元）。只有预测误差会向前传播。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4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深度理解大脑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随着我们对大脑，尤其是关于学习和记忆机制的了解更加深入，我们将更好地理解大脑功能的原理。人类大脑在睡眠期间的整体活动模式，可以让我们了解大脑皮层中广泛分布的信息是如何联系在一起的。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大脑的操作系统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我们的意识在大脑的操作系统上运行着应用程序，大脑操作系统将信息的内容、位置，以及存储方法与意识隔离开来。我们并不知道大脑是如何储存我们一生积累的大量经验的，也不知道这些经验如何塑造我们的行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为。虽然有可能明确地解释一些经验，但我们所理解的这部分只是冰山一角。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生物学与计算科学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信息爆炸已经将生物学转化为量化科学。操作系统对在计算机的硬件上运行的程序进行控制。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9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媲美人类大脑的人工智能操作系统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419350"/>
            <a:ext cx="75628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“ BRAIN 计划”以及世界上其他大脑研究项目带来的发现，会启发 50 年后的应用，这些应用现在看上去还如科幻小说一般遥不可及。到 2050 年，人工智能可能会拥有能和我们大脑相媲美的操作系统。</a:t>
            </a:r>
            <a:endParaRPr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commondata" val="eyJoZGlkIjoiZWNhYzc5NThlMmQ4YTlhZTI0ZTMyYWFhZWUyMTMxNjcifQ==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834</Words>
  <Application>WPS 演示</Application>
  <PresentationFormat/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Copperplate Gothic Bold</vt:lpstr>
      <vt:lpstr>微软雅黑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158</cp:revision>
  <dcterms:created xsi:type="dcterms:W3CDTF">2015-09-01T10:32:00Z</dcterms:created>
  <dcterms:modified xsi:type="dcterms:W3CDTF">2024-02-28T01:44:44Z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020AF15CE6B7460A92579ECC5FCCE65B</vt:lpwstr>
  </property>
</Properties>
</file>