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p:sldMasterIdLst>
    <p:sldMasterId id="2147483648" r:id="rId1"/>
  </p:sldMasterIdLst>
  <p:notesMasterIdLst>
    <p:notesMasterId r:id="rId20"/>
  </p:notesMasterIdLst>
  <p:sldIdLst>
    <p:sldId id="257" r:id="rId3"/>
    <p:sldId id="458" r:id="rId4"/>
    <p:sldId id="461" r:id="rId5"/>
    <p:sldId id="459" r:id="rId6"/>
    <p:sldId id="462" r:id="rId7"/>
    <p:sldId id="463" r:id="rId8"/>
    <p:sldId id="464" r:id="rId9"/>
    <p:sldId id="465" r:id="rId10"/>
    <p:sldId id="466" r:id="rId11"/>
    <p:sldId id="468" r:id="rId12"/>
    <p:sldId id="469" r:id="rId13"/>
    <p:sldId id="470" r:id="rId14"/>
    <p:sldId id="471" r:id="rId15"/>
    <p:sldId id="472" r:id="rId16"/>
    <p:sldId id="473" r:id="rId17"/>
    <p:sldId id="474" r:id="rId18"/>
    <p:sldId id="392" r:id="rId19"/>
  </p:sldIdLst>
  <p:sldSz cx="12192000" cy="6858000"/>
  <p:notesSz cx="6858000" cy="9144000"/>
  <p:custDataLst>
    <p:tags r:id="rId24"/>
  </p:custDataLst>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9pPr>
  </p:defaultTextStyle>
  <p:extLst>
    <p:ext uri="{EFAFB233-063F-42B5-8137-9DF3F51BA10A}">
      <p15:sldGuideLst xmlns:p15="http://schemas.microsoft.com/office/powerpoint/2012/main">
        <p15:guide id="1" orient="horz" pos="403" userDrawn="1">
          <p15:clr>
            <a:srgbClr val="A4A3A4"/>
          </p15:clr>
        </p15:guide>
        <p15:guide id="2" orient="horz" pos="1298" userDrawn="1">
          <p15:clr>
            <a:srgbClr val="A4A3A4"/>
          </p15:clr>
        </p15:guide>
        <p15:guide id="3" orient="horz" pos="3724" userDrawn="1">
          <p15:clr>
            <a:srgbClr val="A4A3A4"/>
          </p15:clr>
        </p15:guide>
        <p15:guide id="4" orient="horz" pos="3112" userDrawn="1">
          <p15:clr>
            <a:srgbClr val="A4A3A4"/>
          </p15:clr>
        </p15:guide>
        <p15:guide id="5" orient="horz" pos="2736" userDrawn="1">
          <p15:clr>
            <a:srgbClr val="A4A3A4"/>
          </p15:clr>
        </p15:guide>
        <p15:guide id="6" orient="horz" pos="3306" userDrawn="1">
          <p15:clr>
            <a:srgbClr val="A4A3A4"/>
          </p15:clr>
        </p15:guide>
        <p15:guide id="7" pos="3884" userDrawn="1">
          <p15:clr>
            <a:srgbClr val="A4A3A4"/>
          </p15:clr>
        </p15:guide>
        <p15:guide id="8" pos="860" userDrawn="1">
          <p15:clr>
            <a:srgbClr val="A4A3A4"/>
          </p15:clr>
        </p15:guide>
        <p15:guide id="9" pos="7680" userDrawn="1">
          <p15:clr>
            <a:srgbClr val="A4A3A4"/>
          </p15:clr>
        </p15:guide>
        <p15:guide id="10" pos="7047" userDrawn="1">
          <p15:clr>
            <a:srgbClr val="A4A3A4"/>
          </p15:clr>
        </p15:guide>
        <p15:guide id="11" pos="1255" userDrawn="1">
          <p15:clr>
            <a:srgbClr val="A4A3A4"/>
          </p15:clr>
        </p15:guide>
        <p15:guide id="12" pos="63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clrMru>
    <a:srgbClr val="50B1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403"/>
        <p:guide orient="horz" pos="1298"/>
        <p:guide orient="horz" pos="3724"/>
        <p:guide orient="horz" pos="3112"/>
        <p:guide orient="horz" pos="2736"/>
        <p:guide orient="horz" pos="3306"/>
        <p:guide pos="3884"/>
        <p:guide pos="860"/>
        <p:guide pos="7680"/>
        <p:guide pos="7047"/>
        <p:guide pos="1255"/>
        <p:guide pos="6360"/>
      </p:guideLst>
    </p:cSldViewPr>
  </p:slide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4" Type="http://schemas.openxmlformats.org/officeDocument/2006/relationships/tags" Target="tags/tag14.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4338" name="页眉占位符 1"/>
          <p:cNvSpPr>
            <a:spLocks noGrp="1"/>
          </p:cNvSpPr>
          <p:nvPr>
            <p:ph type="hdr" sz="quarter"/>
          </p:nvPr>
        </p:nvSpPr>
        <p:spPr>
          <a:xfrm>
            <a:off x="0" y="0"/>
            <a:ext cx="2971800" cy="458788"/>
          </a:xfrm>
          <a:prstGeom prst="rect">
            <a:avLst/>
          </a:prstGeom>
          <a:noFill/>
          <a:ln w="9525">
            <a:noFill/>
          </a:ln>
        </p:spPr>
        <p:txBody>
          <a:bodyPr/>
          <a:p>
            <a:pPr lvl="0" eaLnBrk="1" fontAlgn="base" hangingPunct="1"/>
            <a:endParaRPr lang="zh-CN" altLang="en-US" sz="1200" strike="noStrike" noProof="1" dirty="0"/>
          </a:p>
        </p:txBody>
      </p:sp>
      <p:sp>
        <p:nvSpPr>
          <p:cNvPr id="14339" name="日期占位符 2"/>
          <p:cNvSpPr>
            <a:spLocks noGrp="1"/>
          </p:cNvSpPr>
          <p:nvPr>
            <p:ph type="dt" idx="1"/>
          </p:nvPr>
        </p:nvSpPr>
        <p:spPr>
          <a:xfrm>
            <a:off x="3884613" y="0"/>
            <a:ext cx="2971800" cy="458788"/>
          </a:xfrm>
          <a:prstGeom prst="rect">
            <a:avLst/>
          </a:prstGeom>
          <a:noFill/>
          <a:ln w="9525">
            <a:noFill/>
          </a:ln>
        </p:spPr>
        <p:txBody>
          <a:bodyPr/>
          <a:p>
            <a:pPr lvl="0" algn="r" eaLnBrk="1" fontAlgn="base" hangingPunct="1"/>
            <a:endParaRPr lang="zh-CN" altLang="en-US" sz="1200" strike="noStrike" noProof="1" dirty="0"/>
          </a:p>
        </p:txBody>
      </p:sp>
      <p:sp>
        <p:nvSpPr>
          <p:cNvPr id="14340" name="幻灯片图像占位符 3"/>
          <p:cNvSpPr>
            <a:spLocks noGrp="1" noRot="1" noChangeAspect="1"/>
          </p:cNvSpPr>
          <p:nvPr>
            <p:ph type="sldImg"/>
          </p:nvPr>
        </p:nvSpPr>
        <p:spPr>
          <a:xfrm>
            <a:off x="685800" y="1143000"/>
            <a:ext cx="5486400" cy="3086100"/>
          </a:xfrm>
          <a:prstGeom prst="rect">
            <a:avLst/>
          </a:prstGeom>
          <a:noFill/>
          <a:ln w="9525">
            <a:noFill/>
          </a:ln>
        </p:spPr>
      </p:sp>
      <p:sp>
        <p:nvSpPr>
          <p:cNvPr id="14341" name="备注占位符 4"/>
          <p:cNvSpPr>
            <a:spLocks noGrp="1" noRot="1" noChangeAspect="1"/>
          </p:cNvSpPr>
          <p:nvPr/>
        </p:nvSpPr>
        <p:spPr>
          <a:xfrm>
            <a:off x="685800" y="4400550"/>
            <a:ext cx="5486400" cy="3600450"/>
          </a:xfrm>
          <a:prstGeom prst="rect">
            <a:avLst/>
          </a:prstGeom>
          <a:noFill/>
          <a:ln w="9525">
            <a:noFill/>
          </a:ln>
        </p:spPr>
        <p:txBody>
          <a:bodyPr anchor="ctr"/>
          <a:p>
            <a:pPr lvl="0">
              <a:spcBef>
                <a:spcPct val="30000"/>
              </a:spcBef>
            </a:pPr>
            <a:r>
              <a:rPr lang="zh-CN" altLang="en-US" sz="1200" dirty="0"/>
              <a:t>单击此处编辑母版文本样式</a:t>
            </a:r>
            <a:endParaRPr lang="zh-CN" altLang="en-US" sz="1200" dirty="0"/>
          </a:p>
          <a:p>
            <a:pPr lvl="0">
              <a:spcBef>
                <a:spcPct val="30000"/>
              </a:spcBef>
            </a:pPr>
            <a:r>
              <a:rPr lang="zh-CN" altLang="en-US" sz="1200" dirty="0"/>
              <a:t>第二级</a:t>
            </a:r>
            <a:endParaRPr lang="zh-CN" altLang="en-US" sz="1200" dirty="0"/>
          </a:p>
          <a:p>
            <a:pPr lvl="0">
              <a:spcBef>
                <a:spcPct val="30000"/>
              </a:spcBef>
            </a:pPr>
            <a:r>
              <a:rPr lang="zh-CN" altLang="en-US" sz="1200" dirty="0"/>
              <a:t>第三级</a:t>
            </a:r>
            <a:endParaRPr lang="zh-CN" altLang="en-US" sz="1200" dirty="0"/>
          </a:p>
          <a:p>
            <a:pPr lvl="0">
              <a:spcBef>
                <a:spcPct val="30000"/>
              </a:spcBef>
            </a:pPr>
            <a:r>
              <a:rPr lang="zh-CN" altLang="en-US" sz="1200" dirty="0"/>
              <a:t>第四级</a:t>
            </a:r>
            <a:endParaRPr lang="zh-CN" altLang="en-US" sz="1200" dirty="0"/>
          </a:p>
          <a:p>
            <a:pPr lvl="0">
              <a:spcBef>
                <a:spcPct val="30000"/>
              </a:spcBef>
            </a:pPr>
            <a:r>
              <a:rPr lang="zh-CN" altLang="en-US" sz="1200" dirty="0"/>
              <a:t>第五级</a:t>
            </a:r>
            <a:endParaRPr lang="zh-CN" altLang="en-US" sz="1200" dirty="0"/>
          </a:p>
        </p:txBody>
      </p:sp>
      <p:sp>
        <p:nvSpPr>
          <p:cNvPr id="14342" name="页脚占位符 5"/>
          <p:cNvSpPr>
            <a:spLocks noGrp="1"/>
          </p:cNvSpPr>
          <p:nvPr>
            <p:ph type="ftr" sz="quarter" idx="4"/>
          </p:nvPr>
        </p:nvSpPr>
        <p:spPr>
          <a:xfrm>
            <a:off x="0" y="8685213"/>
            <a:ext cx="2971800" cy="458788"/>
          </a:xfrm>
          <a:prstGeom prst="rect">
            <a:avLst/>
          </a:prstGeom>
          <a:noFill/>
          <a:ln w="9525">
            <a:noFill/>
          </a:ln>
        </p:spPr>
        <p:txBody>
          <a:bodyPr anchor="b"/>
          <a:p>
            <a:pPr lvl="0" eaLnBrk="1" fontAlgn="base" hangingPunct="1"/>
            <a:endParaRPr lang="zh-CN" altLang="en-US" sz="1200" strike="noStrike" noProof="1" dirty="0"/>
          </a:p>
        </p:txBody>
      </p:sp>
      <p:sp>
        <p:nvSpPr>
          <p:cNvPr id="14343" name="灯片编号占位符 6"/>
          <p:cNvSpPr>
            <a:spLocks noGrp="1"/>
          </p:cNvSpPr>
          <p:nvPr>
            <p:ph type="sldNum" sz="quarter" idx="5"/>
          </p:nvPr>
        </p:nvSpPr>
        <p:spPr>
          <a:xfrm>
            <a:off x="3884613" y="8685213"/>
            <a:ext cx="2971800" cy="458788"/>
          </a:xfrm>
          <a:prstGeom prst="rect">
            <a:avLst/>
          </a:prstGeom>
          <a:noFill/>
          <a:ln w="9525">
            <a:noFill/>
          </a:ln>
        </p:spPr>
        <p:txBody>
          <a:bodyPr anchor="b"/>
          <a:p>
            <a:pPr lvl="0" algn="r"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1pPr>
    <a:lvl2pPr marL="457200" lvl="1"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2pPr>
    <a:lvl3pPr marL="914400" lvl="2"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3pPr>
    <a:lvl4pPr marL="1371600" lvl="3"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4pPr>
    <a:lvl5pPr marL="1828800" lvl="4"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5pPr>
    <a:lvl6pPr marL="2286000" lvl="5"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6pPr>
    <a:lvl7pPr marL="2743200" lvl="6"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7pPr>
    <a:lvl8pPr marL="3200400" lvl="7"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8pPr>
    <a:lvl9pPr marL="3657600" lvl="8"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600200"/>
            <a:ext cx="8229600" cy="452628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灯片编号占位符 6"/>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灯片编号占位符 2"/>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灯片编号占位符 3"/>
          <p:cNvSpPr>
            <a:spLocks noGrp="1"/>
          </p:cNvSpPr>
          <p:nvPr>
            <p:ph type="sldNum" sz="quarter" idx="4"/>
          </p:nvPr>
        </p:nvSpPr>
        <p:spPr>
          <a:xfrm>
            <a:off x="942975" y="6338888"/>
            <a:ext cx="541338" cy="282575"/>
          </a:xfrm>
          <a:prstGeom prst="rect">
            <a:avLst/>
          </a:prstGeom>
          <a:noFill/>
          <a:ln w="9525">
            <a:noFill/>
          </a:ln>
        </p:spPr>
        <p:txBody>
          <a:bodyPr lIns="0" tIns="0" rIns="0" bIns="0"/>
          <a:lstStyle>
            <a:lvl1pPr algn="ctr">
              <a:defRPr>
                <a:solidFill>
                  <a:srgbClr val="595959"/>
                </a:solidFill>
              </a:defRPr>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1219200" lvl="0" indent="-1219200" algn="ctr" defTabSz="914400" eaLnBrk="0" fontAlgn="base" latinLnBrk="0" hangingPunct="0">
        <a:lnSpc>
          <a:spcPct val="100000"/>
        </a:lnSpc>
        <a:spcBef>
          <a:spcPct val="0"/>
        </a:spcBef>
        <a:spcAft>
          <a:spcPct val="0"/>
        </a:spcAft>
        <a:buClr>
          <a:srgbClr val="000000"/>
        </a:buClr>
        <a:buNone/>
        <a:defRPr sz="5800" b="0" i="0" u="none" kern="1200" baseline="0">
          <a:solidFill>
            <a:schemeClr val="tx1"/>
          </a:solidFill>
          <a:latin typeface="+mj-lt"/>
          <a:ea typeface="+mj-ea"/>
          <a:cs typeface="+mj-cs"/>
          <a:sym typeface="Copperplate Gothic Bold" panose="020E0705020206020404" pitchFamily="2" charset="0"/>
        </a:defRPr>
      </a:lvl1pPr>
    </p:titleStyle>
    <p:bodyStyle>
      <a:lvl1pPr marL="457200" lvl="0" indent="-457200" algn="l" defTabSz="1219200" eaLnBrk="0" fontAlgn="base" latinLnBrk="0" hangingPunct="0">
        <a:lnSpc>
          <a:spcPct val="100000"/>
        </a:lnSpc>
        <a:spcBef>
          <a:spcPct val="20000"/>
        </a:spcBef>
        <a:spcAft>
          <a:spcPct val="0"/>
        </a:spcAft>
        <a:buFont typeface="Arial" panose="020B0604020202020204" pitchFamily="34" charset="0"/>
        <a:buChar char="•"/>
        <a:defRPr sz="4200" b="0" i="0" u="none" kern="1200" baseline="0">
          <a:solidFill>
            <a:schemeClr val="tx1"/>
          </a:solidFill>
          <a:latin typeface="+mn-lt"/>
          <a:ea typeface="+mn-ea"/>
          <a:cs typeface="+mn-cs"/>
          <a:sym typeface="Copperplate Gothic Bold" panose="020E0705020206020404" pitchFamily="2" charset="0"/>
        </a:defRPr>
      </a:lvl1pPr>
      <a:lvl2pPr marL="990600" lvl="1" indent="-381000" algn="l" defTabSz="1219200" eaLnBrk="0" fontAlgn="base" latinLnBrk="0" hangingPunct="0">
        <a:lnSpc>
          <a:spcPct val="100000"/>
        </a:lnSpc>
        <a:spcBef>
          <a:spcPct val="20000"/>
        </a:spcBef>
        <a:spcAft>
          <a:spcPct val="0"/>
        </a:spcAft>
        <a:buFont typeface="Arial" panose="020B0604020202020204" pitchFamily="34" charset="0"/>
        <a:buChar char="–"/>
        <a:defRPr sz="3700" b="0" i="0" u="none" kern="1200" baseline="0">
          <a:solidFill>
            <a:schemeClr val="tx1"/>
          </a:solidFill>
          <a:latin typeface="+mn-lt"/>
          <a:ea typeface="+mn-ea"/>
          <a:cs typeface="+mn-cs"/>
          <a:sym typeface="Copperplate Gothic Bold" panose="020E0705020206020404" pitchFamily="2" charset="0"/>
        </a:defRPr>
      </a:lvl2pPr>
      <a:lvl3pPr marL="1524000" lvl="2" indent="-304800" algn="l" defTabSz="12192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sym typeface="Copperplate Gothic Bold" panose="020E0705020206020404" pitchFamily="2" charset="0"/>
        </a:defRPr>
      </a:lvl3pPr>
      <a:lvl4pPr marL="2133600" lvl="3" indent="-3048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4pPr>
      <a:lvl5pPr marL="2743200" lvl="4" indent="-3048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5pPr>
      <a:lvl6pPr marL="2514600" lvl="5"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6pPr>
      <a:lvl7pPr marL="2971800" lvl="6"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7pPr>
      <a:lvl8pPr marL="3429000" lvl="7"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8pPr>
      <a:lvl9pPr marL="3886200" lvl="8"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4" Type="http://schemas.openxmlformats.org/officeDocument/2006/relationships/slideLayout" Target="../slideLayouts/slideLayout7.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矩形 1"/>
          <p:cNvSpPr/>
          <p:nvPr/>
        </p:nvSpPr>
        <p:spPr>
          <a:xfrm>
            <a:off x="0" y="2625725"/>
            <a:ext cx="12192000" cy="1714500"/>
          </a:xfrm>
          <a:prstGeom prst="rect">
            <a:avLst/>
          </a:prstGeom>
          <a:solidFill>
            <a:srgbClr val="28A9D6"/>
          </a:solidFill>
          <a:ln w="9525">
            <a:noFill/>
          </a:ln>
        </p:spPr>
        <p:txBody>
          <a:bodyPr lIns="121920" tIns="60960" rIns="121920" bIns="60960" anchor="t"/>
          <a:p>
            <a:endParaRPr lang="zh-CN" altLang="en-US" sz="2400" dirty="0">
              <a:solidFill>
                <a:srgbClr val="000000"/>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5362" name="直接连接符 24"/>
          <p:cNvSpPr/>
          <p:nvPr/>
        </p:nvSpPr>
        <p:spPr>
          <a:xfrm>
            <a:off x="0" y="4373563"/>
            <a:ext cx="12192000" cy="1587"/>
          </a:xfrm>
          <a:prstGeom prst="line">
            <a:avLst/>
          </a:prstGeom>
          <a:ln w="1905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3" name="直接连接符 27"/>
          <p:cNvSpPr/>
          <p:nvPr/>
        </p:nvSpPr>
        <p:spPr>
          <a:xfrm>
            <a:off x="0" y="5154613"/>
            <a:ext cx="4319588"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4" name="直接连接符 29"/>
          <p:cNvSpPr/>
          <p:nvPr/>
        </p:nvSpPr>
        <p:spPr>
          <a:xfrm>
            <a:off x="0" y="5219700"/>
            <a:ext cx="4319588"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5" name="直接连接符 31"/>
          <p:cNvSpPr/>
          <p:nvPr/>
        </p:nvSpPr>
        <p:spPr>
          <a:xfrm>
            <a:off x="0" y="5286375"/>
            <a:ext cx="4319588"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6" name="直接连接符 39"/>
          <p:cNvSpPr/>
          <p:nvPr/>
        </p:nvSpPr>
        <p:spPr>
          <a:xfrm>
            <a:off x="7872413" y="5154613"/>
            <a:ext cx="4319587"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7" name="直接连接符 40"/>
          <p:cNvSpPr/>
          <p:nvPr/>
        </p:nvSpPr>
        <p:spPr>
          <a:xfrm>
            <a:off x="7872413" y="5219700"/>
            <a:ext cx="4319587"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8" name="直接连接符 41"/>
          <p:cNvSpPr/>
          <p:nvPr/>
        </p:nvSpPr>
        <p:spPr>
          <a:xfrm>
            <a:off x="7872413" y="5286375"/>
            <a:ext cx="4319587"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70" name="TextBox 13"/>
          <p:cNvSpPr/>
          <p:nvPr/>
        </p:nvSpPr>
        <p:spPr>
          <a:xfrm>
            <a:off x="-674370" y="3002280"/>
            <a:ext cx="11725275" cy="1198880"/>
          </a:xfrm>
          <a:prstGeom prst="rect">
            <a:avLst/>
          </a:prstGeom>
          <a:noFill/>
          <a:ln w="9525">
            <a:noFill/>
          </a:ln>
        </p:spPr>
        <p:txBody>
          <a:bodyPr wrap="square" anchor="t">
            <a:spAutoFit/>
          </a:bodyPr>
          <a:p>
            <a:pPr algn="ctr"/>
            <a:r>
              <a:rPr lang="en-US" altLang="zh-CN" sz="72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rPr>
              <a:t>   </a:t>
            </a:r>
            <a:r>
              <a:rPr lang="zh-CN" sz="72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rPr>
              <a:t>项目</a:t>
            </a:r>
            <a:r>
              <a:rPr lang="en-US" altLang="zh-CN" sz="72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rPr>
              <a:t>3   </a:t>
            </a:r>
            <a:r>
              <a:rPr lang="zh-CN" sz="7200" b="1" dirty="0">
                <a:solidFill>
                  <a:schemeClr val="bg1"/>
                </a:solidFill>
                <a:latin typeface="微软雅黑" panose="020B0503020204020204" pitchFamily="2" charset="-122"/>
                <a:sym typeface="+mn-ea"/>
              </a:rPr>
              <a:t>神经网络</a:t>
            </a:r>
            <a:endParaRPr sz="72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endParaRPr>
          </a:p>
        </p:txBody>
      </p:sp>
      <p:sp>
        <p:nvSpPr>
          <p:cNvPr id="15371" name="TextBox 13"/>
          <p:cNvSpPr/>
          <p:nvPr/>
        </p:nvSpPr>
        <p:spPr>
          <a:xfrm>
            <a:off x="3832225" y="4765675"/>
            <a:ext cx="4438650" cy="829945"/>
          </a:xfrm>
          <a:prstGeom prst="rect">
            <a:avLst/>
          </a:prstGeom>
          <a:noFill/>
          <a:ln w="9525">
            <a:noFill/>
          </a:ln>
        </p:spPr>
        <p:txBody>
          <a:bodyPr anchor="t">
            <a:spAutoFit/>
          </a:bodyPr>
          <a:p>
            <a:pPr algn="ctr"/>
            <a:r>
              <a:rPr lang="zh-CN" altLang="en-US" sz="4800" b="1" dirty="0">
                <a:latin typeface="微软雅黑" panose="020B0503020204020204" pitchFamily="2" charset="-122"/>
                <a:ea typeface="微软雅黑" panose="020B0503020204020204" pitchFamily="2" charset="-122"/>
              </a:rPr>
              <a:t>专业核心课程</a:t>
            </a:r>
            <a:endParaRPr lang="zh-CN" altLang="en-US" sz="4800" b="1" dirty="0">
              <a:latin typeface="微软雅黑" panose="020B0503020204020204" pitchFamily="2" charset="-122"/>
              <a:ea typeface="微软雅黑" panose="020B0503020204020204" pitchFamily="2" charset="-122"/>
            </a:endParaRPr>
          </a:p>
        </p:txBody>
      </p:sp>
      <p:pic>
        <p:nvPicPr>
          <p:cNvPr id="3" name="图片 2" descr="160733176"/>
          <p:cNvPicPr>
            <a:picLocks noChangeAspect="1"/>
          </p:cNvPicPr>
          <p:nvPr/>
        </p:nvPicPr>
        <p:blipFill>
          <a:blip r:embed="rId1"/>
          <a:stretch>
            <a:fillRect/>
          </a:stretch>
        </p:blipFill>
        <p:spPr>
          <a:xfrm>
            <a:off x="5015865" y="215900"/>
            <a:ext cx="2221865" cy="2221865"/>
          </a:xfrm>
          <a:prstGeom prst="rect">
            <a:avLst/>
          </a:prstGeom>
        </p:spPr>
      </p:pic>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3</a:t>
            </a:r>
            <a:r>
              <a:rPr sz="3200" dirty="0">
                <a:latin typeface="+mj-ea"/>
                <a:ea typeface="+mj-ea"/>
                <a:cs typeface="+mj-ea"/>
              </a:rPr>
              <a:t>.</a:t>
            </a:r>
            <a:r>
              <a:rPr lang="en-US" sz="3200" dirty="0">
                <a:latin typeface="+mj-ea"/>
                <a:ea typeface="+mj-ea"/>
                <a:cs typeface="+mj-ea"/>
              </a:rPr>
              <a:t>3</a:t>
            </a:r>
            <a:r>
              <a:rPr lang="en-US" sz="3200" dirty="0">
                <a:latin typeface="+mj-ea"/>
                <a:ea typeface="+mj-ea"/>
                <a:cs typeface="+mj-ea"/>
              </a:rPr>
              <a:t>  </a:t>
            </a:r>
            <a:r>
              <a:rPr lang="zh-CN" altLang="en-US" sz="3200" dirty="0">
                <a:latin typeface="+mj-ea"/>
                <a:ea typeface="+mj-ea"/>
                <a:cs typeface="+mj-ea"/>
              </a:rPr>
              <a:t>多维数组的运算</a:t>
            </a:r>
            <a:endParaRPr lang="zh-CN" altLang="en-US" sz="3200" dirty="0">
              <a:latin typeface="+mj-ea"/>
              <a:ea typeface="+mj-ea"/>
              <a:cs typeface="+mj-ea"/>
            </a:endParaRPr>
          </a:p>
        </p:txBody>
      </p:sp>
      <p:sp>
        <p:nvSpPr>
          <p:cNvPr id="2" name="文本框 1"/>
          <p:cNvSpPr txBox="1"/>
          <p:nvPr/>
        </p:nvSpPr>
        <p:spPr>
          <a:xfrm>
            <a:off x="1393825" y="2289175"/>
            <a:ext cx="4354195" cy="2214880"/>
          </a:xfrm>
          <a:prstGeom prst="rect">
            <a:avLst/>
          </a:prstGeom>
          <a:noFill/>
        </p:spPr>
        <p:txBody>
          <a:bodyPr wrap="square" rtlCol="0">
            <a:spAutoFit/>
          </a:bodyPr>
          <a:p>
            <a:pPr algn="l">
              <a:lnSpc>
                <a:spcPct val="150000"/>
              </a:lnSpc>
              <a:buClrTx/>
              <a:buSzTx/>
              <a:buNone/>
            </a:pPr>
            <a:r>
              <a:rPr lang="en-US" altLang="zh-CN" sz="2000">
                <a:latin typeface="方正粗黑宋简体" panose="02000000000000000000" charset="-122"/>
                <a:ea typeface="方正粗黑宋简体" panose="02000000000000000000" charset="-122"/>
                <a:cs typeface="方正粗黑宋简体" panose="02000000000000000000" charset="-122"/>
              </a:rPr>
              <a:t>3.3.3</a:t>
            </a:r>
            <a:r>
              <a:rPr lang="zh-CN" altLang="en-US" sz="2000">
                <a:latin typeface="方正粗黑宋简体" panose="02000000000000000000" charset="-122"/>
                <a:ea typeface="方正粗黑宋简体" panose="02000000000000000000" charset="-122"/>
                <a:cs typeface="方正粗黑宋简体" panose="02000000000000000000" charset="-122"/>
              </a:rPr>
              <a:t> 神经网络的内积</a:t>
            </a:r>
            <a:r>
              <a:rPr lang="zh-CN" altLang="en-US" sz="1800">
                <a:latin typeface="+mn-ea"/>
                <a:ea typeface="+mn-ea"/>
                <a:cs typeface="+mn-ea"/>
              </a:rPr>
              <a:t>       </a:t>
            </a:r>
            <a:endParaRPr lang="zh-CN" altLang="en-US" sz="1800">
              <a:latin typeface="+mn-ea"/>
              <a:ea typeface="+mn-ea"/>
              <a:cs typeface="+mn-ea"/>
            </a:endParaRPr>
          </a:p>
          <a:p>
            <a:pPr>
              <a:lnSpc>
                <a:spcPct val="150000"/>
              </a:lnSpc>
            </a:pPr>
            <a:r>
              <a:rPr lang="en-US" sz="1800">
                <a:latin typeface="+mn-ea"/>
                <a:ea typeface="+mn-ea"/>
                <a:cs typeface="+mn-ea"/>
              </a:rPr>
              <a:t>     使用 np.dot（多维数组的点积），可以一次性计算出矩阵 Y 的结果。这意味</a:t>
            </a:r>
            <a:endParaRPr lang="en-US" sz="1800">
              <a:latin typeface="+mn-ea"/>
              <a:ea typeface="+mn-ea"/>
              <a:cs typeface="+mn-ea"/>
            </a:endParaRPr>
          </a:p>
          <a:p>
            <a:pPr>
              <a:lnSpc>
                <a:spcPct val="150000"/>
              </a:lnSpc>
            </a:pPr>
            <a:r>
              <a:rPr lang="zh-CN" altLang="en-US" sz="1800">
                <a:latin typeface="微软雅黑" panose="020B0503020204020204" pitchFamily="2" charset="-122"/>
                <a:cs typeface="微软雅黑" panose="020B0503020204020204" pitchFamily="2" charset="-122"/>
                <a:sym typeface="+mn-ea"/>
              </a:rPr>
              <a:t>着，即便矩阵 Y 的元素个数为 100 或 1 000，也可以通过一次运算就计算出结果。</a:t>
            </a:r>
            <a:endParaRPr lang="zh-CN" altLang="en-US" sz="1800">
              <a:latin typeface="微软雅黑" panose="020B0503020204020204" pitchFamily="2" charset="-122"/>
              <a:cs typeface="微软雅黑" panose="020B0503020204020204" pitchFamily="2" charset="-122"/>
              <a:sym typeface="+mn-ea"/>
            </a:endParaRPr>
          </a:p>
        </p:txBody>
      </p:sp>
      <p:sp>
        <p:nvSpPr>
          <p:cNvPr id="4" name="文本框 3"/>
          <p:cNvSpPr txBox="1"/>
          <p:nvPr/>
        </p:nvSpPr>
        <p:spPr>
          <a:xfrm>
            <a:off x="6527800" y="5871210"/>
            <a:ext cx="4585335" cy="368300"/>
          </a:xfrm>
          <a:prstGeom prst="rect">
            <a:avLst/>
          </a:prstGeom>
          <a:noFill/>
        </p:spPr>
        <p:txBody>
          <a:bodyPr wrap="square" rtlCol="0">
            <a:spAutoFit/>
          </a:bodyPr>
          <a:p>
            <a:pPr algn="ctr"/>
            <a:r>
              <a:rPr altLang="zh-CN"/>
              <a:t>通过矩阵的乘积进行神经网络的运算</a:t>
            </a:r>
            <a:endParaRPr altLang="zh-CN"/>
          </a:p>
        </p:txBody>
      </p:sp>
      <p:pic>
        <p:nvPicPr>
          <p:cNvPr id="6" name="图片 5"/>
          <p:cNvPicPr>
            <a:picLocks noChangeAspect="1"/>
          </p:cNvPicPr>
          <p:nvPr/>
        </p:nvPicPr>
        <p:blipFill>
          <a:blip r:embed="rId1"/>
          <a:stretch>
            <a:fillRect/>
          </a:stretch>
        </p:blipFill>
        <p:spPr>
          <a:xfrm>
            <a:off x="5880100" y="2132965"/>
            <a:ext cx="5681345" cy="3314700"/>
          </a:xfrm>
          <a:prstGeom prst="rect">
            <a:avLst/>
          </a:prstGeom>
        </p:spPr>
      </p:pic>
    </p:spTree>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3</a:t>
            </a:r>
            <a:r>
              <a:rPr sz="3200" dirty="0">
                <a:latin typeface="+mj-ea"/>
                <a:ea typeface="+mj-ea"/>
                <a:cs typeface="+mj-ea"/>
              </a:rPr>
              <a:t>.</a:t>
            </a:r>
            <a:r>
              <a:rPr lang="en-US" sz="3200" dirty="0">
                <a:latin typeface="+mj-ea"/>
                <a:ea typeface="+mj-ea"/>
                <a:cs typeface="+mj-ea"/>
              </a:rPr>
              <a:t>4</a:t>
            </a:r>
            <a:r>
              <a:rPr lang="en-US" sz="3200" dirty="0">
                <a:latin typeface="+mj-ea"/>
                <a:ea typeface="+mj-ea"/>
                <a:cs typeface="+mj-ea"/>
              </a:rPr>
              <a:t>  </a:t>
            </a:r>
            <a:r>
              <a:rPr lang="zh-CN" altLang="en-US" sz="3200" dirty="0">
                <a:latin typeface="+mj-ea"/>
                <a:ea typeface="+mj-ea"/>
                <a:cs typeface="+mj-ea"/>
              </a:rPr>
              <a:t>3 层神经网络的实现</a:t>
            </a:r>
            <a:endParaRPr lang="zh-CN" altLang="en-US" sz="3200" dirty="0">
              <a:latin typeface="+mj-ea"/>
              <a:ea typeface="+mj-ea"/>
              <a:cs typeface="+mj-ea"/>
            </a:endParaRPr>
          </a:p>
        </p:txBody>
      </p:sp>
      <p:sp>
        <p:nvSpPr>
          <p:cNvPr id="2" name="文本框 1"/>
          <p:cNvSpPr txBox="1"/>
          <p:nvPr/>
        </p:nvSpPr>
        <p:spPr>
          <a:xfrm>
            <a:off x="1366520" y="1987550"/>
            <a:ext cx="9601835" cy="3553460"/>
          </a:xfrm>
          <a:prstGeom prst="rect">
            <a:avLst/>
          </a:prstGeom>
          <a:noFill/>
        </p:spPr>
        <p:txBody>
          <a:bodyPr wrap="square" rtlCol="0">
            <a:spAutoFit/>
          </a:bodyPr>
          <a:p>
            <a:pPr algn="l">
              <a:lnSpc>
                <a:spcPct val="150000"/>
              </a:lnSpc>
              <a:buClrTx/>
              <a:buSzTx/>
              <a:buNone/>
            </a:pPr>
            <a:r>
              <a:rPr lang="en-US" altLang="zh-CN" sz="2000">
                <a:latin typeface="方正粗黑宋简体" panose="02000000000000000000" charset="-122"/>
                <a:ea typeface="方正粗黑宋简体" panose="02000000000000000000" charset="-122"/>
                <a:cs typeface="方正粗黑宋简体" panose="02000000000000000000" charset="-122"/>
              </a:rPr>
              <a:t>使用 NumPy 数组，可以用很少的代码完成神经网络的前向处理。</a:t>
            </a:r>
            <a:endParaRPr lang="en-US" altLang="zh-CN" sz="2000">
              <a:latin typeface="方正粗黑宋简体" panose="02000000000000000000" charset="-122"/>
              <a:ea typeface="方正粗黑宋简体" panose="02000000000000000000" charset="-122"/>
              <a:cs typeface="方正粗黑宋简体" panose="02000000000000000000" charset="-122"/>
            </a:endParaRPr>
          </a:p>
          <a:p>
            <a:pPr algn="l">
              <a:lnSpc>
                <a:spcPct val="150000"/>
              </a:lnSpc>
              <a:buClrTx/>
              <a:buSzTx/>
              <a:buNone/>
            </a:pPr>
            <a:r>
              <a:rPr lang="en-US" altLang="zh-CN" sz="2000">
                <a:latin typeface="方正粗黑宋简体" panose="02000000000000000000" charset="-122"/>
                <a:ea typeface="方正粗黑宋简体" panose="02000000000000000000" charset="-122"/>
                <a:cs typeface="方正粗黑宋简体" panose="02000000000000000000" charset="-122"/>
              </a:rPr>
              <a:t>3.4.1</a:t>
            </a:r>
            <a:r>
              <a:rPr lang="zh-CN" altLang="en-US" sz="2000">
                <a:latin typeface="方正粗黑宋简体" panose="02000000000000000000" charset="-122"/>
                <a:ea typeface="方正粗黑宋简体" panose="02000000000000000000" charset="-122"/>
                <a:cs typeface="方正粗黑宋简体" panose="02000000000000000000" charset="-122"/>
              </a:rPr>
              <a:t> 符号确认</a:t>
            </a:r>
            <a:r>
              <a:rPr lang="zh-CN" altLang="en-US" sz="1800">
                <a:latin typeface="+mn-ea"/>
                <a:ea typeface="+mn-ea"/>
                <a:cs typeface="+mn-ea"/>
              </a:rPr>
              <a:t>       </a:t>
            </a:r>
            <a:endParaRPr lang="zh-CN" altLang="en-US" sz="1800">
              <a:latin typeface="+mn-ea"/>
              <a:ea typeface="+mn-ea"/>
              <a:cs typeface="+mn-ea"/>
            </a:endParaRPr>
          </a:p>
          <a:p>
            <a:pPr>
              <a:lnSpc>
                <a:spcPct val="150000"/>
              </a:lnSpc>
            </a:pPr>
            <a:r>
              <a:rPr lang="en-US" sz="1800">
                <a:latin typeface="+mn-ea"/>
                <a:ea typeface="+mn-ea"/>
                <a:cs typeface="+mn-ea"/>
              </a:rPr>
              <a:t>       </a:t>
            </a:r>
            <a:r>
              <a:rPr sz="1800">
                <a:latin typeface="+mn-ea"/>
                <a:ea typeface="+mn-ea"/>
                <a:cs typeface="+mn-ea"/>
              </a:rPr>
              <a:t>神经网络的运算可以作为矩阵运算打包进行。因为神经网络各层的运算笔记是通过矩阵的乘法运算打包进行的（从宏观视角来考虑），所以即便忘了（未记忆）具体的符号规则，也不影响理解后面的内容。</a:t>
            </a:r>
            <a:endParaRPr sz="1800">
              <a:latin typeface="+mn-ea"/>
              <a:ea typeface="+mn-ea"/>
              <a:cs typeface="+mn-ea"/>
            </a:endParaRPr>
          </a:p>
          <a:p>
            <a:pPr>
              <a:lnSpc>
                <a:spcPct val="150000"/>
              </a:lnSpc>
            </a:pPr>
            <a:r>
              <a:rPr lang="en-US" altLang="zh-CN" sz="2000">
                <a:latin typeface="方正粗黑宋简体" panose="02000000000000000000" charset="-122"/>
                <a:ea typeface="方正粗黑宋简体" panose="02000000000000000000" charset="-122"/>
                <a:cs typeface="方正粗黑宋简体" panose="02000000000000000000" charset="-122"/>
                <a:sym typeface="+mn-ea"/>
              </a:rPr>
              <a:t>3.4.2 各层间信号传递的实现</a:t>
            </a:r>
            <a:endParaRPr lang="en-US" altLang="zh-CN" sz="2000">
              <a:latin typeface="方正粗黑宋简体" panose="02000000000000000000" charset="-122"/>
              <a:ea typeface="方正粗黑宋简体" panose="02000000000000000000" charset="-122"/>
              <a:cs typeface="方正粗黑宋简体" panose="02000000000000000000" charset="-122"/>
              <a:sym typeface="+mn-ea"/>
            </a:endParaRPr>
          </a:p>
          <a:p>
            <a:pPr>
              <a:lnSpc>
                <a:spcPct val="150000"/>
              </a:lnSpc>
            </a:pPr>
            <a:r>
              <a:rPr lang="en-US" altLang="zh-CN" sz="1800">
                <a:latin typeface="方正粗黑宋简体" panose="02000000000000000000" charset="-122"/>
                <a:ea typeface="方正粗黑宋简体" panose="02000000000000000000" charset="-122"/>
                <a:cs typeface="方正粗黑宋简体" panose="02000000000000000000" charset="-122"/>
                <a:sym typeface="+mn-ea"/>
              </a:rPr>
              <a:t>  </a:t>
            </a:r>
            <a:r>
              <a:rPr lang="en-US" altLang="zh-CN" sz="1800">
                <a:latin typeface="微软雅黑" panose="020B0503020204020204" pitchFamily="2" charset="-122"/>
                <a:cs typeface="微软雅黑" panose="020B0503020204020204" pitchFamily="2" charset="-122"/>
                <a:sym typeface="+mn-ea"/>
              </a:rPr>
              <a:t>     </a:t>
            </a:r>
            <a:r>
              <a:rPr lang="zh-CN" altLang="en-US" sz="1800">
                <a:latin typeface="微软雅黑" panose="020B0503020204020204" pitchFamily="2" charset="-122"/>
                <a:cs typeface="微软雅黑" panose="020B0503020204020204" pitchFamily="2" charset="-122"/>
                <a:sym typeface="+mn-ea"/>
              </a:rPr>
              <a:t>输出层所用的激活函数，要根据求解问题的性质决定。一般地，回归问题可以使用恒</a:t>
            </a:r>
            <a:endParaRPr lang="zh-CN" altLang="en-US" sz="1800">
              <a:latin typeface="微软雅黑" panose="020B0503020204020204" pitchFamily="2" charset="-122"/>
              <a:cs typeface="微软雅黑" panose="020B0503020204020204" pitchFamily="2" charset="-122"/>
              <a:sym typeface="+mn-ea"/>
            </a:endParaRPr>
          </a:p>
          <a:p>
            <a:pPr>
              <a:lnSpc>
                <a:spcPct val="150000"/>
              </a:lnSpc>
            </a:pPr>
            <a:r>
              <a:rPr lang="zh-CN" altLang="en-US" sz="1800">
                <a:latin typeface="微软雅黑" panose="020B0503020204020204" pitchFamily="2" charset="-122"/>
                <a:cs typeface="微软雅黑" panose="020B0503020204020204" pitchFamily="2" charset="-122"/>
                <a:sym typeface="+mn-ea"/>
              </a:rPr>
              <a:t>等函数，二元分类问题可以使用 Sigmoid 函数，多元分类问题可以使用 Softmax 函数。</a:t>
            </a:r>
            <a:endParaRPr lang="zh-CN" altLang="en-US" sz="1800">
              <a:latin typeface="微软雅黑" panose="020B0503020204020204" pitchFamily="2" charset="-122"/>
              <a:cs typeface="微软雅黑" panose="020B0503020204020204" pitchFamily="2" charset="-122"/>
              <a:sym typeface="+mn-ea"/>
            </a:endParaRPr>
          </a:p>
        </p:txBody>
      </p:sp>
    </p:spTree>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3</a:t>
            </a:r>
            <a:r>
              <a:rPr sz="3200" dirty="0">
                <a:latin typeface="+mj-ea"/>
                <a:ea typeface="+mj-ea"/>
                <a:cs typeface="+mj-ea"/>
              </a:rPr>
              <a:t>.</a:t>
            </a:r>
            <a:r>
              <a:rPr lang="en-US" sz="3200" dirty="0">
                <a:latin typeface="+mj-ea"/>
                <a:ea typeface="+mj-ea"/>
                <a:cs typeface="+mj-ea"/>
              </a:rPr>
              <a:t>4</a:t>
            </a:r>
            <a:r>
              <a:rPr lang="en-US" sz="3200" dirty="0">
                <a:latin typeface="+mj-ea"/>
                <a:ea typeface="+mj-ea"/>
                <a:cs typeface="+mj-ea"/>
              </a:rPr>
              <a:t>  </a:t>
            </a:r>
            <a:r>
              <a:rPr lang="zh-CN" altLang="en-US" sz="3200" dirty="0">
                <a:latin typeface="+mj-ea"/>
                <a:ea typeface="+mj-ea"/>
                <a:cs typeface="+mj-ea"/>
              </a:rPr>
              <a:t>3 层神经网络的实现</a:t>
            </a:r>
            <a:endParaRPr lang="zh-CN" altLang="en-US" sz="3200" dirty="0">
              <a:latin typeface="+mj-ea"/>
              <a:ea typeface="+mj-ea"/>
              <a:cs typeface="+mj-ea"/>
            </a:endParaRPr>
          </a:p>
        </p:txBody>
      </p:sp>
      <p:sp>
        <p:nvSpPr>
          <p:cNvPr id="2" name="文本框 1"/>
          <p:cNvSpPr txBox="1"/>
          <p:nvPr/>
        </p:nvSpPr>
        <p:spPr>
          <a:xfrm>
            <a:off x="1271270" y="1988820"/>
            <a:ext cx="2934335" cy="1799590"/>
          </a:xfrm>
          <a:prstGeom prst="rect">
            <a:avLst/>
          </a:prstGeom>
          <a:noFill/>
        </p:spPr>
        <p:txBody>
          <a:bodyPr wrap="square" rtlCol="0">
            <a:spAutoFit/>
          </a:bodyPr>
          <a:p>
            <a:pPr algn="l">
              <a:lnSpc>
                <a:spcPct val="150000"/>
              </a:lnSpc>
              <a:buClrTx/>
              <a:buSzTx/>
              <a:buNone/>
            </a:pPr>
            <a:r>
              <a:rPr lang="en-US" altLang="zh-CN" sz="2000">
                <a:latin typeface="方正粗黑宋简体" panose="02000000000000000000" charset="-122"/>
                <a:ea typeface="方正粗黑宋简体" panose="02000000000000000000" charset="-122"/>
                <a:cs typeface="方正粗黑宋简体" panose="02000000000000000000" charset="-122"/>
              </a:rPr>
              <a:t>3.4.3</a:t>
            </a:r>
            <a:r>
              <a:rPr lang="zh-CN" altLang="en-US" sz="2000">
                <a:latin typeface="方正粗黑宋简体" panose="02000000000000000000" charset="-122"/>
                <a:ea typeface="方正粗黑宋简体" panose="02000000000000000000" charset="-122"/>
                <a:cs typeface="方正粗黑宋简体" panose="02000000000000000000" charset="-122"/>
              </a:rPr>
              <a:t> 代码实现小结</a:t>
            </a:r>
            <a:r>
              <a:rPr lang="zh-CN" altLang="en-US" sz="1800">
                <a:latin typeface="+mn-ea"/>
                <a:ea typeface="+mn-ea"/>
                <a:cs typeface="+mn-ea"/>
              </a:rPr>
              <a:t>       </a:t>
            </a:r>
            <a:endParaRPr lang="zh-CN" altLang="en-US" sz="1800">
              <a:latin typeface="+mn-ea"/>
              <a:ea typeface="+mn-ea"/>
              <a:cs typeface="+mn-ea"/>
            </a:endParaRPr>
          </a:p>
          <a:p>
            <a:pPr>
              <a:lnSpc>
                <a:spcPct val="150000"/>
              </a:lnSpc>
            </a:pPr>
            <a:r>
              <a:rPr lang="en-US" sz="1800">
                <a:latin typeface="+mn-ea"/>
                <a:ea typeface="+mn-ea"/>
                <a:cs typeface="+mn-ea"/>
              </a:rPr>
              <a:t>  通过巧妙地使用 NumPy 多维数组，我</a:t>
            </a:r>
            <a:r>
              <a:rPr sz="1800">
                <a:latin typeface="+mn-ea"/>
                <a:ea typeface="+mn-ea"/>
                <a:cs typeface="+mn-ea"/>
              </a:rPr>
              <a:t>们高效地实现了神经网络。</a:t>
            </a:r>
            <a:endParaRPr sz="1800">
              <a:latin typeface="+mn-ea"/>
              <a:ea typeface="+mn-ea"/>
              <a:cs typeface="+mn-ea"/>
            </a:endParaRPr>
          </a:p>
        </p:txBody>
      </p:sp>
      <p:pic>
        <p:nvPicPr>
          <p:cNvPr id="3" name="图片 2"/>
          <p:cNvPicPr>
            <a:picLocks noChangeAspect="1"/>
          </p:cNvPicPr>
          <p:nvPr/>
        </p:nvPicPr>
        <p:blipFill>
          <a:blip r:embed="rId1"/>
          <a:stretch>
            <a:fillRect/>
          </a:stretch>
        </p:blipFill>
        <p:spPr>
          <a:xfrm>
            <a:off x="4439920" y="1729740"/>
            <a:ext cx="5175885" cy="4658995"/>
          </a:xfrm>
          <a:prstGeom prst="rect">
            <a:avLst/>
          </a:prstGeom>
        </p:spPr>
      </p:pic>
    </p:spTree>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3</a:t>
            </a:r>
            <a:r>
              <a:rPr sz="3200" dirty="0">
                <a:latin typeface="+mj-ea"/>
                <a:ea typeface="+mj-ea"/>
                <a:cs typeface="+mj-ea"/>
              </a:rPr>
              <a:t>.</a:t>
            </a:r>
            <a:r>
              <a:rPr lang="en-US" sz="3200" dirty="0">
                <a:latin typeface="+mj-ea"/>
                <a:ea typeface="+mj-ea"/>
                <a:cs typeface="+mj-ea"/>
              </a:rPr>
              <a:t>5</a:t>
            </a:r>
            <a:r>
              <a:rPr lang="en-US" sz="3200" dirty="0">
                <a:latin typeface="+mj-ea"/>
                <a:ea typeface="+mj-ea"/>
                <a:cs typeface="+mj-ea"/>
              </a:rPr>
              <a:t>  </a:t>
            </a:r>
            <a:r>
              <a:rPr lang="zh-CN" altLang="en-US" sz="3200" dirty="0">
                <a:latin typeface="+mj-ea"/>
                <a:ea typeface="+mj-ea"/>
                <a:cs typeface="+mj-ea"/>
              </a:rPr>
              <a:t>输出层的设计</a:t>
            </a:r>
            <a:endParaRPr lang="zh-CN" altLang="en-US" sz="3200" dirty="0">
              <a:latin typeface="+mj-ea"/>
              <a:ea typeface="+mj-ea"/>
              <a:cs typeface="+mj-ea"/>
            </a:endParaRPr>
          </a:p>
        </p:txBody>
      </p:sp>
      <p:sp>
        <p:nvSpPr>
          <p:cNvPr id="2" name="文本框 1"/>
          <p:cNvSpPr txBox="1"/>
          <p:nvPr/>
        </p:nvSpPr>
        <p:spPr>
          <a:xfrm>
            <a:off x="1597660" y="1845310"/>
            <a:ext cx="8887460" cy="4015105"/>
          </a:xfrm>
          <a:prstGeom prst="rect">
            <a:avLst/>
          </a:prstGeom>
          <a:noFill/>
        </p:spPr>
        <p:txBody>
          <a:bodyPr wrap="square" rtlCol="0">
            <a:spAutoFit/>
          </a:bodyPr>
          <a:p>
            <a:pPr algn="l">
              <a:lnSpc>
                <a:spcPct val="150000"/>
              </a:lnSpc>
              <a:buClrTx/>
              <a:buSzTx/>
              <a:buNone/>
            </a:pPr>
            <a:r>
              <a:rPr lang="en-US" altLang="zh-CN" sz="2000">
                <a:latin typeface="微软雅黑" panose="020B0503020204020204" pitchFamily="2" charset="-122"/>
                <a:cs typeface="方正粗黑宋简体" panose="02000000000000000000" charset="-122"/>
              </a:rPr>
              <a:t>       神经网络可以用在分类问题和回归问题上，不过需要根据情况改变输出层的激活函数。</a:t>
            </a:r>
            <a:endParaRPr lang="en-US" altLang="zh-CN" sz="2000">
              <a:latin typeface="微软雅黑" panose="020B0503020204020204" pitchFamily="2" charset="-122"/>
              <a:cs typeface="方正粗黑宋简体" panose="02000000000000000000" charset="-122"/>
            </a:endParaRPr>
          </a:p>
          <a:p>
            <a:pPr algn="l">
              <a:lnSpc>
                <a:spcPct val="150000"/>
              </a:lnSpc>
              <a:buClrTx/>
              <a:buSzTx/>
              <a:buNone/>
            </a:pPr>
            <a:r>
              <a:rPr lang="en-US" altLang="zh-CN" sz="2000">
                <a:latin typeface="方正粗黑宋简体" panose="02000000000000000000" charset="-122"/>
                <a:ea typeface="方正粗黑宋简体" panose="02000000000000000000" charset="-122"/>
                <a:cs typeface="方正粗黑宋简体" panose="02000000000000000000" charset="-122"/>
              </a:rPr>
              <a:t>3.5.1</a:t>
            </a:r>
            <a:r>
              <a:rPr lang="zh-CN" altLang="en-US" sz="2000">
                <a:latin typeface="方正粗黑宋简体" panose="02000000000000000000" charset="-122"/>
                <a:ea typeface="方正粗黑宋简体" panose="02000000000000000000" charset="-122"/>
                <a:cs typeface="方正粗黑宋简体" panose="02000000000000000000" charset="-122"/>
              </a:rPr>
              <a:t> 恒等函数和 Softmax 函数</a:t>
            </a:r>
            <a:r>
              <a:rPr lang="zh-CN" altLang="en-US" sz="1800">
                <a:latin typeface="+mn-ea"/>
                <a:ea typeface="+mn-ea"/>
                <a:cs typeface="+mn-ea"/>
              </a:rPr>
              <a:t>       </a:t>
            </a:r>
            <a:endParaRPr lang="zh-CN" altLang="en-US" sz="1800">
              <a:latin typeface="+mn-ea"/>
              <a:ea typeface="+mn-ea"/>
              <a:cs typeface="+mn-ea"/>
            </a:endParaRPr>
          </a:p>
          <a:p>
            <a:pPr>
              <a:lnSpc>
                <a:spcPct val="150000"/>
              </a:lnSpc>
            </a:pPr>
            <a:r>
              <a:rPr lang="en-US" sz="1800">
                <a:latin typeface="+mn-ea"/>
                <a:ea typeface="+mn-ea"/>
                <a:cs typeface="+mn-ea"/>
              </a:rPr>
              <a:t>       </a:t>
            </a:r>
            <a:r>
              <a:rPr sz="1800">
                <a:latin typeface="+mn-ea"/>
                <a:ea typeface="+mn-ea"/>
                <a:cs typeface="+mn-ea"/>
              </a:rPr>
              <a:t>恒等函数会将输入按原样输出，对于输入的信息，不加以任何改动地直接输出。恒等函数进行的转换处理可以用一根箭头来表示。</a:t>
            </a:r>
            <a:endParaRPr sz="1800">
              <a:latin typeface="+mn-ea"/>
              <a:ea typeface="+mn-ea"/>
              <a:cs typeface="+mn-ea"/>
            </a:endParaRPr>
          </a:p>
          <a:p>
            <a:pPr>
              <a:lnSpc>
                <a:spcPct val="150000"/>
              </a:lnSpc>
            </a:pPr>
            <a:r>
              <a:rPr lang="en-US" sz="1800">
                <a:latin typeface="+mn-ea"/>
                <a:ea typeface="+mn-ea"/>
                <a:cs typeface="+mn-ea"/>
              </a:rPr>
              <a:t>       </a:t>
            </a:r>
            <a:r>
              <a:rPr sz="1800">
                <a:latin typeface="+mn-ea"/>
                <a:ea typeface="+mn-ea"/>
                <a:cs typeface="+mn-ea"/>
              </a:rPr>
              <a:t>Softmax 函数的输出通过箭头与所有的输入信号相连。</a:t>
            </a:r>
            <a:endParaRPr sz="1800">
              <a:latin typeface="+mn-ea"/>
              <a:ea typeface="+mn-ea"/>
              <a:cs typeface="+mn-ea"/>
            </a:endParaRPr>
          </a:p>
          <a:p>
            <a:pPr>
              <a:lnSpc>
                <a:spcPct val="150000"/>
              </a:lnSpc>
            </a:pPr>
            <a:r>
              <a:rPr lang="zh-CN" altLang="en-US" sz="2000">
                <a:latin typeface="方正粗黑宋简体" panose="02000000000000000000" charset="-122"/>
                <a:ea typeface="方正粗黑宋简体" panose="02000000000000000000" charset="-122"/>
                <a:cs typeface="方正粗黑宋简体" panose="02000000000000000000" charset="-122"/>
                <a:sym typeface="+mn-ea"/>
              </a:rPr>
              <a:t>3.5.2 实现 Softmax 函数时的注意事项</a:t>
            </a:r>
            <a:endParaRPr lang="zh-CN" altLang="en-US" sz="2000">
              <a:latin typeface="方正粗黑宋简体" panose="02000000000000000000" charset="-122"/>
              <a:ea typeface="方正粗黑宋简体" panose="02000000000000000000" charset="-122"/>
              <a:cs typeface="方正粗黑宋简体" panose="02000000000000000000" charset="-122"/>
              <a:sym typeface="+mn-ea"/>
            </a:endParaRPr>
          </a:p>
          <a:p>
            <a:pPr>
              <a:lnSpc>
                <a:spcPct val="150000"/>
              </a:lnSpc>
            </a:pPr>
            <a:r>
              <a:rPr lang="en-US" sz="1800">
                <a:latin typeface="+mn-ea"/>
                <a:ea typeface="+mn-ea"/>
                <a:cs typeface="+mn-ea"/>
              </a:rPr>
              <a:t>       </a:t>
            </a:r>
            <a:r>
              <a:rPr sz="1800">
                <a:latin typeface="+mn-ea"/>
                <a:ea typeface="+mn-ea"/>
                <a:cs typeface="+mn-ea"/>
              </a:rPr>
              <a:t>Softmax 函数的实现中要进行指数函数的运算，但是指数函数的值很容易变得非常大。这个问题称为溢出问题，在进行计算机的运算时必须（常常）注意。</a:t>
            </a:r>
            <a:endParaRPr sz="1800">
              <a:latin typeface="+mn-ea"/>
              <a:ea typeface="+mn-ea"/>
              <a:cs typeface="+mn-ea"/>
            </a:endParaRPr>
          </a:p>
        </p:txBody>
      </p:sp>
    </p:spTree>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3</a:t>
            </a:r>
            <a:r>
              <a:rPr sz="3200" dirty="0">
                <a:latin typeface="+mj-ea"/>
                <a:ea typeface="+mj-ea"/>
                <a:cs typeface="+mj-ea"/>
              </a:rPr>
              <a:t>.</a:t>
            </a:r>
            <a:r>
              <a:rPr lang="en-US" sz="3200" dirty="0">
                <a:latin typeface="+mj-ea"/>
                <a:ea typeface="+mj-ea"/>
                <a:cs typeface="+mj-ea"/>
              </a:rPr>
              <a:t>5</a:t>
            </a:r>
            <a:r>
              <a:rPr lang="en-US" sz="3200" dirty="0">
                <a:latin typeface="+mj-ea"/>
                <a:ea typeface="+mj-ea"/>
                <a:cs typeface="+mj-ea"/>
              </a:rPr>
              <a:t>  </a:t>
            </a:r>
            <a:r>
              <a:rPr lang="zh-CN" altLang="en-US" sz="3200" dirty="0">
                <a:latin typeface="+mj-ea"/>
                <a:ea typeface="+mj-ea"/>
                <a:cs typeface="+mj-ea"/>
              </a:rPr>
              <a:t>输出层的设计</a:t>
            </a:r>
            <a:endParaRPr lang="zh-CN" altLang="en-US" sz="3200" dirty="0">
              <a:latin typeface="+mj-ea"/>
              <a:ea typeface="+mj-ea"/>
              <a:cs typeface="+mj-ea"/>
            </a:endParaRPr>
          </a:p>
        </p:txBody>
      </p:sp>
      <p:sp>
        <p:nvSpPr>
          <p:cNvPr id="2" name="文本框 1"/>
          <p:cNvSpPr txBox="1"/>
          <p:nvPr/>
        </p:nvSpPr>
        <p:spPr>
          <a:xfrm>
            <a:off x="1597660" y="1988820"/>
            <a:ext cx="8887460" cy="3091815"/>
          </a:xfrm>
          <a:prstGeom prst="rect">
            <a:avLst/>
          </a:prstGeom>
          <a:noFill/>
        </p:spPr>
        <p:txBody>
          <a:bodyPr wrap="square" rtlCol="0">
            <a:spAutoFit/>
          </a:bodyPr>
          <a:p>
            <a:pPr algn="l">
              <a:lnSpc>
                <a:spcPct val="150000"/>
              </a:lnSpc>
              <a:buClrTx/>
              <a:buSzTx/>
              <a:buNone/>
            </a:pPr>
            <a:r>
              <a:rPr lang="en-US" altLang="zh-CN" sz="2000">
                <a:latin typeface="方正粗黑宋简体" panose="02000000000000000000" charset="-122"/>
                <a:ea typeface="方正粗黑宋简体" panose="02000000000000000000" charset="-122"/>
                <a:cs typeface="方正粗黑宋简体" panose="02000000000000000000" charset="-122"/>
              </a:rPr>
              <a:t>3.5.3</a:t>
            </a:r>
            <a:r>
              <a:rPr lang="zh-CN" altLang="en-US" sz="2000">
                <a:latin typeface="方正粗黑宋简体" panose="02000000000000000000" charset="-122"/>
                <a:ea typeface="方正粗黑宋简体" panose="02000000000000000000" charset="-122"/>
                <a:cs typeface="方正粗黑宋简体" panose="02000000000000000000" charset="-122"/>
              </a:rPr>
              <a:t> Softmax 函数的特征</a:t>
            </a:r>
            <a:r>
              <a:rPr lang="zh-CN" altLang="en-US" sz="1800">
                <a:latin typeface="+mn-ea"/>
                <a:ea typeface="+mn-ea"/>
                <a:cs typeface="+mn-ea"/>
              </a:rPr>
              <a:t>       </a:t>
            </a:r>
            <a:endParaRPr lang="zh-CN" altLang="en-US" sz="1800">
              <a:latin typeface="+mn-ea"/>
              <a:ea typeface="+mn-ea"/>
              <a:cs typeface="+mn-ea"/>
            </a:endParaRPr>
          </a:p>
          <a:p>
            <a:pPr>
              <a:lnSpc>
                <a:spcPct val="150000"/>
              </a:lnSpc>
            </a:pPr>
            <a:r>
              <a:rPr lang="en-US" sz="1800">
                <a:latin typeface="+mn-ea"/>
                <a:ea typeface="+mn-ea"/>
                <a:cs typeface="+mn-ea"/>
              </a:rPr>
              <a:t>       </a:t>
            </a:r>
            <a:r>
              <a:rPr sz="1800">
                <a:latin typeface="+mn-ea"/>
                <a:ea typeface="+mn-ea"/>
                <a:cs typeface="+mn-ea"/>
              </a:rPr>
              <a:t>输出总和为 1 是 Softmax 函数的一个重要性质。正因为有了这个性质，我</a:t>
            </a:r>
            <a:endParaRPr sz="1800">
              <a:latin typeface="+mn-ea"/>
              <a:ea typeface="+mn-ea"/>
              <a:cs typeface="+mn-ea"/>
            </a:endParaRPr>
          </a:p>
          <a:p>
            <a:pPr>
              <a:lnSpc>
                <a:spcPct val="150000"/>
              </a:lnSpc>
            </a:pPr>
            <a:r>
              <a:rPr sz="1800">
                <a:latin typeface="+mn-ea"/>
                <a:ea typeface="+mn-ea"/>
                <a:cs typeface="+mn-ea"/>
              </a:rPr>
              <a:t>们才可以把 Softmax 函数的输出解释为“概率”。</a:t>
            </a:r>
            <a:r>
              <a:rPr lang="zh-CN" sz="1800">
                <a:latin typeface="+mn-ea"/>
                <a:ea typeface="+mn-ea"/>
                <a:cs typeface="+mn-ea"/>
              </a:rPr>
              <a:t>通过使用</a:t>
            </a:r>
            <a:r>
              <a:rPr sz="1800">
                <a:latin typeface="+mn-ea"/>
                <a:ea typeface="+mn-ea"/>
                <a:cs typeface="+mn-ea"/>
              </a:rPr>
              <a:t>Softmax 函数，我们可以用概率的（统计的）方法处理问题。</a:t>
            </a:r>
            <a:endParaRPr sz="1800">
              <a:latin typeface="+mn-ea"/>
              <a:ea typeface="+mn-ea"/>
              <a:cs typeface="+mn-ea"/>
            </a:endParaRPr>
          </a:p>
          <a:p>
            <a:pPr>
              <a:lnSpc>
                <a:spcPct val="150000"/>
              </a:lnSpc>
            </a:pPr>
            <a:r>
              <a:rPr lang="zh-CN" altLang="en-US" sz="2000">
                <a:latin typeface="方正粗黑宋简体" panose="02000000000000000000" charset="-122"/>
                <a:ea typeface="方正粗黑宋简体" panose="02000000000000000000" charset="-122"/>
                <a:cs typeface="方正粗黑宋简体" panose="02000000000000000000" charset="-122"/>
                <a:sym typeface="+mn-ea"/>
              </a:rPr>
              <a:t>3.5.</a:t>
            </a:r>
            <a:r>
              <a:rPr lang="en-US" altLang="zh-CN" sz="2000">
                <a:latin typeface="方正粗黑宋简体" panose="02000000000000000000" charset="-122"/>
                <a:ea typeface="方正粗黑宋简体" panose="02000000000000000000" charset="-122"/>
                <a:cs typeface="方正粗黑宋简体" panose="02000000000000000000" charset="-122"/>
                <a:sym typeface="+mn-ea"/>
              </a:rPr>
              <a:t>4</a:t>
            </a:r>
            <a:r>
              <a:rPr lang="zh-CN" altLang="en-US" sz="2000">
                <a:latin typeface="方正粗黑宋简体" panose="02000000000000000000" charset="-122"/>
                <a:ea typeface="方正粗黑宋简体" panose="02000000000000000000" charset="-122"/>
                <a:cs typeface="方正粗黑宋简体" panose="02000000000000000000" charset="-122"/>
                <a:sym typeface="+mn-ea"/>
              </a:rPr>
              <a:t> 输出层的神经元数量</a:t>
            </a:r>
            <a:endParaRPr lang="zh-CN" altLang="en-US" sz="2000">
              <a:latin typeface="方正粗黑宋简体" panose="02000000000000000000" charset="-122"/>
              <a:ea typeface="方正粗黑宋简体" panose="02000000000000000000" charset="-122"/>
              <a:cs typeface="方正粗黑宋简体" panose="02000000000000000000" charset="-122"/>
              <a:sym typeface="+mn-ea"/>
            </a:endParaRPr>
          </a:p>
          <a:p>
            <a:pPr>
              <a:lnSpc>
                <a:spcPct val="150000"/>
              </a:lnSpc>
            </a:pPr>
            <a:r>
              <a:rPr lang="en-US" sz="1800">
                <a:latin typeface="+mn-ea"/>
                <a:ea typeface="+mn-ea"/>
                <a:cs typeface="+mn-ea"/>
              </a:rPr>
              <a:t>       </a:t>
            </a:r>
            <a:r>
              <a:rPr sz="1800">
                <a:latin typeface="+mn-ea"/>
                <a:ea typeface="+mn-ea"/>
                <a:cs typeface="+mn-ea"/>
              </a:rPr>
              <a:t>输出层的神经元数量需要根据待解决的问题来决定。对于分类问题，输出层的神经元数量一般设定为类别的数量。</a:t>
            </a:r>
            <a:endParaRPr sz="1800">
              <a:latin typeface="+mn-ea"/>
              <a:ea typeface="+mn-ea"/>
              <a:cs typeface="+mn-ea"/>
            </a:endParaRPr>
          </a:p>
        </p:txBody>
      </p:sp>
    </p:spTree>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3</a:t>
            </a:r>
            <a:r>
              <a:rPr sz="3200" dirty="0">
                <a:latin typeface="+mj-ea"/>
                <a:ea typeface="+mj-ea"/>
                <a:cs typeface="+mj-ea"/>
              </a:rPr>
              <a:t>.</a:t>
            </a:r>
            <a:r>
              <a:rPr lang="en-US" sz="3200" dirty="0">
                <a:latin typeface="+mj-ea"/>
                <a:ea typeface="+mj-ea"/>
                <a:cs typeface="+mj-ea"/>
              </a:rPr>
              <a:t>6  </a:t>
            </a:r>
            <a:r>
              <a:rPr lang="zh-CN" altLang="en-US" sz="3200" dirty="0">
                <a:latin typeface="+mj-ea"/>
                <a:ea typeface="+mj-ea"/>
                <a:cs typeface="+mj-ea"/>
              </a:rPr>
              <a:t>手写数字识别</a:t>
            </a:r>
            <a:endParaRPr lang="zh-CN" altLang="en-US" sz="3200" dirty="0">
              <a:latin typeface="+mj-ea"/>
              <a:ea typeface="+mj-ea"/>
              <a:cs typeface="+mj-ea"/>
            </a:endParaRPr>
          </a:p>
        </p:txBody>
      </p:sp>
      <p:sp>
        <p:nvSpPr>
          <p:cNvPr id="2" name="文本框 1"/>
          <p:cNvSpPr txBox="1"/>
          <p:nvPr/>
        </p:nvSpPr>
        <p:spPr>
          <a:xfrm>
            <a:off x="1597660" y="1988820"/>
            <a:ext cx="8887460" cy="3507740"/>
          </a:xfrm>
          <a:prstGeom prst="rect">
            <a:avLst/>
          </a:prstGeom>
          <a:noFill/>
        </p:spPr>
        <p:txBody>
          <a:bodyPr wrap="square" rtlCol="0">
            <a:spAutoFit/>
          </a:bodyPr>
          <a:p>
            <a:pPr algn="l">
              <a:lnSpc>
                <a:spcPct val="150000"/>
              </a:lnSpc>
              <a:buClrTx/>
              <a:buSzTx/>
              <a:buNone/>
            </a:pPr>
            <a:r>
              <a:rPr lang="en-US" altLang="zh-CN" sz="2000">
                <a:latin typeface="方正粗黑宋简体" panose="02000000000000000000" charset="-122"/>
                <a:ea typeface="方正粗黑宋简体" panose="02000000000000000000" charset="-122"/>
                <a:cs typeface="方正粗黑宋简体" panose="02000000000000000000" charset="-122"/>
              </a:rPr>
              <a:t>3.6.1</a:t>
            </a:r>
            <a:r>
              <a:rPr lang="zh-CN" altLang="en-US" sz="2000">
                <a:latin typeface="方正粗黑宋简体" panose="02000000000000000000" charset="-122"/>
                <a:ea typeface="方正粗黑宋简体" panose="02000000000000000000" charset="-122"/>
                <a:cs typeface="方正粗黑宋简体" panose="02000000000000000000" charset="-122"/>
              </a:rPr>
              <a:t> </a:t>
            </a:r>
            <a:r>
              <a:rPr lang="zh-CN" altLang="en-US"/>
              <a:t>MNIST 数据集</a:t>
            </a:r>
            <a:r>
              <a:rPr lang="zh-CN" altLang="en-US" sz="1800">
                <a:latin typeface="+mn-ea"/>
                <a:ea typeface="+mn-ea"/>
                <a:cs typeface="+mn-ea"/>
              </a:rPr>
              <a:t>      </a:t>
            </a:r>
            <a:endParaRPr lang="zh-CN" altLang="en-US" sz="1800">
              <a:latin typeface="+mn-ea"/>
              <a:ea typeface="+mn-ea"/>
              <a:cs typeface="+mn-ea"/>
            </a:endParaRPr>
          </a:p>
          <a:p>
            <a:pPr>
              <a:lnSpc>
                <a:spcPct val="150000"/>
              </a:lnSpc>
            </a:pPr>
            <a:r>
              <a:rPr lang="en-US" sz="1800">
                <a:latin typeface="+mn-ea"/>
                <a:ea typeface="+mn-ea"/>
                <a:cs typeface="+mn-ea"/>
              </a:rPr>
              <a:t>       </a:t>
            </a:r>
            <a:r>
              <a:rPr sz="1800">
                <a:latin typeface="+mn-ea"/>
                <a:ea typeface="+mn-ea"/>
                <a:cs typeface="+mn-ea"/>
              </a:rPr>
              <a:t>MNIST 是机器学习领域中最有名的数据集之一，被应用于从简单的实验到发表的论文研究等各种场合。在阅读图像识别或机器学习的论文时，MNIST 数据集经常作为实验用的数据出现。</a:t>
            </a:r>
            <a:endParaRPr sz="1800">
              <a:latin typeface="+mn-ea"/>
              <a:ea typeface="+mn-ea"/>
              <a:cs typeface="+mn-ea"/>
            </a:endParaRPr>
          </a:p>
          <a:p>
            <a:pPr>
              <a:lnSpc>
                <a:spcPct val="150000"/>
              </a:lnSpc>
            </a:pPr>
            <a:r>
              <a:rPr lang="zh-CN" altLang="en-US" sz="2000">
                <a:latin typeface="方正粗黑宋简体" panose="02000000000000000000" charset="-122"/>
                <a:ea typeface="方正粗黑宋简体" panose="02000000000000000000" charset="-122"/>
                <a:cs typeface="方正粗黑宋简体" panose="02000000000000000000" charset="-122"/>
                <a:sym typeface="+mn-ea"/>
              </a:rPr>
              <a:t>3.</a:t>
            </a:r>
            <a:r>
              <a:rPr lang="en-US" altLang="zh-CN" sz="2000">
                <a:latin typeface="方正粗黑宋简体" panose="02000000000000000000" charset="-122"/>
                <a:ea typeface="方正粗黑宋简体" panose="02000000000000000000" charset="-122"/>
                <a:cs typeface="方正粗黑宋简体" panose="02000000000000000000" charset="-122"/>
                <a:sym typeface="+mn-ea"/>
              </a:rPr>
              <a:t>6</a:t>
            </a:r>
            <a:r>
              <a:rPr lang="zh-CN" altLang="en-US" sz="2000">
                <a:latin typeface="方正粗黑宋简体" panose="02000000000000000000" charset="-122"/>
                <a:ea typeface="方正粗黑宋简体" panose="02000000000000000000" charset="-122"/>
                <a:cs typeface="方正粗黑宋简体" panose="02000000000000000000" charset="-122"/>
                <a:sym typeface="+mn-ea"/>
              </a:rPr>
              <a:t>.</a:t>
            </a:r>
            <a:r>
              <a:rPr lang="en-US" altLang="zh-CN" sz="2000">
                <a:latin typeface="方正粗黑宋简体" panose="02000000000000000000" charset="-122"/>
                <a:ea typeface="方正粗黑宋简体" panose="02000000000000000000" charset="-122"/>
                <a:cs typeface="方正粗黑宋简体" panose="02000000000000000000" charset="-122"/>
                <a:sym typeface="+mn-ea"/>
              </a:rPr>
              <a:t>2</a:t>
            </a:r>
            <a:r>
              <a:rPr lang="zh-CN" altLang="en-US" sz="2000">
                <a:latin typeface="方正粗黑宋简体" panose="02000000000000000000" charset="-122"/>
                <a:ea typeface="方正粗黑宋简体" panose="02000000000000000000" charset="-122"/>
                <a:cs typeface="方正粗黑宋简体" panose="02000000000000000000" charset="-122"/>
                <a:sym typeface="+mn-ea"/>
              </a:rPr>
              <a:t> 神经网络的推理处理</a:t>
            </a:r>
            <a:endParaRPr lang="zh-CN" altLang="en-US" sz="2000">
              <a:latin typeface="方正粗黑宋简体" panose="02000000000000000000" charset="-122"/>
              <a:ea typeface="方正粗黑宋简体" panose="02000000000000000000" charset="-122"/>
              <a:cs typeface="方正粗黑宋简体" panose="02000000000000000000" charset="-122"/>
              <a:sym typeface="+mn-ea"/>
            </a:endParaRPr>
          </a:p>
          <a:p>
            <a:pPr>
              <a:lnSpc>
                <a:spcPct val="150000"/>
              </a:lnSpc>
            </a:pPr>
            <a:r>
              <a:rPr lang="en-US" sz="1800">
                <a:latin typeface="+mn-ea"/>
                <a:ea typeface="+mn-ea"/>
                <a:cs typeface="+mn-ea"/>
              </a:rPr>
              <a:t>      </a:t>
            </a:r>
            <a:r>
              <a:rPr sz="1800">
                <a:latin typeface="+mn-ea"/>
                <a:ea typeface="+mn-ea"/>
                <a:cs typeface="+mn-ea"/>
              </a:rPr>
              <a:t>对神经网络的输入数据进行某种既定的转换称为预处理（Pre-Processing）。预处理在神经网络（深度学习）中非常实用，其有效性已在提高识别性能和学习的效率等众多实验中得到证明。</a:t>
            </a:r>
            <a:endParaRPr sz="1800">
              <a:latin typeface="+mn-ea"/>
              <a:ea typeface="+mn-ea"/>
              <a:cs typeface="+mn-ea"/>
            </a:endParaRPr>
          </a:p>
        </p:txBody>
      </p:sp>
    </p:spTree>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3</a:t>
            </a:r>
            <a:r>
              <a:rPr sz="3200" dirty="0">
                <a:latin typeface="+mj-ea"/>
                <a:ea typeface="+mj-ea"/>
                <a:cs typeface="+mj-ea"/>
              </a:rPr>
              <a:t>.</a:t>
            </a:r>
            <a:r>
              <a:rPr lang="en-US" sz="3200" dirty="0">
                <a:latin typeface="+mj-ea"/>
                <a:ea typeface="+mj-ea"/>
                <a:cs typeface="+mj-ea"/>
              </a:rPr>
              <a:t>6  </a:t>
            </a:r>
            <a:r>
              <a:rPr lang="zh-CN" altLang="en-US" sz="3200" dirty="0">
                <a:latin typeface="+mj-ea"/>
                <a:ea typeface="+mj-ea"/>
                <a:cs typeface="+mj-ea"/>
              </a:rPr>
              <a:t>手写数字识别</a:t>
            </a:r>
            <a:endParaRPr lang="zh-CN" altLang="en-US" sz="3200" dirty="0">
              <a:latin typeface="+mj-ea"/>
              <a:ea typeface="+mj-ea"/>
              <a:cs typeface="+mj-ea"/>
            </a:endParaRPr>
          </a:p>
        </p:txBody>
      </p:sp>
      <p:sp>
        <p:nvSpPr>
          <p:cNvPr id="2" name="文本框 1"/>
          <p:cNvSpPr txBox="1"/>
          <p:nvPr/>
        </p:nvSpPr>
        <p:spPr>
          <a:xfrm>
            <a:off x="1597660" y="1988820"/>
            <a:ext cx="8887460" cy="3046095"/>
          </a:xfrm>
          <a:prstGeom prst="rect">
            <a:avLst/>
          </a:prstGeom>
          <a:noFill/>
        </p:spPr>
        <p:txBody>
          <a:bodyPr wrap="square" rtlCol="0">
            <a:spAutoFit/>
          </a:bodyPr>
          <a:p>
            <a:pPr algn="l">
              <a:lnSpc>
                <a:spcPct val="150000"/>
              </a:lnSpc>
              <a:buClrTx/>
              <a:buSzTx/>
              <a:buNone/>
            </a:pPr>
            <a:r>
              <a:rPr lang="en-US" altLang="zh-CN" sz="2000">
                <a:latin typeface="方正粗黑宋简体" panose="02000000000000000000" charset="-122"/>
                <a:ea typeface="方正粗黑宋简体" panose="02000000000000000000" charset="-122"/>
                <a:cs typeface="方正粗黑宋简体" panose="02000000000000000000" charset="-122"/>
              </a:rPr>
              <a:t>3.6.3</a:t>
            </a:r>
            <a:r>
              <a:rPr lang="zh-CN" altLang="en-US" sz="2000">
                <a:latin typeface="方正粗黑宋简体" panose="02000000000000000000" charset="-122"/>
                <a:ea typeface="方正粗黑宋简体" panose="02000000000000000000" charset="-122"/>
                <a:cs typeface="方正粗黑宋简体" panose="02000000000000000000" charset="-122"/>
              </a:rPr>
              <a:t> </a:t>
            </a:r>
            <a:r>
              <a:rPr lang="zh-CN" altLang="en-US"/>
              <a:t>批处理</a:t>
            </a:r>
            <a:r>
              <a:rPr lang="zh-CN" altLang="en-US" sz="1800">
                <a:latin typeface="+mn-ea"/>
                <a:ea typeface="+mn-ea"/>
                <a:cs typeface="+mn-ea"/>
              </a:rPr>
              <a:t>     </a:t>
            </a:r>
            <a:endParaRPr lang="zh-CN" altLang="en-US" sz="1800">
              <a:latin typeface="+mn-ea"/>
              <a:ea typeface="+mn-ea"/>
              <a:cs typeface="+mn-ea"/>
            </a:endParaRPr>
          </a:p>
          <a:p>
            <a:pPr>
              <a:lnSpc>
                <a:spcPct val="150000"/>
              </a:lnSpc>
            </a:pPr>
            <a:r>
              <a:rPr lang="en-US" sz="1800">
                <a:latin typeface="+mn-ea"/>
                <a:ea typeface="+mn-ea"/>
                <a:cs typeface="+mn-ea"/>
              </a:rPr>
              <a:t>       </a:t>
            </a:r>
            <a:r>
              <a:rPr sz="1800">
                <a:latin typeface="+mn-ea"/>
                <a:ea typeface="+mn-ea"/>
                <a:cs typeface="+mn-ea"/>
              </a:rPr>
              <a:t>打包式的输入数据称为批（Batch）。批处理对计算机的运算大有利处，可以大幅缩短每张图像的处理时间。大多数处理数值计算的库都进行了能够高效处理大型数组运算的最优化。并且，在神经网络的运算中，当数据传送成为瓶颈时，批处理可以减轻数据总线的负荷（严格地讲，相对于数据读入，可以将更多的时间用在计算上）。也就是说，批处理一次性计算大型数组要比分开逐步计算各个小型数组速度更快。</a:t>
            </a:r>
            <a:endParaRPr sz="1800">
              <a:latin typeface="+mn-ea"/>
              <a:ea typeface="+mn-ea"/>
              <a:cs typeface="+mn-ea"/>
            </a:endParaRPr>
          </a:p>
          <a:p>
            <a:pPr>
              <a:lnSpc>
                <a:spcPct val="150000"/>
              </a:lnSpc>
            </a:pPr>
            <a:endParaRPr sz="1800">
              <a:latin typeface="+mn-ea"/>
              <a:ea typeface="+mn-ea"/>
              <a:cs typeface="+mn-ea"/>
            </a:endParaRPr>
          </a:p>
        </p:txBody>
      </p:sp>
    </p:spTree>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平行四边形 2"/>
          <p:cNvSpPr/>
          <p:nvPr/>
        </p:nvSpPr>
        <p:spPr>
          <a:xfrm>
            <a:off x="9833077" y="132081"/>
            <a:ext cx="2330247" cy="3893575"/>
          </a:xfrm>
          <a:prstGeom prst="parallelogram">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5"/>
          </a:p>
        </p:txBody>
      </p:sp>
      <p:sp>
        <p:nvSpPr>
          <p:cNvPr id="18" name="平行四边形 17"/>
          <p:cNvSpPr/>
          <p:nvPr/>
        </p:nvSpPr>
        <p:spPr>
          <a:xfrm>
            <a:off x="8981971" y="356092"/>
            <a:ext cx="2330247" cy="3893575"/>
          </a:xfrm>
          <a:prstGeom prst="parallelogram">
            <a:avLst/>
          </a:prstGeom>
          <a:solidFill>
            <a:srgbClr val="BCCCEA">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5"/>
          </a:p>
        </p:txBody>
      </p:sp>
      <p:sp>
        <p:nvSpPr>
          <p:cNvPr id="20" name="文本框 19"/>
          <p:cNvSpPr txBox="1"/>
          <p:nvPr/>
        </p:nvSpPr>
        <p:spPr>
          <a:xfrm>
            <a:off x="1482868" y="4025623"/>
            <a:ext cx="6076336" cy="1445260"/>
          </a:xfrm>
          <a:prstGeom prst="rect">
            <a:avLst/>
          </a:prstGeom>
          <a:noFill/>
        </p:spPr>
        <p:txBody>
          <a:bodyPr wrap="square" rtlCol="0">
            <a:spAutoFit/>
          </a:bodyPr>
          <a:lstStyle/>
          <a:p>
            <a:pPr algn="ctr"/>
            <a:r>
              <a:rPr lang="zh-CN" altLang="en-US" sz="8800" b="1" spc="450" dirty="0">
                <a:solidFill>
                  <a:schemeClr val="tx1">
                    <a:lumMod val="85000"/>
                    <a:lumOff val="15000"/>
                  </a:schemeClr>
                </a:solidFill>
                <a:latin typeface="微软雅黑" panose="020B0503020204020204" pitchFamily="2" charset="-122"/>
                <a:ea typeface="微软雅黑" panose="020B0503020204020204" pitchFamily="2" charset="-122"/>
              </a:rPr>
              <a:t>谢谢观看</a:t>
            </a:r>
            <a:r>
              <a:rPr lang="en-US" altLang="zh-CN" sz="8800" b="1" spc="450" dirty="0">
                <a:solidFill>
                  <a:schemeClr val="tx1">
                    <a:lumMod val="85000"/>
                    <a:lumOff val="15000"/>
                  </a:schemeClr>
                </a:solidFill>
                <a:latin typeface="微软雅黑" panose="020B0503020204020204" pitchFamily="2" charset="-122"/>
                <a:ea typeface="微软雅黑" panose="020B0503020204020204" pitchFamily="2" charset="-122"/>
              </a:rPr>
              <a:t>!</a:t>
            </a:r>
            <a:endParaRPr lang="en-US" altLang="zh-CN" sz="8800" b="1" spc="450" dirty="0">
              <a:solidFill>
                <a:schemeClr val="tx1">
                  <a:lumMod val="85000"/>
                  <a:lumOff val="15000"/>
                </a:schemeClr>
              </a:solidFill>
              <a:latin typeface="微软雅黑" panose="020B0503020204020204" pitchFamily="2" charset="-122"/>
              <a:ea typeface="微软雅黑" panose="020B0503020204020204" pitchFamily="2" charset="-122"/>
            </a:endParaRPr>
          </a:p>
        </p:txBody>
      </p:sp>
      <p:sp>
        <p:nvSpPr>
          <p:cNvPr id="28" name="椭圆 27"/>
          <p:cNvSpPr/>
          <p:nvPr/>
        </p:nvSpPr>
        <p:spPr bwMode="auto">
          <a:xfrm>
            <a:off x="2137180" y="343463"/>
            <a:ext cx="2053003" cy="2053003"/>
          </a:xfrm>
          <a:prstGeom prst="ellipse">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prstClr val="white"/>
              </a:solidFill>
            </a:endParaRPr>
          </a:p>
        </p:txBody>
      </p:sp>
      <p:sp>
        <p:nvSpPr>
          <p:cNvPr id="29" name="MH_Other_4"/>
          <p:cNvSpPr/>
          <p:nvPr>
            <p:custDataLst>
              <p:tags r:id="rId1"/>
            </p:custDataLst>
          </p:nvPr>
        </p:nvSpPr>
        <p:spPr>
          <a:xfrm>
            <a:off x="5891450" y="802625"/>
            <a:ext cx="331669" cy="33166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0" name="MH_Other_4"/>
          <p:cNvSpPr/>
          <p:nvPr>
            <p:custDataLst>
              <p:tags r:id="rId2"/>
            </p:custDataLst>
          </p:nvPr>
        </p:nvSpPr>
        <p:spPr>
          <a:xfrm>
            <a:off x="1180396" y="2169581"/>
            <a:ext cx="269512" cy="266398"/>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1" name="MH_Other_4"/>
          <p:cNvSpPr/>
          <p:nvPr>
            <p:custDataLst>
              <p:tags r:id="rId3"/>
            </p:custDataLst>
          </p:nvPr>
        </p:nvSpPr>
        <p:spPr>
          <a:xfrm>
            <a:off x="201591" y="285299"/>
            <a:ext cx="576000" cy="576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2" name="MH_Other_4"/>
          <p:cNvSpPr/>
          <p:nvPr>
            <p:custDataLst>
              <p:tags r:id="rId4"/>
            </p:custDataLst>
          </p:nvPr>
        </p:nvSpPr>
        <p:spPr>
          <a:xfrm>
            <a:off x="1482555" y="1699489"/>
            <a:ext cx="424046" cy="424046"/>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3" name="MH_Other_4"/>
          <p:cNvSpPr/>
          <p:nvPr>
            <p:custDataLst>
              <p:tags r:id="rId5"/>
            </p:custDataLst>
          </p:nvPr>
        </p:nvSpPr>
        <p:spPr>
          <a:xfrm>
            <a:off x="4656925" y="1283400"/>
            <a:ext cx="355390" cy="351284"/>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4" name="MH_Other_4"/>
          <p:cNvSpPr/>
          <p:nvPr>
            <p:custDataLst>
              <p:tags r:id="rId6"/>
            </p:custDataLst>
          </p:nvPr>
        </p:nvSpPr>
        <p:spPr>
          <a:xfrm>
            <a:off x="1291767" y="1054836"/>
            <a:ext cx="442408" cy="442408"/>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5" name="MH_Other_4"/>
          <p:cNvSpPr/>
          <p:nvPr>
            <p:custDataLst>
              <p:tags r:id="rId7"/>
            </p:custDataLst>
          </p:nvPr>
        </p:nvSpPr>
        <p:spPr>
          <a:xfrm>
            <a:off x="4248417" y="2368033"/>
            <a:ext cx="234000" cy="231297"/>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6" name="MH_Other_4"/>
          <p:cNvSpPr/>
          <p:nvPr>
            <p:custDataLst>
              <p:tags r:id="rId8"/>
            </p:custDataLst>
          </p:nvPr>
        </p:nvSpPr>
        <p:spPr>
          <a:xfrm>
            <a:off x="537615" y="1339489"/>
            <a:ext cx="360000" cy="360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7" name="MH_Other_4"/>
          <p:cNvSpPr/>
          <p:nvPr>
            <p:custDataLst>
              <p:tags r:id="rId9"/>
            </p:custDataLst>
          </p:nvPr>
        </p:nvSpPr>
        <p:spPr>
          <a:xfrm>
            <a:off x="4537875" y="1894985"/>
            <a:ext cx="324000" cy="324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8" name="MH_Other_4"/>
          <p:cNvSpPr/>
          <p:nvPr>
            <p:custDataLst>
              <p:tags r:id="rId10"/>
            </p:custDataLst>
          </p:nvPr>
        </p:nvSpPr>
        <p:spPr>
          <a:xfrm>
            <a:off x="4815536" y="489434"/>
            <a:ext cx="479026" cy="479026"/>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9" name="MH_Other_4"/>
          <p:cNvSpPr/>
          <p:nvPr>
            <p:custDataLst>
              <p:tags r:id="rId11"/>
            </p:custDataLst>
          </p:nvPr>
        </p:nvSpPr>
        <p:spPr>
          <a:xfrm>
            <a:off x="5442293" y="1876985"/>
            <a:ext cx="180000" cy="180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40" name="MH_Other_4"/>
          <p:cNvSpPr/>
          <p:nvPr>
            <p:custDataLst>
              <p:tags r:id="rId12"/>
            </p:custDataLst>
          </p:nvPr>
        </p:nvSpPr>
        <p:spPr>
          <a:xfrm>
            <a:off x="5839515" y="1759432"/>
            <a:ext cx="144000" cy="144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41" name="MH_Other_4"/>
          <p:cNvSpPr/>
          <p:nvPr>
            <p:custDataLst>
              <p:tags r:id="rId13"/>
            </p:custDataLst>
          </p:nvPr>
        </p:nvSpPr>
        <p:spPr>
          <a:xfrm>
            <a:off x="2055364" y="2432751"/>
            <a:ext cx="252000" cy="252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42" name="椭圆 41"/>
          <p:cNvSpPr/>
          <p:nvPr/>
        </p:nvSpPr>
        <p:spPr bwMode="auto">
          <a:xfrm>
            <a:off x="2079027" y="285299"/>
            <a:ext cx="2113964" cy="2113964"/>
          </a:xfrm>
          <a:prstGeom prst="ellipse">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prstClr val="white"/>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533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decel="5330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ppt_x"/>
                                          </p:val>
                                        </p:tav>
                                        <p:tav tm="100000">
                                          <p:val>
                                            <p:strVal val="#ppt_x"/>
                                          </p:val>
                                        </p:tav>
                                      </p:tavLst>
                                    </p:anim>
                                    <p:anim calcmode="lin" valueType="num">
                                      <p:cBhvr additive="base">
                                        <p:cTn id="12" dur="750" fill="hold"/>
                                        <p:tgtEl>
                                          <p:spTgt spid="1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0" presetClass="entr" presetSubtype="0" fill="hold" grpId="0" nodeType="afterEffect">
                                  <p:stCondLst>
                                    <p:cond delay="0"/>
                                  </p:stCondLst>
                                  <p:iterate type="lt">
                                    <p:tmPct val="10000"/>
                                  </p:iterate>
                                  <p:childTnLst>
                                    <p:set>
                                      <p:cBhvr>
                                        <p:cTn id="15" dur="1" fill="hold">
                                          <p:stCondLst>
                                            <p:cond delay="0"/>
                                          </p:stCondLst>
                                        </p:cTn>
                                        <p:tgtEl>
                                          <p:spTgt spid="20"/>
                                        </p:tgtEl>
                                        <p:attrNameLst>
                                          <p:attrName>style.visibility</p:attrName>
                                        </p:attrNameLst>
                                      </p:cBhvr>
                                      <p:to>
                                        <p:strVal val="visible"/>
                                      </p:to>
                                    </p:set>
                                    <p:animEffect transition="in" filter="fade">
                                      <p:cBhvr>
                                        <p:cTn id="16" dur="800" decel="100000"/>
                                        <p:tgtEl>
                                          <p:spTgt spid="20"/>
                                        </p:tgtEl>
                                      </p:cBhvr>
                                    </p:animEffect>
                                    <p:anim calcmode="lin" valueType="num">
                                      <p:cBhvr>
                                        <p:cTn id="17" dur="800" decel="100000" fill="hold"/>
                                        <p:tgtEl>
                                          <p:spTgt spid="20"/>
                                        </p:tgtEl>
                                        <p:attrNameLst>
                                          <p:attrName>style.rotation</p:attrName>
                                        </p:attrNameLst>
                                      </p:cBhvr>
                                      <p:tavLst>
                                        <p:tav tm="0">
                                          <p:val>
                                            <p:fltVal val="-90"/>
                                          </p:val>
                                        </p:tav>
                                        <p:tav tm="100000">
                                          <p:val>
                                            <p:fltVal val="0"/>
                                          </p:val>
                                        </p:tav>
                                      </p:tavLst>
                                    </p:anim>
                                    <p:anim calcmode="lin" valueType="num">
                                      <p:cBhvr>
                                        <p:cTn id="18" dur="800" decel="100000" fill="hold"/>
                                        <p:tgtEl>
                                          <p:spTgt spid="20"/>
                                        </p:tgtEl>
                                        <p:attrNameLst>
                                          <p:attrName>ppt_x</p:attrName>
                                        </p:attrNameLst>
                                      </p:cBhvr>
                                      <p:tavLst>
                                        <p:tav tm="0">
                                          <p:val>
                                            <p:strVal val="#ppt_x+0.4"/>
                                          </p:val>
                                        </p:tav>
                                        <p:tav tm="100000">
                                          <p:val>
                                            <p:strVal val="#ppt_x-0.05"/>
                                          </p:val>
                                        </p:tav>
                                      </p:tavLst>
                                    </p:anim>
                                    <p:anim calcmode="lin" valueType="num">
                                      <p:cBhvr>
                                        <p:cTn id="19" dur="800" decel="100000" fill="hold"/>
                                        <p:tgtEl>
                                          <p:spTgt spid="20"/>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37" presetClass="entr" presetSubtype="0" fill="hold" grpId="0" nodeType="click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1000"/>
                                        <p:tgtEl>
                                          <p:spTgt spid="28"/>
                                        </p:tgtEl>
                                      </p:cBhvr>
                                    </p:animEffect>
                                    <p:anim calcmode="lin" valueType="num">
                                      <p:cBhvr>
                                        <p:cTn id="27" dur="1000" fill="hold"/>
                                        <p:tgtEl>
                                          <p:spTgt spid="28"/>
                                        </p:tgtEl>
                                        <p:attrNameLst>
                                          <p:attrName>ppt_x</p:attrName>
                                        </p:attrNameLst>
                                      </p:cBhvr>
                                      <p:tavLst>
                                        <p:tav tm="0">
                                          <p:val>
                                            <p:strVal val="#ppt_x"/>
                                          </p:val>
                                        </p:tav>
                                        <p:tav tm="100000">
                                          <p:val>
                                            <p:strVal val="#ppt_x"/>
                                          </p:val>
                                        </p:tav>
                                      </p:tavLst>
                                    </p:anim>
                                    <p:anim calcmode="lin" valueType="num">
                                      <p:cBhvr>
                                        <p:cTn id="28" dur="900" decel="100000" fill="hold"/>
                                        <p:tgtEl>
                                          <p:spTgt spid="28"/>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par>
                                <p:cTn id="30" presetID="37"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1000"/>
                                        <p:tgtEl>
                                          <p:spTgt spid="32"/>
                                        </p:tgtEl>
                                      </p:cBhvr>
                                    </p:animEffect>
                                    <p:anim calcmode="lin" valueType="num">
                                      <p:cBhvr>
                                        <p:cTn id="33" dur="1000" fill="hold"/>
                                        <p:tgtEl>
                                          <p:spTgt spid="32"/>
                                        </p:tgtEl>
                                        <p:attrNameLst>
                                          <p:attrName>ppt_x</p:attrName>
                                        </p:attrNameLst>
                                      </p:cBhvr>
                                      <p:tavLst>
                                        <p:tav tm="0">
                                          <p:val>
                                            <p:strVal val="#ppt_x"/>
                                          </p:val>
                                        </p:tav>
                                        <p:tav tm="100000">
                                          <p:val>
                                            <p:strVal val="#ppt_x"/>
                                          </p:val>
                                        </p:tav>
                                      </p:tavLst>
                                    </p:anim>
                                    <p:anim calcmode="lin" valueType="num">
                                      <p:cBhvr>
                                        <p:cTn id="34" dur="900" decel="100000" fill="hold"/>
                                        <p:tgtEl>
                                          <p:spTgt spid="32"/>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par>
                                <p:cTn id="36" presetID="37" presetClass="entr" presetSubtype="0"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1000"/>
                                        <p:tgtEl>
                                          <p:spTgt spid="33"/>
                                        </p:tgtEl>
                                      </p:cBhvr>
                                    </p:animEffect>
                                    <p:anim calcmode="lin" valueType="num">
                                      <p:cBhvr>
                                        <p:cTn id="39" dur="1000" fill="hold"/>
                                        <p:tgtEl>
                                          <p:spTgt spid="33"/>
                                        </p:tgtEl>
                                        <p:attrNameLst>
                                          <p:attrName>ppt_x</p:attrName>
                                        </p:attrNameLst>
                                      </p:cBhvr>
                                      <p:tavLst>
                                        <p:tav tm="0">
                                          <p:val>
                                            <p:strVal val="#ppt_x"/>
                                          </p:val>
                                        </p:tav>
                                        <p:tav tm="100000">
                                          <p:val>
                                            <p:strVal val="#ppt_x"/>
                                          </p:val>
                                        </p:tav>
                                      </p:tavLst>
                                    </p:anim>
                                    <p:anim calcmode="lin" valueType="num">
                                      <p:cBhvr>
                                        <p:cTn id="40" dur="900" decel="100000" fill="hold"/>
                                        <p:tgtEl>
                                          <p:spTgt spid="33"/>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42" presetID="37" presetClass="entr" presetSubtype="0" fill="hold" grpId="0" nodeType="with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1000"/>
                                        <p:tgtEl>
                                          <p:spTgt spid="39"/>
                                        </p:tgtEl>
                                      </p:cBhvr>
                                    </p:animEffect>
                                    <p:anim calcmode="lin" valueType="num">
                                      <p:cBhvr>
                                        <p:cTn id="45" dur="1000" fill="hold"/>
                                        <p:tgtEl>
                                          <p:spTgt spid="39"/>
                                        </p:tgtEl>
                                        <p:attrNameLst>
                                          <p:attrName>ppt_x</p:attrName>
                                        </p:attrNameLst>
                                      </p:cBhvr>
                                      <p:tavLst>
                                        <p:tav tm="0">
                                          <p:val>
                                            <p:strVal val="#ppt_x"/>
                                          </p:val>
                                        </p:tav>
                                        <p:tav tm="100000">
                                          <p:val>
                                            <p:strVal val="#ppt_x"/>
                                          </p:val>
                                        </p:tav>
                                      </p:tavLst>
                                    </p:anim>
                                    <p:anim calcmode="lin" valueType="num">
                                      <p:cBhvr>
                                        <p:cTn id="46" dur="900" decel="100000" fill="hold"/>
                                        <p:tgtEl>
                                          <p:spTgt spid="39"/>
                                        </p:tgtEl>
                                        <p:attrNameLst>
                                          <p:attrName>ppt_y</p:attrName>
                                        </p:attrNameLst>
                                      </p:cBhvr>
                                      <p:tavLst>
                                        <p:tav tm="0">
                                          <p:val>
                                            <p:strVal val="#ppt_y+1"/>
                                          </p:val>
                                        </p:tav>
                                        <p:tav tm="100000">
                                          <p:val>
                                            <p:strVal val="#ppt_y-.03"/>
                                          </p:val>
                                        </p:tav>
                                      </p:tavLst>
                                    </p:anim>
                                    <p:anim calcmode="lin" valueType="num">
                                      <p:cBhvr>
                                        <p:cTn id="47"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par>
                                <p:cTn id="48" presetID="37"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1000"/>
                                        <p:tgtEl>
                                          <p:spTgt spid="30"/>
                                        </p:tgtEl>
                                      </p:cBhvr>
                                    </p:animEffect>
                                    <p:anim calcmode="lin" valueType="num">
                                      <p:cBhvr>
                                        <p:cTn id="51" dur="1000" fill="hold"/>
                                        <p:tgtEl>
                                          <p:spTgt spid="30"/>
                                        </p:tgtEl>
                                        <p:attrNameLst>
                                          <p:attrName>ppt_x</p:attrName>
                                        </p:attrNameLst>
                                      </p:cBhvr>
                                      <p:tavLst>
                                        <p:tav tm="0">
                                          <p:val>
                                            <p:strVal val="#ppt_x"/>
                                          </p:val>
                                        </p:tav>
                                        <p:tav tm="100000">
                                          <p:val>
                                            <p:strVal val="#ppt_x"/>
                                          </p:val>
                                        </p:tav>
                                      </p:tavLst>
                                    </p:anim>
                                    <p:anim calcmode="lin" valueType="num">
                                      <p:cBhvr>
                                        <p:cTn id="52" dur="900" decel="100000" fill="hold"/>
                                        <p:tgtEl>
                                          <p:spTgt spid="30"/>
                                        </p:tgtEl>
                                        <p:attrNameLst>
                                          <p:attrName>ppt_y</p:attrName>
                                        </p:attrNameLst>
                                      </p:cBhvr>
                                      <p:tavLst>
                                        <p:tav tm="0">
                                          <p:val>
                                            <p:strVal val="#ppt_y+1"/>
                                          </p:val>
                                        </p:tav>
                                        <p:tav tm="100000">
                                          <p:val>
                                            <p:strVal val="#ppt_y-.03"/>
                                          </p:val>
                                        </p:tav>
                                      </p:tavLst>
                                    </p:anim>
                                    <p:anim calcmode="lin" valueType="num">
                                      <p:cBhvr>
                                        <p:cTn id="53"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par>
                                <p:cTn id="54" presetID="37" presetClass="entr" presetSubtype="0" fill="hold" grpId="0"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fade">
                                      <p:cBhvr>
                                        <p:cTn id="56" dur="1000"/>
                                        <p:tgtEl>
                                          <p:spTgt spid="29"/>
                                        </p:tgtEl>
                                      </p:cBhvr>
                                    </p:animEffect>
                                    <p:anim calcmode="lin" valueType="num">
                                      <p:cBhvr>
                                        <p:cTn id="57" dur="1000" fill="hold"/>
                                        <p:tgtEl>
                                          <p:spTgt spid="29"/>
                                        </p:tgtEl>
                                        <p:attrNameLst>
                                          <p:attrName>ppt_x</p:attrName>
                                        </p:attrNameLst>
                                      </p:cBhvr>
                                      <p:tavLst>
                                        <p:tav tm="0">
                                          <p:val>
                                            <p:strVal val="#ppt_x"/>
                                          </p:val>
                                        </p:tav>
                                        <p:tav tm="100000">
                                          <p:val>
                                            <p:strVal val="#ppt_x"/>
                                          </p:val>
                                        </p:tav>
                                      </p:tavLst>
                                    </p:anim>
                                    <p:anim calcmode="lin" valueType="num">
                                      <p:cBhvr>
                                        <p:cTn id="58" dur="900" decel="100000" fill="hold"/>
                                        <p:tgtEl>
                                          <p:spTgt spid="29"/>
                                        </p:tgtEl>
                                        <p:attrNameLst>
                                          <p:attrName>ppt_y</p:attrName>
                                        </p:attrNameLst>
                                      </p:cBhvr>
                                      <p:tavLst>
                                        <p:tav tm="0">
                                          <p:val>
                                            <p:strVal val="#ppt_y+1"/>
                                          </p:val>
                                        </p:tav>
                                        <p:tav tm="100000">
                                          <p:val>
                                            <p:strVal val="#ppt_y-.03"/>
                                          </p:val>
                                        </p:tav>
                                      </p:tavLst>
                                    </p:anim>
                                    <p:anim calcmode="lin" valueType="num">
                                      <p:cBhvr>
                                        <p:cTn id="59"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par>
                                <p:cTn id="60" presetID="37" presetClass="entr" presetSubtype="0" fill="hold" grpId="0" nodeType="with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1000"/>
                                        <p:tgtEl>
                                          <p:spTgt spid="37"/>
                                        </p:tgtEl>
                                      </p:cBhvr>
                                    </p:animEffect>
                                    <p:anim calcmode="lin" valueType="num">
                                      <p:cBhvr>
                                        <p:cTn id="63" dur="1000" fill="hold"/>
                                        <p:tgtEl>
                                          <p:spTgt spid="37"/>
                                        </p:tgtEl>
                                        <p:attrNameLst>
                                          <p:attrName>ppt_x</p:attrName>
                                        </p:attrNameLst>
                                      </p:cBhvr>
                                      <p:tavLst>
                                        <p:tav tm="0">
                                          <p:val>
                                            <p:strVal val="#ppt_x"/>
                                          </p:val>
                                        </p:tav>
                                        <p:tav tm="100000">
                                          <p:val>
                                            <p:strVal val="#ppt_x"/>
                                          </p:val>
                                        </p:tav>
                                      </p:tavLst>
                                    </p:anim>
                                    <p:anim calcmode="lin" valueType="num">
                                      <p:cBhvr>
                                        <p:cTn id="64" dur="900" decel="100000" fill="hold"/>
                                        <p:tgtEl>
                                          <p:spTgt spid="37"/>
                                        </p:tgtEl>
                                        <p:attrNameLst>
                                          <p:attrName>ppt_y</p:attrName>
                                        </p:attrNameLst>
                                      </p:cBhvr>
                                      <p:tavLst>
                                        <p:tav tm="0">
                                          <p:val>
                                            <p:strVal val="#ppt_y+1"/>
                                          </p:val>
                                        </p:tav>
                                        <p:tav tm="100000">
                                          <p:val>
                                            <p:strVal val="#ppt_y-.03"/>
                                          </p:val>
                                        </p:tav>
                                      </p:tavLst>
                                    </p:anim>
                                    <p:anim calcmode="lin" valueType="num">
                                      <p:cBhvr>
                                        <p:cTn id="65"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par>
                                <p:cTn id="66" presetID="37" presetClass="entr" presetSubtype="0"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fade">
                                      <p:cBhvr>
                                        <p:cTn id="68" dur="1000"/>
                                        <p:tgtEl>
                                          <p:spTgt spid="36"/>
                                        </p:tgtEl>
                                      </p:cBhvr>
                                    </p:animEffect>
                                    <p:anim calcmode="lin" valueType="num">
                                      <p:cBhvr>
                                        <p:cTn id="69" dur="1000" fill="hold"/>
                                        <p:tgtEl>
                                          <p:spTgt spid="36"/>
                                        </p:tgtEl>
                                        <p:attrNameLst>
                                          <p:attrName>ppt_x</p:attrName>
                                        </p:attrNameLst>
                                      </p:cBhvr>
                                      <p:tavLst>
                                        <p:tav tm="0">
                                          <p:val>
                                            <p:strVal val="#ppt_x"/>
                                          </p:val>
                                        </p:tav>
                                        <p:tav tm="100000">
                                          <p:val>
                                            <p:strVal val="#ppt_x"/>
                                          </p:val>
                                        </p:tav>
                                      </p:tavLst>
                                    </p:anim>
                                    <p:anim calcmode="lin" valueType="num">
                                      <p:cBhvr>
                                        <p:cTn id="70" dur="900" decel="100000" fill="hold"/>
                                        <p:tgtEl>
                                          <p:spTgt spid="36"/>
                                        </p:tgtEl>
                                        <p:attrNameLst>
                                          <p:attrName>ppt_y</p:attrName>
                                        </p:attrNameLst>
                                      </p:cBhvr>
                                      <p:tavLst>
                                        <p:tav tm="0">
                                          <p:val>
                                            <p:strVal val="#ppt_y+1"/>
                                          </p:val>
                                        </p:tav>
                                        <p:tav tm="100000">
                                          <p:val>
                                            <p:strVal val="#ppt_y-.03"/>
                                          </p:val>
                                        </p:tav>
                                      </p:tavLst>
                                    </p:anim>
                                    <p:anim calcmode="lin" valueType="num">
                                      <p:cBhvr>
                                        <p:cTn id="71"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par>
                                <p:cTn id="72" presetID="37" presetClass="entr" presetSubtype="0" fill="hold" grpId="0" nodeType="withEffect">
                                  <p:stCondLst>
                                    <p:cond delay="0"/>
                                  </p:stCondLst>
                                  <p:childTnLst>
                                    <p:set>
                                      <p:cBhvr>
                                        <p:cTn id="73" dur="1" fill="hold">
                                          <p:stCondLst>
                                            <p:cond delay="0"/>
                                          </p:stCondLst>
                                        </p:cTn>
                                        <p:tgtEl>
                                          <p:spTgt spid="38"/>
                                        </p:tgtEl>
                                        <p:attrNameLst>
                                          <p:attrName>style.visibility</p:attrName>
                                        </p:attrNameLst>
                                      </p:cBhvr>
                                      <p:to>
                                        <p:strVal val="visible"/>
                                      </p:to>
                                    </p:set>
                                    <p:animEffect transition="in" filter="fade">
                                      <p:cBhvr>
                                        <p:cTn id="74" dur="1000"/>
                                        <p:tgtEl>
                                          <p:spTgt spid="38"/>
                                        </p:tgtEl>
                                      </p:cBhvr>
                                    </p:animEffect>
                                    <p:anim calcmode="lin" valueType="num">
                                      <p:cBhvr>
                                        <p:cTn id="75" dur="1000" fill="hold"/>
                                        <p:tgtEl>
                                          <p:spTgt spid="38"/>
                                        </p:tgtEl>
                                        <p:attrNameLst>
                                          <p:attrName>ppt_x</p:attrName>
                                        </p:attrNameLst>
                                      </p:cBhvr>
                                      <p:tavLst>
                                        <p:tav tm="0">
                                          <p:val>
                                            <p:strVal val="#ppt_x"/>
                                          </p:val>
                                        </p:tav>
                                        <p:tav tm="100000">
                                          <p:val>
                                            <p:strVal val="#ppt_x"/>
                                          </p:val>
                                        </p:tav>
                                      </p:tavLst>
                                    </p:anim>
                                    <p:anim calcmode="lin" valueType="num">
                                      <p:cBhvr>
                                        <p:cTn id="76" dur="900" decel="100000" fill="hold"/>
                                        <p:tgtEl>
                                          <p:spTgt spid="38"/>
                                        </p:tgtEl>
                                        <p:attrNameLst>
                                          <p:attrName>ppt_y</p:attrName>
                                        </p:attrNameLst>
                                      </p:cBhvr>
                                      <p:tavLst>
                                        <p:tav tm="0">
                                          <p:val>
                                            <p:strVal val="#ppt_y+1"/>
                                          </p:val>
                                        </p:tav>
                                        <p:tav tm="100000">
                                          <p:val>
                                            <p:strVal val="#ppt_y-.03"/>
                                          </p:val>
                                        </p:tav>
                                      </p:tavLst>
                                    </p:anim>
                                    <p:anim calcmode="lin" valueType="num">
                                      <p:cBhvr>
                                        <p:cTn id="77" dur="100" accel="100000" fill="hold">
                                          <p:stCondLst>
                                            <p:cond delay="900"/>
                                          </p:stCondLst>
                                        </p:cTn>
                                        <p:tgtEl>
                                          <p:spTgt spid="38"/>
                                        </p:tgtEl>
                                        <p:attrNameLst>
                                          <p:attrName>ppt_y</p:attrName>
                                        </p:attrNameLst>
                                      </p:cBhvr>
                                      <p:tavLst>
                                        <p:tav tm="0">
                                          <p:val>
                                            <p:strVal val="#ppt_y-.03"/>
                                          </p:val>
                                        </p:tav>
                                        <p:tav tm="100000">
                                          <p:val>
                                            <p:strVal val="#ppt_y"/>
                                          </p:val>
                                        </p:tav>
                                      </p:tavLst>
                                    </p:anim>
                                  </p:childTnLst>
                                </p:cTn>
                              </p:par>
                              <p:par>
                                <p:cTn id="78" presetID="37" presetClass="entr" presetSubtype="0" fill="hold" grpId="0" nodeType="withEffect">
                                  <p:stCondLst>
                                    <p:cond delay="0"/>
                                  </p:stCondLst>
                                  <p:childTnLst>
                                    <p:set>
                                      <p:cBhvr>
                                        <p:cTn id="79" dur="1" fill="hold">
                                          <p:stCondLst>
                                            <p:cond delay="0"/>
                                          </p:stCondLst>
                                        </p:cTn>
                                        <p:tgtEl>
                                          <p:spTgt spid="41"/>
                                        </p:tgtEl>
                                        <p:attrNameLst>
                                          <p:attrName>style.visibility</p:attrName>
                                        </p:attrNameLst>
                                      </p:cBhvr>
                                      <p:to>
                                        <p:strVal val="visible"/>
                                      </p:to>
                                    </p:set>
                                    <p:animEffect transition="in" filter="fade">
                                      <p:cBhvr>
                                        <p:cTn id="80" dur="1000"/>
                                        <p:tgtEl>
                                          <p:spTgt spid="41"/>
                                        </p:tgtEl>
                                      </p:cBhvr>
                                    </p:animEffect>
                                    <p:anim calcmode="lin" valueType="num">
                                      <p:cBhvr>
                                        <p:cTn id="81" dur="1000" fill="hold"/>
                                        <p:tgtEl>
                                          <p:spTgt spid="41"/>
                                        </p:tgtEl>
                                        <p:attrNameLst>
                                          <p:attrName>ppt_x</p:attrName>
                                        </p:attrNameLst>
                                      </p:cBhvr>
                                      <p:tavLst>
                                        <p:tav tm="0">
                                          <p:val>
                                            <p:strVal val="#ppt_x"/>
                                          </p:val>
                                        </p:tav>
                                        <p:tav tm="100000">
                                          <p:val>
                                            <p:strVal val="#ppt_x"/>
                                          </p:val>
                                        </p:tav>
                                      </p:tavLst>
                                    </p:anim>
                                    <p:anim calcmode="lin" valueType="num">
                                      <p:cBhvr>
                                        <p:cTn id="82" dur="900" decel="100000" fill="hold"/>
                                        <p:tgtEl>
                                          <p:spTgt spid="41"/>
                                        </p:tgtEl>
                                        <p:attrNameLst>
                                          <p:attrName>ppt_y</p:attrName>
                                        </p:attrNameLst>
                                      </p:cBhvr>
                                      <p:tavLst>
                                        <p:tav tm="0">
                                          <p:val>
                                            <p:strVal val="#ppt_y+1"/>
                                          </p:val>
                                        </p:tav>
                                        <p:tav tm="100000">
                                          <p:val>
                                            <p:strVal val="#ppt_y-.03"/>
                                          </p:val>
                                        </p:tav>
                                      </p:tavLst>
                                    </p:anim>
                                    <p:anim calcmode="lin" valueType="num">
                                      <p:cBhvr>
                                        <p:cTn id="83" dur="100" accel="100000" fill="hold">
                                          <p:stCondLst>
                                            <p:cond delay="900"/>
                                          </p:stCondLst>
                                        </p:cTn>
                                        <p:tgtEl>
                                          <p:spTgt spid="41"/>
                                        </p:tgtEl>
                                        <p:attrNameLst>
                                          <p:attrName>ppt_y</p:attrName>
                                        </p:attrNameLst>
                                      </p:cBhvr>
                                      <p:tavLst>
                                        <p:tav tm="0">
                                          <p:val>
                                            <p:strVal val="#ppt_y-.03"/>
                                          </p:val>
                                        </p:tav>
                                        <p:tav tm="100000">
                                          <p:val>
                                            <p:strVal val="#ppt_y"/>
                                          </p:val>
                                        </p:tav>
                                      </p:tavLst>
                                    </p:anim>
                                  </p:childTnLst>
                                </p:cTn>
                              </p:par>
                              <p:par>
                                <p:cTn id="84" presetID="37" presetClass="entr" presetSubtype="0" fill="hold" grpId="0" nodeType="withEffect">
                                  <p:stCondLst>
                                    <p:cond delay="0"/>
                                  </p:stCondLst>
                                  <p:childTnLst>
                                    <p:set>
                                      <p:cBhvr>
                                        <p:cTn id="85" dur="1" fill="hold">
                                          <p:stCondLst>
                                            <p:cond delay="0"/>
                                          </p:stCondLst>
                                        </p:cTn>
                                        <p:tgtEl>
                                          <p:spTgt spid="31"/>
                                        </p:tgtEl>
                                        <p:attrNameLst>
                                          <p:attrName>style.visibility</p:attrName>
                                        </p:attrNameLst>
                                      </p:cBhvr>
                                      <p:to>
                                        <p:strVal val="visible"/>
                                      </p:to>
                                    </p:set>
                                    <p:animEffect transition="in" filter="fade">
                                      <p:cBhvr>
                                        <p:cTn id="86" dur="1000"/>
                                        <p:tgtEl>
                                          <p:spTgt spid="31"/>
                                        </p:tgtEl>
                                      </p:cBhvr>
                                    </p:animEffect>
                                    <p:anim calcmode="lin" valueType="num">
                                      <p:cBhvr>
                                        <p:cTn id="87" dur="1000" fill="hold"/>
                                        <p:tgtEl>
                                          <p:spTgt spid="31"/>
                                        </p:tgtEl>
                                        <p:attrNameLst>
                                          <p:attrName>ppt_x</p:attrName>
                                        </p:attrNameLst>
                                      </p:cBhvr>
                                      <p:tavLst>
                                        <p:tav tm="0">
                                          <p:val>
                                            <p:strVal val="#ppt_x"/>
                                          </p:val>
                                        </p:tav>
                                        <p:tav tm="100000">
                                          <p:val>
                                            <p:strVal val="#ppt_x"/>
                                          </p:val>
                                        </p:tav>
                                      </p:tavLst>
                                    </p:anim>
                                    <p:anim calcmode="lin" valueType="num">
                                      <p:cBhvr>
                                        <p:cTn id="88" dur="900" decel="100000" fill="hold"/>
                                        <p:tgtEl>
                                          <p:spTgt spid="31"/>
                                        </p:tgtEl>
                                        <p:attrNameLst>
                                          <p:attrName>ppt_y</p:attrName>
                                        </p:attrNameLst>
                                      </p:cBhvr>
                                      <p:tavLst>
                                        <p:tav tm="0">
                                          <p:val>
                                            <p:strVal val="#ppt_y+1"/>
                                          </p:val>
                                        </p:tav>
                                        <p:tav tm="100000">
                                          <p:val>
                                            <p:strVal val="#ppt_y-.03"/>
                                          </p:val>
                                        </p:tav>
                                      </p:tavLst>
                                    </p:anim>
                                    <p:anim calcmode="lin" valueType="num">
                                      <p:cBhvr>
                                        <p:cTn id="89"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par>
                                <p:cTn id="90" presetID="37" presetClass="entr" presetSubtype="0" fill="hold" grpId="0" nodeType="withEffect">
                                  <p:stCondLst>
                                    <p:cond delay="0"/>
                                  </p:stCondLst>
                                  <p:childTnLst>
                                    <p:set>
                                      <p:cBhvr>
                                        <p:cTn id="91" dur="1" fill="hold">
                                          <p:stCondLst>
                                            <p:cond delay="0"/>
                                          </p:stCondLst>
                                        </p:cTn>
                                        <p:tgtEl>
                                          <p:spTgt spid="40"/>
                                        </p:tgtEl>
                                        <p:attrNameLst>
                                          <p:attrName>style.visibility</p:attrName>
                                        </p:attrNameLst>
                                      </p:cBhvr>
                                      <p:to>
                                        <p:strVal val="visible"/>
                                      </p:to>
                                    </p:set>
                                    <p:animEffect transition="in" filter="fade">
                                      <p:cBhvr>
                                        <p:cTn id="92" dur="1000"/>
                                        <p:tgtEl>
                                          <p:spTgt spid="40"/>
                                        </p:tgtEl>
                                      </p:cBhvr>
                                    </p:animEffect>
                                    <p:anim calcmode="lin" valueType="num">
                                      <p:cBhvr>
                                        <p:cTn id="93" dur="1000" fill="hold"/>
                                        <p:tgtEl>
                                          <p:spTgt spid="40"/>
                                        </p:tgtEl>
                                        <p:attrNameLst>
                                          <p:attrName>ppt_x</p:attrName>
                                        </p:attrNameLst>
                                      </p:cBhvr>
                                      <p:tavLst>
                                        <p:tav tm="0">
                                          <p:val>
                                            <p:strVal val="#ppt_x"/>
                                          </p:val>
                                        </p:tav>
                                        <p:tav tm="100000">
                                          <p:val>
                                            <p:strVal val="#ppt_x"/>
                                          </p:val>
                                        </p:tav>
                                      </p:tavLst>
                                    </p:anim>
                                    <p:anim calcmode="lin" valueType="num">
                                      <p:cBhvr>
                                        <p:cTn id="94" dur="900" decel="100000" fill="hold"/>
                                        <p:tgtEl>
                                          <p:spTgt spid="40"/>
                                        </p:tgtEl>
                                        <p:attrNameLst>
                                          <p:attrName>ppt_y</p:attrName>
                                        </p:attrNameLst>
                                      </p:cBhvr>
                                      <p:tavLst>
                                        <p:tav tm="0">
                                          <p:val>
                                            <p:strVal val="#ppt_y+1"/>
                                          </p:val>
                                        </p:tav>
                                        <p:tav tm="100000">
                                          <p:val>
                                            <p:strVal val="#ppt_y-.03"/>
                                          </p:val>
                                        </p:tav>
                                      </p:tavLst>
                                    </p:anim>
                                    <p:anim calcmode="lin" valueType="num">
                                      <p:cBhvr>
                                        <p:cTn id="95"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cTn>
                              </p:par>
                              <p:par>
                                <p:cTn id="96" presetID="37" presetClass="entr" presetSubtype="0" fill="hold" grpId="0" nodeType="withEffect">
                                  <p:stCondLst>
                                    <p:cond delay="0"/>
                                  </p:stCondLst>
                                  <p:childTnLst>
                                    <p:set>
                                      <p:cBhvr>
                                        <p:cTn id="97" dur="1" fill="hold">
                                          <p:stCondLst>
                                            <p:cond delay="0"/>
                                          </p:stCondLst>
                                        </p:cTn>
                                        <p:tgtEl>
                                          <p:spTgt spid="35"/>
                                        </p:tgtEl>
                                        <p:attrNameLst>
                                          <p:attrName>style.visibility</p:attrName>
                                        </p:attrNameLst>
                                      </p:cBhvr>
                                      <p:to>
                                        <p:strVal val="visible"/>
                                      </p:to>
                                    </p:set>
                                    <p:animEffect transition="in" filter="fade">
                                      <p:cBhvr>
                                        <p:cTn id="98" dur="1000"/>
                                        <p:tgtEl>
                                          <p:spTgt spid="35"/>
                                        </p:tgtEl>
                                      </p:cBhvr>
                                    </p:animEffect>
                                    <p:anim calcmode="lin" valueType="num">
                                      <p:cBhvr>
                                        <p:cTn id="99" dur="1000" fill="hold"/>
                                        <p:tgtEl>
                                          <p:spTgt spid="35"/>
                                        </p:tgtEl>
                                        <p:attrNameLst>
                                          <p:attrName>ppt_x</p:attrName>
                                        </p:attrNameLst>
                                      </p:cBhvr>
                                      <p:tavLst>
                                        <p:tav tm="0">
                                          <p:val>
                                            <p:strVal val="#ppt_x"/>
                                          </p:val>
                                        </p:tav>
                                        <p:tav tm="100000">
                                          <p:val>
                                            <p:strVal val="#ppt_x"/>
                                          </p:val>
                                        </p:tav>
                                      </p:tavLst>
                                    </p:anim>
                                    <p:anim calcmode="lin" valueType="num">
                                      <p:cBhvr>
                                        <p:cTn id="100" dur="900" decel="100000" fill="hold"/>
                                        <p:tgtEl>
                                          <p:spTgt spid="35"/>
                                        </p:tgtEl>
                                        <p:attrNameLst>
                                          <p:attrName>ppt_y</p:attrName>
                                        </p:attrNameLst>
                                      </p:cBhvr>
                                      <p:tavLst>
                                        <p:tav tm="0">
                                          <p:val>
                                            <p:strVal val="#ppt_y+1"/>
                                          </p:val>
                                        </p:tav>
                                        <p:tav tm="100000">
                                          <p:val>
                                            <p:strVal val="#ppt_y-.03"/>
                                          </p:val>
                                        </p:tav>
                                      </p:tavLst>
                                    </p:anim>
                                    <p:anim calcmode="lin" valueType="num">
                                      <p:cBhvr>
                                        <p:cTn id="101"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par>
                                <p:cTn id="102" presetID="37" presetClass="entr" presetSubtype="0" fill="hold" grpId="0" nodeType="withEffect">
                                  <p:stCondLst>
                                    <p:cond delay="0"/>
                                  </p:stCondLst>
                                  <p:childTnLst>
                                    <p:set>
                                      <p:cBhvr>
                                        <p:cTn id="103" dur="1" fill="hold">
                                          <p:stCondLst>
                                            <p:cond delay="0"/>
                                          </p:stCondLst>
                                        </p:cTn>
                                        <p:tgtEl>
                                          <p:spTgt spid="34"/>
                                        </p:tgtEl>
                                        <p:attrNameLst>
                                          <p:attrName>style.visibility</p:attrName>
                                        </p:attrNameLst>
                                      </p:cBhvr>
                                      <p:to>
                                        <p:strVal val="visible"/>
                                      </p:to>
                                    </p:set>
                                    <p:animEffect transition="in" filter="fade">
                                      <p:cBhvr>
                                        <p:cTn id="104" dur="1000"/>
                                        <p:tgtEl>
                                          <p:spTgt spid="34"/>
                                        </p:tgtEl>
                                      </p:cBhvr>
                                    </p:animEffect>
                                    <p:anim calcmode="lin" valueType="num">
                                      <p:cBhvr>
                                        <p:cTn id="105" dur="1000" fill="hold"/>
                                        <p:tgtEl>
                                          <p:spTgt spid="34"/>
                                        </p:tgtEl>
                                        <p:attrNameLst>
                                          <p:attrName>ppt_x</p:attrName>
                                        </p:attrNameLst>
                                      </p:cBhvr>
                                      <p:tavLst>
                                        <p:tav tm="0">
                                          <p:val>
                                            <p:strVal val="#ppt_x"/>
                                          </p:val>
                                        </p:tav>
                                        <p:tav tm="100000">
                                          <p:val>
                                            <p:strVal val="#ppt_x"/>
                                          </p:val>
                                        </p:tav>
                                      </p:tavLst>
                                    </p:anim>
                                    <p:anim calcmode="lin" valueType="num">
                                      <p:cBhvr>
                                        <p:cTn id="106" dur="900" decel="100000" fill="hold"/>
                                        <p:tgtEl>
                                          <p:spTgt spid="34"/>
                                        </p:tgtEl>
                                        <p:attrNameLst>
                                          <p:attrName>ppt_y</p:attrName>
                                        </p:attrNameLst>
                                      </p:cBhvr>
                                      <p:tavLst>
                                        <p:tav tm="0">
                                          <p:val>
                                            <p:strVal val="#ppt_y+1"/>
                                          </p:val>
                                        </p:tav>
                                        <p:tav tm="100000">
                                          <p:val>
                                            <p:strVal val="#ppt_y-.03"/>
                                          </p:val>
                                        </p:tav>
                                      </p:tavLst>
                                    </p:anim>
                                    <p:anim calcmode="lin" valueType="num">
                                      <p:cBhvr>
                                        <p:cTn id="107"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par>
                                <p:cTn id="108" presetID="37" presetClass="entr" presetSubtype="0" fill="hold" grpId="0" nodeType="withEffect">
                                  <p:stCondLst>
                                    <p:cond delay="0"/>
                                  </p:stCondLst>
                                  <p:childTnLst>
                                    <p:set>
                                      <p:cBhvr>
                                        <p:cTn id="109" dur="1" fill="hold">
                                          <p:stCondLst>
                                            <p:cond delay="0"/>
                                          </p:stCondLst>
                                        </p:cTn>
                                        <p:tgtEl>
                                          <p:spTgt spid="42"/>
                                        </p:tgtEl>
                                        <p:attrNameLst>
                                          <p:attrName>style.visibility</p:attrName>
                                        </p:attrNameLst>
                                      </p:cBhvr>
                                      <p:to>
                                        <p:strVal val="visible"/>
                                      </p:to>
                                    </p:set>
                                    <p:animEffect transition="in" filter="fade">
                                      <p:cBhvr>
                                        <p:cTn id="110" dur="1000"/>
                                        <p:tgtEl>
                                          <p:spTgt spid="42"/>
                                        </p:tgtEl>
                                      </p:cBhvr>
                                    </p:animEffect>
                                    <p:anim calcmode="lin" valueType="num">
                                      <p:cBhvr>
                                        <p:cTn id="111" dur="1000" fill="hold"/>
                                        <p:tgtEl>
                                          <p:spTgt spid="42"/>
                                        </p:tgtEl>
                                        <p:attrNameLst>
                                          <p:attrName>ppt_x</p:attrName>
                                        </p:attrNameLst>
                                      </p:cBhvr>
                                      <p:tavLst>
                                        <p:tav tm="0">
                                          <p:val>
                                            <p:strVal val="#ppt_x"/>
                                          </p:val>
                                        </p:tav>
                                        <p:tav tm="100000">
                                          <p:val>
                                            <p:strVal val="#ppt_x"/>
                                          </p:val>
                                        </p:tav>
                                      </p:tavLst>
                                    </p:anim>
                                    <p:anim calcmode="lin" valueType="num">
                                      <p:cBhvr>
                                        <p:cTn id="112" dur="900" decel="100000" fill="hold"/>
                                        <p:tgtEl>
                                          <p:spTgt spid="42"/>
                                        </p:tgtEl>
                                        <p:attrNameLst>
                                          <p:attrName>ppt_y</p:attrName>
                                        </p:attrNameLst>
                                      </p:cBhvr>
                                      <p:tavLst>
                                        <p:tav tm="0">
                                          <p:val>
                                            <p:strVal val="#ppt_y+1"/>
                                          </p:val>
                                        </p:tav>
                                        <p:tav tm="100000">
                                          <p:val>
                                            <p:strVal val="#ppt_y-.03"/>
                                          </p:val>
                                        </p:tav>
                                      </p:tavLst>
                                    </p:anim>
                                    <p:anim calcmode="lin" valueType="num">
                                      <p:cBhvr>
                                        <p:cTn id="113" dur="100" accel="100000" fill="hold">
                                          <p:stCondLst>
                                            <p:cond delay="900"/>
                                          </p:stCondLst>
                                        </p:cTn>
                                        <p:tgtEl>
                                          <p:spTgt spid="4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8" grpId="0" bldLvl="0" animBg="1"/>
      <p:bldP spid="20" grpId="0"/>
      <p:bldP spid="28" grpId="0" bldLvl="0" animBg="1"/>
      <p:bldP spid="29" grpId="0" bldLvl="0" animBg="1"/>
      <p:bldP spid="30" grpId="0" bldLvl="0" animBg="1"/>
      <p:bldP spid="31" grpId="0" bldLvl="0" animBg="1"/>
      <p:bldP spid="32" grpId="0" bldLvl="0" animBg="1"/>
      <p:bldP spid="33" grpId="0" bldLvl="0" animBg="1"/>
      <p:bldP spid="34" grpId="0" bldLvl="0" animBg="1"/>
      <p:bldP spid="35" grpId="0" bldLvl="0" animBg="1"/>
      <p:bldP spid="36" grpId="0" bldLvl="0" animBg="1"/>
      <p:bldP spid="37" grpId="0" bldLvl="0" animBg="1"/>
      <p:bldP spid="38" grpId="0" bldLvl="0" animBg="1"/>
      <p:bldP spid="39" grpId="0" bldLvl="0" animBg="1"/>
      <p:bldP spid="40" grpId="0" bldLvl="0" animBg="1"/>
      <p:bldP spid="41" grpId="0" bldLvl="0" animBg="1"/>
      <p:bldP spid="4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3</a:t>
            </a:r>
            <a:r>
              <a:rPr sz="3200" dirty="0">
                <a:latin typeface="+mj-ea"/>
                <a:ea typeface="+mj-ea"/>
                <a:cs typeface="+mj-ea"/>
              </a:rPr>
              <a:t>.1　</a:t>
            </a:r>
            <a:r>
              <a:rPr lang="zh-CN" sz="3200" dirty="0">
                <a:latin typeface="+mj-ea"/>
                <a:ea typeface="+mj-ea"/>
                <a:cs typeface="+mj-ea"/>
              </a:rPr>
              <a:t>从感知机到神经网络</a:t>
            </a:r>
            <a:endParaRPr lang="zh-CN" sz="3200" dirty="0">
              <a:latin typeface="+mj-ea"/>
              <a:ea typeface="+mj-ea"/>
              <a:cs typeface="+mj-ea"/>
            </a:endParaRPr>
          </a:p>
        </p:txBody>
      </p:sp>
      <p:sp>
        <p:nvSpPr>
          <p:cNvPr id="4" name="文本框 3"/>
          <p:cNvSpPr txBox="1"/>
          <p:nvPr/>
        </p:nvSpPr>
        <p:spPr>
          <a:xfrm>
            <a:off x="1560830" y="2348865"/>
            <a:ext cx="3138170" cy="2584450"/>
          </a:xfrm>
          <a:prstGeom prst="rect">
            <a:avLst/>
          </a:prstGeom>
          <a:noFill/>
        </p:spPr>
        <p:txBody>
          <a:bodyPr wrap="square" rtlCol="0">
            <a:spAutoFit/>
          </a:bodyPr>
          <a:p>
            <a:pPr>
              <a:lnSpc>
                <a:spcPct val="150000"/>
              </a:lnSpc>
            </a:pPr>
            <a:r>
              <a:rPr lang="en-US" altLang="zh-CN">
                <a:latin typeface="方正粗黑宋简体" panose="02000000000000000000" charset="-122"/>
                <a:ea typeface="方正粗黑宋简体" panose="02000000000000000000" charset="-122"/>
                <a:cs typeface="方正粗黑宋简体" panose="02000000000000000000" charset="-122"/>
                <a:sym typeface="+mn-ea"/>
              </a:rPr>
              <a:t>3.1.1</a:t>
            </a:r>
            <a:r>
              <a:rPr lang="zh-CN" altLang="en-US">
                <a:latin typeface="方正粗黑宋简体" panose="02000000000000000000" charset="-122"/>
                <a:ea typeface="方正粗黑宋简体" panose="02000000000000000000" charset="-122"/>
                <a:cs typeface="方正粗黑宋简体" panose="02000000000000000000" charset="-122"/>
                <a:sym typeface="+mn-ea"/>
              </a:rPr>
              <a:t> 神经网络的例子</a:t>
            </a:r>
            <a:endParaRPr lang="zh-CN" altLang="en-US">
              <a:latin typeface="方正粗黑宋简体" panose="02000000000000000000" charset="-122"/>
              <a:ea typeface="方正粗黑宋简体" panose="02000000000000000000" charset="-122"/>
              <a:cs typeface="方正粗黑宋简体" panose="02000000000000000000" charset="-122"/>
              <a:sym typeface="+mn-ea"/>
            </a:endParaRPr>
          </a:p>
          <a:p>
            <a:pPr>
              <a:lnSpc>
                <a:spcPct val="150000"/>
              </a:lnSpc>
            </a:pPr>
            <a:r>
              <a:rPr lang="zh-CN" altLang="en-US">
                <a:latin typeface="微软雅黑" panose="020B0503020204020204" pitchFamily="2" charset="-122"/>
                <a:cs typeface="方正粗黑宋简体" panose="02000000000000000000" charset="-122"/>
                <a:sym typeface="+mn-ea"/>
              </a:rPr>
              <a:t>把最左边的一列称为输入层，最右边的一列称为输出层，中间的一列称为中间层。中间层有时也称为隐藏层。</a:t>
            </a:r>
            <a:endParaRPr lang="zh-CN" altLang="en-US">
              <a:latin typeface="微软雅黑" panose="020B0503020204020204" pitchFamily="2" charset="-122"/>
              <a:cs typeface="方正粗黑宋简体" panose="02000000000000000000" charset="-122"/>
              <a:sym typeface="+mn-ea"/>
            </a:endParaRPr>
          </a:p>
          <a:p>
            <a:pPr>
              <a:lnSpc>
                <a:spcPct val="150000"/>
              </a:lnSpc>
            </a:pPr>
            <a:endParaRPr lang="zh-CN" altLang="en-US">
              <a:latin typeface="微软雅黑" panose="020B0503020204020204" pitchFamily="2" charset="-122"/>
              <a:cs typeface="方正粗黑宋简体" panose="02000000000000000000" charset="-122"/>
              <a:sym typeface="+mn-ea"/>
            </a:endParaRPr>
          </a:p>
        </p:txBody>
      </p:sp>
      <p:pic>
        <p:nvPicPr>
          <p:cNvPr id="2" name="图片 1"/>
          <p:cNvPicPr>
            <a:picLocks noChangeAspect="1"/>
          </p:cNvPicPr>
          <p:nvPr/>
        </p:nvPicPr>
        <p:blipFill>
          <a:blip r:embed="rId1"/>
          <a:stretch>
            <a:fillRect/>
          </a:stretch>
        </p:blipFill>
        <p:spPr>
          <a:xfrm>
            <a:off x="4871720" y="1772920"/>
            <a:ext cx="4362450" cy="3495675"/>
          </a:xfrm>
          <a:prstGeom prst="rect">
            <a:avLst/>
          </a:prstGeom>
        </p:spPr>
      </p:pic>
    </p:spTree>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3</a:t>
            </a:r>
            <a:r>
              <a:rPr sz="3200" dirty="0">
                <a:latin typeface="+mj-ea"/>
                <a:ea typeface="+mj-ea"/>
                <a:cs typeface="+mj-ea"/>
              </a:rPr>
              <a:t>.</a:t>
            </a:r>
            <a:r>
              <a:rPr lang="en-US" sz="3200" dirty="0">
                <a:latin typeface="+mj-ea"/>
                <a:ea typeface="+mj-ea"/>
                <a:cs typeface="+mj-ea"/>
              </a:rPr>
              <a:t>1  </a:t>
            </a:r>
            <a:r>
              <a:rPr lang="zh-CN" altLang="en-US" sz="3200" dirty="0">
                <a:latin typeface="+mj-ea"/>
                <a:ea typeface="+mj-ea"/>
                <a:cs typeface="+mj-ea"/>
              </a:rPr>
              <a:t>神经网络</a:t>
            </a:r>
            <a:endParaRPr lang="zh-CN" altLang="en-US" sz="3200" dirty="0">
              <a:latin typeface="+mj-ea"/>
              <a:ea typeface="+mj-ea"/>
              <a:cs typeface="+mj-ea"/>
            </a:endParaRPr>
          </a:p>
        </p:txBody>
      </p:sp>
      <p:sp>
        <p:nvSpPr>
          <p:cNvPr id="2" name="文本框 1"/>
          <p:cNvSpPr txBox="1"/>
          <p:nvPr/>
        </p:nvSpPr>
        <p:spPr>
          <a:xfrm>
            <a:off x="1660525" y="1989455"/>
            <a:ext cx="9065895" cy="3507740"/>
          </a:xfrm>
          <a:prstGeom prst="rect">
            <a:avLst/>
          </a:prstGeom>
          <a:noFill/>
        </p:spPr>
        <p:txBody>
          <a:bodyPr wrap="square" rtlCol="0">
            <a:spAutoFit/>
          </a:bodyPr>
          <a:p>
            <a:pPr algn="l">
              <a:lnSpc>
                <a:spcPct val="150000"/>
              </a:lnSpc>
              <a:buClrTx/>
              <a:buSzTx/>
              <a:buNone/>
            </a:pPr>
            <a:r>
              <a:rPr lang="en-US" altLang="zh-CN" sz="2000">
                <a:latin typeface="方正粗黑宋简体" panose="02000000000000000000" charset="-122"/>
                <a:ea typeface="方正粗黑宋简体" panose="02000000000000000000" charset="-122"/>
                <a:cs typeface="方正粗黑宋简体" panose="02000000000000000000" charset="-122"/>
              </a:rPr>
              <a:t>3.1.2</a:t>
            </a:r>
            <a:r>
              <a:rPr lang="zh-CN" altLang="en-US" sz="2000">
                <a:latin typeface="方正粗黑宋简体" panose="02000000000000000000" charset="-122"/>
                <a:ea typeface="方正粗黑宋简体" panose="02000000000000000000" charset="-122"/>
                <a:cs typeface="方正粗黑宋简体" panose="02000000000000000000" charset="-122"/>
              </a:rPr>
              <a:t> 感知机</a:t>
            </a:r>
            <a:r>
              <a:rPr lang="zh-CN" altLang="en-US" sz="1800">
                <a:latin typeface="+mn-ea"/>
                <a:ea typeface="+mn-ea"/>
                <a:cs typeface="+mn-ea"/>
              </a:rPr>
              <a:t>       </a:t>
            </a:r>
            <a:endParaRPr lang="zh-CN" altLang="en-US" sz="1800">
              <a:latin typeface="+mn-ea"/>
              <a:ea typeface="+mn-ea"/>
              <a:cs typeface="+mn-ea"/>
            </a:endParaRPr>
          </a:p>
          <a:p>
            <a:pPr>
              <a:lnSpc>
                <a:spcPct val="150000"/>
              </a:lnSpc>
            </a:pPr>
            <a:r>
              <a:rPr lang="en-US" altLang="zh-CN" sz="1800">
                <a:latin typeface="+mn-ea"/>
                <a:ea typeface="+mn-ea"/>
                <a:cs typeface="+mn-ea"/>
              </a:rPr>
              <a:t>       </a:t>
            </a:r>
            <a:r>
              <a:rPr sz="1800">
                <a:latin typeface="+mn-ea"/>
                <a:ea typeface="+mn-ea"/>
                <a:cs typeface="+mn-ea"/>
              </a:rPr>
              <a:t>感知机(perceptron)是二类分类的线性分类模型，其输入为实例的特征向量，输出为实例的类别。</a:t>
            </a:r>
            <a:endParaRPr sz="1800">
              <a:latin typeface="+mn-ea"/>
              <a:ea typeface="+mn-ea"/>
              <a:cs typeface="+mn-ea"/>
            </a:endParaRPr>
          </a:p>
          <a:p>
            <a:pPr>
              <a:lnSpc>
                <a:spcPct val="150000"/>
              </a:lnSpc>
            </a:pPr>
            <a:r>
              <a:rPr lang="en-US" altLang="zh-CN" sz="2000">
                <a:latin typeface="方正粗黑宋简体" panose="02000000000000000000" charset="-122"/>
                <a:ea typeface="方正粗黑宋简体" panose="02000000000000000000" charset="-122"/>
                <a:cs typeface="方正粗黑宋简体" panose="02000000000000000000" charset="-122"/>
              </a:rPr>
              <a:t>3.1</a:t>
            </a:r>
            <a:r>
              <a:rPr lang="zh-CN" altLang="en-US" sz="2000">
                <a:latin typeface="方正粗黑宋简体" panose="02000000000000000000" charset="-122"/>
                <a:ea typeface="方正粗黑宋简体" panose="02000000000000000000" charset="-122"/>
                <a:cs typeface="方正粗黑宋简体" panose="02000000000000000000" charset="-122"/>
              </a:rPr>
              <a:t>.</a:t>
            </a:r>
            <a:r>
              <a:rPr lang="en-US" altLang="zh-CN" sz="2000">
                <a:latin typeface="方正粗黑宋简体" panose="02000000000000000000" charset="-122"/>
                <a:ea typeface="方正粗黑宋简体" panose="02000000000000000000" charset="-122"/>
                <a:cs typeface="方正粗黑宋简体" panose="02000000000000000000" charset="-122"/>
              </a:rPr>
              <a:t>3</a:t>
            </a:r>
            <a:r>
              <a:rPr lang="zh-CN" altLang="en-US" sz="2000">
                <a:latin typeface="方正粗黑宋简体" panose="02000000000000000000" charset="-122"/>
                <a:ea typeface="方正粗黑宋简体" panose="02000000000000000000" charset="-122"/>
                <a:cs typeface="方正粗黑宋简体" panose="02000000000000000000" charset="-122"/>
              </a:rPr>
              <a:t> 激活函数登场</a:t>
            </a:r>
            <a:endParaRPr lang="zh-CN" altLang="en-US" sz="2000">
              <a:latin typeface="方正粗黑宋简体" panose="02000000000000000000" charset="-122"/>
              <a:ea typeface="方正粗黑宋简体" panose="02000000000000000000" charset="-122"/>
              <a:cs typeface="方正粗黑宋简体" panose="02000000000000000000" charset="-122"/>
            </a:endParaRPr>
          </a:p>
          <a:p>
            <a:pPr>
              <a:lnSpc>
                <a:spcPct val="150000"/>
              </a:lnSpc>
            </a:pPr>
            <a:r>
              <a:rPr lang="en-US" altLang="zh-CN" sz="1800">
                <a:latin typeface="+mn-ea"/>
                <a:ea typeface="+mn-ea"/>
                <a:cs typeface="+mn-ea"/>
              </a:rPr>
              <a:t>       </a:t>
            </a:r>
            <a:r>
              <a:rPr sz="1800">
                <a:latin typeface="+mn-ea"/>
                <a:ea typeface="+mn-ea"/>
                <a:cs typeface="+mn-ea"/>
              </a:rPr>
              <a:t>登场的函数会将输入信号的总和转换为输出信号，这种函数一般称为激活函数（Activation Function）。激活函数的作用在于决定如何来激活输入信号的总和。</a:t>
            </a:r>
            <a:endParaRPr sz="1800">
              <a:latin typeface="+mn-ea"/>
              <a:ea typeface="+mn-ea"/>
              <a:cs typeface="+mn-ea"/>
            </a:endParaRPr>
          </a:p>
          <a:p>
            <a:pPr>
              <a:lnSpc>
                <a:spcPct val="150000"/>
              </a:lnSpc>
            </a:pPr>
            <a:r>
              <a:rPr lang="en-US" sz="1800">
                <a:latin typeface="+mn-ea"/>
                <a:ea typeface="+mn-ea"/>
                <a:cs typeface="+mn-ea"/>
              </a:rPr>
              <a:t>       </a:t>
            </a:r>
            <a:r>
              <a:rPr sz="1800">
                <a:latin typeface="+mn-ea"/>
                <a:ea typeface="+mn-ea"/>
                <a:cs typeface="+mn-ea"/>
              </a:rPr>
              <a:t>激活函数是连接感知机和神经网络的桥梁。</a:t>
            </a:r>
            <a:endParaRPr sz="1800">
              <a:latin typeface="+mn-ea"/>
              <a:ea typeface="+mn-ea"/>
              <a:cs typeface="+mn-ea"/>
            </a:endParaRPr>
          </a:p>
          <a:p>
            <a:pPr>
              <a:lnSpc>
                <a:spcPct val="150000"/>
              </a:lnSpc>
            </a:pPr>
            <a:endParaRPr sz="1800">
              <a:latin typeface="+mn-ea"/>
              <a:ea typeface="+mn-ea"/>
              <a:cs typeface="+mn-ea"/>
            </a:endParaRPr>
          </a:p>
        </p:txBody>
      </p:sp>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3</a:t>
            </a:r>
            <a:r>
              <a:rPr sz="3200" dirty="0">
                <a:latin typeface="+mj-ea"/>
                <a:ea typeface="+mj-ea"/>
                <a:cs typeface="+mj-ea"/>
              </a:rPr>
              <a:t>.</a:t>
            </a:r>
            <a:r>
              <a:rPr lang="en-US" sz="3200" dirty="0">
                <a:latin typeface="+mj-ea"/>
                <a:ea typeface="+mj-ea"/>
                <a:cs typeface="+mj-ea"/>
              </a:rPr>
              <a:t>2  </a:t>
            </a:r>
            <a:r>
              <a:rPr lang="zh-CN" altLang="en-US" sz="3200" dirty="0">
                <a:latin typeface="+mj-ea"/>
                <a:ea typeface="+mj-ea"/>
                <a:cs typeface="+mj-ea"/>
              </a:rPr>
              <a:t>激活函数</a:t>
            </a:r>
            <a:endParaRPr lang="zh-CN" altLang="en-US" sz="3200" dirty="0">
              <a:latin typeface="+mj-ea"/>
              <a:ea typeface="+mj-ea"/>
              <a:cs typeface="+mj-ea"/>
            </a:endParaRPr>
          </a:p>
        </p:txBody>
      </p:sp>
      <p:sp>
        <p:nvSpPr>
          <p:cNvPr id="2" name="文本框 1"/>
          <p:cNvSpPr txBox="1"/>
          <p:nvPr/>
        </p:nvSpPr>
        <p:spPr>
          <a:xfrm>
            <a:off x="1366520" y="1628775"/>
            <a:ext cx="9601835" cy="5215890"/>
          </a:xfrm>
          <a:prstGeom prst="rect">
            <a:avLst/>
          </a:prstGeom>
          <a:noFill/>
        </p:spPr>
        <p:txBody>
          <a:bodyPr wrap="square" rtlCol="0">
            <a:spAutoFit/>
          </a:bodyPr>
          <a:p>
            <a:pPr algn="l">
              <a:lnSpc>
                <a:spcPct val="150000"/>
              </a:lnSpc>
              <a:buClrTx/>
              <a:buSzTx/>
              <a:buNone/>
            </a:pPr>
            <a:r>
              <a:rPr lang="en-US" altLang="zh-CN" sz="2000">
                <a:latin typeface="方正粗黑宋简体" panose="02000000000000000000" charset="-122"/>
                <a:ea typeface="方正粗黑宋简体" panose="02000000000000000000" charset="-122"/>
                <a:cs typeface="方正粗黑宋简体" panose="02000000000000000000" charset="-122"/>
              </a:rPr>
              <a:t>       </a:t>
            </a:r>
            <a:r>
              <a:rPr lang="en-US" altLang="zh-CN" sz="1800">
                <a:latin typeface="微软雅黑" panose="020B0503020204020204" pitchFamily="2" charset="-122"/>
                <a:cs typeface="微软雅黑" panose="020B0503020204020204" pitchFamily="2" charset="-122"/>
              </a:rPr>
              <a:t>表示的激活函数以阈值为界，一旦输入超过阈值，就切换输出。这样的函</a:t>
            </a:r>
            <a:endParaRPr lang="en-US" altLang="zh-CN" sz="1800">
              <a:latin typeface="微软雅黑" panose="020B0503020204020204" pitchFamily="2" charset="-122"/>
              <a:cs typeface="微软雅黑" panose="020B0503020204020204" pitchFamily="2" charset="-122"/>
            </a:endParaRPr>
          </a:p>
          <a:p>
            <a:pPr algn="l">
              <a:lnSpc>
                <a:spcPct val="150000"/>
              </a:lnSpc>
              <a:buClrTx/>
              <a:buSzTx/>
              <a:buNone/>
            </a:pPr>
            <a:r>
              <a:rPr lang="en-US" altLang="zh-CN" sz="1800">
                <a:latin typeface="微软雅黑" panose="020B0503020204020204" pitchFamily="2" charset="-122"/>
                <a:cs typeface="微软雅黑" panose="020B0503020204020204" pitchFamily="2" charset="-122"/>
              </a:rPr>
              <a:t>数称为“阶跃函数”。因此，感知机中使用了阶跃函数作为激活函数。在激活函数的众多候选函数中，感知机使用了阶跃函数。如果感知机使用其他函数作为激活函数的话就可以进入神经网络的世界了。</a:t>
            </a:r>
            <a:endParaRPr lang="en-US" altLang="zh-CN" sz="1800">
              <a:latin typeface="微软雅黑" panose="020B0503020204020204" pitchFamily="2" charset="-122"/>
              <a:cs typeface="微软雅黑" panose="020B0503020204020204" pitchFamily="2" charset="-122"/>
            </a:endParaRPr>
          </a:p>
          <a:p>
            <a:pPr algn="l">
              <a:lnSpc>
                <a:spcPct val="150000"/>
              </a:lnSpc>
              <a:buClrTx/>
              <a:buSzTx/>
              <a:buNone/>
            </a:pPr>
            <a:r>
              <a:rPr lang="en-US" altLang="zh-CN" sz="2000">
                <a:latin typeface="方正粗黑宋简体" panose="02000000000000000000" charset="-122"/>
                <a:ea typeface="方正粗黑宋简体" panose="02000000000000000000" charset="-122"/>
                <a:cs typeface="方正粗黑宋简体" panose="02000000000000000000" charset="-122"/>
              </a:rPr>
              <a:t>3.2.1</a:t>
            </a:r>
            <a:r>
              <a:rPr lang="zh-CN" altLang="en-US" sz="2000">
                <a:latin typeface="方正粗黑宋简体" panose="02000000000000000000" charset="-122"/>
                <a:ea typeface="方正粗黑宋简体" panose="02000000000000000000" charset="-122"/>
                <a:cs typeface="方正粗黑宋简体" panose="02000000000000000000" charset="-122"/>
              </a:rPr>
              <a:t> Sigmoid 函数</a:t>
            </a:r>
            <a:r>
              <a:rPr lang="zh-CN" altLang="en-US" sz="1800">
                <a:latin typeface="+mn-ea"/>
                <a:ea typeface="+mn-ea"/>
                <a:cs typeface="+mn-ea"/>
              </a:rPr>
              <a:t>       </a:t>
            </a:r>
            <a:endParaRPr lang="zh-CN" altLang="en-US" sz="1800">
              <a:latin typeface="+mn-ea"/>
              <a:ea typeface="+mn-ea"/>
              <a:cs typeface="+mn-ea"/>
            </a:endParaRPr>
          </a:p>
          <a:p>
            <a:pPr>
              <a:lnSpc>
                <a:spcPct val="150000"/>
              </a:lnSpc>
            </a:pPr>
            <a:r>
              <a:rPr lang="en-US" altLang="zh-CN" sz="1800">
                <a:latin typeface="+mn-ea"/>
                <a:ea typeface="+mn-ea"/>
                <a:cs typeface="+mn-ea"/>
              </a:rPr>
              <a:t>       </a:t>
            </a:r>
            <a:r>
              <a:rPr sz="1800">
                <a:latin typeface="+mn-ea"/>
                <a:ea typeface="+mn-ea"/>
                <a:cs typeface="+mn-ea"/>
              </a:rPr>
              <a:t>神经网络中用 Sigmoid 函数作为激活函数，进行信号的转换，转换后的信号被传送</a:t>
            </a:r>
            <a:endParaRPr sz="1800">
              <a:latin typeface="+mn-ea"/>
              <a:ea typeface="+mn-ea"/>
              <a:cs typeface="+mn-ea"/>
            </a:endParaRPr>
          </a:p>
          <a:p>
            <a:pPr>
              <a:lnSpc>
                <a:spcPct val="150000"/>
              </a:lnSpc>
            </a:pPr>
            <a:r>
              <a:rPr sz="1800">
                <a:latin typeface="+mn-ea"/>
                <a:ea typeface="+mn-ea"/>
                <a:cs typeface="+mn-ea"/>
              </a:rPr>
              <a:t>给下一个神经元。</a:t>
            </a:r>
            <a:endParaRPr sz="1800">
              <a:latin typeface="+mn-ea"/>
              <a:ea typeface="+mn-ea"/>
              <a:cs typeface="+mn-ea"/>
            </a:endParaRPr>
          </a:p>
          <a:p>
            <a:pPr>
              <a:lnSpc>
                <a:spcPct val="150000"/>
              </a:lnSpc>
            </a:pPr>
            <a:r>
              <a:rPr lang="en-US" altLang="zh-CN" sz="2000">
                <a:latin typeface="方正粗黑宋简体" panose="02000000000000000000" charset="-122"/>
                <a:ea typeface="方正粗黑宋简体" panose="02000000000000000000" charset="-122"/>
                <a:cs typeface="方正粗黑宋简体" panose="02000000000000000000" charset="-122"/>
              </a:rPr>
              <a:t>3.2</a:t>
            </a:r>
            <a:r>
              <a:rPr lang="zh-CN" altLang="en-US" sz="2000">
                <a:latin typeface="方正粗黑宋简体" panose="02000000000000000000" charset="-122"/>
                <a:ea typeface="方正粗黑宋简体" panose="02000000000000000000" charset="-122"/>
                <a:cs typeface="方正粗黑宋简体" panose="02000000000000000000" charset="-122"/>
              </a:rPr>
              <a:t>.</a:t>
            </a:r>
            <a:r>
              <a:rPr lang="en-US" altLang="zh-CN" sz="2000">
                <a:latin typeface="方正粗黑宋简体" panose="02000000000000000000" charset="-122"/>
                <a:ea typeface="方正粗黑宋简体" panose="02000000000000000000" charset="-122"/>
                <a:cs typeface="方正粗黑宋简体" panose="02000000000000000000" charset="-122"/>
              </a:rPr>
              <a:t>2</a:t>
            </a:r>
            <a:r>
              <a:rPr lang="zh-CN" altLang="en-US" sz="2000">
                <a:latin typeface="方正粗黑宋简体" panose="02000000000000000000" charset="-122"/>
                <a:ea typeface="方正粗黑宋简体" panose="02000000000000000000" charset="-122"/>
                <a:cs typeface="方正粗黑宋简体" panose="02000000000000000000" charset="-122"/>
              </a:rPr>
              <a:t> Sigmoid 函数的实现</a:t>
            </a:r>
            <a:endParaRPr lang="zh-CN" altLang="en-US" sz="2000">
              <a:latin typeface="方正粗黑宋简体" panose="02000000000000000000" charset="-122"/>
              <a:ea typeface="方正粗黑宋简体" panose="02000000000000000000" charset="-122"/>
              <a:cs typeface="方正粗黑宋简体" panose="02000000000000000000" charset="-122"/>
            </a:endParaRPr>
          </a:p>
          <a:p>
            <a:pPr>
              <a:lnSpc>
                <a:spcPct val="150000"/>
              </a:lnSpc>
            </a:pPr>
            <a:r>
              <a:rPr lang="en-US" altLang="zh-CN" sz="1800">
                <a:latin typeface="+mn-ea"/>
                <a:ea typeface="+mn-ea"/>
                <a:cs typeface="+mn-ea"/>
              </a:rPr>
              <a:t>      </a:t>
            </a:r>
            <a:r>
              <a:rPr sz="1800">
                <a:latin typeface="+mn-ea"/>
                <a:ea typeface="+mn-ea"/>
                <a:cs typeface="+mn-ea"/>
              </a:rPr>
              <a:t>Sigmoid函数是一个在生物学中常见的S型函数，也称为S型生长曲线。 在信息科学中，由于其单增以及反函数单增等性质，Sigmoid函数常被用作神经网络的阈值函数，将变量映射到0,1之间。</a:t>
            </a:r>
            <a:endParaRPr sz="1800">
              <a:latin typeface="+mn-ea"/>
              <a:ea typeface="+mn-ea"/>
              <a:cs typeface="+mn-ea"/>
            </a:endParaRPr>
          </a:p>
          <a:p>
            <a:pPr>
              <a:lnSpc>
                <a:spcPct val="150000"/>
              </a:lnSpc>
            </a:pPr>
            <a:endParaRPr sz="1800">
              <a:latin typeface="+mn-ea"/>
              <a:ea typeface="+mn-ea"/>
              <a:cs typeface="+mn-ea"/>
            </a:endParaRPr>
          </a:p>
        </p:txBody>
      </p:sp>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3</a:t>
            </a:r>
            <a:r>
              <a:rPr sz="3200" dirty="0">
                <a:latin typeface="+mj-ea"/>
                <a:ea typeface="+mj-ea"/>
                <a:cs typeface="+mj-ea"/>
              </a:rPr>
              <a:t>.</a:t>
            </a:r>
            <a:r>
              <a:rPr lang="en-US" sz="3200" dirty="0">
                <a:latin typeface="+mj-ea"/>
                <a:ea typeface="+mj-ea"/>
                <a:cs typeface="+mj-ea"/>
              </a:rPr>
              <a:t>2  </a:t>
            </a:r>
            <a:r>
              <a:rPr lang="zh-CN" altLang="en-US" sz="3200" dirty="0">
                <a:latin typeface="+mj-ea"/>
                <a:ea typeface="+mj-ea"/>
                <a:cs typeface="+mj-ea"/>
              </a:rPr>
              <a:t>激活函数</a:t>
            </a:r>
            <a:endParaRPr lang="zh-CN" altLang="en-US" sz="3200" dirty="0">
              <a:latin typeface="+mj-ea"/>
              <a:ea typeface="+mj-ea"/>
              <a:cs typeface="+mj-ea"/>
            </a:endParaRPr>
          </a:p>
        </p:txBody>
      </p:sp>
      <p:sp>
        <p:nvSpPr>
          <p:cNvPr id="2" name="文本框 1"/>
          <p:cNvSpPr txBox="1"/>
          <p:nvPr/>
        </p:nvSpPr>
        <p:spPr>
          <a:xfrm>
            <a:off x="1366520" y="2059305"/>
            <a:ext cx="9601835" cy="3138170"/>
          </a:xfrm>
          <a:prstGeom prst="rect">
            <a:avLst/>
          </a:prstGeom>
          <a:noFill/>
        </p:spPr>
        <p:txBody>
          <a:bodyPr wrap="square" rtlCol="0">
            <a:spAutoFit/>
          </a:bodyPr>
          <a:p>
            <a:pPr algn="l">
              <a:lnSpc>
                <a:spcPct val="150000"/>
              </a:lnSpc>
              <a:buClrTx/>
              <a:buSzTx/>
              <a:buNone/>
            </a:pPr>
            <a:r>
              <a:rPr lang="en-US" altLang="zh-CN" sz="2000">
                <a:latin typeface="方正粗黑宋简体" panose="02000000000000000000" charset="-122"/>
                <a:ea typeface="方正粗黑宋简体" panose="02000000000000000000" charset="-122"/>
                <a:cs typeface="方正粗黑宋简体" panose="02000000000000000000" charset="-122"/>
              </a:rPr>
              <a:t>3.2.3</a:t>
            </a:r>
            <a:r>
              <a:rPr lang="zh-CN" altLang="en-US" sz="2000">
                <a:latin typeface="方正粗黑宋简体" panose="02000000000000000000" charset="-122"/>
                <a:ea typeface="方正粗黑宋简体" panose="02000000000000000000" charset="-122"/>
                <a:cs typeface="方正粗黑宋简体" panose="02000000000000000000" charset="-122"/>
              </a:rPr>
              <a:t> 阶跃函数的实现</a:t>
            </a:r>
            <a:r>
              <a:rPr lang="zh-CN" altLang="en-US" sz="1800">
                <a:latin typeface="+mn-ea"/>
                <a:ea typeface="+mn-ea"/>
                <a:cs typeface="+mn-ea"/>
              </a:rPr>
              <a:t>       </a:t>
            </a:r>
            <a:endParaRPr lang="zh-CN" altLang="en-US" sz="1800">
              <a:latin typeface="+mn-ea"/>
              <a:ea typeface="+mn-ea"/>
              <a:cs typeface="+mn-ea"/>
            </a:endParaRPr>
          </a:p>
          <a:p>
            <a:pPr>
              <a:lnSpc>
                <a:spcPct val="150000"/>
              </a:lnSpc>
            </a:pPr>
            <a:r>
              <a:rPr lang="en-US" altLang="zh-CN" sz="1800">
                <a:latin typeface="+mn-ea"/>
                <a:ea typeface="+mn-ea"/>
                <a:cs typeface="+mn-ea"/>
              </a:rPr>
              <a:t>       </a:t>
            </a:r>
            <a:r>
              <a:rPr sz="1800">
                <a:latin typeface="+mn-ea"/>
                <a:ea typeface="+mn-ea"/>
                <a:cs typeface="+mn-ea"/>
              </a:rPr>
              <a:t>阶跃函数以阈值为界，一旦输入超过了阈值，就会切换输出。</a:t>
            </a:r>
            <a:endParaRPr sz="1800">
              <a:latin typeface="+mn-ea"/>
              <a:ea typeface="+mn-ea"/>
              <a:cs typeface="+mn-ea"/>
            </a:endParaRPr>
          </a:p>
          <a:p>
            <a:pPr>
              <a:lnSpc>
                <a:spcPct val="150000"/>
              </a:lnSpc>
            </a:pPr>
            <a:r>
              <a:rPr lang="en-US" sz="1800">
                <a:latin typeface="+mn-ea"/>
                <a:ea typeface="+mn-ea"/>
                <a:cs typeface="+mn-ea"/>
              </a:rPr>
              <a:t>       </a:t>
            </a:r>
            <a:r>
              <a:rPr sz="1800">
                <a:latin typeface="+mn-ea"/>
                <a:ea typeface="+mn-ea"/>
                <a:cs typeface="+mn-ea"/>
              </a:rPr>
              <a:t>阶跃函数，当输入超过 0 时，输出 1，否则输出 0。</a:t>
            </a:r>
            <a:endParaRPr sz="1800">
              <a:latin typeface="+mn-ea"/>
              <a:ea typeface="+mn-ea"/>
              <a:cs typeface="+mn-ea"/>
            </a:endParaRPr>
          </a:p>
          <a:p>
            <a:pPr>
              <a:lnSpc>
                <a:spcPct val="150000"/>
              </a:lnSpc>
            </a:pPr>
            <a:r>
              <a:rPr lang="en-US" altLang="zh-CN" sz="2000">
                <a:latin typeface="方正粗黑宋简体" panose="02000000000000000000" charset="-122"/>
                <a:ea typeface="方正粗黑宋简体" panose="02000000000000000000" charset="-122"/>
                <a:cs typeface="方正粗黑宋简体" panose="02000000000000000000" charset="-122"/>
              </a:rPr>
              <a:t>3.2</a:t>
            </a:r>
            <a:r>
              <a:rPr lang="zh-CN" altLang="en-US" sz="2000">
                <a:latin typeface="方正粗黑宋简体" panose="02000000000000000000" charset="-122"/>
                <a:ea typeface="方正粗黑宋简体" panose="02000000000000000000" charset="-122"/>
                <a:cs typeface="方正粗黑宋简体" panose="02000000000000000000" charset="-122"/>
              </a:rPr>
              <a:t>.</a:t>
            </a:r>
            <a:r>
              <a:rPr lang="en-US" altLang="zh-CN" sz="2000">
                <a:latin typeface="方正粗黑宋简体" panose="02000000000000000000" charset="-122"/>
                <a:ea typeface="方正粗黑宋简体" panose="02000000000000000000" charset="-122"/>
                <a:cs typeface="方正粗黑宋简体" panose="02000000000000000000" charset="-122"/>
              </a:rPr>
              <a:t>4</a:t>
            </a:r>
            <a:r>
              <a:rPr lang="zh-CN" altLang="en-US" sz="2000">
                <a:latin typeface="方正粗黑宋简体" panose="02000000000000000000" charset="-122"/>
                <a:ea typeface="方正粗黑宋简体" panose="02000000000000000000" charset="-122"/>
                <a:cs typeface="方正粗黑宋简体" panose="02000000000000000000" charset="-122"/>
              </a:rPr>
              <a:t> 阶跃函数的图形</a:t>
            </a:r>
            <a:endParaRPr lang="zh-CN" altLang="en-US" sz="2000">
              <a:latin typeface="方正粗黑宋简体" panose="02000000000000000000" charset="-122"/>
              <a:ea typeface="方正粗黑宋简体" panose="02000000000000000000" charset="-122"/>
              <a:cs typeface="方正粗黑宋简体" panose="02000000000000000000" charset="-122"/>
            </a:endParaRPr>
          </a:p>
          <a:p>
            <a:pPr>
              <a:lnSpc>
                <a:spcPct val="150000"/>
              </a:lnSpc>
            </a:pPr>
            <a:r>
              <a:rPr lang="en-US" altLang="zh-CN" sz="2000">
                <a:latin typeface="微软雅黑" panose="020B0503020204020204" pitchFamily="2" charset="-122"/>
                <a:cs typeface="微软雅黑" panose="020B0503020204020204" pitchFamily="2" charset="-122"/>
              </a:rPr>
              <a:t>      </a:t>
            </a:r>
            <a:r>
              <a:rPr lang="zh-CN" altLang="en-US" sz="1800">
                <a:latin typeface="微软雅黑" panose="020B0503020204020204" pitchFamily="2" charset="-122"/>
                <a:cs typeface="微软雅黑" panose="020B0503020204020204" pitchFamily="2" charset="-122"/>
              </a:rPr>
              <a:t>阶跃函数以 0 为界，输出从 0 切换为 1（或者从 1 切换为 0）。它的值呈阶梯式变化，因此称为阶跃函数。</a:t>
            </a:r>
            <a:endParaRPr lang="zh-CN" altLang="en-US" sz="2000">
              <a:latin typeface="微软雅黑" panose="020B0503020204020204" pitchFamily="2" charset="-122"/>
              <a:cs typeface="微软雅黑" panose="020B0503020204020204" pitchFamily="2" charset="-122"/>
            </a:endParaRPr>
          </a:p>
          <a:p>
            <a:pPr>
              <a:lnSpc>
                <a:spcPct val="150000"/>
              </a:lnSpc>
            </a:pPr>
            <a:r>
              <a:rPr lang="en-US" altLang="zh-CN" sz="1800">
                <a:latin typeface="+mn-ea"/>
                <a:ea typeface="+mn-ea"/>
                <a:cs typeface="+mn-ea"/>
              </a:rPr>
              <a:t>      </a:t>
            </a:r>
            <a:endParaRPr sz="1800">
              <a:latin typeface="+mn-ea"/>
              <a:ea typeface="+mn-ea"/>
              <a:cs typeface="+mn-ea"/>
            </a:endParaRPr>
          </a:p>
        </p:txBody>
      </p:sp>
    </p:spTree>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3</a:t>
            </a:r>
            <a:r>
              <a:rPr sz="3200" dirty="0">
                <a:latin typeface="+mj-ea"/>
                <a:ea typeface="+mj-ea"/>
                <a:cs typeface="+mj-ea"/>
              </a:rPr>
              <a:t>.</a:t>
            </a:r>
            <a:r>
              <a:rPr lang="en-US" sz="3200" dirty="0">
                <a:latin typeface="+mj-ea"/>
                <a:ea typeface="+mj-ea"/>
                <a:cs typeface="+mj-ea"/>
              </a:rPr>
              <a:t>2  </a:t>
            </a:r>
            <a:r>
              <a:rPr lang="zh-CN" altLang="en-US" sz="3200" dirty="0">
                <a:latin typeface="+mj-ea"/>
                <a:ea typeface="+mj-ea"/>
                <a:cs typeface="+mj-ea"/>
              </a:rPr>
              <a:t>激活函数</a:t>
            </a:r>
            <a:endParaRPr lang="zh-CN" altLang="en-US" sz="3200" dirty="0">
              <a:latin typeface="+mj-ea"/>
              <a:ea typeface="+mj-ea"/>
              <a:cs typeface="+mj-ea"/>
            </a:endParaRPr>
          </a:p>
        </p:txBody>
      </p:sp>
      <p:sp>
        <p:nvSpPr>
          <p:cNvPr id="2" name="文本框 1"/>
          <p:cNvSpPr txBox="1"/>
          <p:nvPr/>
        </p:nvSpPr>
        <p:spPr>
          <a:xfrm>
            <a:off x="1366520" y="1628775"/>
            <a:ext cx="9601835" cy="2630170"/>
          </a:xfrm>
          <a:prstGeom prst="rect">
            <a:avLst/>
          </a:prstGeom>
          <a:noFill/>
        </p:spPr>
        <p:txBody>
          <a:bodyPr wrap="square" rtlCol="0">
            <a:spAutoFit/>
          </a:bodyPr>
          <a:p>
            <a:pPr algn="l">
              <a:lnSpc>
                <a:spcPct val="150000"/>
              </a:lnSpc>
              <a:buClrTx/>
              <a:buSzTx/>
              <a:buNone/>
            </a:pPr>
            <a:r>
              <a:rPr lang="en-US" altLang="zh-CN" sz="2000">
                <a:latin typeface="方正粗黑宋简体" panose="02000000000000000000" charset="-122"/>
                <a:ea typeface="方正粗黑宋简体" panose="02000000000000000000" charset="-122"/>
                <a:cs typeface="方正粗黑宋简体" panose="02000000000000000000" charset="-122"/>
              </a:rPr>
              <a:t>3.2.5</a:t>
            </a:r>
            <a:r>
              <a:rPr lang="zh-CN" altLang="en-US" sz="2000">
                <a:latin typeface="方正粗黑宋简体" panose="02000000000000000000" charset="-122"/>
                <a:ea typeface="方正粗黑宋简体" panose="02000000000000000000" charset="-122"/>
                <a:cs typeface="方正粗黑宋简体" panose="02000000000000000000" charset="-122"/>
              </a:rPr>
              <a:t> Sigmoid 函数和阶跃函数的比较</a:t>
            </a:r>
            <a:r>
              <a:rPr lang="zh-CN" altLang="en-US" sz="1800">
                <a:latin typeface="+mn-ea"/>
                <a:ea typeface="+mn-ea"/>
                <a:cs typeface="+mn-ea"/>
              </a:rPr>
              <a:t>       </a:t>
            </a:r>
            <a:endParaRPr lang="zh-CN" altLang="en-US" sz="1800">
              <a:latin typeface="+mn-ea"/>
              <a:ea typeface="+mn-ea"/>
              <a:cs typeface="+mn-ea"/>
            </a:endParaRPr>
          </a:p>
          <a:p>
            <a:pPr>
              <a:lnSpc>
                <a:spcPct val="150000"/>
              </a:lnSpc>
            </a:pPr>
            <a:r>
              <a:rPr lang="zh-CN" altLang="en-US" sz="1800">
                <a:latin typeface="+mn-ea"/>
                <a:ea typeface="+mn-ea"/>
                <a:cs typeface="+mn-ea"/>
              </a:rPr>
              <a:t>不同处：</a:t>
            </a:r>
            <a:endParaRPr lang="zh-CN" altLang="en-US" sz="1800">
              <a:latin typeface="+mn-ea"/>
              <a:ea typeface="+mn-ea"/>
              <a:cs typeface="+mn-ea"/>
            </a:endParaRPr>
          </a:p>
          <a:p>
            <a:pPr>
              <a:lnSpc>
                <a:spcPct val="150000"/>
              </a:lnSpc>
            </a:pPr>
            <a:r>
              <a:rPr lang="en-US" altLang="zh-CN" sz="1800">
                <a:latin typeface="+mn-ea"/>
                <a:ea typeface="+mn-ea"/>
                <a:cs typeface="+mn-ea"/>
              </a:rPr>
              <a:t>       </a:t>
            </a:r>
            <a:r>
              <a:rPr lang="zh-CN" altLang="en-US" sz="1800">
                <a:latin typeface="+mn-ea"/>
                <a:ea typeface="+mn-ea"/>
                <a:cs typeface="+mn-ea"/>
              </a:rPr>
              <a:t>（</a:t>
            </a:r>
            <a:r>
              <a:rPr lang="en-US" altLang="zh-CN" sz="1800">
                <a:latin typeface="+mn-ea"/>
                <a:ea typeface="+mn-ea"/>
                <a:cs typeface="+mn-ea"/>
              </a:rPr>
              <a:t>1</a:t>
            </a:r>
            <a:r>
              <a:rPr lang="zh-CN" altLang="en-US" sz="1800">
                <a:latin typeface="+mn-ea"/>
                <a:ea typeface="+mn-ea"/>
                <a:cs typeface="+mn-ea"/>
              </a:rPr>
              <a:t>）</a:t>
            </a:r>
            <a:r>
              <a:rPr sz="1800">
                <a:latin typeface="+mn-ea"/>
                <a:ea typeface="+mn-ea"/>
                <a:cs typeface="+mn-ea"/>
              </a:rPr>
              <a:t>“平滑性”的不同。Sigmoid 函数是一条平滑的曲线，输出随着输入发生连续性的变化。而阶跃函数以 0 为界，输出发生急剧性的变化。</a:t>
            </a:r>
            <a:endParaRPr sz="1800">
              <a:latin typeface="+mn-ea"/>
              <a:ea typeface="+mn-ea"/>
              <a:cs typeface="+mn-ea"/>
            </a:endParaRPr>
          </a:p>
          <a:p>
            <a:pPr>
              <a:lnSpc>
                <a:spcPct val="150000"/>
              </a:lnSpc>
            </a:pPr>
            <a:r>
              <a:rPr lang="en-US" altLang="zh-CN" sz="1800">
                <a:latin typeface="+mn-ea"/>
                <a:ea typeface="+mn-ea"/>
                <a:cs typeface="+mn-ea"/>
              </a:rPr>
              <a:t>       </a:t>
            </a:r>
            <a:r>
              <a:rPr lang="zh-CN" sz="1800">
                <a:latin typeface="+mn-ea"/>
                <a:ea typeface="+mn-ea"/>
                <a:cs typeface="+mn-ea"/>
              </a:rPr>
              <a:t>（</a:t>
            </a:r>
            <a:r>
              <a:rPr lang="en-US" altLang="zh-CN" sz="1800">
                <a:latin typeface="+mn-ea"/>
                <a:ea typeface="+mn-ea"/>
                <a:cs typeface="+mn-ea"/>
              </a:rPr>
              <a:t>2</a:t>
            </a:r>
            <a:r>
              <a:rPr lang="zh-CN" sz="1800">
                <a:latin typeface="+mn-ea"/>
                <a:ea typeface="+mn-ea"/>
                <a:cs typeface="+mn-ea"/>
              </a:rPr>
              <a:t>）感知机中神经元之间流动的是</a:t>
            </a:r>
            <a:r>
              <a:rPr lang="en-US" altLang="zh-CN" sz="1800">
                <a:latin typeface="+mn-ea"/>
                <a:ea typeface="+mn-ea"/>
                <a:cs typeface="+mn-ea"/>
              </a:rPr>
              <a:t>0 或 1 的二元信号，而神经网络中流动的是连续的实数值信号。      </a:t>
            </a:r>
            <a:endParaRPr sz="1800">
              <a:latin typeface="+mn-ea"/>
              <a:ea typeface="+mn-ea"/>
              <a:cs typeface="+mn-ea"/>
            </a:endParaRPr>
          </a:p>
        </p:txBody>
      </p:sp>
      <p:pic>
        <p:nvPicPr>
          <p:cNvPr id="3" name="图片 2"/>
          <p:cNvPicPr>
            <a:picLocks noChangeAspect="1"/>
          </p:cNvPicPr>
          <p:nvPr/>
        </p:nvPicPr>
        <p:blipFill>
          <a:blip r:embed="rId1"/>
          <a:stretch>
            <a:fillRect/>
          </a:stretch>
        </p:blipFill>
        <p:spPr>
          <a:xfrm>
            <a:off x="7679690" y="4148455"/>
            <a:ext cx="2533015" cy="1944370"/>
          </a:xfrm>
          <a:prstGeom prst="rect">
            <a:avLst/>
          </a:prstGeom>
        </p:spPr>
      </p:pic>
      <p:pic>
        <p:nvPicPr>
          <p:cNvPr id="5" name="图片 4"/>
          <p:cNvPicPr/>
          <p:nvPr/>
        </p:nvPicPr>
        <p:blipFill>
          <a:blip r:embed="rId2"/>
          <a:stretch>
            <a:fillRect/>
          </a:stretch>
        </p:blipFill>
        <p:spPr>
          <a:xfrm>
            <a:off x="2567305" y="4149090"/>
            <a:ext cx="2520000" cy="1944000"/>
          </a:xfrm>
          <a:prstGeom prst="rect">
            <a:avLst/>
          </a:prstGeom>
        </p:spPr>
      </p:pic>
      <p:sp>
        <p:nvSpPr>
          <p:cNvPr id="6" name="文本框 5"/>
          <p:cNvSpPr txBox="1"/>
          <p:nvPr/>
        </p:nvSpPr>
        <p:spPr>
          <a:xfrm>
            <a:off x="3072130" y="6165215"/>
            <a:ext cx="1613535" cy="368300"/>
          </a:xfrm>
          <a:prstGeom prst="rect">
            <a:avLst/>
          </a:prstGeom>
          <a:noFill/>
        </p:spPr>
        <p:txBody>
          <a:bodyPr wrap="none" rtlCol="0">
            <a:spAutoFit/>
          </a:bodyPr>
          <a:p>
            <a:pPr algn="l"/>
            <a:r>
              <a:rPr>
                <a:latin typeface="+mn-ea"/>
                <a:ea typeface="+mn-ea"/>
                <a:cs typeface="+mn-ea"/>
                <a:sym typeface="+mn-ea"/>
              </a:rPr>
              <a:t>Sigmoid 函数</a:t>
            </a:r>
            <a:endParaRPr lang="en-US" altLang="zh-CN"/>
          </a:p>
        </p:txBody>
      </p:sp>
      <p:sp>
        <p:nvSpPr>
          <p:cNvPr id="7" name="文本框 6"/>
          <p:cNvSpPr txBox="1"/>
          <p:nvPr/>
        </p:nvSpPr>
        <p:spPr>
          <a:xfrm>
            <a:off x="8616315" y="6136005"/>
            <a:ext cx="1097280" cy="368300"/>
          </a:xfrm>
          <a:prstGeom prst="rect">
            <a:avLst/>
          </a:prstGeom>
          <a:noFill/>
        </p:spPr>
        <p:txBody>
          <a:bodyPr wrap="none" rtlCol="0">
            <a:spAutoFit/>
          </a:bodyPr>
          <a:p>
            <a:pPr algn="l"/>
            <a:r>
              <a:rPr>
                <a:latin typeface="+mn-ea"/>
                <a:ea typeface="+mn-ea"/>
                <a:cs typeface="+mn-ea"/>
                <a:sym typeface="+mn-ea"/>
              </a:rPr>
              <a:t>阶跃函数</a:t>
            </a:r>
            <a:endParaRPr lang="en-US" altLang="zh-CN"/>
          </a:p>
        </p:txBody>
      </p:sp>
    </p:spTree>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3</a:t>
            </a:r>
            <a:r>
              <a:rPr sz="3200" dirty="0">
                <a:latin typeface="+mj-ea"/>
                <a:ea typeface="+mj-ea"/>
                <a:cs typeface="+mj-ea"/>
              </a:rPr>
              <a:t>.</a:t>
            </a:r>
            <a:r>
              <a:rPr lang="en-US" sz="3200" dirty="0">
                <a:latin typeface="+mj-ea"/>
                <a:ea typeface="+mj-ea"/>
                <a:cs typeface="+mj-ea"/>
              </a:rPr>
              <a:t>2  </a:t>
            </a:r>
            <a:r>
              <a:rPr lang="zh-CN" altLang="en-US" sz="3200" dirty="0">
                <a:latin typeface="+mj-ea"/>
                <a:ea typeface="+mj-ea"/>
                <a:cs typeface="+mj-ea"/>
              </a:rPr>
              <a:t>激活函数</a:t>
            </a:r>
            <a:endParaRPr lang="zh-CN" altLang="en-US" sz="3200" dirty="0">
              <a:latin typeface="+mj-ea"/>
              <a:ea typeface="+mj-ea"/>
              <a:cs typeface="+mj-ea"/>
            </a:endParaRPr>
          </a:p>
        </p:txBody>
      </p:sp>
      <p:sp>
        <p:nvSpPr>
          <p:cNvPr id="2" name="文本框 1"/>
          <p:cNvSpPr txBox="1"/>
          <p:nvPr/>
        </p:nvSpPr>
        <p:spPr>
          <a:xfrm>
            <a:off x="1366520" y="1628775"/>
            <a:ext cx="9601835" cy="4292600"/>
          </a:xfrm>
          <a:prstGeom prst="rect">
            <a:avLst/>
          </a:prstGeom>
          <a:noFill/>
        </p:spPr>
        <p:txBody>
          <a:bodyPr wrap="square" rtlCol="0">
            <a:spAutoFit/>
          </a:bodyPr>
          <a:p>
            <a:pPr algn="l">
              <a:lnSpc>
                <a:spcPct val="150000"/>
              </a:lnSpc>
              <a:buClrTx/>
              <a:buSzTx/>
              <a:buNone/>
            </a:pPr>
            <a:r>
              <a:rPr lang="en-US" altLang="zh-CN" sz="2000">
                <a:latin typeface="方正粗黑宋简体" panose="02000000000000000000" charset="-122"/>
                <a:ea typeface="方正粗黑宋简体" panose="02000000000000000000" charset="-122"/>
                <a:cs typeface="方正粗黑宋简体" panose="02000000000000000000" charset="-122"/>
              </a:rPr>
              <a:t>3.2.5</a:t>
            </a:r>
            <a:r>
              <a:rPr lang="zh-CN" altLang="en-US" sz="2000">
                <a:latin typeface="方正粗黑宋简体" panose="02000000000000000000" charset="-122"/>
                <a:ea typeface="方正粗黑宋简体" panose="02000000000000000000" charset="-122"/>
                <a:cs typeface="方正粗黑宋简体" panose="02000000000000000000" charset="-122"/>
              </a:rPr>
              <a:t> Sigmoid 函数和阶跃函数的比较</a:t>
            </a:r>
            <a:r>
              <a:rPr lang="zh-CN" altLang="en-US" sz="1800">
                <a:latin typeface="+mn-ea"/>
                <a:ea typeface="+mn-ea"/>
                <a:cs typeface="+mn-ea"/>
              </a:rPr>
              <a:t>       </a:t>
            </a:r>
            <a:endParaRPr lang="zh-CN" altLang="en-US" sz="1800">
              <a:latin typeface="+mn-ea"/>
              <a:ea typeface="+mn-ea"/>
              <a:cs typeface="+mn-ea"/>
            </a:endParaRPr>
          </a:p>
          <a:p>
            <a:pPr>
              <a:lnSpc>
                <a:spcPct val="150000"/>
              </a:lnSpc>
            </a:pPr>
            <a:r>
              <a:rPr lang="zh-CN" altLang="en-US" sz="1800">
                <a:latin typeface="+mn-ea"/>
                <a:ea typeface="+mn-ea"/>
                <a:cs typeface="+mn-ea"/>
              </a:rPr>
              <a:t>阶跃函数和 Sigmoid 函数的共同性质</a:t>
            </a:r>
            <a:r>
              <a:rPr lang="en-US" altLang="zh-CN" sz="1800">
                <a:latin typeface="+mn-ea"/>
                <a:ea typeface="+mn-ea"/>
                <a:cs typeface="+mn-ea"/>
              </a:rPr>
              <a:t>:</a:t>
            </a:r>
            <a:endParaRPr lang="en-US" altLang="zh-CN" sz="1800">
              <a:latin typeface="+mn-ea"/>
              <a:ea typeface="+mn-ea"/>
              <a:cs typeface="+mn-ea"/>
            </a:endParaRPr>
          </a:p>
          <a:p>
            <a:pPr>
              <a:lnSpc>
                <a:spcPct val="150000"/>
              </a:lnSpc>
            </a:pPr>
            <a:r>
              <a:rPr lang="en-US" altLang="zh-CN" sz="1800">
                <a:latin typeface="+mn-ea"/>
                <a:ea typeface="+mn-ea"/>
                <a:cs typeface="+mn-ea"/>
              </a:rPr>
              <a:t>       阶跃函数和 Sigmoid 函数虽然在平滑性上有差异，但是可以发现它们具有相似的形状。实际上，当输入信号为重要信息时，阶跃函数和 Sigmoid 函数都会输出较大的值；当输入信号为不重要的信息时，两者都输出较小的值。还有一个共同点是，不管输入信号有多小，或者有多大，输出信号的值都在 0 到 1 之间。</a:t>
            </a:r>
            <a:endParaRPr lang="en-US" altLang="zh-CN" sz="1800">
              <a:latin typeface="+mn-ea"/>
              <a:ea typeface="+mn-ea"/>
              <a:cs typeface="+mn-ea"/>
            </a:endParaRPr>
          </a:p>
          <a:p>
            <a:pPr>
              <a:lnSpc>
                <a:spcPct val="150000"/>
              </a:lnSpc>
            </a:pPr>
            <a:r>
              <a:rPr lang="en-US" altLang="zh-CN" sz="1800">
                <a:latin typeface="方正粗黑宋简体" panose="02000000000000000000" charset="-122"/>
                <a:ea typeface="方正粗黑宋简体" panose="02000000000000000000" charset="-122"/>
                <a:cs typeface="方正粗黑宋简体" panose="02000000000000000000" charset="-122"/>
                <a:sym typeface="+mn-ea"/>
              </a:rPr>
              <a:t>3.2.6</a:t>
            </a:r>
            <a:r>
              <a:rPr lang="zh-CN" altLang="en-US" sz="1800">
                <a:latin typeface="方正粗黑宋简体" panose="02000000000000000000" charset="-122"/>
                <a:ea typeface="方正粗黑宋简体" panose="02000000000000000000" charset="-122"/>
                <a:cs typeface="方正粗黑宋简体" panose="02000000000000000000" charset="-122"/>
                <a:sym typeface="+mn-ea"/>
              </a:rPr>
              <a:t> 非线性函数</a:t>
            </a:r>
            <a:endParaRPr lang="zh-CN" altLang="en-US" sz="1800">
              <a:latin typeface="方正粗黑宋简体" panose="02000000000000000000" charset="-122"/>
              <a:ea typeface="方正粗黑宋简体" panose="02000000000000000000" charset="-122"/>
              <a:cs typeface="方正粗黑宋简体" panose="02000000000000000000" charset="-122"/>
              <a:sym typeface="+mn-ea"/>
            </a:endParaRPr>
          </a:p>
          <a:p>
            <a:pPr>
              <a:lnSpc>
                <a:spcPct val="150000"/>
              </a:lnSpc>
            </a:pPr>
            <a:r>
              <a:rPr lang="zh-CN" altLang="en-US" sz="1800">
                <a:latin typeface="+mn-ea"/>
                <a:ea typeface="+mn-ea"/>
                <a:cs typeface="+mn-ea"/>
                <a:sym typeface="+mn-ea"/>
              </a:rPr>
              <a:t>     阶跃函数和 Sigmoid 函数还有其他共同点，就是两者均为非线性函数。Sigmoid 函数</a:t>
            </a:r>
            <a:endParaRPr lang="zh-CN" altLang="en-US" sz="1800">
              <a:latin typeface="+mn-ea"/>
              <a:ea typeface="+mn-ea"/>
              <a:cs typeface="+mn-ea"/>
              <a:sym typeface="+mn-ea"/>
            </a:endParaRPr>
          </a:p>
          <a:p>
            <a:pPr>
              <a:lnSpc>
                <a:spcPct val="150000"/>
              </a:lnSpc>
            </a:pPr>
            <a:r>
              <a:rPr lang="en-US" altLang="zh-CN" sz="1800">
                <a:latin typeface="+mn-ea"/>
                <a:ea typeface="+mn-ea"/>
                <a:cs typeface="+mn-ea"/>
              </a:rPr>
              <a:t>是一条曲线，阶跃函数是一条像阶梯一样的折线，两者都属于非线性的函数。线性函数是一</a:t>
            </a:r>
            <a:endParaRPr lang="en-US" altLang="zh-CN" sz="1800">
              <a:latin typeface="+mn-ea"/>
              <a:ea typeface="+mn-ea"/>
              <a:cs typeface="+mn-ea"/>
            </a:endParaRPr>
          </a:p>
          <a:p>
            <a:pPr>
              <a:lnSpc>
                <a:spcPct val="150000"/>
              </a:lnSpc>
            </a:pPr>
            <a:r>
              <a:rPr lang="en-US" altLang="zh-CN" sz="1800">
                <a:latin typeface="+mn-ea"/>
                <a:ea typeface="+mn-ea"/>
                <a:cs typeface="+mn-ea"/>
              </a:rPr>
              <a:t>条笔直的直线。而非线性函数指的是不像线性函数那样呈现出一条直线的函数。</a:t>
            </a:r>
            <a:endParaRPr lang="en-US" altLang="zh-CN" sz="1800">
              <a:latin typeface="+mn-ea"/>
              <a:ea typeface="+mn-ea"/>
              <a:cs typeface="+mn-ea"/>
            </a:endParaRPr>
          </a:p>
        </p:txBody>
      </p:sp>
    </p:spTree>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3</a:t>
            </a:r>
            <a:r>
              <a:rPr sz="3200" dirty="0">
                <a:latin typeface="+mj-ea"/>
                <a:ea typeface="+mj-ea"/>
                <a:cs typeface="+mj-ea"/>
              </a:rPr>
              <a:t>.</a:t>
            </a:r>
            <a:r>
              <a:rPr lang="en-US" sz="3200" dirty="0">
                <a:latin typeface="+mj-ea"/>
                <a:ea typeface="+mj-ea"/>
                <a:cs typeface="+mj-ea"/>
              </a:rPr>
              <a:t>2  </a:t>
            </a:r>
            <a:r>
              <a:rPr lang="zh-CN" altLang="en-US" sz="3200" dirty="0">
                <a:latin typeface="+mj-ea"/>
                <a:ea typeface="+mj-ea"/>
                <a:cs typeface="+mj-ea"/>
              </a:rPr>
              <a:t>激活函数</a:t>
            </a:r>
            <a:endParaRPr lang="zh-CN" altLang="en-US" sz="3200" dirty="0">
              <a:latin typeface="+mj-ea"/>
              <a:ea typeface="+mj-ea"/>
              <a:cs typeface="+mj-ea"/>
            </a:endParaRPr>
          </a:p>
        </p:txBody>
      </p:sp>
      <p:sp>
        <p:nvSpPr>
          <p:cNvPr id="2" name="文本框 1"/>
          <p:cNvSpPr txBox="1"/>
          <p:nvPr/>
        </p:nvSpPr>
        <p:spPr>
          <a:xfrm>
            <a:off x="1366520" y="1628775"/>
            <a:ext cx="9601835" cy="968375"/>
          </a:xfrm>
          <a:prstGeom prst="rect">
            <a:avLst/>
          </a:prstGeom>
          <a:noFill/>
        </p:spPr>
        <p:txBody>
          <a:bodyPr wrap="square" rtlCol="0">
            <a:spAutoFit/>
          </a:bodyPr>
          <a:p>
            <a:pPr algn="l">
              <a:lnSpc>
                <a:spcPct val="150000"/>
              </a:lnSpc>
              <a:buClrTx/>
              <a:buSzTx/>
              <a:buNone/>
            </a:pPr>
            <a:r>
              <a:rPr lang="en-US" altLang="zh-CN" sz="2000">
                <a:latin typeface="方正粗黑宋简体" panose="02000000000000000000" charset="-122"/>
                <a:ea typeface="方正粗黑宋简体" panose="02000000000000000000" charset="-122"/>
                <a:cs typeface="方正粗黑宋简体" panose="02000000000000000000" charset="-122"/>
              </a:rPr>
              <a:t>3.2.7</a:t>
            </a:r>
            <a:r>
              <a:rPr lang="zh-CN" altLang="en-US" sz="2000">
                <a:latin typeface="方正粗黑宋简体" panose="02000000000000000000" charset="-122"/>
                <a:ea typeface="方正粗黑宋简体" panose="02000000000000000000" charset="-122"/>
                <a:cs typeface="方正粗黑宋简体" panose="02000000000000000000" charset="-122"/>
              </a:rPr>
              <a:t> ReLU 函数</a:t>
            </a:r>
            <a:r>
              <a:rPr lang="zh-CN" altLang="en-US" sz="1800">
                <a:latin typeface="+mn-ea"/>
                <a:ea typeface="+mn-ea"/>
                <a:cs typeface="+mn-ea"/>
              </a:rPr>
              <a:t>       </a:t>
            </a:r>
            <a:endParaRPr lang="zh-CN" altLang="en-US" sz="1800">
              <a:latin typeface="+mn-ea"/>
              <a:ea typeface="+mn-ea"/>
              <a:cs typeface="+mn-ea"/>
            </a:endParaRPr>
          </a:p>
          <a:p>
            <a:pPr>
              <a:lnSpc>
                <a:spcPct val="150000"/>
              </a:lnSpc>
            </a:pPr>
            <a:r>
              <a:rPr lang="en-US" altLang="zh-CN" sz="1800">
                <a:latin typeface="+mn-ea"/>
                <a:ea typeface="+mn-ea"/>
                <a:cs typeface="+mn-ea"/>
              </a:rPr>
              <a:t>ReLU 函数在输入大于 0 时，直接输出该值；在输入小于或等于 0 时，输出 0</a:t>
            </a:r>
            <a:r>
              <a:rPr lang="zh-CN" altLang="en-US" sz="1800">
                <a:latin typeface="+mn-ea"/>
                <a:ea typeface="+mn-ea"/>
                <a:cs typeface="+mn-ea"/>
              </a:rPr>
              <a:t>。</a:t>
            </a:r>
            <a:endParaRPr lang="zh-CN" altLang="en-US" sz="1800">
              <a:latin typeface="+mn-ea"/>
              <a:ea typeface="+mn-ea"/>
              <a:cs typeface="+mn-ea"/>
            </a:endParaRPr>
          </a:p>
        </p:txBody>
      </p:sp>
      <p:pic>
        <p:nvPicPr>
          <p:cNvPr id="3" name="图片 2"/>
          <p:cNvPicPr>
            <a:picLocks noChangeAspect="1"/>
          </p:cNvPicPr>
          <p:nvPr/>
        </p:nvPicPr>
        <p:blipFill>
          <a:blip r:embed="rId1"/>
          <a:stretch>
            <a:fillRect/>
          </a:stretch>
        </p:blipFill>
        <p:spPr>
          <a:xfrm>
            <a:off x="4079875" y="2739390"/>
            <a:ext cx="3428365" cy="2638425"/>
          </a:xfrm>
          <a:prstGeom prst="rect">
            <a:avLst/>
          </a:prstGeom>
        </p:spPr>
      </p:pic>
      <p:sp>
        <p:nvSpPr>
          <p:cNvPr id="4" name="文本框 3"/>
          <p:cNvSpPr txBox="1"/>
          <p:nvPr/>
        </p:nvSpPr>
        <p:spPr>
          <a:xfrm>
            <a:off x="5163185" y="5661025"/>
            <a:ext cx="1261745" cy="368300"/>
          </a:xfrm>
          <a:prstGeom prst="rect">
            <a:avLst/>
          </a:prstGeom>
          <a:noFill/>
        </p:spPr>
        <p:txBody>
          <a:bodyPr wrap="none" rtlCol="0">
            <a:spAutoFit/>
          </a:bodyPr>
          <a:p>
            <a:r>
              <a:rPr lang="en-US" altLang="zh-CN"/>
              <a:t>Relu</a:t>
            </a:r>
            <a:r>
              <a:rPr lang="zh-CN" altLang="zh-CN"/>
              <a:t>函数</a:t>
            </a:r>
            <a:endParaRPr lang="zh-CN" altLang="zh-CN"/>
          </a:p>
        </p:txBody>
      </p:sp>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3</a:t>
            </a:r>
            <a:r>
              <a:rPr sz="3200" dirty="0">
                <a:latin typeface="+mj-ea"/>
                <a:ea typeface="+mj-ea"/>
                <a:cs typeface="+mj-ea"/>
              </a:rPr>
              <a:t>.</a:t>
            </a:r>
            <a:r>
              <a:rPr lang="en-US" sz="3200" dirty="0">
                <a:latin typeface="+mj-ea"/>
                <a:ea typeface="+mj-ea"/>
                <a:cs typeface="+mj-ea"/>
              </a:rPr>
              <a:t>3</a:t>
            </a:r>
            <a:r>
              <a:rPr lang="en-US" sz="3200" dirty="0">
                <a:latin typeface="+mj-ea"/>
                <a:ea typeface="+mj-ea"/>
                <a:cs typeface="+mj-ea"/>
              </a:rPr>
              <a:t>  </a:t>
            </a:r>
            <a:r>
              <a:rPr lang="zh-CN" altLang="en-US" sz="3200" dirty="0">
                <a:latin typeface="+mj-ea"/>
                <a:ea typeface="+mj-ea"/>
                <a:cs typeface="+mj-ea"/>
              </a:rPr>
              <a:t>多维数组的运算</a:t>
            </a:r>
            <a:endParaRPr lang="zh-CN" altLang="en-US" sz="3200" dirty="0">
              <a:latin typeface="+mj-ea"/>
              <a:ea typeface="+mj-ea"/>
              <a:cs typeface="+mj-ea"/>
            </a:endParaRPr>
          </a:p>
        </p:txBody>
      </p:sp>
      <p:sp>
        <p:nvSpPr>
          <p:cNvPr id="2" name="文本框 1"/>
          <p:cNvSpPr txBox="1"/>
          <p:nvPr/>
        </p:nvSpPr>
        <p:spPr>
          <a:xfrm>
            <a:off x="1366520" y="1987550"/>
            <a:ext cx="9601835" cy="3138170"/>
          </a:xfrm>
          <a:prstGeom prst="rect">
            <a:avLst/>
          </a:prstGeom>
          <a:noFill/>
        </p:spPr>
        <p:txBody>
          <a:bodyPr wrap="square" rtlCol="0">
            <a:spAutoFit/>
          </a:bodyPr>
          <a:p>
            <a:pPr algn="l">
              <a:lnSpc>
                <a:spcPct val="150000"/>
              </a:lnSpc>
              <a:buClrTx/>
              <a:buSzTx/>
              <a:buNone/>
            </a:pPr>
            <a:r>
              <a:rPr lang="en-US" altLang="zh-CN" sz="2000">
                <a:latin typeface="方正粗黑宋简体" panose="02000000000000000000" charset="-122"/>
                <a:ea typeface="方正粗黑宋简体" panose="02000000000000000000" charset="-122"/>
                <a:cs typeface="方正粗黑宋简体" panose="02000000000000000000" charset="-122"/>
              </a:rPr>
              <a:t>掌握了 NumPy 多维数组的运算，就可以高效地实现神经网络。</a:t>
            </a:r>
            <a:endParaRPr lang="en-US" altLang="zh-CN" sz="2000">
              <a:latin typeface="方正粗黑宋简体" panose="02000000000000000000" charset="-122"/>
              <a:ea typeface="方正粗黑宋简体" panose="02000000000000000000" charset="-122"/>
              <a:cs typeface="方正粗黑宋简体" panose="02000000000000000000" charset="-122"/>
            </a:endParaRPr>
          </a:p>
          <a:p>
            <a:pPr algn="l">
              <a:lnSpc>
                <a:spcPct val="150000"/>
              </a:lnSpc>
              <a:buClrTx/>
              <a:buSzTx/>
              <a:buNone/>
            </a:pPr>
            <a:r>
              <a:rPr lang="en-US" altLang="zh-CN" sz="2000">
                <a:latin typeface="方正粗黑宋简体" panose="02000000000000000000" charset="-122"/>
                <a:ea typeface="方正粗黑宋简体" panose="02000000000000000000" charset="-122"/>
                <a:cs typeface="方正粗黑宋简体" panose="02000000000000000000" charset="-122"/>
              </a:rPr>
              <a:t>3.3.1</a:t>
            </a:r>
            <a:r>
              <a:rPr lang="zh-CN" altLang="en-US" sz="2000">
                <a:latin typeface="方正粗黑宋简体" panose="02000000000000000000" charset="-122"/>
                <a:ea typeface="方正粗黑宋简体" panose="02000000000000000000" charset="-122"/>
                <a:cs typeface="方正粗黑宋简体" panose="02000000000000000000" charset="-122"/>
              </a:rPr>
              <a:t> 多维数组</a:t>
            </a:r>
            <a:r>
              <a:rPr lang="zh-CN" altLang="en-US" sz="1800">
                <a:latin typeface="+mn-ea"/>
                <a:ea typeface="+mn-ea"/>
                <a:cs typeface="+mn-ea"/>
              </a:rPr>
              <a:t>       </a:t>
            </a:r>
            <a:endParaRPr lang="zh-CN" altLang="en-US" sz="1800">
              <a:latin typeface="+mn-ea"/>
              <a:ea typeface="+mn-ea"/>
              <a:cs typeface="+mn-ea"/>
            </a:endParaRPr>
          </a:p>
          <a:p>
            <a:pPr>
              <a:lnSpc>
                <a:spcPct val="150000"/>
              </a:lnSpc>
            </a:pPr>
            <a:r>
              <a:rPr lang="en-US" sz="1800">
                <a:latin typeface="+mn-ea"/>
                <a:ea typeface="+mn-ea"/>
                <a:cs typeface="+mn-ea"/>
              </a:rPr>
              <a:t>       </a:t>
            </a:r>
            <a:r>
              <a:rPr sz="1800">
                <a:latin typeface="+mn-ea"/>
                <a:ea typeface="+mn-ea"/>
                <a:cs typeface="+mn-ea"/>
              </a:rPr>
              <a:t>多维数组就是“数字的集合”，数字排成一列的集合、排成长方形的集合、排成三维状或者（更加一般化的）N 维状的集合都称为多维数组。</a:t>
            </a:r>
            <a:endParaRPr sz="1800">
              <a:latin typeface="+mn-ea"/>
              <a:ea typeface="+mn-ea"/>
              <a:cs typeface="+mn-ea"/>
            </a:endParaRPr>
          </a:p>
          <a:p>
            <a:pPr>
              <a:lnSpc>
                <a:spcPct val="150000"/>
              </a:lnSpc>
            </a:pPr>
            <a:r>
              <a:rPr lang="en-US" altLang="zh-CN" sz="2000">
                <a:latin typeface="方正粗黑宋简体" panose="02000000000000000000" charset="-122"/>
                <a:ea typeface="方正粗黑宋简体" panose="02000000000000000000" charset="-122"/>
                <a:cs typeface="方正粗黑宋简体" panose="02000000000000000000" charset="-122"/>
                <a:sym typeface="+mn-ea"/>
              </a:rPr>
              <a:t>3.3.2 矩阵乘法</a:t>
            </a:r>
            <a:endParaRPr lang="en-US" altLang="zh-CN" sz="2000">
              <a:latin typeface="方正粗黑宋简体" panose="02000000000000000000" charset="-122"/>
              <a:ea typeface="方正粗黑宋简体" panose="02000000000000000000" charset="-122"/>
              <a:cs typeface="方正粗黑宋简体" panose="02000000000000000000" charset="-122"/>
              <a:sym typeface="+mn-ea"/>
            </a:endParaRPr>
          </a:p>
          <a:p>
            <a:pPr>
              <a:lnSpc>
                <a:spcPct val="150000"/>
              </a:lnSpc>
            </a:pPr>
            <a:r>
              <a:rPr lang="en-US" altLang="zh-CN" sz="1800">
                <a:latin typeface="方正粗黑宋简体" panose="02000000000000000000" charset="-122"/>
                <a:ea typeface="方正粗黑宋简体" panose="02000000000000000000" charset="-122"/>
                <a:cs typeface="方正粗黑宋简体" panose="02000000000000000000" charset="-122"/>
                <a:sym typeface="+mn-ea"/>
              </a:rPr>
              <a:t>  </a:t>
            </a:r>
            <a:r>
              <a:rPr lang="en-US" altLang="zh-CN" sz="1800">
                <a:latin typeface="微软雅黑" panose="020B0503020204020204" pitchFamily="2" charset="-122"/>
                <a:cs typeface="微软雅黑" panose="020B0503020204020204" pitchFamily="2" charset="-122"/>
                <a:sym typeface="+mn-ea"/>
              </a:rPr>
              <a:t>     </a:t>
            </a:r>
            <a:r>
              <a:rPr lang="zh-CN" altLang="en-US" sz="1800">
                <a:latin typeface="微软雅黑" panose="020B0503020204020204" pitchFamily="2" charset="-122"/>
                <a:cs typeface="微软雅黑" panose="020B0503020204020204" pitchFamily="2" charset="-122"/>
                <a:sym typeface="+mn-ea"/>
              </a:rPr>
              <a:t>矩阵的乘积是通过左边矩阵的行（横向）和右边矩阵的列（纵向）以对应元素的方式相乘后再求和得到的，运算的结果保存为新的多维数组的元素。</a:t>
            </a:r>
            <a:endParaRPr lang="zh-CN" altLang="en-US" sz="1800">
              <a:latin typeface="微软雅黑" panose="020B0503020204020204" pitchFamily="2" charset="-122"/>
              <a:cs typeface="微软雅黑" panose="020B0503020204020204" pitchFamily="2" charset="-122"/>
              <a:sym typeface="+mn-ea"/>
            </a:endParaRPr>
          </a:p>
        </p:txBody>
      </p:sp>
    </p:spTree>
  </p:cSld>
  <p:clrMapOvr>
    <a:masterClrMapping/>
  </p:clrMapOvr>
  <p:transition spd="med">
    <p:fade/>
  </p:transition>
</p:sld>
</file>

<file path=ppt/tags/tag1.xml><?xml version="1.0" encoding="utf-8"?>
<p:tagLst xmlns:p="http://schemas.openxmlformats.org/presentationml/2006/main">
  <p:tag name="MH" val="20160202082519"/>
  <p:tag name="MH_LIBRARY" val="GRAPHIC"/>
  <p:tag name="MH_TYPE" val="Other"/>
  <p:tag name="MH_ORDER" val="4"/>
</p:tagLst>
</file>

<file path=ppt/tags/tag10.xml><?xml version="1.0" encoding="utf-8"?>
<p:tagLst xmlns:p="http://schemas.openxmlformats.org/presentationml/2006/main">
  <p:tag name="MH" val="20160202082519"/>
  <p:tag name="MH_LIBRARY" val="GRAPHIC"/>
  <p:tag name="MH_TYPE" val="Other"/>
  <p:tag name="MH_ORDER" val="4"/>
</p:tagLst>
</file>

<file path=ppt/tags/tag11.xml><?xml version="1.0" encoding="utf-8"?>
<p:tagLst xmlns:p="http://schemas.openxmlformats.org/presentationml/2006/main">
  <p:tag name="MH" val="20160202082519"/>
  <p:tag name="MH_LIBRARY" val="GRAPHIC"/>
  <p:tag name="MH_TYPE" val="Other"/>
  <p:tag name="MH_ORDER" val="4"/>
</p:tagLst>
</file>

<file path=ppt/tags/tag12.xml><?xml version="1.0" encoding="utf-8"?>
<p:tagLst xmlns:p="http://schemas.openxmlformats.org/presentationml/2006/main">
  <p:tag name="MH" val="20160202082519"/>
  <p:tag name="MH_LIBRARY" val="GRAPHIC"/>
  <p:tag name="MH_TYPE" val="Other"/>
  <p:tag name="MH_ORDER" val="4"/>
</p:tagLst>
</file>

<file path=ppt/tags/tag13.xml><?xml version="1.0" encoding="utf-8"?>
<p:tagLst xmlns:p="http://schemas.openxmlformats.org/presentationml/2006/main">
  <p:tag name="MH" val="20160202082519"/>
  <p:tag name="MH_LIBRARY" val="GRAPHIC"/>
  <p:tag name="MH_TYPE" val="Other"/>
  <p:tag name="MH_ORDER" val="4"/>
</p:tagLst>
</file>

<file path=ppt/tags/tag14.xml><?xml version="1.0" encoding="utf-8"?>
<p:tagLst xmlns:p="http://schemas.openxmlformats.org/presentationml/2006/main">
  <p:tag name="commondata" val="eyJoZGlkIjoiZWNhYzc5NThlMmQ4YTlhZTI0ZTMyYWFhZWUyMTMxNjcifQ=="/>
</p:tagLst>
</file>

<file path=ppt/tags/tag2.xml><?xml version="1.0" encoding="utf-8"?>
<p:tagLst xmlns:p="http://schemas.openxmlformats.org/presentationml/2006/main">
  <p:tag name="MH" val="20160202082519"/>
  <p:tag name="MH_LIBRARY" val="GRAPHIC"/>
  <p:tag name="MH_TYPE" val="Other"/>
  <p:tag name="MH_ORDER" val="4"/>
</p:tagLst>
</file>

<file path=ppt/tags/tag3.xml><?xml version="1.0" encoding="utf-8"?>
<p:tagLst xmlns:p="http://schemas.openxmlformats.org/presentationml/2006/main">
  <p:tag name="MH" val="20160202082519"/>
  <p:tag name="MH_LIBRARY" val="GRAPHIC"/>
  <p:tag name="MH_TYPE" val="Other"/>
  <p:tag name="MH_ORDER" val="4"/>
</p:tagLst>
</file>

<file path=ppt/tags/tag4.xml><?xml version="1.0" encoding="utf-8"?>
<p:tagLst xmlns:p="http://schemas.openxmlformats.org/presentationml/2006/main">
  <p:tag name="MH" val="20160202082519"/>
  <p:tag name="MH_LIBRARY" val="GRAPHIC"/>
  <p:tag name="MH_TYPE" val="Other"/>
  <p:tag name="MH_ORDER" val="4"/>
</p:tagLst>
</file>

<file path=ppt/tags/tag5.xml><?xml version="1.0" encoding="utf-8"?>
<p:tagLst xmlns:p="http://schemas.openxmlformats.org/presentationml/2006/main">
  <p:tag name="MH" val="20160202082519"/>
  <p:tag name="MH_LIBRARY" val="GRAPHIC"/>
  <p:tag name="MH_TYPE" val="Other"/>
  <p:tag name="MH_ORDER" val="4"/>
</p:tagLst>
</file>

<file path=ppt/tags/tag6.xml><?xml version="1.0" encoding="utf-8"?>
<p:tagLst xmlns:p="http://schemas.openxmlformats.org/presentationml/2006/main">
  <p:tag name="MH" val="20160202082519"/>
  <p:tag name="MH_LIBRARY" val="GRAPHIC"/>
  <p:tag name="MH_TYPE" val="Other"/>
  <p:tag name="MH_ORDER" val="4"/>
</p:tagLst>
</file>

<file path=ppt/tags/tag7.xml><?xml version="1.0" encoding="utf-8"?>
<p:tagLst xmlns:p="http://schemas.openxmlformats.org/presentationml/2006/main">
  <p:tag name="MH" val="20160202082519"/>
  <p:tag name="MH_LIBRARY" val="GRAPHIC"/>
  <p:tag name="MH_TYPE" val="Other"/>
  <p:tag name="MH_ORDER" val="4"/>
</p:tagLst>
</file>

<file path=ppt/tags/tag8.xml><?xml version="1.0" encoding="utf-8"?>
<p:tagLst xmlns:p="http://schemas.openxmlformats.org/presentationml/2006/main">
  <p:tag name="MH" val="20160202082519"/>
  <p:tag name="MH_LIBRARY" val="GRAPHIC"/>
  <p:tag name="MH_TYPE" val="Other"/>
  <p:tag name="MH_ORDER" val="4"/>
</p:tagLst>
</file>

<file path=ppt/tags/tag9.xml><?xml version="1.0" encoding="utf-8"?>
<p:tagLst xmlns:p="http://schemas.openxmlformats.org/presentationml/2006/main">
  <p:tag name="MH" val="20160202082519"/>
  <p:tag name="MH_LIBRARY" val="GRAPHIC"/>
  <p:tag name="MH_TYPE" val="Other"/>
  <p:tag name="MH_ORDER" val="4"/>
</p:tagLst>
</file>

<file path=ppt/theme/theme1.xml><?xml version="1.0" encoding="utf-8"?>
<a:theme xmlns:a="http://schemas.openxmlformats.org/drawingml/2006/main" name="1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opperplate Gothic Bold"/>
        <a:ea typeface="微软雅黑"/>
        <a:cs typeface=""/>
      </a:majorFont>
      <a:minorFont>
        <a:latin typeface="Copperplate Gothic Bold"/>
        <a:ea typeface="微软雅黑"/>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3178</Words>
  <Application>WPS 演示</Application>
  <PresentationFormat/>
  <Paragraphs>189</Paragraphs>
  <Slides>17</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17</vt:i4>
      </vt:variant>
    </vt:vector>
  </HeadingPairs>
  <TitlesOfParts>
    <vt:vector size="25" baseType="lpstr">
      <vt:lpstr>Arial</vt:lpstr>
      <vt:lpstr>宋体</vt:lpstr>
      <vt:lpstr>Wingdings</vt:lpstr>
      <vt:lpstr>Copperplate Gothic Bold</vt:lpstr>
      <vt:lpstr>微软雅黑</vt:lpstr>
      <vt:lpstr>方正粗黑宋简体</vt:lpstr>
      <vt:lpstr>Arial Unicode MS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0</dc:title>
  <dc:creator>Administrator</dc:creator>
  <cp:lastModifiedBy>薛东西</cp:lastModifiedBy>
  <cp:revision>139</cp:revision>
  <dcterms:created xsi:type="dcterms:W3CDTF">2015-09-01T10:32:00Z</dcterms:created>
  <dcterms:modified xsi:type="dcterms:W3CDTF">2024-02-28T01:40:30Z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2052-12.1.0.16388</vt:lpwstr>
  </property>
  <property fmtid="{D5CDD505-2E9C-101B-9397-08002B2CF9AE}" pid="3" name="ICV">
    <vt:lpwstr>020AF15CE6B7460A92579ECC5FCCE65B</vt:lpwstr>
  </property>
</Properties>
</file>