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3"/>
    <p:sldId id="458" r:id="rId4"/>
    <p:sldId id="501" r:id="rId5"/>
    <p:sldId id="502" r:id="rId6"/>
    <p:sldId id="504" r:id="rId7"/>
    <p:sldId id="505" r:id="rId8"/>
    <p:sldId id="506" r:id="rId9"/>
    <p:sldId id="507" r:id="rId10"/>
    <p:sldId id="508" r:id="rId11"/>
    <p:sldId id="509" r:id="rId12"/>
    <p:sldId id="392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" userDrawn="1">
          <p15:clr>
            <a:srgbClr val="A4A3A4"/>
          </p15:clr>
        </p15:guide>
        <p15:guide id="2" orient="horz" pos="1297" userDrawn="1">
          <p15:clr>
            <a:srgbClr val="A4A3A4"/>
          </p15:clr>
        </p15:guide>
        <p15:guide id="3" orient="horz" pos="372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36" userDrawn="1">
          <p15:clr>
            <a:srgbClr val="A4A3A4"/>
          </p15:clr>
        </p15:guide>
        <p15:guide id="6" orient="horz" pos="3306" userDrawn="1">
          <p15:clr>
            <a:srgbClr val="A4A3A4"/>
          </p15:clr>
        </p15:guide>
        <p15:guide id="7" pos="3884" userDrawn="1">
          <p15:clr>
            <a:srgbClr val="A4A3A4"/>
          </p15:clr>
        </p15:guide>
        <p15:guide id="8" pos="878" userDrawn="1">
          <p15:clr>
            <a:srgbClr val="A4A3A4"/>
          </p15:clr>
        </p15:guide>
        <p15:guide id="9" pos="7680" userDrawn="1">
          <p15:clr>
            <a:srgbClr val="A4A3A4"/>
          </p15:clr>
        </p15:guide>
        <p15:guide id="10" pos="7047" userDrawn="1">
          <p15:clr>
            <a:srgbClr val="A4A3A4"/>
          </p15:clr>
        </p15:guide>
        <p15:guide id="11" pos="1254" userDrawn="1">
          <p15:clr>
            <a:srgbClr val="A4A3A4"/>
          </p15:clr>
        </p15:guide>
        <p15:guide id="12" pos="6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403"/>
        <p:guide orient="horz" pos="1297"/>
        <p:guide orient="horz" pos="3724"/>
        <p:guide orient="horz" pos="3112"/>
        <p:guide orient="horz" pos="2736"/>
        <p:guide orient="horz" pos="3306"/>
        <p:guide pos="3884"/>
        <p:guide pos="878"/>
        <p:guide pos="7680"/>
        <p:guide pos="7047"/>
        <p:guide pos="1254"/>
        <p:guide pos="636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-674370" y="3002280"/>
            <a:ext cx="11725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   </a:t>
            </a:r>
            <a:r>
              <a:rPr 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项目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7   </a:t>
            </a: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卷积学习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4110" y="215900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3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池化层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844675"/>
            <a:ext cx="7562850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7.3.2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 卷积层和池化层的实现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endParaRPr lang="zh-CN" altLang="en-US" sz="1800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650" y="2493010"/>
            <a:ext cx="5762625" cy="27622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59355" y="5692140"/>
            <a:ext cx="5440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它能将一个包含批处理的四维数据转换成二维数据。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卷积神经网络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917065"/>
            <a:ext cx="7562850" cy="2630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7.1.1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 机器学习的稳步发展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自 20 世纪 80 年代兴起的神经网络热潮已经退去，神经网络再次成为常规科学。随着深度反向传播网络开始在计算机视觉领域挑战传统方法，2012 年的 NIPS 大会上出现了这样一句话：“神经信息处理系统”里的“神经”又回来了。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卷积神经网络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059940"/>
            <a:ext cx="756285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7.1.2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 卷积网络的渐进式改进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卷积网络多年来一直在经历许多渐进式改进。有了这些变化，它就越来越接近 20 世纪 60 年代我们所了解的视觉皮层的体系结构</a:t>
            </a:r>
            <a:r>
              <a:rPr 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。</a:t>
            </a:r>
            <a:endParaRPr lang="zh-CN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7.1.3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 当深度学习遇到视觉层级结构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深度学习神经网络的一个优点是可以从网络中的每个单元提取“记录”，并追踪信息流从一层到另一层的转变。然后可以将分析这种网络的策略用于分析大脑中的神经元。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卷积神经网络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059940"/>
            <a:ext cx="756285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7.1.4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 有工作记忆的神经网络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最初对提示做出回应的神经元在延迟期间仍然保持活跃状态。心理学家把人类的这种活动称为“工作记忆”，也正因为有了工作记忆，所以我们在执行任务（比如拨打电话号码）时，能够记住 7±2 项内容。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7.1.5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 生成式对抗网络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玻尔兹曼机被当作一个生成模型进行了介绍，当输出被钳制到一个它已训练识别的类型中，并且其活动模式向下渗透到输入层时，就可以产生新的输入样本。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卷积神经网络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059940"/>
            <a:ext cx="756285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7.1.6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 应对现实社会的复杂性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神经网络学习的缩放性很好，随着网络规模和层数的不断增加，其性能也在不断增强。特别是反向传播技术，它的缩放性非常好。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卷积层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2059940"/>
            <a:ext cx="756285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7.2.1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 发展背景和基本概念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从卷积神经网络的提出到目前的广泛应用，大致经历了理论萌芽阶段、实验发展阶段以及大规模应用和深入研究阶段。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7.2.2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 卷积层的特征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en-US" altLang="zh-CN" sz="1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当输入数据是图像时，卷积层会以 3 维数据的形式接收输入数据，并同样以 3 维数据的形式输出至下一层。</a:t>
            </a:r>
            <a:endParaRPr lang="zh-CN" altLang="en-US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7.2.3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 卷积运算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zh-CN" altLang="en-US" sz="18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卷积层进行的处理就是卷积运算。</a:t>
            </a:r>
            <a:endParaRPr lang="zh-CN" altLang="en-US" sz="1800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卷积层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844675"/>
            <a:ext cx="7562850" cy="4015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7.2.4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 填充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在进行卷积层的处理之前，有时要向输入数据的周围填入固定的数据（比如 0 等），这称为填充（Padding）。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7.2.5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 步幅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</a:t>
            </a:r>
            <a:r>
              <a:rPr lang="en-US" altLang="zh-CN" sz="1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应用滤波器的位置间隔称为步幅（Stride）</a:t>
            </a:r>
            <a:r>
              <a:rPr lang="zh-CN" alt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。</a:t>
            </a:r>
            <a:endParaRPr lang="zh-CN" altLang="en-US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7.2.6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 三维数据的卷积运算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       </a:t>
            </a:r>
            <a:r>
              <a:rPr lang="zh-CN" altLang="en-US" sz="18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在进行卷积运算时，当通道方向上有多个特征图时，会按通道进行输入数据和滤波器的卷积运算，并将结果相加，从而得到输出。需要注意的是，在三维的卷积运算中，输入数据和过滤器的通道数要保持一致。</a:t>
            </a:r>
            <a:endParaRPr lang="zh-CN" altLang="en-US" sz="1800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卷积层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844675"/>
            <a:ext cx="756285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7.2.7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 卷积运算中的批处理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在卷积层进行批处理时，需要将在各层间传递的数据保存为四维数据，即按（Batch_num，Channel，Height，Width）的顺序保存数据。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7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3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池化层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844675"/>
            <a:ext cx="7562850" cy="3461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7.3.1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 池化层的特征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池化层的特征如下：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（1）没有要学习的参数，池化只是从目标区域中取最大值（或者平均值），因此不存在要学习的参数。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（2）通道数不发生变化，计算是按通道独立进行的。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（3）对微小的数值变化具有鲁棒性（健壮），输入数据发生微小偏差时，池化仍会返回相同的结果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commondata" val="eyJoZGlkIjoiZWNhYzc5NThlMmQ4YTlhZTI0ZTMyYWFhZWUyMTMxNjcifQ==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1460</Words>
  <Application>WPS 演示</Application>
  <PresentationFormat/>
  <Paragraphs>109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Wingdings</vt:lpstr>
      <vt:lpstr>Copperplate Gothic Bold</vt:lpstr>
      <vt:lpstr>微软雅黑</vt:lpstr>
      <vt:lpstr>方正粗黑宋简体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152</cp:revision>
  <dcterms:created xsi:type="dcterms:W3CDTF">2015-09-01T10:32:00Z</dcterms:created>
  <dcterms:modified xsi:type="dcterms:W3CDTF">2024-02-28T01:43:25Z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020AF15CE6B7460A92579ECC5FCCE65B</vt:lpwstr>
  </property>
</Properties>
</file>