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7"/>
  </p:notesMasterIdLst>
  <p:sldIdLst>
    <p:sldId id="257" r:id="rId3"/>
    <p:sldId id="413" r:id="rId4"/>
    <p:sldId id="422" r:id="rId5"/>
    <p:sldId id="423" r:id="rId6"/>
    <p:sldId id="426" r:id="rId8"/>
    <p:sldId id="427" r:id="rId9"/>
    <p:sldId id="428" r:id="rId10"/>
    <p:sldId id="429" r:id="rId11"/>
    <p:sldId id="430" r:id="rId12"/>
    <p:sldId id="431" r:id="rId13"/>
    <p:sldId id="432" r:id="rId14"/>
    <p:sldId id="434" r:id="rId15"/>
    <p:sldId id="435" r:id="rId16"/>
    <p:sldId id="437" r:id="rId17"/>
    <p:sldId id="392" r:id="rId18"/>
  </p:sldIdLst>
  <p:sldSz cx="12192000" cy="6858000"/>
  <p:notesSz cx="6858000" cy="9144000"/>
  <p:custDataLst>
    <p:tags r:id="rId22"/>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60" userDrawn="1">
          <p15:clr>
            <a:srgbClr val="A4A3A4"/>
          </p15:clr>
        </p15:guide>
        <p15:guide id="9" pos="7680" userDrawn="1">
          <p15:clr>
            <a:srgbClr val="A4A3A4"/>
          </p15:clr>
        </p15:guide>
        <p15:guide id="10" pos="7047" userDrawn="1">
          <p15:clr>
            <a:srgbClr val="A4A3A4"/>
          </p15:clr>
        </p15:guide>
        <p15:guide id="11" pos="1255"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60"/>
        <p:guide pos="7680"/>
        <p:guide pos="7047"/>
        <p:guide pos="1255"/>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4.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a:spLocks noGrp="1"/>
          </p:cNvSpPr>
          <p:nvPr>
            <p:ph type="body" sz="quarter"/>
          </p:nvPr>
        </p:nvSpPr>
        <p:spPr>
          <a:xfrm>
            <a:off x="662016" y="3931500"/>
            <a:ext cx="5296132" cy="3216682"/>
          </a:xfrm>
          <a:prstGeom prst="rect">
            <a:avLst/>
          </a:prstGeom>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1   </a:t>
            </a:r>
            <a:r>
              <a:rPr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深度学习概述</a:t>
            </a:r>
            <a:endParaRPr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4940300" y="215900"/>
            <a:ext cx="2221865" cy="2221865"/>
          </a:xfrm>
          <a:prstGeom prst="rect">
            <a:avLst/>
          </a:prstGeom>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1.2　机器学习基础</a:t>
            </a:r>
            <a:endParaRPr sz="3200" dirty="0">
              <a:latin typeface="+mj-ea"/>
              <a:ea typeface="+mj-ea"/>
              <a:cs typeface="+mj-ea"/>
            </a:endParaRPr>
          </a:p>
        </p:txBody>
      </p:sp>
      <p:sp>
        <p:nvSpPr>
          <p:cNvPr id="4" name="文本框 3"/>
          <p:cNvSpPr txBox="1"/>
          <p:nvPr/>
        </p:nvSpPr>
        <p:spPr>
          <a:xfrm>
            <a:off x="1487805" y="1485265"/>
            <a:ext cx="8609965" cy="179959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1.2.7 机器学习现状</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lang="zh-CN" altLang="en-US" sz="1800">
                <a:latin typeface="+mn-ea"/>
                <a:ea typeface="+mn-ea"/>
                <a:cs typeface="+mn-ea"/>
              </a:rPr>
              <a:t>想在如今的应用机器学习中取得成功，应该熟悉这两种技术：梯度提升机，用于浅层学习问题；深度学习，用于感知问题。用术语来说，你需要熟悉 XGBoost 和 Keras，它们是目前主宰 Kaggle 竞赛的两个库。</a:t>
            </a:r>
            <a:endParaRPr lang="zh-CN" altLang="en-US" sz="1800">
              <a:latin typeface="+mn-ea"/>
              <a:ea typeface="+mn-ea"/>
              <a:cs typeface="+mn-ea"/>
            </a:endParaRPr>
          </a:p>
        </p:txBody>
      </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1.3　深度学习基础</a:t>
            </a:r>
            <a:endParaRPr sz="3200" dirty="0">
              <a:latin typeface="+mj-ea"/>
              <a:ea typeface="+mj-ea"/>
              <a:cs typeface="+mj-ea"/>
            </a:endParaRPr>
          </a:p>
        </p:txBody>
      </p:sp>
      <p:sp>
        <p:nvSpPr>
          <p:cNvPr id="4" name="文本框 3"/>
          <p:cNvSpPr txBox="1"/>
          <p:nvPr/>
        </p:nvSpPr>
        <p:spPr>
          <a:xfrm>
            <a:off x="1487805" y="1485265"/>
            <a:ext cx="8609965" cy="392303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a:t>
            </a:r>
            <a:r>
              <a:rPr lang="zh-CN" altLang="en-US" sz="2000" b="1">
                <a:latin typeface="方正粗黑宋简体" panose="02000000000000000000" charset="-122"/>
                <a:ea typeface="方正粗黑宋简体" panose="02000000000000000000" charset="-122"/>
                <a:cs typeface="方正粗黑宋简体" panose="02000000000000000000" charset="-122"/>
              </a:rPr>
              <a:t>.3.1 硬件</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深度学习行业已经开始超越 GPU，开始投资于日益专业化的高效芯片来进行</a:t>
            </a:r>
            <a:endParaRPr sz="1800">
              <a:latin typeface="+mn-ea"/>
              <a:ea typeface="+mn-ea"/>
              <a:cs typeface="+mn-ea"/>
            </a:endParaRPr>
          </a:p>
          <a:p>
            <a:pPr>
              <a:lnSpc>
                <a:spcPct val="150000"/>
              </a:lnSpc>
            </a:pPr>
            <a:r>
              <a:rPr sz="1800">
                <a:latin typeface="+mn-ea"/>
                <a:ea typeface="+mn-ea"/>
                <a:cs typeface="+mn-ea"/>
              </a:rPr>
              <a:t>深度学习。2016 年，Google 在其年度 I/O 大会上展示了张量处理器（TPU）项目，它是一种新的芯片设计，其开发目的完全是为了运行深度神经网络。据报道，它的速度比最好的GPU 还要快 10 倍，而且能效更高。</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1.3.2 数据</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a:t>
            </a:r>
            <a:r>
              <a:rPr sz="1800">
                <a:latin typeface="+mn-ea"/>
                <a:ea typeface="+mn-ea"/>
                <a:cs typeface="+mn-ea"/>
              </a:rPr>
              <a:t>就数据而言，除了过去 20年里存储硬件的指数级增长（遵循摩尔定律），最大的变革来自互联网的兴起，它使得收集与分发用于机器学习的超大型数据集变得可行。</a:t>
            </a:r>
            <a:endParaRPr sz="1800">
              <a:latin typeface="+mn-ea"/>
              <a:ea typeface="+mn-ea"/>
              <a:cs typeface="+mn-ea"/>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1.3　深度学习基础</a:t>
            </a:r>
            <a:endParaRPr sz="3200" dirty="0">
              <a:latin typeface="+mj-ea"/>
              <a:ea typeface="+mj-ea"/>
              <a:cs typeface="+mj-ea"/>
            </a:endParaRPr>
          </a:p>
        </p:txBody>
      </p:sp>
      <p:sp>
        <p:nvSpPr>
          <p:cNvPr id="4" name="文本框 3"/>
          <p:cNvSpPr txBox="1"/>
          <p:nvPr/>
        </p:nvSpPr>
        <p:spPr>
          <a:xfrm>
            <a:off x="1487805" y="1485265"/>
            <a:ext cx="8609965" cy="392303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1.3.3 算法</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神经层激活函数（Activation Function）</a:t>
            </a:r>
            <a:endParaRPr sz="1800">
              <a:latin typeface="+mn-ea"/>
              <a:ea typeface="+mn-ea"/>
              <a:cs typeface="+mn-ea"/>
            </a:endParaRPr>
          </a:p>
          <a:p>
            <a:pPr>
              <a:lnSpc>
                <a:spcPct val="150000"/>
              </a:lnSpc>
            </a:pPr>
            <a:r>
              <a:rPr lang="en-US" sz="1800">
                <a:latin typeface="+mn-ea"/>
                <a:ea typeface="+mn-ea"/>
                <a:cs typeface="+mn-ea"/>
              </a:rPr>
              <a:t>     权重初始化方案（Weight-Initialization Scheme）</a:t>
            </a:r>
            <a:endParaRPr lang="en-US" sz="1800">
              <a:latin typeface="+mn-ea"/>
              <a:ea typeface="+mn-ea"/>
              <a:cs typeface="+mn-ea"/>
            </a:endParaRPr>
          </a:p>
          <a:p>
            <a:pPr>
              <a:lnSpc>
                <a:spcPct val="150000"/>
              </a:lnSpc>
            </a:pPr>
            <a:r>
              <a:rPr lang="en-US" sz="1800">
                <a:latin typeface="+mn-ea"/>
                <a:ea typeface="+mn-ea"/>
                <a:cs typeface="+mn-ea"/>
              </a:rPr>
              <a:t>     优化方案（Optimization Scheme），比如 RMSProp 和 Adam。</a:t>
            </a:r>
            <a:endParaRPr lang="en-US" sz="1800">
              <a:latin typeface="+mn-ea"/>
              <a:ea typeface="+mn-ea"/>
              <a:cs typeface="+mn-ea"/>
            </a:endParaRPr>
          </a:p>
          <a:p>
            <a:pPr>
              <a:lnSpc>
                <a:spcPct val="150000"/>
              </a:lnSpc>
            </a:pPr>
            <a:r>
              <a:rPr lang="en-US" sz="1800">
                <a:latin typeface="+mn-ea"/>
                <a:ea typeface="+mn-ea"/>
                <a:cs typeface="+mn-ea"/>
              </a:rPr>
              <a:t>     在 2014 年、2015 年和 2016 年，人们发现了更先进的有助于梯度传播的方法，例如批标准化、残差连接和深度可分离卷积。</a:t>
            </a:r>
            <a:endParaRPr lang="en-US" sz="1800">
              <a:latin typeface="+mn-ea"/>
              <a:ea typeface="+mn-ea"/>
              <a:cs typeface="+mn-ea"/>
            </a:endParaRPr>
          </a:p>
          <a:p>
            <a:pPr algn="l">
              <a:lnSpc>
                <a:spcPct val="150000"/>
              </a:lnSpc>
              <a:buClrTx/>
              <a:buSzTx/>
            </a:pPr>
            <a:r>
              <a:rPr lang="zh-CN" altLang="en-US" sz="2000">
                <a:latin typeface="方正粗黑宋简体" panose="02000000000000000000" charset="-122"/>
                <a:ea typeface="方正粗黑宋简体" panose="02000000000000000000" charset="-122"/>
                <a:cs typeface="方正粗黑宋简体" panose="02000000000000000000" charset="-122"/>
              </a:rPr>
              <a:t>1.3.4 深度学习的快速发展</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短短五年间从事深度学习的人数从几千人涨到数万人，研究进展也达到了惊人的速度。目前没有迹象表明这种趋势会在短期内放缓。</a:t>
            </a:r>
            <a:endParaRPr lang="en-US" sz="1800">
              <a:latin typeface="+mn-ea"/>
              <a:ea typeface="+mn-ea"/>
              <a:cs typeface="+mn-ea"/>
            </a:endParaRP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1.3　深度学习基础</a:t>
            </a:r>
            <a:endParaRPr sz="3200" dirty="0">
              <a:latin typeface="+mj-ea"/>
              <a:ea typeface="+mj-ea"/>
              <a:cs typeface="+mj-ea"/>
            </a:endParaRPr>
          </a:p>
        </p:txBody>
      </p:sp>
      <p:sp>
        <p:nvSpPr>
          <p:cNvPr id="4" name="文本框 3"/>
          <p:cNvSpPr txBox="1"/>
          <p:nvPr/>
        </p:nvSpPr>
        <p:spPr>
          <a:xfrm>
            <a:off x="1550670" y="1412875"/>
            <a:ext cx="8609965" cy="5169535"/>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1.3.5 深度学习的应用</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Theano 和TensorFlow 是两个符号式的张量运算的 Python 框架，都支持自动求微分，这极大地简化了新模型的实现过程。Keras 等用户友好型库则使深度学习变得像操纵乐高积木一样简单。</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1.3.6 深度神经网络的发展</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a:t>
            </a:r>
            <a:r>
              <a:rPr sz="1800">
                <a:latin typeface="+mn-ea"/>
                <a:ea typeface="+mn-ea"/>
                <a:cs typeface="+mn-ea"/>
              </a:rPr>
              <a:t>20 年后我们可能不再使用神经网络，但我们那时所使用的工具都是直接来自现代深度学习及其核心概念。这些重要的性质可大致分为以下三类。</a:t>
            </a:r>
            <a:endParaRPr sz="1800">
              <a:latin typeface="+mn-ea"/>
              <a:ea typeface="+mn-ea"/>
              <a:cs typeface="+mn-ea"/>
            </a:endParaRPr>
          </a:p>
          <a:p>
            <a:pPr>
              <a:lnSpc>
                <a:spcPct val="150000"/>
              </a:lnSpc>
            </a:pPr>
            <a:r>
              <a:rPr lang="en-US" sz="1800">
                <a:latin typeface="+mn-ea"/>
                <a:ea typeface="+mn-ea"/>
                <a:cs typeface="+mn-ea"/>
              </a:rPr>
              <a:t>      1</a:t>
            </a:r>
            <a:r>
              <a:rPr lang="zh-CN" sz="1800">
                <a:latin typeface="+mn-ea"/>
                <a:ea typeface="+mn-ea"/>
                <a:cs typeface="+mn-ea"/>
              </a:rPr>
              <a:t>、</a:t>
            </a:r>
            <a:r>
              <a:rPr sz="1800">
                <a:latin typeface="+mn-ea"/>
                <a:ea typeface="+mn-ea"/>
                <a:cs typeface="+mn-ea"/>
              </a:rPr>
              <a:t>简单。深度学习不需要特征工程，它将复杂的、不稳定的、工程量很大的流程替换为简单的、端到端的可训练模型，这些模型通常只用到五六种不同的张量运算。</a:t>
            </a:r>
            <a:endParaRPr sz="1800">
              <a:latin typeface="+mn-ea"/>
              <a:ea typeface="+mn-ea"/>
              <a:cs typeface="+mn-ea"/>
            </a:endParaRPr>
          </a:p>
          <a:p>
            <a:pPr>
              <a:lnSpc>
                <a:spcPct val="150000"/>
              </a:lnSpc>
            </a:pPr>
            <a:r>
              <a:rPr lang="en-US" sz="1800">
                <a:latin typeface="+mn-ea"/>
                <a:ea typeface="+mn-ea"/>
                <a:cs typeface="+mn-ea"/>
              </a:rPr>
              <a:t>      2</a:t>
            </a:r>
            <a:r>
              <a:rPr lang="zh-CN" altLang="en-US" sz="1800">
                <a:latin typeface="+mn-ea"/>
                <a:ea typeface="+mn-ea"/>
                <a:cs typeface="+mn-ea"/>
              </a:rPr>
              <a:t>、</a:t>
            </a:r>
            <a:r>
              <a:rPr sz="1800">
                <a:latin typeface="+mn-ea"/>
                <a:ea typeface="+mn-ea"/>
                <a:cs typeface="+mn-ea"/>
              </a:rPr>
              <a:t>可扩展。深度学习非常适合在 GPU 或 TPU 上并行计算，因此可以充分利用摩尔定律。</a:t>
            </a:r>
            <a:endParaRPr sz="1800">
              <a:latin typeface="+mn-ea"/>
              <a:ea typeface="+mn-ea"/>
              <a:cs typeface="+mn-ea"/>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1.3　深度学习基础</a:t>
            </a:r>
            <a:endParaRPr sz="3200" dirty="0">
              <a:latin typeface="+mj-ea"/>
              <a:ea typeface="+mj-ea"/>
              <a:cs typeface="+mj-ea"/>
            </a:endParaRPr>
          </a:p>
        </p:txBody>
      </p:sp>
      <p:sp>
        <p:nvSpPr>
          <p:cNvPr id="4" name="文本框 3"/>
          <p:cNvSpPr txBox="1"/>
          <p:nvPr/>
        </p:nvSpPr>
        <p:spPr>
          <a:xfrm>
            <a:off x="1550670" y="1412875"/>
            <a:ext cx="8609965" cy="179959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1.3.6 深度神经网络的发展</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3</a:t>
            </a:r>
            <a:r>
              <a:rPr lang="zh-CN" altLang="en-US" sz="1800">
                <a:latin typeface="+mn-ea"/>
                <a:ea typeface="+mn-ea"/>
                <a:cs typeface="+mn-ea"/>
              </a:rPr>
              <a:t>、</a:t>
            </a:r>
            <a:r>
              <a:rPr sz="1800">
                <a:latin typeface="+mn-ea"/>
                <a:ea typeface="+mn-ea"/>
                <a:cs typeface="+mn-ea"/>
              </a:rPr>
              <a:t>多功能与可复用。深度学习与之前的许多机器学习方法不同，深度学习模型无须从头开始就可以在附加数据上进行训练，因此可用于连续在线学习，这对于大型生产模型而言是非常重要的特性。</a:t>
            </a:r>
            <a:endParaRPr sz="1800">
              <a:latin typeface="+mn-ea"/>
              <a:ea typeface="+mn-ea"/>
              <a:cs typeface="+mn-ea"/>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1076325"/>
          </a:xfrm>
          <a:prstGeom prst="rect">
            <a:avLst/>
          </a:prstGeom>
          <a:noFill/>
          <a:ln w="9525">
            <a:noFill/>
          </a:ln>
        </p:spPr>
        <p:txBody>
          <a:bodyPr wrap="square" anchor="t">
            <a:spAutoFit/>
          </a:bodyPr>
          <a:p>
            <a:pPr algn="ctr">
              <a:lnSpc>
                <a:spcPct val="100000"/>
              </a:lnSpc>
            </a:pPr>
            <a:r>
              <a:rPr sz="3200" dirty="0">
                <a:latin typeface="+mj-ea"/>
                <a:ea typeface="+mj-ea"/>
                <a:cs typeface="+mj-ea"/>
              </a:rPr>
              <a:t> 1.1　深度学习与人</a:t>
            </a:r>
            <a:endParaRPr sz="3200" dirty="0">
              <a:latin typeface="+mj-ea"/>
              <a:ea typeface="+mj-ea"/>
              <a:cs typeface="+mj-ea"/>
            </a:endParaRPr>
          </a:p>
          <a:p>
            <a:pPr algn="ctr">
              <a:lnSpc>
                <a:spcPct val="100000"/>
              </a:lnSpc>
            </a:pPr>
            <a:r>
              <a:rPr sz="3200" dirty="0">
                <a:latin typeface="+mj-ea"/>
                <a:ea typeface="+mj-ea"/>
                <a:cs typeface="+mj-ea"/>
              </a:rPr>
              <a:t>工智能、机器学习的关系</a:t>
            </a:r>
            <a:endParaRPr sz="3200" dirty="0">
              <a:latin typeface="+mj-ea"/>
              <a:ea typeface="+mj-ea"/>
              <a:cs typeface="+mj-ea"/>
            </a:endParaRPr>
          </a:p>
        </p:txBody>
      </p:sp>
      <p:sp>
        <p:nvSpPr>
          <p:cNvPr id="4" name="文本框 3"/>
          <p:cNvSpPr txBox="1"/>
          <p:nvPr/>
        </p:nvSpPr>
        <p:spPr>
          <a:xfrm>
            <a:off x="1560830" y="1989455"/>
            <a:ext cx="8609965" cy="392303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1.1.1 认识人工智能</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lang="zh-CN" altLang="en-US" sz="1800">
                <a:latin typeface="+mn-ea"/>
                <a:ea typeface="+mn-ea"/>
                <a:cs typeface="+mn-ea"/>
              </a:rPr>
              <a:t>人工智能的简洁定义如下：努力将通常由人类完成的智力任务自动化。因此，人工智能是一个综合性的领域，不仅包括机器学习与深度学习，还包括更多不涉及学习的方法。</a:t>
            </a:r>
            <a:endParaRPr lang="zh-CN" altLang="en-US"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1.1.2 认识机器学习</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lang="zh-CN" altLang="en-US" sz="1800">
                <a:latin typeface="+mn-ea"/>
                <a:ea typeface="+mn-ea"/>
                <a:cs typeface="+mn-ea"/>
              </a:rPr>
              <a:t>机器学习系统是训练出来的，而不是明确地用程序编写出来的。将与某个任务相关的许多示例输入机器学习系统，它会在这些示例中找到统计结构，从而最终找到规则将任务自动化。</a:t>
            </a:r>
            <a:endParaRPr lang="zh-CN" altLang="en-US" sz="1800">
              <a:latin typeface="+mn-ea"/>
              <a:ea typeface="+mn-ea"/>
              <a:cs typeface="+mn-ea"/>
            </a:endParaRPr>
          </a:p>
          <a:p>
            <a:pPr>
              <a:lnSpc>
                <a:spcPct val="150000"/>
              </a:lnSpc>
            </a:pPr>
            <a:endParaRPr lang="zh-CN" altLang="en-US" sz="1800">
              <a:latin typeface="+mn-ea"/>
              <a:ea typeface="+mn-ea"/>
              <a:cs typeface="+mn-ea"/>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1076325"/>
          </a:xfrm>
          <a:prstGeom prst="rect">
            <a:avLst/>
          </a:prstGeom>
          <a:noFill/>
          <a:ln w="9525">
            <a:noFill/>
          </a:ln>
        </p:spPr>
        <p:txBody>
          <a:bodyPr wrap="square" anchor="t">
            <a:spAutoFit/>
          </a:bodyPr>
          <a:p>
            <a:pPr algn="ctr">
              <a:lnSpc>
                <a:spcPct val="100000"/>
              </a:lnSpc>
            </a:pPr>
            <a:r>
              <a:rPr sz="3200" dirty="0">
                <a:latin typeface="+mj-ea"/>
                <a:ea typeface="+mj-ea"/>
                <a:cs typeface="+mj-ea"/>
              </a:rPr>
              <a:t> 1.1　深度学习与人</a:t>
            </a:r>
            <a:endParaRPr sz="3200" dirty="0">
              <a:latin typeface="+mj-ea"/>
              <a:ea typeface="+mj-ea"/>
              <a:cs typeface="+mj-ea"/>
            </a:endParaRPr>
          </a:p>
          <a:p>
            <a:pPr algn="ctr">
              <a:lnSpc>
                <a:spcPct val="100000"/>
              </a:lnSpc>
            </a:pPr>
            <a:r>
              <a:rPr sz="3200" dirty="0">
                <a:latin typeface="+mj-ea"/>
                <a:ea typeface="+mj-ea"/>
                <a:cs typeface="+mj-ea"/>
              </a:rPr>
              <a:t>工智能、机器学习的关系</a:t>
            </a:r>
            <a:endParaRPr sz="3200" dirty="0">
              <a:latin typeface="+mj-ea"/>
              <a:ea typeface="+mj-ea"/>
              <a:cs typeface="+mj-ea"/>
            </a:endParaRPr>
          </a:p>
        </p:txBody>
      </p:sp>
      <p:sp>
        <p:nvSpPr>
          <p:cNvPr id="4" name="文本框 3"/>
          <p:cNvSpPr txBox="1"/>
          <p:nvPr/>
        </p:nvSpPr>
        <p:spPr>
          <a:xfrm>
            <a:off x="1560830" y="1989455"/>
            <a:ext cx="8609965" cy="3461385"/>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1.1.3 数据学习表示</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机器学习将会发现执行一项数据处理任务的规则。因此，我们需要以下三个要素来进行机器学习。</a:t>
            </a:r>
            <a:endParaRPr sz="1800">
              <a:latin typeface="+mn-ea"/>
              <a:ea typeface="+mn-ea"/>
              <a:cs typeface="+mn-ea"/>
            </a:endParaRPr>
          </a:p>
          <a:p>
            <a:pPr marL="800100" lvl="1" indent="-342900">
              <a:lnSpc>
                <a:spcPct val="150000"/>
              </a:lnSpc>
              <a:buFont typeface="+mj-lt"/>
              <a:buAutoNum type="arabicPeriod"/>
            </a:pPr>
            <a:r>
              <a:rPr sz="1800">
                <a:latin typeface="+mn-ea"/>
                <a:ea typeface="+mn-ea"/>
                <a:cs typeface="+mn-ea"/>
              </a:rPr>
              <a:t>输入数据点。</a:t>
            </a:r>
            <a:endParaRPr sz="1800">
              <a:latin typeface="+mn-ea"/>
              <a:ea typeface="+mn-ea"/>
              <a:cs typeface="+mn-ea"/>
            </a:endParaRPr>
          </a:p>
          <a:p>
            <a:pPr marL="800100" lvl="1" indent="-342900">
              <a:lnSpc>
                <a:spcPct val="150000"/>
              </a:lnSpc>
              <a:buFont typeface="+mj-lt"/>
              <a:buAutoNum type="arabicPeriod"/>
            </a:pPr>
            <a:r>
              <a:rPr sz="1800">
                <a:latin typeface="+mn-ea"/>
                <a:ea typeface="+mn-ea"/>
                <a:cs typeface="+mn-ea"/>
              </a:rPr>
              <a:t>预期输出的示例。</a:t>
            </a:r>
            <a:endParaRPr sz="1800">
              <a:latin typeface="+mn-ea"/>
              <a:ea typeface="+mn-ea"/>
              <a:cs typeface="+mn-ea"/>
            </a:endParaRPr>
          </a:p>
          <a:p>
            <a:pPr marL="800100" lvl="1" indent="-342900">
              <a:lnSpc>
                <a:spcPct val="150000"/>
              </a:lnSpc>
              <a:buFont typeface="+mj-lt"/>
              <a:buAutoNum type="arabicPeriod"/>
            </a:pPr>
            <a:r>
              <a:rPr sz="1800">
                <a:latin typeface="+mn-ea"/>
                <a:ea typeface="+mn-ea"/>
                <a:cs typeface="+mn-ea"/>
              </a:rPr>
              <a:t>衡量算法效果好坏的方法。</a:t>
            </a:r>
            <a:endParaRPr sz="1800">
              <a:latin typeface="+mn-ea"/>
              <a:ea typeface="+mn-ea"/>
              <a:cs typeface="+mn-ea"/>
            </a:endParaRPr>
          </a:p>
          <a:p>
            <a:pPr marL="0" lvl="1">
              <a:lnSpc>
                <a:spcPct val="150000"/>
              </a:lnSpc>
              <a:buFont typeface="+mj-lt"/>
            </a:pPr>
            <a:r>
              <a:rPr lang="en-US" sz="1800">
                <a:latin typeface="+mn-ea"/>
                <a:ea typeface="+mn-ea"/>
                <a:cs typeface="+mn-ea"/>
              </a:rPr>
              <a:t>      </a:t>
            </a:r>
            <a:r>
              <a:rPr sz="1800">
                <a:latin typeface="+mn-ea"/>
                <a:ea typeface="+mn-ea"/>
                <a:cs typeface="+mn-ea"/>
              </a:rPr>
              <a:t>机器学习和深度学习的核心问题在于有意义地变换数据，换句话说，在于学习输入数据的有用表示（Representation）——这种表示可以让数据更接近预期输出。</a:t>
            </a:r>
            <a:endParaRPr sz="1800">
              <a:latin typeface="+mn-ea"/>
              <a:ea typeface="+mn-ea"/>
              <a:cs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1076325"/>
          </a:xfrm>
          <a:prstGeom prst="rect">
            <a:avLst/>
          </a:prstGeom>
          <a:noFill/>
          <a:ln w="9525">
            <a:noFill/>
          </a:ln>
        </p:spPr>
        <p:txBody>
          <a:bodyPr wrap="square" anchor="t">
            <a:spAutoFit/>
          </a:bodyPr>
          <a:p>
            <a:pPr algn="ctr">
              <a:lnSpc>
                <a:spcPct val="100000"/>
              </a:lnSpc>
            </a:pPr>
            <a:r>
              <a:rPr sz="3200" dirty="0">
                <a:latin typeface="+mj-ea"/>
                <a:ea typeface="+mj-ea"/>
                <a:cs typeface="+mj-ea"/>
              </a:rPr>
              <a:t> 1.1　深度学习与人</a:t>
            </a:r>
            <a:endParaRPr sz="3200" dirty="0">
              <a:latin typeface="+mj-ea"/>
              <a:ea typeface="+mj-ea"/>
              <a:cs typeface="+mj-ea"/>
            </a:endParaRPr>
          </a:p>
          <a:p>
            <a:pPr algn="ctr">
              <a:lnSpc>
                <a:spcPct val="100000"/>
              </a:lnSpc>
            </a:pPr>
            <a:r>
              <a:rPr sz="3200" dirty="0">
                <a:latin typeface="+mj-ea"/>
                <a:ea typeface="+mj-ea"/>
                <a:cs typeface="+mj-ea"/>
              </a:rPr>
              <a:t>工智能、机器学习的关系</a:t>
            </a:r>
            <a:endParaRPr sz="3200" dirty="0">
              <a:latin typeface="+mj-ea"/>
              <a:ea typeface="+mj-ea"/>
              <a:cs typeface="+mj-ea"/>
            </a:endParaRPr>
          </a:p>
        </p:txBody>
      </p:sp>
      <p:sp>
        <p:nvSpPr>
          <p:cNvPr id="4" name="文本框 3"/>
          <p:cNvSpPr txBox="1"/>
          <p:nvPr/>
        </p:nvSpPr>
        <p:spPr>
          <a:xfrm>
            <a:off x="1560830" y="1989455"/>
            <a:ext cx="8609965" cy="433832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1.1.4 深度学习之“深度”</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深度学习是机器学习的一个分支领域：它是从数据中学习表示的一种新方法，强调从连续的层（Layer）中进行学习，这些层对应于越来越有意义的表示。“深度学习”中的“深度”指的并不是利用这种方法所获取的更深层次的理解，而是指一系列连续的表示层。</a:t>
            </a:r>
            <a:endParaRPr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1.1.5 深度学习的工作原理</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a:t>
            </a:r>
            <a:r>
              <a:rPr sz="1800">
                <a:latin typeface="+mn-ea"/>
                <a:ea typeface="+mn-ea"/>
                <a:cs typeface="+mn-ea"/>
              </a:rPr>
              <a:t>深度学习的基本技巧是利用这个距离值作为反馈信号来对权重值进行微调，以降低当前示例对应的损失值，如图 1-9 所示。这种调节由优化器（Optimizer）来完成，它实现了所谓的反向传播（Back Propagation）算法，这是深度学习的核心算法</a:t>
            </a:r>
            <a:r>
              <a:rPr lang="zh-CN" sz="1800">
                <a:latin typeface="+mn-ea"/>
                <a:ea typeface="+mn-ea"/>
                <a:cs typeface="+mn-ea"/>
              </a:rPr>
              <a:t>。</a:t>
            </a:r>
            <a:endParaRPr lang="zh-CN" sz="1800">
              <a:latin typeface="+mn-ea"/>
              <a:ea typeface="+mn-ea"/>
              <a:cs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1076325"/>
          </a:xfrm>
          <a:prstGeom prst="rect">
            <a:avLst/>
          </a:prstGeom>
          <a:noFill/>
          <a:ln w="9525">
            <a:noFill/>
          </a:ln>
        </p:spPr>
        <p:txBody>
          <a:bodyPr wrap="square" anchor="t">
            <a:spAutoFit/>
          </a:bodyPr>
          <a:p>
            <a:pPr algn="ctr">
              <a:lnSpc>
                <a:spcPct val="100000"/>
              </a:lnSpc>
            </a:pPr>
            <a:r>
              <a:rPr sz="3200" dirty="0">
                <a:latin typeface="+mj-ea"/>
                <a:ea typeface="+mj-ea"/>
                <a:cs typeface="+mj-ea"/>
              </a:rPr>
              <a:t> 1.1　深度学习与人</a:t>
            </a:r>
            <a:endParaRPr sz="3200" dirty="0">
              <a:latin typeface="+mj-ea"/>
              <a:ea typeface="+mj-ea"/>
              <a:cs typeface="+mj-ea"/>
            </a:endParaRPr>
          </a:p>
          <a:p>
            <a:pPr algn="ctr">
              <a:lnSpc>
                <a:spcPct val="100000"/>
              </a:lnSpc>
            </a:pPr>
            <a:r>
              <a:rPr sz="3200" dirty="0">
                <a:latin typeface="+mj-ea"/>
                <a:ea typeface="+mj-ea"/>
                <a:cs typeface="+mj-ea"/>
              </a:rPr>
              <a:t>工智能、机器学习的关系</a:t>
            </a:r>
            <a:endParaRPr sz="3200" dirty="0">
              <a:latin typeface="+mj-ea"/>
              <a:ea typeface="+mj-ea"/>
              <a:cs typeface="+mj-ea"/>
            </a:endParaRPr>
          </a:p>
        </p:txBody>
      </p:sp>
      <p:sp>
        <p:nvSpPr>
          <p:cNvPr id="4" name="文本框 3"/>
          <p:cNvSpPr txBox="1"/>
          <p:nvPr/>
        </p:nvSpPr>
        <p:spPr>
          <a:xfrm>
            <a:off x="1560830" y="1989455"/>
            <a:ext cx="8609965" cy="470789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1.1.6 深度学习的新进展</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rPr>
              <a:t>特别要强调的是，深度学习已经取得了以下突破，它们都是机器学习历史上非常困难的领域：</a:t>
            </a:r>
            <a:endParaRPr sz="1800">
              <a:latin typeface="+mn-ea"/>
              <a:ea typeface="+mn-ea"/>
              <a:cs typeface="+mn-ea"/>
            </a:endParaRPr>
          </a:p>
          <a:p>
            <a:pPr>
              <a:lnSpc>
                <a:spcPct val="150000"/>
              </a:lnSpc>
            </a:pPr>
            <a:r>
              <a:rPr sz="1800">
                <a:latin typeface="+mn-ea"/>
                <a:ea typeface="+mn-ea"/>
                <a:cs typeface="+mn-ea"/>
              </a:rPr>
              <a:t>（1）接近人类水平的图像分类。</a:t>
            </a:r>
            <a:endParaRPr sz="1800">
              <a:latin typeface="+mn-ea"/>
              <a:ea typeface="+mn-ea"/>
              <a:cs typeface="+mn-ea"/>
            </a:endParaRPr>
          </a:p>
          <a:p>
            <a:pPr>
              <a:lnSpc>
                <a:spcPct val="150000"/>
              </a:lnSpc>
            </a:pPr>
            <a:r>
              <a:rPr sz="1800">
                <a:latin typeface="+mn-ea"/>
                <a:ea typeface="+mn-ea"/>
                <a:cs typeface="+mn-ea"/>
              </a:rPr>
              <a:t>（2）接近人类水平的语音识别。</a:t>
            </a:r>
            <a:endParaRPr sz="1800">
              <a:latin typeface="+mn-ea"/>
              <a:ea typeface="+mn-ea"/>
              <a:cs typeface="+mn-ea"/>
            </a:endParaRPr>
          </a:p>
          <a:p>
            <a:pPr>
              <a:lnSpc>
                <a:spcPct val="150000"/>
              </a:lnSpc>
            </a:pPr>
            <a:r>
              <a:rPr sz="1800">
                <a:latin typeface="+mn-ea"/>
                <a:ea typeface="+mn-ea"/>
                <a:cs typeface="+mn-ea"/>
              </a:rPr>
              <a:t>（3）接近人类水平的手写文字转录。</a:t>
            </a:r>
            <a:endParaRPr sz="1800">
              <a:latin typeface="+mn-ea"/>
              <a:ea typeface="+mn-ea"/>
              <a:cs typeface="+mn-ea"/>
            </a:endParaRPr>
          </a:p>
          <a:p>
            <a:pPr>
              <a:lnSpc>
                <a:spcPct val="150000"/>
              </a:lnSpc>
            </a:pPr>
            <a:r>
              <a:rPr sz="1800">
                <a:latin typeface="+mn-ea"/>
                <a:ea typeface="+mn-ea"/>
                <a:cs typeface="+mn-ea"/>
              </a:rPr>
              <a:t>（4）更好的机器翻译。</a:t>
            </a:r>
            <a:endParaRPr sz="1800">
              <a:latin typeface="+mn-ea"/>
              <a:ea typeface="+mn-ea"/>
              <a:cs typeface="+mn-ea"/>
            </a:endParaRPr>
          </a:p>
          <a:p>
            <a:pPr>
              <a:lnSpc>
                <a:spcPct val="150000"/>
              </a:lnSpc>
            </a:pPr>
            <a:r>
              <a:rPr sz="1800">
                <a:latin typeface="+mn-ea"/>
                <a:ea typeface="+mn-ea"/>
                <a:cs typeface="+mn-ea"/>
              </a:rPr>
              <a:t>（5）更好的文本到语音转换。</a:t>
            </a:r>
            <a:endParaRPr sz="1800">
              <a:latin typeface="+mn-ea"/>
              <a:ea typeface="+mn-ea"/>
              <a:cs typeface="+mn-ea"/>
            </a:endParaRPr>
          </a:p>
          <a:p>
            <a:pPr>
              <a:lnSpc>
                <a:spcPct val="150000"/>
              </a:lnSpc>
            </a:pPr>
            <a:r>
              <a:rPr sz="1800">
                <a:latin typeface="+mn-ea"/>
                <a:ea typeface="+mn-ea"/>
                <a:cs typeface="+mn-ea"/>
              </a:rPr>
              <a:t>（6）数字助理，比如谷歌即时（Google Now）和亚马逊 Alexa。</a:t>
            </a:r>
            <a:endParaRPr sz="1800">
              <a:latin typeface="+mn-ea"/>
              <a:ea typeface="+mn-ea"/>
              <a:cs typeface="+mn-ea"/>
            </a:endParaRPr>
          </a:p>
          <a:p>
            <a:pPr>
              <a:lnSpc>
                <a:spcPct val="150000"/>
              </a:lnSpc>
            </a:pPr>
            <a:r>
              <a:rPr sz="1800">
                <a:latin typeface="+mn-ea"/>
                <a:ea typeface="+mn-ea"/>
                <a:cs typeface="+mn-ea"/>
              </a:rPr>
              <a:t>（7）接近人类水平的自动驾驶。</a:t>
            </a:r>
            <a:endParaRPr sz="1800">
              <a:latin typeface="+mn-ea"/>
              <a:ea typeface="+mn-ea"/>
              <a:cs typeface="+mn-ea"/>
            </a:endParaRPr>
          </a:p>
          <a:p>
            <a:pPr>
              <a:lnSpc>
                <a:spcPct val="150000"/>
              </a:lnSpc>
            </a:pPr>
            <a:endParaRPr sz="1800">
              <a:latin typeface="+mn-ea"/>
              <a:ea typeface="+mn-ea"/>
              <a:cs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1076325"/>
          </a:xfrm>
          <a:prstGeom prst="rect">
            <a:avLst/>
          </a:prstGeom>
          <a:noFill/>
          <a:ln w="9525">
            <a:noFill/>
          </a:ln>
        </p:spPr>
        <p:txBody>
          <a:bodyPr wrap="square" anchor="t">
            <a:spAutoFit/>
          </a:bodyPr>
          <a:p>
            <a:pPr algn="ctr">
              <a:lnSpc>
                <a:spcPct val="100000"/>
              </a:lnSpc>
            </a:pPr>
            <a:r>
              <a:rPr sz="3200" dirty="0">
                <a:latin typeface="+mj-ea"/>
                <a:ea typeface="+mj-ea"/>
                <a:cs typeface="+mj-ea"/>
              </a:rPr>
              <a:t> 1.1　深度学习与人</a:t>
            </a:r>
            <a:endParaRPr sz="3200" dirty="0">
              <a:latin typeface="+mj-ea"/>
              <a:ea typeface="+mj-ea"/>
              <a:cs typeface="+mj-ea"/>
            </a:endParaRPr>
          </a:p>
          <a:p>
            <a:pPr algn="ctr">
              <a:lnSpc>
                <a:spcPct val="100000"/>
              </a:lnSpc>
            </a:pPr>
            <a:r>
              <a:rPr sz="3200" dirty="0">
                <a:latin typeface="+mj-ea"/>
                <a:ea typeface="+mj-ea"/>
                <a:cs typeface="+mj-ea"/>
              </a:rPr>
              <a:t>工智能、机器学习的关系</a:t>
            </a:r>
            <a:endParaRPr sz="3200" dirty="0">
              <a:latin typeface="+mj-ea"/>
              <a:ea typeface="+mj-ea"/>
              <a:cs typeface="+mj-ea"/>
            </a:endParaRPr>
          </a:p>
        </p:txBody>
      </p:sp>
      <p:sp>
        <p:nvSpPr>
          <p:cNvPr id="4" name="文本框 3"/>
          <p:cNvSpPr txBox="1"/>
          <p:nvPr/>
        </p:nvSpPr>
        <p:spPr>
          <a:xfrm>
            <a:off x="1560830" y="1989455"/>
            <a:ext cx="8609965" cy="350774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1.1.6 深度学习的新进展</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sym typeface="+mn-ea"/>
              </a:rPr>
              <a:t>（8）更好的广告定向投放，Google、百度、必应都在使用。</a:t>
            </a:r>
            <a:endParaRPr sz="1800">
              <a:latin typeface="+mn-ea"/>
              <a:ea typeface="+mn-ea"/>
              <a:cs typeface="+mn-ea"/>
            </a:endParaRPr>
          </a:p>
          <a:p>
            <a:pPr>
              <a:lnSpc>
                <a:spcPct val="150000"/>
              </a:lnSpc>
            </a:pPr>
            <a:r>
              <a:rPr lang="en-US" sz="1800">
                <a:latin typeface="+mn-ea"/>
                <a:ea typeface="+mn-ea"/>
                <a:cs typeface="+mn-ea"/>
                <a:sym typeface="+mn-ea"/>
              </a:rPr>
              <a:t>     </a:t>
            </a:r>
            <a:r>
              <a:rPr sz="1800">
                <a:latin typeface="+mn-ea"/>
                <a:ea typeface="+mn-ea"/>
                <a:cs typeface="+mn-ea"/>
                <a:sym typeface="+mn-ea"/>
              </a:rPr>
              <a:t>（9）更好的网络搜索结果。</a:t>
            </a:r>
            <a:endParaRPr sz="1800">
              <a:latin typeface="+mn-ea"/>
              <a:ea typeface="+mn-ea"/>
              <a:cs typeface="+mn-ea"/>
            </a:endParaRPr>
          </a:p>
          <a:p>
            <a:pPr>
              <a:lnSpc>
                <a:spcPct val="150000"/>
              </a:lnSpc>
            </a:pPr>
            <a:r>
              <a:rPr lang="en-US" sz="1800">
                <a:latin typeface="+mn-ea"/>
                <a:ea typeface="+mn-ea"/>
                <a:cs typeface="+mn-ea"/>
                <a:sym typeface="+mn-ea"/>
              </a:rPr>
              <a:t>     </a:t>
            </a:r>
            <a:r>
              <a:rPr sz="1800">
                <a:latin typeface="+mn-ea"/>
                <a:ea typeface="+mn-ea"/>
                <a:cs typeface="+mn-ea"/>
                <a:sym typeface="+mn-ea"/>
              </a:rPr>
              <a:t>（10）能够回答用自然语言提出的问题。</a:t>
            </a:r>
            <a:endParaRPr sz="1800">
              <a:latin typeface="+mn-ea"/>
              <a:ea typeface="+mn-ea"/>
              <a:cs typeface="+mn-ea"/>
            </a:endParaRPr>
          </a:p>
          <a:p>
            <a:pPr>
              <a:lnSpc>
                <a:spcPct val="150000"/>
              </a:lnSpc>
            </a:pPr>
            <a:r>
              <a:rPr lang="en-US" sz="1800">
                <a:latin typeface="+mn-ea"/>
                <a:ea typeface="+mn-ea"/>
                <a:cs typeface="+mn-ea"/>
              </a:rPr>
              <a:t>     （11）在围棋上战胜人类。</a:t>
            </a:r>
            <a:endParaRPr lang="en-US"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1.1.7 人工智能的未来</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sz="1800">
                <a:latin typeface="+mn-ea"/>
                <a:ea typeface="+mn-ea"/>
                <a:cs typeface="+mn-ea"/>
              </a:rPr>
              <a:t>      人工智能最终将应用到人们社会和日常生活的几乎所有方面，正如今天的互联网一样。</a:t>
            </a:r>
            <a:endParaRPr lang="en-US" sz="1800">
              <a:latin typeface="+mn-ea"/>
              <a:ea typeface="+mn-ea"/>
              <a:cs typeface="+mn-ea"/>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1.2　机器学习基础</a:t>
            </a:r>
            <a:endParaRPr sz="3200" dirty="0">
              <a:latin typeface="+mj-ea"/>
              <a:ea typeface="+mj-ea"/>
              <a:cs typeface="+mj-ea"/>
            </a:endParaRPr>
          </a:p>
        </p:txBody>
      </p:sp>
      <p:sp>
        <p:nvSpPr>
          <p:cNvPr id="4" name="文本框 3"/>
          <p:cNvSpPr txBox="1"/>
          <p:nvPr/>
        </p:nvSpPr>
        <p:spPr>
          <a:xfrm>
            <a:off x="1487805" y="1475740"/>
            <a:ext cx="8609965" cy="4799965"/>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1.2.1 概率建模</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sz="1800">
                <a:latin typeface="+mn-ea"/>
                <a:ea typeface="+mn-ea"/>
                <a:cs typeface="+mn-ea"/>
                <a:sym typeface="+mn-ea"/>
              </a:rPr>
              <a:t>概率建模（Probabilistic Modeling）是统计学原理在数据分析中的应用。它是最早的机器学习形式之一，至今仍在广泛使用。</a:t>
            </a:r>
            <a:endParaRPr sz="1800">
              <a:latin typeface="+mn-ea"/>
              <a:ea typeface="+mn-ea"/>
              <a:cs typeface="+mn-ea"/>
              <a:sym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1.2.2 早期的神经网络</a:t>
            </a:r>
            <a:endParaRPr lang="zh-CN" altLang="en-US"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mn-ea"/>
                <a:ea typeface="+mn-ea"/>
                <a:cs typeface="+mn-ea"/>
                <a:sym typeface="+mn-ea"/>
              </a:rPr>
              <a:t>     </a:t>
            </a:r>
            <a:r>
              <a:rPr sz="1800">
                <a:latin typeface="+mn-ea"/>
                <a:ea typeface="+mn-ea"/>
                <a:cs typeface="+mn-ea"/>
                <a:sym typeface="+mn-ea"/>
              </a:rPr>
              <a:t>贝尔实验室于 1989 年第一次成功实现了神经网络的实践应用，当时 Yann LeCun 将卷积神经网络的早期思想与反向传播算法相结合，并将其应用于手写数字分类问题，由此得到名为 LeNet 的网络，在 20 世纪 90 年代被美国邮政署采用，用于自动读取信封上的邮政编码。</a:t>
            </a:r>
            <a:endParaRPr sz="1800">
              <a:latin typeface="+mn-ea"/>
              <a:ea typeface="+mn-ea"/>
              <a:cs typeface="+mn-ea"/>
              <a:sym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sym typeface="+mn-ea"/>
              </a:rPr>
              <a:t>1.2.3 核方法</a:t>
            </a:r>
            <a:endParaRPr lang="zh-CN" altLang="en-US" sz="20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mn-ea"/>
                <a:ea typeface="+mn-ea"/>
                <a:cs typeface="+mn-ea"/>
                <a:sym typeface="+mn-ea"/>
              </a:rPr>
              <a:t>       </a:t>
            </a:r>
            <a:r>
              <a:rPr sz="1800">
                <a:latin typeface="+mn-ea"/>
                <a:ea typeface="+mn-ea"/>
                <a:cs typeface="+mn-ea"/>
                <a:sym typeface="+mn-ea"/>
              </a:rPr>
              <a:t>核方法是一组分类算法，其中最有名的就是支持向量机（Support Vector Machine，SVM）。</a:t>
            </a:r>
            <a:endParaRPr sz="1800">
              <a:latin typeface="+mn-ea"/>
              <a:ea typeface="+mn-ea"/>
              <a:cs typeface="+mn-ea"/>
              <a:sym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1.2　机器学习基础</a:t>
            </a:r>
            <a:endParaRPr sz="3200" dirty="0">
              <a:latin typeface="+mj-ea"/>
              <a:ea typeface="+mj-ea"/>
              <a:cs typeface="+mj-ea"/>
            </a:endParaRPr>
          </a:p>
        </p:txBody>
      </p:sp>
      <p:sp>
        <p:nvSpPr>
          <p:cNvPr id="4" name="文本框 3"/>
          <p:cNvSpPr txBox="1"/>
          <p:nvPr/>
        </p:nvSpPr>
        <p:spPr>
          <a:xfrm>
            <a:off x="1487805" y="1485265"/>
            <a:ext cx="8609965" cy="470789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1.2.4 决策树、随机森林与梯度提升机</a:t>
            </a:r>
            <a:r>
              <a:rPr lang="zh-CN" altLang="en-US" sz="1800">
                <a:latin typeface="+mn-ea"/>
                <a:ea typeface="+mn-ea"/>
                <a:cs typeface="+mn-ea"/>
              </a:rPr>
              <a:t> </a:t>
            </a:r>
            <a:endParaRPr lang="zh-CN" altLang="en-US" sz="1800">
              <a:latin typeface="+mn-ea"/>
              <a:ea typeface="+mn-ea"/>
              <a:cs typeface="+mn-ea"/>
            </a:endParaRPr>
          </a:p>
          <a:p>
            <a:pPr>
              <a:lnSpc>
                <a:spcPct val="150000"/>
              </a:lnSpc>
            </a:pPr>
            <a:endParaRPr lang="zh-CN" altLang="en-US" sz="1800">
              <a:latin typeface="+mn-ea"/>
              <a:ea typeface="+mn-ea"/>
              <a:cs typeface="+mn-ea"/>
            </a:endParaRPr>
          </a:p>
          <a:p>
            <a:pPr>
              <a:lnSpc>
                <a:spcPct val="150000"/>
              </a:lnSpc>
            </a:pPr>
            <a:endParaRPr lang="zh-CN" altLang="en-US" sz="1800">
              <a:latin typeface="+mn-ea"/>
              <a:ea typeface="+mn-ea"/>
              <a:cs typeface="+mn-ea"/>
            </a:endParaRPr>
          </a:p>
          <a:p>
            <a:pPr>
              <a:lnSpc>
                <a:spcPct val="150000"/>
              </a:lnSpc>
            </a:pPr>
            <a:endParaRPr lang="zh-CN" altLang="en-US" sz="1800">
              <a:latin typeface="+mn-ea"/>
              <a:ea typeface="+mn-ea"/>
              <a:cs typeface="+mn-ea"/>
            </a:endParaRPr>
          </a:p>
          <a:p>
            <a:pPr>
              <a:lnSpc>
                <a:spcPct val="150000"/>
              </a:lnSpc>
            </a:pPr>
            <a:endParaRPr lang="zh-CN" altLang="en-US" sz="1800">
              <a:latin typeface="+mn-ea"/>
              <a:ea typeface="+mn-ea"/>
              <a:cs typeface="+mn-ea"/>
            </a:endParaRPr>
          </a:p>
          <a:p>
            <a:pPr>
              <a:lnSpc>
                <a:spcPct val="150000"/>
              </a:lnSpc>
            </a:pPr>
            <a:endParaRPr lang="zh-CN" altLang="en-US" sz="1800">
              <a:latin typeface="+mn-ea"/>
              <a:ea typeface="+mn-ea"/>
              <a:cs typeface="+mn-ea"/>
            </a:endParaRPr>
          </a:p>
          <a:p>
            <a:pPr>
              <a:lnSpc>
                <a:spcPct val="150000"/>
              </a:lnSpc>
            </a:pPr>
            <a:r>
              <a:rPr lang="zh-CN" altLang="en-US" sz="1800">
                <a:latin typeface="+mn-ea"/>
                <a:ea typeface="+mn-ea"/>
                <a:cs typeface="+mn-ea"/>
              </a:rPr>
              <a:t>      </a:t>
            </a:r>
            <a:r>
              <a:rPr lang="en-US" altLang="zh-CN" sz="1800">
                <a:latin typeface="+mn-ea"/>
                <a:ea typeface="+mn-ea"/>
                <a:cs typeface="+mn-ea"/>
              </a:rPr>
              <a:t>                                  </a:t>
            </a:r>
            <a:r>
              <a:rPr lang="zh-CN" altLang="en-US" sz="1800">
                <a:latin typeface="+mn-ea"/>
                <a:ea typeface="+mn-ea"/>
                <a:cs typeface="+mn-ea"/>
                <a:sym typeface="+mn-ea"/>
              </a:rPr>
              <a:t>决策树</a:t>
            </a:r>
            <a:r>
              <a:rPr lang="en-US" altLang="zh-CN" sz="1800">
                <a:latin typeface="+mn-ea"/>
                <a:ea typeface="+mn-ea"/>
                <a:cs typeface="+mn-ea"/>
              </a:rPr>
              <a:t> </a:t>
            </a:r>
            <a:r>
              <a:rPr lang="en-US" altLang="zh-CN" sz="1800">
                <a:latin typeface="+mn-ea"/>
                <a:ea typeface="+mn-ea"/>
                <a:cs typeface="+mn-ea"/>
              </a:rPr>
              <a:t>    </a:t>
            </a:r>
            <a:endParaRPr lang="en-US" altLang="zh-CN" sz="1800">
              <a:latin typeface="+mn-ea"/>
              <a:ea typeface="+mn-ea"/>
              <a:cs typeface="+mn-ea"/>
            </a:endParaRPr>
          </a:p>
          <a:p>
            <a:pPr>
              <a:lnSpc>
                <a:spcPct val="150000"/>
              </a:lnSpc>
            </a:pPr>
            <a:r>
              <a:rPr lang="en-US" sz="1800">
                <a:latin typeface="+mn-ea"/>
                <a:ea typeface="+mn-ea"/>
                <a:cs typeface="+mn-ea"/>
                <a:sym typeface="+mn-ea"/>
              </a:rPr>
              <a:t>        </a:t>
            </a:r>
            <a:r>
              <a:rPr sz="1800">
                <a:latin typeface="+mn-ea"/>
                <a:ea typeface="+mn-ea"/>
                <a:cs typeface="+mn-ea"/>
                <a:sym typeface="+mn-ea"/>
              </a:rPr>
              <a:t>随机森林（Random Forest）算法，它引入了一种健壮且实用的决策树学习方</a:t>
            </a:r>
            <a:endParaRPr sz="1800">
              <a:latin typeface="+mn-ea"/>
              <a:ea typeface="+mn-ea"/>
              <a:cs typeface="+mn-ea"/>
              <a:sym typeface="+mn-ea"/>
            </a:endParaRPr>
          </a:p>
          <a:p>
            <a:pPr>
              <a:lnSpc>
                <a:spcPct val="150000"/>
              </a:lnSpc>
            </a:pPr>
            <a:r>
              <a:rPr sz="1800">
                <a:latin typeface="+mn-ea"/>
                <a:ea typeface="+mn-ea"/>
                <a:cs typeface="+mn-ea"/>
                <a:sym typeface="+mn-ea"/>
              </a:rPr>
              <a:t>法，即首先构建许多决策树，然后将它们的输出集成在一起</a:t>
            </a:r>
            <a:r>
              <a:rPr lang="zh-CN" sz="1800">
                <a:latin typeface="+mn-ea"/>
                <a:ea typeface="+mn-ea"/>
                <a:cs typeface="+mn-ea"/>
                <a:sym typeface="+mn-ea"/>
              </a:rPr>
              <a:t>。</a:t>
            </a:r>
            <a:endParaRPr lang="zh-CN" sz="1800">
              <a:latin typeface="+mn-ea"/>
              <a:ea typeface="+mn-ea"/>
              <a:cs typeface="+mn-ea"/>
              <a:sym typeface="+mn-ea"/>
            </a:endParaRPr>
          </a:p>
          <a:p>
            <a:pPr>
              <a:lnSpc>
                <a:spcPct val="150000"/>
              </a:lnSpc>
            </a:pPr>
            <a:r>
              <a:rPr lang="en-US" altLang="zh-CN" sz="1800">
                <a:latin typeface="+mn-ea"/>
                <a:ea typeface="+mn-ea"/>
                <a:cs typeface="+mn-ea"/>
                <a:sym typeface="+mn-ea"/>
              </a:rPr>
              <a:t>       </a:t>
            </a:r>
            <a:r>
              <a:rPr lang="zh-CN" sz="1800">
                <a:latin typeface="+mn-ea"/>
                <a:ea typeface="+mn-ea"/>
                <a:cs typeface="+mn-ea"/>
                <a:sym typeface="+mn-ea"/>
              </a:rPr>
              <a:t>梯度提升机（Gradient Boosting Machine）与随机森林类似，它也是将弱预测模型（通常是决策树）集成的机器学习技术。</a:t>
            </a:r>
            <a:endParaRPr lang="zh-CN" sz="1800">
              <a:latin typeface="+mn-ea"/>
              <a:ea typeface="+mn-ea"/>
              <a:cs typeface="+mn-ea"/>
              <a:sym typeface="+mn-ea"/>
            </a:endParaRPr>
          </a:p>
        </p:txBody>
      </p:sp>
      <p:pic>
        <p:nvPicPr>
          <p:cNvPr id="2" name="图片 1"/>
          <p:cNvPicPr>
            <a:picLocks noChangeAspect="1"/>
          </p:cNvPicPr>
          <p:nvPr/>
        </p:nvPicPr>
        <p:blipFill>
          <a:blip r:embed="rId1"/>
          <a:stretch>
            <a:fillRect/>
          </a:stretch>
        </p:blipFill>
        <p:spPr>
          <a:xfrm>
            <a:off x="2639695" y="2132965"/>
            <a:ext cx="3853180" cy="1748155"/>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215640" y="908685"/>
            <a:ext cx="4042410" cy="8890"/>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911225" y="365760"/>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1.2　机器学习基础</a:t>
            </a:r>
            <a:endParaRPr sz="3200" dirty="0">
              <a:latin typeface="+mj-ea"/>
              <a:ea typeface="+mj-ea"/>
              <a:cs typeface="+mj-ea"/>
            </a:endParaRPr>
          </a:p>
        </p:txBody>
      </p:sp>
      <p:sp>
        <p:nvSpPr>
          <p:cNvPr id="4" name="文本框 3"/>
          <p:cNvSpPr txBox="1"/>
          <p:nvPr/>
        </p:nvSpPr>
        <p:spPr>
          <a:xfrm>
            <a:off x="1487805" y="1485265"/>
            <a:ext cx="8609965" cy="4338320"/>
          </a:xfrm>
          <a:prstGeom prst="rect">
            <a:avLst/>
          </a:prstGeom>
          <a:noFill/>
        </p:spPr>
        <p:txBody>
          <a:bodyPr wrap="square" rtlCol="0">
            <a:spAutoFit/>
          </a:bodyPr>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1.2.5 深度卷积神经网络</a:t>
            </a:r>
            <a:r>
              <a:rPr lang="zh-CN" altLang="en-US" sz="1800">
                <a:latin typeface="+mn-ea"/>
                <a:ea typeface="+mn-ea"/>
                <a:cs typeface="+mn-ea"/>
              </a:rPr>
              <a:t> </a:t>
            </a:r>
            <a:endParaRPr lang="zh-CN" altLang="en-US" sz="1800">
              <a:latin typeface="+mn-ea"/>
              <a:ea typeface="+mn-ea"/>
              <a:cs typeface="+mn-ea"/>
            </a:endParaRPr>
          </a:p>
          <a:p>
            <a:pPr>
              <a:lnSpc>
                <a:spcPct val="150000"/>
              </a:lnSpc>
            </a:pPr>
            <a:r>
              <a:rPr lang="en-US" altLang="zh-CN" sz="1800">
                <a:latin typeface="+mn-ea"/>
                <a:ea typeface="+mn-ea"/>
                <a:cs typeface="+mn-ea"/>
              </a:rPr>
              <a:t>      </a:t>
            </a:r>
            <a:r>
              <a:rPr lang="zh-CN" altLang="en-US" sz="1800">
                <a:latin typeface="+mn-ea"/>
                <a:ea typeface="+mn-ea"/>
                <a:cs typeface="+mn-ea"/>
              </a:rPr>
              <a:t>2011 年，来自 IDSIA 的 Dan Ciresan 开始利用 GPU 训练的深度神经网络赢得学术性的图像分类竞赛，这是现代深度学习第一次在实践中获得成功。</a:t>
            </a:r>
            <a:endParaRPr lang="zh-CN" altLang="en-US" sz="1800">
              <a:latin typeface="+mn-ea"/>
              <a:ea typeface="+mn-ea"/>
              <a:cs typeface="+mn-ea"/>
            </a:endParaRPr>
          </a:p>
          <a:p>
            <a:pPr>
              <a:lnSpc>
                <a:spcPct val="150000"/>
              </a:lnSpc>
            </a:pPr>
            <a:r>
              <a:rPr lang="zh-CN" altLang="en-US" sz="1800">
                <a:latin typeface="+mn-ea"/>
                <a:ea typeface="+mn-ea"/>
                <a:cs typeface="+mn-ea"/>
              </a:rPr>
              <a:t> </a:t>
            </a:r>
            <a:r>
              <a:rPr lang="en-US" altLang="zh-CN" sz="1800">
                <a:latin typeface="+mn-ea"/>
                <a:ea typeface="+mn-ea"/>
                <a:cs typeface="+mn-ea"/>
              </a:rPr>
              <a:t>    </a:t>
            </a:r>
            <a:r>
              <a:rPr lang="zh-CN" altLang="en-US" sz="1800">
                <a:latin typeface="+mn-ea"/>
                <a:ea typeface="+mn-ea"/>
                <a:cs typeface="+mn-ea"/>
              </a:rPr>
              <a:t>自 2012 年以来，深度卷积神经网络（Convnet）已成为所有计算机视觉任务的首选算法。</a:t>
            </a:r>
            <a:endParaRPr lang="zh-CN" altLang="en-US" sz="1800">
              <a:latin typeface="+mn-ea"/>
              <a:ea typeface="+mn-ea"/>
              <a:cs typeface="+mn-ea"/>
            </a:endParaRPr>
          </a:p>
          <a:p>
            <a:pPr>
              <a:lnSpc>
                <a:spcPct val="150000"/>
              </a:lnSpc>
            </a:pPr>
            <a:r>
              <a:rPr lang="zh-CN" altLang="en-US" sz="2000">
                <a:latin typeface="方正粗黑宋简体" panose="02000000000000000000" charset="-122"/>
                <a:ea typeface="方正粗黑宋简体" panose="02000000000000000000" charset="-122"/>
                <a:cs typeface="方正粗黑宋简体" panose="02000000000000000000" charset="-122"/>
              </a:rPr>
              <a:t>1.2.6 深度学习与机器学习有何不同</a:t>
            </a:r>
            <a:endParaRPr lang="zh-CN" altLang="en-US" sz="2000">
              <a:latin typeface="方正粗黑宋简体" panose="02000000000000000000" charset="-122"/>
              <a:ea typeface="方正粗黑宋简体" panose="02000000000000000000" charset="-122"/>
              <a:cs typeface="方正粗黑宋简体" panose="02000000000000000000" charset="-122"/>
            </a:endParaRPr>
          </a:p>
          <a:p>
            <a:pPr>
              <a:lnSpc>
                <a:spcPct val="150000"/>
              </a:lnSpc>
            </a:pPr>
            <a:r>
              <a:rPr lang="en-US" altLang="zh-CN" sz="1800">
                <a:latin typeface="+mn-ea"/>
                <a:ea typeface="+mn-ea"/>
                <a:cs typeface="+mn-ea"/>
              </a:rPr>
              <a:t>       </a:t>
            </a:r>
            <a:r>
              <a:rPr lang="zh-CN" altLang="en-US" sz="1800">
                <a:latin typeface="+mn-ea"/>
                <a:ea typeface="+mn-ea"/>
                <a:cs typeface="+mn-ea"/>
              </a:rPr>
              <a:t>深度学习从数据中进行学习时有两个基本特征：</a:t>
            </a:r>
            <a:endParaRPr lang="zh-CN" altLang="en-US" sz="1800">
              <a:latin typeface="+mn-ea"/>
              <a:ea typeface="+mn-ea"/>
              <a:cs typeface="+mn-ea"/>
            </a:endParaRPr>
          </a:p>
          <a:p>
            <a:pPr>
              <a:lnSpc>
                <a:spcPct val="150000"/>
              </a:lnSpc>
            </a:pPr>
            <a:r>
              <a:rPr lang="zh-CN" altLang="en-US" sz="1800">
                <a:latin typeface="+mn-ea"/>
                <a:ea typeface="+mn-ea"/>
                <a:cs typeface="+mn-ea"/>
              </a:rPr>
              <a:t> </a:t>
            </a:r>
            <a:r>
              <a:rPr lang="en-US" altLang="zh-CN" sz="1800">
                <a:latin typeface="+mn-ea"/>
                <a:ea typeface="+mn-ea"/>
                <a:cs typeface="+mn-ea"/>
              </a:rPr>
              <a:t>      </a:t>
            </a:r>
            <a:r>
              <a:rPr lang="zh-CN" altLang="en-US" sz="1800">
                <a:latin typeface="+mn-ea"/>
                <a:ea typeface="+mn-ea"/>
                <a:cs typeface="+mn-ea"/>
              </a:rPr>
              <a:t>第一，通过渐进的、逐层的方式形成越来越复杂的表示；</a:t>
            </a:r>
            <a:endParaRPr lang="zh-CN" altLang="en-US" sz="1800">
              <a:latin typeface="+mn-ea"/>
              <a:ea typeface="+mn-ea"/>
              <a:cs typeface="+mn-ea"/>
            </a:endParaRPr>
          </a:p>
          <a:p>
            <a:pPr>
              <a:lnSpc>
                <a:spcPct val="150000"/>
              </a:lnSpc>
            </a:pPr>
            <a:r>
              <a:rPr lang="zh-CN" altLang="en-US" sz="1800">
                <a:latin typeface="+mn-ea"/>
                <a:ea typeface="+mn-ea"/>
                <a:cs typeface="+mn-ea"/>
              </a:rPr>
              <a:t> </a:t>
            </a:r>
            <a:r>
              <a:rPr lang="en-US" altLang="zh-CN" sz="1800">
                <a:latin typeface="+mn-ea"/>
                <a:ea typeface="+mn-ea"/>
                <a:cs typeface="+mn-ea"/>
              </a:rPr>
              <a:t>      </a:t>
            </a:r>
            <a:r>
              <a:rPr lang="zh-CN" altLang="en-US" sz="1800">
                <a:latin typeface="+mn-ea"/>
                <a:ea typeface="+mn-ea"/>
                <a:cs typeface="+mn-ea"/>
              </a:rPr>
              <a:t>第二，对中间这些渐进的表示共同进行学习，每一层的变化都需要同时考虑上</a:t>
            </a:r>
            <a:r>
              <a:rPr lang="en-US" altLang="zh-CN" sz="1800">
                <a:latin typeface="+mn-ea"/>
                <a:ea typeface="+mn-ea"/>
                <a:cs typeface="+mn-ea"/>
              </a:rPr>
              <a:t>   </a:t>
            </a:r>
            <a:r>
              <a:rPr lang="zh-CN" altLang="en-US" sz="1800">
                <a:latin typeface="+mn-ea"/>
                <a:ea typeface="+mn-ea"/>
                <a:cs typeface="+mn-ea"/>
              </a:rPr>
              <a:t>下两层的需要。</a:t>
            </a:r>
            <a:endParaRPr lang="zh-CN" altLang="en-US" sz="1800">
              <a:latin typeface="+mn-ea"/>
              <a:ea typeface="+mn-ea"/>
              <a:cs typeface="+mn-ea"/>
            </a:endParaRPr>
          </a:p>
        </p:txBody>
      </p:sp>
    </p:spTree>
  </p:cSld>
  <p:clrMapOvr>
    <a:masterClrMapping/>
  </p:clrMapOvr>
  <p:transition spd="med">
    <p:fade/>
  </p:transition>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3226</Words>
  <Application>WPS 演示</Application>
  <PresentationFormat/>
  <Paragraphs>179</Paragraphs>
  <Slides>15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Wingdings</vt:lpstr>
      <vt:lpstr>Copperplate Gothic Bold</vt:lpstr>
      <vt:lpstr>微软雅黑</vt:lpstr>
      <vt:lpstr>方正粗黑宋简体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139</cp:revision>
  <dcterms:created xsi:type="dcterms:W3CDTF">2015-09-01T10:32:00Z</dcterms:created>
  <dcterms:modified xsi:type="dcterms:W3CDTF">2024-02-28T01:39:11Z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