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3"/>
    <p:sldId id="458" r:id="rId4"/>
    <p:sldId id="487" r:id="rId5"/>
    <p:sldId id="488" r:id="rId6"/>
    <p:sldId id="489" r:id="rId7"/>
    <p:sldId id="490" r:id="rId8"/>
    <p:sldId id="491" r:id="rId9"/>
    <p:sldId id="492" r:id="rId10"/>
    <p:sldId id="392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opperplate Gothic Bold" panose="020E0705020206020404" pitchFamily="2" charset="0"/>
        <a:ea typeface="微软雅黑" panose="020B0503020204020204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" userDrawn="1">
          <p15:clr>
            <a:srgbClr val="A4A3A4"/>
          </p15:clr>
        </p15:guide>
        <p15:guide id="2" orient="horz" pos="1298" userDrawn="1">
          <p15:clr>
            <a:srgbClr val="A4A3A4"/>
          </p15:clr>
        </p15:guide>
        <p15:guide id="3" orient="horz" pos="3724" userDrawn="1">
          <p15:clr>
            <a:srgbClr val="A4A3A4"/>
          </p15:clr>
        </p15:guide>
        <p15:guide id="4" orient="horz" pos="3112" userDrawn="1">
          <p15:clr>
            <a:srgbClr val="A4A3A4"/>
          </p15:clr>
        </p15:guide>
        <p15:guide id="5" orient="horz" pos="2736" userDrawn="1">
          <p15:clr>
            <a:srgbClr val="A4A3A4"/>
          </p15:clr>
        </p15:guide>
        <p15:guide id="6" orient="horz" pos="3306" userDrawn="1">
          <p15:clr>
            <a:srgbClr val="A4A3A4"/>
          </p15:clr>
        </p15:guide>
        <p15:guide id="7" pos="3884" userDrawn="1">
          <p15:clr>
            <a:srgbClr val="A4A3A4"/>
          </p15:clr>
        </p15:guide>
        <p15:guide id="8" pos="860" userDrawn="1">
          <p15:clr>
            <a:srgbClr val="A4A3A4"/>
          </p15:clr>
        </p15:guide>
        <p15:guide id="9" pos="7680" userDrawn="1">
          <p15:clr>
            <a:srgbClr val="A4A3A4"/>
          </p15:clr>
        </p15:guide>
        <p15:guide id="10" pos="7047" userDrawn="1">
          <p15:clr>
            <a:srgbClr val="A4A3A4"/>
          </p15:clr>
        </p15:guide>
        <p15:guide id="11" pos="1255" userDrawn="1">
          <p15:clr>
            <a:srgbClr val="A4A3A4"/>
          </p15:clr>
        </p15:guide>
        <p15:guide id="12" pos="6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50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403"/>
        <p:guide orient="horz" pos="1298"/>
        <p:guide orient="horz" pos="3724"/>
        <p:guide orient="horz" pos="3112"/>
        <p:guide orient="horz" pos="2736"/>
        <p:guide orient="horz" pos="3306"/>
        <p:guide pos="3884"/>
        <p:guide pos="860"/>
        <p:guide pos="7680"/>
        <p:guide pos="7047"/>
        <p:guide pos="1255"/>
        <p:guide pos="6360"/>
      </p:guideLst>
    </p:cSldViewPr>
  </p:slide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33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3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fontAlgn="base" hangingPunct="1"/>
            <a:endParaRPr lang="zh-CN" altLang="en-US" sz="1200" strike="noStrike" noProof="1" dirty="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4341" name="备注占位符 4"/>
          <p:cNvSpPr>
            <a:spLocks noGrp="1" noRot="1" noChangeAspect="1"/>
          </p:cNvSpPr>
          <p:nvPr/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>
              <a:spcBef>
                <a:spcPct val="30000"/>
              </a:spcBef>
            </a:pPr>
            <a:r>
              <a:rPr lang="zh-CN" altLang="en-US" sz="1200" dirty="0"/>
              <a:t>单击此处编辑母版文本样式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第二级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第三级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第四级</a:t>
            </a:r>
            <a:endParaRPr lang="zh-CN" altLang="en-US" sz="1200" dirty="0"/>
          </a:p>
          <a:p>
            <a:pPr lvl="0">
              <a:spcBef>
                <a:spcPct val="30000"/>
              </a:spcBef>
            </a:pPr>
            <a:r>
              <a:rPr lang="zh-CN" altLang="en-US" sz="1200" dirty="0"/>
              <a:t>第五级</a:t>
            </a:r>
            <a:endParaRPr lang="zh-CN" altLang="en-US" sz="1200" dirty="0"/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fontAlgn="base" hangingPunct="1"/>
            <a:endParaRPr lang="zh-CN" altLang="en-US" sz="1200" strike="noStrike" noProof="1" dirty="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1pPr>
    <a:lvl2pPr marL="457200" lvl="1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2pPr>
    <a:lvl3pPr marL="914400" lvl="2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371600" lvl="3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4pPr>
    <a:lvl5pPr marL="1828800" lvl="4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2975" y="6338888"/>
            <a:ext cx="541338" cy="2825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>
            <a:lvl1pPr algn="ctr">
              <a:defRPr>
                <a:solidFill>
                  <a:srgbClr val="59595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1219200" lvl="0" indent="-121920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800" b="0" i="0" u="none" kern="1200" baseline="0">
          <a:solidFill>
            <a:schemeClr val="tx1"/>
          </a:solidFill>
          <a:latin typeface="+mj-lt"/>
          <a:ea typeface="+mj-ea"/>
          <a:cs typeface="+mj-cs"/>
          <a:sym typeface="Copperplate Gothic Bold" panose="020E0705020206020404" pitchFamily="2" charset="0"/>
        </a:defRPr>
      </a:lvl1pPr>
    </p:titleStyle>
    <p:bodyStyle>
      <a:lvl1pPr marL="457200" lvl="0" indent="-4572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1pPr>
      <a:lvl2pPr marL="990600" lvl="1" indent="-3810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2pPr>
      <a:lvl3pPr marL="1524000" lvl="2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3pPr>
      <a:lvl4pPr marL="2133600" lvl="3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4pPr>
      <a:lvl5pPr marL="2743200" lvl="4" indent="-3048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5pPr>
      <a:lvl6pPr marL="2514600" lvl="5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6pPr>
      <a:lvl7pPr marL="2971800" lvl="6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7pPr>
      <a:lvl8pPr marL="3429000" lvl="7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8pPr>
      <a:lvl9pPr marL="3886200" lvl="8" indent="-228600" algn="l" defTabSz="12192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  <a:sym typeface="Copperplate Gothic Bold" panose="020E0705020206020404" pitchFamily="2" charset="0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0" y="2625725"/>
            <a:ext cx="12192000" cy="1714500"/>
          </a:xfrm>
          <a:prstGeom prst="rect">
            <a:avLst/>
          </a:prstGeom>
          <a:solidFill>
            <a:srgbClr val="28A9D6"/>
          </a:solidFill>
          <a:ln w="9525">
            <a:noFill/>
          </a:ln>
        </p:spPr>
        <p:txBody>
          <a:bodyPr lIns="121920" tIns="60960" rIns="121920" bIns="60960" anchor="t"/>
          <a:p>
            <a:endParaRPr lang="zh-CN" altLang="en-US" sz="2400" dirty="0">
              <a:solidFill>
                <a:srgbClr val="000000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62" name="直接连接符 24"/>
          <p:cNvSpPr/>
          <p:nvPr/>
        </p:nvSpPr>
        <p:spPr>
          <a:xfrm>
            <a:off x="0" y="4373563"/>
            <a:ext cx="12192000" cy="1587"/>
          </a:xfrm>
          <a:prstGeom prst="line">
            <a:avLst/>
          </a:prstGeom>
          <a:ln w="1905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3" name="直接连接符 27"/>
          <p:cNvSpPr/>
          <p:nvPr/>
        </p:nvSpPr>
        <p:spPr>
          <a:xfrm>
            <a:off x="0" y="5154613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4" name="直接连接符 29"/>
          <p:cNvSpPr/>
          <p:nvPr/>
        </p:nvSpPr>
        <p:spPr>
          <a:xfrm>
            <a:off x="0" y="5219700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5" name="直接连接符 31"/>
          <p:cNvSpPr/>
          <p:nvPr/>
        </p:nvSpPr>
        <p:spPr>
          <a:xfrm>
            <a:off x="0" y="5286375"/>
            <a:ext cx="4319588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6" name="直接连接符 39"/>
          <p:cNvSpPr/>
          <p:nvPr/>
        </p:nvSpPr>
        <p:spPr>
          <a:xfrm>
            <a:off x="7872413" y="5154613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7" name="直接连接符 40"/>
          <p:cNvSpPr/>
          <p:nvPr/>
        </p:nvSpPr>
        <p:spPr>
          <a:xfrm>
            <a:off x="7872413" y="5219700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68" name="直接连接符 41"/>
          <p:cNvSpPr/>
          <p:nvPr/>
        </p:nvSpPr>
        <p:spPr>
          <a:xfrm>
            <a:off x="7872413" y="5286375"/>
            <a:ext cx="4319587" cy="12700"/>
          </a:xfrm>
          <a:prstGeom prst="line">
            <a:avLst/>
          </a:prstGeom>
          <a:ln w="31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5370" name="TextBox 13"/>
          <p:cNvSpPr/>
          <p:nvPr/>
        </p:nvSpPr>
        <p:spPr>
          <a:xfrm>
            <a:off x="-674370" y="3002280"/>
            <a:ext cx="11725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   </a:t>
            </a:r>
            <a:r>
              <a:rPr 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项目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5   </a:t>
            </a:r>
            <a:r>
              <a:rPr lang="zh-CN" altLang="zh-CN" sz="7200" b="1" dirty="0">
                <a:solidFill>
                  <a:schemeClr val="bg1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Copperplate Gothic Bold" panose="020E0705020206020404" pitchFamily="2" charset="0"/>
              </a:rPr>
              <a:t>感知机</a:t>
            </a:r>
            <a:endParaRPr lang="zh-CN" altLang="zh-CN" sz="7200" b="1" dirty="0">
              <a:solidFill>
                <a:schemeClr val="bg1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5371" name="TextBox 13"/>
          <p:cNvSpPr/>
          <p:nvPr/>
        </p:nvSpPr>
        <p:spPr>
          <a:xfrm>
            <a:off x="3832225" y="4765675"/>
            <a:ext cx="44386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4800" b="1" dirty="0">
                <a:latin typeface="微软雅黑" panose="020B0503020204020204" pitchFamily="2" charset="-122"/>
                <a:ea typeface="微软雅黑" panose="020B0503020204020204" pitchFamily="2" charset="-122"/>
              </a:rPr>
              <a:t>专业核心课程</a:t>
            </a:r>
            <a:endParaRPr lang="zh-CN" altLang="en-US" sz="4800" b="1" dirty="0"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pic>
        <p:nvPicPr>
          <p:cNvPr id="3" name="图片 2" descr="1607331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4750" y="215900"/>
            <a:ext cx="2221865" cy="222186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.1　</a:t>
            </a:r>
            <a:r>
              <a:rPr lang="zh-CN" sz="3200" dirty="0">
                <a:latin typeface="+mj-ea"/>
                <a:ea typeface="+mj-ea"/>
                <a:cs typeface="+mj-ea"/>
              </a:rPr>
              <a:t>感知机的概念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0240" y="2276475"/>
            <a:ext cx="756285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       感知机的多个输入信号都有各自固有的权重，这些权重发挥着控制各个信号的重要性的作用。也就是说，权重越大，对应该权重的信号的重要性就越高。</a:t>
            </a:r>
            <a:endParaRPr lang="en-US" altLang="zh-CN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       感知机接收多个输入信号，输出一个信号。这里所说的“信号”可以想象成电流或河流那样具备“流动性”的东西。</a:t>
            </a:r>
            <a:endParaRPr lang="en-US" altLang="zh-CN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2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简单逻辑电路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 descr="7b0a20202020227461726765744d6f64756c65223a20226b6f6e6c696e65666f6e7473220a7d0a"/>
          <p:cNvSpPr txBox="1"/>
          <p:nvPr/>
        </p:nvSpPr>
        <p:spPr>
          <a:xfrm>
            <a:off x="1880235" y="2205355"/>
            <a:ext cx="756285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5.2.1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 与门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与门（AND gate）是有两个输入和一个输出的门电路。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5.2.2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 与非门和或门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与非门（NAND gate）就是颠倒了与门的输出。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或门是“只要有一个输入信号是 1，输出就为 1”的逻辑电路。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值得注意的是：与门、与非门、或门的感知机构造是一样的。实际上，3 个门电路只有参数的值（权重和阈值）不同。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感知机的实现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 descr="7b0a20202020227461726765744d6f64756c65223a20226b6f6e6c696e65666f6e7473220a7d0a"/>
          <p:cNvSpPr txBox="1"/>
          <p:nvPr/>
        </p:nvSpPr>
        <p:spPr>
          <a:xfrm>
            <a:off x="1880235" y="2205355"/>
            <a:ext cx="7562850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5.3.1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 简单的实现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6440" y="3068955"/>
            <a:ext cx="2591435" cy="2651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025" y="3069590"/>
            <a:ext cx="2550160" cy="2651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73175" y="3284855"/>
            <a:ext cx="19005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在函数内初始化参数 w 1 、w 2 、theta，当输入的加权总和超过阈值时，返回 1，否则返</a:t>
            </a:r>
            <a:endParaRPr lang="zh-CN" altLang="en-US"/>
          </a:p>
          <a:p>
            <a:r>
              <a:rPr lang="zh-CN" altLang="en-US"/>
              <a:t>回 0。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69355" y="3356610"/>
            <a:ext cx="17729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实现了与门。按照同样的步骤，也可以实现与非门和或门，不过对它们的实现要稍作修改。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3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感知机的实现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 descr="7b0a20202020227461726765744d6f64756c65223a20226b6f6e6c696e65666f6e7473220a7d0a"/>
          <p:cNvSpPr txBox="1"/>
          <p:nvPr/>
        </p:nvSpPr>
        <p:spPr>
          <a:xfrm>
            <a:off x="1880235" y="2205355"/>
            <a:ext cx="7562850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5.3.2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 导入权重和偏置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780665"/>
            <a:ext cx="2924175" cy="819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00675" y="2996565"/>
            <a:ext cx="4042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b称为偏置，w 1 和 w 2 称为权重。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47850" y="3886200"/>
            <a:ext cx="776287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5.3.3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 使用权重和偏置的实现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l"/>
            <a:r>
              <a:rPr lang="en-US" altLang="zh-CN" sz="1800"/>
              <a:t>       </a:t>
            </a:r>
            <a:r>
              <a:rPr lang="zh-CN" altLang="en-US" sz="1800"/>
              <a:t>与门、与非门及或门是具有相同构造的感知机，区别只在于权重参数的值。因此，在与非门和或门的实现中，仅设置权重和偏置的值和与门的实现不同。</a:t>
            </a:r>
            <a:endParaRPr lang="zh-CN" altLang="en-US" sz="1800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4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感知机的局限性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 descr="7b0a20202020227461726765744d6f64756c65223a20226b6f6e6c696e65666f6e7473220a7d0a"/>
          <p:cNvSpPr txBox="1"/>
          <p:nvPr/>
        </p:nvSpPr>
        <p:spPr>
          <a:xfrm>
            <a:off x="1880235" y="2205355"/>
            <a:ext cx="7562850" cy="2353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5.4.1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 异或门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异或门也被称为逻辑异或电路。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5.4.2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 线性和非线性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曲线分割而成的空间称为非线性空间，由直线分割而成的空间称为线性空间。</a:t>
            </a:r>
            <a:endParaRPr lang="en-US" altLang="zh-CN" sz="20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多层感知机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 descr="7b0a20202020227461726765744d6f64756c65223a20226b6f6e6c696e65666f6e7473220a7d0a"/>
          <p:cNvSpPr txBox="1"/>
          <p:nvPr/>
        </p:nvSpPr>
        <p:spPr>
          <a:xfrm>
            <a:off x="1991360" y="1916430"/>
            <a:ext cx="75628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5.5.1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 已有门电路的组合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  感知机的局限性是“单层感知机无法表示异或门”或者“单层感知机无法分离非线性空间”</a:t>
            </a:r>
            <a:r>
              <a:rPr lang="zh-CN" altLang="en-US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，可以</a:t>
            </a:r>
            <a:r>
              <a:rPr lang="en-US" altLang="zh-CN" sz="18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通过组合感知机（叠加层）来实现异或门。</a:t>
            </a:r>
            <a:endParaRPr lang="en-US" altLang="zh-CN" sz="18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5.5.2</a:t>
            </a:r>
            <a:r>
              <a:rPr lang="zh-CN" altLang="en-US" sz="20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 异或门的实现</a:t>
            </a:r>
            <a:endParaRPr lang="zh-CN" altLang="en-US" sz="20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2" charset="-122"/>
                <a:cs typeface="微软雅黑" panose="020B0503020204020204" pitchFamily="2" charset="-122"/>
                <a:sym typeface="+mn-ea"/>
              </a:rPr>
              <a:t>     </a:t>
            </a:r>
            <a:endParaRPr lang="en-US" altLang="zh-CN" sz="2000">
              <a:latin typeface="微软雅黑" panose="020B0503020204020204" pitchFamily="2" charset="-122"/>
              <a:cs typeface="微软雅黑" panose="020B0503020204020204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3789045"/>
            <a:ext cx="4559300" cy="2423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59600" y="4817110"/>
            <a:ext cx="2240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用感知机实现异或门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直接连接符 4"/>
          <p:cNvSpPr/>
          <p:nvPr/>
        </p:nvSpPr>
        <p:spPr>
          <a:xfrm flipH="1">
            <a:off x="1430338" y="6480175"/>
            <a:ext cx="10620375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58" name="直接连接符 5"/>
          <p:cNvSpPr/>
          <p:nvPr/>
        </p:nvSpPr>
        <p:spPr>
          <a:xfrm flipH="1">
            <a:off x="141288" y="6480175"/>
            <a:ext cx="792162" cy="0"/>
          </a:xfrm>
          <a:prstGeom prst="line">
            <a:avLst/>
          </a:prstGeom>
          <a:ln w="15875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grpSp>
        <p:nvGrpSpPr>
          <p:cNvPr id="19459" name="组合 6"/>
          <p:cNvGrpSpPr/>
          <p:nvPr/>
        </p:nvGrpSpPr>
        <p:grpSpPr>
          <a:xfrm flipH="1">
            <a:off x="974725" y="6269038"/>
            <a:ext cx="412750" cy="420687"/>
            <a:chOff x="0" y="0"/>
            <a:chExt cx="3868830" cy="3952255"/>
          </a:xfrm>
        </p:grpSpPr>
        <p:sp>
          <p:nvSpPr>
            <p:cNvPr id="19460" name="椭圆 7"/>
            <p:cNvSpPr/>
            <p:nvPr/>
          </p:nvSpPr>
          <p:spPr>
            <a:xfrm>
              <a:off x="1621988" y="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椭圆 8"/>
            <p:cNvSpPr/>
            <p:nvPr/>
          </p:nvSpPr>
          <p:spPr>
            <a:xfrm rot="1542857">
              <a:off x="2343840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9"/>
            <p:cNvSpPr/>
            <p:nvPr/>
          </p:nvSpPr>
          <p:spPr>
            <a:xfrm rot="3085714">
              <a:off x="2922716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0"/>
            <p:cNvSpPr/>
            <p:nvPr/>
          </p:nvSpPr>
          <p:spPr>
            <a:xfrm rot="7714286">
              <a:off x="2922716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1"/>
            <p:cNvSpPr/>
            <p:nvPr/>
          </p:nvSpPr>
          <p:spPr>
            <a:xfrm rot="4628572">
              <a:off x="324397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椭圆 12"/>
            <p:cNvSpPr/>
            <p:nvPr/>
          </p:nvSpPr>
          <p:spPr>
            <a:xfrm rot="9257144">
              <a:off x="2343840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椭圆 13"/>
            <p:cNvSpPr/>
            <p:nvPr/>
          </p:nvSpPr>
          <p:spPr>
            <a:xfrm rot="6171428">
              <a:off x="324397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7" name="椭圆 14"/>
            <p:cNvSpPr/>
            <p:nvPr/>
          </p:nvSpPr>
          <p:spPr>
            <a:xfrm rot="10800000">
              <a:off x="1621988" y="3327400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8" name="椭圆 15"/>
            <p:cNvSpPr/>
            <p:nvPr/>
          </p:nvSpPr>
          <p:spPr>
            <a:xfrm rot="-9257142">
              <a:off x="900135" y="3162641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69" name="椭圆 16"/>
            <p:cNvSpPr/>
            <p:nvPr/>
          </p:nvSpPr>
          <p:spPr>
            <a:xfrm rot="-7714285">
              <a:off x="321250" y="2700994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0" name="椭圆 17"/>
            <p:cNvSpPr/>
            <p:nvPr/>
          </p:nvSpPr>
          <p:spPr>
            <a:xfrm rot="-1542858">
              <a:off x="900135" y="164758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1" name="椭圆 18"/>
            <p:cNvSpPr/>
            <p:nvPr/>
          </p:nvSpPr>
          <p:spPr>
            <a:xfrm rot="-6171429">
              <a:off x="0" y="2033903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2" name="椭圆 19"/>
            <p:cNvSpPr/>
            <p:nvPr/>
          </p:nvSpPr>
          <p:spPr>
            <a:xfrm rot="-4628571">
              <a:off x="0" y="1293486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9473" name="椭圆 20"/>
            <p:cNvSpPr/>
            <p:nvPr/>
          </p:nvSpPr>
          <p:spPr>
            <a:xfrm rot="-3085715">
              <a:off x="321250" y="626395"/>
              <a:ext cx="624855" cy="624855"/>
            </a:xfrm>
            <a:prstGeom prst="ellipse">
              <a:avLst/>
            </a:prstGeom>
            <a:solidFill>
              <a:srgbClr val="28A9D6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en-US" dirty="0">
                <a:solidFill>
                  <a:srgbClr val="FFFFFF"/>
                </a:solidFill>
                <a:latin typeface="Copperplate Gothic Bold" panose="020E07050202060204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74" name="直接连接符 23" hidden="1"/>
          <p:cNvSpPr/>
          <p:nvPr/>
        </p:nvSpPr>
        <p:spPr>
          <a:xfrm>
            <a:off x="3181350" y="431800"/>
            <a:ext cx="0" cy="525463"/>
          </a:xfrm>
          <a:prstGeom prst="line">
            <a:avLst/>
          </a:prstGeom>
          <a:ln w="12700" cap="flat" cmpd="sng">
            <a:solidFill>
              <a:srgbClr val="28A9D6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5" name="文本框 27"/>
          <p:cNvSpPr/>
          <p:nvPr/>
        </p:nvSpPr>
        <p:spPr>
          <a:xfrm>
            <a:off x="333375" y="455613"/>
            <a:ext cx="1227138" cy="369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dirty="0">
                <a:solidFill>
                  <a:srgbClr val="3F3F3F"/>
                </a:solidFill>
                <a:latin typeface="Copperplate Gothic Bold" panose="020E0705020206020404" pitchFamily="2" charset="0"/>
                <a:ea typeface="微软雅黑" panose="020B0503020204020204" pitchFamily="2" charset="-122"/>
                <a:sym typeface="Copperplate Gothic Bold" panose="020E0705020206020404" pitchFamily="2" charset="0"/>
              </a:rPr>
              <a:t>精品课程</a:t>
            </a:r>
            <a:endParaRPr lang="zh-CN" altLang="en-US" dirty="0">
              <a:solidFill>
                <a:srgbClr val="3F3F3F"/>
              </a:solidFill>
              <a:latin typeface="Copperplate Gothic Bold" panose="020E0705020206020404" pitchFamily="2" charset="0"/>
              <a:ea typeface="微软雅黑" panose="020B0503020204020204" pitchFamily="2" charset="-122"/>
              <a:sym typeface="Copperplate Gothic Bold" panose="020E0705020206020404" pitchFamily="2" charset="0"/>
            </a:endParaRPr>
          </a:p>
        </p:txBody>
      </p:sp>
      <p:sp>
        <p:nvSpPr>
          <p:cNvPr id="19476" name="任意多边形 28"/>
          <p:cNvSpPr/>
          <p:nvPr/>
        </p:nvSpPr>
        <p:spPr>
          <a:xfrm flipV="1">
            <a:off x="174625" y="423863"/>
            <a:ext cx="1385888" cy="431800"/>
          </a:xfrm>
          <a:custGeom>
            <a:avLst/>
            <a:gdLst/>
            <a:ahLst/>
            <a:cxnLst>
              <a:cxn ang="0">
                <a:pos x="166624" y="61245"/>
              </a:cxn>
              <a:cxn ang="0">
                <a:pos x="167642" y="61245"/>
              </a:cxn>
              <a:cxn ang="0">
                <a:pos x="167642" y="1703"/>
              </a:cxn>
              <a:cxn ang="0">
                <a:pos x="1376901" y="1703"/>
              </a:cxn>
              <a:cxn ang="0">
                <a:pos x="1376901" y="0"/>
              </a:cxn>
              <a:cxn ang="0">
                <a:pos x="166624" y="0"/>
              </a:cxn>
              <a:cxn ang="0">
                <a:pos x="151909" y="0"/>
              </a:cxn>
              <a:cxn ang="0">
                <a:pos x="151909" y="59183"/>
              </a:cxn>
              <a:cxn ang="0">
                <a:pos x="106514" y="59183"/>
              </a:cxn>
              <a:cxn ang="0">
                <a:pos x="106514" y="0"/>
              </a:cxn>
              <a:cxn ang="0">
                <a:pos x="0" y="0"/>
              </a:cxn>
              <a:cxn ang="0">
                <a:pos x="0" y="61245"/>
              </a:cxn>
              <a:cxn ang="0">
                <a:pos x="33592" y="61245"/>
              </a:cxn>
              <a:cxn ang="0">
                <a:pos x="33592" y="2779"/>
              </a:cxn>
              <a:cxn ang="0">
                <a:pos x="78984" y="2779"/>
              </a:cxn>
              <a:cxn ang="0">
                <a:pos x="78984" y="61245"/>
              </a:cxn>
              <a:cxn ang="0">
                <a:pos x="166624" y="61245"/>
              </a:cxn>
              <a:cxn ang="0">
                <a:pos x="166624" y="61245"/>
              </a:cxn>
            </a:cxnLst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lnTo>
                  <a:pt x="167822" y="524933"/>
                </a:lnTo>
                <a:close/>
              </a:path>
            </a:pathLst>
          </a:custGeom>
          <a:solidFill>
            <a:srgbClr val="28A9D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77" name="灯片编号占位符 1"/>
          <p:cNvSpPr>
            <a:spLocks noGrp="1"/>
          </p:cNvSpPr>
          <p:nvPr/>
        </p:nvSpPr>
        <p:spPr>
          <a:xfrm>
            <a:off x="1035050" y="6334125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/>
          <a:p>
            <a:pPr algn="ctr"/>
            <a:fld id="{9A0DB2DC-4C9A-4742-B13C-FB6460FD3503}" type="slidenum">
              <a:rPr lang="zh-CN" altLang="en-US" sz="1200" dirty="0">
                <a:latin typeface="Copperplate Gothic Bold" panose="020E07050202060204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opperplate Gothic Bold" panose="020E0705020206020404" pitchFamily="2" charset="0"/>
              <a:ea typeface="宋体" panose="02010600030101010101" pitchFamily="2" charset="-122"/>
            </a:endParaRPr>
          </a:p>
        </p:txBody>
      </p:sp>
      <p:sp>
        <p:nvSpPr>
          <p:cNvPr id="19478" name="直接连接符 12"/>
          <p:cNvSpPr/>
          <p:nvPr/>
        </p:nvSpPr>
        <p:spPr>
          <a:xfrm flipV="1">
            <a:off x="3143885" y="1629410"/>
            <a:ext cx="4958080" cy="6985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eaLnBrk="0" hangingPunct="0"/>
            <a:endParaRPr lang="zh-CN" altLang="en-US">
              <a:latin typeface="Copperplate Gothic Bold" panose="020E0705020206020404" pitchFamily="2" charset="0"/>
              <a:ea typeface="微软雅黑" panose="020B0503020204020204" pitchFamily="2" charset="-122"/>
            </a:endParaRPr>
          </a:p>
        </p:txBody>
      </p:sp>
      <p:sp>
        <p:nvSpPr>
          <p:cNvPr id="19479" name="文本框 14"/>
          <p:cNvSpPr/>
          <p:nvPr/>
        </p:nvSpPr>
        <p:spPr>
          <a:xfrm>
            <a:off x="1393825" y="476885"/>
            <a:ext cx="853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>
              <a:lnSpc>
                <a:spcPct val="100000"/>
              </a:lnSpc>
            </a:pPr>
            <a:r>
              <a:rPr sz="3200" dirty="0">
                <a:latin typeface="+mj-ea"/>
                <a:ea typeface="+mj-ea"/>
                <a:cs typeface="+mj-ea"/>
              </a:rPr>
              <a:t> </a:t>
            </a:r>
            <a:r>
              <a:rPr lang="en-US" sz="3200" dirty="0">
                <a:latin typeface="+mj-ea"/>
                <a:ea typeface="+mj-ea"/>
                <a:cs typeface="+mj-ea"/>
              </a:rPr>
              <a:t>5</a:t>
            </a:r>
            <a:r>
              <a:rPr sz="3200" dirty="0">
                <a:latin typeface="+mj-ea"/>
                <a:ea typeface="+mj-ea"/>
                <a:cs typeface="+mj-ea"/>
              </a:rPr>
              <a:t>.</a:t>
            </a:r>
            <a:r>
              <a:rPr lang="en-US" sz="3200" dirty="0">
                <a:latin typeface="+mj-ea"/>
                <a:ea typeface="+mj-ea"/>
                <a:cs typeface="+mj-ea"/>
              </a:rPr>
              <a:t>6</a:t>
            </a:r>
            <a:r>
              <a:rPr sz="3200" dirty="0">
                <a:latin typeface="+mj-ea"/>
                <a:ea typeface="+mj-ea"/>
                <a:cs typeface="+mj-ea"/>
              </a:rPr>
              <a:t>　</a:t>
            </a:r>
            <a:r>
              <a:rPr lang="zh-CN" sz="3200" dirty="0">
                <a:latin typeface="+mj-ea"/>
                <a:ea typeface="+mj-ea"/>
                <a:cs typeface="+mj-ea"/>
              </a:rPr>
              <a:t>从与非门到计算机</a:t>
            </a:r>
            <a:endParaRPr lang="zh-CN" sz="3200" dirty="0"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 descr="7b0a20202020227461726765744d6f64756c65223a20226b6f6e6c696e65666f6e7473220a7d0a"/>
          <p:cNvSpPr txBox="1"/>
          <p:nvPr/>
        </p:nvSpPr>
        <p:spPr>
          <a:xfrm>
            <a:off x="1991360" y="1916430"/>
            <a:ext cx="756285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0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       </a:t>
            </a:r>
            <a:r>
              <a:rPr sz="20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多层感知机可以实现比之前见到的电路更复杂的电路。</a:t>
            </a:r>
            <a:endParaRPr sz="20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0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       </a:t>
            </a:r>
            <a:r>
              <a:rPr sz="2000">
                <a:latin typeface="微软雅黑" panose="020B0503020204020204" pitchFamily="2" charset="-122"/>
                <a:cs typeface="方正粗黑宋简体" panose="02000000000000000000" charset="-122"/>
                <a:sym typeface="+mn-ea"/>
              </a:rPr>
              <a:t>计算机是处理信息的机器。向计算机中输入一些信息后，它会按照某种既定的方法进行处理，然后输出结果。只需要通过与非门的组合，就能再现计算机进行的处理。</a:t>
            </a:r>
            <a:endParaRPr sz="2000">
              <a:latin typeface="微软雅黑" panose="020B0503020204020204" pitchFamily="2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平行四边形 2"/>
          <p:cNvSpPr/>
          <p:nvPr/>
        </p:nvSpPr>
        <p:spPr>
          <a:xfrm>
            <a:off x="9833077" y="132081"/>
            <a:ext cx="2330247" cy="3893575"/>
          </a:xfrm>
          <a:prstGeom prst="parallelogram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18" name="平行四边形 17"/>
          <p:cNvSpPr/>
          <p:nvPr/>
        </p:nvSpPr>
        <p:spPr>
          <a:xfrm>
            <a:off x="8981971" y="356092"/>
            <a:ext cx="2330247" cy="3893575"/>
          </a:xfrm>
          <a:prstGeom prst="parallelogram">
            <a:avLst/>
          </a:prstGeom>
          <a:solidFill>
            <a:srgbClr val="BCCCEA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5"/>
          </a:p>
        </p:txBody>
      </p:sp>
      <p:sp>
        <p:nvSpPr>
          <p:cNvPr id="20" name="文本框 19"/>
          <p:cNvSpPr txBox="1"/>
          <p:nvPr/>
        </p:nvSpPr>
        <p:spPr>
          <a:xfrm>
            <a:off x="1482868" y="4025623"/>
            <a:ext cx="607633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谢谢观看</a:t>
            </a:r>
            <a:r>
              <a:rPr lang="en-US" altLang="zh-CN" sz="8800" b="1" spc="4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!</a:t>
            </a:r>
            <a:endParaRPr lang="en-US" altLang="zh-CN" sz="8800" b="1" spc="4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2137180" y="343463"/>
            <a:ext cx="2053003" cy="205300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MH_Other_4"/>
          <p:cNvSpPr/>
          <p:nvPr>
            <p:custDataLst>
              <p:tags r:id="rId1"/>
            </p:custDataLst>
          </p:nvPr>
        </p:nvSpPr>
        <p:spPr>
          <a:xfrm>
            <a:off x="5891450" y="802625"/>
            <a:ext cx="331669" cy="33166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0" name="MH_Other_4"/>
          <p:cNvSpPr/>
          <p:nvPr>
            <p:custDataLst>
              <p:tags r:id="rId2"/>
            </p:custDataLst>
          </p:nvPr>
        </p:nvSpPr>
        <p:spPr>
          <a:xfrm>
            <a:off x="1180396" y="2169581"/>
            <a:ext cx="269512" cy="26639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4"/>
          <p:cNvSpPr/>
          <p:nvPr>
            <p:custDataLst>
              <p:tags r:id="rId3"/>
            </p:custDataLst>
          </p:nvPr>
        </p:nvSpPr>
        <p:spPr>
          <a:xfrm>
            <a:off x="201591" y="285299"/>
            <a:ext cx="576000" cy="576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2" name="MH_Other_4"/>
          <p:cNvSpPr/>
          <p:nvPr>
            <p:custDataLst>
              <p:tags r:id="rId4"/>
            </p:custDataLst>
          </p:nvPr>
        </p:nvSpPr>
        <p:spPr>
          <a:xfrm>
            <a:off x="1482555" y="1699489"/>
            <a:ext cx="424046" cy="42404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4"/>
          <p:cNvSpPr/>
          <p:nvPr>
            <p:custDataLst>
              <p:tags r:id="rId5"/>
            </p:custDataLst>
          </p:nvPr>
        </p:nvSpPr>
        <p:spPr>
          <a:xfrm>
            <a:off x="4656925" y="1283400"/>
            <a:ext cx="355390" cy="35128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6"/>
            </p:custDataLst>
          </p:nvPr>
        </p:nvSpPr>
        <p:spPr>
          <a:xfrm>
            <a:off x="1291767" y="1054836"/>
            <a:ext cx="442408" cy="442408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4"/>
          <p:cNvSpPr/>
          <p:nvPr>
            <p:custDataLst>
              <p:tags r:id="rId7"/>
            </p:custDataLst>
          </p:nvPr>
        </p:nvSpPr>
        <p:spPr>
          <a:xfrm>
            <a:off x="4248417" y="2368033"/>
            <a:ext cx="234000" cy="231297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MH_Other_4"/>
          <p:cNvSpPr/>
          <p:nvPr>
            <p:custDataLst>
              <p:tags r:id="rId8"/>
            </p:custDataLst>
          </p:nvPr>
        </p:nvSpPr>
        <p:spPr>
          <a:xfrm>
            <a:off x="537615" y="1339489"/>
            <a:ext cx="360000" cy="36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7" name="MH_Other_4"/>
          <p:cNvSpPr/>
          <p:nvPr>
            <p:custDataLst>
              <p:tags r:id="rId9"/>
            </p:custDataLst>
          </p:nvPr>
        </p:nvSpPr>
        <p:spPr>
          <a:xfrm>
            <a:off x="4537875" y="1894985"/>
            <a:ext cx="324000" cy="32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8" name="MH_Other_4"/>
          <p:cNvSpPr/>
          <p:nvPr>
            <p:custDataLst>
              <p:tags r:id="rId10"/>
            </p:custDataLst>
          </p:nvPr>
        </p:nvSpPr>
        <p:spPr>
          <a:xfrm>
            <a:off x="4815536" y="489434"/>
            <a:ext cx="479026" cy="479026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9" name="MH_Other_4"/>
          <p:cNvSpPr/>
          <p:nvPr>
            <p:custDataLst>
              <p:tags r:id="rId11"/>
            </p:custDataLst>
          </p:nvPr>
        </p:nvSpPr>
        <p:spPr>
          <a:xfrm>
            <a:off x="5442293" y="1876985"/>
            <a:ext cx="180000" cy="180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0" name="MH_Other_4"/>
          <p:cNvSpPr/>
          <p:nvPr>
            <p:custDataLst>
              <p:tags r:id="rId12"/>
            </p:custDataLst>
          </p:nvPr>
        </p:nvSpPr>
        <p:spPr>
          <a:xfrm>
            <a:off x="5839515" y="1759432"/>
            <a:ext cx="144000" cy="144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1" name="MH_Other_4"/>
          <p:cNvSpPr/>
          <p:nvPr>
            <p:custDataLst>
              <p:tags r:id="rId13"/>
            </p:custDataLst>
          </p:nvPr>
        </p:nvSpPr>
        <p:spPr>
          <a:xfrm>
            <a:off x="2055364" y="2432751"/>
            <a:ext cx="252000" cy="252000"/>
          </a:xfrm>
          <a:prstGeom prst="ellipse">
            <a:avLst/>
          </a:prstGeom>
          <a:solidFill>
            <a:srgbClr val="C00000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42" name="椭圆 41"/>
          <p:cNvSpPr/>
          <p:nvPr/>
        </p:nvSpPr>
        <p:spPr bwMode="auto">
          <a:xfrm>
            <a:off x="2079027" y="285299"/>
            <a:ext cx="2113964" cy="2113964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33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33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8" grpId="0" bldLvl="0" animBg="1"/>
      <p:bldP spid="20" grpId="0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0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1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commondata" val="eyJoZGlkIjoiZWNhYzc5NThlMmQ4YTlhZTI0ZTMyYWFhZWUyMTMxNjcifQ=="/>
</p:tagLst>
</file>

<file path=ppt/tags/tag2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4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ags/tag9.xml><?xml version="1.0" encoding="utf-8"?>
<p:tagLst xmlns:p="http://schemas.openxmlformats.org/presentationml/2006/main">
  <p:tag name="MH" val="2016020208251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</Words>
  <Application>WPS 演示</Application>
  <PresentationFormat/>
  <Paragraphs>90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Copperplate Gothic Bold</vt:lpstr>
      <vt:lpstr>微软雅黑</vt:lpstr>
      <vt:lpstr>方正粗黑宋简体</vt:lpstr>
      <vt:lpstr>Arial Unicode MS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0</dc:title>
  <dc:creator>Administrator</dc:creator>
  <cp:lastModifiedBy>薛东西</cp:lastModifiedBy>
  <cp:revision>146</cp:revision>
  <dcterms:created xsi:type="dcterms:W3CDTF">2015-09-01T10:32:00Z</dcterms:created>
  <dcterms:modified xsi:type="dcterms:W3CDTF">2024-02-28T01:41:57Z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2052-12.1.0.16388</vt:lpwstr>
  </property>
  <property fmtid="{D5CDD505-2E9C-101B-9397-08002B2CF9AE}" pid="3" name="ICV">
    <vt:lpwstr>020AF15CE6B7460A92579ECC5FCCE65B</vt:lpwstr>
  </property>
</Properties>
</file>