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12"/>
  </p:notesMasterIdLst>
  <p:handoutMasterIdLst>
    <p:handoutMasterId r:id="rId13"/>
  </p:handoutMasterIdLst>
  <p:sldIdLst>
    <p:sldId id="257" r:id="rId3"/>
    <p:sldId id="458" r:id="rId4"/>
    <p:sldId id="511" r:id="rId5"/>
    <p:sldId id="512" r:id="rId6"/>
    <p:sldId id="513" r:id="rId7"/>
    <p:sldId id="514" r:id="rId8"/>
    <p:sldId id="515" r:id="rId9"/>
    <p:sldId id="516" r:id="rId10"/>
    <p:sldId id="392" r:id="rId11"/>
  </p:sldIdLst>
  <p:sldSz cx="12192000" cy="6858000"/>
  <p:notesSz cx="6858000" cy="9144000"/>
  <p:custDataLst>
    <p:tags r:id="rId17"/>
  </p:custDataLst>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opperplate Gothic Bold" panose="020E0705020206020404" pitchFamily="2" charset="0"/>
        <a:ea typeface="微软雅黑" panose="020B0503020204020204" pitchFamily="2" charset="-122"/>
        <a:cs typeface="+mn-cs"/>
      </a:defRPr>
    </a:lvl9pPr>
  </p:defaultTextStyle>
  <p:extLst>
    <p:ext uri="{EFAFB233-063F-42B5-8137-9DF3F51BA10A}">
      <p15:sldGuideLst xmlns:p15="http://schemas.microsoft.com/office/powerpoint/2012/main">
        <p15:guide id="1" orient="horz" pos="403" userDrawn="1">
          <p15:clr>
            <a:srgbClr val="A4A3A4"/>
          </p15:clr>
        </p15:guide>
        <p15:guide id="2" orient="horz" pos="1298" userDrawn="1">
          <p15:clr>
            <a:srgbClr val="A4A3A4"/>
          </p15:clr>
        </p15:guide>
        <p15:guide id="3" orient="horz" pos="3724" userDrawn="1">
          <p15:clr>
            <a:srgbClr val="A4A3A4"/>
          </p15:clr>
        </p15:guide>
        <p15:guide id="4" orient="horz" pos="3112" userDrawn="1">
          <p15:clr>
            <a:srgbClr val="A4A3A4"/>
          </p15:clr>
        </p15:guide>
        <p15:guide id="5" orient="horz" pos="2736" userDrawn="1">
          <p15:clr>
            <a:srgbClr val="A4A3A4"/>
          </p15:clr>
        </p15:guide>
        <p15:guide id="6" orient="horz" pos="3306" userDrawn="1">
          <p15:clr>
            <a:srgbClr val="A4A3A4"/>
          </p15:clr>
        </p15:guide>
        <p15:guide id="7" pos="3884" userDrawn="1">
          <p15:clr>
            <a:srgbClr val="A4A3A4"/>
          </p15:clr>
        </p15:guide>
        <p15:guide id="8" pos="878" userDrawn="1">
          <p15:clr>
            <a:srgbClr val="A4A3A4"/>
          </p15:clr>
        </p15:guide>
        <p15:guide id="9" pos="7680" userDrawn="1">
          <p15:clr>
            <a:srgbClr val="A4A3A4"/>
          </p15:clr>
        </p15:guide>
        <p15:guide id="10" pos="7047" userDrawn="1">
          <p15:clr>
            <a:srgbClr val="A4A3A4"/>
          </p15:clr>
        </p15:guide>
        <p15:guide id="11" pos="1254" userDrawn="1">
          <p15:clr>
            <a:srgbClr val="A4A3A4"/>
          </p15:clr>
        </p15:guide>
        <p15:guide id="12" pos="63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5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403"/>
        <p:guide orient="horz" pos="1298"/>
        <p:guide orient="horz" pos="3724"/>
        <p:guide orient="horz" pos="3112"/>
        <p:guide orient="horz" pos="2736"/>
        <p:guide orient="horz" pos="3306"/>
        <p:guide pos="3884"/>
        <p:guide pos="878"/>
        <p:guide pos="7680"/>
        <p:guide pos="7047"/>
        <p:guide pos="1254"/>
        <p:guide pos="6360"/>
      </p:guideLst>
    </p:cSldViewPr>
  </p:slide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gs" Target="tags/tag14.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notesMaster" Target="notesMasters/notesMaster1.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4338" name="页眉占位符 1"/>
          <p:cNvSpPr>
            <a:spLocks noGrp="1"/>
          </p:cNvSpPr>
          <p:nvPr>
            <p:ph type="hdr" sz="quarter"/>
          </p:nvPr>
        </p:nvSpPr>
        <p:spPr>
          <a:xfrm>
            <a:off x="0" y="0"/>
            <a:ext cx="2971800" cy="458788"/>
          </a:xfrm>
          <a:prstGeom prst="rect">
            <a:avLst/>
          </a:prstGeom>
          <a:noFill/>
          <a:ln w="9525">
            <a:noFill/>
          </a:ln>
        </p:spPr>
        <p:txBody>
          <a:bodyPr/>
          <a:p>
            <a:pPr lvl="0" eaLnBrk="1" fontAlgn="base" hangingPunct="1"/>
            <a:endParaRPr lang="zh-CN" altLang="en-US" sz="1200" strike="noStrike" noProof="1" dirty="0"/>
          </a:p>
        </p:txBody>
      </p:sp>
      <p:sp>
        <p:nvSpPr>
          <p:cNvPr id="14339" name="日期占位符 2"/>
          <p:cNvSpPr>
            <a:spLocks noGrp="1"/>
          </p:cNvSpPr>
          <p:nvPr>
            <p:ph type="dt" idx="1"/>
          </p:nvPr>
        </p:nvSpPr>
        <p:spPr>
          <a:xfrm>
            <a:off x="3884613" y="0"/>
            <a:ext cx="2971800" cy="458788"/>
          </a:xfrm>
          <a:prstGeom prst="rect">
            <a:avLst/>
          </a:prstGeom>
          <a:noFill/>
          <a:ln w="9525">
            <a:noFill/>
          </a:ln>
        </p:spPr>
        <p:txBody>
          <a:bodyPr/>
          <a:p>
            <a:pPr lvl="0" algn="r" eaLnBrk="1" fontAlgn="base" hangingPunct="1"/>
            <a:endParaRPr lang="zh-CN" altLang="en-US" sz="1200" strike="noStrike" noProof="1" dirty="0"/>
          </a:p>
        </p:txBody>
      </p:sp>
      <p:sp>
        <p:nvSpPr>
          <p:cNvPr id="14340"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14341" name="备注占位符 4"/>
          <p:cNvSpPr>
            <a:spLocks noGrp="1" noRot="1" noChangeAspect="1"/>
          </p:cNvSpPr>
          <p:nvPr/>
        </p:nvSpPr>
        <p:spPr>
          <a:xfrm>
            <a:off x="685800" y="4400550"/>
            <a:ext cx="5486400" cy="3600450"/>
          </a:xfrm>
          <a:prstGeom prst="rect">
            <a:avLst/>
          </a:prstGeom>
          <a:noFill/>
          <a:ln w="9525">
            <a:noFill/>
          </a:ln>
        </p:spPr>
        <p:txBody>
          <a:bodyPr anchor="ctr"/>
          <a:p>
            <a:pPr lvl="0">
              <a:spcBef>
                <a:spcPct val="30000"/>
              </a:spcBef>
            </a:pPr>
            <a:r>
              <a:rPr lang="zh-CN" altLang="en-US" sz="1200" dirty="0"/>
              <a:t>单击此处编辑母版文本样式</a:t>
            </a:r>
            <a:endParaRPr lang="zh-CN" altLang="en-US" sz="1200" dirty="0"/>
          </a:p>
          <a:p>
            <a:pPr lvl="0">
              <a:spcBef>
                <a:spcPct val="30000"/>
              </a:spcBef>
            </a:pPr>
            <a:r>
              <a:rPr lang="zh-CN" altLang="en-US" sz="1200" dirty="0"/>
              <a:t>第二级</a:t>
            </a:r>
            <a:endParaRPr lang="zh-CN" altLang="en-US" sz="1200" dirty="0"/>
          </a:p>
          <a:p>
            <a:pPr lvl="0">
              <a:spcBef>
                <a:spcPct val="30000"/>
              </a:spcBef>
            </a:pPr>
            <a:r>
              <a:rPr lang="zh-CN" altLang="en-US" sz="1200" dirty="0"/>
              <a:t>第三级</a:t>
            </a:r>
            <a:endParaRPr lang="zh-CN" altLang="en-US" sz="1200" dirty="0"/>
          </a:p>
          <a:p>
            <a:pPr lvl="0">
              <a:spcBef>
                <a:spcPct val="30000"/>
              </a:spcBef>
            </a:pPr>
            <a:r>
              <a:rPr lang="zh-CN" altLang="en-US" sz="1200" dirty="0"/>
              <a:t>第四级</a:t>
            </a:r>
            <a:endParaRPr lang="zh-CN" altLang="en-US" sz="1200" dirty="0"/>
          </a:p>
          <a:p>
            <a:pPr lvl="0">
              <a:spcBef>
                <a:spcPct val="30000"/>
              </a:spcBef>
            </a:pPr>
            <a:r>
              <a:rPr lang="zh-CN" altLang="en-US" sz="1200" dirty="0"/>
              <a:t>第五级</a:t>
            </a:r>
            <a:endParaRPr lang="zh-CN" altLang="en-US" sz="1200" dirty="0"/>
          </a:p>
        </p:txBody>
      </p:sp>
      <p:sp>
        <p:nvSpPr>
          <p:cNvPr id="14342" name="页脚占位符 5"/>
          <p:cNvSpPr>
            <a:spLocks noGrp="1"/>
          </p:cNvSpPr>
          <p:nvPr>
            <p:ph type="ftr" sz="quarter" idx="4"/>
          </p:nvPr>
        </p:nvSpPr>
        <p:spPr>
          <a:xfrm>
            <a:off x="0" y="8685213"/>
            <a:ext cx="2971800" cy="458788"/>
          </a:xfrm>
          <a:prstGeom prst="rect">
            <a:avLst/>
          </a:prstGeom>
          <a:noFill/>
          <a:ln w="9525">
            <a:noFill/>
          </a:ln>
        </p:spPr>
        <p:txBody>
          <a:bodyPr anchor="b"/>
          <a:p>
            <a:pPr lvl="0" eaLnBrk="1" fontAlgn="base" hangingPunct="1"/>
            <a:endParaRPr lang="zh-CN" altLang="en-US" sz="1200" strike="noStrike" noProof="1" dirty="0"/>
          </a:p>
        </p:txBody>
      </p:sp>
      <p:sp>
        <p:nvSpPr>
          <p:cNvPr id="14343" name="灯片编号占位符 6"/>
          <p:cNvSpPr>
            <a:spLocks noGrp="1"/>
          </p:cNvSpPr>
          <p:nvPr>
            <p:ph type="sldNum" sz="quarter" idx="5"/>
          </p:nvPr>
        </p:nvSpPr>
        <p:spPr>
          <a:xfrm>
            <a:off x="3884613" y="8685213"/>
            <a:ext cx="2971800" cy="458788"/>
          </a:xfrm>
          <a:prstGeom prst="rect">
            <a:avLst/>
          </a:prstGeom>
          <a:noFill/>
          <a:ln w="9525">
            <a:noFill/>
          </a:ln>
        </p:spPr>
        <p:txBody>
          <a:bodyPr anchor="b"/>
          <a:p>
            <a:pPr lvl="0" algn="r"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1pPr>
    <a:lvl2pPr marL="457200" lvl="1"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2pPr>
    <a:lvl3pPr marL="914400" lvl="2"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3pPr>
    <a:lvl4pPr marL="1371600" lvl="3"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4pPr>
    <a:lvl5pPr marL="1828800" lvl="4"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5pPr>
    <a:lvl6pPr marL="2286000" lvl="5"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6pPr>
    <a:lvl7pPr marL="2743200" lvl="6"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7pPr>
    <a:lvl8pPr marL="3200400" lvl="7"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8pPr>
    <a:lvl9pPr marL="3657600" lvl="8" indent="0" algn="l" defTabSz="0" eaLnBrk="0" fontAlgn="base" latinLnBrk="0" hangingPunct="0">
      <a:lnSpc>
        <a:spcPct val="100000"/>
      </a:lnSpc>
      <a:spcBef>
        <a:spcPct val="30000"/>
      </a:spcBef>
      <a:spcAft>
        <a:spcPct val="0"/>
      </a:spcAft>
      <a:buNone/>
      <a:defRPr sz="1200" b="0" i="0" u="none" kern="1200" baseline="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灯片编号占位符 3"/>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灯片编号占位符 6"/>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灯片编号占位符 2"/>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a:prstGeom prst="rect">
            <a:avLst/>
          </a:prstGeo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5" name="灯片编号占位符 4"/>
          <p:cNvSpPr>
            <a:spLocks noGrp="1"/>
          </p:cNvSpPr>
          <p:nvPr>
            <p:ph type="sldNum" sz="quarter" idx="10"/>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灯片编号占位符 3"/>
          <p:cNvSpPr>
            <a:spLocks noGrp="1"/>
          </p:cNvSpPr>
          <p:nvPr>
            <p:ph type="sldNum" sz="quarter" idx="4"/>
          </p:nvPr>
        </p:nvSpPr>
        <p:spPr>
          <a:xfrm>
            <a:off x="942975" y="6338888"/>
            <a:ext cx="541338" cy="282575"/>
          </a:xfrm>
          <a:prstGeom prst="rect">
            <a:avLst/>
          </a:prstGeom>
          <a:noFill/>
          <a:ln w="9525">
            <a:noFill/>
          </a:ln>
        </p:spPr>
        <p:txBody>
          <a:bodyPr lIns="0" tIns="0" rIns="0" bIns="0"/>
          <a:lstStyle>
            <a:lvl1pPr algn="ctr">
              <a:defRPr>
                <a:solidFill>
                  <a:srgbClr val="595959"/>
                </a:solidFill>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ea"/>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1219200" lvl="0" indent="-1219200" algn="ctr" defTabSz="914400" eaLnBrk="0" fontAlgn="base" latinLnBrk="0" hangingPunct="0">
        <a:lnSpc>
          <a:spcPct val="100000"/>
        </a:lnSpc>
        <a:spcBef>
          <a:spcPct val="0"/>
        </a:spcBef>
        <a:spcAft>
          <a:spcPct val="0"/>
        </a:spcAft>
        <a:buClr>
          <a:srgbClr val="000000"/>
        </a:buClr>
        <a:buNone/>
        <a:defRPr sz="5800" b="0" i="0" u="none" kern="1200" baseline="0">
          <a:solidFill>
            <a:schemeClr val="tx1"/>
          </a:solidFill>
          <a:latin typeface="+mj-lt"/>
          <a:ea typeface="+mj-ea"/>
          <a:cs typeface="+mj-cs"/>
          <a:sym typeface="Copperplate Gothic Bold" panose="020E0705020206020404" pitchFamily="2" charset="0"/>
        </a:defRPr>
      </a:lvl1pPr>
    </p:titleStyle>
    <p:bodyStyle>
      <a:lvl1pPr marL="457200" lvl="0" indent="-457200" algn="l" defTabSz="1219200" eaLnBrk="0" fontAlgn="base" latinLnBrk="0" hangingPunct="0">
        <a:lnSpc>
          <a:spcPct val="100000"/>
        </a:lnSpc>
        <a:spcBef>
          <a:spcPct val="20000"/>
        </a:spcBef>
        <a:spcAft>
          <a:spcPct val="0"/>
        </a:spcAft>
        <a:buFont typeface="Arial" panose="020B0604020202020204" pitchFamily="34" charset="0"/>
        <a:buChar char="•"/>
        <a:defRPr sz="4200" b="0" i="0" u="none" kern="1200" baseline="0">
          <a:solidFill>
            <a:schemeClr val="tx1"/>
          </a:solidFill>
          <a:latin typeface="+mn-lt"/>
          <a:ea typeface="+mn-ea"/>
          <a:cs typeface="+mn-cs"/>
          <a:sym typeface="Copperplate Gothic Bold" panose="020E0705020206020404" pitchFamily="2" charset="0"/>
        </a:defRPr>
      </a:lvl1pPr>
      <a:lvl2pPr marL="990600" lvl="1" indent="-381000" algn="l" defTabSz="1219200" eaLnBrk="0" fontAlgn="base" latinLnBrk="0" hangingPunct="0">
        <a:lnSpc>
          <a:spcPct val="100000"/>
        </a:lnSpc>
        <a:spcBef>
          <a:spcPct val="20000"/>
        </a:spcBef>
        <a:spcAft>
          <a:spcPct val="0"/>
        </a:spcAft>
        <a:buFont typeface="Arial" panose="020B0604020202020204" pitchFamily="34" charset="0"/>
        <a:buChar char="–"/>
        <a:defRPr sz="3700" b="0" i="0" u="none" kern="1200" baseline="0">
          <a:solidFill>
            <a:schemeClr val="tx1"/>
          </a:solidFill>
          <a:latin typeface="+mn-lt"/>
          <a:ea typeface="+mn-ea"/>
          <a:cs typeface="+mn-cs"/>
          <a:sym typeface="Copperplate Gothic Bold" panose="020E0705020206020404" pitchFamily="2" charset="0"/>
        </a:defRPr>
      </a:lvl2pPr>
      <a:lvl3pPr marL="1524000" lvl="2" indent="-304800" algn="l" defTabSz="1219200" eaLnBrk="0" fontAlgn="base" latinLnBrk="0" hangingPunct="0">
        <a:lnSpc>
          <a:spcPct val="100000"/>
        </a:lnSpc>
        <a:spcBef>
          <a:spcPct val="20000"/>
        </a:spcBef>
        <a:spcAft>
          <a:spcPct val="0"/>
        </a:spcAft>
        <a:buFont typeface="Arial" panose="020B0604020202020204" pitchFamily="34" charset="0"/>
        <a:buChar char="•"/>
        <a:defRPr sz="3200" b="0" i="0" u="none" kern="1200" baseline="0">
          <a:solidFill>
            <a:schemeClr val="tx1"/>
          </a:solidFill>
          <a:latin typeface="+mn-lt"/>
          <a:ea typeface="+mn-ea"/>
          <a:cs typeface="+mn-cs"/>
          <a:sym typeface="Copperplate Gothic Bold" panose="020E0705020206020404" pitchFamily="2" charset="0"/>
        </a:defRPr>
      </a:lvl3pPr>
      <a:lvl4pPr marL="2133600" lvl="3"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4pPr>
      <a:lvl5pPr marL="2743200" lvl="4" indent="-3048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5pPr>
      <a:lvl6pPr marL="2514600" lvl="5"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6pPr>
      <a:lvl7pPr marL="2971800" lvl="6"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7pPr>
      <a:lvl8pPr marL="3429000" lvl="7"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8pPr>
      <a:lvl9pPr marL="3886200" lvl="8" indent="-228600" algn="l" defTabSz="1219200" eaLnBrk="0" fontAlgn="base" latinLnBrk="0" hangingPunct="0">
        <a:lnSpc>
          <a:spcPct val="100000"/>
        </a:lnSpc>
        <a:spcBef>
          <a:spcPct val="20000"/>
        </a:spcBef>
        <a:spcAft>
          <a:spcPct val="0"/>
        </a:spcAft>
        <a:buFont typeface="Arial" panose="020B0604020202020204" pitchFamily="34" charset="0"/>
        <a:buChar char="»"/>
        <a:defRPr sz="2600" b="0" i="0" u="none" kern="1200" baseline="0">
          <a:solidFill>
            <a:schemeClr val="tx1"/>
          </a:solidFill>
          <a:latin typeface="+mn-lt"/>
          <a:ea typeface="+mn-ea"/>
          <a:cs typeface="+mn-cs"/>
          <a:sym typeface="Copperplate Gothic Bold" panose="020E0705020206020404" pitchFamily="2" charset="0"/>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7.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矩形 1"/>
          <p:cNvSpPr/>
          <p:nvPr/>
        </p:nvSpPr>
        <p:spPr>
          <a:xfrm>
            <a:off x="0" y="2625725"/>
            <a:ext cx="12192000" cy="1714500"/>
          </a:xfrm>
          <a:prstGeom prst="rect">
            <a:avLst/>
          </a:prstGeom>
          <a:solidFill>
            <a:srgbClr val="28A9D6"/>
          </a:solidFill>
          <a:ln w="9525">
            <a:noFill/>
          </a:ln>
        </p:spPr>
        <p:txBody>
          <a:bodyPr lIns="121920" tIns="60960" rIns="121920" bIns="60960" anchor="t"/>
          <a:p>
            <a:endParaRPr lang="zh-CN" altLang="en-US" sz="2400" dirty="0">
              <a:solidFill>
                <a:srgbClr val="000000"/>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5362" name="直接连接符 24"/>
          <p:cNvSpPr/>
          <p:nvPr/>
        </p:nvSpPr>
        <p:spPr>
          <a:xfrm>
            <a:off x="0" y="4373563"/>
            <a:ext cx="12192000" cy="1587"/>
          </a:xfrm>
          <a:prstGeom prst="line">
            <a:avLst/>
          </a:prstGeom>
          <a:ln w="1905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3" name="直接连接符 27"/>
          <p:cNvSpPr/>
          <p:nvPr/>
        </p:nvSpPr>
        <p:spPr>
          <a:xfrm>
            <a:off x="0" y="5154613"/>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4" name="直接连接符 29"/>
          <p:cNvSpPr/>
          <p:nvPr/>
        </p:nvSpPr>
        <p:spPr>
          <a:xfrm>
            <a:off x="0" y="5219700"/>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5" name="直接连接符 31"/>
          <p:cNvSpPr/>
          <p:nvPr/>
        </p:nvSpPr>
        <p:spPr>
          <a:xfrm>
            <a:off x="0" y="5286375"/>
            <a:ext cx="4319588"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6" name="直接连接符 39"/>
          <p:cNvSpPr/>
          <p:nvPr/>
        </p:nvSpPr>
        <p:spPr>
          <a:xfrm>
            <a:off x="7872413" y="5154613"/>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7" name="直接连接符 40"/>
          <p:cNvSpPr/>
          <p:nvPr/>
        </p:nvSpPr>
        <p:spPr>
          <a:xfrm>
            <a:off x="7872413" y="5219700"/>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68" name="直接连接符 41"/>
          <p:cNvSpPr/>
          <p:nvPr/>
        </p:nvSpPr>
        <p:spPr>
          <a:xfrm>
            <a:off x="7872413" y="5286375"/>
            <a:ext cx="4319587" cy="12700"/>
          </a:xfrm>
          <a:prstGeom prst="line">
            <a:avLst/>
          </a:prstGeom>
          <a:ln w="31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5370" name="TextBox 13"/>
          <p:cNvSpPr/>
          <p:nvPr/>
        </p:nvSpPr>
        <p:spPr>
          <a:xfrm>
            <a:off x="-674370" y="3002280"/>
            <a:ext cx="11725275" cy="1198880"/>
          </a:xfrm>
          <a:prstGeom prst="rect">
            <a:avLst/>
          </a:prstGeom>
          <a:noFill/>
          <a:ln w="9525">
            <a:noFill/>
          </a:ln>
        </p:spPr>
        <p:txBody>
          <a:bodyPr wrap="square" anchor="t">
            <a:spAutoFit/>
          </a:bodyPr>
          <a:p>
            <a:pPr algn="ctr"/>
            <a:r>
              <a:rPr lang="en-US"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   </a:t>
            </a:r>
            <a:r>
              <a:rPr 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项目</a:t>
            </a:r>
            <a:r>
              <a:rPr lang="en-US"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8   </a:t>
            </a:r>
            <a:r>
              <a:rPr lang="zh-CN"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rPr>
              <a:t>单车预测器</a:t>
            </a:r>
            <a:endParaRPr lang="zh-CN" altLang="zh-CN" sz="7200" b="1" dirty="0">
              <a:solidFill>
                <a:schemeClr val="bg1"/>
              </a:solidFill>
              <a:latin typeface="微软雅黑" panose="020B0503020204020204" pitchFamily="2" charset="-122"/>
              <a:ea typeface="微软雅黑" panose="020B0503020204020204" pitchFamily="2" charset="-122"/>
              <a:sym typeface="Copperplate Gothic Bold" panose="020E0705020206020404" pitchFamily="2" charset="0"/>
            </a:endParaRPr>
          </a:p>
        </p:txBody>
      </p:sp>
      <p:sp>
        <p:nvSpPr>
          <p:cNvPr id="15371" name="TextBox 13"/>
          <p:cNvSpPr/>
          <p:nvPr/>
        </p:nvSpPr>
        <p:spPr>
          <a:xfrm>
            <a:off x="3832225" y="4765675"/>
            <a:ext cx="4438650" cy="829945"/>
          </a:xfrm>
          <a:prstGeom prst="rect">
            <a:avLst/>
          </a:prstGeom>
          <a:noFill/>
          <a:ln w="9525">
            <a:noFill/>
          </a:ln>
        </p:spPr>
        <p:txBody>
          <a:bodyPr anchor="t">
            <a:spAutoFit/>
          </a:bodyPr>
          <a:p>
            <a:pPr algn="ctr"/>
            <a:r>
              <a:rPr lang="zh-CN" altLang="en-US" sz="4800" b="1" dirty="0">
                <a:latin typeface="微软雅黑" panose="020B0503020204020204" pitchFamily="2" charset="-122"/>
                <a:ea typeface="微软雅黑" panose="020B0503020204020204" pitchFamily="2" charset="-122"/>
              </a:rPr>
              <a:t>专业核心课程</a:t>
            </a:r>
            <a:endParaRPr lang="zh-CN" altLang="en-US" sz="4800" b="1" dirty="0">
              <a:latin typeface="微软雅黑" panose="020B0503020204020204" pitchFamily="2" charset="-122"/>
              <a:ea typeface="微软雅黑" panose="020B0503020204020204" pitchFamily="2" charset="-122"/>
            </a:endParaRPr>
          </a:p>
        </p:txBody>
      </p:sp>
      <p:pic>
        <p:nvPicPr>
          <p:cNvPr id="3" name="图片 2" descr="160733176"/>
          <p:cNvPicPr>
            <a:picLocks noChangeAspect="1"/>
          </p:cNvPicPr>
          <p:nvPr/>
        </p:nvPicPr>
        <p:blipFill>
          <a:blip r:embed="rId1"/>
          <a:stretch>
            <a:fillRect/>
          </a:stretch>
        </p:blipFill>
        <p:spPr>
          <a:xfrm>
            <a:off x="5015865" y="215900"/>
            <a:ext cx="2221865" cy="2221865"/>
          </a:xfrm>
          <a:prstGeom prst="rect">
            <a:avLst/>
          </a:prstGeom>
        </p:spPr>
      </p:pic>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8</a:t>
            </a:r>
            <a:r>
              <a:rPr sz="3200" dirty="0">
                <a:latin typeface="+mj-ea"/>
                <a:ea typeface="+mj-ea"/>
                <a:cs typeface="+mj-ea"/>
              </a:rPr>
              <a:t>.1　</a:t>
            </a:r>
            <a:r>
              <a:rPr lang="zh-CN" sz="3200" dirty="0">
                <a:latin typeface="+mj-ea"/>
                <a:ea typeface="+mj-ea"/>
                <a:cs typeface="+mj-ea"/>
              </a:rPr>
              <a:t>关于共享单车的烦恼</a:t>
            </a:r>
            <a:endParaRPr lang="zh-CN" sz="3200" dirty="0">
              <a:latin typeface="+mj-ea"/>
              <a:ea typeface="+mj-ea"/>
              <a:cs typeface="+mj-ea"/>
            </a:endParaRPr>
          </a:p>
        </p:txBody>
      </p:sp>
      <p:sp>
        <p:nvSpPr>
          <p:cNvPr id="4" name="文本框 3"/>
          <p:cNvSpPr txBox="1"/>
          <p:nvPr/>
        </p:nvSpPr>
        <p:spPr>
          <a:xfrm>
            <a:off x="1991360" y="1917065"/>
            <a:ext cx="7562850" cy="2168525"/>
          </a:xfrm>
          <a:prstGeom prst="rect">
            <a:avLst/>
          </a:prstGeom>
          <a:noFill/>
        </p:spPr>
        <p:txBody>
          <a:bodyPr wrap="square" rtlCol="0">
            <a:spAutoFit/>
          </a:bodyPr>
          <a:p>
            <a:pPr>
              <a:lnSpc>
                <a:spcPct val="150000"/>
              </a:lnSpc>
            </a:pPr>
            <a:r>
              <a:rPr lang="en-US" sz="1800">
                <a:latin typeface="微软雅黑" panose="020B0503020204020204" pitchFamily="2" charset="-122"/>
                <a:cs typeface="微软雅黑" panose="020B0503020204020204" pitchFamily="2" charset="-122"/>
                <a:sym typeface="+mn-ea"/>
              </a:rPr>
              <a:t>      </a:t>
            </a:r>
            <a:r>
              <a:rPr sz="1800">
                <a:latin typeface="微软雅黑" panose="020B0503020204020204" pitchFamily="2" charset="-122"/>
                <a:cs typeface="微软雅黑" panose="020B0503020204020204" pitchFamily="2" charset="-122"/>
                <a:sym typeface="+mn-ea"/>
              </a:rPr>
              <a:t>大约从 2016 年起，人们的身边出现了很多共享单车。共享单车在给人们带来便利的同时，也存在一个麻烦的问题：单车的分布很不均匀。为了更加科学有效地解决这个问题，需要构造一个单车数量的预测器，用来预测某一时间、某一停放区域的单车数量，供共享单车公司参考，以实现对单车的合理投放。</a:t>
            </a:r>
            <a:endParaRPr sz="1800">
              <a:latin typeface="微软雅黑" panose="020B0503020204020204" pitchFamily="2" charset="-122"/>
              <a:cs typeface="微软雅黑" panose="020B0503020204020204" pitchFamily="2" charset="-122"/>
              <a:sym typeface="+mn-ea"/>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8</a:t>
            </a:r>
            <a:r>
              <a:rPr sz="3200" dirty="0">
                <a:latin typeface="+mj-ea"/>
                <a:ea typeface="+mj-ea"/>
                <a:cs typeface="+mj-ea"/>
              </a:rPr>
              <a:t>.</a:t>
            </a:r>
            <a:r>
              <a:rPr lang="en-US" sz="3200" dirty="0">
                <a:latin typeface="+mj-ea"/>
                <a:ea typeface="+mj-ea"/>
                <a:cs typeface="+mj-ea"/>
              </a:rPr>
              <a:t>2</a:t>
            </a:r>
            <a:r>
              <a:rPr sz="3200" dirty="0">
                <a:latin typeface="+mj-ea"/>
                <a:ea typeface="+mj-ea"/>
                <a:cs typeface="+mj-ea"/>
              </a:rPr>
              <a:t>　</a:t>
            </a:r>
            <a:r>
              <a:rPr lang="zh-CN" sz="3200" dirty="0">
                <a:latin typeface="+mj-ea"/>
                <a:ea typeface="+mj-ea"/>
                <a:cs typeface="+mj-ea"/>
              </a:rPr>
              <a:t>单车预测器 1.0</a:t>
            </a:r>
            <a:endParaRPr lang="zh-CN" sz="3200" dirty="0">
              <a:latin typeface="+mj-ea"/>
              <a:ea typeface="+mj-ea"/>
              <a:cs typeface="+mj-ea"/>
            </a:endParaRPr>
          </a:p>
        </p:txBody>
      </p:sp>
      <p:sp>
        <p:nvSpPr>
          <p:cNvPr id="4" name="文本框 3"/>
          <p:cNvSpPr txBox="1"/>
          <p:nvPr/>
        </p:nvSpPr>
        <p:spPr>
          <a:xfrm>
            <a:off x="1991360" y="2060575"/>
            <a:ext cx="7562850" cy="2999740"/>
          </a:xfrm>
          <a:prstGeom prst="rect">
            <a:avLst/>
          </a:prstGeom>
          <a:noFill/>
        </p:spPr>
        <p:txBody>
          <a:bodyPr wrap="square" rtlCol="0">
            <a:spAutoFit/>
          </a:bodyPr>
          <a:p>
            <a:pPr>
              <a:lnSpc>
                <a:spcPct val="150000"/>
              </a:lnSpc>
            </a:pPr>
            <a:r>
              <a:rPr lang="en-US" altLang="zh-CN" sz="1800">
                <a:latin typeface="方正粗黑宋简体" panose="02000000000000000000" charset="-122"/>
                <a:ea typeface="方正粗黑宋简体" panose="02000000000000000000" charset="-122"/>
                <a:cs typeface="方正粗黑宋简体" panose="02000000000000000000" charset="-122"/>
                <a:sym typeface="+mn-ea"/>
              </a:rPr>
              <a:t>8.2.1</a:t>
            </a:r>
            <a:r>
              <a:rPr lang="zh-CN" altLang="en-US" sz="1800">
                <a:latin typeface="方正粗黑宋简体" panose="02000000000000000000" charset="-122"/>
                <a:ea typeface="方正粗黑宋简体" panose="02000000000000000000" charset="-122"/>
                <a:cs typeface="方正粗黑宋简体" panose="02000000000000000000" charset="-122"/>
                <a:sym typeface="+mn-ea"/>
              </a:rPr>
              <a:t> 人工神经网络简介</a:t>
            </a:r>
            <a:endParaRPr lang="zh-CN" altLang="en-US" sz="18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sz="1800">
                <a:latin typeface="微软雅黑" panose="020B0503020204020204" pitchFamily="2" charset="-122"/>
                <a:cs typeface="微软雅黑" panose="020B0503020204020204" pitchFamily="2" charset="-122"/>
                <a:sym typeface="+mn-ea"/>
              </a:rPr>
              <a:t>       </a:t>
            </a:r>
            <a:r>
              <a:rPr sz="1800">
                <a:latin typeface="微软雅黑" panose="020B0503020204020204" pitchFamily="2" charset="-122"/>
                <a:cs typeface="微软雅黑" panose="020B0503020204020204" pitchFamily="2" charset="-122"/>
                <a:sym typeface="+mn-ea"/>
              </a:rPr>
              <a:t>人工神经网络（简称神经网络）是一种受人脑的生物神经网络启发而设计的计算模型。人工神经网络非常擅长从输入的数据和标签中学习到映射关系，从而完成预测或者解决分类问题。</a:t>
            </a:r>
            <a:endParaRPr sz="1800">
              <a:latin typeface="微软雅黑" panose="020B0503020204020204" pitchFamily="2" charset="-122"/>
              <a:cs typeface="微软雅黑" panose="020B0503020204020204" pitchFamily="2" charset="-122"/>
              <a:sym typeface="+mn-ea"/>
            </a:endParaRPr>
          </a:p>
          <a:p>
            <a:pPr>
              <a:lnSpc>
                <a:spcPct val="150000"/>
              </a:lnSpc>
            </a:pPr>
            <a:r>
              <a:rPr lang="en-US" altLang="zh-CN" sz="1800">
                <a:latin typeface="方正粗黑宋简体" panose="02000000000000000000" charset="-122"/>
                <a:ea typeface="方正粗黑宋简体" panose="02000000000000000000" charset="-122"/>
                <a:cs typeface="方正粗黑宋简体" panose="02000000000000000000" charset="-122"/>
                <a:sym typeface="+mn-ea"/>
              </a:rPr>
              <a:t>8.2.2</a:t>
            </a:r>
            <a:r>
              <a:rPr lang="zh-CN" altLang="en-US" sz="1800">
                <a:latin typeface="方正粗黑宋简体" panose="02000000000000000000" charset="-122"/>
                <a:ea typeface="方正粗黑宋简体" panose="02000000000000000000" charset="-122"/>
                <a:cs typeface="方正粗黑宋简体" panose="02000000000000000000" charset="-122"/>
                <a:sym typeface="+mn-ea"/>
              </a:rPr>
              <a:t> 人工神经元</a:t>
            </a:r>
            <a:endParaRPr lang="zh-CN" altLang="en-US" sz="18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sz="1800">
                <a:latin typeface="微软雅黑" panose="020B0503020204020204" pitchFamily="2" charset="-122"/>
                <a:cs typeface="微软雅黑" panose="020B0503020204020204" pitchFamily="2" charset="-122"/>
                <a:sym typeface="+mn-ea"/>
              </a:rPr>
              <a:t>       </a:t>
            </a:r>
            <a:r>
              <a:rPr sz="1800">
                <a:latin typeface="微软雅黑" panose="020B0503020204020204" pitchFamily="2" charset="-122"/>
                <a:cs typeface="微软雅黑" panose="020B0503020204020204" pitchFamily="2" charset="-122"/>
                <a:sym typeface="+mn-ea"/>
              </a:rPr>
              <a:t>人工神经网络类似于生物神经网络，由人工神经元（简称神经元）构成。神经元用简单的数学模型来模拟生物神经细胞的信号传递与激活。</a:t>
            </a:r>
            <a:endParaRPr sz="1800">
              <a:latin typeface="微软雅黑" panose="020B0503020204020204" pitchFamily="2" charset="-122"/>
              <a:cs typeface="微软雅黑" panose="020B0503020204020204" pitchFamily="2" charset="-122"/>
              <a:sym typeface="+mn-ea"/>
            </a:endParaRPr>
          </a:p>
        </p:txBody>
      </p:sp>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8</a:t>
            </a:r>
            <a:r>
              <a:rPr sz="3200" dirty="0">
                <a:latin typeface="+mj-ea"/>
                <a:ea typeface="+mj-ea"/>
                <a:cs typeface="+mj-ea"/>
              </a:rPr>
              <a:t>.</a:t>
            </a:r>
            <a:r>
              <a:rPr lang="en-US" sz="3200" dirty="0">
                <a:latin typeface="+mj-ea"/>
                <a:ea typeface="+mj-ea"/>
                <a:cs typeface="+mj-ea"/>
              </a:rPr>
              <a:t>2</a:t>
            </a:r>
            <a:r>
              <a:rPr sz="3200" dirty="0">
                <a:latin typeface="+mj-ea"/>
                <a:ea typeface="+mj-ea"/>
                <a:cs typeface="+mj-ea"/>
              </a:rPr>
              <a:t>　</a:t>
            </a:r>
            <a:r>
              <a:rPr lang="zh-CN" sz="3200" dirty="0">
                <a:latin typeface="+mj-ea"/>
                <a:ea typeface="+mj-ea"/>
                <a:cs typeface="+mj-ea"/>
              </a:rPr>
              <a:t>单车预测器 1.0</a:t>
            </a:r>
            <a:endParaRPr lang="zh-CN" sz="3200" dirty="0">
              <a:latin typeface="+mj-ea"/>
              <a:ea typeface="+mj-ea"/>
              <a:cs typeface="+mj-ea"/>
            </a:endParaRPr>
          </a:p>
        </p:txBody>
      </p:sp>
      <p:sp>
        <p:nvSpPr>
          <p:cNvPr id="4" name="文本框 3"/>
          <p:cNvSpPr txBox="1"/>
          <p:nvPr/>
        </p:nvSpPr>
        <p:spPr>
          <a:xfrm>
            <a:off x="1991360" y="2275840"/>
            <a:ext cx="7562850" cy="2584450"/>
          </a:xfrm>
          <a:prstGeom prst="rect">
            <a:avLst/>
          </a:prstGeom>
          <a:noFill/>
        </p:spPr>
        <p:txBody>
          <a:bodyPr wrap="square" rtlCol="0">
            <a:spAutoFit/>
          </a:bodyPr>
          <a:p>
            <a:pPr>
              <a:lnSpc>
                <a:spcPct val="150000"/>
              </a:lnSpc>
            </a:pPr>
            <a:r>
              <a:rPr lang="en-US" altLang="zh-CN" sz="1800">
                <a:latin typeface="方正粗黑宋简体" panose="02000000000000000000" charset="-122"/>
                <a:ea typeface="方正粗黑宋简体" panose="02000000000000000000" charset="-122"/>
                <a:cs typeface="方正粗黑宋简体" panose="02000000000000000000" charset="-122"/>
                <a:sym typeface="+mn-ea"/>
              </a:rPr>
              <a:t>8.2.3</a:t>
            </a:r>
            <a:r>
              <a:rPr lang="zh-CN" altLang="en-US" sz="1800">
                <a:latin typeface="方正粗黑宋简体" panose="02000000000000000000" charset="-122"/>
                <a:ea typeface="方正粗黑宋简体" panose="02000000000000000000" charset="-122"/>
                <a:cs typeface="方正粗黑宋简体" panose="02000000000000000000" charset="-122"/>
                <a:sym typeface="+mn-ea"/>
              </a:rPr>
              <a:t> 两个隐含层神经元</a:t>
            </a:r>
            <a:endParaRPr lang="zh-CN" altLang="en-US" sz="18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sz="1800">
                <a:latin typeface="微软雅黑" panose="020B0503020204020204" pitchFamily="2" charset="-122"/>
                <a:cs typeface="微软雅黑" panose="020B0503020204020204" pitchFamily="2" charset="-122"/>
                <a:sym typeface="+mn-ea"/>
              </a:rPr>
              <a:t>       </a:t>
            </a:r>
            <a:r>
              <a:rPr sz="1800">
                <a:latin typeface="微软雅黑" panose="020B0503020204020204" pitchFamily="2" charset="-122"/>
                <a:cs typeface="微软雅黑" panose="020B0503020204020204" pitchFamily="2" charset="-122"/>
                <a:sym typeface="+mn-ea"/>
              </a:rPr>
              <a:t>用有限多的隐含层神经元可以逼近任意的有限区间内的曲线，这叫作通用逼近定理（Universal ApproximationTheorem）。</a:t>
            </a:r>
            <a:endParaRPr sz="1800">
              <a:latin typeface="微软雅黑" panose="020B0503020204020204" pitchFamily="2" charset="-122"/>
              <a:cs typeface="微软雅黑" panose="020B0503020204020204" pitchFamily="2" charset="-122"/>
              <a:sym typeface="+mn-ea"/>
            </a:endParaRPr>
          </a:p>
          <a:p>
            <a:pPr>
              <a:lnSpc>
                <a:spcPct val="150000"/>
              </a:lnSpc>
            </a:pPr>
            <a:r>
              <a:rPr lang="en-US" altLang="zh-CN" sz="1800">
                <a:latin typeface="方正粗黑宋简体" panose="02000000000000000000" charset="-122"/>
                <a:ea typeface="方正粗黑宋简体" panose="02000000000000000000" charset="-122"/>
                <a:cs typeface="方正粗黑宋简体" panose="02000000000000000000" charset="-122"/>
                <a:sym typeface="+mn-ea"/>
              </a:rPr>
              <a:t>8.2.4</a:t>
            </a:r>
            <a:r>
              <a:rPr lang="zh-CN" altLang="en-US" sz="1800">
                <a:latin typeface="方正粗黑宋简体" panose="02000000000000000000" charset="-122"/>
                <a:ea typeface="方正粗黑宋简体" panose="02000000000000000000" charset="-122"/>
                <a:cs typeface="方正粗黑宋简体" panose="02000000000000000000" charset="-122"/>
                <a:sym typeface="+mn-ea"/>
              </a:rPr>
              <a:t> 训练与运行</a:t>
            </a:r>
            <a:endParaRPr lang="zh-CN" altLang="en-US" sz="18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sz="1800">
                <a:latin typeface="微软雅黑" panose="020B0503020204020204" pitchFamily="2" charset="-122"/>
                <a:cs typeface="微软雅黑" panose="020B0503020204020204" pitchFamily="2" charset="-122"/>
                <a:sym typeface="+mn-ea"/>
              </a:rPr>
              <a:t>       </a:t>
            </a:r>
            <a:r>
              <a:rPr sz="1800">
                <a:latin typeface="微软雅黑" panose="020B0503020204020204" pitchFamily="2" charset="-122"/>
                <a:cs typeface="微软雅黑" panose="020B0503020204020204" pitchFamily="2" charset="-122"/>
                <a:sym typeface="+mn-ea"/>
              </a:rPr>
              <a:t>要想完成神经网络的训练，首先要给这个神经网络定义一个损失函数，用来衡量网络在现有的参数组合下输出表现的好坏。</a:t>
            </a:r>
            <a:endParaRPr sz="1800">
              <a:latin typeface="微软雅黑" panose="020B0503020204020204" pitchFamily="2" charset="-122"/>
              <a:cs typeface="微软雅黑" panose="020B0503020204020204" pitchFamily="2" charset="-122"/>
              <a:sym typeface="+mn-ea"/>
            </a:endParaRPr>
          </a:p>
        </p:txBody>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8</a:t>
            </a:r>
            <a:r>
              <a:rPr sz="3200" dirty="0">
                <a:latin typeface="+mj-ea"/>
                <a:ea typeface="+mj-ea"/>
                <a:cs typeface="+mj-ea"/>
              </a:rPr>
              <a:t>.</a:t>
            </a:r>
            <a:r>
              <a:rPr lang="en-US" sz="3200" dirty="0">
                <a:latin typeface="+mj-ea"/>
                <a:ea typeface="+mj-ea"/>
                <a:cs typeface="+mj-ea"/>
              </a:rPr>
              <a:t>2</a:t>
            </a:r>
            <a:r>
              <a:rPr sz="3200" dirty="0">
                <a:latin typeface="+mj-ea"/>
                <a:ea typeface="+mj-ea"/>
                <a:cs typeface="+mj-ea"/>
              </a:rPr>
              <a:t>　</a:t>
            </a:r>
            <a:r>
              <a:rPr lang="zh-CN" sz="3200" dirty="0">
                <a:latin typeface="+mj-ea"/>
                <a:ea typeface="+mj-ea"/>
                <a:cs typeface="+mj-ea"/>
              </a:rPr>
              <a:t>单车预测器 1.0</a:t>
            </a:r>
            <a:endParaRPr lang="zh-CN" sz="3200" dirty="0">
              <a:latin typeface="+mj-ea"/>
              <a:ea typeface="+mj-ea"/>
              <a:cs typeface="+mj-ea"/>
            </a:endParaRPr>
          </a:p>
        </p:txBody>
      </p:sp>
      <p:sp>
        <p:nvSpPr>
          <p:cNvPr id="4" name="文本框 3"/>
          <p:cNvSpPr txBox="1"/>
          <p:nvPr/>
        </p:nvSpPr>
        <p:spPr>
          <a:xfrm>
            <a:off x="1991360" y="2275840"/>
            <a:ext cx="7562850" cy="2584450"/>
          </a:xfrm>
          <a:prstGeom prst="rect">
            <a:avLst/>
          </a:prstGeom>
          <a:noFill/>
        </p:spPr>
        <p:txBody>
          <a:bodyPr wrap="square" rtlCol="0">
            <a:spAutoFit/>
          </a:bodyPr>
          <a:p>
            <a:pPr>
              <a:lnSpc>
                <a:spcPct val="150000"/>
              </a:lnSpc>
            </a:pPr>
            <a:r>
              <a:rPr lang="en-US" altLang="zh-CN" sz="1800">
                <a:latin typeface="方正粗黑宋简体" panose="02000000000000000000" charset="-122"/>
                <a:ea typeface="方正粗黑宋简体" panose="02000000000000000000" charset="-122"/>
                <a:cs typeface="方正粗黑宋简体" panose="02000000000000000000" charset="-122"/>
                <a:sym typeface="+mn-ea"/>
              </a:rPr>
              <a:t>8.2.5</a:t>
            </a:r>
            <a:r>
              <a:rPr lang="zh-CN" altLang="en-US" sz="1800">
                <a:latin typeface="方正粗黑宋简体" panose="02000000000000000000" charset="-122"/>
                <a:ea typeface="方正粗黑宋简体" panose="02000000000000000000" charset="-122"/>
                <a:cs typeface="方正粗黑宋简体" panose="02000000000000000000" charset="-122"/>
                <a:sym typeface="+mn-ea"/>
              </a:rPr>
              <a:t> 失败的神经预测器</a:t>
            </a:r>
            <a:endParaRPr lang="zh-CN" altLang="en-US" sz="18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sz="1800">
                <a:latin typeface="微软雅黑" panose="020B0503020204020204" pitchFamily="2" charset="-122"/>
                <a:cs typeface="微软雅黑" panose="020B0503020204020204" pitchFamily="2" charset="-122"/>
                <a:sym typeface="+mn-ea"/>
              </a:rPr>
              <a:t>       </a:t>
            </a:r>
            <a:r>
              <a:rPr sz="1800">
                <a:latin typeface="微软雅黑" panose="020B0503020204020204" pitchFamily="2" charset="-122"/>
                <a:cs typeface="微软雅黑" panose="020B0503020204020204" pitchFamily="2" charset="-122"/>
                <a:sym typeface="+mn-ea"/>
              </a:rPr>
              <a:t>为什么神经网络可以非常好地拟合已知的 50 个数据点，却完全不能预测出更多的数据点呢？原因在于过拟合。</a:t>
            </a:r>
            <a:endParaRPr sz="1800">
              <a:latin typeface="微软雅黑" panose="020B0503020204020204" pitchFamily="2" charset="-122"/>
              <a:cs typeface="微软雅黑" panose="020B0503020204020204" pitchFamily="2" charset="-122"/>
              <a:sym typeface="+mn-ea"/>
            </a:endParaRPr>
          </a:p>
          <a:p>
            <a:pPr>
              <a:lnSpc>
                <a:spcPct val="150000"/>
              </a:lnSpc>
            </a:pPr>
            <a:r>
              <a:rPr lang="en-US" altLang="zh-CN" sz="1800">
                <a:latin typeface="方正粗黑宋简体" panose="02000000000000000000" charset="-122"/>
                <a:ea typeface="方正粗黑宋简体" panose="02000000000000000000" charset="-122"/>
                <a:cs typeface="方正粗黑宋简体" panose="02000000000000000000" charset="-122"/>
                <a:sym typeface="+mn-ea"/>
              </a:rPr>
              <a:t>8.2.6</a:t>
            </a:r>
            <a:r>
              <a:rPr lang="zh-CN" altLang="en-US" sz="1800">
                <a:latin typeface="方正粗黑宋简体" panose="02000000000000000000" charset="-122"/>
                <a:ea typeface="方正粗黑宋简体" panose="02000000000000000000" charset="-122"/>
                <a:cs typeface="方正粗黑宋简体" panose="02000000000000000000" charset="-122"/>
                <a:sym typeface="+mn-ea"/>
              </a:rPr>
              <a:t> 过拟合</a:t>
            </a:r>
            <a:endParaRPr lang="zh-CN" altLang="en-US" sz="18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sz="1800">
                <a:latin typeface="微软雅黑" panose="020B0503020204020204" pitchFamily="2" charset="-122"/>
                <a:cs typeface="微软雅黑" panose="020B0503020204020204" pitchFamily="2" charset="-122"/>
                <a:sym typeface="+mn-ea"/>
              </a:rPr>
              <a:t>       </a:t>
            </a:r>
            <a:r>
              <a:rPr sz="1800">
                <a:latin typeface="微软雅黑" panose="020B0503020204020204" pitchFamily="2" charset="-122"/>
                <a:cs typeface="微软雅黑" panose="020B0503020204020204" pitchFamily="2" charset="-122"/>
                <a:sym typeface="+mn-ea"/>
              </a:rPr>
              <a:t>所谓过拟合（Over Fitting）现象就是指模型可以在训练数据上进行非常好的预测，但在全新的测试数据中却得不到好的表现。</a:t>
            </a:r>
            <a:endParaRPr sz="1800">
              <a:latin typeface="微软雅黑" panose="020B0503020204020204" pitchFamily="2" charset="-122"/>
              <a:cs typeface="微软雅黑" panose="020B0503020204020204" pitchFamily="2" charset="-122"/>
              <a:sym typeface="+mn-ea"/>
            </a:endParaRPr>
          </a:p>
        </p:txBody>
      </p:sp>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8</a:t>
            </a:r>
            <a:r>
              <a:rPr sz="3200" dirty="0">
                <a:latin typeface="+mj-ea"/>
                <a:ea typeface="+mj-ea"/>
                <a:cs typeface="+mj-ea"/>
              </a:rPr>
              <a:t>.</a:t>
            </a:r>
            <a:r>
              <a:rPr lang="en-US" sz="3200" dirty="0">
                <a:latin typeface="+mj-ea"/>
                <a:ea typeface="+mj-ea"/>
                <a:cs typeface="+mj-ea"/>
              </a:rPr>
              <a:t>3</a:t>
            </a:r>
            <a:r>
              <a:rPr sz="3200" dirty="0">
                <a:latin typeface="+mj-ea"/>
                <a:ea typeface="+mj-ea"/>
                <a:cs typeface="+mj-ea"/>
              </a:rPr>
              <a:t>　</a:t>
            </a:r>
            <a:r>
              <a:rPr lang="zh-CN" sz="3200" dirty="0">
                <a:latin typeface="+mj-ea"/>
                <a:ea typeface="+mj-ea"/>
                <a:cs typeface="+mj-ea"/>
              </a:rPr>
              <a:t>单车预测器 </a:t>
            </a:r>
            <a:r>
              <a:rPr lang="en-US" altLang="zh-CN" sz="3200" dirty="0">
                <a:latin typeface="+mj-ea"/>
                <a:ea typeface="+mj-ea"/>
                <a:cs typeface="+mj-ea"/>
              </a:rPr>
              <a:t>2</a:t>
            </a:r>
            <a:r>
              <a:rPr lang="zh-CN" sz="3200" dirty="0">
                <a:latin typeface="+mj-ea"/>
                <a:ea typeface="+mj-ea"/>
                <a:cs typeface="+mj-ea"/>
              </a:rPr>
              <a:t>.0</a:t>
            </a:r>
            <a:endParaRPr lang="zh-CN" sz="3200" dirty="0">
              <a:latin typeface="+mj-ea"/>
              <a:ea typeface="+mj-ea"/>
              <a:cs typeface="+mj-ea"/>
            </a:endParaRPr>
          </a:p>
        </p:txBody>
      </p:sp>
      <p:sp>
        <p:nvSpPr>
          <p:cNvPr id="4" name="文本框 3"/>
          <p:cNvSpPr txBox="1"/>
          <p:nvPr/>
        </p:nvSpPr>
        <p:spPr>
          <a:xfrm>
            <a:off x="1991360" y="2275840"/>
            <a:ext cx="7562850" cy="2999740"/>
          </a:xfrm>
          <a:prstGeom prst="rect">
            <a:avLst/>
          </a:prstGeom>
          <a:noFill/>
        </p:spPr>
        <p:txBody>
          <a:bodyPr wrap="square" rtlCol="0">
            <a:spAutoFit/>
          </a:bodyPr>
          <a:p>
            <a:pPr>
              <a:lnSpc>
                <a:spcPct val="150000"/>
              </a:lnSpc>
            </a:pPr>
            <a:r>
              <a:rPr lang="en-US" altLang="zh-CN" sz="1800">
                <a:latin typeface="方正粗黑宋简体" panose="02000000000000000000" charset="-122"/>
                <a:ea typeface="方正粗黑宋简体" panose="02000000000000000000" charset="-122"/>
                <a:cs typeface="方正粗黑宋简体" panose="02000000000000000000" charset="-122"/>
                <a:sym typeface="+mn-ea"/>
              </a:rPr>
              <a:t>8.3.1</a:t>
            </a:r>
            <a:r>
              <a:rPr lang="zh-CN" altLang="en-US" sz="1800">
                <a:latin typeface="方正粗黑宋简体" panose="02000000000000000000" charset="-122"/>
                <a:ea typeface="方正粗黑宋简体" panose="02000000000000000000" charset="-122"/>
                <a:cs typeface="方正粗黑宋简体" panose="02000000000000000000" charset="-122"/>
                <a:sym typeface="+mn-ea"/>
              </a:rPr>
              <a:t> 数据的预处理过程</a:t>
            </a:r>
            <a:endParaRPr lang="zh-CN" altLang="en-US" sz="18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sz="1800">
                <a:latin typeface="微软雅黑" panose="020B0503020204020204" pitchFamily="2" charset="-122"/>
                <a:cs typeface="微软雅黑" panose="020B0503020204020204" pitchFamily="2" charset="-122"/>
                <a:sym typeface="+mn-ea"/>
              </a:rPr>
              <a:t>       </a:t>
            </a:r>
            <a:r>
              <a:rPr sz="1800">
                <a:latin typeface="微软雅黑" panose="020B0503020204020204" pitchFamily="2" charset="-122"/>
                <a:cs typeface="微软雅黑" panose="020B0503020204020204" pitchFamily="2" charset="-122"/>
                <a:sym typeface="+mn-ea"/>
              </a:rPr>
              <a:t>所谓的类型变量就是指这个变量可以在几种不同的类别中取值</a:t>
            </a:r>
            <a:r>
              <a:rPr lang="zh-CN" sz="1800">
                <a:latin typeface="微软雅黑" panose="020B0503020204020204" pitchFamily="2" charset="-122"/>
                <a:cs typeface="微软雅黑" panose="020B0503020204020204" pitchFamily="2" charset="-122"/>
                <a:sym typeface="+mn-ea"/>
              </a:rPr>
              <a:t>。另一种类型就是数值类型，这种变量会从一个数值区间中连续取值。需要对两种变量分别进行预处理。</a:t>
            </a:r>
            <a:endParaRPr lang="zh-CN" sz="1800">
              <a:latin typeface="微软雅黑" panose="020B0503020204020204" pitchFamily="2" charset="-122"/>
              <a:cs typeface="微软雅黑" panose="020B0503020204020204" pitchFamily="2" charset="-122"/>
              <a:sym typeface="+mn-ea"/>
            </a:endParaRPr>
          </a:p>
          <a:p>
            <a:pPr>
              <a:lnSpc>
                <a:spcPct val="150000"/>
              </a:lnSpc>
            </a:pPr>
            <a:r>
              <a:rPr lang="en-US" altLang="zh-CN" sz="1800">
                <a:latin typeface="方正粗黑宋简体" panose="02000000000000000000" charset="-122"/>
                <a:ea typeface="方正粗黑宋简体" panose="02000000000000000000" charset="-122"/>
                <a:cs typeface="方正粗黑宋简体" panose="02000000000000000000" charset="-122"/>
                <a:sym typeface="+mn-ea"/>
              </a:rPr>
              <a:t>8.3.2</a:t>
            </a:r>
            <a:r>
              <a:rPr lang="zh-CN" altLang="en-US" sz="1800">
                <a:latin typeface="方正粗黑宋简体" panose="02000000000000000000" charset="-122"/>
                <a:ea typeface="方正粗黑宋简体" panose="02000000000000000000" charset="-122"/>
                <a:cs typeface="方正粗黑宋简体" panose="02000000000000000000" charset="-122"/>
                <a:sym typeface="+mn-ea"/>
              </a:rPr>
              <a:t> 构建神经网络</a:t>
            </a:r>
            <a:endParaRPr lang="zh-CN" altLang="en-US" sz="18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sz="1800">
                <a:latin typeface="微软雅黑" panose="020B0503020204020204" pitchFamily="2" charset="-122"/>
                <a:cs typeface="微软雅黑" panose="020B0503020204020204" pitchFamily="2" charset="-122"/>
                <a:sym typeface="+mn-ea"/>
              </a:rPr>
              <a:t>       </a:t>
            </a:r>
            <a:r>
              <a:rPr sz="1800">
                <a:latin typeface="微软雅黑" panose="020B0503020204020204" pitchFamily="2" charset="-122"/>
                <a:cs typeface="微软雅黑" panose="020B0503020204020204" pitchFamily="2" charset="-122"/>
                <a:sym typeface="+mn-ea"/>
              </a:rPr>
              <a:t>在数据处理完毕后，将构建新的人工神经网络。数据越复杂，数据量越大，就需要越多的神经元。但是神经元过多容易造成过拟合。</a:t>
            </a:r>
            <a:endParaRPr sz="1800">
              <a:latin typeface="微软雅黑" panose="020B0503020204020204" pitchFamily="2" charset="-122"/>
              <a:cs typeface="微软雅黑" panose="020B0503020204020204" pitchFamily="2" charset="-122"/>
              <a:sym typeface="+mn-ea"/>
            </a:endParaRP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8</a:t>
            </a:r>
            <a:r>
              <a:rPr sz="3200" dirty="0">
                <a:latin typeface="+mj-ea"/>
                <a:ea typeface="+mj-ea"/>
                <a:cs typeface="+mj-ea"/>
              </a:rPr>
              <a:t>.</a:t>
            </a:r>
            <a:r>
              <a:rPr lang="en-US" sz="3200" dirty="0">
                <a:latin typeface="+mj-ea"/>
                <a:ea typeface="+mj-ea"/>
                <a:cs typeface="+mj-ea"/>
              </a:rPr>
              <a:t>3</a:t>
            </a:r>
            <a:r>
              <a:rPr sz="3200" dirty="0">
                <a:latin typeface="+mj-ea"/>
                <a:ea typeface="+mj-ea"/>
                <a:cs typeface="+mj-ea"/>
              </a:rPr>
              <a:t>　</a:t>
            </a:r>
            <a:r>
              <a:rPr lang="zh-CN" sz="3200" dirty="0">
                <a:latin typeface="+mj-ea"/>
                <a:ea typeface="+mj-ea"/>
                <a:cs typeface="+mj-ea"/>
              </a:rPr>
              <a:t>单车预测器 </a:t>
            </a:r>
            <a:r>
              <a:rPr lang="en-US" altLang="zh-CN" sz="3200" dirty="0">
                <a:latin typeface="+mj-ea"/>
                <a:ea typeface="+mj-ea"/>
                <a:cs typeface="+mj-ea"/>
              </a:rPr>
              <a:t>2</a:t>
            </a:r>
            <a:r>
              <a:rPr lang="zh-CN" sz="3200" dirty="0">
                <a:latin typeface="+mj-ea"/>
                <a:ea typeface="+mj-ea"/>
                <a:cs typeface="+mj-ea"/>
              </a:rPr>
              <a:t>.0</a:t>
            </a:r>
            <a:endParaRPr lang="zh-CN" sz="3200" dirty="0">
              <a:latin typeface="+mj-ea"/>
              <a:ea typeface="+mj-ea"/>
              <a:cs typeface="+mj-ea"/>
            </a:endParaRPr>
          </a:p>
        </p:txBody>
      </p:sp>
      <p:sp>
        <p:nvSpPr>
          <p:cNvPr id="4" name="文本框 3"/>
          <p:cNvSpPr txBox="1"/>
          <p:nvPr/>
        </p:nvSpPr>
        <p:spPr>
          <a:xfrm>
            <a:off x="1991360" y="1845310"/>
            <a:ext cx="7562850" cy="3830955"/>
          </a:xfrm>
          <a:prstGeom prst="rect">
            <a:avLst/>
          </a:prstGeom>
          <a:noFill/>
        </p:spPr>
        <p:txBody>
          <a:bodyPr wrap="square" rtlCol="0">
            <a:spAutoFit/>
          </a:bodyPr>
          <a:p>
            <a:pPr>
              <a:lnSpc>
                <a:spcPct val="150000"/>
              </a:lnSpc>
            </a:pPr>
            <a:r>
              <a:rPr lang="en-US" altLang="zh-CN" sz="1800">
                <a:latin typeface="方正粗黑宋简体" panose="02000000000000000000" charset="-122"/>
                <a:ea typeface="方正粗黑宋简体" panose="02000000000000000000" charset="-122"/>
                <a:cs typeface="方正粗黑宋简体" panose="02000000000000000000" charset="-122"/>
                <a:sym typeface="+mn-ea"/>
              </a:rPr>
              <a:t>8.3.3</a:t>
            </a:r>
            <a:r>
              <a:rPr lang="zh-CN" altLang="en-US" sz="1800">
                <a:latin typeface="方正粗黑宋简体" panose="02000000000000000000" charset="-122"/>
                <a:ea typeface="方正粗黑宋简体" panose="02000000000000000000" charset="-122"/>
                <a:cs typeface="方正粗黑宋简体" panose="02000000000000000000" charset="-122"/>
                <a:sym typeface="+mn-ea"/>
              </a:rPr>
              <a:t> 数据的分批处理</a:t>
            </a:r>
            <a:endParaRPr lang="zh-CN" altLang="en-US" sz="18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altLang="zh-CN" sz="1800">
                <a:latin typeface="微软雅黑" panose="020B0503020204020204" pitchFamily="2" charset="-122"/>
                <a:cs typeface="微软雅黑" panose="020B0503020204020204" pitchFamily="2" charset="-122"/>
                <a:sym typeface="+mn-ea"/>
              </a:rPr>
              <a:t>       </a:t>
            </a:r>
            <a:r>
              <a:rPr sz="1800">
                <a:latin typeface="微软雅黑" panose="020B0503020204020204" pitchFamily="2" charset="-122"/>
                <a:cs typeface="微软雅黑" panose="020B0503020204020204" pitchFamily="2" charset="-122"/>
                <a:sym typeface="+mn-ea"/>
              </a:rPr>
              <a:t>在大数据量的情况下，如果在每个训练周期都处理所有数据，则会出现运算速度过慢、迭代可能不收敛等问题。解决方法通常是采取批处理（Batch Processing）的模式，也就是将所有的数据记录划分成一个批次大小（Batch Size）的小数据集，然后在每个训练周期给神经网络输入一批数据</a:t>
            </a:r>
            <a:r>
              <a:rPr lang="zh-CN" sz="1800">
                <a:latin typeface="微软雅黑" panose="020B0503020204020204" pitchFamily="2" charset="-122"/>
                <a:cs typeface="微软雅黑" panose="020B0503020204020204" pitchFamily="2" charset="-122"/>
                <a:sym typeface="+mn-ea"/>
              </a:rPr>
              <a:t>。</a:t>
            </a:r>
            <a:endParaRPr lang="zh-CN" sz="1800">
              <a:latin typeface="微软雅黑" panose="020B0503020204020204" pitchFamily="2" charset="-122"/>
              <a:cs typeface="微软雅黑" panose="020B0503020204020204" pitchFamily="2" charset="-122"/>
              <a:sym typeface="+mn-ea"/>
            </a:endParaRPr>
          </a:p>
          <a:p>
            <a:pPr>
              <a:lnSpc>
                <a:spcPct val="150000"/>
              </a:lnSpc>
            </a:pPr>
            <a:r>
              <a:rPr lang="en-US" altLang="zh-CN" sz="1800">
                <a:latin typeface="方正粗黑宋简体" panose="02000000000000000000" charset="-122"/>
                <a:ea typeface="方正粗黑宋简体" panose="02000000000000000000" charset="-122"/>
                <a:cs typeface="方正粗黑宋简体" panose="02000000000000000000" charset="-122"/>
                <a:sym typeface="+mn-ea"/>
              </a:rPr>
              <a:t>8.3.4</a:t>
            </a:r>
            <a:r>
              <a:rPr lang="zh-CN" altLang="en-US" sz="1800">
                <a:latin typeface="方正粗黑宋简体" panose="02000000000000000000" charset="-122"/>
                <a:ea typeface="方正粗黑宋简体" panose="02000000000000000000" charset="-122"/>
                <a:cs typeface="方正粗黑宋简体" panose="02000000000000000000" charset="-122"/>
                <a:sym typeface="+mn-ea"/>
              </a:rPr>
              <a:t> 测试神经网络</a:t>
            </a:r>
            <a:endParaRPr lang="zh-CN" altLang="en-US" sz="1800">
              <a:latin typeface="方正粗黑宋简体" panose="02000000000000000000" charset="-122"/>
              <a:ea typeface="方正粗黑宋简体" panose="02000000000000000000" charset="-122"/>
              <a:cs typeface="方正粗黑宋简体" panose="02000000000000000000" charset="-122"/>
              <a:sym typeface="+mn-ea"/>
            </a:endParaRPr>
          </a:p>
          <a:p>
            <a:pPr>
              <a:lnSpc>
                <a:spcPct val="150000"/>
              </a:lnSpc>
            </a:pPr>
            <a:r>
              <a:rPr lang="en-US" sz="1800">
                <a:latin typeface="微软雅黑" panose="020B0503020204020204" pitchFamily="2" charset="-122"/>
                <a:cs typeface="微软雅黑" panose="020B0503020204020204" pitchFamily="2" charset="-122"/>
                <a:sym typeface="+mn-ea"/>
              </a:rPr>
              <a:t>       </a:t>
            </a:r>
            <a:r>
              <a:rPr sz="1800">
                <a:latin typeface="微软雅黑" panose="020B0503020204020204" pitchFamily="2" charset="-122"/>
                <a:cs typeface="微软雅黑" panose="020B0503020204020204" pitchFamily="2" charset="-122"/>
                <a:sym typeface="+mn-ea"/>
              </a:rPr>
              <a:t>接下来便可以用训练好的神经网络在测试集上进行预测，并且将后 21 天的预测数据与真实数据画在一起进行比较。</a:t>
            </a:r>
            <a:endParaRPr sz="1800">
              <a:latin typeface="微软雅黑" panose="020B0503020204020204" pitchFamily="2" charset="-122"/>
              <a:cs typeface="微软雅黑" panose="020B0503020204020204" pitchFamily="2" charset="-122"/>
              <a:sym typeface="+mn-ea"/>
            </a:endParaRP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直接连接符 4"/>
          <p:cNvSpPr/>
          <p:nvPr/>
        </p:nvSpPr>
        <p:spPr>
          <a:xfrm flipH="1">
            <a:off x="1430338" y="6480175"/>
            <a:ext cx="10620375"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58" name="直接连接符 5"/>
          <p:cNvSpPr/>
          <p:nvPr/>
        </p:nvSpPr>
        <p:spPr>
          <a:xfrm flipH="1">
            <a:off x="141288" y="6480175"/>
            <a:ext cx="792162" cy="0"/>
          </a:xfrm>
          <a:prstGeom prst="line">
            <a:avLst/>
          </a:prstGeom>
          <a:ln w="15875"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grpSp>
        <p:nvGrpSpPr>
          <p:cNvPr id="19459" name="组合 6"/>
          <p:cNvGrpSpPr/>
          <p:nvPr/>
        </p:nvGrpSpPr>
        <p:grpSpPr>
          <a:xfrm flipH="1">
            <a:off x="974725" y="6269038"/>
            <a:ext cx="412750" cy="420687"/>
            <a:chOff x="0" y="0"/>
            <a:chExt cx="3868830" cy="3952255"/>
          </a:xfrm>
        </p:grpSpPr>
        <p:sp>
          <p:nvSpPr>
            <p:cNvPr id="19460" name="椭圆 7"/>
            <p:cNvSpPr/>
            <p:nvPr/>
          </p:nvSpPr>
          <p:spPr>
            <a:xfrm>
              <a:off x="1621988" y="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1" name="椭圆 8"/>
            <p:cNvSpPr/>
            <p:nvPr/>
          </p:nvSpPr>
          <p:spPr>
            <a:xfrm rot="1542857">
              <a:off x="2343840"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2" name="椭圆 9"/>
            <p:cNvSpPr/>
            <p:nvPr/>
          </p:nvSpPr>
          <p:spPr>
            <a:xfrm rot="3085714">
              <a:off x="2922716"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3" name="椭圆 10"/>
            <p:cNvSpPr/>
            <p:nvPr/>
          </p:nvSpPr>
          <p:spPr>
            <a:xfrm rot="7714286">
              <a:off x="2922716"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4" name="椭圆 11"/>
            <p:cNvSpPr/>
            <p:nvPr/>
          </p:nvSpPr>
          <p:spPr>
            <a:xfrm rot="4628572">
              <a:off x="324397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5" name="椭圆 12"/>
            <p:cNvSpPr/>
            <p:nvPr/>
          </p:nvSpPr>
          <p:spPr>
            <a:xfrm rot="9257144">
              <a:off x="2343840"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6" name="椭圆 13"/>
            <p:cNvSpPr/>
            <p:nvPr/>
          </p:nvSpPr>
          <p:spPr>
            <a:xfrm rot="6171428">
              <a:off x="324397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7" name="椭圆 14"/>
            <p:cNvSpPr/>
            <p:nvPr/>
          </p:nvSpPr>
          <p:spPr>
            <a:xfrm rot="10800000">
              <a:off x="1621988" y="3327400"/>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8" name="椭圆 15"/>
            <p:cNvSpPr/>
            <p:nvPr/>
          </p:nvSpPr>
          <p:spPr>
            <a:xfrm rot="-9257142">
              <a:off x="900135" y="3162641"/>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69" name="椭圆 16"/>
            <p:cNvSpPr/>
            <p:nvPr/>
          </p:nvSpPr>
          <p:spPr>
            <a:xfrm rot="-7714285">
              <a:off x="321250" y="2700994"/>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0" name="椭圆 17"/>
            <p:cNvSpPr/>
            <p:nvPr/>
          </p:nvSpPr>
          <p:spPr>
            <a:xfrm rot="-1542858">
              <a:off x="900135" y="164758"/>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1" name="椭圆 18"/>
            <p:cNvSpPr/>
            <p:nvPr/>
          </p:nvSpPr>
          <p:spPr>
            <a:xfrm rot="-6171429">
              <a:off x="0" y="2033903"/>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2" name="椭圆 19"/>
            <p:cNvSpPr/>
            <p:nvPr/>
          </p:nvSpPr>
          <p:spPr>
            <a:xfrm rot="-4628571">
              <a:off x="0" y="1293486"/>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sp>
          <p:nvSpPr>
            <p:cNvPr id="19473" name="椭圆 20"/>
            <p:cNvSpPr/>
            <p:nvPr/>
          </p:nvSpPr>
          <p:spPr>
            <a:xfrm rot="-3085715">
              <a:off x="321250" y="626395"/>
              <a:ext cx="624855" cy="624855"/>
            </a:xfrm>
            <a:prstGeom prst="ellipse">
              <a:avLst/>
            </a:prstGeom>
            <a:solidFill>
              <a:srgbClr val="28A9D6"/>
            </a:solidFill>
            <a:ln w="9525">
              <a:noFill/>
            </a:ln>
          </p:spPr>
          <p:txBody>
            <a:bodyPr anchor="ctr"/>
            <a:p>
              <a:pPr algn="ctr"/>
              <a:endParaRPr lang="zh-CN" altLang="en-US" dirty="0">
                <a:solidFill>
                  <a:srgbClr val="FFFFFF"/>
                </a:solidFill>
                <a:latin typeface="Copperplate Gothic Bold" panose="020E0705020206020404" pitchFamily="2" charset="0"/>
                <a:ea typeface="宋体" panose="02010600030101010101" pitchFamily="2" charset="-122"/>
              </a:endParaRPr>
            </a:p>
          </p:txBody>
        </p:sp>
      </p:grpSp>
      <p:sp>
        <p:nvSpPr>
          <p:cNvPr id="19474" name="直接连接符 23" hidden="1"/>
          <p:cNvSpPr/>
          <p:nvPr/>
        </p:nvSpPr>
        <p:spPr>
          <a:xfrm>
            <a:off x="3181350" y="431800"/>
            <a:ext cx="0" cy="525463"/>
          </a:xfrm>
          <a:prstGeom prst="line">
            <a:avLst/>
          </a:prstGeom>
          <a:ln w="12700" cap="flat" cmpd="sng">
            <a:solidFill>
              <a:srgbClr val="28A9D6"/>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5" name="文本框 27"/>
          <p:cNvSpPr/>
          <p:nvPr/>
        </p:nvSpPr>
        <p:spPr>
          <a:xfrm>
            <a:off x="333375" y="455613"/>
            <a:ext cx="1227138" cy="369887"/>
          </a:xfrm>
          <a:prstGeom prst="rect">
            <a:avLst/>
          </a:prstGeom>
          <a:noFill/>
          <a:ln w="9525">
            <a:noFill/>
          </a:ln>
        </p:spPr>
        <p:txBody>
          <a:bodyPr anchor="t">
            <a:spAutoFit/>
          </a:bodyPr>
          <a:p>
            <a:pPr algn="ctr"/>
            <a:r>
              <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rPr>
              <a:t>精品课程</a:t>
            </a:r>
            <a:endParaRPr lang="zh-CN" altLang="en-US" dirty="0">
              <a:solidFill>
                <a:srgbClr val="3F3F3F"/>
              </a:solidFill>
              <a:latin typeface="Copperplate Gothic Bold" panose="020E0705020206020404" pitchFamily="2" charset="0"/>
              <a:ea typeface="微软雅黑" panose="020B0503020204020204" pitchFamily="2" charset="-122"/>
              <a:sym typeface="Copperplate Gothic Bold" panose="020E0705020206020404" pitchFamily="2" charset="0"/>
            </a:endParaRPr>
          </a:p>
        </p:txBody>
      </p:sp>
      <p:sp>
        <p:nvSpPr>
          <p:cNvPr id="19476" name="任意多边形 28"/>
          <p:cNvSpPr/>
          <p:nvPr/>
        </p:nvSpPr>
        <p:spPr>
          <a:xfrm flipV="1">
            <a:off x="174625" y="423863"/>
            <a:ext cx="1385888" cy="431800"/>
          </a:xfrm>
          <a:custGeom>
            <a:avLst/>
            <a:gdLst/>
            <a:ahLst/>
            <a:cxnLst>
              <a:cxn ang="0">
                <a:pos x="166624" y="61245"/>
              </a:cxn>
              <a:cxn ang="0">
                <a:pos x="167642" y="61245"/>
              </a:cxn>
              <a:cxn ang="0">
                <a:pos x="167642" y="1703"/>
              </a:cxn>
              <a:cxn ang="0">
                <a:pos x="1376901" y="1703"/>
              </a:cxn>
              <a:cxn ang="0">
                <a:pos x="1376901" y="0"/>
              </a:cxn>
              <a:cxn ang="0">
                <a:pos x="166624" y="0"/>
              </a:cxn>
              <a:cxn ang="0">
                <a:pos x="151909" y="0"/>
              </a:cxn>
              <a:cxn ang="0">
                <a:pos x="151909" y="59183"/>
              </a:cxn>
              <a:cxn ang="0">
                <a:pos x="106514" y="59183"/>
              </a:cxn>
              <a:cxn ang="0">
                <a:pos x="106514" y="0"/>
              </a:cxn>
              <a:cxn ang="0">
                <a:pos x="0" y="0"/>
              </a:cxn>
              <a:cxn ang="0">
                <a:pos x="0" y="61245"/>
              </a:cxn>
              <a:cxn ang="0">
                <a:pos x="33592" y="61245"/>
              </a:cxn>
              <a:cxn ang="0">
                <a:pos x="33592" y="2779"/>
              </a:cxn>
              <a:cxn ang="0">
                <a:pos x="78984" y="2779"/>
              </a:cxn>
              <a:cxn ang="0">
                <a:pos x="78984" y="61245"/>
              </a:cxn>
              <a:cxn ang="0">
                <a:pos x="166624" y="61245"/>
              </a:cxn>
              <a:cxn ang="0">
                <a:pos x="166624" y="61245"/>
              </a:cxn>
            </a:cxnLst>
            <a:pathLst>
              <a:path w="1386790" h="524933">
                <a:moveTo>
                  <a:pt x="167822" y="524933"/>
                </a:moveTo>
                <a:lnTo>
                  <a:pt x="168846" y="524933"/>
                </a:lnTo>
                <a:lnTo>
                  <a:pt x="168846" y="14598"/>
                </a:lnTo>
                <a:lnTo>
                  <a:pt x="1386790" y="14598"/>
                </a:lnTo>
                <a:lnTo>
                  <a:pt x="1386790" y="0"/>
                </a:lnTo>
                <a:lnTo>
                  <a:pt x="167822" y="0"/>
                </a:lnTo>
                <a:lnTo>
                  <a:pt x="152999" y="0"/>
                </a:lnTo>
                <a:lnTo>
                  <a:pt x="152999" y="507260"/>
                </a:lnTo>
                <a:lnTo>
                  <a:pt x="107280" y="507260"/>
                </a:lnTo>
                <a:lnTo>
                  <a:pt x="107280" y="0"/>
                </a:lnTo>
                <a:lnTo>
                  <a:pt x="0" y="0"/>
                </a:lnTo>
                <a:lnTo>
                  <a:pt x="0" y="524932"/>
                </a:lnTo>
                <a:lnTo>
                  <a:pt x="33834" y="524932"/>
                </a:lnTo>
                <a:lnTo>
                  <a:pt x="33834" y="23810"/>
                </a:lnTo>
                <a:lnTo>
                  <a:pt x="79553" y="23810"/>
                </a:lnTo>
                <a:lnTo>
                  <a:pt x="79553" y="524932"/>
                </a:lnTo>
                <a:lnTo>
                  <a:pt x="167822" y="524932"/>
                </a:lnTo>
                <a:lnTo>
                  <a:pt x="167822" y="524933"/>
                </a:lnTo>
                <a:close/>
              </a:path>
            </a:pathLst>
          </a:custGeom>
          <a:solidFill>
            <a:srgbClr val="28A9D6"/>
          </a:solidFill>
          <a:ln w="9525">
            <a:noFill/>
          </a:ln>
        </p:spPr>
        <p:txBody>
          <a:bodyPr/>
          <a:p>
            <a:endParaRPr lang="zh-CN" altLang="en-US"/>
          </a:p>
        </p:txBody>
      </p:sp>
      <p:sp>
        <p:nvSpPr>
          <p:cNvPr id="19477" name="灯片编号占位符 1"/>
          <p:cNvSpPr>
            <a:spLocks noGrp="1"/>
          </p:cNvSpPr>
          <p:nvPr/>
        </p:nvSpPr>
        <p:spPr>
          <a:xfrm>
            <a:off x="1035050" y="6334125"/>
            <a:ext cx="292100" cy="284163"/>
          </a:xfrm>
          <a:prstGeom prst="rect">
            <a:avLst/>
          </a:prstGeom>
          <a:noFill/>
          <a:ln w="9525">
            <a:noFill/>
          </a:ln>
        </p:spPr>
        <p:txBody>
          <a:bodyPr lIns="0" tIns="0" rIns="0" bIns="0" anchor="ctr" anchorCtr="1"/>
          <a:p>
            <a:pPr algn="ctr"/>
            <a:fld id="{9A0DB2DC-4C9A-4742-B13C-FB6460FD3503}" type="slidenum">
              <a:rPr lang="zh-CN" altLang="en-US" sz="1200" dirty="0">
                <a:latin typeface="Copperplate Gothic Bold" panose="020E0705020206020404" pitchFamily="2" charset="0"/>
                <a:ea typeface="宋体" panose="02010600030101010101" pitchFamily="2" charset="-122"/>
              </a:rPr>
            </a:fld>
            <a:endParaRPr lang="zh-CN" altLang="en-US" sz="1200" dirty="0">
              <a:latin typeface="Copperplate Gothic Bold" panose="020E0705020206020404" pitchFamily="2" charset="0"/>
              <a:ea typeface="宋体" panose="02010600030101010101" pitchFamily="2" charset="-122"/>
            </a:endParaRPr>
          </a:p>
        </p:txBody>
      </p:sp>
      <p:sp>
        <p:nvSpPr>
          <p:cNvPr id="19478" name="直接连接符 12"/>
          <p:cNvSpPr/>
          <p:nvPr/>
        </p:nvSpPr>
        <p:spPr>
          <a:xfrm flipV="1">
            <a:off x="3143885" y="1629410"/>
            <a:ext cx="4958080" cy="6985"/>
          </a:xfrm>
          <a:prstGeom prst="line">
            <a:avLst/>
          </a:prstGeom>
          <a:ln w="19050" cap="flat" cmpd="sng">
            <a:solidFill>
              <a:schemeClr val="accent1"/>
            </a:solidFill>
            <a:prstDash val="solid"/>
            <a:round/>
            <a:headEnd type="none" w="med" len="med"/>
            <a:tailEnd type="none" w="med" len="med"/>
          </a:ln>
        </p:spPr>
        <p:txBody>
          <a:bodyPr anchor="t"/>
          <a:p>
            <a:pPr eaLnBrk="0" hangingPunct="0"/>
            <a:endParaRPr lang="zh-CN" altLang="en-US">
              <a:latin typeface="Copperplate Gothic Bold" panose="020E0705020206020404" pitchFamily="2" charset="0"/>
              <a:ea typeface="微软雅黑" panose="020B0503020204020204" pitchFamily="2" charset="-122"/>
            </a:endParaRPr>
          </a:p>
        </p:txBody>
      </p:sp>
      <p:sp>
        <p:nvSpPr>
          <p:cNvPr id="19479" name="文本框 14"/>
          <p:cNvSpPr/>
          <p:nvPr/>
        </p:nvSpPr>
        <p:spPr>
          <a:xfrm>
            <a:off x="1393825" y="476885"/>
            <a:ext cx="8535670" cy="583565"/>
          </a:xfrm>
          <a:prstGeom prst="rect">
            <a:avLst/>
          </a:prstGeom>
          <a:noFill/>
          <a:ln w="9525">
            <a:noFill/>
          </a:ln>
        </p:spPr>
        <p:txBody>
          <a:bodyPr wrap="square" anchor="t">
            <a:spAutoFit/>
          </a:bodyPr>
          <a:p>
            <a:pPr algn="ctr">
              <a:lnSpc>
                <a:spcPct val="100000"/>
              </a:lnSpc>
            </a:pPr>
            <a:r>
              <a:rPr sz="3200" dirty="0">
                <a:latin typeface="+mj-ea"/>
                <a:ea typeface="+mj-ea"/>
                <a:cs typeface="+mj-ea"/>
              </a:rPr>
              <a:t> </a:t>
            </a:r>
            <a:r>
              <a:rPr lang="en-US" sz="3200" dirty="0">
                <a:latin typeface="+mj-ea"/>
                <a:ea typeface="+mj-ea"/>
                <a:cs typeface="+mj-ea"/>
              </a:rPr>
              <a:t>8</a:t>
            </a:r>
            <a:r>
              <a:rPr sz="3200" dirty="0">
                <a:latin typeface="+mj-ea"/>
                <a:ea typeface="+mj-ea"/>
                <a:cs typeface="+mj-ea"/>
              </a:rPr>
              <a:t>.</a:t>
            </a:r>
            <a:r>
              <a:rPr lang="en-US" sz="3200" dirty="0">
                <a:latin typeface="+mj-ea"/>
                <a:ea typeface="+mj-ea"/>
                <a:cs typeface="+mj-ea"/>
              </a:rPr>
              <a:t>4</a:t>
            </a:r>
            <a:r>
              <a:rPr sz="3200" dirty="0">
                <a:latin typeface="+mj-ea"/>
                <a:ea typeface="+mj-ea"/>
                <a:cs typeface="+mj-ea"/>
              </a:rPr>
              <a:t>　剖析神经网络 Neu</a:t>
            </a:r>
            <a:endParaRPr sz="3200" dirty="0">
              <a:latin typeface="+mj-ea"/>
              <a:ea typeface="+mj-ea"/>
              <a:cs typeface="+mj-ea"/>
            </a:endParaRPr>
          </a:p>
        </p:txBody>
      </p:sp>
      <p:sp>
        <p:nvSpPr>
          <p:cNvPr id="4" name="文本框 3"/>
          <p:cNvSpPr txBox="1"/>
          <p:nvPr/>
        </p:nvSpPr>
        <p:spPr>
          <a:xfrm>
            <a:off x="1991360" y="1845310"/>
            <a:ext cx="7562850" cy="1753235"/>
          </a:xfrm>
          <a:prstGeom prst="rect">
            <a:avLst/>
          </a:prstGeom>
          <a:noFill/>
        </p:spPr>
        <p:txBody>
          <a:bodyPr wrap="square" rtlCol="0">
            <a:spAutoFit/>
          </a:bodyPr>
          <a:p>
            <a:pPr>
              <a:lnSpc>
                <a:spcPct val="150000"/>
              </a:lnSpc>
            </a:pPr>
            <a:r>
              <a:rPr lang="en-US" sz="1800">
                <a:latin typeface="微软雅黑" panose="020B0503020204020204" pitchFamily="2" charset="-122"/>
                <a:cs typeface="微软雅黑" panose="020B0503020204020204" pitchFamily="2" charset="-122"/>
                <a:sym typeface="+mn-ea"/>
              </a:rPr>
              <a:t>       </a:t>
            </a:r>
            <a:r>
              <a:rPr sz="1800">
                <a:latin typeface="微软雅黑" panose="020B0503020204020204" pitchFamily="2" charset="-122"/>
                <a:cs typeface="微软雅黑" panose="020B0503020204020204" pitchFamily="2" charset="-122"/>
                <a:sym typeface="+mn-ea"/>
              </a:rPr>
              <a:t>本章以预测某地共享单车数量的问题作为切入点，介绍了人工神经网络的工作原理。通过调整神经网络中的参数，可以得到任意形状的曲线。了解了人工神经元是如何通过监测数据中的固有模式而在不同条件下激活的。</a:t>
            </a:r>
            <a:endParaRPr sz="1800">
              <a:latin typeface="微软雅黑" panose="020B0503020204020204" pitchFamily="2" charset="-122"/>
              <a:cs typeface="微软雅黑" panose="020B0503020204020204" pitchFamily="2" charset="-122"/>
              <a:sym typeface="+mn-ea"/>
            </a:endParaRPr>
          </a:p>
        </p:txBody>
      </p:sp>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平行四边形 2"/>
          <p:cNvSpPr/>
          <p:nvPr/>
        </p:nvSpPr>
        <p:spPr>
          <a:xfrm>
            <a:off x="9833077" y="132081"/>
            <a:ext cx="2330247" cy="3893575"/>
          </a:xfrm>
          <a:prstGeom prst="parallelogram">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18" name="平行四边形 17"/>
          <p:cNvSpPr/>
          <p:nvPr/>
        </p:nvSpPr>
        <p:spPr>
          <a:xfrm>
            <a:off x="8981971" y="356092"/>
            <a:ext cx="2330247" cy="3893575"/>
          </a:xfrm>
          <a:prstGeom prst="parallelogram">
            <a:avLst/>
          </a:prstGeom>
          <a:solidFill>
            <a:srgbClr val="BCCCEA">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355"/>
          </a:p>
        </p:txBody>
      </p:sp>
      <p:sp>
        <p:nvSpPr>
          <p:cNvPr id="20" name="文本框 19"/>
          <p:cNvSpPr txBox="1"/>
          <p:nvPr/>
        </p:nvSpPr>
        <p:spPr>
          <a:xfrm>
            <a:off x="1482868" y="4025623"/>
            <a:ext cx="6076336" cy="1445260"/>
          </a:xfrm>
          <a:prstGeom prst="rect">
            <a:avLst/>
          </a:prstGeom>
          <a:noFill/>
        </p:spPr>
        <p:txBody>
          <a:bodyPr wrap="square" rtlCol="0">
            <a:spAutoFit/>
          </a:bodyPr>
          <a:lstStyle/>
          <a:p>
            <a:pPr algn="ctr"/>
            <a:r>
              <a:rPr lang="zh-CN" altLang="en-US" sz="8800" b="1" spc="450" dirty="0">
                <a:solidFill>
                  <a:schemeClr val="tx1">
                    <a:lumMod val="85000"/>
                    <a:lumOff val="15000"/>
                  </a:schemeClr>
                </a:solidFill>
                <a:latin typeface="微软雅黑" panose="020B0503020204020204" pitchFamily="2" charset="-122"/>
                <a:ea typeface="微软雅黑" panose="020B0503020204020204" pitchFamily="2" charset="-122"/>
              </a:rPr>
              <a:t>谢谢观看</a:t>
            </a:r>
            <a:r>
              <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rPr>
              <a:t>!</a:t>
            </a:r>
            <a:endParaRPr lang="en-US" altLang="zh-CN" sz="8800" b="1" spc="450" dirty="0">
              <a:solidFill>
                <a:schemeClr val="tx1">
                  <a:lumMod val="85000"/>
                  <a:lumOff val="15000"/>
                </a:schemeClr>
              </a:solidFill>
              <a:latin typeface="微软雅黑" panose="020B0503020204020204" pitchFamily="2" charset="-122"/>
              <a:ea typeface="微软雅黑" panose="020B0503020204020204" pitchFamily="2" charset="-122"/>
            </a:endParaRPr>
          </a:p>
        </p:txBody>
      </p:sp>
      <p:sp>
        <p:nvSpPr>
          <p:cNvPr id="28" name="椭圆 27"/>
          <p:cNvSpPr/>
          <p:nvPr/>
        </p:nvSpPr>
        <p:spPr bwMode="auto">
          <a:xfrm>
            <a:off x="2137180" y="343463"/>
            <a:ext cx="2053003" cy="2053003"/>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
        <p:nvSpPr>
          <p:cNvPr id="29" name="MH_Other_4"/>
          <p:cNvSpPr/>
          <p:nvPr>
            <p:custDataLst>
              <p:tags r:id="rId1"/>
            </p:custDataLst>
          </p:nvPr>
        </p:nvSpPr>
        <p:spPr>
          <a:xfrm>
            <a:off x="5891450" y="802625"/>
            <a:ext cx="331669" cy="331669"/>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0" name="MH_Other_4"/>
          <p:cNvSpPr/>
          <p:nvPr>
            <p:custDataLst>
              <p:tags r:id="rId2"/>
            </p:custDataLst>
          </p:nvPr>
        </p:nvSpPr>
        <p:spPr>
          <a:xfrm>
            <a:off x="1180396" y="2169581"/>
            <a:ext cx="269512" cy="26639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1" name="MH_Other_4"/>
          <p:cNvSpPr/>
          <p:nvPr>
            <p:custDataLst>
              <p:tags r:id="rId3"/>
            </p:custDataLst>
          </p:nvPr>
        </p:nvSpPr>
        <p:spPr>
          <a:xfrm>
            <a:off x="201591" y="285299"/>
            <a:ext cx="576000" cy="576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2" name="MH_Other_4"/>
          <p:cNvSpPr/>
          <p:nvPr>
            <p:custDataLst>
              <p:tags r:id="rId4"/>
            </p:custDataLst>
          </p:nvPr>
        </p:nvSpPr>
        <p:spPr>
          <a:xfrm>
            <a:off x="1482555" y="1699489"/>
            <a:ext cx="424046" cy="42404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3" name="MH_Other_4"/>
          <p:cNvSpPr/>
          <p:nvPr>
            <p:custDataLst>
              <p:tags r:id="rId5"/>
            </p:custDataLst>
          </p:nvPr>
        </p:nvSpPr>
        <p:spPr>
          <a:xfrm>
            <a:off x="4656925" y="1283400"/>
            <a:ext cx="355390" cy="351284"/>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4" name="MH_Other_4"/>
          <p:cNvSpPr/>
          <p:nvPr>
            <p:custDataLst>
              <p:tags r:id="rId6"/>
            </p:custDataLst>
          </p:nvPr>
        </p:nvSpPr>
        <p:spPr>
          <a:xfrm>
            <a:off x="1291767" y="1054836"/>
            <a:ext cx="442408" cy="442408"/>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5" name="MH_Other_4"/>
          <p:cNvSpPr/>
          <p:nvPr>
            <p:custDataLst>
              <p:tags r:id="rId7"/>
            </p:custDataLst>
          </p:nvPr>
        </p:nvSpPr>
        <p:spPr>
          <a:xfrm>
            <a:off x="4248417" y="2368033"/>
            <a:ext cx="234000" cy="231297"/>
          </a:xfrm>
          <a:prstGeom prst="ellipse">
            <a:avLst/>
          </a:prstGeom>
          <a:gradFill flip="none" rotWithShape="1">
            <a:gsLst>
              <a:gs pos="100000">
                <a:schemeClr val="bg1"/>
              </a:gs>
              <a:gs pos="0">
                <a:srgbClr val="E0E0E0"/>
              </a:gs>
            </a:gsLst>
            <a:lin ang="8100000" scaled="0"/>
            <a:tileRect/>
          </a:gradFill>
          <a:ln w="15875">
            <a:gradFill>
              <a:gsLst>
                <a:gs pos="100000">
                  <a:schemeClr val="bg1">
                    <a:lumMod val="85000"/>
                  </a:schemeClr>
                </a:gs>
                <a:gs pos="0">
                  <a:schemeClr val="bg1"/>
                </a:gs>
              </a:gsLst>
              <a:lin ang="8100000" scaled="0"/>
            </a:grad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6" name="MH_Other_4"/>
          <p:cNvSpPr/>
          <p:nvPr>
            <p:custDataLst>
              <p:tags r:id="rId8"/>
            </p:custDataLst>
          </p:nvPr>
        </p:nvSpPr>
        <p:spPr>
          <a:xfrm>
            <a:off x="537615" y="1339489"/>
            <a:ext cx="360000" cy="36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7" name="MH_Other_4"/>
          <p:cNvSpPr/>
          <p:nvPr>
            <p:custDataLst>
              <p:tags r:id="rId9"/>
            </p:custDataLst>
          </p:nvPr>
        </p:nvSpPr>
        <p:spPr>
          <a:xfrm>
            <a:off x="4537875" y="1894985"/>
            <a:ext cx="324000" cy="32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8" name="MH_Other_4"/>
          <p:cNvSpPr/>
          <p:nvPr>
            <p:custDataLst>
              <p:tags r:id="rId10"/>
            </p:custDataLst>
          </p:nvPr>
        </p:nvSpPr>
        <p:spPr>
          <a:xfrm>
            <a:off x="4815536" y="489434"/>
            <a:ext cx="479026" cy="479026"/>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39" name="MH_Other_4"/>
          <p:cNvSpPr/>
          <p:nvPr>
            <p:custDataLst>
              <p:tags r:id="rId11"/>
            </p:custDataLst>
          </p:nvPr>
        </p:nvSpPr>
        <p:spPr>
          <a:xfrm>
            <a:off x="5442293" y="1876985"/>
            <a:ext cx="180000" cy="180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0" name="MH_Other_4"/>
          <p:cNvSpPr/>
          <p:nvPr>
            <p:custDataLst>
              <p:tags r:id="rId12"/>
            </p:custDataLst>
          </p:nvPr>
        </p:nvSpPr>
        <p:spPr>
          <a:xfrm>
            <a:off x="5839515" y="1759432"/>
            <a:ext cx="144000" cy="144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1" name="MH_Other_4"/>
          <p:cNvSpPr/>
          <p:nvPr>
            <p:custDataLst>
              <p:tags r:id="rId13"/>
            </p:custDataLst>
          </p:nvPr>
        </p:nvSpPr>
        <p:spPr>
          <a:xfrm>
            <a:off x="2055364" y="2432751"/>
            <a:ext cx="252000" cy="252000"/>
          </a:xfrm>
          <a:prstGeom prst="ellipse">
            <a:avLst/>
          </a:prstGeom>
          <a:solidFill>
            <a:srgbClr val="C00000"/>
          </a:solidFill>
          <a:ln w="15875">
            <a:noFill/>
          </a:ln>
          <a:effectLst>
            <a:outerShdw blurRad="2794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solidFill>
                <a:prstClr val="white"/>
              </a:solidFill>
              <a:sym typeface="+mn-lt"/>
            </a:endParaRPr>
          </a:p>
        </p:txBody>
      </p:sp>
      <p:sp>
        <p:nvSpPr>
          <p:cNvPr id="42" name="椭圆 41"/>
          <p:cNvSpPr/>
          <p:nvPr/>
        </p:nvSpPr>
        <p:spPr bwMode="auto">
          <a:xfrm>
            <a:off x="2079027" y="285299"/>
            <a:ext cx="2113964" cy="2113964"/>
          </a:xfrm>
          <a:prstGeom prst="ellipse">
            <a:avLst/>
          </a:prstGeom>
          <a:gradFill flip="none" rotWithShape="1">
            <a:gsLst>
              <a:gs pos="100000">
                <a:schemeClr val="bg1"/>
              </a:gs>
              <a:gs pos="0">
                <a:srgbClr val="E0E0E0"/>
              </a:gs>
            </a:gsLst>
            <a:lin ang="8100000" scaled="0"/>
            <a:tileRect/>
          </a:gradFill>
          <a:ln w="63500">
            <a:gradFill>
              <a:gsLst>
                <a:gs pos="100000">
                  <a:schemeClr val="bg1">
                    <a:lumMod val="85000"/>
                  </a:schemeClr>
                </a:gs>
                <a:gs pos="0">
                  <a:schemeClr val="bg1"/>
                </a:gs>
              </a:gsLst>
              <a:lin ang="81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prstClr val="white"/>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33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decel="533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50" fill="hold"/>
                                        <p:tgtEl>
                                          <p:spTgt spid="18"/>
                                        </p:tgtEl>
                                        <p:attrNameLst>
                                          <p:attrName>ppt_x</p:attrName>
                                        </p:attrNameLst>
                                      </p:cBhvr>
                                      <p:tavLst>
                                        <p:tav tm="0">
                                          <p:val>
                                            <p:strVal val="#ppt_x"/>
                                          </p:val>
                                        </p:tav>
                                        <p:tav tm="100000">
                                          <p:val>
                                            <p:strVal val="#ppt_x"/>
                                          </p:val>
                                        </p:tav>
                                      </p:tavLst>
                                    </p:anim>
                                    <p:anim calcmode="lin" valueType="num">
                                      <p:cBhvr additive="base">
                                        <p:cTn id="12" dur="75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0"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Effect transition="in" filter="fade">
                                      <p:cBhvr>
                                        <p:cTn id="16" dur="800" decel="100000"/>
                                        <p:tgtEl>
                                          <p:spTgt spid="20"/>
                                        </p:tgtEl>
                                      </p:cBhvr>
                                    </p:animEffect>
                                    <p:anim calcmode="lin" valueType="num">
                                      <p:cBhvr>
                                        <p:cTn id="17" dur="800" decel="100000" fill="hold"/>
                                        <p:tgtEl>
                                          <p:spTgt spid="20"/>
                                        </p:tgtEl>
                                        <p:attrNameLst>
                                          <p:attrName>style.rotation</p:attrName>
                                        </p:attrNameLst>
                                      </p:cBhvr>
                                      <p:tavLst>
                                        <p:tav tm="0">
                                          <p:val>
                                            <p:fltVal val="-90"/>
                                          </p:val>
                                        </p:tav>
                                        <p:tav tm="100000">
                                          <p:val>
                                            <p:fltVal val="0"/>
                                          </p:val>
                                        </p:tav>
                                      </p:tavLst>
                                    </p:anim>
                                    <p:anim calcmode="lin" valueType="num">
                                      <p:cBhvr>
                                        <p:cTn id="18" dur="800" decel="100000" fill="hold"/>
                                        <p:tgtEl>
                                          <p:spTgt spid="20"/>
                                        </p:tgtEl>
                                        <p:attrNameLst>
                                          <p:attrName>ppt_x</p:attrName>
                                        </p:attrNameLst>
                                      </p:cBhvr>
                                      <p:tavLst>
                                        <p:tav tm="0">
                                          <p:val>
                                            <p:strVal val="#ppt_x+0.4"/>
                                          </p:val>
                                        </p:tav>
                                        <p:tav tm="100000">
                                          <p:val>
                                            <p:strVal val="#ppt_x-0.05"/>
                                          </p:val>
                                        </p:tav>
                                      </p:tavLst>
                                    </p:anim>
                                    <p:anim calcmode="lin" valueType="num">
                                      <p:cBhvr>
                                        <p:cTn id="19" dur="800" decel="100000" fill="hold"/>
                                        <p:tgtEl>
                                          <p:spTgt spid="20"/>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900" decel="100000" fill="hold"/>
                                        <p:tgtEl>
                                          <p:spTgt spid="28"/>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900" decel="100000" fill="hold"/>
                                        <p:tgtEl>
                                          <p:spTgt spid="32"/>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900" decel="100000" fill="hold"/>
                                        <p:tgtEl>
                                          <p:spTgt spid="33"/>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42" presetID="37"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1000"/>
                                        <p:tgtEl>
                                          <p:spTgt spid="39"/>
                                        </p:tgtEl>
                                      </p:cBhvr>
                                    </p:animEffect>
                                    <p:anim calcmode="lin" valueType="num">
                                      <p:cBhvr>
                                        <p:cTn id="45" dur="1000" fill="hold"/>
                                        <p:tgtEl>
                                          <p:spTgt spid="39"/>
                                        </p:tgtEl>
                                        <p:attrNameLst>
                                          <p:attrName>ppt_x</p:attrName>
                                        </p:attrNameLst>
                                      </p:cBhvr>
                                      <p:tavLst>
                                        <p:tav tm="0">
                                          <p:val>
                                            <p:strVal val="#ppt_x"/>
                                          </p:val>
                                        </p:tav>
                                        <p:tav tm="100000">
                                          <p:val>
                                            <p:strVal val="#ppt_x"/>
                                          </p:val>
                                        </p:tav>
                                      </p:tavLst>
                                    </p:anim>
                                    <p:anim calcmode="lin" valueType="num">
                                      <p:cBhvr>
                                        <p:cTn id="46" dur="900" decel="100000" fill="hold"/>
                                        <p:tgtEl>
                                          <p:spTgt spid="39"/>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48" presetID="37"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1000"/>
                                        <p:tgtEl>
                                          <p:spTgt spid="30"/>
                                        </p:tgtEl>
                                      </p:cBhvr>
                                    </p:animEffect>
                                    <p:anim calcmode="lin" valueType="num">
                                      <p:cBhvr>
                                        <p:cTn id="51" dur="1000" fill="hold"/>
                                        <p:tgtEl>
                                          <p:spTgt spid="30"/>
                                        </p:tgtEl>
                                        <p:attrNameLst>
                                          <p:attrName>ppt_x</p:attrName>
                                        </p:attrNameLst>
                                      </p:cBhvr>
                                      <p:tavLst>
                                        <p:tav tm="0">
                                          <p:val>
                                            <p:strVal val="#ppt_x"/>
                                          </p:val>
                                        </p:tav>
                                        <p:tav tm="100000">
                                          <p:val>
                                            <p:strVal val="#ppt_x"/>
                                          </p:val>
                                        </p:tav>
                                      </p:tavLst>
                                    </p:anim>
                                    <p:anim calcmode="lin" valueType="num">
                                      <p:cBhvr>
                                        <p:cTn id="52" dur="900" decel="100000" fill="hold"/>
                                        <p:tgtEl>
                                          <p:spTgt spid="30"/>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54" presetID="37"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900" decel="100000" fill="hold"/>
                                        <p:tgtEl>
                                          <p:spTgt spid="29"/>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60" presetID="37" presetClass="entr" presetSubtype="0"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900" decel="100000" fill="hold"/>
                                        <p:tgtEl>
                                          <p:spTgt spid="37"/>
                                        </p:tgtEl>
                                        <p:attrNameLst>
                                          <p:attrName>ppt_y</p:attrName>
                                        </p:attrNameLst>
                                      </p:cBhvr>
                                      <p:tavLst>
                                        <p:tav tm="0">
                                          <p:val>
                                            <p:strVal val="#ppt_y+1"/>
                                          </p:val>
                                        </p:tav>
                                        <p:tav tm="100000">
                                          <p:val>
                                            <p:strVal val="#ppt_y-.03"/>
                                          </p:val>
                                        </p:tav>
                                      </p:tavLst>
                                    </p:anim>
                                    <p:anim calcmode="lin" valueType="num">
                                      <p:cBhvr>
                                        <p:cTn id="65"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66" presetID="3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900" decel="100000" fill="hold"/>
                                        <p:tgtEl>
                                          <p:spTgt spid="36"/>
                                        </p:tgtEl>
                                        <p:attrNameLst>
                                          <p:attrName>ppt_y</p:attrName>
                                        </p:attrNameLst>
                                      </p:cBhvr>
                                      <p:tavLst>
                                        <p:tav tm="0">
                                          <p:val>
                                            <p:strVal val="#ppt_y+1"/>
                                          </p:val>
                                        </p:tav>
                                        <p:tav tm="100000">
                                          <p:val>
                                            <p:strVal val="#ppt_y-.03"/>
                                          </p:val>
                                        </p:tav>
                                      </p:tavLst>
                                    </p:anim>
                                    <p:anim calcmode="lin" valueType="num">
                                      <p:cBhvr>
                                        <p:cTn id="71"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72" presetID="37" presetClass="entr" presetSubtype="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1000"/>
                                        <p:tgtEl>
                                          <p:spTgt spid="38"/>
                                        </p:tgtEl>
                                      </p:cBhvr>
                                    </p:animEffect>
                                    <p:anim calcmode="lin" valueType="num">
                                      <p:cBhvr>
                                        <p:cTn id="75" dur="1000" fill="hold"/>
                                        <p:tgtEl>
                                          <p:spTgt spid="38"/>
                                        </p:tgtEl>
                                        <p:attrNameLst>
                                          <p:attrName>ppt_x</p:attrName>
                                        </p:attrNameLst>
                                      </p:cBhvr>
                                      <p:tavLst>
                                        <p:tav tm="0">
                                          <p:val>
                                            <p:strVal val="#ppt_x"/>
                                          </p:val>
                                        </p:tav>
                                        <p:tav tm="100000">
                                          <p:val>
                                            <p:strVal val="#ppt_x"/>
                                          </p:val>
                                        </p:tav>
                                      </p:tavLst>
                                    </p:anim>
                                    <p:anim calcmode="lin" valueType="num">
                                      <p:cBhvr>
                                        <p:cTn id="76" dur="900" decel="100000" fill="hold"/>
                                        <p:tgtEl>
                                          <p:spTgt spid="38"/>
                                        </p:tgtEl>
                                        <p:attrNameLst>
                                          <p:attrName>ppt_y</p:attrName>
                                        </p:attrNameLst>
                                      </p:cBhvr>
                                      <p:tavLst>
                                        <p:tav tm="0">
                                          <p:val>
                                            <p:strVal val="#ppt_y+1"/>
                                          </p:val>
                                        </p:tav>
                                        <p:tav tm="100000">
                                          <p:val>
                                            <p:strVal val="#ppt_y-.03"/>
                                          </p:val>
                                        </p:tav>
                                      </p:tavLst>
                                    </p:anim>
                                    <p:anim calcmode="lin" valueType="num">
                                      <p:cBhvr>
                                        <p:cTn id="77"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78" presetID="37" presetClass="entr" presetSubtype="0" fill="hold" grpId="0" nodeType="withEffect">
                                  <p:stCondLst>
                                    <p:cond delay="0"/>
                                  </p:stCondLst>
                                  <p:childTnLst>
                                    <p:set>
                                      <p:cBhvr>
                                        <p:cTn id="79" dur="1" fill="hold">
                                          <p:stCondLst>
                                            <p:cond delay="0"/>
                                          </p:stCondLst>
                                        </p:cTn>
                                        <p:tgtEl>
                                          <p:spTgt spid="41"/>
                                        </p:tgtEl>
                                        <p:attrNameLst>
                                          <p:attrName>style.visibility</p:attrName>
                                        </p:attrNameLst>
                                      </p:cBhvr>
                                      <p:to>
                                        <p:strVal val="visible"/>
                                      </p:to>
                                    </p:set>
                                    <p:animEffect transition="in" filter="fade">
                                      <p:cBhvr>
                                        <p:cTn id="80" dur="1000"/>
                                        <p:tgtEl>
                                          <p:spTgt spid="41"/>
                                        </p:tgtEl>
                                      </p:cBhvr>
                                    </p:animEffect>
                                    <p:anim calcmode="lin" valueType="num">
                                      <p:cBhvr>
                                        <p:cTn id="81" dur="1000" fill="hold"/>
                                        <p:tgtEl>
                                          <p:spTgt spid="41"/>
                                        </p:tgtEl>
                                        <p:attrNameLst>
                                          <p:attrName>ppt_x</p:attrName>
                                        </p:attrNameLst>
                                      </p:cBhvr>
                                      <p:tavLst>
                                        <p:tav tm="0">
                                          <p:val>
                                            <p:strVal val="#ppt_x"/>
                                          </p:val>
                                        </p:tav>
                                        <p:tav tm="100000">
                                          <p:val>
                                            <p:strVal val="#ppt_x"/>
                                          </p:val>
                                        </p:tav>
                                      </p:tavLst>
                                    </p:anim>
                                    <p:anim calcmode="lin" valueType="num">
                                      <p:cBhvr>
                                        <p:cTn id="82" dur="900" decel="100000" fill="hold"/>
                                        <p:tgtEl>
                                          <p:spTgt spid="41"/>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par>
                                <p:cTn id="84" presetID="37"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1000"/>
                                        <p:tgtEl>
                                          <p:spTgt spid="31"/>
                                        </p:tgtEl>
                                      </p:cBhvr>
                                    </p:animEffect>
                                    <p:anim calcmode="lin" valueType="num">
                                      <p:cBhvr>
                                        <p:cTn id="87" dur="1000" fill="hold"/>
                                        <p:tgtEl>
                                          <p:spTgt spid="31"/>
                                        </p:tgtEl>
                                        <p:attrNameLst>
                                          <p:attrName>ppt_x</p:attrName>
                                        </p:attrNameLst>
                                      </p:cBhvr>
                                      <p:tavLst>
                                        <p:tav tm="0">
                                          <p:val>
                                            <p:strVal val="#ppt_x"/>
                                          </p:val>
                                        </p:tav>
                                        <p:tav tm="100000">
                                          <p:val>
                                            <p:strVal val="#ppt_x"/>
                                          </p:val>
                                        </p:tav>
                                      </p:tavLst>
                                    </p:anim>
                                    <p:anim calcmode="lin" valueType="num">
                                      <p:cBhvr>
                                        <p:cTn id="88" dur="900" decel="100000" fill="hold"/>
                                        <p:tgtEl>
                                          <p:spTgt spid="31"/>
                                        </p:tgtEl>
                                        <p:attrNameLst>
                                          <p:attrName>ppt_y</p:attrName>
                                        </p:attrNameLst>
                                      </p:cBhvr>
                                      <p:tavLst>
                                        <p:tav tm="0">
                                          <p:val>
                                            <p:strVal val="#ppt_y+1"/>
                                          </p:val>
                                        </p:tav>
                                        <p:tav tm="100000">
                                          <p:val>
                                            <p:strVal val="#ppt_y-.03"/>
                                          </p:val>
                                        </p:tav>
                                      </p:tavLst>
                                    </p:anim>
                                    <p:anim calcmode="lin" valueType="num">
                                      <p:cBhvr>
                                        <p:cTn id="89"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90" presetID="37" presetClass="entr" presetSubtype="0"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900" decel="100000" fill="hold"/>
                                        <p:tgtEl>
                                          <p:spTgt spid="40"/>
                                        </p:tgtEl>
                                        <p:attrNameLst>
                                          <p:attrName>ppt_y</p:attrName>
                                        </p:attrNameLst>
                                      </p:cBhvr>
                                      <p:tavLst>
                                        <p:tav tm="0">
                                          <p:val>
                                            <p:strVal val="#ppt_y+1"/>
                                          </p:val>
                                        </p:tav>
                                        <p:tav tm="100000">
                                          <p:val>
                                            <p:strVal val="#ppt_y-.03"/>
                                          </p:val>
                                        </p:tav>
                                      </p:tavLst>
                                    </p:anim>
                                    <p:anim calcmode="lin" valueType="num">
                                      <p:cBhvr>
                                        <p:cTn id="95"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96" presetID="37" presetClass="entr" presetSubtype="0" fill="hold" grpId="0" nodeType="with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fade">
                                      <p:cBhvr>
                                        <p:cTn id="98" dur="1000"/>
                                        <p:tgtEl>
                                          <p:spTgt spid="35"/>
                                        </p:tgtEl>
                                      </p:cBhvr>
                                    </p:animEffect>
                                    <p:anim calcmode="lin" valueType="num">
                                      <p:cBhvr>
                                        <p:cTn id="99" dur="1000" fill="hold"/>
                                        <p:tgtEl>
                                          <p:spTgt spid="35"/>
                                        </p:tgtEl>
                                        <p:attrNameLst>
                                          <p:attrName>ppt_x</p:attrName>
                                        </p:attrNameLst>
                                      </p:cBhvr>
                                      <p:tavLst>
                                        <p:tav tm="0">
                                          <p:val>
                                            <p:strVal val="#ppt_x"/>
                                          </p:val>
                                        </p:tav>
                                        <p:tav tm="100000">
                                          <p:val>
                                            <p:strVal val="#ppt_x"/>
                                          </p:val>
                                        </p:tav>
                                      </p:tavLst>
                                    </p:anim>
                                    <p:anim calcmode="lin" valueType="num">
                                      <p:cBhvr>
                                        <p:cTn id="100" dur="900" decel="100000" fill="hold"/>
                                        <p:tgtEl>
                                          <p:spTgt spid="35"/>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par>
                                <p:cTn id="102" presetID="37" presetClass="entr" presetSubtype="0" fill="hold" grpId="0" nodeType="with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fade">
                                      <p:cBhvr>
                                        <p:cTn id="104" dur="1000"/>
                                        <p:tgtEl>
                                          <p:spTgt spid="34"/>
                                        </p:tgtEl>
                                      </p:cBhvr>
                                    </p:animEffect>
                                    <p:anim calcmode="lin" valueType="num">
                                      <p:cBhvr>
                                        <p:cTn id="105" dur="1000" fill="hold"/>
                                        <p:tgtEl>
                                          <p:spTgt spid="34"/>
                                        </p:tgtEl>
                                        <p:attrNameLst>
                                          <p:attrName>ppt_x</p:attrName>
                                        </p:attrNameLst>
                                      </p:cBhvr>
                                      <p:tavLst>
                                        <p:tav tm="0">
                                          <p:val>
                                            <p:strVal val="#ppt_x"/>
                                          </p:val>
                                        </p:tav>
                                        <p:tav tm="100000">
                                          <p:val>
                                            <p:strVal val="#ppt_x"/>
                                          </p:val>
                                        </p:tav>
                                      </p:tavLst>
                                    </p:anim>
                                    <p:anim calcmode="lin" valueType="num">
                                      <p:cBhvr>
                                        <p:cTn id="106" dur="900" decel="100000" fill="hold"/>
                                        <p:tgtEl>
                                          <p:spTgt spid="34"/>
                                        </p:tgtEl>
                                        <p:attrNameLst>
                                          <p:attrName>ppt_y</p:attrName>
                                        </p:attrNameLst>
                                      </p:cBhvr>
                                      <p:tavLst>
                                        <p:tav tm="0">
                                          <p:val>
                                            <p:strVal val="#ppt_y+1"/>
                                          </p:val>
                                        </p:tav>
                                        <p:tav tm="100000">
                                          <p:val>
                                            <p:strVal val="#ppt_y-.03"/>
                                          </p:val>
                                        </p:tav>
                                      </p:tavLst>
                                    </p:anim>
                                    <p:anim calcmode="lin" valueType="num">
                                      <p:cBhvr>
                                        <p:cTn id="107"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par>
                                <p:cTn id="108" presetID="37" presetClass="entr" presetSubtype="0" fill="hold" grpId="0" nodeType="withEffect">
                                  <p:stCondLst>
                                    <p:cond delay="0"/>
                                  </p:stCondLst>
                                  <p:childTnLst>
                                    <p:set>
                                      <p:cBhvr>
                                        <p:cTn id="109" dur="1" fill="hold">
                                          <p:stCondLst>
                                            <p:cond delay="0"/>
                                          </p:stCondLst>
                                        </p:cTn>
                                        <p:tgtEl>
                                          <p:spTgt spid="42"/>
                                        </p:tgtEl>
                                        <p:attrNameLst>
                                          <p:attrName>style.visibility</p:attrName>
                                        </p:attrNameLst>
                                      </p:cBhvr>
                                      <p:to>
                                        <p:strVal val="visible"/>
                                      </p:to>
                                    </p:set>
                                    <p:animEffect transition="in" filter="fade">
                                      <p:cBhvr>
                                        <p:cTn id="110" dur="1000"/>
                                        <p:tgtEl>
                                          <p:spTgt spid="42"/>
                                        </p:tgtEl>
                                      </p:cBhvr>
                                    </p:animEffect>
                                    <p:anim calcmode="lin" valueType="num">
                                      <p:cBhvr>
                                        <p:cTn id="111" dur="1000" fill="hold"/>
                                        <p:tgtEl>
                                          <p:spTgt spid="42"/>
                                        </p:tgtEl>
                                        <p:attrNameLst>
                                          <p:attrName>ppt_x</p:attrName>
                                        </p:attrNameLst>
                                      </p:cBhvr>
                                      <p:tavLst>
                                        <p:tav tm="0">
                                          <p:val>
                                            <p:strVal val="#ppt_x"/>
                                          </p:val>
                                        </p:tav>
                                        <p:tav tm="100000">
                                          <p:val>
                                            <p:strVal val="#ppt_x"/>
                                          </p:val>
                                        </p:tav>
                                      </p:tavLst>
                                    </p:anim>
                                    <p:anim calcmode="lin" valueType="num">
                                      <p:cBhvr>
                                        <p:cTn id="112" dur="900" decel="100000" fill="hold"/>
                                        <p:tgtEl>
                                          <p:spTgt spid="42"/>
                                        </p:tgtEl>
                                        <p:attrNameLst>
                                          <p:attrName>ppt_y</p:attrName>
                                        </p:attrNameLst>
                                      </p:cBhvr>
                                      <p:tavLst>
                                        <p:tav tm="0">
                                          <p:val>
                                            <p:strVal val="#ppt_y+1"/>
                                          </p:val>
                                        </p:tav>
                                        <p:tav tm="100000">
                                          <p:val>
                                            <p:strVal val="#ppt_y-.03"/>
                                          </p:val>
                                        </p:tav>
                                      </p:tavLst>
                                    </p:anim>
                                    <p:anim calcmode="lin" valueType="num">
                                      <p:cBhvr>
                                        <p:cTn id="113"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8" grpId="0" bldLvl="0" animBg="1"/>
      <p:bldP spid="20" grpId="0"/>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Lst>
  </p:timing>
</p:sld>
</file>

<file path=ppt/tags/tag1.xml><?xml version="1.0" encoding="utf-8"?>
<p:tagLst xmlns:p="http://schemas.openxmlformats.org/presentationml/2006/main">
  <p:tag name="MH" val="20160202082519"/>
  <p:tag name="MH_LIBRARY" val="GRAPHIC"/>
  <p:tag name="MH_TYPE" val="Other"/>
  <p:tag name="MH_ORDER" val="4"/>
</p:tagLst>
</file>

<file path=ppt/tags/tag10.xml><?xml version="1.0" encoding="utf-8"?>
<p:tagLst xmlns:p="http://schemas.openxmlformats.org/presentationml/2006/main">
  <p:tag name="MH" val="20160202082519"/>
  <p:tag name="MH_LIBRARY" val="GRAPHIC"/>
  <p:tag name="MH_TYPE" val="Other"/>
  <p:tag name="MH_ORDER" val="4"/>
</p:tagLst>
</file>

<file path=ppt/tags/tag11.xml><?xml version="1.0" encoding="utf-8"?>
<p:tagLst xmlns:p="http://schemas.openxmlformats.org/presentationml/2006/main">
  <p:tag name="MH" val="20160202082519"/>
  <p:tag name="MH_LIBRARY" val="GRAPHIC"/>
  <p:tag name="MH_TYPE" val="Other"/>
  <p:tag name="MH_ORDER" val="4"/>
</p:tagLst>
</file>

<file path=ppt/tags/tag12.xml><?xml version="1.0" encoding="utf-8"?>
<p:tagLst xmlns:p="http://schemas.openxmlformats.org/presentationml/2006/main">
  <p:tag name="MH" val="20160202082519"/>
  <p:tag name="MH_LIBRARY" val="GRAPHIC"/>
  <p:tag name="MH_TYPE" val="Other"/>
  <p:tag name="MH_ORDER" val="4"/>
</p:tagLst>
</file>

<file path=ppt/tags/tag13.xml><?xml version="1.0" encoding="utf-8"?>
<p:tagLst xmlns:p="http://schemas.openxmlformats.org/presentationml/2006/main">
  <p:tag name="MH" val="20160202082519"/>
  <p:tag name="MH_LIBRARY" val="GRAPHIC"/>
  <p:tag name="MH_TYPE" val="Other"/>
  <p:tag name="MH_ORDER" val="4"/>
</p:tagLst>
</file>

<file path=ppt/tags/tag14.xml><?xml version="1.0" encoding="utf-8"?>
<p:tagLst xmlns:p="http://schemas.openxmlformats.org/presentationml/2006/main">
  <p:tag name="commondata" val="eyJoZGlkIjoiZWNhYzc5NThlMmQ4YTlhZTI0ZTMyYWFhZWUyMTMxNjcifQ=="/>
</p:tagLst>
</file>

<file path=ppt/tags/tag2.xml><?xml version="1.0" encoding="utf-8"?>
<p:tagLst xmlns:p="http://schemas.openxmlformats.org/presentationml/2006/main">
  <p:tag name="MH" val="20160202082519"/>
  <p:tag name="MH_LIBRARY" val="GRAPHIC"/>
  <p:tag name="MH_TYPE" val="Other"/>
  <p:tag name="MH_ORDER" val="4"/>
</p:tagLst>
</file>

<file path=ppt/tags/tag3.xml><?xml version="1.0" encoding="utf-8"?>
<p:tagLst xmlns:p="http://schemas.openxmlformats.org/presentationml/2006/main">
  <p:tag name="MH" val="20160202082519"/>
  <p:tag name="MH_LIBRARY" val="GRAPHIC"/>
  <p:tag name="MH_TYPE" val="Other"/>
  <p:tag name="MH_ORDER" val="4"/>
</p:tagLst>
</file>

<file path=ppt/tags/tag4.xml><?xml version="1.0" encoding="utf-8"?>
<p:tagLst xmlns:p="http://schemas.openxmlformats.org/presentationml/2006/main">
  <p:tag name="MH" val="20160202082519"/>
  <p:tag name="MH_LIBRARY" val="GRAPHIC"/>
  <p:tag name="MH_TYPE" val="Other"/>
  <p:tag name="MH_ORDER" val="4"/>
</p:tagLst>
</file>

<file path=ppt/tags/tag5.xml><?xml version="1.0" encoding="utf-8"?>
<p:tagLst xmlns:p="http://schemas.openxmlformats.org/presentationml/2006/main">
  <p:tag name="MH" val="20160202082519"/>
  <p:tag name="MH_LIBRARY" val="GRAPHIC"/>
  <p:tag name="MH_TYPE" val="Other"/>
  <p:tag name="MH_ORDER" val="4"/>
</p:tagLst>
</file>

<file path=ppt/tags/tag6.xml><?xml version="1.0" encoding="utf-8"?>
<p:tagLst xmlns:p="http://schemas.openxmlformats.org/presentationml/2006/main">
  <p:tag name="MH" val="20160202082519"/>
  <p:tag name="MH_LIBRARY" val="GRAPHIC"/>
  <p:tag name="MH_TYPE" val="Other"/>
  <p:tag name="MH_ORDER" val="4"/>
</p:tagLst>
</file>

<file path=ppt/tags/tag7.xml><?xml version="1.0" encoding="utf-8"?>
<p:tagLst xmlns:p="http://schemas.openxmlformats.org/presentationml/2006/main">
  <p:tag name="MH" val="20160202082519"/>
  <p:tag name="MH_LIBRARY" val="GRAPHIC"/>
  <p:tag name="MH_TYPE" val="Other"/>
  <p:tag name="MH_ORDER" val="4"/>
</p:tagLst>
</file>

<file path=ppt/tags/tag8.xml><?xml version="1.0" encoding="utf-8"?>
<p:tagLst xmlns:p="http://schemas.openxmlformats.org/presentationml/2006/main">
  <p:tag name="MH" val="20160202082519"/>
  <p:tag name="MH_LIBRARY" val="GRAPHIC"/>
  <p:tag name="MH_TYPE" val="Other"/>
  <p:tag name="MH_ORDER" val="4"/>
</p:tagLst>
</file>

<file path=ppt/tags/tag9.xml><?xml version="1.0" encoding="utf-8"?>
<p:tagLst xmlns:p="http://schemas.openxmlformats.org/presentationml/2006/main">
  <p:tag name="MH" val="20160202082519"/>
  <p:tag name="MH_LIBRARY" val="GRAPHIC"/>
  <p:tag name="MH_TYPE" val="Other"/>
  <p:tag name="MH_ORDER" val="4"/>
</p:tagLst>
</file>

<file path=ppt/theme/theme1.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
      <a:majorFont>
        <a:latin typeface="Copperplate Gothic Bold"/>
        <a:ea typeface="微软雅黑"/>
        <a:cs typeface=""/>
      </a:majorFont>
      <a:minorFont>
        <a:latin typeface="Copperplate Gothic Bold"/>
        <a:ea typeface="微软雅黑"/>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1304</Words>
  <Application>WPS 演示</Application>
  <PresentationFormat/>
  <Paragraphs>77</Paragraphs>
  <Slides>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9</vt:i4>
      </vt:variant>
    </vt:vector>
  </HeadingPairs>
  <TitlesOfParts>
    <vt:vector size="17" baseType="lpstr">
      <vt:lpstr>Arial</vt:lpstr>
      <vt:lpstr>宋体</vt:lpstr>
      <vt:lpstr>Wingdings</vt:lpstr>
      <vt:lpstr>Copperplate Gothic Bold</vt:lpstr>
      <vt:lpstr>微软雅黑</vt:lpstr>
      <vt:lpstr>方正粗黑宋简体</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0</dc:title>
  <dc:creator>Administrator</dc:creator>
  <cp:lastModifiedBy>薛东西</cp:lastModifiedBy>
  <cp:revision>153</cp:revision>
  <dcterms:created xsi:type="dcterms:W3CDTF">2015-09-01T10:32:00Z</dcterms:created>
  <dcterms:modified xsi:type="dcterms:W3CDTF">2024-02-28T01:44:04Z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2052-12.1.0.16388</vt:lpwstr>
  </property>
  <property fmtid="{D5CDD505-2E9C-101B-9397-08002B2CF9AE}" pid="3" name="ICV">
    <vt:lpwstr>020AF15CE6B7460A92579ECC5FCCE65B</vt:lpwstr>
  </property>
</Properties>
</file>