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19"/>
  </p:notesMasterIdLst>
  <p:sldIdLst>
    <p:sldId id="257" r:id="rId3"/>
    <p:sldId id="442" r:id="rId4"/>
    <p:sldId id="444" r:id="rId5"/>
    <p:sldId id="445" r:id="rId6"/>
    <p:sldId id="446" r:id="rId7"/>
    <p:sldId id="447" r:id="rId8"/>
    <p:sldId id="448" r:id="rId9"/>
    <p:sldId id="449" r:id="rId10"/>
    <p:sldId id="450" r:id="rId11"/>
    <p:sldId id="451" r:id="rId12"/>
    <p:sldId id="452" r:id="rId13"/>
    <p:sldId id="453" r:id="rId14"/>
    <p:sldId id="454" r:id="rId15"/>
    <p:sldId id="455" r:id="rId16"/>
    <p:sldId id="456" r:id="rId17"/>
    <p:sldId id="392" r:id="rId18"/>
  </p:sldIdLst>
  <p:sldSz cx="12192000" cy="6858000"/>
  <p:notesSz cx="6858000" cy="9144000"/>
  <p:custDataLst>
    <p:tags r:id="rId23"/>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403" userDrawn="1">
          <p15:clr>
            <a:srgbClr val="A4A3A4"/>
          </p15:clr>
        </p15:guide>
        <p15:guide id="2" orient="horz" pos="1298" userDrawn="1">
          <p15:clr>
            <a:srgbClr val="A4A3A4"/>
          </p15:clr>
        </p15:guide>
        <p15:guide id="3" orient="horz" pos="3724" userDrawn="1">
          <p15:clr>
            <a:srgbClr val="A4A3A4"/>
          </p15:clr>
        </p15:guide>
        <p15:guide id="4" orient="horz" pos="3112" userDrawn="1">
          <p15:clr>
            <a:srgbClr val="A4A3A4"/>
          </p15:clr>
        </p15:guide>
        <p15:guide id="5" orient="horz" pos="2736" userDrawn="1">
          <p15:clr>
            <a:srgbClr val="A4A3A4"/>
          </p15:clr>
        </p15:guide>
        <p15:guide id="6" orient="horz" pos="3306" userDrawn="1">
          <p15:clr>
            <a:srgbClr val="A4A3A4"/>
          </p15:clr>
        </p15:guide>
        <p15:guide id="7" pos="3884" userDrawn="1">
          <p15:clr>
            <a:srgbClr val="A4A3A4"/>
          </p15:clr>
        </p15:guide>
        <p15:guide id="8" pos="860" userDrawn="1">
          <p15:clr>
            <a:srgbClr val="A4A3A4"/>
          </p15:clr>
        </p15:guide>
        <p15:guide id="9" pos="7680" userDrawn="1">
          <p15:clr>
            <a:srgbClr val="A4A3A4"/>
          </p15:clr>
        </p15:guide>
        <p15:guide id="10" pos="7047" userDrawn="1">
          <p15:clr>
            <a:srgbClr val="A4A3A4"/>
          </p15:clr>
        </p15:guide>
        <p15:guide id="11" pos="1255" userDrawn="1">
          <p15:clr>
            <a:srgbClr val="A4A3A4"/>
          </p15:clr>
        </p15:guide>
        <p15:guide id="12" pos="6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3"/>
        <p:guide orient="horz" pos="1298"/>
        <p:guide orient="horz" pos="3724"/>
        <p:guide orient="horz" pos="3112"/>
        <p:guide orient="horz" pos="2736"/>
        <p:guide orient="horz" pos="3306"/>
        <p:guide pos="3884"/>
        <p:guide pos="860"/>
        <p:guide pos="7680"/>
        <p:guide pos="7047"/>
        <p:guide pos="1255"/>
        <p:guide pos="636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14.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674370" y="3002280"/>
            <a:ext cx="11725275" cy="1198880"/>
          </a:xfrm>
          <a:prstGeom prst="rect">
            <a:avLst/>
          </a:prstGeom>
          <a:noFill/>
          <a:ln w="9525">
            <a:noFill/>
          </a:ln>
        </p:spPr>
        <p:txBody>
          <a:bodyPr wrap="square" anchor="t">
            <a:spAutoFit/>
          </a:bodyPr>
          <a:p>
            <a:pPr algn="ct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项目</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2</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神经网络基础</a:t>
            </a:r>
            <a:endParaRPr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5900"/>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3  </a:t>
            </a:r>
            <a:r>
              <a:rPr lang="zh-CN" altLang="en-US" sz="3200" dirty="0">
                <a:latin typeface="+mj-ea"/>
                <a:ea typeface="+mj-ea"/>
                <a:cs typeface="+mj-ea"/>
              </a:rPr>
              <a:t>张量运算</a:t>
            </a:r>
            <a:endParaRPr lang="zh-CN" altLang="en-US" sz="3200" dirty="0">
              <a:latin typeface="+mj-ea"/>
              <a:ea typeface="+mj-ea"/>
              <a:cs typeface="+mj-ea"/>
            </a:endParaRPr>
          </a:p>
        </p:txBody>
      </p:sp>
      <p:sp>
        <p:nvSpPr>
          <p:cNvPr id="2" name="文本框 1"/>
          <p:cNvSpPr txBox="1"/>
          <p:nvPr/>
        </p:nvSpPr>
        <p:spPr>
          <a:xfrm>
            <a:off x="1660525" y="2204720"/>
            <a:ext cx="9065895" cy="3091815"/>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2.3.3</a:t>
            </a:r>
            <a:r>
              <a:rPr lang="zh-CN" altLang="en-US" sz="2000">
                <a:latin typeface="方正粗黑宋简体" panose="02000000000000000000" charset="-122"/>
                <a:ea typeface="方正粗黑宋简体" panose="02000000000000000000" charset="-122"/>
                <a:cs typeface="方正粗黑宋简体" panose="02000000000000000000" charset="-122"/>
              </a:rPr>
              <a:t> 张量点积</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点积运算，也叫张量积（Tensorproduct，不要与逐元素的乘积弄混），它是最常见也最有用的张量运算。点积运算与逐元素的运算不同，它将输入张量的元素合并在一起。</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2.3</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4</a:t>
            </a:r>
            <a:r>
              <a:rPr lang="zh-CN" altLang="en-US" sz="2000">
                <a:latin typeface="方正粗黑宋简体" panose="02000000000000000000" charset="-122"/>
                <a:ea typeface="方正粗黑宋简体" panose="02000000000000000000" charset="-122"/>
                <a:cs typeface="方正粗黑宋简体" panose="02000000000000000000" charset="-122"/>
              </a:rPr>
              <a:t> 张量变形</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张量变形是指改变张量的行和列，以得到想要的形状。变形后的张量的元素总个数与</a:t>
            </a:r>
            <a:endParaRPr sz="1800">
              <a:latin typeface="+mn-ea"/>
              <a:ea typeface="+mn-ea"/>
              <a:cs typeface="+mn-ea"/>
            </a:endParaRPr>
          </a:p>
          <a:p>
            <a:pPr>
              <a:lnSpc>
                <a:spcPct val="150000"/>
              </a:lnSpc>
            </a:pPr>
            <a:r>
              <a:rPr sz="1800">
                <a:latin typeface="+mn-ea"/>
                <a:ea typeface="+mn-ea"/>
                <a:cs typeface="+mn-ea"/>
              </a:rPr>
              <a:t>初始张量相同。</a:t>
            </a:r>
            <a:endParaRPr sz="1800">
              <a:latin typeface="+mn-ea"/>
              <a:ea typeface="+mn-ea"/>
              <a:cs typeface="+mn-ea"/>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3  </a:t>
            </a:r>
            <a:r>
              <a:rPr lang="zh-CN" altLang="en-US" sz="3200" dirty="0">
                <a:latin typeface="+mj-ea"/>
                <a:ea typeface="+mj-ea"/>
                <a:cs typeface="+mj-ea"/>
              </a:rPr>
              <a:t>张量运算</a:t>
            </a:r>
            <a:endParaRPr lang="zh-CN" altLang="en-US" sz="3200" dirty="0">
              <a:latin typeface="+mj-ea"/>
              <a:ea typeface="+mj-ea"/>
              <a:cs typeface="+mj-ea"/>
            </a:endParaRPr>
          </a:p>
        </p:txBody>
      </p:sp>
      <p:sp>
        <p:nvSpPr>
          <p:cNvPr id="2" name="文本框 1"/>
          <p:cNvSpPr txBox="1"/>
          <p:nvPr/>
        </p:nvSpPr>
        <p:spPr>
          <a:xfrm>
            <a:off x="1660525" y="2276475"/>
            <a:ext cx="9065895" cy="3091815"/>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2.3.5</a:t>
            </a:r>
            <a:r>
              <a:rPr lang="zh-CN" altLang="en-US" sz="2000">
                <a:latin typeface="方正粗黑宋简体" panose="02000000000000000000" charset="-122"/>
                <a:ea typeface="方正粗黑宋简体" panose="02000000000000000000" charset="-122"/>
                <a:cs typeface="方正粗黑宋简体" panose="02000000000000000000" charset="-122"/>
              </a:rPr>
              <a:t> 张量运算的几何解释</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对于张量运算所操作的张量，其元素可以被解释为某种几何空间内点的坐标，因此所有的张量运算都有几何解释。</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2.3</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6</a:t>
            </a:r>
            <a:r>
              <a:rPr lang="zh-CN" altLang="en-US" sz="2000">
                <a:latin typeface="方正粗黑宋简体" panose="02000000000000000000" charset="-122"/>
                <a:ea typeface="方正粗黑宋简体" panose="02000000000000000000" charset="-122"/>
                <a:cs typeface="方正粗黑宋简体" panose="02000000000000000000" charset="-122"/>
              </a:rPr>
              <a:t> 深度学习的几何解释</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将复杂的几何变换步分解为一长串基本的几何变换，深度网络的每一层都通过变换使数据解开一点点，许多层堆叠在一起，就可以实现非常复杂的解开过程。</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4  </a:t>
            </a:r>
            <a:r>
              <a:rPr lang="zh-CN" altLang="en-US" sz="3200" dirty="0">
                <a:latin typeface="+mj-ea"/>
                <a:ea typeface="+mj-ea"/>
                <a:cs typeface="+mj-ea"/>
              </a:rPr>
              <a:t>基于梯度的优化</a:t>
            </a:r>
            <a:endParaRPr lang="zh-CN" altLang="en-US" sz="3200" dirty="0">
              <a:latin typeface="+mj-ea"/>
              <a:ea typeface="+mj-ea"/>
              <a:cs typeface="+mj-ea"/>
            </a:endParaRPr>
          </a:p>
        </p:txBody>
      </p:sp>
      <p:sp>
        <p:nvSpPr>
          <p:cNvPr id="2" name="文本框 1"/>
          <p:cNvSpPr txBox="1"/>
          <p:nvPr/>
        </p:nvSpPr>
        <p:spPr>
          <a:xfrm>
            <a:off x="1660525" y="1989455"/>
            <a:ext cx="9065895" cy="392303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2.4.1</a:t>
            </a:r>
            <a:r>
              <a:rPr lang="zh-CN" altLang="en-US" sz="2000">
                <a:latin typeface="方正粗黑宋简体" panose="02000000000000000000" charset="-122"/>
                <a:ea typeface="方正粗黑宋简体" panose="02000000000000000000" charset="-122"/>
                <a:cs typeface="方正粗黑宋简体" panose="02000000000000000000" charset="-122"/>
              </a:rPr>
              <a:t> 导数</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当自变量的增量趋于零时，因变量的增量与自变量的增量之商的极限。一个函数存在导数时，称这个函数可导或者可微分。可导的函数一定连续。不连续的函数一定不可导。导数实质上就是一个求极限的过程，导数的四则运算法则来源于极限的四则运算法则。</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2.4</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2</a:t>
            </a:r>
            <a:r>
              <a:rPr lang="zh-CN" altLang="en-US" sz="2000">
                <a:latin typeface="方正粗黑宋简体" panose="02000000000000000000" charset="-122"/>
                <a:ea typeface="方正粗黑宋简体" panose="02000000000000000000" charset="-122"/>
                <a:cs typeface="方正粗黑宋简体" panose="02000000000000000000" charset="-122"/>
              </a:rPr>
              <a:t> 张量运算的导数：梯度</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梯度（Gradient）是张量运算的导数。它是导数这一概念向多元函数导数的推广。多元函数是以张量作为输入的函数。</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4  </a:t>
            </a:r>
            <a:r>
              <a:rPr lang="zh-CN" altLang="en-US" sz="3200" dirty="0">
                <a:latin typeface="+mj-ea"/>
                <a:ea typeface="+mj-ea"/>
                <a:cs typeface="+mj-ea"/>
              </a:rPr>
              <a:t>基于梯度的优化</a:t>
            </a:r>
            <a:endParaRPr lang="zh-CN" altLang="en-US" sz="3200" dirty="0">
              <a:latin typeface="+mj-ea"/>
              <a:ea typeface="+mj-ea"/>
              <a:cs typeface="+mj-ea"/>
            </a:endParaRPr>
          </a:p>
        </p:txBody>
      </p:sp>
      <p:sp>
        <p:nvSpPr>
          <p:cNvPr id="2" name="文本框 1"/>
          <p:cNvSpPr txBox="1"/>
          <p:nvPr/>
        </p:nvSpPr>
        <p:spPr>
          <a:xfrm>
            <a:off x="1660525" y="2276475"/>
            <a:ext cx="9065895" cy="3507740"/>
          </a:xfrm>
          <a:prstGeom prst="rect">
            <a:avLst/>
          </a:prstGeom>
          <a:noFill/>
        </p:spPr>
        <p:txBody>
          <a:bodyPr wrap="square" rtlCol="0">
            <a:spAutoFit/>
          </a:bodyPr>
          <a:p>
            <a:pPr algn="l">
              <a:lnSpc>
                <a:spcPct val="150000"/>
              </a:lnSpc>
              <a:buClrTx/>
              <a:buSzTx/>
              <a:buNone/>
            </a:pPr>
            <a:r>
              <a:rPr lang="en-US" altLang="zh-CN" sz="2000">
                <a:latin typeface="方正粗黑宋简体" panose="02000000000000000000" charset="-122"/>
                <a:ea typeface="方正粗黑宋简体" panose="02000000000000000000" charset="-122"/>
                <a:cs typeface="方正粗黑宋简体" panose="02000000000000000000" charset="-122"/>
              </a:rPr>
              <a:t>2.4.3</a:t>
            </a:r>
            <a:r>
              <a:rPr lang="zh-CN" altLang="en-US" sz="2000">
                <a:latin typeface="方正粗黑宋简体" panose="02000000000000000000" charset="-122"/>
                <a:ea typeface="方正粗黑宋简体" panose="02000000000000000000" charset="-122"/>
                <a:cs typeface="方正粗黑宋简体" panose="02000000000000000000" charset="-122"/>
              </a:rPr>
              <a:t> 随机梯度下降</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随机梯度下降（SGD）是一种简单但非常有效的方法，多用用于支持向量机、逻辑回归等凸损失函数下的线性分类器的学习。并且SGD已成功应用于文本分类和自然语言处理中经常遇到的大规模和稀疏机器学习问题。</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2.4</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4</a:t>
            </a:r>
            <a:r>
              <a:rPr lang="zh-CN" altLang="en-US" sz="2000">
                <a:latin typeface="方正粗黑宋简体" panose="02000000000000000000" charset="-122"/>
                <a:ea typeface="方正粗黑宋简体" panose="02000000000000000000" charset="-122"/>
                <a:cs typeface="方正粗黑宋简体" panose="02000000000000000000" charset="-122"/>
              </a:rPr>
              <a:t> 链式求导：反向传播算法</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lang="zh-CN" altLang="en-US" sz="1800">
                <a:latin typeface="+mn-ea"/>
                <a:ea typeface="+mn-ea"/>
                <a:cs typeface="+mn-ea"/>
              </a:rPr>
              <a:t>这是一场以误差（</a:t>
            </a:r>
            <a:r>
              <a:rPr lang="en-US" altLang="zh-CN" sz="1800">
                <a:latin typeface="+mn-ea"/>
                <a:ea typeface="+mn-ea"/>
                <a:cs typeface="+mn-ea"/>
              </a:rPr>
              <a:t>Error</a:t>
            </a:r>
            <a:r>
              <a:rPr lang="zh-CN" altLang="en-US" sz="1800">
                <a:latin typeface="+mn-ea"/>
                <a:ea typeface="+mn-ea"/>
                <a:cs typeface="+mn-ea"/>
              </a:rPr>
              <a:t>）为主导的反向传播（</a:t>
            </a:r>
            <a:r>
              <a:rPr lang="en-US" altLang="zh-CN" sz="1800">
                <a:latin typeface="+mn-ea"/>
                <a:ea typeface="+mn-ea"/>
                <a:cs typeface="+mn-ea"/>
              </a:rPr>
              <a:t>Back Propagation</a:t>
            </a:r>
            <a:r>
              <a:rPr lang="zh-CN" altLang="en-US" sz="1800">
                <a:latin typeface="+mn-ea"/>
                <a:ea typeface="+mn-ea"/>
                <a:cs typeface="+mn-ea"/>
              </a:rPr>
              <a:t>）运动，旨在得到最优的全局参数矩阵，进而将多层神经网络应用到分类或者回归任务中去</a:t>
            </a:r>
            <a:r>
              <a:rPr sz="1800">
                <a:latin typeface="+mn-ea"/>
                <a:ea typeface="+mn-ea"/>
                <a:cs typeface="+mn-ea"/>
              </a:rPr>
              <a:t>。</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5  </a:t>
            </a:r>
            <a:r>
              <a:rPr lang="zh-CN" altLang="en-US" sz="3200" dirty="0">
                <a:latin typeface="+mj-ea"/>
                <a:ea typeface="+mj-ea"/>
                <a:cs typeface="+mj-ea"/>
              </a:rPr>
              <a:t>案例回顾</a:t>
            </a:r>
            <a:endParaRPr lang="zh-CN" altLang="en-US" sz="3200" dirty="0">
              <a:latin typeface="+mj-ea"/>
              <a:ea typeface="+mj-ea"/>
              <a:cs typeface="+mj-ea"/>
            </a:endParaRPr>
          </a:p>
        </p:txBody>
      </p:sp>
      <p:sp>
        <p:nvSpPr>
          <p:cNvPr id="2" name="文本框 1"/>
          <p:cNvSpPr txBox="1"/>
          <p:nvPr/>
        </p:nvSpPr>
        <p:spPr>
          <a:xfrm>
            <a:off x="1870710" y="2060575"/>
            <a:ext cx="8450580" cy="2999740"/>
          </a:xfrm>
          <a:prstGeom prst="rect">
            <a:avLst/>
          </a:prstGeom>
          <a:noFill/>
        </p:spPr>
        <p:txBody>
          <a:bodyPr wrap="square" rtlCol="0">
            <a:spAutoFit/>
          </a:bodyPr>
          <a:p>
            <a:pPr algn="l">
              <a:lnSpc>
                <a:spcPct val="150000"/>
              </a:lnSpc>
              <a:buClrTx/>
              <a:buSzTx/>
              <a:buNone/>
            </a:pPr>
            <a:r>
              <a:rPr>
                <a:latin typeface="微软雅黑" panose="020B0503020204020204" pitchFamily="2" charset="-122"/>
                <a:cs typeface="微软雅黑" panose="020B0503020204020204" pitchFamily="2" charset="-122"/>
              </a:rPr>
              <a:t>1. 输入数据</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(train_images,train_labels),(test_images,test_labels)=mnist.load_data()</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train_images=train_images.reshape((60000,28*28))</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train_images=train_images.astype('float32')/255</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test_images=test_images.reshape((10000,28*28))</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test_images=test_images.astype('float32')/255</a:t>
            </a:r>
            <a:endParaRPr>
              <a:latin typeface="微软雅黑" panose="020B0503020204020204" pitchFamily="2" charset="-122"/>
              <a:cs typeface="微软雅黑" panose="020B0503020204020204" pitchFamily="2" charset="-122"/>
            </a:endParaRPr>
          </a:p>
          <a:p>
            <a:pPr algn="l">
              <a:lnSpc>
                <a:spcPct val="150000"/>
              </a:lnSpc>
              <a:buClrTx/>
              <a:buSzTx/>
              <a:buNone/>
            </a:pPr>
            <a:endParaRPr>
              <a:latin typeface="微软雅黑" panose="020B0503020204020204" pitchFamily="2" charset="-122"/>
              <a:cs typeface="微软雅黑" panose="020B0503020204020204" pitchFamily="2" charset="-122"/>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5  </a:t>
            </a:r>
            <a:r>
              <a:rPr lang="zh-CN" altLang="en-US" sz="3200" dirty="0">
                <a:latin typeface="+mj-ea"/>
                <a:ea typeface="+mj-ea"/>
                <a:cs typeface="+mj-ea"/>
              </a:rPr>
              <a:t>案例回顾</a:t>
            </a:r>
            <a:endParaRPr lang="zh-CN" altLang="en-US" sz="3200" dirty="0">
              <a:latin typeface="+mj-ea"/>
              <a:ea typeface="+mj-ea"/>
              <a:cs typeface="+mj-ea"/>
            </a:endParaRPr>
          </a:p>
        </p:txBody>
      </p:sp>
      <p:sp>
        <p:nvSpPr>
          <p:cNvPr id="2" name="文本框 1"/>
          <p:cNvSpPr txBox="1"/>
          <p:nvPr/>
        </p:nvSpPr>
        <p:spPr>
          <a:xfrm>
            <a:off x="1870710" y="2060575"/>
            <a:ext cx="8450580" cy="4246245"/>
          </a:xfrm>
          <a:prstGeom prst="rect">
            <a:avLst/>
          </a:prstGeom>
          <a:noFill/>
        </p:spPr>
        <p:txBody>
          <a:bodyPr wrap="square" rtlCol="0">
            <a:spAutoFit/>
          </a:bodyPr>
          <a:p>
            <a:pPr algn="l">
              <a:lnSpc>
                <a:spcPct val="150000"/>
              </a:lnSpc>
              <a:buClrTx/>
              <a:buSzTx/>
              <a:buNone/>
            </a:pPr>
            <a:r>
              <a:rPr>
                <a:latin typeface="微软雅黑" panose="020B0503020204020204" pitchFamily="2" charset="-122"/>
                <a:cs typeface="微软雅黑" panose="020B0503020204020204" pitchFamily="2" charset="-122"/>
                <a:sym typeface="+mn-ea"/>
              </a:rPr>
              <a:t>2. 构建网络</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sym typeface="+mn-ea"/>
              </a:rPr>
              <a:t>network=models.Sequential()</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sym typeface="+mn-ea"/>
              </a:rPr>
              <a:t>network.add(layers.Dense(512,activation='relu',input_shape=(28*28,)))</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sym typeface="+mn-ea"/>
              </a:rPr>
              <a:t>network.add(layers.Dense(10,activation='softmax'))</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sym typeface="+mn-ea"/>
              </a:rPr>
              <a:t>3. 网络的编译</a:t>
            </a:r>
            <a:endParaRPr>
              <a:latin typeface="微软雅黑" panose="020B0503020204020204" pitchFamily="2" charset="-122"/>
              <a:cs typeface="微软雅黑" panose="020B0503020204020204" pitchFamily="2" charset="-122"/>
              <a:sym typeface="+mn-ea"/>
            </a:endParaRPr>
          </a:p>
          <a:p>
            <a:pPr algn="l">
              <a:lnSpc>
                <a:spcPct val="150000"/>
              </a:lnSpc>
              <a:buClrTx/>
              <a:buSzTx/>
              <a:buNone/>
            </a:pPr>
            <a:r>
              <a:rPr>
                <a:latin typeface="微软雅黑" panose="020B0503020204020204" pitchFamily="2" charset="-122"/>
                <a:cs typeface="微软雅黑" panose="020B0503020204020204" pitchFamily="2" charset="-122"/>
              </a:rPr>
              <a:t>network.compile(optimizer='rmsprop',</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loss='categorical_crossentropy',</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metrics=['accuracy'])</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sym typeface="+mn-ea"/>
              </a:rPr>
              <a:t>4. 训练循环</a:t>
            </a:r>
            <a:endParaRPr>
              <a:latin typeface="微软雅黑" panose="020B0503020204020204" pitchFamily="2" charset="-122"/>
              <a:cs typeface="微软雅黑" panose="020B0503020204020204" pitchFamily="2" charset="-122"/>
            </a:endParaRPr>
          </a:p>
          <a:p>
            <a:pPr algn="l">
              <a:lnSpc>
                <a:spcPct val="150000"/>
              </a:lnSpc>
              <a:buClrTx/>
              <a:buSzTx/>
              <a:buNone/>
            </a:pPr>
            <a:r>
              <a:rPr>
                <a:latin typeface="微软雅黑" panose="020B0503020204020204" pitchFamily="2" charset="-122"/>
                <a:cs typeface="微软雅黑" panose="020B0503020204020204" pitchFamily="2" charset="-122"/>
              </a:rPr>
              <a:t>network.fit(train_images,train_labels,epochs=5,batch_size=128)</a:t>
            </a:r>
            <a:endParaRPr>
              <a:latin typeface="微软雅黑" panose="020B0503020204020204" pitchFamily="2" charset="-122"/>
              <a:cs typeface="微软雅黑" panose="020B0503020204020204" pitchFamily="2" charset="-122"/>
            </a:endParaRP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.1　</a:t>
            </a:r>
            <a:r>
              <a:rPr lang="zh-CN" sz="3200" dirty="0">
                <a:latin typeface="+mj-ea"/>
                <a:ea typeface="+mj-ea"/>
                <a:cs typeface="+mj-ea"/>
              </a:rPr>
              <a:t>初始神经网络</a:t>
            </a:r>
            <a:endParaRPr lang="zh-CN" sz="3200" dirty="0">
              <a:latin typeface="+mj-ea"/>
              <a:ea typeface="+mj-ea"/>
              <a:cs typeface="+mj-ea"/>
            </a:endParaRPr>
          </a:p>
        </p:txBody>
      </p:sp>
      <p:sp>
        <p:nvSpPr>
          <p:cNvPr id="4" name="文本框 3"/>
          <p:cNvSpPr txBox="1"/>
          <p:nvPr/>
        </p:nvSpPr>
        <p:spPr>
          <a:xfrm>
            <a:off x="1560830" y="2348865"/>
            <a:ext cx="8609965" cy="2168525"/>
          </a:xfrm>
          <a:prstGeom prst="rect">
            <a:avLst/>
          </a:prstGeom>
          <a:noFill/>
        </p:spPr>
        <p:txBody>
          <a:bodyPr wrap="square" rtlCol="0">
            <a:spAutoFit/>
          </a:bodyPr>
          <a:p>
            <a:pPr>
              <a:lnSpc>
                <a:spcPct val="150000"/>
              </a:lnSpc>
            </a:pPr>
            <a:r>
              <a:rPr lang="en-US" altLang="zh-CN"/>
              <a:t>        </a:t>
            </a:r>
            <a:r>
              <a:rPr lang="zh-CN" altLang="en-US"/>
              <a:t>神经网络的核心组件是层（Layer），它是一种数据处理模块，可以将它看成数据过滤器。进去一些数据，出来的数据变得更加有用。具体来说，层从输入数据中提取表示——我们期望这种表示有助于解决手头的问题。大多数深度学习都是将简单的层链接起来，从而实现渐进式的数据蒸馏（Datadistillation）。深度学习模型就像是数据处理的筛子，包含一系列越来越精细的数据过滤器（层）。</a:t>
            </a:r>
            <a:endParaRPr lang="zh-CN" altLang="en-US"/>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神经网络的数据表示</a:t>
            </a:r>
            <a:endParaRPr lang="zh-CN" altLang="en-US" sz="3200" dirty="0">
              <a:latin typeface="+mj-ea"/>
              <a:ea typeface="+mj-ea"/>
              <a:cs typeface="+mj-ea"/>
            </a:endParaRPr>
          </a:p>
        </p:txBody>
      </p:sp>
      <p:sp>
        <p:nvSpPr>
          <p:cNvPr id="2" name="文本框 1"/>
          <p:cNvSpPr txBox="1"/>
          <p:nvPr/>
        </p:nvSpPr>
        <p:spPr>
          <a:xfrm>
            <a:off x="1660525" y="1845945"/>
            <a:ext cx="9114790" cy="4799965"/>
          </a:xfrm>
          <a:prstGeom prst="rect">
            <a:avLst/>
          </a:prstGeom>
          <a:noFill/>
        </p:spPr>
        <p:txBody>
          <a:bodyPr wrap="square" rtlCol="0">
            <a:spAutoFit/>
          </a:bodyPr>
          <a:p>
            <a:pPr algn="l">
              <a:lnSpc>
                <a:spcPct val="150000"/>
              </a:lnSpc>
              <a:buClrTx/>
              <a:buSzTx/>
            </a:pPr>
            <a:r>
              <a:rPr lang="en-US" altLang="zh-CN" sz="2000">
                <a:latin typeface="方正粗黑宋简体" panose="02000000000000000000" charset="-122"/>
                <a:ea typeface="方正粗黑宋简体" panose="02000000000000000000" charset="-122"/>
                <a:cs typeface="方正粗黑宋简体" panose="02000000000000000000" charset="-122"/>
              </a:rPr>
              <a:t>      </a:t>
            </a:r>
            <a:r>
              <a:rPr lang="zh-CN" altLang="en-US" sz="2000">
                <a:latin typeface="方正粗黑宋简体" panose="02000000000000000000" charset="-122"/>
                <a:ea typeface="方正粗黑宋简体" panose="02000000000000000000" charset="-122"/>
                <a:cs typeface="方正粗黑宋简体" panose="02000000000000000000" charset="-122"/>
              </a:rPr>
              <a:t>张量</a:t>
            </a:r>
            <a:r>
              <a:rPr lang="zh-CN" altLang="en-US" sz="1800">
                <a:latin typeface="+mn-ea"/>
                <a:ea typeface="+mn-ea"/>
                <a:cs typeface="+mn-ea"/>
              </a:rPr>
              <a:t>这一概念的核心在于，它是一个数据容器。它包含的数据几乎总是数值数据，因此它是数字的容器。可矩阵是二维张量。张量是矩阵向任意维度的推广［注意，张量的维度（Dimension）通常叫作轴（Axis）］。</a:t>
            </a:r>
            <a:endParaRPr lang="zh-CN" altLang="en-US"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2.2.1</a:t>
            </a:r>
            <a:r>
              <a:rPr lang="zh-CN" altLang="en-US" sz="2000">
                <a:latin typeface="方正粗黑宋简体" panose="02000000000000000000" charset="-122"/>
                <a:ea typeface="方正粗黑宋简体" panose="02000000000000000000" charset="-122"/>
                <a:cs typeface="方正粗黑宋简体" panose="02000000000000000000" charset="-122"/>
              </a:rPr>
              <a:t> 标量（0D 张量）</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仅包含一个数字的张量叫作标量（Scalar，也叫标量张量、零维张量和 0D 张量）。在Numpy 中，一个 float 32 或 float 64 的数字就是一个标量张量（或标量数组）。可以用 ndim属性来查看一个 Numpy 张量的轴的个数。标量张量有 0 个轴（ndim==0）。张量轴的个数也叫作阶（Rank）。下面是一个 Numpy 标量。</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a:t>
            </a:r>
            <a:r>
              <a:rPr lang="zh-CN" altLang="en-US" sz="2000">
                <a:latin typeface="方正粗黑宋简体" panose="02000000000000000000" charset="-122"/>
                <a:ea typeface="方正粗黑宋简体" panose="02000000000000000000" charset="-122"/>
                <a:cs typeface="方正粗黑宋简体" panose="02000000000000000000" charset="-122"/>
              </a:rPr>
              <a:t>.2 向量（1D 张量）</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数字组成的数组叫作向量（Vector）或一维张量（1D 张量）。一维张量只有一个轴。</a:t>
            </a:r>
            <a:endParaRPr sz="1800">
              <a:latin typeface="+mn-ea"/>
              <a:ea typeface="+mn-ea"/>
              <a:cs typeface="+mn-ea"/>
            </a:endParaRPr>
          </a:p>
          <a:p>
            <a:pPr>
              <a:lnSpc>
                <a:spcPct val="150000"/>
              </a:lnSpc>
            </a:pPr>
            <a:endParaRPr lang="zh-CN" altLang="en-US" sz="1800">
              <a:latin typeface="+mn-ea"/>
              <a:ea typeface="+mn-ea"/>
              <a:cs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神经网络的数据表示</a:t>
            </a:r>
            <a:endParaRPr lang="zh-CN" altLang="en-US" sz="3200" dirty="0">
              <a:latin typeface="+mj-ea"/>
              <a:ea typeface="+mj-ea"/>
              <a:cs typeface="+mj-ea"/>
            </a:endParaRPr>
          </a:p>
        </p:txBody>
      </p:sp>
      <p:sp>
        <p:nvSpPr>
          <p:cNvPr id="2" name="文本框 1"/>
          <p:cNvSpPr txBox="1"/>
          <p:nvPr/>
        </p:nvSpPr>
        <p:spPr>
          <a:xfrm>
            <a:off x="1776730" y="1845945"/>
            <a:ext cx="8830945" cy="4338320"/>
          </a:xfrm>
          <a:prstGeom prst="rect">
            <a:avLst/>
          </a:prstGeom>
          <a:noFill/>
        </p:spPr>
        <p:txBody>
          <a:bodyPr wrap="square" rtlCol="0">
            <a:spAutoFit/>
          </a:bodyPr>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2.2.3</a:t>
            </a:r>
            <a:r>
              <a:rPr lang="zh-CN" altLang="en-US" sz="2000">
                <a:latin typeface="方正粗黑宋简体" panose="02000000000000000000" charset="-122"/>
                <a:ea typeface="方正粗黑宋简体" panose="02000000000000000000" charset="-122"/>
                <a:cs typeface="方正粗黑宋简体" panose="02000000000000000000" charset="-122"/>
              </a:rPr>
              <a:t> 矩阵（2D 张量）</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向量组成的数组叫作矩阵（Matrix）或二维张量（2D 张量）。矩阵有 2 个轴（通常叫作行和列）。可以将矩阵直观地理解为数字组成的矩形网格</a:t>
            </a:r>
            <a:r>
              <a:rPr lang="zh-CN" sz="1800">
                <a:latin typeface="+mn-ea"/>
                <a:ea typeface="+mn-ea"/>
                <a:cs typeface="+mn-ea"/>
              </a:rPr>
              <a:t>。第一个轴上的元素叫作行（Row），第二个轴上的元素叫作列（Column）。</a:t>
            </a:r>
            <a:endParaRPr lang="zh-CN"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4</a:t>
            </a:r>
            <a:r>
              <a:rPr lang="zh-CN" altLang="en-US" sz="2000">
                <a:latin typeface="方正粗黑宋简体" panose="02000000000000000000" charset="-122"/>
                <a:ea typeface="方正粗黑宋简体" panose="02000000000000000000" charset="-122"/>
                <a:cs typeface="方正粗黑宋简体" panose="02000000000000000000" charset="-122"/>
              </a:rPr>
              <a:t> 3D 张量与更高维张量</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将多个矩阵组合成一个新的数组，可以得到一个 3D 张量，可以将其直观地理解为数字组成的立方体。</a:t>
            </a:r>
            <a:endParaRPr sz="1800">
              <a:latin typeface="+mn-ea"/>
              <a:ea typeface="+mn-ea"/>
              <a:cs typeface="+mn-ea"/>
            </a:endParaRPr>
          </a:p>
          <a:p>
            <a:pPr>
              <a:lnSpc>
                <a:spcPct val="150000"/>
              </a:lnSpc>
            </a:pPr>
            <a:r>
              <a:rPr sz="1800">
                <a:latin typeface="+mn-ea"/>
                <a:ea typeface="+mn-ea"/>
                <a:cs typeface="+mn-ea"/>
              </a:rPr>
              <a:t> </a:t>
            </a:r>
            <a:r>
              <a:rPr lang="en-US" sz="1800">
                <a:latin typeface="+mn-ea"/>
                <a:ea typeface="+mn-ea"/>
                <a:cs typeface="+mn-ea"/>
              </a:rPr>
              <a:t>      将多个 3D 张量组合成一个数组，可以创建一个 4D 张量，以此类推。深度学习处理</a:t>
            </a:r>
            <a:r>
              <a:rPr sz="1800">
                <a:latin typeface="+mn-ea"/>
                <a:ea typeface="+mn-ea"/>
                <a:cs typeface="+mn-ea"/>
              </a:rPr>
              <a:t>的一般是 0D 到 4D 的张量，但处理视频数据时可能会遇到 5D 张量。</a:t>
            </a:r>
            <a:endParaRPr sz="1800">
              <a:latin typeface="+mn-ea"/>
              <a:ea typeface="+mn-ea"/>
              <a:cs typeface="+mn-ea"/>
            </a:endParaRPr>
          </a:p>
          <a:p>
            <a:pPr>
              <a:lnSpc>
                <a:spcPct val="150000"/>
              </a:lnSpc>
            </a:pPr>
            <a:endParaRPr lang="zh-CN" altLang="en-US" sz="1800">
              <a:latin typeface="+mn-ea"/>
              <a:ea typeface="+mn-ea"/>
              <a:cs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神经网络的数据表示</a:t>
            </a:r>
            <a:endParaRPr lang="zh-CN" altLang="en-US" sz="3200" dirty="0">
              <a:latin typeface="+mj-ea"/>
              <a:ea typeface="+mj-ea"/>
              <a:cs typeface="+mj-ea"/>
            </a:endParaRPr>
          </a:p>
        </p:txBody>
      </p:sp>
      <p:sp>
        <p:nvSpPr>
          <p:cNvPr id="2" name="文本框 1"/>
          <p:cNvSpPr txBox="1"/>
          <p:nvPr/>
        </p:nvSpPr>
        <p:spPr>
          <a:xfrm>
            <a:off x="1660525" y="1989455"/>
            <a:ext cx="9065895" cy="3507740"/>
          </a:xfrm>
          <a:prstGeom prst="rect">
            <a:avLst/>
          </a:prstGeom>
          <a:noFill/>
        </p:spPr>
        <p:txBody>
          <a:bodyPr wrap="square" rtlCol="0">
            <a:spAutoFit/>
          </a:bodyPr>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2.2.5</a:t>
            </a:r>
            <a:r>
              <a:rPr lang="zh-CN" altLang="en-US" sz="2000">
                <a:latin typeface="方正粗黑宋简体" panose="02000000000000000000" charset="-122"/>
                <a:ea typeface="方正粗黑宋简体" panose="02000000000000000000" charset="-122"/>
                <a:cs typeface="方正粗黑宋简体" panose="02000000000000000000" charset="-122"/>
              </a:rPr>
              <a:t> 关键属性</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张量是由以下三个关键属性来定义的。</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（1）轴的个数（阶）。</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（2）形状。这是一个整数元组，表示张量沿每个轴的维度大小（元素个数）。</a:t>
            </a:r>
            <a:endParaRPr sz="1800">
              <a:latin typeface="+mn-ea"/>
              <a:ea typeface="+mn-ea"/>
              <a:cs typeface="+mn-ea"/>
            </a:endParaRPr>
          </a:p>
          <a:p>
            <a:pPr>
              <a:lnSpc>
                <a:spcPct val="150000"/>
              </a:lnSpc>
            </a:pPr>
            <a:r>
              <a:rPr lang="en-US" altLang="zh-CN" sz="1800">
                <a:latin typeface="+mn-ea"/>
                <a:ea typeface="+mn-ea"/>
                <a:cs typeface="+mn-ea"/>
              </a:rPr>
              <a:t>      （3）数据类型（在 Python 库中通常叫作 Dtype）。这是张量中所包含数据的类型</a:t>
            </a:r>
            <a:r>
              <a:rPr lang="zh-CN" altLang="en-US" sz="1800">
                <a:latin typeface="+mn-ea"/>
                <a:ea typeface="+mn-ea"/>
                <a:cs typeface="+mn-ea"/>
              </a:rPr>
              <a:t>。</a:t>
            </a:r>
            <a:endParaRPr lang="en-US" altLang="zh-CN"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6</a:t>
            </a:r>
            <a:r>
              <a:rPr lang="zh-CN" altLang="en-US" sz="2000">
                <a:latin typeface="方正粗黑宋简体" panose="02000000000000000000" charset="-122"/>
                <a:ea typeface="方正粗黑宋简体" panose="02000000000000000000" charset="-122"/>
                <a:cs typeface="方正粗黑宋简体" panose="02000000000000000000" charset="-122"/>
              </a:rPr>
              <a:t> 在 Numpy 中操作张量</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选择张量的特定元素叫作张量切片（Tensor Slicing）。可以沿着每个张量轴在任意两个索引之间进行选择</a:t>
            </a:r>
            <a:r>
              <a:rPr lang="zh-CN" sz="1800">
                <a:latin typeface="+mn-ea"/>
                <a:ea typeface="+mn-ea"/>
                <a:cs typeface="+mn-ea"/>
              </a:rPr>
              <a:t>，也可以使用负数索引。</a:t>
            </a:r>
            <a:endParaRPr lang="zh-CN" sz="1800">
              <a:latin typeface="+mn-ea"/>
              <a:ea typeface="+mn-ea"/>
              <a:cs typeface="+mn-ea"/>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神经网络的数据表示</a:t>
            </a:r>
            <a:endParaRPr lang="zh-CN" altLang="en-US" sz="3200" dirty="0">
              <a:latin typeface="+mj-ea"/>
              <a:ea typeface="+mj-ea"/>
              <a:cs typeface="+mj-ea"/>
            </a:endParaRPr>
          </a:p>
        </p:txBody>
      </p:sp>
      <p:sp>
        <p:nvSpPr>
          <p:cNvPr id="2" name="文本框 1"/>
          <p:cNvSpPr txBox="1"/>
          <p:nvPr/>
        </p:nvSpPr>
        <p:spPr>
          <a:xfrm>
            <a:off x="1660525" y="1989455"/>
            <a:ext cx="9065895" cy="4338320"/>
          </a:xfrm>
          <a:prstGeom prst="rect">
            <a:avLst/>
          </a:prstGeom>
          <a:noFill/>
        </p:spPr>
        <p:txBody>
          <a:bodyPr wrap="square" rtlCol="0">
            <a:spAutoFit/>
          </a:bodyPr>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2.2.7</a:t>
            </a:r>
            <a:r>
              <a:rPr lang="zh-CN" altLang="en-US" sz="2000">
                <a:latin typeface="方正粗黑宋简体" panose="02000000000000000000" charset="-122"/>
                <a:ea typeface="方正粗黑宋简体" panose="02000000000000000000" charset="-122"/>
                <a:cs typeface="方正粗黑宋简体" panose="02000000000000000000" charset="-122"/>
              </a:rPr>
              <a:t> 数据批量的概念</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深度学习中所有数据张量的第一个轴（0 轴，因为索引从 0 开始）都是样本轴（Samplesaxis，有时也叫样本维度）。在 MNIST 的例子中，样本就是数字图像。深度学习模型不会同时处理整个数据集，而是将数据拆分成小批量。</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8</a:t>
            </a:r>
            <a:r>
              <a:rPr lang="zh-CN" altLang="en-US" sz="2000">
                <a:latin typeface="方正粗黑宋简体" panose="02000000000000000000" charset="-122"/>
                <a:ea typeface="方正粗黑宋简体" panose="02000000000000000000" charset="-122"/>
                <a:cs typeface="方正粗黑宋简体" panose="02000000000000000000" charset="-122"/>
              </a:rPr>
              <a:t> 现实世界中的数据张量</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未来会遇到的示例</a:t>
            </a:r>
            <a:endParaRPr lang="en-US" altLang="zh-CN" sz="1800">
              <a:latin typeface="+mn-ea"/>
              <a:ea typeface="+mn-ea"/>
              <a:cs typeface="+mn-ea"/>
            </a:endParaRPr>
          </a:p>
          <a:p>
            <a:pPr>
              <a:lnSpc>
                <a:spcPct val="150000"/>
              </a:lnSpc>
            </a:pPr>
            <a:r>
              <a:rPr lang="en-US" altLang="zh-CN" sz="1800">
                <a:latin typeface="+mn-ea"/>
                <a:ea typeface="+mn-ea"/>
                <a:cs typeface="+mn-ea"/>
              </a:rPr>
              <a:t>     （1）向量数据：2D 张量</a:t>
            </a:r>
            <a:r>
              <a:rPr lang="zh-CN" altLang="en-US" sz="1800">
                <a:latin typeface="+mn-ea"/>
                <a:ea typeface="+mn-ea"/>
                <a:cs typeface="+mn-ea"/>
              </a:rPr>
              <a:t>。</a:t>
            </a:r>
            <a:endParaRPr lang="en-US" altLang="zh-CN"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（2）时间序列数据或序列数据：3D 张量。</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（3）图像数据：4D 张量。</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（4）视频数据：5D 张量。</a:t>
            </a:r>
            <a:endParaRPr sz="1800">
              <a:latin typeface="+mn-ea"/>
              <a:ea typeface="+mn-ea"/>
              <a:cs typeface="+mn-ea"/>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神经网络的数据表示</a:t>
            </a:r>
            <a:endParaRPr lang="zh-CN" altLang="en-US" sz="3200" dirty="0">
              <a:latin typeface="+mj-ea"/>
              <a:ea typeface="+mj-ea"/>
              <a:cs typeface="+mj-ea"/>
            </a:endParaRPr>
          </a:p>
        </p:txBody>
      </p:sp>
      <p:sp>
        <p:nvSpPr>
          <p:cNvPr id="2" name="文本框 1"/>
          <p:cNvSpPr txBox="1"/>
          <p:nvPr/>
        </p:nvSpPr>
        <p:spPr>
          <a:xfrm>
            <a:off x="1660525" y="1989455"/>
            <a:ext cx="9065895" cy="3507740"/>
          </a:xfrm>
          <a:prstGeom prst="rect">
            <a:avLst/>
          </a:prstGeom>
          <a:noFill/>
        </p:spPr>
        <p:txBody>
          <a:bodyPr wrap="square" rtlCol="0">
            <a:spAutoFit/>
          </a:bodyPr>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2.2.9</a:t>
            </a:r>
            <a:r>
              <a:rPr lang="zh-CN" altLang="en-US" sz="2000">
                <a:latin typeface="方正粗黑宋简体" panose="02000000000000000000" charset="-122"/>
                <a:ea typeface="方正粗黑宋简体" panose="02000000000000000000" charset="-122"/>
                <a:cs typeface="方正粗黑宋简体" panose="02000000000000000000" charset="-122"/>
              </a:rPr>
              <a:t> 向量数据</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向量数据是最常见的数据。对于这种数据集，每个数据点都被编码为一个向量，因此一个数据批量就被编码为 2D 张量（向量组成的数组），其中第一个轴是样本轴，第二个轴是特征轴。</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10</a:t>
            </a:r>
            <a:r>
              <a:rPr lang="zh-CN" altLang="en-US" sz="2000">
                <a:latin typeface="方正粗黑宋简体" panose="02000000000000000000" charset="-122"/>
                <a:ea typeface="方正粗黑宋简体" panose="02000000000000000000" charset="-122"/>
                <a:cs typeface="方正粗黑宋简体" panose="02000000000000000000" charset="-122"/>
              </a:rPr>
              <a:t> 时间序列数据或序列数据</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当时间（或序列顺序）对于数据很重要时，应该将数据存储在带有时间轴的 3D 张量中。每个样本可以被编码为一个向量序列（2D 张量），因此一个数据批量就被编码为一个3D 张量</a:t>
            </a:r>
            <a:r>
              <a:rPr lang="zh-CN" altLang="en-US" sz="1800">
                <a:latin typeface="+mn-ea"/>
                <a:ea typeface="+mn-ea"/>
                <a:cs typeface="+mn-ea"/>
              </a:rPr>
              <a:t>。</a:t>
            </a:r>
            <a:endParaRPr lang="zh-CN" altLang="en-US" sz="1800">
              <a:latin typeface="+mn-ea"/>
              <a:ea typeface="+mn-ea"/>
              <a:cs typeface="+mn-ea"/>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2  </a:t>
            </a:r>
            <a:r>
              <a:rPr lang="zh-CN" altLang="en-US" sz="3200" dirty="0">
                <a:latin typeface="+mj-ea"/>
                <a:ea typeface="+mj-ea"/>
                <a:cs typeface="+mj-ea"/>
              </a:rPr>
              <a:t>神经网络的数据表示</a:t>
            </a:r>
            <a:endParaRPr lang="zh-CN" altLang="en-US" sz="3200" dirty="0">
              <a:latin typeface="+mj-ea"/>
              <a:ea typeface="+mj-ea"/>
              <a:cs typeface="+mj-ea"/>
            </a:endParaRPr>
          </a:p>
        </p:txBody>
      </p:sp>
      <p:sp>
        <p:nvSpPr>
          <p:cNvPr id="2" name="文本框 1"/>
          <p:cNvSpPr txBox="1"/>
          <p:nvPr/>
        </p:nvSpPr>
        <p:spPr>
          <a:xfrm>
            <a:off x="1660525" y="1989455"/>
            <a:ext cx="9065895" cy="3091815"/>
          </a:xfrm>
          <a:prstGeom prst="rect">
            <a:avLst/>
          </a:prstGeom>
          <a:noFill/>
        </p:spPr>
        <p:txBody>
          <a:bodyPr wrap="square" rtlCol="0">
            <a:spAutoFit/>
          </a:bodyPr>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2.2.11</a:t>
            </a:r>
            <a:r>
              <a:rPr lang="zh-CN" altLang="en-US" sz="2000">
                <a:latin typeface="方正粗黑宋简体" panose="02000000000000000000" charset="-122"/>
                <a:ea typeface="方正粗黑宋简体" panose="02000000000000000000" charset="-122"/>
                <a:cs typeface="方正粗黑宋简体" panose="02000000000000000000" charset="-122"/>
              </a:rPr>
              <a:t> 图像数据</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图像通常具有三个维度：高度、宽度和颜色深度。</a:t>
            </a:r>
            <a:endParaRPr sz="1800">
              <a:latin typeface="+mn-ea"/>
              <a:ea typeface="+mn-ea"/>
              <a:cs typeface="+mn-ea"/>
            </a:endParaRPr>
          </a:p>
          <a:p>
            <a:pPr>
              <a:lnSpc>
                <a:spcPct val="150000"/>
              </a:lnSpc>
            </a:pPr>
            <a:r>
              <a:rPr lang="en-US" sz="1800">
                <a:latin typeface="+mn-ea"/>
                <a:ea typeface="+mn-ea"/>
                <a:cs typeface="+mn-ea"/>
              </a:rPr>
              <a:t>       </a:t>
            </a:r>
            <a:r>
              <a:rPr sz="1800">
                <a:latin typeface="+mn-ea"/>
                <a:ea typeface="+mn-ea"/>
                <a:cs typeface="+mn-ea"/>
              </a:rPr>
              <a:t>图像张量的形状有两种约定：通道在后（Channels-last）的约定（在 TensorFlow 中使用）和通道在前（Channels-first）的约定（在 Theano 中使用）。</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2.2</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12</a:t>
            </a:r>
            <a:r>
              <a:rPr lang="zh-CN" altLang="en-US" sz="2000">
                <a:latin typeface="方正粗黑宋简体" panose="02000000000000000000" charset="-122"/>
                <a:ea typeface="方正粗黑宋简体" panose="02000000000000000000" charset="-122"/>
                <a:cs typeface="方正粗黑宋简体" panose="02000000000000000000" charset="-122"/>
              </a:rPr>
              <a:t> 视频数据</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视频数据是现实生活中需要用到 5D 张量的少数数据类型之一。视频可以看作一系</a:t>
            </a:r>
            <a:endParaRPr sz="1800">
              <a:latin typeface="+mn-ea"/>
              <a:ea typeface="+mn-ea"/>
              <a:cs typeface="+mn-ea"/>
            </a:endParaRPr>
          </a:p>
          <a:p>
            <a:pPr>
              <a:lnSpc>
                <a:spcPct val="150000"/>
              </a:lnSpc>
            </a:pPr>
            <a:r>
              <a:rPr sz="1800">
                <a:latin typeface="+mn-ea"/>
                <a:ea typeface="+mn-ea"/>
                <a:cs typeface="+mn-ea"/>
              </a:rPr>
              <a:t>列帧，每一帧都是一张彩色图像。</a:t>
            </a:r>
            <a:endParaRPr sz="1800">
              <a:latin typeface="+mn-ea"/>
              <a:ea typeface="+mn-ea"/>
              <a:cs typeface="+mn-ea"/>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2</a:t>
            </a:r>
            <a:r>
              <a:rPr sz="3200" dirty="0">
                <a:latin typeface="+mj-ea"/>
                <a:ea typeface="+mj-ea"/>
                <a:cs typeface="+mj-ea"/>
              </a:rPr>
              <a:t>.</a:t>
            </a:r>
            <a:r>
              <a:rPr lang="en-US" sz="3200" dirty="0">
                <a:latin typeface="+mj-ea"/>
                <a:ea typeface="+mj-ea"/>
                <a:cs typeface="+mj-ea"/>
              </a:rPr>
              <a:t>3  </a:t>
            </a:r>
            <a:r>
              <a:rPr lang="zh-CN" altLang="en-US" sz="3200" dirty="0">
                <a:latin typeface="+mj-ea"/>
                <a:ea typeface="+mj-ea"/>
                <a:cs typeface="+mj-ea"/>
              </a:rPr>
              <a:t>张量运算</a:t>
            </a:r>
            <a:endParaRPr lang="zh-CN" altLang="en-US" sz="3200" dirty="0">
              <a:latin typeface="+mj-ea"/>
              <a:ea typeface="+mj-ea"/>
              <a:cs typeface="+mj-ea"/>
            </a:endParaRPr>
          </a:p>
        </p:txBody>
      </p:sp>
      <p:sp>
        <p:nvSpPr>
          <p:cNvPr id="2" name="文本框 1"/>
          <p:cNvSpPr txBox="1"/>
          <p:nvPr/>
        </p:nvSpPr>
        <p:spPr>
          <a:xfrm>
            <a:off x="1660525" y="1989455"/>
            <a:ext cx="9065895" cy="3923030"/>
          </a:xfrm>
          <a:prstGeom prst="rect">
            <a:avLst/>
          </a:prstGeom>
          <a:noFill/>
        </p:spPr>
        <p:txBody>
          <a:bodyPr wrap="square" rtlCol="0">
            <a:spAutoFit/>
          </a:bodyPr>
          <a:p>
            <a:pPr algn="l">
              <a:lnSpc>
                <a:spcPct val="150000"/>
              </a:lnSpc>
              <a:buClrTx/>
              <a:buSzTx/>
              <a:buNone/>
            </a:pPr>
            <a:r>
              <a:rPr lang="en-US" sz="1800">
                <a:latin typeface="+mn-ea"/>
                <a:ea typeface="+mn-ea"/>
                <a:cs typeface="+mn-ea"/>
              </a:rPr>
              <a:t>       </a:t>
            </a:r>
            <a:r>
              <a:rPr sz="1800">
                <a:latin typeface="+mn-ea"/>
                <a:ea typeface="+mn-ea"/>
                <a:cs typeface="+mn-ea"/>
              </a:rPr>
              <a:t>所有计算机程序最终都可以简化为二进制输入上的一些二进制运算（AND、OR 和NOR 等），与此类似，深度神经网络学到的所有变换也都可以简化为数值数据张量上的一些张量运算（Tensor Operation），例如加上张量、乘以张量等。</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2.3.1</a:t>
            </a:r>
            <a:r>
              <a:rPr lang="zh-CN" altLang="en-US" sz="2000">
                <a:latin typeface="方正粗黑宋简体" panose="02000000000000000000" charset="-122"/>
                <a:ea typeface="方正粗黑宋简体" panose="02000000000000000000" charset="-122"/>
                <a:cs typeface="方正粗黑宋简体" panose="02000000000000000000" charset="-122"/>
              </a:rPr>
              <a:t> 逐元素运算</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relu 运算和加法都是逐元素（element-wise）的运算，即该运算独立地应用于张量中的每个元素，也就是说，这些运算非常适合大规模并行实现。</a:t>
            </a:r>
            <a:endParaRPr sz="1800">
              <a:latin typeface="+mn-ea"/>
              <a:ea typeface="+mn-ea"/>
              <a:cs typeface="+mn-ea"/>
            </a:endParaRPr>
          </a:p>
          <a:p>
            <a:pPr>
              <a:lnSpc>
                <a:spcPct val="150000"/>
              </a:lnSpc>
            </a:pPr>
            <a:r>
              <a:rPr lang="en-US" altLang="zh-CN" sz="2000">
                <a:latin typeface="方正粗黑宋简体" panose="02000000000000000000" charset="-122"/>
                <a:ea typeface="方正粗黑宋简体" panose="02000000000000000000" charset="-122"/>
                <a:cs typeface="方正粗黑宋简体" panose="02000000000000000000" charset="-122"/>
              </a:rPr>
              <a:t>2.3</a:t>
            </a:r>
            <a:r>
              <a:rPr lang="zh-CN" altLang="en-US" sz="2000">
                <a:latin typeface="方正粗黑宋简体" panose="02000000000000000000" charset="-122"/>
                <a:ea typeface="方正粗黑宋简体" panose="02000000000000000000" charset="-122"/>
                <a:cs typeface="方正粗黑宋简体" panose="02000000000000000000" charset="-122"/>
              </a:rPr>
              <a:t>.</a:t>
            </a:r>
            <a:r>
              <a:rPr lang="en-US" altLang="zh-CN" sz="2000">
                <a:latin typeface="方正粗黑宋简体" panose="02000000000000000000" charset="-122"/>
                <a:ea typeface="方正粗黑宋简体" panose="02000000000000000000" charset="-122"/>
                <a:cs typeface="方正粗黑宋简体" panose="02000000000000000000" charset="-122"/>
              </a:rPr>
              <a:t>2</a:t>
            </a:r>
            <a:r>
              <a:rPr lang="zh-CN" altLang="en-US" sz="2000">
                <a:latin typeface="方正粗黑宋简体" panose="02000000000000000000" charset="-122"/>
                <a:ea typeface="方正粗黑宋简体" panose="02000000000000000000" charset="-122"/>
                <a:cs typeface="方正粗黑宋简体" panose="02000000000000000000" charset="-122"/>
              </a:rPr>
              <a:t> 广播</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sz="1800">
                <a:latin typeface="+mn-ea"/>
                <a:ea typeface="+mn-ea"/>
                <a:cs typeface="+mn-ea"/>
              </a:rPr>
              <a:t>将两个形状不同的张量相加，较小的张量会被广播（Broadcast），以匹配较大张量的形状。</a:t>
            </a:r>
            <a:endParaRPr sz="1800">
              <a:latin typeface="+mn-ea"/>
              <a:ea typeface="+mn-ea"/>
              <a:cs typeface="+mn-ea"/>
            </a:endParaRPr>
          </a:p>
        </p:txBody>
      </p:sp>
    </p:spTree>
  </p:cSld>
  <p:clrMapOvr>
    <a:masterClrMapping/>
  </p:clrMapOvr>
  <p:transition spd="med">
    <p:fade/>
  </p:transition>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3702</Words>
  <Application>WPS 演示</Application>
  <PresentationFormat/>
  <Paragraphs>184</Paragraphs>
  <Slides>16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宋体</vt:lpstr>
      <vt:lpstr>Wingdings</vt:lpstr>
      <vt:lpstr>Copperplate Gothic Bold</vt:lpstr>
      <vt:lpstr>微软雅黑</vt:lpstr>
      <vt:lpstr>方正粗黑宋简体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139</cp:revision>
  <dcterms:created xsi:type="dcterms:W3CDTF">2015-09-01T10:32:00Z</dcterms:created>
  <dcterms:modified xsi:type="dcterms:W3CDTF">2024-02-28T01:39:59Z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020AF15CE6B7460A92579ECC5FCCE65B</vt:lpwstr>
  </property>
</Properties>
</file>