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0"/>
  </p:handoutMasterIdLst>
  <p:sldIdLst>
    <p:sldId id="256" r:id="rId2"/>
    <p:sldId id="690" r:id="rId3"/>
    <p:sldId id="1256" r:id="rId4"/>
    <p:sldId id="1257" r:id="rId5"/>
    <p:sldId id="1160" r:id="rId6"/>
    <p:sldId id="1361" r:id="rId7"/>
    <p:sldId id="1161" r:id="rId8"/>
    <p:sldId id="1162" r:id="rId9"/>
    <p:sldId id="1163" r:id="rId10"/>
    <p:sldId id="1165" r:id="rId11"/>
    <p:sldId id="1362" r:id="rId12"/>
    <p:sldId id="1363" r:id="rId13"/>
    <p:sldId id="1364" r:id="rId14"/>
    <p:sldId id="1168" r:id="rId15"/>
    <p:sldId id="1167" r:id="rId16"/>
    <p:sldId id="1169" r:id="rId17"/>
    <p:sldId id="1365" r:id="rId18"/>
    <p:sldId id="1367" r:id="rId19"/>
    <p:sldId id="1366" r:id="rId20"/>
    <p:sldId id="1173" r:id="rId21"/>
    <p:sldId id="1353" r:id="rId22"/>
    <p:sldId id="1354" r:id="rId23"/>
    <p:sldId id="1355" r:id="rId24"/>
    <p:sldId id="1356" r:id="rId25"/>
    <p:sldId id="1357" r:id="rId26"/>
    <p:sldId id="1359" r:id="rId27"/>
    <p:sldId id="1360" r:id="rId28"/>
    <p:sldId id="1358" r:id="rId29"/>
  </p:sldIdLst>
  <p:sldSz cx="9144000" cy="5143500" type="screen16x9"/>
  <p:notesSz cx="6858000" cy="9144000"/>
  <p:custDataLst>
    <p:tags r:id="rId3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18" userDrawn="1">
          <p15:clr>
            <a:srgbClr val="A4A3A4"/>
          </p15:clr>
        </p15:guide>
        <p15:guide id="2" pos="27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7"/>
    <p:restoredTop sz="94623"/>
  </p:normalViewPr>
  <p:slideViewPr>
    <p:cSldViewPr showGuides="1">
      <p:cViewPr varScale="1">
        <p:scale>
          <a:sx n="142" d="100"/>
          <a:sy n="142" d="100"/>
        </p:scale>
        <p:origin x="558" y="114"/>
      </p:cViewPr>
      <p:guideLst>
        <p:guide orient="horz" pos="1718"/>
        <p:guide pos="278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2023/6/23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lstStyle/>
          <a:p>
            <a:pPr lvl="0"/>
            <a:r>
              <a:rPr lang="zh-CN" altLang="en-US" dirty="0"/>
              <a:t>单击此处编辑母版标题样式</a:t>
            </a:r>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lstStyle/>
          <a:p>
            <a:pPr lvl="0"/>
            <a:r>
              <a:rPr lang="zh-CN" altLang="en-US" dirty="0"/>
              <a:t>单击此处编辑母版文本样式</a:t>
            </a:r>
          </a:p>
          <a:p>
            <a:pPr lvl="1" indent="-347345"/>
            <a:r>
              <a:rPr lang="zh-CN" altLang="en-US" dirty="0"/>
              <a:t>第二级</a:t>
            </a:r>
          </a:p>
          <a:p>
            <a:pPr lvl="2" indent="-293370"/>
            <a:r>
              <a:rPr lang="zh-CN" altLang="en-US" dirty="0"/>
              <a:t>第三级</a:t>
            </a:r>
          </a:p>
          <a:p>
            <a:pPr lvl="3" indent="-292100"/>
            <a:r>
              <a:rPr lang="zh-CN" altLang="en-US" dirty="0"/>
              <a:t>第四级</a:t>
            </a:r>
          </a:p>
          <a:p>
            <a:pPr lvl="4" indent="-316230"/>
            <a:r>
              <a:rPr lang="zh-CN" altLang="en-US" dirty="0"/>
              <a:t>第五级</a:t>
            </a:r>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sz="1200" noProof="0" dirty="0">
                <a:ln>
                  <a:noFill/>
                </a:ln>
                <a:effectLst/>
                <a:uLnTx/>
                <a:uFillTx/>
                <a:latin typeface="微软雅黑" panose="020B0503020204020204" pitchFamily="34" charset="-122"/>
                <a:ea typeface="微软雅黑" panose="020B0503020204020204" pitchFamily="34" charset="-122"/>
                <a:sym typeface="+mn-ea"/>
              </a:rPr>
              <a:t>数据结构与算法（Python版）</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6.xml"/><Relationship Id="rId5" Type="http://schemas.openxmlformats.org/officeDocument/2006/relationships/slide" Target="slide14.xml"/><Relationship Id="rId4" Type="http://schemas.openxmlformats.org/officeDocument/2006/relationships/slide" Target="slide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tags" Target="../tags/tag5.xml"/><Relationship Id="rId7" Type="http://schemas.openxmlformats.org/officeDocument/2006/relationships/oleObject" Target="../embeddings/oleObject4.bin"/><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1.wmf"/><Relationship Id="rId5" Type="http://schemas.openxmlformats.org/officeDocument/2006/relationships/oleObject" Target="../embeddings/oleObject3.bin"/><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dirty="0">
                <a:latin typeface="黑体" panose="02010609060101010101" pitchFamily="2" charset="-122"/>
                <a:ea typeface="黑体" panose="02010609060101010101" pitchFamily="2" charset="-122"/>
                <a:sym typeface="+mn-ea"/>
              </a:rPr>
              <a:t>单元</a:t>
            </a:r>
            <a:r>
              <a:rPr sz="3200" noProof="0" dirty="0">
                <a:ln>
                  <a:noFill/>
                </a:ln>
                <a:effectLst/>
                <a:uLnTx/>
                <a:uFillTx/>
                <a:latin typeface="黑体" panose="02010609060101010101" pitchFamily="2" charset="-122"/>
                <a:ea typeface="黑体" panose="02010609060101010101" pitchFamily="2" charset="-122"/>
                <a:sym typeface="+mn-ea"/>
              </a:rPr>
              <a:t>13 </a:t>
            </a:r>
            <a:r>
              <a:rPr lang="zh-CN" altLang="en-US" sz="3200" noProof="0" dirty="0">
                <a:ln>
                  <a:noFill/>
                </a:ln>
                <a:effectLst/>
                <a:uLnTx/>
                <a:uFillTx/>
                <a:latin typeface="黑体" panose="02010609060101010101" pitchFamily="2" charset="-122"/>
                <a:ea typeface="黑体" panose="02010609060101010101" pitchFamily="2" charset="-122"/>
                <a:sym typeface="+mn-ea"/>
              </a:rPr>
              <a:t>图的</a:t>
            </a:r>
            <a:r>
              <a:rPr sz="3200" noProof="0" dirty="0" err="1">
                <a:ln>
                  <a:noFill/>
                </a:ln>
                <a:effectLst/>
                <a:uLnTx/>
                <a:uFillTx/>
                <a:latin typeface="黑体" panose="02010609060101010101" pitchFamily="2" charset="-122"/>
                <a:ea typeface="黑体" panose="02010609060101010101" pitchFamily="2" charset="-122"/>
                <a:sym typeface="+mn-ea"/>
              </a:rPr>
              <a:t>最小生成树</a:t>
            </a:r>
            <a:endParaRPr lang="zh-CN" altLang="en-US" sz="3200" dirty="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17373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lang="zh-CN" altLang="en-US" sz="2400" noProof="0" dirty="0">
                <a:ln>
                  <a:noFill/>
                </a:ln>
                <a:effectLst/>
                <a:uLnTx/>
                <a:uFillTx/>
                <a:latin typeface="黑体" panose="02010609060101010101" pitchFamily="2" charset="-122"/>
                <a:ea typeface="黑体" panose="02010609060101010101" pitchFamily="2" charset="-122"/>
                <a:sym typeface="+mn-ea"/>
                <a:hlinkClick r:id="rId2" action="ppaction://hlinksldjump"/>
              </a:rPr>
              <a:t>在线题目</a:t>
            </a:r>
            <a:r>
              <a:rPr lang="zh-CN" sz="2400" noProof="0" dirty="0">
                <a:ln>
                  <a:noFill/>
                </a:ln>
                <a:effectLst/>
                <a:uLnTx/>
                <a:uFillTx/>
                <a:latin typeface="黑体" panose="02010609060101010101" pitchFamily="2" charset="-122"/>
                <a:ea typeface="黑体" panose="02010609060101010101" pitchFamily="2" charset="-122"/>
                <a:sym typeface="+mn-ea"/>
              </a:rPr>
              <a:t>：还是乡村畅通工程</a:t>
            </a: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13.1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Prim算法</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13.2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Prim算法</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13.3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Kruskal算法</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lvl="0" indent="-609600">
              <a:spcBef>
                <a:spcPct val="20000"/>
              </a:spcBef>
              <a:buClr>
                <a:schemeClr val="hlink"/>
              </a:buClr>
              <a:buSzPct val="70000"/>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13.4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Kruskal算法</a:t>
            </a:r>
            <a:r>
              <a:rPr lang="zh-CN" altLang="en-US" sz="2400" dirty="0">
                <a:latin typeface="黑体" panose="02010609060101010101" pitchFamily="2" charset="-122"/>
                <a:ea typeface="黑体" panose="02010609060101010101" pitchFamily="2" charset="-122"/>
              </a:rPr>
              <a:t>实现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13.5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en-US"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在线题目</a:t>
            </a:r>
            <a:r>
              <a:rPr kumimoji="0" sz="2400" b="0" i="0" u="none" strike="noStrike" kern="1200" cap="none" spc="0" normalizeH="0" baseline="0" noProof="0" dirty="0" err="1">
                <a:ln>
                  <a:noFill/>
                </a:ln>
                <a:solidFill>
                  <a:schemeClr val="tx1"/>
                </a:solidFill>
                <a:effectLst/>
                <a:uLnTx/>
                <a:uFillTx/>
                <a:latin typeface="黑体" panose="02010609060101010101" pitchFamily="2" charset="-122"/>
                <a:ea typeface="黑体" panose="02010609060101010101" pitchFamily="2" charset="-122"/>
                <a:cs typeface="+mn-cs"/>
              </a:rPr>
              <a:t>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13.2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100" name="文本框 99"/>
          <p:cNvSpPr txBox="1"/>
          <p:nvPr/>
        </p:nvSpPr>
        <p:spPr>
          <a:xfrm>
            <a:off x="395605" y="1112520"/>
            <a:ext cx="8439150" cy="378460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MaxVal=1000+1           # </a:t>
            </a:r>
            <a:r>
              <a:rPr lang="zh-CN" sz="1600">
                <a:latin typeface="Courier New" panose="02070309020205020404" charset="0"/>
                <a:ea typeface="宋体" panose="02010600030101010101" pitchFamily="2" charset="-122"/>
              </a:rPr>
              <a:t>假设的无穷大，设边权值最大为</a:t>
            </a:r>
            <a:r>
              <a:rPr lang="en-US" altLang="zh-CN" sz="1600">
                <a:latin typeface="Courier New" panose="02070309020205020404" charset="0"/>
                <a:ea typeface="宋体" panose="02010600030101010101" pitchFamily="2" charset="-122"/>
              </a:rPr>
              <a:t>1000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rPr>
              <a:t>def Prim(s):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Prim</a:t>
            </a:r>
            <a:r>
              <a:rPr lang="zh-CN" sz="1600">
                <a:latin typeface="Courier New" panose="02070309020205020404" charset="0"/>
                <a:ea typeface="宋体" panose="02010600030101010101" pitchFamily="2" charset="-122"/>
              </a:rPr>
              <a:t>算法，用二维列表</a:t>
            </a:r>
            <a:r>
              <a:rPr lang="en-US" altLang="zh-CN" sz="1600">
                <a:latin typeface="Courier New" panose="02070309020205020404" charset="0"/>
                <a:ea typeface="宋体" panose="02010600030101010101" pitchFamily="2" charset="-122"/>
              </a:rPr>
              <a:t>g</a:t>
            </a:r>
            <a:r>
              <a:rPr lang="zh-CN" altLang="en-US" sz="1600">
                <a:latin typeface="Courier New" panose="02070309020205020404" charset="0"/>
                <a:ea typeface="宋体" panose="02010600030101010101" pitchFamily="2" charset="-122"/>
              </a:rPr>
              <a:t>表示邻接矩阵</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dist[i]=g[s][i]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g[s][i]&lt;MaxVal: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adjvex[i]=s</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visited[s]=True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把起点</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加入已有点集</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range(1,n):# </a:t>
            </a:r>
            <a:r>
              <a:rPr lang="zh-CN" sz="1600">
                <a:latin typeface="Courier New" panose="02070309020205020404" charset="0"/>
                <a:ea typeface="宋体" panose="02010600030101010101" pitchFamily="2" charset="-122"/>
              </a:rPr>
              <a:t>循环</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次</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k=mink()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找</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中最小值的下标（对应顶点未加入已有点集）</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visited[k]=True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加入已有点集</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更新</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的邻接点（尚未加入已有点集）的当前最短边权值及相应的邻接点</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j in range(n):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visited[j]==False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and dist[j]&gt;g[k][j]:</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dist[j]=g[k][j]; adjvex[i]=k</a:t>
            </a:r>
            <a:r>
              <a:rPr lang="en-US" sz="1600">
                <a:latin typeface="Courier New" panose="02070309020205020404" charset="0"/>
                <a:ea typeface="宋体" panose="02010600030101010101" pitchFamily="2" charset="-122"/>
                <a:cs typeface="Courier New" panose="02070309020205020404" charset="0"/>
              </a:rPr>
              <a:t> </a:t>
            </a: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cost=sum(dist)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求最小生成树的代价</a:t>
            </a:r>
            <a:endParaRPr lang="en-US" sz="1600">
              <a:latin typeface="Times New Roman" panose="02020603050405020304" pitchFamily="18" charset="0"/>
              <a:ea typeface="宋体" panose="02010600030101010101" pitchFamily="2" charset="-122"/>
              <a:cs typeface="Times New Roman" panose="02020603050405020304" pitchFamily="18" charset="0"/>
            </a:endParaRPr>
          </a:p>
          <a:p>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return cost         # 返回最小生成树的代价</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13.2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100" name="文本框 99"/>
          <p:cNvSpPr txBox="1"/>
          <p:nvPr/>
        </p:nvSpPr>
        <p:spPr>
          <a:xfrm>
            <a:off x="395605" y="1184275"/>
            <a:ext cx="8439150" cy="255333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 mink函数返回dist列表中最小值的下标（对应的顶点尚未加入已有点集中）</a:t>
            </a:r>
          </a:p>
          <a:p>
            <a:r>
              <a:rPr sz="1600">
                <a:latin typeface="Courier New" panose="02070309020205020404" charset="0"/>
                <a:ea typeface="宋体" panose="02010600030101010101" pitchFamily="2" charset="-122"/>
              </a:rPr>
              <a:t>def mink():</a:t>
            </a:r>
          </a:p>
          <a:p>
            <a:r>
              <a:rPr sz="1600">
                <a:latin typeface="Courier New" panose="02070309020205020404" charset="0"/>
                <a:ea typeface="宋体" panose="02010600030101010101" pitchFamily="2" charset="-122"/>
              </a:rPr>
              <a:t>    k=-1                # k初值设为-1</a:t>
            </a:r>
          </a:p>
          <a:p>
            <a:r>
              <a:rPr sz="1600">
                <a:latin typeface="Courier New" panose="02070309020205020404" charset="0"/>
                <a:ea typeface="宋体" panose="02010600030101010101" pitchFamily="2" charset="-122"/>
              </a:rPr>
              <a:t>    m=MaxVal            # m初值设为MaxVal</a:t>
            </a:r>
          </a:p>
          <a:p>
            <a:r>
              <a:rPr sz="1600">
                <a:latin typeface="Courier New" panose="02070309020205020404" charset="0"/>
                <a:ea typeface="宋体" panose="02010600030101010101" pitchFamily="2" charset="-122"/>
              </a:rPr>
              <a:t>    for i in range(n):  # 扫描dist列表</a:t>
            </a:r>
          </a:p>
          <a:p>
            <a:r>
              <a:rPr sz="1600">
                <a:latin typeface="Courier New" panose="02070309020205020404" charset="0"/>
                <a:ea typeface="宋体" panose="02010600030101010101" pitchFamily="2" charset="-122"/>
              </a:rPr>
              <a:t>        # 若顶点i未加入已有点集，且dist[i]小于假设的最小值m，则更新k、m</a:t>
            </a:r>
          </a:p>
          <a:p>
            <a:r>
              <a:rPr sz="1600">
                <a:latin typeface="Courier New" panose="02070309020205020404" charset="0"/>
                <a:ea typeface="宋体" panose="02010600030101010101" pitchFamily="2" charset="-122"/>
              </a:rPr>
              <a:t>        if visited[i]==False and dist[i]&lt;m:</a:t>
            </a:r>
          </a:p>
          <a:p>
            <a:r>
              <a:rPr sz="1600">
                <a:latin typeface="Courier New" panose="02070309020205020404" charset="0"/>
                <a:ea typeface="宋体" panose="02010600030101010101" pitchFamily="2" charset="-122"/>
              </a:rPr>
              <a:t>            k=i</a:t>
            </a:r>
          </a:p>
          <a:p>
            <a:r>
              <a:rPr sz="1600">
                <a:latin typeface="Courier New" panose="02070309020205020404" charset="0"/>
                <a:ea typeface="宋体" panose="02010600030101010101" pitchFamily="2" charset="-122"/>
              </a:rPr>
              <a:t>            m=dist[i]</a:t>
            </a:r>
          </a:p>
          <a:p>
            <a:r>
              <a:rPr sz="1600">
                <a:latin typeface="Courier New" panose="02070309020205020404" charset="0"/>
                <a:ea typeface="宋体" panose="02010600030101010101" pitchFamily="2" charset="-122"/>
              </a:rPr>
              <a:t>    return k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返回k，若其值为-1，则表示已无其他可加顶点</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13.2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实现</a:t>
            </a:r>
          </a:p>
        </p:txBody>
      </p:sp>
      <p:sp>
        <p:nvSpPr>
          <p:cNvPr id="100" name="文本框 99"/>
          <p:cNvSpPr txBox="1"/>
          <p:nvPr/>
        </p:nvSpPr>
        <p:spPr>
          <a:xfrm>
            <a:off x="395605" y="1112520"/>
            <a:ext cx="8439150" cy="378460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n,m=map(int,input().split())</a:t>
            </a:r>
          </a:p>
          <a:p>
            <a:r>
              <a:rPr sz="1600">
                <a:latin typeface="Courier New" panose="02070309020205020404" charset="0"/>
                <a:ea typeface="宋体" panose="02010600030101010101" pitchFamily="2" charset="-122"/>
              </a:rPr>
              <a:t>g=[[MaxVal]*n for i in range(n)]    # 直接用二维列表g表示图的邻接矩阵</a:t>
            </a:r>
          </a:p>
          <a:p>
            <a:r>
              <a:rPr sz="1600">
                <a:latin typeface="Courier New" panose="02070309020205020404" charset="0"/>
                <a:ea typeface="宋体" panose="02010600030101010101" pitchFamily="2" charset="-122"/>
              </a:rPr>
              <a:t>visited=[False]*n                   # 标记列表，初值全为False</a:t>
            </a:r>
          </a:p>
          <a:p>
            <a:r>
              <a:rPr sz="1600">
                <a:latin typeface="Courier New" panose="02070309020205020404" charset="0"/>
                <a:ea typeface="宋体" panose="02010600030101010101" pitchFamily="2" charset="-122"/>
              </a:rPr>
              <a:t>dist=[MaxVal]*n                     # 最短边权值列表，初值全为MaxVal</a:t>
            </a:r>
          </a:p>
          <a:p>
            <a:r>
              <a:rPr sz="1600">
                <a:latin typeface="Courier New" panose="02070309020205020404" charset="0"/>
                <a:ea typeface="宋体" panose="02010600030101010101" pitchFamily="2" charset="-122"/>
              </a:rPr>
              <a:t>adjvex=[-1]*n                       # 邻接点列表，初值全为-1</a:t>
            </a:r>
          </a:p>
          <a:p>
            <a:r>
              <a:rPr sz="1600">
                <a:latin typeface="Courier New" panose="02070309020205020404" charset="0"/>
                <a:ea typeface="宋体" panose="02010600030101010101" pitchFamily="2" charset="-122"/>
              </a:rPr>
              <a:t>for i in range(n): g[i][i]=0</a:t>
            </a:r>
          </a:p>
          <a:p>
            <a:r>
              <a:rPr sz="1600">
                <a:latin typeface="Courier New" panose="02070309020205020404" charset="0"/>
                <a:ea typeface="宋体" panose="02010600030101010101" pitchFamily="2" charset="-122"/>
              </a:rPr>
              <a:t>for i in range(m):                  # 输入m条边建图</a:t>
            </a:r>
          </a:p>
          <a:p>
            <a:r>
              <a:rPr sz="1600">
                <a:latin typeface="Courier New" panose="02070309020205020404" charset="0"/>
                <a:ea typeface="宋体" panose="02010600030101010101" pitchFamily="2" charset="-122"/>
              </a:rPr>
              <a:t>    a,b,c=map(int, input().split())</a:t>
            </a:r>
          </a:p>
          <a:p>
            <a:r>
              <a:rPr sz="1600">
                <a:latin typeface="Courier New" panose="02070309020205020404" charset="0"/>
                <a:ea typeface="宋体" panose="02010600030101010101" pitchFamily="2" charset="-122"/>
              </a:rPr>
              <a:t>    a-=1</a:t>
            </a:r>
          </a:p>
          <a:p>
            <a:r>
              <a:rPr sz="1600">
                <a:latin typeface="Courier New" panose="02070309020205020404" charset="0"/>
                <a:ea typeface="宋体" panose="02010600030101010101" pitchFamily="2" charset="-122"/>
              </a:rPr>
              <a:t>    b-=1</a:t>
            </a:r>
          </a:p>
          <a:p>
            <a:r>
              <a:rPr sz="1600">
                <a:latin typeface="Courier New" panose="02070309020205020404" charset="0"/>
                <a:ea typeface="宋体" panose="02010600030101010101" pitchFamily="2" charset="-122"/>
              </a:rPr>
              <a:t>    g[a][b]=g[b][a]=c</a:t>
            </a:r>
          </a:p>
          <a:p>
            <a:r>
              <a:rPr sz="1600">
                <a:latin typeface="Courier New" panose="02070309020205020404" charset="0"/>
                <a:ea typeface="宋体" panose="02010600030101010101" pitchFamily="2" charset="-122"/>
              </a:rPr>
              <a:t>cost=Prim(0)                        # 调用Prim算法</a:t>
            </a:r>
          </a:p>
          <a:p>
            <a:r>
              <a:rPr sz="1600">
                <a:latin typeface="Courier New" panose="02070309020205020404" charset="0"/>
                <a:ea typeface="宋体" panose="02010600030101010101" pitchFamily="2" charset="-122"/>
              </a:rPr>
              <a:t>for i in range(1, n):               # 输出构成最小生成树的各条边</a:t>
            </a:r>
          </a:p>
          <a:p>
            <a:r>
              <a:rPr sz="1600">
                <a:latin typeface="Courier New" panose="02070309020205020404" charset="0"/>
                <a:ea typeface="宋体" panose="02010600030101010101" pitchFamily="2" charset="-122"/>
              </a:rPr>
              <a:t>    print('%d--&gt;%d: %d' % (adjvex[i]+1, i+1, dist[i]))</a:t>
            </a:r>
          </a:p>
          <a:p>
            <a:r>
              <a:rPr sz="1600">
                <a:latin typeface="Courier New" panose="02070309020205020404" charset="0"/>
                <a:ea typeface="宋体" panose="02010600030101010101" pitchFamily="2" charset="-122"/>
              </a:rPr>
              <a:t>print(cost)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13.2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Prim算法的</a:t>
            </a:r>
            <a:r>
              <a:rPr lang="zh-CN" sz="2000" b="1" noProof="0" dirty="0">
                <a:ln>
                  <a:noFill/>
                </a:ln>
                <a:effectLst/>
                <a:uLnTx/>
                <a:uFillTx/>
                <a:latin typeface="Times New Roman" panose="02020603050405020304" pitchFamily="18" charset="0"/>
                <a:cs typeface="Times New Roman" panose="02020603050405020304" pitchFamily="18" charset="0"/>
                <a:sym typeface="+mn-ea"/>
              </a:rPr>
              <a:t>实现</a:t>
            </a:r>
            <a:endParaRPr altLang="zh-CN" sz="2000" b="1"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987030" cy="273812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辅助列表dist之和就是最小生成树的代价</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辅助列表adjvex保存了最小生成树的完整信息，通过扫描adjvex列表可得到最小生成树的构造情况。</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若不确定是否连通网，则可修改上述Prim算法，在语句</a:t>
            </a:r>
            <a:r>
              <a:rPr sz="2000" noProof="0" dirty="0">
                <a:ln>
                  <a:noFill/>
                </a:ln>
                <a:effectLst/>
                <a:uLnTx/>
                <a:uFillTx/>
                <a:latin typeface="宋体" panose="02010600030101010101" pitchFamily="2" charset="-122"/>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k=mink( )</a:t>
            </a:r>
            <a:r>
              <a:rPr sz="2000" noProof="0" dirty="0">
                <a:ln>
                  <a:noFill/>
                </a:ln>
                <a:effectLst/>
                <a:uLnTx/>
                <a:uFillTx/>
                <a:latin typeface="宋体" panose="02010600030101010101" pitchFamily="2" charset="-122"/>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之后增加一条语句</a:t>
            </a:r>
            <a:r>
              <a:rPr sz="2000" noProof="0" dirty="0">
                <a:ln>
                  <a:noFill/>
                </a:ln>
                <a:effectLst/>
                <a:uLnTx/>
                <a:uFillTx/>
                <a:latin typeface="宋体" panose="02010600030101010101" pitchFamily="2" charset="-122"/>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if (k==-1): break</a:t>
            </a:r>
            <a:r>
              <a:rPr sz="2000" noProof="0" dirty="0">
                <a:ln>
                  <a:noFill/>
                </a:ln>
                <a:effectLst/>
                <a:uLnTx/>
                <a:uFillTx/>
                <a:latin typeface="宋体" panose="02010600030101010101" pitchFamily="2" charset="-122"/>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。之后可以通过扫描visited列表或dist列表判断是否连通。</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算法mink的时间复杂度为O(n)，Prim算法需要进行n-1次循环，每次调用mink函数，故其时间复杂度为O(n</a:t>
            </a:r>
            <a:r>
              <a:rPr sz="2000" baseline="30000" noProof="0" dirty="0">
                <a:ln>
                  <a:noFill/>
                </a:ln>
                <a:effectLst/>
                <a:uLnTx/>
                <a:uFillTx/>
                <a:latin typeface="Times New Roman" panose="02020603050405020304" pitchFamily="18" charset="0"/>
                <a:cs typeface="Times New Roman" panose="02020603050405020304" pitchFamily="18" charset="0"/>
                <a:sym typeface="+mn-ea"/>
              </a:rPr>
              <a:t>2</a:t>
            </a:r>
            <a:r>
              <a:rPr sz="2000" noProof="0" dirty="0">
                <a:ln>
                  <a:noFill/>
                </a:ln>
                <a:effectLst/>
                <a:uLnTx/>
                <a:uFillTx/>
                <a:latin typeface="Times New Roman" panose="02020603050405020304" pitchFamily="18" charset="0"/>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13.3 </a:t>
            </a:r>
            <a:r>
              <a:rPr sz="3200" noProof="0" dirty="0" err="1">
                <a:latin typeface="黑体" panose="02010609060101010101" pitchFamily="2" charset="-122"/>
                <a:ea typeface="黑体" panose="02010609060101010101" pitchFamily="2" charset="-122"/>
                <a:sym typeface="+mn-ea"/>
              </a:rPr>
              <a:t>Kruskal算法</a:t>
            </a:r>
            <a:r>
              <a:rPr lang="zh-CN" altLang="en-US" sz="3200" noProof="0" dirty="0">
                <a:latin typeface="黑体" panose="02010609060101010101" pitchFamily="2" charset="-122"/>
                <a:ea typeface="黑体" panose="02010609060101010101" pitchFamily="2" charset="-122"/>
                <a:sym typeface="+mn-ea"/>
              </a:rPr>
              <a:t>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strike="noStrike" noProof="0" dirty="0">
                <a:ln>
                  <a:noFill/>
                </a:ln>
                <a:effectLst/>
                <a:uLnTx/>
                <a:uFillTx/>
                <a:latin typeface="Times New Roman" panose="02020603050405020304" pitchFamily="18" charset="0"/>
                <a:cs typeface="Times New Roman" panose="02020603050405020304" pitchFamily="18" charset="0"/>
                <a:sym typeface="+mn-ea"/>
              </a:rPr>
              <a:t>Kruskal</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算法基础知识</a:t>
            </a:r>
          </a:p>
        </p:txBody>
      </p:sp>
      <p:sp>
        <p:nvSpPr>
          <p:cNvPr id="6" name="文本框 5"/>
          <p:cNvSpPr txBox="1"/>
          <p:nvPr/>
        </p:nvSpPr>
        <p:spPr>
          <a:xfrm>
            <a:off x="323215" y="1203960"/>
            <a:ext cx="7644765" cy="23685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Kruskal算法考虑问题的出发点：为使生成树上边的权值之和达到最小，则应使生成树中每一条边的权值尽可能地小。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Kruskal算法采用贪心思想，每次从所有边中选择权值最小的边加入生成树。当然，在加边过程中不能构成回路。</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Kruskal算法思想：初始状态为一个只含 n 个顶点的子图 SG，然后从权值最小的边开始，若它的添加不使SG 中产生回路，则在 SG 中加入这条边，如此重复，直至加入 n-1 条边为止。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23215" y="1203960"/>
            <a:ext cx="5041265"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例13.3.1 用Kruskal算法求解最小生成树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用Kruskal算法构造</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图中连通网的最小生成树，要求写出求解过程。</a:t>
            </a:r>
          </a:p>
        </p:txBody>
      </p:sp>
      <p:graphicFrame>
        <p:nvGraphicFramePr>
          <p:cNvPr id="3" name="对象 2"/>
          <p:cNvGraphicFramePr>
            <a:graphicFrameLocks noChangeAspect="1"/>
          </p:cNvGraphicFramePr>
          <p:nvPr/>
        </p:nvGraphicFramePr>
        <p:xfrm>
          <a:off x="5435600" y="929005"/>
          <a:ext cx="1425391" cy="1440000"/>
        </p:xfrm>
        <a:graphic>
          <a:graphicData uri="http://schemas.openxmlformats.org/presentationml/2006/ole">
            <mc:AlternateContent xmlns:mc="http://schemas.openxmlformats.org/markup-compatibility/2006">
              <mc:Choice xmlns:v="urn:schemas-microsoft-com:vml" Requires="v">
                <p:oleObj spid="_x0000_s2061" r:id="rId5" imgW="1857375" imgH="1876425" progId="Paint.Picture">
                  <p:embed/>
                </p:oleObj>
              </mc:Choice>
              <mc:Fallback>
                <p:oleObj r:id="rId5" imgW="1857375" imgH="1876425" progId="Paint.Picture">
                  <p:embed/>
                  <p:pic>
                    <p:nvPicPr>
                      <p:cNvPr id="0" name="图片 3"/>
                      <p:cNvPicPr/>
                      <p:nvPr/>
                    </p:nvPicPr>
                    <p:blipFill>
                      <a:blip r:embed="rId6"/>
                      <a:stretch>
                        <a:fillRect/>
                      </a:stretch>
                    </p:blipFill>
                    <p:spPr>
                      <a:xfrm>
                        <a:off x="5435600" y="929005"/>
                        <a:ext cx="1425391" cy="1440000"/>
                      </a:xfrm>
                      <a:prstGeom prst="rect">
                        <a:avLst/>
                      </a:prstGeom>
                    </p:spPr>
                  </p:pic>
                </p:oleObj>
              </mc:Fallback>
            </mc:AlternateContent>
          </a:graphicData>
        </a:graphic>
      </p:graphicFrame>
      <p:sp>
        <p:nvSpPr>
          <p:cNvPr id="100" name="文本框 99"/>
          <p:cNvSpPr txBox="1"/>
          <p:nvPr/>
        </p:nvSpPr>
        <p:spPr>
          <a:xfrm>
            <a:off x="292100" y="2338070"/>
            <a:ext cx="5594350" cy="2306955"/>
          </a:xfrm>
          <a:prstGeom prst="rect">
            <a:avLst/>
          </a:prstGeom>
          <a:noFill/>
          <a:ln w="9525">
            <a:noFill/>
          </a:ln>
        </p:spPr>
        <p:txBody>
          <a:bodyPr wrap="square">
            <a:spAutoFit/>
          </a:bodyPr>
          <a:lstStyle/>
          <a:p>
            <a:r>
              <a:rPr lang="zh-CN" sz="1800">
                <a:latin typeface="Times New Roman" panose="02020603050405020304" pitchFamily="18" charset="0"/>
                <a:ea typeface="宋体" panose="02010600030101010101" pitchFamily="2" charset="-122"/>
                <a:cs typeface="Times New Roman" panose="02020603050405020304" pitchFamily="18" charset="0"/>
              </a:rPr>
              <a:t>设边以三元组</a:t>
            </a:r>
            <a:r>
              <a:rPr lang="en-US" sz="1800">
                <a:latin typeface="Times New Roman" panose="02020603050405020304" pitchFamily="18" charset="0"/>
                <a:ea typeface="宋体" panose="02010600030101010101" pitchFamily="2" charset="-122"/>
                <a:cs typeface="Times New Roman" panose="02020603050405020304" pitchFamily="18" charset="0"/>
              </a:rPr>
              <a:t>(</a:t>
            </a:r>
            <a:r>
              <a:rPr lang="en-US" sz="1800" i="1">
                <a:latin typeface="Times New Roman" panose="02020603050405020304" pitchFamily="18" charset="0"/>
                <a:ea typeface="宋体" panose="02010600030101010101" pitchFamily="2" charset="-122"/>
                <a:cs typeface="Times New Roman" panose="02020603050405020304" pitchFamily="18" charset="0"/>
              </a:rPr>
              <a:t>from</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i="1">
                <a:latin typeface="Times New Roman" panose="02020603050405020304" pitchFamily="18" charset="0"/>
                <a:ea typeface="宋体" panose="02010600030101010101" pitchFamily="2" charset="-122"/>
                <a:cs typeface="Times New Roman" panose="02020603050405020304" pitchFamily="18" charset="0"/>
              </a:rPr>
              <a:t>to</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i="1">
                <a:latin typeface="Times New Roman" panose="02020603050405020304" pitchFamily="18" charset="0"/>
                <a:ea typeface="宋体" panose="02010600030101010101" pitchFamily="2" charset="-122"/>
                <a:cs typeface="Times New Roman" panose="02020603050405020304" pitchFamily="18" charset="0"/>
              </a:rPr>
              <a:t>weight</a:t>
            </a:r>
            <a:r>
              <a:rPr lang="en-US" sz="1800">
                <a:latin typeface="Times New Roman" panose="02020603050405020304" pitchFamily="18" charset="0"/>
                <a:ea typeface="宋体" panose="02010600030101010101" pitchFamily="2" charset="-122"/>
                <a:cs typeface="Times New Roman" panose="02020603050405020304" pitchFamily="18" charset="0"/>
              </a:rPr>
              <a:t>)</a:t>
            </a:r>
            <a:r>
              <a:rPr lang="zh-CN" sz="1800">
                <a:latin typeface="Times New Roman" panose="02020603050405020304" pitchFamily="18" charset="0"/>
                <a:ea typeface="宋体" panose="02010600030101010101" pitchFamily="2" charset="-122"/>
                <a:cs typeface="Times New Roman" panose="02020603050405020304" pitchFamily="18" charset="0"/>
              </a:rPr>
              <a:t>表示，其中，</a:t>
            </a:r>
            <a:r>
              <a:rPr lang="en-US" sz="1800" i="1">
                <a:latin typeface="Times New Roman" panose="02020603050405020304" pitchFamily="18" charset="0"/>
                <a:ea typeface="宋体" panose="02010600030101010101" pitchFamily="2" charset="-122"/>
                <a:cs typeface="Times New Roman" panose="02020603050405020304" pitchFamily="18" charset="0"/>
              </a:rPr>
              <a:t>from</a:t>
            </a:r>
            <a:r>
              <a:rPr lang="zh-CN" sz="1800">
                <a:latin typeface="Times New Roman" panose="02020603050405020304" pitchFamily="18" charset="0"/>
                <a:ea typeface="宋体" panose="02010600030101010101" pitchFamily="2" charset="-122"/>
                <a:cs typeface="Times New Roman" panose="02020603050405020304" pitchFamily="18" charset="0"/>
              </a:rPr>
              <a:t>是起点、</a:t>
            </a:r>
            <a:r>
              <a:rPr lang="en-US" sz="1800" i="1">
                <a:latin typeface="Times New Roman" panose="02020603050405020304" pitchFamily="18" charset="0"/>
                <a:ea typeface="宋体" panose="02010600030101010101" pitchFamily="2" charset="-122"/>
                <a:cs typeface="Times New Roman" panose="02020603050405020304" pitchFamily="18" charset="0"/>
              </a:rPr>
              <a:t>to</a:t>
            </a:r>
            <a:r>
              <a:rPr lang="zh-CN" sz="1800">
                <a:latin typeface="Times New Roman" panose="02020603050405020304" pitchFamily="18" charset="0"/>
                <a:ea typeface="宋体" panose="02010600030101010101" pitchFamily="2" charset="-122"/>
                <a:cs typeface="Times New Roman" panose="02020603050405020304" pitchFamily="18" charset="0"/>
              </a:rPr>
              <a:t>是终点、</a:t>
            </a:r>
            <a:r>
              <a:rPr lang="en-US" sz="1800" i="1">
                <a:latin typeface="Times New Roman" panose="02020603050405020304" pitchFamily="18" charset="0"/>
                <a:ea typeface="宋体" panose="02010600030101010101" pitchFamily="2" charset="-122"/>
                <a:cs typeface="Times New Roman" panose="02020603050405020304" pitchFamily="18" charset="0"/>
              </a:rPr>
              <a:t>weight</a:t>
            </a:r>
            <a:r>
              <a:rPr lang="zh-CN" sz="1800">
                <a:latin typeface="Times New Roman" panose="02020603050405020304" pitchFamily="18" charset="0"/>
                <a:ea typeface="宋体" panose="02010600030101010101" pitchFamily="2" charset="-122"/>
                <a:cs typeface="Times New Roman" panose="02020603050405020304" pitchFamily="18" charset="0"/>
              </a:rPr>
              <a:t>是权值。令初始状态为所有顶点。</a:t>
            </a:r>
          </a:p>
          <a:p>
            <a:r>
              <a:rPr lang="zh-CN" sz="1800">
                <a:latin typeface="Times New Roman" panose="02020603050405020304" pitchFamily="18" charset="0"/>
                <a:ea typeface="宋体" panose="02010600030101010101" pitchFamily="2" charset="-122"/>
                <a:cs typeface="Times New Roman" panose="02020603050405020304" pitchFamily="18" charset="0"/>
              </a:rPr>
              <a:t>简单求解过程为</a:t>
            </a:r>
            <a:r>
              <a:rPr lang="zh-CN" altLang="en-US" sz="1800">
                <a:latin typeface="Times New Roman" panose="02020603050405020304" pitchFamily="18" charset="0"/>
                <a:cs typeface="Times New Roman" panose="02020603050405020304" pitchFamily="18" charset="0"/>
              </a:rPr>
              <a:t>依次选边如下：</a:t>
            </a:r>
          </a:p>
          <a:p>
            <a:r>
              <a:rPr lang="zh-CN" altLang="en-US" sz="1800">
                <a:latin typeface="Times New Roman" panose="02020603050405020304" pitchFamily="18" charset="0"/>
                <a:cs typeface="Times New Roman" panose="02020603050405020304" pitchFamily="18" charset="0"/>
              </a:rPr>
              <a:t>(1, 6, 1)</a:t>
            </a:r>
          </a:p>
          <a:p>
            <a:r>
              <a:rPr lang="zh-CN" altLang="en-US" sz="1800">
                <a:latin typeface="Times New Roman" panose="02020603050405020304" pitchFamily="18" charset="0"/>
                <a:cs typeface="Times New Roman" panose="02020603050405020304" pitchFamily="18" charset="0"/>
              </a:rPr>
              <a:t>(1, 5, 2)</a:t>
            </a:r>
          </a:p>
          <a:p>
            <a:r>
              <a:rPr lang="zh-CN" altLang="en-US" sz="1800">
                <a:latin typeface="Times New Roman" panose="02020603050405020304" pitchFamily="18" charset="0"/>
                <a:cs typeface="Times New Roman" panose="02020603050405020304" pitchFamily="18" charset="0"/>
                <a:sym typeface="+mn-ea"/>
              </a:rPr>
              <a:t>(2, 3, 4)</a:t>
            </a:r>
            <a:endParaRPr lang="zh-CN" altLang="en-US" sz="1800">
              <a:latin typeface="Times New Roman" panose="02020603050405020304" pitchFamily="18" charset="0"/>
              <a:cs typeface="Times New Roman" panose="02020603050405020304" pitchFamily="18" charset="0"/>
            </a:endParaRPr>
          </a:p>
          <a:p>
            <a:r>
              <a:rPr lang="zh-CN" altLang="en-US" sz="1800">
                <a:latin typeface="Times New Roman" panose="02020603050405020304" pitchFamily="18" charset="0"/>
                <a:cs typeface="Times New Roman" panose="02020603050405020304" pitchFamily="18" charset="0"/>
              </a:rPr>
              <a:t>(4,</a:t>
            </a:r>
            <a:r>
              <a:rPr lang="en-US" altLang="zh-CN" sz="1800">
                <a:latin typeface="Times New Roman" panose="02020603050405020304" pitchFamily="18" charset="0"/>
                <a:cs typeface="Times New Roman" panose="02020603050405020304" pitchFamily="18" charset="0"/>
              </a:rPr>
              <a:t> </a:t>
            </a:r>
            <a:r>
              <a:rPr lang="zh-CN" altLang="en-US" sz="1800">
                <a:latin typeface="Times New Roman" panose="02020603050405020304" pitchFamily="18" charset="0"/>
                <a:cs typeface="Times New Roman" panose="02020603050405020304" pitchFamily="18" charset="0"/>
                <a:sym typeface="+mn-ea"/>
              </a:rPr>
              <a:t>5, </a:t>
            </a:r>
            <a:r>
              <a:rPr lang="zh-CN" altLang="en-US" sz="1800">
                <a:latin typeface="Times New Roman" panose="02020603050405020304" pitchFamily="18" charset="0"/>
                <a:cs typeface="Times New Roman" panose="02020603050405020304" pitchFamily="18" charset="0"/>
              </a:rPr>
              <a:t>5)</a:t>
            </a:r>
          </a:p>
          <a:p>
            <a:r>
              <a:rPr lang="zh-CN" altLang="en-US" sz="1800">
                <a:latin typeface="Times New Roman" panose="02020603050405020304" pitchFamily="18" charset="0"/>
                <a:cs typeface="Times New Roman" panose="02020603050405020304" pitchFamily="18" charset="0"/>
              </a:rPr>
              <a:t>(1, 2, 7)</a:t>
            </a:r>
          </a:p>
        </p:txBody>
      </p:sp>
      <p:graphicFrame>
        <p:nvGraphicFramePr>
          <p:cNvPr id="5" name="对象 4"/>
          <p:cNvGraphicFramePr>
            <a:graphicFrameLocks noChangeAspect="1"/>
          </p:cNvGraphicFramePr>
          <p:nvPr/>
        </p:nvGraphicFramePr>
        <p:xfrm>
          <a:off x="6155055" y="2861310"/>
          <a:ext cx="1671452" cy="1260000"/>
        </p:xfrm>
        <a:graphic>
          <a:graphicData uri="http://schemas.openxmlformats.org/presentationml/2006/ole">
            <mc:AlternateContent xmlns:mc="http://schemas.openxmlformats.org/markup-compatibility/2006">
              <mc:Choice xmlns:v="urn:schemas-microsoft-com:vml" Requires="v">
                <p:oleObj spid="_x0000_s2062" r:id="rId7" imgW="1819275" imgH="1371600" progId="Paint.Picture">
                  <p:embed/>
                </p:oleObj>
              </mc:Choice>
              <mc:Fallback>
                <p:oleObj r:id="rId7" imgW="1819275" imgH="1371600" progId="Paint.Picture">
                  <p:embed/>
                  <p:pic>
                    <p:nvPicPr>
                      <p:cNvPr id="0" name="图片 6"/>
                      <p:cNvPicPr/>
                      <p:nvPr/>
                    </p:nvPicPr>
                    <p:blipFill>
                      <a:blip r:embed="rId8"/>
                      <a:stretch>
                        <a:fillRect/>
                      </a:stretch>
                    </p:blipFill>
                    <p:spPr>
                      <a:xfrm>
                        <a:off x="6155055" y="2861310"/>
                        <a:ext cx="1671452" cy="1260000"/>
                      </a:xfrm>
                      <a:prstGeom prst="rect">
                        <a:avLst/>
                      </a:prstGeom>
                    </p:spPr>
                  </p:pic>
                </p:oleObj>
              </mc:Fallback>
            </mc:AlternateContent>
          </a:graphicData>
        </a:graphic>
      </p:graphicFrame>
      <p:sp>
        <p:nvSpPr>
          <p:cNvPr id="8" name="文本框 7"/>
          <p:cNvSpPr txBox="1"/>
          <p:nvPr/>
        </p:nvSpPr>
        <p:spPr>
          <a:xfrm>
            <a:off x="6155055" y="2643505"/>
            <a:ext cx="2905125" cy="368300"/>
          </a:xfrm>
          <a:prstGeom prst="rect">
            <a:avLst/>
          </a:prstGeom>
          <a:noFill/>
        </p:spPr>
        <p:txBody>
          <a:bodyPr wrap="square" rtlCol="0" anchor="t">
            <a:spAutoFit/>
          </a:bodyPr>
          <a:lstStyle/>
          <a:p>
            <a:r>
              <a:rPr lang="zh-CN" altLang="en-US">
                <a:latin typeface="Times New Roman" panose="02020603050405020304" pitchFamily="18" charset="0"/>
                <a:cs typeface="Times New Roman" panose="02020603050405020304" pitchFamily="18" charset="0"/>
                <a:sym typeface="+mn-ea"/>
              </a:rPr>
              <a:t>最终得到最小生成树如下：</a:t>
            </a:r>
            <a:endParaRPr lang="zh-CN" altLang="en-US"/>
          </a:p>
        </p:txBody>
      </p:sp>
      <p:sp>
        <p:nvSpPr>
          <p:cNvPr id="10" name="文本框 9"/>
          <p:cNvSpPr txBox="1"/>
          <p:nvPr/>
        </p:nvSpPr>
        <p:spPr>
          <a:xfrm>
            <a:off x="4211955" y="4084955"/>
            <a:ext cx="4537710" cy="368300"/>
          </a:xfrm>
          <a:prstGeom prst="rect">
            <a:avLst/>
          </a:prstGeom>
          <a:noFill/>
        </p:spPr>
        <p:txBody>
          <a:bodyPr wrap="none" rtlCol="0" anchor="t">
            <a:spAutoFit/>
          </a:bodyPr>
          <a:lstStyle/>
          <a:p>
            <a:pPr indent="266700"/>
            <a:r>
              <a:rPr lang="zh-CN">
                <a:sym typeface="+mn-ea"/>
              </a:rPr>
              <a:t>所得最小生成树的代价</a:t>
            </a:r>
            <a:r>
              <a:rPr lang="en-US">
                <a:latin typeface="Times New Roman" panose="02020603050405020304" pitchFamily="18" charset="0"/>
                <a:sym typeface="+mn-ea"/>
              </a:rPr>
              <a:t>=1+2+5+7+4=19</a:t>
            </a:r>
            <a:r>
              <a:rPr lang="zh-CN">
                <a:sym typeface="+mn-ea"/>
              </a:rPr>
              <a:t>。</a:t>
            </a:r>
            <a:endParaRPr lang="zh-CN" altLang="en-US"/>
          </a:p>
        </p:txBody>
      </p:sp>
      <p:sp>
        <p:nvSpPr>
          <p:cNvPr id="11" name="文本框 10"/>
          <p:cNvSpPr txBox="1"/>
          <p:nvPr/>
        </p:nvSpPr>
        <p:spPr>
          <a:xfrm>
            <a:off x="4195445" y="4427220"/>
            <a:ext cx="4335780" cy="368300"/>
          </a:xfrm>
          <a:prstGeom prst="rect">
            <a:avLst/>
          </a:prstGeom>
          <a:noFill/>
        </p:spPr>
        <p:txBody>
          <a:bodyPr wrap="none" rtlCol="0" anchor="t">
            <a:spAutoFit/>
          </a:bodyPr>
          <a:lstStyle/>
          <a:p>
            <a:pPr indent="266700"/>
            <a:r>
              <a:rPr lang="zh-CN">
                <a:sym typeface="+mn-ea"/>
              </a:rPr>
              <a:t>最小生成树的求解过程也可画图表示。</a:t>
            </a:r>
            <a:endParaRPr lang="zh-CN" altLang="en-US"/>
          </a:p>
        </p:txBody>
      </p:sp>
      <p:sp>
        <p:nvSpPr>
          <p:cNvPr id="9"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13.3 Kruskal</a:t>
            </a:r>
            <a:r>
              <a:rPr lang="zh-CN" altLang="en-US" sz="3200" noProof="0" dirty="0">
                <a:latin typeface="黑体" panose="02010609060101010101" pitchFamily="2" charset="-122"/>
                <a:ea typeface="黑体" panose="02010609060101010101" pitchFamily="2" charset="-122"/>
                <a:sym typeface="+mn-ea"/>
              </a:rPr>
              <a:t>算法基础</a:t>
            </a:r>
          </a:p>
        </p:txBody>
      </p:sp>
      <p:sp>
        <p:nvSpPr>
          <p:cNvPr id="12" name="文本框 11"/>
          <p:cNvSpPr txBox="1"/>
          <p:nvPr>
            <p:custDataLst>
              <p:tags r:id="rId3"/>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sz="2000" b="1" strike="noStrike" noProof="0" dirty="0">
                <a:ln>
                  <a:noFill/>
                </a:ln>
                <a:effectLst/>
                <a:uLnTx/>
                <a:uFillTx/>
                <a:latin typeface="Times New Roman" panose="02020603050405020304" pitchFamily="18" charset="0"/>
                <a:cs typeface="Times New Roman" panose="02020603050405020304" pitchFamily="18" charset="0"/>
                <a:sym typeface="+mn-ea"/>
              </a:rPr>
              <a:t>Kruskal</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算法基础知识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anim calcmode="lin" valueType="num">
                                      <p:cBhvr additive="base">
                                        <p:cTn id="3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xEl>
                                              <p:pRg st="5" end="5"/>
                                            </p:txEl>
                                          </p:spTgt>
                                        </p:tgtEl>
                                        <p:attrNameLst>
                                          <p:attrName>style.visibility</p:attrName>
                                        </p:attrNameLst>
                                      </p:cBhvr>
                                      <p:to>
                                        <p:strVal val="visible"/>
                                      </p:to>
                                    </p:set>
                                    <p:anim calcmode="lin" valueType="num">
                                      <p:cBhvr additive="base">
                                        <p:cTn id="37"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0">
                                            <p:txEl>
                                              <p:pRg st="6" end="6"/>
                                            </p:txEl>
                                          </p:spTgt>
                                        </p:tgtEl>
                                        <p:attrNameLst>
                                          <p:attrName>style.visibility</p:attrName>
                                        </p:attrNameLst>
                                      </p:cBhvr>
                                      <p:to>
                                        <p:strVal val="visible"/>
                                      </p:to>
                                    </p:set>
                                    <p:anim calcmode="lin" valueType="num">
                                      <p:cBhvr additive="base">
                                        <p:cTn id="43"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uiExpand="1" build="p"/>
      <p:bldP spid="8"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13.4 Kruskal</a:t>
            </a:r>
            <a:r>
              <a:rPr lang="zh-CN" altLang="en-US" sz="3200" dirty="0">
                <a:latin typeface="黑体" panose="02010609060101010101" pitchFamily="2" charset="-122"/>
                <a:ea typeface="黑体" panose="02010609060101010101" pitchFamily="2" charset="-122"/>
                <a:sym typeface="+mn-ea"/>
              </a:rPr>
              <a:t>算法实现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Kruskal算法实现</a:t>
            </a:r>
          </a:p>
        </p:txBody>
      </p:sp>
      <p:sp>
        <p:nvSpPr>
          <p:cNvPr id="6" name="文本框 5"/>
          <p:cNvSpPr txBox="1"/>
          <p:nvPr/>
        </p:nvSpPr>
        <p:spPr>
          <a:xfrm>
            <a:off x="323215" y="1203960"/>
            <a:ext cx="7625080" cy="206121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Kruskal算法的实现主要考虑两点，一是每次选一条最小权值的边加入</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子图</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SG</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（初始为所有顶点）</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，二是确保加边过程中不构成回路。</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为方便选择权值最小的边加入SG，可以先把所有边按权值从小到大排序。</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加边过程中不构成回路可使用并查集的并操作Union来确保。</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850" y="1256030"/>
            <a:ext cx="3964305" cy="2553335"/>
          </a:xfrm>
          <a:prstGeom prst="rect">
            <a:avLst/>
          </a:prstGeom>
          <a:noFill/>
          <a:ln w="9525">
            <a:noFill/>
          </a:ln>
        </p:spPr>
        <p:txBody>
          <a:bodyPr wrap="square">
            <a:spAutoFit/>
          </a:bodyPr>
          <a:lstStyle/>
          <a:p>
            <a:r>
              <a:rPr sz="1600">
                <a:latin typeface="Courier New" panose="02070309020205020404" charset="0"/>
                <a:sym typeface="+mn-ea"/>
              </a:rPr>
              <a:t># 并查集的查操作</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find(x):</a:t>
            </a:r>
          </a:p>
          <a:p>
            <a:r>
              <a:rPr sz="1600">
                <a:latin typeface="Courier New" panose="02070309020205020404" charset="0"/>
                <a:ea typeface="宋体" panose="02010600030101010101" pitchFamily="2" charset="-122"/>
              </a:rPr>
              <a:t>    y=x</a:t>
            </a:r>
          </a:p>
          <a:p>
            <a:r>
              <a:rPr sz="1600">
                <a:latin typeface="Courier New" panose="02070309020205020404" charset="0"/>
                <a:ea typeface="宋体" panose="02010600030101010101" pitchFamily="2" charset="-122"/>
              </a:rPr>
              <a:t>    while x!=p[x]:# 查找x的根结点</a:t>
            </a:r>
          </a:p>
          <a:p>
            <a:r>
              <a:rPr sz="1600">
                <a:latin typeface="Courier New" panose="02070309020205020404" charset="0"/>
                <a:ea typeface="宋体" panose="02010600030101010101" pitchFamily="2" charset="-122"/>
              </a:rPr>
              <a:t>        x=p[x]</a:t>
            </a:r>
          </a:p>
          <a:p>
            <a:r>
              <a:rPr sz="1600">
                <a:latin typeface="Courier New" panose="02070309020205020404" charset="0"/>
                <a:ea typeface="宋体" panose="02010600030101010101" pitchFamily="2" charset="-122"/>
              </a:rPr>
              <a:t>    while y!=x:   # 路径压缩</a:t>
            </a:r>
          </a:p>
          <a:p>
            <a:r>
              <a:rPr sz="1600">
                <a:latin typeface="Courier New" panose="02070309020205020404" charset="0"/>
                <a:ea typeface="宋体" panose="02010600030101010101" pitchFamily="2" charset="-122"/>
              </a:rPr>
              <a:t>        t=p[y]</a:t>
            </a:r>
          </a:p>
          <a:p>
            <a:r>
              <a:rPr sz="1600">
                <a:latin typeface="Courier New" panose="02070309020205020404" charset="0"/>
                <a:ea typeface="宋体" panose="02010600030101010101" pitchFamily="2" charset="-122"/>
              </a:rPr>
              <a:t>        p[y]=x</a:t>
            </a:r>
          </a:p>
          <a:p>
            <a:r>
              <a:rPr sz="1600">
                <a:latin typeface="Courier New" panose="02070309020205020404" charset="0"/>
                <a:ea typeface="宋体" panose="02010600030101010101" pitchFamily="2" charset="-122"/>
              </a:rPr>
              <a:t>        y=t</a:t>
            </a:r>
          </a:p>
          <a:p>
            <a:r>
              <a:rPr sz="1600">
                <a:latin typeface="Courier New" panose="02070309020205020404" charset="0"/>
                <a:ea typeface="宋体" panose="02010600030101010101" pitchFamily="2" charset="-122"/>
              </a:rPr>
              <a:t>    return x</a:t>
            </a:r>
          </a:p>
        </p:txBody>
      </p:sp>
      <p:sp>
        <p:nvSpPr>
          <p:cNvPr id="4" name="文本框 3"/>
          <p:cNvSpPr txBox="1"/>
          <p:nvPr>
            <p:custDataLst>
              <p:tags r:id="rId1"/>
            </p:custDataLst>
          </p:nvPr>
        </p:nvSpPr>
        <p:spPr>
          <a:xfrm>
            <a:off x="4356735" y="1256030"/>
            <a:ext cx="4100195" cy="2306955"/>
          </a:xfrm>
          <a:prstGeom prst="rect">
            <a:avLst/>
          </a:prstGeom>
          <a:noFill/>
          <a:ln w="9525">
            <a:noFill/>
          </a:ln>
        </p:spPr>
        <p:txBody>
          <a:bodyPr wrap="square">
            <a:spAutoFit/>
          </a:bodyPr>
          <a:lstStyle/>
          <a:p>
            <a:r>
              <a:rPr sz="1600">
                <a:latin typeface="Courier New" panose="02070309020205020404" charset="0"/>
                <a:sym typeface="+mn-ea"/>
              </a:rPr>
              <a:t># 并查集的并操作</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union(a, b):</a:t>
            </a:r>
          </a:p>
          <a:p>
            <a:r>
              <a:rPr sz="1600">
                <a:latin typeface="Courier New" panose="02070309020205020404" charset="0"/>
                <a:ea typeface="宋体" panose="02010600030101010101" pitchFamily="2" charset="-122"/>
              </a:rPr>
              <a:t>    pa=find(a)</a:t>
            </a:r>
          </a:p>
          <a:p>
            <a:r>
              <a:rPr sz="1600">
                <a:latin typeface="Courier New" panose="02070309020205020404" charset="0"/>
                <a:ea typeface="宋体" panose="02010600030101010101" pitchFamily="2" charset="-122"/>
              </a:rPr>
              <a:t>    pb=find(b)</a:t>
            </a:r>
          </a:p>
          <a:p>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若已在同一集合中，则返回False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pa==pb: return False</a:t>
            </a:r>
          </a:p>
          <a:p>
            <a:r>
              <a:rPr sz="1600">
                <a:latin typeface="Courier New" panose="02070309020205020404" charset="0"/>
                <a:ea typeface="宋体" panose="02010600030101010101" pitchFamily="2" charset="-122"/>
              </a:rPr>
              <a:t>    p[pb]=pa</a:t>
            </a:r>
          </a:p>
          <a:p>
            <a:r>
              <a:rPr sz="1600">
                <a:latin typeface="Courier New" panose="02070309020205020404" charset="0"/>
                <a:sym typeface="+mn-ea"/>
              </a:rPr>
              <a:t>    # 返回True表示可合并</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return True</a:t>
            </a:r>
          </a:p>
        </p:txBody>
      </p:sp>
      <p:sp>
        <p:nvSpPr>
          <p:cNvPr id="5"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13.4 Kruskal</a:t>
            </a:r>
            <a:r>
              <a:rPr lang="zh-CN" altLang="en-US" sz="3200" dirty="0">
                <a:latin typeface="黑体" panose="02010609060101010101" pitchFamily="2" charset="-122"/>
                <a:ea typeface="黑体" panose="02010609060101010101" pitchFamily="2" charset="-122"/>
                <a:sym typeface="+mn-ea"/>
              </a:rPr>
              <a:t>算法实现</a:t>
            </a:r>
            <a:endParaRPr lang="zh-CN" altLang="en-US" sz="3200" noProof="0" dirty="0">
              <a:latin typeface="黑体" panose="02010609060101010101" pitchFamily="2" charset="-122"/>
              <a:ea typeface="黑体" panose="02010609060101010101" pitchFamily="2" charset="-122"/>
              <a:sym typeface="+mn-ea"/>
            </a:endParaRPr>
          </a:p>
        </p:txBody>
      </p:sp>
      <p:sp>
        <p:nvSpPr>
          <p:cNvPr id="6" name="文本框 5"/>
          <p:cNvSpPr txBox="1"/>
          <p:nvPr>
            <p:custDataLst>
              <p:tags r:id="rId3"/>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Kruskal算法实现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215" y="1184275"/>
            <a:ext cx="8369300" cy="3784600"/>
          </a:xfrm>
          <a:prstGeom prst="rect">
            <a:avLst/>
          </a:prstGeom>
          <a:noFill/>
          <a:ln w="9525">
            <a:noFill/>
          </a:ln>
        </p:spPr>
        <p:txBody>
          <a:bodyPr wrap="square">
            <a:spAutoFit/>
          </a:bodyPr>
          <a:lstStyle/>
          <a:p>
            <a:r>
              <a:rPr sz="1600">
                <a:latin typeface="Courier New" panose="02070309020205020404" charset="0"/>
                <a:sym typeface="+mn-ea"/>
              </a:rPr>
              <a:t>def Kruskal(a):             </a:t>
            </a:r>
            <a:r>
              <a:rPr lang="en-US" sz="1600">
                <a:latin typeface="Courier New" panose="02070309020205020404" charset="0"/>
                <a:sym typeface="+mn-ea"/>
              </a:rPr>
              <a:t>  </a:t>
            </a:r>
            <a:r>
              <a:rPr sz="1600">
                <a:latin typeface="Courier New" panose="02070309020205020404" charset="0"/>
                <a:sym typeface="+mn-ea"/>
              </a:rPr>
              <a:t># Kruskal算法</a:t>
            </a:r>
          </a:p>
          <a:p>
            <a:r>
              <a:rPr sz="1600">
                <a:latin typeface="Courier New" panose="02070309020205020404" charset="0"/>
                <a:sym typeface="+mn-ea"/>
              </a:rPr>
              <a:t>    if m&lt;n-1: return -1     </a:t>
            </a:r>
            <a:r>
              <a:rPr lang="en-US" sz="1600">
                <a:latin typeface="Courier New" panose="02070309020205020404" charset="0"/>
                <a:sym typeface="+mn-ea"/>
              </a:rPr>
              <a:t>  </a:t>
            </a:r>
            <a:r>
              <a:rPr sz="1600">
                <a:latin typeface="Courier New" panose="02070309020205020404" charset="0"/>
                <a:sym typeface="+mn-ea"/>
              </a:rPr>
              <a:t># 边数少于n-1，则不可能构成最小生成树</a:t>
            </a:r>
          </a:p>
          <a:p>
            <a:r>
              <a:rPr sz="1600">
                <a:latin typeface="Courier New" panose="02070309020205020404" charset="0"/>
                <a:sym typeface="+mn-ea"/>
              </a:rPr>
              <a:t>    # 依次按权值、起点、终点升序排序</a:t>
            </a:r>
          </a:p>
          <a:p>
            <a:r>
              <a:rPr sz="1600">
                <a:latin typeface="Courier New" panose="02070309020205020404" charset="0"/>
                <a:sym typeface="+mn-ea"/>
              </a:rPr>
              <a:t>    a.sort(key=lambda x: (x.weight, x.frm, x.to))</a:t>
            </a:r>
          </a:p>
          <a:p>
            <a:r>
              <a:rPr sz="1600">
                <a:latin typeface="Courier New" panose="02070309020205020404" charset="0"/>
                <a:sym typeface="+mn-ea"/>
              </a:rPr>
              <a:t>    i=cnt=cost=0</a:t>
            </a:r>
          </a:p>
          <a:p>
            <a:r>
              <a:rPr sz="1600">
                <a:latin typeface="Courier New" panose="02070309020205020404" charset="0"/>
                <a:sym typeface="+mn-ea"/>
              </a:rPr>
              <a:t>    while cnt&lt;n-1 and i&lt;m:  </a:t>
            </a:r>
            <a:r>
              <a:rPr lang="en-US" sz="1600">
                <a:latin typeface="Courier New" panose="02070309020205020404" charset="0"/>
                <a:sym typeface="+mn-ea"/>
              </a:rPr>
              <a:t>  </a:t>
            </a:r>
            <a:r>
              <a:rPr sz="1600">
                <a:latin typeface="Courier New" panose="02070309020205020404" charset="0"/>
                <a:sym typeface="+mn-ea"/>
              </a:rPr>
              <a:t># 当尚未选到n-1条边时循环</a:t>
            </a:r>
          </a:p>
          <a:p>
            <a:r>
              <a:rPr sz="1600">
                <a:latin typeface="Courier New" panose="02070309020205020404" charset="0"/>
                <a:sym typeface="+mn-ea"/>
              </a:rPr>
              <a:t>        # 若排序后的第i条边可选，则选择该边</a:t>
            </a:r>
          </a:p>
          <a:p>
            <a:r>
              <a:rPr sz="1600">
                <a:latin typeface="Courier New" panose="02070309020205020404" charset="0"/>
                <a:sym typeface="+mn-ea"/>
              </a:rPr>
              <a:t>        if union(a[i].frm, a[i].to)==True:</a:t>
            </a:r>
          </a:p>
          <a:p>
            <a:r>
              <a:rPr sz="1600">
                <a:latin typeface="Courier New" panose="02070309020205020404" charset="0"/>
                <a:sym typeface="+mn-ea"/>
              </a:rPr>
              <a:t>            cost+=a[i].weight # 把第i条边的权值累加到cost中</a:t>
            </a:r>
          </a:p>
          <a:p>
            <a:r>
              <a:rPr sz="1600">
                <a:latin typeface="Courier New" panose="02070309020205020404" charset="0"/>
                <a:sym typeface="+mn-ea"/>
              </a:rPr>
              <a:t>            cnt+=1</a:t>
            </a:r>
            <a:r>
              <a:rPr lang="en-US" sz="1600">
                <a:latin typeface="Courier New" panose="02070309020205020404" charset="0"/>
                <a:sym typeface="+mn-ea"/>
              </a:rPr>
              <a:t>; </a:t>
            </a:r>
            <a:r>
              <a:rPr sz="1600">
                <a:latin typeface="Courier New" panose="02070309020205020404" charset="0"/>
                <a:sym typeface="+mn-ea"/>
              </a:rPr>
              <a:t>a[i].used=True</a:t>
            </a:r>
            <a:r>
              <a:rPr lang="en-US" sz="1600">
                <a:latin typeface="Courier New" panose="02070309020205020404" charset="0"/>
                <a:sym typeface="+mn-ea"/>
              </a:rPr>
              <a:t>; </a:t>
            </a:r>
            <a:r>
              <a:rPr sz="1600">
                <a:latin typeface="Courier New" panose="02070309020205020404" charset="0"/>
                <a:sym typeface="+mn-ea"/>
              </a:rPr>
              <a:t>i+=1</a:t>
            </a:r>
          </a:p>
          <a:p>
            <a:r>
              <a:rPr sz="1600">
                <a:latin typeface="Courier New" panose="02070309020205020404" charset="0"/>
                <a:sym typeface="+mn-ea"/>
              </a:rPr>
              <a:t>    if cnt&lt;n-1: return -1     # 所选边数少于n-1，则不可能构成最小生成树</a:t>
            </a:r>
          </a:p>
          <a:p>
            <a:r>
              <a:rPr sz="1600">
                <a:latin typeface="Courier New" panose="02070309020205020404" charset="0"/>
                <a:sym typeface="+mn-ea"/>
              </a:rPr>
              <a:t>    for i in range(m):        # 输出最小生成树的构造形态</a:t>
            </a:r>
          </a:p>
          <a:p>
            <a:r>
              <a:rPr sz="1600">
                <a:latin typeface="Courier New" panose="02070309020205020404" charset="0"/>
                <a:sym typeface="+mn-ea"/>
              </a:rPr>
              <a:t>        if a[i].used==False: continue</a:t>
            </a:r>
          </a:p>
          <a:p>
            <a:r>
              <a:rPr sz="1600">
                <a:latin typeface="Courier New" panose="02070309020205020404" charset="0"/>
                <a:sym typeface="+mn-ea"/>
              </a:rPr>
              <a:t>        print('%d--&gt;%d: %d' % (a[i].frm, a[i].to, a[i].weight))</a:t>
            </a:r>
          </a:p>
          <a:p>
            <a:r>
              <a:rPr sz="1600">
                <a:latin typeface="Courier New" panose="02070309020205020404" charset="0"/>
                <a:sym typeface="+mn-ea"/>
              </a:rPr>
              <a:t>    return cost               # 返回最小生成树的代价</a:t>
            </a:r>
          </a:p>
        </p:txBody>
      </p:sp>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13.4 Kruskal</a:t>
            </a:r>
            <a:r>
              <a:rPr lang="zh-CN" altLang="en-US" sz="3200" dirty="0">
                <a:latin typeface="黑体" panose="02010609060101010101" pitchFamily="2" charset="-122"/>
                <a:ea typeface="黑体" panose="02010609060101010101" pitchFamily="2" charset="-122"/>
                <a:sym typeface="+mn-ea"/>
              </a:rPr>
              <a:t>算法实现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Kruskal算法实现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23850" y="1348105"/>
            <a:ext cx="7571740" cy="156845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class Edge:                              # 边类</a:t>
            </a:r>
          </a:p>
          <a:p>
            <a:r>
              <a:rPr sz="1600">
                <a:latin typeface="Courier New" panose="02070309020205020404" charset="0"/>
                <a:ea typeface="宋体" panose="02010600030101010101" pitchFamily="2" charset="-122"/>
              </a:rPr>
              <a:t>    def __init__(self, frm, to, weight):</a:t>
            </a:r>
          </a:p>
          <a:p>
            <a:r>
              <a:rPr sz="1600">
                <a:latin typeface="Courier New" panose="02070309020205020404" charset="0"/>
                <a:ea typeface="宋体" panose="02010600030101010101" pitchFamily="2" charset="-122"/>
              </a:rPr>
              <a:t>        self.frm=frm                     # 边的起点</a:t>
            </a:r>
          </a:p>
          <a:p>
            <a:r>
              <a:rPr sz="1600">
                <a:latin typeface="Courier New" panose="02070309020205020404" charset="0"/>
                <a:ea typeface="宋体" panose="02010600030101010101" pitchFamily="2" charset="-122"/>
              </a:rPr>
              <a:t>        self.to=to                       # 边的终点</a:t>
            </a:r>
          </a:p>
          <a:p>
            <a:r>
              <a:rPr sz="1600">
                <a:latin typeface="Courier New" panose="02070309020205020404" charset="0"/>
                <a:ea typeface="宋体" panose="02010600030101010101" pitchFamily="2" charset="-122"/>
              </a:rPr>
              <a:t>        self.weight=weight               # 边上的权值</a:t>
            </a:r>
          </a:p>
          <a:p>
            <a:r>
              <a:rPr sz="1600">
                <a:latin typeface="Courier New" panose="02070309020205020404" charset="0"/>
                <a:ea typeface="宋体" panose="02010600030101010101" pitchFamily="2" charset="-122"/>
              </a:rPr>
              <a:t>        self.used=False                  # 边是否选用的标记</a:t>
            </a:r>
          </a:p>
        </p:txBody>
      </p:sp>
      <p:sp>
        <p:nvSpPr>
          <p:cNvPr id="2" name="Rectangle 4"/>
          <p:cNvSpPr txBox="1"/>
          <p:nvPr>
            <p:custDataLst>
              <p:tags r:id="rId2"/>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13.4 Kruskal</a:t>
            </a:r>
            <a:r>
              <a:rPr lang="zh-CN" altLang="en-US" sz="3200" dirty="0">
                <a:latin typeface="黑体" panose="02010609060101010101" pitchFamily="2" charset="-122"/>
                <a:ea typeface="黑体" panose="02010609060101010101" pitchFamily="2" charset="-122"/>
                <a:sym typeface="+mn-ea"/>
              </a:rPr>
              <a:t>算法实现</a:t>
            </a:r>
            <a:endParaRPr lang="zh-CN" altLang="en-US" sz="3200" noProof="0" dirty="0">
              <a:latin typeface="黑体" panose="02010609060101010101" pitchFamily="2" charset="-122"/>
              <a:ea typeface="黑体" panose="02010609060101010101" pitchFamily="2" charset="-122"/>
              <a:sym typeface="+mn-ea"/>
            </a:endParaRPr>
          </a:p>
        </p:txBody>
      </p:sp>
      <p:sp>
        <p:nvSpPr>
          <p:cNvPr id="4" name="文本框 3"/>
          <p:cNvSpPr txBox="1"/>
          <p:nvPr>
            <p:custDataLst>
              <p:tags r:id="rId3"/>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Kruskal算法实现</a:t>
            </a:r>
          </a:p>
        </p:txBody>
      </p:sp>
      <p:sp>
        <p:nvSpPr>
          <p:cNvPr id="100" name="文本框 99"/>
          <p:cNvSpPr txBox="1"/>
          <p:nvPr/>
        </p:nvSpPr>
        <p:spPr>
          <a:xfrm>
            <a:off x="323850" y="2932430"/>
            <a:ext cx="8350885" cy="1814830"/>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n,m=map(int,input().split())</a:t>
            </a:r>
          </a:p>
          <a:p>
            <a:r>
              <a:rPr lang="en-US" sz="1600">
                <a:latin typeface="Courier New" panose="02070309020205020404" charset="0"/>
                <a:ea typeface="宋体" panose="02010600030101010101" pitchFamily="2" charset="-122"/>
              </a:rPr>
              <a:t>p=[i for i in range(1,n+1)]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并查集初始假设每个点为一个集合</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edges=[]</a:t>
            </a:r>
          </a:p>
          <a:p>
            <a:r>
              <a:rPr lang="en-US" sz="1600">
                <a:latin typeface="Courier New" panose="02070309020205020404" charset="0"/>
                <a:ea typeface="宋体" panose="02010600030101010101" pitchFamily="2" charset="-122"/>
              </a:rPr>
              <a:t>for i in range(m):</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a,b,c=map(int, input().split())</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edges.append(Edge(a, b, c))</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print(Kruskal(edges))          # 调用Kruskal算法，输出最小生成树的代价</a:t>
            </a:r>
            <a:endParaRPr lang="zh-CN" altLang="en-US" sz="16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844550"/>
            <a:ext cx="7494270" cy="3046095"/>
          </a:xfrm>
          <a:prstGeom prst="rect">
            <a:avLst/>
          </a:prstGeom>
          <a:noFill/>
          <a:ln w="9525">
            <a:noFill/>
          </a:ln>
        </p:spPr>
        <p:txBody>
          <a:bodyPr wrap="square">
            <a:spAutoFit/>
          </a:bodyPr>
          <a:lstStyle/>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知识目标</a:t>
            </a:r>
            <a:r>
              <a:rPr sz="2400" dirty="0">
                <a:latin typeface="Times New Roman" panose="02020603050405020304" pitchFamily="18" charset="0"/>
                <a:ea typeface="宋体" panose="02010600030101010101" pitchFamily="2" charset="-122"/>
              </a:rPr>
              <a:t>】</a:t>
            </a:r>
          </a:p>
          <a:p>
            <a:r>
              <a:rPr sz="2400" dirty="0">
                <a:latin typeface="Times New Roman" panose="02020603050405020304" pitchFamily="18" charset="0"/>
                <a:ea typeface="宋体" panose="02010600030101010101" pitchFamily="2" charset="-122"/>
              </a:rPr>
              <a:t>（1）记忆和理解最小生成树相关的基础知识。</a:t>
            </a:r>
          </a:p>
          <a:p>
            <a:r>
              <a:rPr sz="2400" dirty="0">
                <a:latin typeface="Times New Roman" panose="02020603050405020304" pitchFamily="18" charset="0"/>
                <a:ea typeface="宋体" panose="02010600030101010101" pitchFamily="2" charset="-122"/>
              </a:rPr>
              <a:t>（2）掌握Prim算法和Kruskal算法的方法。</a:t>
            </a:r>
          </a:p>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能力目标</a:t>
            </a:r>
            <a:r>
              <a:rPr sz="2400" dirty="0">
                <a:latin typeface="Times New Roman" panose="02020603050405020304" pitchFamily="18" charset="0"/>
                <a:ea typeface="宋体" panose="02010600030101010101" pitchFamily="2" charset="-122"/>
              </a:rPr>
              <a:t>】</a:t>
            </a:r>
          </a:p>
          <a:p>
            <a:r>
              <a:rPr sz="2400" dirty="0">
                <a:latin typeface="Times New Roman" panose="02020603050405020304" pitchFamily="18" charset="0"/>
                <a:ea typeface="宋体" panose="02010600030101010101" pitchFamily="2" charset="-122"/>
              </a:rPr>
              <a:t>（1）掌握Prim算法和Kruskal算法的具体实现。</a:t>
            </a:r>
          </a:p>
          <a:p>
            <a:r>
              <a:rPr sz="2400" dirty="0">
                <a:latin typeface="Times New Roman" panose="02020603050405020304" pitchFamily="18" charset="0"/>
                <a:ea typeface="宋体" panose="02010600030101010101" pitchFamily="2" charset="-122"/>
              </a:rPr>
              <a:t>（2）学会运用Prim算法和Kruskal算法求解具体问题。</a:t>
            </a:r>
          </a:p>
          <a:p>
            <a:r>
              <a:rPr sz="2400" dirty="0">
                <a:latin typeface="Times New Roman" panose="02020603050405020304" pitchFamily="18" charset="0"/>
                <a:ea typeface="宋体" panose="02010600030101010101" pitchFamily="2" charset="-122"/>
              </a:rPr>
              <a:t>【</a:t>
            </a:r>
            <a:r>
              <a:rPr sz="2400" dirty="0" err="1">
                <a:latin typeface="Times New Roman" panose="02020603050405020304" pitchFamily="18" charset="0"/>
                <a:ea typeface="宋体" panose="02010600030101010101" pitchFamily="2" charset="-122"/>
              </a:rPr>
              <a:t>素养目标</a:t>
            </a:r>
            <a:r>
              <a:rPr sz="2400" dirty="0">
                <a:latin typeface="Times New Roman" panose="02020603050405020304" pitchFamily="18" charset="0"/>
                <a:ea typeface="宋体" panose="02010600030101010101" pitchFamily="2" charset="-122"/>
              </a:rPr>
              <a:t>】</a:t>
            </a:r>
          </a:p>
          <a:p>
            <a:r>
              <a:rPr sz="2400" dirty="0" err="1">
                <a:latin typeface="Times New Roman" panose="02020603050405020304" pitchFamily="18" charset="0"/>
                <a:ea typeface="宋体" panose="02010600030101010101" pitchFamily="2" charset="-122"/>
              </a:rPr>
              <a:t>树立学好专业知识</a:t>
            </a:r>
            <a:r>
              <a:rPr sz="2400" dirty="0">
                <a:latin typeface="Times New Roman" panose="02020603050405020304" pitchFamily="18" charset="0"/>
                <a:ea typeface="宋体" panose="02010600030101010101" pitchFamily="2" charset="-122"/>
              </a:rPr>
              <a:t>、</a:t>
            </a:r>
            <a:r>
              <a:rPr lang="zh-CN" altLang="en-US" sz="2400" dirty="0">
                <a:latin typeface="Times New Roman" panose="02020603050405020304" pitchFamily="18" charset="0"/>
                <a:ea typeface="宋体" panose="02010600030101010101" pitchFamily="2" charset="-122"/>
              </a:rPr>
              <a:t>共筑</a:t>
            </a:r>
            <a:r>
              <a:rPr sz="2400" dirty="0" err="1">
                <a:latin typeface="Times New Roman" panose="02020603050405020304" pitchFamily="18" charset="0"/>
                <a:ea typeface="宋体" panose="02010600030101010101" pitchFamily="2" charset="-122"/>
              </a:rPr>
              <a:t>中国梦的信念</a:t>
            </a:r>
            <a:r>
              <a:rPr sz="2400" dirty="0">
                <a:latin typeface="Times New Roman" panose="02020603050405020304" pitchFamily="18" charset="0"/>
                <a:ea typeface="宋体" panose="02010600030101010101" pitchFamily="2" charset="-122"/>
              </a:rPr>
              <a:t>。</a:t>
            </a:r>
          </a:p>
        </p:txBody>
      </p:sp>
      <p:sp>
        <p:nvSpPr>
          <p:cNvPr id="8193" name="Rectangle 2"/>
          <p:cNvSpPr txBox="1">
            <a:spLocks noRot="1"/>
          </p:cNvSpPr>
          <p:nvPr/>
        </p:nvSpPr>
        <p:spPr>
          <a:xfrm>
            <a:off x="428625" y="0"/>
            <a:ext cx="6254750" cy="857250"/>
          </a:xfrm>
          <a:prstGeom prst="rect">
            <a:avLst/>
          </a:prstGeom>
          <a:noFill/>
          <a:ln w="9525">
            <a:noFill/>
          </a:ln>
        </p:spPr>
        <p:txBody>
          <a:bodyPr anchor="b" anchorCtr="0"/>
          <a:lstStyle/>
          <a:p>
            <a:pPr>
              <a:buSzTx/>
            </a:pPr>
            <a:r>
              <a:rPr lang="zh-CN" altLang="en-US" sz="3200" dirty="0">
                <a:latin typeface="黑体" panose="02010609060101010101" pitchFamily="2" charset="-122"/>
                <a:ea typeface="黑体" panose="02010609060101010101" pitchFamily="2" charset="-122"/>
                <a:sym typeface="+mn-ea"/>
              </a:rPr>
              <a:t>单元</a:t>
            </a:r>
            <a:r>
              <a:rPr lang="en-US" altLang="zh-CN" sz="3200" noProof="0" dirty="0">
                <a:ln>
                  <a:noFill/>
                </a:ln>
                <a:effectLst/>
                <a:uLnTx/>
                <a:uFillTx/>
                <a:latin typeface="黑体" panose="02010609060101010101" pitchFamily="2" charset="-122"/>
                <a:ea typeface="黑体" panose="02010609060101010101" pitchFamily="2" charset="-122"/>
                <a:sym typeface="+mn-ea"/>
              </a:rPr>
              <a:t>13 </a:t>
            </a:r>
            <a:r>
              <a:rPr lang="zh-CN" altLang="en-US" sz="3200" noProof="0" dirty="0">
                <a:ln>
                  <a:noFill/>
                </a:ln>
                <a:effectLst/>
                <a:uLnTx/>
                <a:uFillTx/>
                <a:latin typeface="黑体" panose="02010609060101010101" pitchFamily="2" charset="-122"/>
                <a:ea typeface="黑体" panose="02010609060101010101" pitchFamily="2" charset="-122"/>
                <a:sym typeface="+mn-ea"/>
              </a:rPr>
              <a:t>图的最小生成树</a:t>
            </a:r>
            <a:endParaRPr lang="zh-CN" altLang="en-US" sz="3200" dirty="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p:nvPr>
            <p:custDataLst>
              <p:tags r:id="rId1"/>
            </p:custDataLst>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13.4 Kruskal</a:t>
            </a:r>
            <a:r>
              <a:rPr lang="zh-CN" altLang="en-US" sz="3200" dirty="0">
                <a:latin typeface="黑体" panose="02010609060101010101" pitchFamily="2" charset="-122"/>
                <a:ea typeface="黑体" panose="02010609060101010101" pitchFamily="2" charset="-122"/>
                <a:sym typeface="+mn-ea"/>
              </a:rPr>
              <a:t>算法实现</a:t>
            </a:r>
            <a:endParaRPr lang="zh-CN" altLang="en-US" sz="3200" noProof="0" dirty="0">
              <a:latin typeface="黑体" panose="02010609060101010101" pitchFamily="2" charset="-122"/>
              <a:ea typeface="黑体" panose="02010609060101010101" pitchFamily="2" charset="-122"/>
              <a:sym typeface="+mn-ea"/>
            </a:endParaRPr>
          </a:p>
        </p:txBody>
      </p:sp>
      <p:sp>
        <p:nvSpPr>
          <p:cNvPr id="5" name="文本框 4"/>
          <p:cNvSpPr txBox="1"/>
          <p:nvPr>
            <p:custDataLst>
              <p:tags r:id="rId2"/>
            </p:custDataLst>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b="1" strike="noStrike" noProof="0" dirty="0">
                <a:ln>
                  <a:noFill/>
                </a:ln>
                <a:effectLst/>
                <a:uLnTx/>
                <a:uFillTx/>
                <a:latin typeface="Times New Roman" panose="02020603050405020304" pitchFamily="18" charset="0"/>
                <a:cs typeface="Times New Roman" panose="02020603050405020304" pitchFamily="18" charset="0"/>
                <a:sym typeface="+mn-ea"/>
              </a:rPr>
              <a:t>Kruskal算法实现</a:t>
            </a:r>
          </a:p>
        </p:txBody>
      </p:sp>
      <p:sp>
        <p:nvSpPr>
          <p:cNvPr id="6" name="文本框 5"/>
          <p:cNvSpPr txBox="1"/>
          <p:nvPr>
            <p:custDataLst>
              <p:tags r:id="rId3"/>
            </p:custDataLst>
          </p:nvPr>
        </p:nvSpPr>
        <p:spPr>
          <a:xfrm>
            <a:off x="323215" y="1275715"/>
            <a:ext cx="7632065" cy="76835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sz="2000">
                <a:latin typeface="Times New Roman" panose="02020603050405020304" pitchFamily="18" charset="0"/>
                <a:sym typeface="+mn-ea"/>
              </a:rPr>
              <a:t>Kruskal</a:t>
            </a:r>
            <a:r>
              <a:rPr lang="zh-CN" sz="2000">
                <a:latin typeface="Times New Roman" panose="02020603050405020304" pitchFamily="18" charset="0"/>
                <a:sym typeface="+mn-ea"/>
              </a:rPr>
              <a:t>算法的平均时间复杂度为</a:t>
            </a:r>
            <a:r>
              <a:rPr lang="en-US" sz="2000">
                <a:latin typeface="Times New Roman" panose="02020603050405020304" pitchFamily="18" charset="0"/>
                <a:sym typeface="+mn-ea"/>
              </a:rPr>
              <a:t>O(</a:t>
            </a:r>
            <a:r>
              <a:rPr lang="en-US" sz="2000" i="1">
                <a:latin typeface="Times New Roman" panose="02020603050405020304" pitchFamily="18" charset="0"/>
                <a:sym typeface="+mn-ea"/>
              </a:rPr>
              <a:t>m</a:t>
            </a:r>
            <a:r>
              <a:rPr lang="en-US" sz="2000">
                <a:latin typeface="Times New Roman" panose="02020603050405020304" pitchFamily="18" charset="0"/>
                <a:sym typeface="+mn-ea"/>
              </a:rPr>
              <a:t>log</a:t>
            </a:r>
            <a:r>
              <a:rPr lang="en-US" sz="2000" baseline="-25000">
                <a:latin typeface="Times New Roman" panose="02020603050405020304" pitchFamily="18" charset="0"/>
                <a:sym typeface="+mn-ea"/>
              </a:rPr>
              <a:t>2</a:t>
            </a:r>
            <a:r>
              <a:rPr lang="en-US" sz="2000" i="1">
                <a:latin typeface="Times New Roman" panose="02020603050405020304" pitchFamily="18" charset="0"/>
                <a:sym typeface="+mn-ea"/>
              </a:rPr>
              <a:t>m</a:t>
            </a:r>
            <a:r>
              <a:rPr lang="en-US" sz="2000">
                <a:latin typeface="Times New Roman" panose="02020603050405020304" pitchFamily="18" charset="0"/>
                <a:sym typeface="+mn-ea"/>
              </a:rPr>
              <a:t>)</a:t>
            </a:r>
            <a:r>
              <a:rPr lang="zh-CN" sz="2000">
                <a:latin typeface="Times New Roman" panose="02020603050405020304" pitchFamily="18" charset="0"/>
                <a:sym typeface="+mn-ea"/>
              </a:rPr>
              <a:t>，与边数相关。</a:t>
            </a:r>
            <a:endParaRPr lang="zh-CN" sz="2000">
              <a:latin typeface="Times New Roman" panose="02020603050405020304" pitchFamily="18" charset="0"/>
              <a:ea typeface="宋体" panose="02010600030101010101" pitchFamily="2" charset="-122"/>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sym typeface="+mn-ea"/>
              </a:rPr>
              <a:t>较之</a:t>
            </a:r>
            <a:r>
              <a:rPr lang="en-US" sz="2000">
                <a:latin typeface="Times New Roman" panose="02020603050405020304" pitchFamily="18" charset="0"/>
                <a:sym typeface="+mn-ea"/>
              </a:rPr>
              <a:t>Prim</a:t>
            </a:r>
            <a:r>
              <a:rPr lang="zh-CN" sz="2000">
                <a:latin typeface="Times New Roman" panose="02020603050405020304" pitchFamily="18" charset="0"/>
                <a:sym typeface="+mn-ea"/>
              </a:rPr>
              <a:t>算法，</a:t>
            </a:r>
            <a:r>
              <a:rPr lang="en-US" sz="2000">
                <a:latin typeface="Times New Roman" panose="02020603050405020304" pitchFamily="18" charset="0"/>
                <a:sym typeface="+mn-ea"/>
              </a:rPr>
              <a:t>Kruskal</a:t>
            </a:r>
            <a:r>
              <a:rPr lang="zh-CN" sz="2000">
                <a:latin typeface="Times New Roman" panose="02020603050405020304" pitchFamily="18" charset="0"/>
                <a:sym typeface="+mn-ea"/>
              </a:rPr>
              <a:t>算法更适合于求稀疏图的最小生成树。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a:t>
            </a:r>
            <a:r>
              <a:rPr sz="3200" noProof="0" dirty="0" err="1">
                <a:latin typeface="黑体" panose="02010609060101010101" pitchFamily="2" charset="-122"/>
                <a:ea typeface="黑体" panose="02010609060101010101" pitchFamily="2" charset="-122"/>
                <a:sym typeface="+mn-ea"/>
              </a:rPr>
              <a:t>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6" name="文本框 5"/>
          <p:cNvSpPr txBox="1"/>
          <p:nvPr>
            <p:custDataLst>
              <p:tags r:id="rId1"/>
            </p:custDataLst>
          </p:nvPr>
        </p:nvSpPr>
        <p:spPr>
          <a:xfrm>
            <a:off x="323215" y="1275715"/>
            <a:ext cx="7625080" cy="70675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采用Prim算法求解</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最小生成树的的代价</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，使用二维列表表示的邻接矩阵存储图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
        <p:nvSpPr>
          <p:cNvPr id="2" name="文本框 1"/>
          <p:cNvSpPr txBox="1"/>
          <p:nvPr/>
        </p:nvSpPr>
        <p:spPr>
          <a:xfrm>
            <a:off x="467360" y="1924050"/>
            <a:ext cx="7651750" cy="3046095"/>
          </a:xfrm>
          <a:prstGeom prst="rect">
            <a:avLst/>
          </a:prstGeom>
          <a:noFill/>
          <a:ln w="9525">
            <a:noFill/>
          </a:ln>
        </p:spPr>
        <p:txBody>
          <a:bodyPr wrap="square">
            <a:spAutoFit/>
          </a:bodyPr>
          <a:lstStyle/>
          <a:p>
            <a:r>
              <a:rPr lang="en-US" sz="1600">
                <a:latin typeface="Courier New" panose="02070309020205020404" charset="0"/>
                <a:ea typeface="宋体" panose="02010600030101010101" pitchFamily="2" charset="-122"/>
              </a:rPr>
              <a:t>MaxVal=1000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边上最大权值小于</a:t>
            </a:r>
            <a:r>
              <a:rPr lang="en-US" sz="1600">
                <a:latin typeface="Courier New" panose="02070309020205020404" charset="0"/>
                <a:ea typeface="宋体" panose="02010600030101010101" pitchFamily="2" charset="-122"/>
              </a:rPr>
              <a:t>1000</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mink</a:t>
            </a:r>
            <a:r>
              <a:rPr lang="zh-CN" sz="1600">
                <a:latin typeface="Courier New" panose="02070309020205020404" charset="0"/>
                <a:ea typeface="宋体" panose="02010600030101010101" pitchFamily="2" charset="-122"/>
              </a:rPr>
              <a:t>函数返回列表</a:t>
            </a:r>
            <a:r>
              <a:rPr lang="en-US" sz="1600">
                <a:latin typeface="Courier New" panose="02070309020205020404" charset="0"/>
                <a:ea typeface="宋体" panose="02010600030101010101" pitchFamily="2" charset="-122"/>
              </a:rPr>
              <a:t>dist</a:t>
            </a:r>
            <a:r>
              <a:rPr lang="zh-CN" sz="1600">
                <a:latin typeface="Courier New" panose="02070309020205020404" charset="0"/>
                <a:ea typeface="宋体" panose="02010600030101010101" pitchFamily="2" charset="-122"/>
              </a:rPr>
              <a:t>中的最小值的下标（相应顶点尚未加入已有点集中）</a:t>
            </a:r>
            <a:r>
              <a:rPr lang="en-US" sz="1600">
                <a:latin typeface="Courier New" panose="02070309020205020404" charset="0"/>
                <a:ea typeface="宋体" panose="02010600030101010101" pitchFamily="2" charset="-122"/>
              </a:rPr>
              <a:t>,</a:t>
            </a:r>
          </a:p>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若找不到则返回</a:t>
            </a:r>
            <a:r>
              <a:rPr lang="en-US" sz="1600">
                <a:latin typeface="Courier New" panose="02070309020205020404" charset="0"/>
                <a:ea typeface="宋体" panose="02010600030101010101" pitchFamily="2" charset="-122"/>
              </a:rPr>
              <a:t>-1</a:t>
            </a:r>
          </a:p>
          <a:p>
            <a:r>
              <a:rPr lang="en-US" sz="1600">
                <a:latin typeface="Courier New" panose="02070309020205020404" charset="0"/>
                <a:ea typeface="宋体" panose="02010600030101010101" pitchFamily="2" charset="-122"/>
              </a:rPr>
              <a:t>def mink():</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k=-1</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m=MaxVal</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 in range(n):</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visited[i]==False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and dist[i]&lt;m:</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m=dist[i]</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k</a:t>
            </a:r>
            <a:endParaRPr lang="en-US" altLang="en-US"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2" name="文本框 1"/>
          <p:cNvSpPr txBox="1"/>
          <p:nvPr/>
        </p:nvSpPr>
        <p:spPr>
          <a:xfrm>
            <a:off x="323850" y="1256030"/>
            <a:ext cx="8369300" cy="353822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def Prim(s):              # 普里姆算法，s为起点</a:t>
            </a:r>
          </a:p>
          <a:p>
            <a:r>
              <a:rPr sz="1600">
                <a:latin typeface="Courier New" panose="02070309020205020404" charset="0"/>
                <a:ea typeface="宋体" panose="02010600030101010101" pitchFamily="2" charset="-122"/>
              </a:rPr>
              <a:t>    for i in range(n):    # dist列表的初值取自邻接矩阵s所在行</a:t>
            </a:r>
          </a:p>
          <a:p>
            <a:r>
              <a:rPr sz="1600">
                <a:latin typeface="Courier New" panose="02070309020205020404" charset="0"/>
                <a:ea typeface="宋体" panose="02010600030101010101" pitchFamily="2" charset="-122"/>
              </a:rPr>
              <a:t>        dist[i]=g[s][i]</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visited[s]=True       # 起点加入已有点集中</a:t>
            </a:r>
          </a:p>
          <a:p>
            <a:r>
              <a:rPr sz="1600">
                <a:latin typeface="Courier New" panose="02070309020205020404" charset="0"/>
                <a:ea typeface="宋体" panose="02010600030101010101" pitchFamily="2" charset="-122"/>
              </a:rPr>
              <a:t>    for i in range(1,n):  # 循环n-1次</a:t>
            </a:r>
          </a:p>
          <a:p>
            <a:r>
              <a:rPr sz="1600">
                <a:latin typeface="Courier New" panose="02070309020205020404" charset="0"/>
                <a:ea typeface="宋体" panose="02010600030101010101" pitchFamily="2" charset="-122"/>
              </a:rPr>
              <a:t>        k=mink()          # 求得dist列表中权值最小的顶点（下标）k</a:t>
            </a:r>
          </a:p>
          <a:p>
            <a:r>
              <a:rPr sz="1600">
                <a:latin typeface="Courier New" panose="02070309020205020404" charset="0"/>
                <a:ea typeface="宋体" panose="02010600030101010101" pitchFamily="2" charset="-122"/>
              </a:rPr>
              <a:t>        visited[k]=True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置顶点k标记为True表示把该点加入已有点集</a:t>
            </a:r>
          </a:p>
          <a:p>
            <a:r>
              <a:rPr sz="1600">
                <a:latin typeface="Courier New" panose="02070309020205020404" charset="0"/>
                <a:ea typeface="宋体" panose="02010600030101010101" pitchFamily="2" charset="-122"/>
              </a:rPr>
              <a:t>        for j in range(n):# 更新顶点k邻接点（未加入已有点集）的dist值</a:t>
            </a:r>
          </a:p>
          <a:p>
            <a:r>
              <a:rPr sz="1600">
                <a:latin typeface="Courier New" panose="02070309020205020404" charset="0"/>
                <a:ea typeface="宋体" panose="02010600030101010101" pitchFamily="2" charset="-122"/>
              </a:rPr>
              <a:t>            if visited[j]==False and dist[j]&gt;g[k][j]:</a:t>
            </a:r>
          </a:p>
          <a:p>
            <a:r>
              <a:rPr sz="1600">
                <a:latin typeface="Courier New" panose="02070309020205020404" charset="0"/>
                <a:ea typeface="宋体" panose="02010600030101010101" pitchFamily="2" charset="-122"/>
              </a:rPr>
              <a:t>                dist[j]=g[k][j]</a:t>
            </a:r>
          </a:p>
          <a:p>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cost=sum(dist)        # 最小生成树的代价为列表dist中各元素之和</a:t>
            </a:r>
          </a:p>
          <a:p>
            <a:r>
              <a:rPr sz="1600">
                <a:latin typeface="Courier New" panose="02070309020205020404" charset="0"/>
                <a:ea typeface="宋体" panose="02010600030101010101" pitchFamily="2" charset="-122"/>
              </a:rPr>
              <a:t>    return cost           # 返回最小生成树的代价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2" name="文本框 1"/>
          <p:cNvSpPr txBox="1"/>
          <p:nvPr/>
        </p:nvSpPr>
        <p:spPr>
          <a:xfrm>
            <a:off x="323850" y="1256030"/>
            <a:ext cx="8631555" cy="353822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while True:</a:t>
            </a:r>
          </a:p>
          <a:p>
            <a:r>
              <a:rPr sz="1600">
                <a:latin typeface="Courier New" panose="02070309020205020404" charset="0"/>
                <a:ea typeface="宋体" panose="02010600030101010101" pitchFamily="2" charset="-122"/>
              </a:rPr>
              <a:t>    n=int(input())                  # 输入顶点数</a:t>
            </a:r>
          </a:p>
          <a:p>
            <a:r>
              <a:rPr sz="1600">
                <a:latin typeface="Courier New" panose="02070309020205020404" charset="0"/>
                <a:ea typeface="宋体" panose="02010600030101010101" pitchFamily="2" charset="-122"/>
              </a:rPr>
              <a:t>    if n==0: break</a:t>
            </a:r>
          </a:p>
          <a:p>
            <a:r>
              <a:rPr sz="1600">
                <a:latin typeface="Courier New" panose="02070309020205020404" charset="0"/>
                <a:ea typeface="宋体" panose="02010600030101010101" pitchFamily="2" charset="-122"/>
              </a:rPr>
              <a:t>    g=[[MaxVal]*n for i in range(n)]# 邻接矩阵</a:t>
            </a:r>
          </a:p>
          <a:p>
            <a:r>
              <a:rPr sz="1600">
                <a:latin typeface="Courier New" panose="02070309020205020404" charset="0"/>
                <a:ea typeface="宋体" panose="02010600030101010101" pitchFamily="2" charset="-122"/>
              </a:rPr>
              <a:t>    visited=[False]*n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标记列表</a:t>
            </a:r>
          </a:p>
          <a:p>
            <a:r>
              <a:rPr sz="1600">
                <a:latin typeface="Courier New" panose="02070309020205020404" charset="0"/>
                <a:ea typeface="宋体" panose="02010600030101010101" pitchFamily="2" charset="-122"/>
              </a:rPr>
              <a:t>    dist=[0]*n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权值列表</a:t>
            </a:r>
          </a:p>
          <a:p>
            <a:r>
              <a:rPr sz="1600">
                <a:latin typeface="Courier New" panose="02070309020205020404" charset="0"/>
                <a:ea typeface="宋体" panose="02010600030101010101" pitchFamily="2" charset="-122"/>
              </a:rPr>
              <a:t>    m=n*(n-1)//2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边数</a:t>
            </a:r>
          </a:p>
          <a:p>
            <a:r>
              <a:rPr sz="1600">
                <a:latin typeface="Courier New" panose="02070309020205020404" charset="0"/>
                <a:ea typeface="宋体" panose="02010600030101010101" pitchFamily="2" charset="-122"/>
              </a:rPr>
              <a:t>    for i in range(n): g[i][i]=0</a:t>
            </a:r>
          </a:p>
          <a:p>
            <a:r>
              <a:rPr sz="1600">
                <a:latin typeface="Courier New" panose="02070309020205020404" charset="0"/>
                <a:ea typeface="宋体" panose="02010600030101010101" pitchFamily="2" charset="-122"/>
              </a:rPr>
              <a:t>    for i in range(m):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根据输入数据建图（邻接矩阵）</a:t>
            </a:r>
          </a:p>
          <a:p>
            <a:r>
              <a:rPr sz="1600">
                <a:latin typeface="Courier New" panose="02070309020205020404" charset="0"/>
                <a:ea typeface="宋体" panose="02010600030101010101" pitchFamily="2" charset="-122"/>
              </a:rPr>
              <a:t>        a,b,c=map(int, input().split())</a:t>
            </a:r>
          </a:p>
          <a:p>
            <a:r>
              <a:rPr sz="1600">
                <a:latin typeface="Courier New" panose="02070309020205020404" charset="0"/>
                <a:ea typeface="宋体" panose="02010600030101010101" pitchFamily="2" charset="-122"/>
              </a:rPr>
              <a:t>        a-=1</a:t>
            </a:r>
          </a:p>
          <a:p>
            <a:r>
              <a:rPr sz="1600">
                <a:latin typeface="Courier New" panose="02070309020205020404" charset="0"/>
                <a:ea typeface="宋体" panose="02010600030101010101" pitchFamily="2" charset="-122"/>
              </a:rPr>
              <a:t>        b-=1</a:t>
            </a:r>
          </a:p>
          <a:p>
            <a:r>
              <a:rPr sz="1600">
                <a:latin typeface="Courier New" panose="02070309020205020404" charset="0"/>
                <a:ea typeface="宋体" panose="02010600030101010101" pitchFamily="2" charset="-122"/>
              </a:rPr>
              <a:t>        g[a][b]=g[b][a]=c</a:t>
            </a:r>
          </a:p>
          <a:p>
            <a:r>
              <a:rPr sz="1600">
                <a:latin typeface="Courier New" panose="02070309020205020404" charset="0"/>
                <a:ea typeface="宋体" panose="02010600030101010101" pitchFamily="2" charset="-122"/>
              </a:rPr>
              <a:t>    print(Prim(0))                 </a:t>
            </a:r>
            <a:r>
              <a:rPr lang="en-US" sz="1600">
                <a:latin typeface="Courier New" panose="02070309020205020404" charset="0"/>
                <a:ea typeface="宋体" panose="02010600030101010101" pitchFamily="2" charset="-122"/>
              </a:rPr>
              <a:t> </a:t>
            </a:r>
            <a:r>
              <a:rPr sz="1600">
                <a:latin typeface="Courier New" panose="02070309020205020404" charset="0"/>
                <a:ea typeface="宋体" panose="02010600030101010101" pitchFamily="2" charset="-122"/>
              </a:rPr>
              <a:t># 输出以0为出发点调用普里姆算法的结果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6" name="文本框 5"/>
          <p:cNvSpPr txBox="1"/>
          <p:nvPr>
            <p:custDataLst>
              <p:tags r:id="rId1"/>
            </p:custDataLst>
          </p:nvPr>
        </p:nvSpPr>
        <p:spPr>
          <a:xfrm>
            <a:off x="323215" y="1275715"/>
            <a:ext cx="7625080" cy="199961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若采用Kruskal算法求解</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最小生成树的代价</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，则使用并查集的并操作避免构成回路。</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在根据输入数据建立边集列表的基础上，Kruskal算法中先对边集列表按边上的权值按非递减序排序，当边数不足以构成最小生成树时不断选择权值最小且不会构成回路的边加入（累加边上的权值）</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2" name="文本框 1"/>
          <p:cNvSpPr txBox="1"/>
          <p:nvPr/>
        </p:nvSpPr>
        <p:spPr>
          <a:xfrm>
            <a:off x="323850" y="1256030"/>
            <a:ext cx="3964305" cy="2553335"/>
          </a:xfrm>
          <a:prstGeom prst="rect">
            <a:avLst/>
          </a:prstGeom>
          <a:noFill/>
          <a:ln w="9525">
            <a:noFill/>
          </a:ln>
        </p:spPr>
        <p:txBody>
          <a:bodyPr wrap="square">
            <a:spAutoFit/>
          </a:bodyPr>
          <a:lstStyle/>
          <a:p>
            <a:r>
              <a:rPr sz="1600">
                <a:latin typeface="Courier New" panose="02070309020205020404" charset="0"/>
                <a:sym typeface="+mn-ea"/>
              </a:rPr>
              <a:t># 并查集的查操作</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find(x):</a:t>
            </a:r>
          </a:p>
          <a:p>
            <a:r>
              <a:rPr sz="1600">
                <a:latin typeface="Courier New" panose="02070309020205020404" charset="0"/>
                <a:ea typeface="宋体" panose="02010600030101010101" pitchFamily="2" charset="-122"/>
              </a:rPr>
              <a:t>    y=x</a:t>
            </a:r>
          </a:p>
          <a:p>
            <a:r>
              <a:rPr sz="1600">
                <a:latin typeface="Courier New" panose="02070309020205020404" charset="0"/>
                <a:ea typeface="宋体" panose="02010600030101010101" pitchFamily="2" charset="-122"/>
              </a:rPr>
              <a:t>    while x!=p[x]:# 查找x的根结点</a:t>
            </a:r>
          </a:p>
          <a:p>
            <a:r>
              <a:rPr sz="1600">
                <a:latin typeface="Courier New" panose="02070309020205020404" charset="0"/>
                <a:ea typeface="宋体" panose="02010600030101010101" pitchFamily="2" charset="-122"/>
              </a:rPr>
              <a:t>        x=p[x]</a:t>
            </a:r>
          </a:p>
          <a:p>
            <a:r>
              <a:rPr sz="1600">
                <a:latin typeface="Courier New" panose="02070309020205020404" charset="0"/>
                <a:ea typeface="宋体" panose="02010600030101010101" pitchFamily="2" charset="-122"/>
              </a:rPr>
              <a:t>    while y!=x:   # 路径压缩</a:t>
            </a:r>
          </a:p>
          <a:p>
            <a:r>
              <a:rPr sz="1600">
                <a:latin typeface="Courier New" panose="02070309020205020404" charset="0"/>
                <a:ea typeface="宋体" panose="02010600030101010101" pitchFamily="2" charset="-122"/>
              </a:rPr>
              <a:t>        t=p[y]</a:t>
            </a:r>
          </a:p>
          <a:p>
            <a:r>
              <a:rPr sz="1600">
                <a:latin typeface="Courier New" panose="02070309020205020404" charset="0"/>
                <a:ea typeface="宋体" panose="02010600030101010101" pitchFamily="2" charset="-122"/>
              </a:rPr>
              <a:t>        p[y]=x</a:t>
            </a:r>
          </a:p>
          <a:p>
            <a:r>
              <a:rPr sz="1600">
                <a:latin typeface="Courier New" panose="02070309020205020404" charset="0"/>
                <a:ea typeface="宋体" panose="02010600030101010101" pitchFamily="2" charset="-122"/>
              </a:rPr>
              <a:t>        y=t</a:t>
            </a:r>
          </a:p>
          <a:p>
            <a:r>
              <a:rPr sz="1600">
                <a:latin typeface="Courier New" panose="02070309020205020404" charset="0"/>
                <a:ea typeface="宋体" panose="02010600030101010101" pitchFamily="2" charset="-122"/>
              </a:rPr>
              <a:t>    return x</a:t>
            </a:r>
          </a:p>
        </p:txBody>
      </p:sp>
      <p:sp>
        <p:nvSpPr>
          <p:cNvPr id="4" name="文本框 3"/>
          <p:cNvSpPr txBox="1"/>
          <p:nvPr>
            <p:custDataLst>
              <p:tags r:id="rId1"/>
            </p:custDataLst>
          </p:nvPr>
        </p:nvSpPr>
        <p:spPr>
          <a:xfrm>
            <a:off x="4356735" y="1256030"/>
            <a:ext cx="4058920" cy="2306955"/>
          </a:xfrm>
          <a:prstGeom prst="rect">
            <a:avLst/>
          </a:prstGeom>
          <a:noFill/>
          <a:ln w="9525">
            <a:noFill/>
          </a:ln>
        </p:spPr>
        <p:txBody>
          <a:bodyPr wrap="square">
            <a:spAutoFit/>
          </a:bodyPr>
          <a:lstStyle/>
          <a:p>
            <a:r>
              <a:rPr sz="1600">
                <a:latin typeface="Courier New" panose="02070309020205020404" charset="0"/>
                <a:sym typeface="+mn-ea"/>
              </a:rPr>
              <a:t># 并查集的并操作</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union(a, b):</a:t>
            </a:r>
          </a:p>
          <a:p>
            <a:r>
              <a:rPr sz="1600">
                <a:latin typeface="Courier New" panose="02070309020205020404" charset="0"/>
                <a:ea typeface="宋体" panose="02010600030101010101" pitchFamily="2" charset="-122"/>
              </a:rPr>
              <a:t>    pa=find(a)</a:t>
            </a:r>
          </a:p>
          <a:p>
            <a:r>
              <a:rPr sz="1600">
                <a:latin typeface="Courier New" panose="02070309020205020404" charset="0"/>
                <a:ea typeface="宋体" panose="02010600030101010101" pitchFamily="2" charset="-122"/>
              </a:rPr>
              <a:t>    pb=find(b)</a:t>
            </a:r>
          </a:p>
          <a:p>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若已在同一集合中，则返回False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pa==pb: return False</a:t>
            </a:r>
          </a:p>
          <a:p>
            <a:r>
              <a:rPr sz="1600">
                <a:latin typeface="Courier New" panose="02070309020205020404" charset="0"/>
                <a:ea typeface="宋体" panose="02010600030101010101" pitchFamily="2" charset="-122"/>
              </a:rPr>
              <a:t>    p[pb]=pa</a:t>
            </a:r>
          </a:p>
          <a:p>
            <a:r>
              <a:rPr sz="1600">
                <a:latin typeface="Courier New" panose="02070309020205020404" charset="0"/>
                <a:sym typeface="+mn-ea"/>
              </a:rPr>
              <a:t>    # 返回True表示可合并</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return True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5" name="文本框 4"/>
          <p:cNvSpPr txBox="1"/>
          <p:nvPr>
            <p:custDataLst>
              <p:tags r:id="rId1"/>
            </p:custDataLst>
          </p:nvPr>
        </p:nvSpPr>
        <p:spPr>
          <a:xfrm>
            <a:off x="323850" y="1348105"/>
            <a:ext cx="5130800" cy="1322070"/>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class Edge:               # 边类</a:t>
            </a:r>
          </a:p>
          <a:p>
            <a:r>
              <a:rPr sz="1600">
                <a:latin typeface="Courier New" panose="02070309020205020404" charset="0"/>
                <a:ea typeface="宋体" panose="02010600030101010101" pitchFamily="2" charset="-122"/>
              </a:rPr>
              <a:t>    def __init__(self, frm, to, weight):</a:t>
            </a:r>
          </a:p>
          <a:p>
            <a:r>
              <a:rPr sz="1600">
                <a:latin typeface="Courier New" panose="02070309020205020404" charset="0"/>
                <a:ea typeface="宋体" panose="02010600030101010101" pitchFamily="2" charset="-122"/>
              </a:rPr>
              <a:t>        self.frm=frm      # 边的起点</a:t>
            </a:r>
          </a:p>
          <a:p>
            <a:r>
              <a:rPr sz="1600">
                <a:latin typeface="Courier New" panose="02070309020205020404" charset="0"/>
                <a:ea typeface="宋体" panose="02010600030101010101" pitchFamily="2" charset="-122"/>
              </a:rPr>
              <a:t>        self.to=to        # 边的终点</a:t>
            </a:r>
          </a:p>
          <a:p>
            <a:r>
              <a:rPr sz="1600">
                <a:latin typeface="Courier New" panose="02070309020205020404" charset="0"/>
                <a:ea typeface="宋体" panose="02010600030101010101" pitchFamily="2" charset="-122"/>
              </a:rPr>
              <a:t>        self.weight=weight# 边上的权值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2" name="文本框 1"/>
          <p:cNvSpPr txBox="1"/>
          <p:nvPr/>
        </p:nvSpPr>
        <p:spPr>
          <a:xfrm>
            <a:off x="323215" y="1327785"/>
            <a:ext cx="8369300" cy="3046095"/>
          </a:xfrm>
          <a:prstGeom prst="rect">
            <a:avLst/>
          </a:prstGeom>
          <a:noFill/>
          <a:ln w="9525">
            <a:noFill/>
          </a:ln>
        </p:spPr>
        <p:txBody>
          <a:bodyPr wrap="square">
            <a:spAutoFit/>
          </a:bodyPr>
          <a:lstStyle/>
          <a:p>
            <a:r>
              <a:rPr sz="1600">
                <a:latin typeface="Courier New" panose="02070309020205020404" charset="0"/>
                <a:sym typeface="+mn-ea"/>
              </a:rPr>
              <a:t># 克鲁斯卡尔算法</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def Kruskal(a):</a:t>
            </a:r>
          </a:p>
          <a:p>
            <a:r>
              <a:rPr sz="1600">
                <a:latin typeface="Courier New" panose="02070309020205020404" charset="0"/>
                <a:sym typeface="+mn-ea"/>
              </a:rPr>
              <a:t>   </a:t>
            </a:r>
            <a:r>
              <a:rPr lang="en-US" sz="1600">
                <a:latin typeface="Courier New" panose="02070309020205020404" charset="0"/>
                <a:sym typeface="+mn-ea"/>
              </a:rPr>
              <a:t> </a:t>
            </a:r>
            <a:r>
              <a:rPr sz="1600">
                <a:latin typeface="Courier New" panose="02070309020205020404" charset="0"/>
                <a:sym typeface="+mn-ea"/>
              </a:rPr>
              <a:t># 对边集列表按权值非递减序排序</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a.sort(key=lambda x: x.weight)</a:t>
            </a:r>
          </a:p>
          <a:p>
            <a:r>
              <a:rPr sz="1600">
                <a:latin typeface="Courier New" panose="02070309020205020404" charset="0"/>
                <a:ea typeface="宋体" panose="02010600030101010101" pitchFamily="2" charset="-122"/>
              </a:rPr>
              <a:t>    i=cnt=cost=0              # cnt表示选中边数，cost保存最小生成树代价</a:t>
            </a:r>
          </a:p>
          <a:p>
            <a:r>
              <a:rPr sz="1600">
                <a:latin typeface="Courier New" panose="02070309020205020404" charset="0"/>
                <a:ea typeface="宋体" panose="02010600030101010101" pitchFamily="2" charset="-122"/>
              </a:rPr>
              <a:t>    while cnt&lt;n-1 and i&lt;m:    # 当选中边数不足n-1条且还有边可选时重复执行</a:t>
            </a:r>
          </a:p>
          <a:p>
            <a:r>
              <a:rPr lang="en-US" sz="1600">
                <a:latin typeface="Courier New" panose="02070309020205020404" charset="0"/>
                <a:sym typeface="+mn-ea"/>
              </a:rPr>
              <a:t>        </a:t>
            </a:r>
            <a:r>
              <a:rPr sz="1600">
                <a:latin typeface="Courier New" panose="02070309020205020404" charset="0"/>
                <a:sym typeface="+mn-ea"/>
              </a:rPr>
              <a:t># 若第i条边可选，则累加其权值到cost中</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union(a[i].frm, a[i].to)==True:</a:t>
            </a:r>
          </a:p>
          <a:p>
            <a:r>
              <a:rPr sz="1600">
                <a:latin typeface="Courier New" panose="02070309020205020404" charset="0"/>
                <a:ea typeface="宋体" panose="02010600030101010101" pitchFamily="2" charset="-122"/>
              </a:rPr>
              <a:t>            cost+=a[i].weight # 把第i条边的权值加到cost中</a:t>
            </a:r>
          </a:p>
          <a:p>
            <a:r>
              <a:rPr sz="1600">
                <a:latin typeface="Courier New" panose="02070309020205020404" charset="0"/>
                <a:ea typeface="宋体" panose="02010600030101010101" pitchFamily="2" charset="-122"/>
              </a:rPr>
              <a:t>            cnt+=1            # 选中的边数增1</a:t>
            </a:r>
          </a:p>
          <a:p>
            <a:r>
              <a:rPr sz="1600">
                <a:latin typeface="Courier New" panose="02070309020205020404" charset="0"/>
                <a:ea typeface="宋体" panose="02010600030101010101" pitchFamily="2" charset="-122"/>
              </a:rPr>
              <a:t>        i+=1                  # 准备下一条边</a:t>
            </a:r>
          </a:p>
          <a:p>
            <a:r>
              <a:rPr sz="1600">
                <a:latin typeface="Courier New" panose="02070309020205020404" charset="0"/>
                <a:ea typeface="宋体" panose="02010600030101010101" pitchFamily="2" charset="-122"/>
              </a:rPr>
              <a:t>    return cost               # 返回最小生成树的代价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atin typeface="黑体" panose="02010609060101010101" pitchFamily="2" charset="-122"/>
                <a:ea typeface="黑体" panose="02010609060101010101" pitchFamily="2" charset="-122"/>
                <a:sym typeface="+mn-ea"/>
              </a:rPr>
              <a:t>13.5 </a:t>
            </a:r>
            <a:r>
              <a:rPr lang="zh-CN" altLang="en-US" sz="3200" noProof="0" dirty="0">
                <a:latin typeface="黑体" panose="02010609060101010101" pitchFamily="2" charset="-122"/>
                <a:ea typeface="黑体" panose="02010609060101010101" pitchFamily="2" charset="-122"/>
                <a:sym typeface="+mn-ea"/>
              </a:rPr>
              <a:t>在线题目求解</a:t>
            </a: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2" name="文本框 1"/>
          <p:cNvSpPr txBox="1"/>
          <p:nvPr/>
        </p:nvSpPr>
        <p:spPr>
          <a:xfrm>
            <a:off x="323850" y="1256030"/>
            <a:ext cx="8631555" cy="2553335"/>
          </a:xfrm>
          <a:prstGeom prst="rect">
            <a:avLst/>
          </a:prstGeom>
          <a:noFill/>
          <a:ln w="9525">
            <a:noFill/>
          </a:ln>
        </p:spPr>
        <p:txBody>
          <a:bodyPr wrap="square">
            <a:spAutoFit/>
          </a:bodyPr>
          <a:lstStyle/>
          <a:p>
            <a:r>
              <a:rPr sz="1600">
                <a:latin typeface="Courier New" panose="02070309020205020404" charset="0"/>
                <a:ea typeface="宋体" panose="02010600030101010101" pitchFamily="2" charset="-122"/>
              </a:rPr>
              <a:t>while True:</a:t>
            </a:r>
          </a:p>
          <a:p>
            <a:r>
              <a:rPr sz="1600">
                <a:latin typeface="Courier New" panose="02070309020205020404" charset="0"/>
                <a:ea typeface="宋体" panose="02010600030101010101" pitchFamily="2" charset="-122"/>
              </a:rPr>
              <a:t>    n=int(input())                 # 输入顶点数</a:t>
            </a:r>
          </a:p>
          <a:p>
            <a:r>
              <a:rPr sz="1600">
                <a:latin typeface="Courier New" panose="02070309020205020404" charset="0"/>
                <a:ea typeface="宋体" panose="02010600030101010101" pitchFamily="2" charset="-122"/>
              </a:rPr>
              <a:t>    if n==0: break</a:t>
            </a:r>
          </a:p>
          <a:p>
            <a:r>
              <a:rPr sz="1600">
                <a:latin typeface="Courier New" panose="02070309020205020404" charset="0"/>
                <a:ea typeface="宋体" panose="02010600030101010101" pitchFamily="2" charset="-122"/>
              </a:rPr>
              <a:t>    p=[i for i in range(n+1)]      # 并查集的双亲列表</a:t>
            </a:r>
          </a:p>
          <a:p>
            <a:r>
              <a:rPr sz="1600">
                <a:latin typeface="Courier New" panose="02070309020205020404" charset="0"/>
                <a:ea typeface="宋体" panose="02010600030101010101" pitchFamily="2" charset="-122"/>
              </a:rPr>
              <a:t>    edges=[]                       # 边集列表</a:t>
            </a:r>
          </a:p>
          <a:p>
            <a:r>
              <a:rPr sz="1600">
                <a:latin typeface="Courier New" panose="02070309020205020404" charset="0"/>
                <a:ea typeface="宋体" panose="02010600030101010101" pitchFamily="2" charset="-122"/>
              </a:rPr>
              <a:t>    m=n*(n-1)//2                   # 边数</a:t>
            </a:r>
          </a:p>
          <a:p>
            <a:r>
              <a:rPr sz="1600">
                <a:latin typeface="Courier New" panose="02070309020205020404" charset="0"/>
                <a:ea typeface="宋体" panose="02010600030101010101" pitchFamily="2" charset="-122"/>
              </a:rPr>
              <a:t>    for i in range(m):             # 根据输入数据把边添加到边集列表</a:t>
            </a:r>
          </a:p>
          <a:p>
            <a:r>
              <a:rPr sz="1600">
                <a:latin typeface="Courier New" panose="02070309020205020404" charset="0"/>
                <a:ea typeface="宋体" panose="02010600030101010101" pitchFamily="2" charset="-122"/>
              </a:rPr>
              <a:t>        a,b,c=map(int, input().split())</a:t>
            </a:r>
          </a:p>
          <a:p>
            <a:r>
              <a:rPr sz="1600">
                <a:latin typeface="Courier New" panose="02070309020205020404" charset="0"/>
                <a:ea typeface="宋体" panose="02010600030101010101" pitchFamily="2" charset="-122"/>
              </a:rPr>
              <a:t>        edges.append(Edge(a, b, c))</a:t>
            </a:r>
          </a:p>
          <a:p>
            <a:r>
              <a:rPr sz="1600">
                <a:latin typeface="Courier New" panose="02070309020205020404" charset="0"/>
                <a:ea typeface="宋体" panose="02010600030101010101" pitchFamily="2" charset="-122"/>
              </a:rPr>
              <a:t>    print(Kruskal(edges))          # 输出调用克鲁斯卡尔算法的结果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n>
                  <a:noFill/>
                </a:ln>
                <a:effectLst/>
                <a:uLnTx/>
                <a:uFillTx/>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100" name="文本框 99"/>
          <p:cNvSpPr txBox="1"/>
          <p:nvPr/>
        </p:nvSpPr>
        <p:spPr>
          <a:xfrm>
            <a:off x="395605" y="1327785"/>
            <a:ext cx="7559675" cy="3138170"/>
          </a:xfrm>
          <a:prstGeom prst="rect">
            <a:avLst/>
          </a:prstGeom>
          <a:noFill/>
          <a:ln w="9525">
            <a:noFill/>
          </a:ln>
        </p:spPr>
        <p:txBody>
          <a:bodyPr wrap="square">
            <a:spAutoFit/>
          </a:bodyPr>
          <a:lstStyle/>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全面推进乡村振兴，坚持农业农村优先发展，巩固拓展脱贫攻坚成果，加快建设农业强国，离不开各乡镇的乡村畅通工程。这里的乡村畅通是指各乡镇的任何两个村庄之间都有公路相互可达（不要求直达），且要求修建的公路总长度最小。已知某乡镇各村庄之间的距离，请确定能达成</a:t>
            </a:r>
            <a:r>
              <a:rPr sz="1800">
                <a:latin typeface="宋体" panose="02010600030101010101" pitchFamily="2" charset="-122"/>
                <a:cs typeface="宋体" panose="02010600030101010101" pitchFamily="2" charset="-122"/>
              </a:rPr>
              <a:t>“乡村畅通”</a:t>
            </a:r>
            <a:r>
              <a:rPr sz="1800">
                <a:latin typeface="Times New Roman" panose="02020603050405020304" pitchFamily="18" charset="0"/>
                <a:cs typeface="Times New Roman" panose="02020603050405020304" pitchFamily="18" charset="0"/>
              </a:rPr>
              <a:t>目标的最小的公路总长度。</a:t>
            </a: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测试数据有多组。每组测试数据的第一行输入一个正整数n(n&lt;100)，表示村庄数目；随后输入n(n-1)/2行，每行包含3个正整数a、b、c(1≤a,b≤n, a≠b, c&lt;1000)，表示村庄编号分别为a、b的两个村庄间的距离为c。简单起见，村庄从1开始编号。</a:t>
            </a: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当输入n为0时，表示输入结束。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zh-CN" altLang="en-US" sz="3200" noProof="0" dirty="0">
                <a:latin typeface="黑体" panose="02010609060101010101" pitchFamily="2" charset="-122"/>
                <a:ea typeface="黑体" panose="02010609060101010101" pitchFamily="2" charset="-122"/>
                <a:sym typeface="+mn-ea"/>
              </a:rPr>
              <a:t>在线题目</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lstStyle/>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noProof="0" dirty="0">
                <a:ln>
                  <a:noFill/>
                </a:ln>
                <a:effectLst/>
                <a:uLnTx/>
                <a:uFillTx/>
                <a:latin typeface="黑体" panose="02010609060101010101" pitchFamily="2" charset="-122"/>
                <a:ea typeface="黑体" panose="02010609060101010101" pitchFamily="2" charset="-122"/>
                <a:sym typeface="+mn-ea"/>
              </a:rPr>
              <a:t>还是乡村畅通工程</a:t>
            </a:r>
          </a:p>
        </p:txBody>
      </p:sp>
      <p:sp>
        <p:nvSpPr>
          <p:cNvPr id="100" name="文本框 99"/>
          <p:cNvSpPr txBox="1"/>
          <p:nvPr/>
        </p:nvSpPr>
        <p:spPr>
          <a:xfrm>
            <a:off x="395605" y="1327785"/>
            <a:ext cx="7484110" cy="922020"/>
          </a:xfrm>
          <a:prstGeom prst="rect">
            <a:avLst/>
          </a:prstGeom>
          <a:noFill/>
          <a:ln w="9525">
            <a:noFill/>
          </a:ln>
        </p:spPr>
        <p:txBody>
          <a:bodyPr wrap="square">
            <a:spAutoFit/>
          </a:bodyPr>
          <a:lstStyle/>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p>
          <a:p>
            <a:r>
              <a:rPr lang="en-US" sz="1800">
                <a:cs typeface="Times New Roman" panose="02020603050405020304" pitchFamily="18" charset="0"/>
              </a:rPr>
              <a:t>       </a:t>
            </a:r>
            <a:r>
              <a:rPr sz="1800">
                <a:cs typeface="Times New Roman" panose="02020603050405020304" pitchFamily="18" charset="0"/>
              </a:rPr>
              <a:t>对于每组测试，在一行上输出一个整数，表示达成“乡村畅通”目标的最小的公路总长度。</a:t>
            </a:r>
          </a:p>
        </p:txBody>
      </p:sp>
      <p:sp>
        <p:nvSpPr>
          <p:cNvPr id="2" name="文本框 1"/>
          <p:cNvSpPr txBox="1"/>
          <p:nvPr>
            <p:custDataLst>
              <p:tags r:id="rId1"/>
            </p:custDataLst>
          </p:nvPr>
        </p:nvSpPr>
        <p:spPr>
          <a:xfrm>
            <a:off x="395605" y="2212340"/>
            <a:ext cx="3476625" cy="2306955"/>
          </a:xfrm>
          <a:prstGeom prst="rect">
            <a:avLst/>
          </a:prstGeom>
          <a:noFill/>
          <a:ln w="9525">
            <a:noFill/>
          </a:ln>
        </p:spPr>
        <p:txBody>
          <a:bodyPr wrap="square">
            <a:spAutoFit/>
          </a:bodyPr>
          <a:lstStyle/>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3</a:t>
            </a:r>
          </a:p>
          <a:p>
            <a:r>
              <a:rPr lang="en-US" sz="1800">
                <a:latin typeface="Times New Roman" panose="02020603050405020304" pitchFamily="18" charset="0"/>
                <a:ea typeface="宋体" panose="02010600030101010101" pitchFamily="2" charset="-122"/>
              </a:rPr>
              <a:t>1 2 1</a:t>
            </a:r>
          </a:p>
          <a:p>
            <a:r>
              <a:rPr lang="en-US" sz="1800">
                <a:latin typeface="Times New Roman" panose="02020603050405020304" pitchFamily="18" charset="0"/>
                <a:ea typeface="宋体" panose="02010600030101010101" pitchFamily="2" charset="-122"/>
              </a:rPr>
              <a:t>1 3 2</a:t>
            </a:r>
          </a:p>
          <a:p>
            <a:r>
              <a:rPr lang="en-US" sz="1800">
                <a:latin typeface="Times New Roman" panose="02020603050405020304" pitchFamily="18" charset="0"/>
                <a:ea typeface="宋体" panose="02010600030101010101" pitchFamily="2" charset="-122"/>
              </a:rPr>
              <a:t>2 3 4</a:t>
            </a:r>
          </a:p>
          <a:p>
            <a:r>
              <a:rPr lang="en-US" sz="1800">
                <a:latin typeface="Times New Roman" panose="02020603050405020304" pitchFamily="18" charset="0"/>
                <a:ea typeface="宋体" panose="02010600030101010101" pitchFamily="2" charset="-122"/>
              </a:rPr>
              <a:t>0</a:t>
            </a:r>
          </a:p>
          <a:p>
            <a:r>
              <a:rPr lang="zh-CN" sz="1800" b="1">
                <a:latin typeface="Times New Roman" panose="02020603050405020304" pitchFamily="18" charset="0"/>
                <a:ea typeface="宋体" panose="02010600030101010101" pitchFamily="2" charset="-122"/>
              </a:rPr>
              <a:t>输出样例:</a:t>
            </a:r>
          </a:p>
          <a:p>
            <a:r>
              <a:rPr lang="en-US" sz="1800">
                <a:latin typeface="Times New Roman" panose="02020603050405020304" pitchFamily="18" charset="0"/>
                <a:ea typeface="宋体" panose="02010600030101010101" pitchFamily="2" charset="-122"/>
              </a:rPr>
              <a:t>3</a:t>
            </a:r>
          </a:p>
        </p:txBody>
      </p:sp>
      <p:sp>
        <p:nvSpPr>
          <p:cNvPr id="4" name="文本框 3"/>
          <p:cNvSpPr txBox="1"/>
          <p:nvPr/>
        </p:nvSpPr>
        <p:spPr>
          <a:xfrm>
            <a:off x="2967355" y="3042920"/>
            <a:ext cx="5080000" cy="1476375"/>
          </a:xfrm>
          <a:prstGeom prst="rect">
            <a:avLst/>
          </a:prstGeom>
          <a:noFill/>
          <a:ln w="9525">
            <a:noFill/>
          </a:ln>
        </p:spPr>
        <p:txBody>
          <a:bodyPr>
            <a:spAutoFit/>
          </a:bodyPr>
          <a:lstStyle/>
          <a:p>
            <a:r>
              <a:rPr lang="zh-CN" altLang="en-US" sz="1800" b="1">
                <a:latin typeface="Times New Roman" panose="02020603050405020304" pitchFamily="18" charset="0"/>
                <a:sym typeface="+mn-ea"/>
              </a:rPr>
              <a:t>解题思路</a:t>
            </a:r>
            <a:r>
              <a:rPr lang="en-US" sz="1800" b="1">
                <a:latin typeface="Times New Roman" panose="02020603050405020304" pitchFamily="18" charset="0"/>
                <a:sym typeface="+mn-ea"/>
              </a:rPr>
              <a:t>:</a:t>
            </a:r>
          </a:p>
          <a:p>
            <a:r>
              <a:rPr lang="zh-CN" sz="1800">
                <a:latin typeface="Times New Roman" panose="02020603050405020304" pitchFamily="18" charset="0"/>
                <a:ea typeface="宋体" panose="02010600030101010101" pitchFamily="2" charset="-122"/>
              </a:rPr>
              <a:t>若把每个村庄视为一个顶点、每条公路视为一条边、公路长度视为相应边上的权值，则该问题成为一个连通网的最小生成树问题，可以采用Prim算法或Kruskal算法求解。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13.1 </a:t>
            </a:r>
            <a:r>
              <a:rPr sz="3200" noProof="0" dirty="0" err="1">
                <a:ln>
                  <a:noFill/>
                </a:ln>
                <a:effectLst/>
                <a:uLnTx/>
                <a:uFillTx/>
                <a:latin typeface="黑体" panose="02010609060101010101" pitchFamily="2" charset="-122"/>
                <a:ea typeface="黑体" panose="02010609060101010101" pitchFamily="2" charset="-122"/>
                <a:sym typeface="+mn-ea"/>
              </a:rPr>
              <a:t>Prim算法</a:t>
            </a:r>
            <a:r>
              <a:rPr lang="zh-CN" altLang="en-US" sz="3200" noProof="0" dirty="0">
                <a:ln>
                  <a:noFill/>
                </a:ln>
                <a:effectLst/>
                <a:uLnTx/>
                <a:uFillTx/>
                <a:latin typeface="黑体" panose="02010609060101010101" pitchFamily="2" charset="-122"/>
                <a:ea typeface="黑体" panose="02010609060101010101" pitchFamily="2" charset="-122"/>
                <a:sym typeface="+mn-ea"/>
              </a:rPr>
              <a:t>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什么是最小生成树</a:t>
            </a:r>
          </a:p>
        </p:txBody>
      </p:sp>
      <p:sp>
        <p:nvSpPr>
          <p:cNvPr id="3" name="文本框 2"/>
          <p:cNvSpPr txBox="1"/>
          <p:nvPr>
            <p:custDataLst>
              <p:tags r:id="rId1"/>
            </p:custDataLst>
          </p:nvPr>
        </p:nvSpPr>
        <p:spPr>
          <a:xfrm>
            <a:off x="292100" y="1255713"/>
            <a:ext cx="7754938" cy="2430145"/>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连通网的最小生成树（Minimum cost Spanning Tree，MST）是图的一个重要应用，常用Prim（普里姆）算法和Kruskal（克鲁斯卡尔）算法求解。</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n 个顶点的连通图G 的</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生成树</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是包含G 中全部顶点的一个极小连通子图（含有n-1条边）。</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连通网的生成树上各边的权值之和称为该生成树的代价。</a:t>
            </a: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连通网中的代价最小的生成树称为</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最小生成树</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13.1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算法基础</a:t>
            </a: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Prim算法基础知识</a:t>
            </a:r>
          </a:p>
        </p:txBody>
      </p:sp>
      <p:sp>
        <p:nvSpPr>
          <p:cNvPr id="6" name="文本框 5"/>
          <p:cNvSpPr txBox="1"/>
          <p:nvPr/>
        </p:nvSpPr>
        <p:spPr>
          <a:xfrm>
            <a:off x="323850" y="1203643"/>
            <a:ext cx="7754938" cy="1322070"/>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Prim算法的基本思想：对于连通网G=(V, E )，从已有顶点集U（初始时可选第一个顶点作为起始点置于U中）中的顶点出发，不断找权值最小的边加入（相应的在V-U中的邻接点加入U中），直至包含n个顶点为止。注意，在加边过程中不能构成回路。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13.1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算法基础</a:t>
            </a: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Prim算法基础知识</a:t>
            </a:r>
          </a:p>
        </p:txBody>
      </p:sp>
      <p:sp>
        <p:nvSpPr>
          <p:cNvPr id="6" name="文本框 5"/>
          <p:cNvSpPr txBox="1"/>
          <p:nvPr/>
        </p:nvSpPr>
        <p:spPr>
          <a:xfrm>
            <a:off x="323215" y="1203960"/>
            <a:ext cx="4914900" cy="107632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例13.1.1 用Prim算法求解最小生成树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用Prim算法构造</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图中连通网的最小生成树，要求写出求解过程。</a:t>
            </a:r>
          </a:p>
        </p:txBody>
      </p:sp>
      <p:graphicFrame>
        <p:nvGraphicFramePr>
          <p:cNvPr id="3" name="对象 2"/>
          <p:cNvGraphicFramePr>
            <a:graphicFrameLocks noChangeAspect="1"/>
          </p:cNvGraphicFramePr>
          <p:nvPr/>
        </p:nvGraphicFramePr>
        <p:xfrm>
          <a:off x="5290820" y="915035"/>
          <a:ext cx="1425391" cy="1440000"/>
        </p:xfrm>
        <a:graphic>
          <a:graphicData uri="http://schemas.openxmlformats.org/presentationml/2006/ole">
            <mc:AlternateContent xmlns:mc="http://schemas.openxmlformats.org/markup-compatibility/2006">
              <mc:Choice xmlns:v="urn:schemas-microsoft-com:vml" Requires="v">
                <p:oleObj spid="_x0000_s1037" r:id="rId3" imgW="1857375" imgH="1876425" progId="Paint.Picture">
                  <p:embed/>
                </p:oleObj>
              </mc:Choice>
              <mc:Fallback>
                <p:oleObj r:id="rId3" imgW="1857375" imgH="1876425" progId="Paint.Picture">
                  <p:embed/>
                  <p:pic>
                    <p:nvPicPr>
                      <p:cNvPr id="0" name="图片 3"/>
                      <p:cNvPicPr/>
                      <p:nvPr/>
                    </p:nvPicPr>
                    <p:blipFill>
                      <a:blip r:embed="rId4"/>
                      <a:stretch>
                        <a:fillRect/>
                      </a:stretch>
                    </p:blipFill>
                    <p:spPr>
                      <a:xfrm>
                        <a:off x="5290820" y="915035"/>
                        <a:ext cx="1425391" cy="1440000"/>
                      </a:xfrm>
                      <a:prstGeom prst="rect">
                        <a:avLst/>
                      </a:prstGeom>
                    </p:spPr>
                  </p:pic>
                </p:oleObj>
              </mc:Fallback>
            </mc:AlternateContent>
          </a:graphicData>
        </a:graphic>
      </p:graphicFrame>
      <p:sp>
        <p:nvSpPr>
          <p:cNvPr id="100" name="文本框 99"/>
          <p:cNvSpPr txBox="1"/>
          <p:nvPr/>
        </p:nvSpPr>
        <p:spPr>
          <a:xfrm>
            <a:off x="292100" y="2338070"/>
            <a:ext cx="5486400" cy="2306955"/>
          </a:xfrm>
          <a:prstGeom prst="rect">
            <a:avLst/>
          </a:prstGeom>
          <a:noFill/>
          <a:ln w="9525">
            <a:noFill/>
          </a:ln>
        </p:spPr>
        <p:txBody>
          <a:bodyPr wrap="square">
            <a:spAutoFit/>
          </a:bodyPr>
          <a:lstStyle/>
          <a:p>
            <a:r>
              <a:rPr lang="zh-CN" sz="1800">
                <a:latin typeface="Times New Roman" panose="02020603050405020304" pitchFamily="18" charset="0"/>
                <a:ea typeface="宋体" panose="02010600030101010101" pitchFamily="2" charset="-122"/>
                <a:cs typeface="Times New Roman" panose="02020603050405020304" pitchFamily="18" charset="0"/>
              </a:rPr>
              <a:t>设边以三元组</a:t>
            </a:r>
            <a:r>
              <a:rPr lang="en-US" sz="1800">
                <a:latin typeface="Times New Roman" panose="02020603050405020304" pitchFamily="18" charset="0"/>
                <a:ea typeface="宋体" panose="02010600030101010101" pitchFamily="2" charset="-122"/>
                <a:cs typeface="Times New Roman" panose="02020603050405020304" pitchFamily="18" charset="0"/>
              </a:rPr>
              <a:t>(</a:t>
            </a:r>
            <a:r>
              <a:rPr lang="en-US" sz="1800" i="1">
                <a:latin typeface="Times New Roman" panose="02020603050405020304" pitchFamily="18" charset="0"/>
                <a:ea typeface="宋体" panose="02010600030101010101" pitchFamily="2" charset="-122"/>
                <a:cs typeface="Times New Roman" panose="02020603050405020304" pitchFamily="18" charset="0"/>
              </a:rPr>
              <a:t>from</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i="1">
                <a:latin typeface="Times New Roman" panose="02020603050405020304" pitchFamily="18" charset="0"/>
                <a:ea typeface="宋体" panose="02010600030101010101" pitchFamily="2" charset="-122"/>
                <a:cs typeface="Times New Roman" panose="02020603050405020304" pitchFamily="18" charset="0"/>
              </a:rPr>
              <a:t>to</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i="1">
                <a:latin typeface="Times New Roman" panose="02020603050405020304" pitchFamily="18" charset="0"/>
                <a:ea typeface="宋体" panose="02010600030101010101" pitchFamily="2" charset="-122"/>
                <a:cs typeface="Times New Roman" panose="02020603050405020304" pitchFamily="18" charset="0"/>
              </a:rPr>
              <a:t>weight</a:t>
            </a:r>
            <a:r>
              <a:rPr lang="en-US" sz="1800">
                <a:latin typeface="Times New Roman" panose="02020603050405020304" pitchFamily="18" charset="0"/>
                <a:ea typeface="宋体" panose="02010600030101010101" pitchFamily="2" charset="-122"/>
                <a:cs typeface="Times New Roman" panose="02020603050405020304" pitchFamily="18" charset="0"/>
              </a:rPr>
              <a:t>)</a:t>
            </a:r>
            <a:r>
              <a:rPr lang="zh-CN" sz="1800">
                <a:latin typeface="Times New Roman" panose="02020603050405020304" pitchFamily="18" charset="0"/>
                <a:ea typeface="宋体" panose="02010600030101010101" pitchFamily="2" charset="-122"/>
                <a:cs typeface="Times New Roman" panose="02020603050405020304" pitchFamily="18" charset="0"/>
              </a:rPr>
              <a:t>表示，其中，</a:t>
            </a:r>
            <a:r>
              <a:rPr lang="en-US" sz="1800" i="1">
                <a:latin typeface="Times New Roman" panose="02020603050405020304" pitchFamily="18" charset="0"/>
                <a:ea typeface="宋体" panose="02010600030101010101" pitchFamily="2" charset="-122"/>
                <a:cs typeface="Times New Roman" panose="02020603050405020304" pitchFamily="18" charset="0"/>
              </a:rPr>
              <a:t>from</a:t>
            </a:r>
            <a:r>
              <a:rPr lang="zh-CN" sz="1800">
                <a:latin typeface="Times New Roman" panose="02020603050405020304" pitchFamily="18" charset="0"/>
                <a:ea typeface="宋体" panose="02010600030101010101" pitchFamily="2" charset="-122"/>
                <a:cs typeface="Times New Roman" panose="02020603050405020304" pitchFamily="18" charset="0"/>
              </a:rPr>
              <a:t>是起点、</a:t>
            </a:r>
            <a:r>
              <a:rPr lang="en-US" sz="1800" i="1">
                <a:latin typeface="Times New Roman" panose="02020603050405020304" pitchFamily="18" charset="0"/>
                <a:ea typeface="宋体" panose="02010600030101010101" pitchFamily="2" charset="-122"/>
                <a:cs typeface="Times New Roman" panose="02020603050405020304" pitchFamily="18" charset="0"/>
              </a:rPr>
              <a:t>to</a:t>
            </a:r>
            <a:r>
              <a:rPr lang="zh-CN" sz="1800">
                <a:latin typeface="Times New Roman" panose="02020603050405020304" pitchFamily="18" charset="0"/>
                <a:ea typeface="宋体" panose="02010600030101010101" pitchFamily="2" charset="-122"/>
                <a:cs typeface="Times New Roman" panose="02020603050405020304" pitchFamily="18" charset="0"/>
              </a:rPr>
              <a:t>是终点、</a:t>
            </a:r>
            <a:r>
              <a:rPr lang="en-US" sz="1800" i="1">
                <a:latin typeface="Times New Roman" panose="02020603050405020304" pitchFamily="18" charset="0"/>
                <a:ea typeface="宋体" panose="02010600030101010101" pitchFamily="2" charset="-122"/>
                <a:cs typeface="Times New Roman" panose="02020603050405020304" pitchFamily="18" charset="0"/>
              </a:rPr>
              <a:t>weight</a:t>
            </a:r>
            <a:r>
              <a:rPr lang="zh-CN" sz="1800">
                <a:latin typeface="Times New Roman" panose="02020603050405020304" pitchFamily="18" charset="0"/>
                <a:ea typeface="宋体" panose="02010600030101010101" pitchFamily="2" charset="-122"/>
                <a:cs typeface="Times New Roman" panose="02020603050405020304" pitchFamily="18" charset="0"/>
              </a:rPr>
              <a:t>是权值。令初始已有点集</a:t>
            </a:r>
            <a:r>
              <a:rPr lang="en-US" sz="1800" i="1">
                <a:latin typeface="Times New Roman" panose="02020603050405020304" pitchFamily="18" charset="0"/>
                <a:ea typeface="宋体" panose="02010600030101010101" pitchFamily="2" charset="-122"/>
                <a:cs typeface="Times New Roman" panose="02020603050405020304" pitchFamily="18" charset="0"/>
              </a:rPr>
              <a:t>U</a:t>
            </a:r>
            <a:r>
              <a:rPr lang="en-US" sz="1800">
                <a:latin typeface="Times New Roman" panose="02020603050405020304" pitchFamily="18" charset="0"/>
                <a:ea typeface="宋体" panose="02010600030101010101" pitchFamily="2" charset="-122"/>
                <a:cs typeface="Times New Roman" panose="02020603050405020304" pitchFamily="18" charset="0"/>
              </a:rPr>
              <a:t>={1}</a:t>
            </a:r>
            <a:r>
              <a:rPr lang="zh-CN" sz="1800">
                <a:latin typeface="Times New Roman" panose="02020603050405020304" pitchFamily="18" charset="0"/>
                <a:ea typeface="宋体" panose="02010600030101010101" pitchFamily="2" charset="-122"/>
                <a:cs typeface="Times New Roman" panose="02020603050405020304" pitchFamily="18" charset="0"/>
              </a:rPr>
              <a:t>。</a:t>
            </a:r>
          </a:p>
          <a:p>
            <a:r>
              <a:rPr lang="zh-CN" sz="1800">
                <a:latin typeface="Times New Roman" panose="02020603050405020304" pitchFamily="18" charset="0"/>
                <a:ea typeface="宋体" panose="02010600030101010101" pitchFamily="2" charset="-122"/>
                <a:cs typeface="Times New Roman" panose="02020603050405020304" pitchFamily="18" charset="0"/>
              </a:rPr>
              <a:t>简单求解过程为</a:t>
            </a:r>
            <a:r>
              <a:rPr lang="zh-CN" altLang="en-US" sz="1800">
                <a:latin typeface="Times New Roman" panose="02020603050405020304" pitchFamily="18" charset="0"/>
                <a:cs typeface="Times New Roman" panose="02020603050405020304" pitchFamily="18" charset="0"/>
              </a:rPr>
              <a:t>依次选边如下：</a:t>
            </a:r>
          </a:p>
          <a:p>
            <a:r>
              <a:rPr lang="zh-CN" altLang="en-US" sz="1800">
                <a:latin typeface="Times New Roman" panose="02020603050405020304" pitchFamily="18" charset="0"/>
                <a:cs typeface="Times New Roman" panose="02020603050405020304" pitchFamily="18" charset="0"/>
              </a:rPr>
              <a:t>(1, 6, 1)</a:t>
            </a:r>
          </a:p>
          <a:p>
            <a:r>
              <a:rPr lang="zh-CN" altLang="en-US" sz="1800">
                <a:latin typeface="Times New Roman" panose="02020603050405020304" pitchFamily="18" charset="0"/>
                <a:cs typeface="Times New Roman" panose="02020603050405020304" pitchFamily="18" charset="0"/>
              </a:rPr>
              <a:t>(1, 5, 2)</a:t>
            </a:r>
          </a:p>
          <a:p>
            <a:r>
              <a:rPr lang="zh-CN" altLang="en-US" sz="1800">
                <a:latin typeface="Times New Roman" panose="02020603050405020304" pitchFamily="18" charset="0"/>
                <a:cs typeface="Times New Roman" panose="02020603050405020304" pitchFamily="18" charset="0"/>
              </a:rPr>
              <a:t>(5, 4, 5)</a:t>
            </a:r>
          </a:p>
          <a:p>
            <a:r>
              <a:rPr lang="zh-CN" altLang="en-US" sz="1800">
                <a:latin typeface="Times New Roman" panose="02020603050405020304" pitchFamily="18" charset="0"/>
                <a:cs typeface="Times New Roman" panose="02020603050405020304" pitchFamily="18" charset="0"/>
              </a:rPr>
              <a:t>(1, 2, 7)</a:t>
            </a:r>
          </a:p>
          <a:p>
            <a:r>
              <a:rPr lang="zh-CN" altLang="en-US" sz="1800">
                <a:latin typeface="Times New Roman" panose="02020603050405020304" pitchFamily="18" charset="0"/>
                <a:cs typeface="Times New Roman" panose="02020603050405020304" pitchFamily="18" charset="0"/>
              </a:rPr>
              <a:t>(2, 3, 4)</a:t>
            </a:r>
          </a:p>
        </p:txBody>
      </p:sp>
      <p:graphicFrame>
        <p:nvGraphicFramePr>
          <p:cNvPr id="5" name="对象 4"/>
          <p:cNvGraphicFramePr>
            <a:graphicFrameLocks noChangeAspect="1"/>
          </p:cNvGraphicFramePr>
          <p:nvPr/>
        </p:nvGraphicFramePr>
        <p:xfrm>
          <a:off x="5939790" y="2861310"/>
          <a:ext cx="1671452" cy="1260000"/>
        </p:xfrm>
        <a:graphic>
          <a:graphicData uri="http://schemas.openxmlformats.org/presentationml/2006/ole">
            <mc:AlternateContent xmlns:mc="http://schemas.openxmlformats.org/markup-compatibility/2006">
              <mc:Choice xmlns:v="urn:schemas-microsoft-com:vml" Requires="v">
                <p:oleObj spid="_x0000_s1038" r:id="rId5" imgW="1819275" imgH="1371600" progId="Paint.Picture">
                  <p:embed/>
                </p:oleObj>
              </mc:Choice>
              <mc:Fallback>
                <p:oleObj r:id="rId5" imgW="1819275" imgH="1371600" progId="Paint.Picture">
                  <p:embed/>
                  <p:pic>
                    <p:nvPicPr>
                      <p:cNvPr id="0" name="图片 6"/>
                      <p:cNvPicPr/>
                      <p:nvPr/>
                    </p:nvPicPr>
                    <p:blipFill>
                      <a:blip r:embed="rId6"/>
                      <a:stretch>
                        <a:fillRect/>
                      </a:stretch>
                    </p:blipFill>
                    <p:spPr>
                      <a:xfrm>
                        <a:off x="5939790" y="2861310"/>
                        <a:ext cx="1671452" cy="1260000"/>
                      </a:xfrm>
                      <a:prstGeom prst="rect">
                        <a:avLst/>
                      </a:prstGeom>
                    </p:spPr>
                  </p:pic>
                </p:oleObj>
              </mc:Fallback>
            </mc:AlternateContent>
          </a:graphicData>
        </a:graphic>
      </p:graphicFrame>
      <p:sp>
        <p:nvSpPr>
          <p:cNvPr id="8" name="文本框 7"/>
          <p:cNvSpPr txBox="1"/>
          <p:nvPr/>
        </p:nvSpPr>
        <p:spPr>
          <a:xfrm>
            <a:off x="5939790" y="2643505"/>
            <a:ext cx="2905125" cy="368300"/>
          </a:xfrm>
          <a:prstGeom prst="rect">
            <a:avLst/>
          </a:prstGeom>
          <a:noFill/>
        </p:spPr>
        <p:txBody>
          <a:bodyPr wrap="square" rtlCol="0" anchor="t">
            <a:spAutoFit/>
          </a:bodyPr>
          <a:lstStyle/>
          <a:p>
            <a:r>
              <a:rPr lang="zh-CN" altLang="en-US">
                <a:latin typeface="Times New Roman" panose="02020603050405020304" pitchFamily="18" charset="0"/>
                <a:cs typeface="Times New Roman" panose="02020603050405020304" pitchFamily="18" charset="0"/>
                <a:sym typeface="+mn-ea"/>
              </a:rPr>
              <a:t>最终得到最小生成树如下：</a:t>
            </a:r>
            <a:endParaRPr lang="zh-CN" altLang="en-US"/>
          </a:p>
        </p:txBody>
      </p:sp>
      <p:sp>
        <p:nvSpPr>
          <p:cNvPr id="10" name="文本框 9"/>
          <p:cNvSpPr txBox="1"/>
          <p:nvPr/>
        </p:nvSpPr>
        <p:spPr>
          <a:xfrm>
            <a:off x="4211955" y="4084955"/>
            <a:ext cx="4537710" cy="368300"/>
          </a:xfrm>
          <a:prstGeom prst="rect">
            <a:avLst/>
          </a:prstGeom>
          <a:noFill/>
        </p:spPr>
        <p:txBody>
          <a:bodyPr wrap="none" rtlCol="0" anchor="t">
            <a:spAutoFit/>
          </a:bodyPr>
          <a:lstStyle/>
          <a:p>
            <a:pPr indent="266700"/>
            <a:r>
              <a:rPr lang="zh-CN">
                <a:sym typeface="+mn-ea"/>
              </a:rPr>
              <a:t>所得最小生成树的代价</a:t>
            </a:r>
            <a:r>
              <a:rPr lang="en-US">
                <a:latin typeface="Times New Roman" panose="02020603050405020304" pitchFamily="18" charset="0"/>
                <a:sym typeface="+mn-ea"/>
              </a:rPr>
              <a:t>=1+2+5+7+4=19</a:t>
            </a:r>
            <a:r>
              <a:rPr lang="zh-CN">
                <a:sym typeface="+mn-ea"/>
              </a:rPr>
              <a:t>。</a:t>
            </a:r>
            <a:endParaRPr lang="zh-CN" altLang="en-US"/>
          </a:p>
        </p:txBody>
      </p:sp>
      <p:sp>
        <p:nvSpPr>
          <p:cNvPr id="11" name="文本框 10"/>
          <p:cNvSpPr txBox="1"/>
          <p:nvPr/>
        </p:nvSpPr>
        <p:spPr>
          <a:xfrm>
            <a:off x="4195445" y="4427220"/>
            <a:ext cx="4335780" cy="368300"/>
          </a:xfrm>
          <a:prstGeom prst="rect">
            <a:avLst/>
          </a:prstGeom>
          <a:noFill/>
        </p:spPr>
        <p:txBody>
          <a:bodyPr wrap="none" rtlCol="0" anchor="t">
            <a:spAutoFit/>
          </a:bodyPr>
          <a:lstStyle/>
          <a:p>
            <a:pPr indent="266700"/>
            <a:r>
              <a:rPr lang="zh-CN">
                <a:sym typeface="+mn-ea"/>
              </a:rPr>
              <a:t>最小生成树的求解过程也可画图表示。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anim calcmode="lin" valueType="num">
                                      <p:cBhvr additive="base">
                                        <p:cTn id="3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xEl>
                                              <p:pRg st="5" end="5"/>
                                            </p:txEl>
                                          </p:spTgt>
                                        </p:tgtEl>
                                        <p:attrNameLst>
                                          <p:attrName>style.visibility</p:attrName>
                                        </p:attrNameLst>
                                      </p:cBhvr>
                                      <p:to>
                                        <p:strVal val="visible"/>
                                      </p:to>
                                    </p:set>
                                    <p:anim calcmode="lin" valueType="num">
                                      <p:cBhvr additive="base">
                                        <p:cTn id="37"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0">
                                            <p:txEl>
                                              <p:pRg st="6" end="6"/>
                                            </p:txEl>
                                          </p:spTgt>
                                        </p:tgtEl>
                                        <p:attrNameLst>
                                          <p:attrName>style.visibility</p:attrName>
                                        </p:attrNameLst>
                                      </p:cBhvr>
                                      <p:to>
                                        <p:strVal val="visible"/>
                                      </p:to>
                                    </p:set>
                                    <p:anim calcmode="lin" valueType="num">
                                      <p:cBhvr additive="base">
                                        <p:cTn id="43"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uiExpand="1" build="p"/>
      <p:bldP spid="8"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13.2 </a:t>
            </a:r>
            <a:r>
              <a:rPr sz="3200" noProof="0" dirty="0" err="1">
                <a:ln>
                  <a:noFill/>
                </a:ln>
                <a:effectLst/>
                <a:uLnTx/>
                <a:uFillTx/>
                <a:latin typeface="黑体" panose="02010609060101010101" pitchFamily="2" charset="-122"/>
                <a:ea typeface="黑体" panose="02010609060101010101" pitchFamily="2" charset="-122"/>
                <a:sym typeface="+mn-ea"/>
              </a:rPr>
              <a:t>Prim算法</a:t>
            </a:r>
            <a:r>
              <a:rPr lang="zh-CN" altLang="en-US" sz="3200" dirty="0">
                <a:latin typeface="黑体" panose="02010609060101010101" pitchFamily="2" charset="-122"/>
                <a:ea typeface="黑体" panose="02010609060101010101" pitchFamily="2" charset="-122"/>
                <a:sym typeface="+mn-ea"/>
              </a:rPr>
              <a:t>实现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Prim算法的辅助列表</a:t>
            </a:r>
          </a:p>
        </p:txBody>
      </p:sp>
      <p:sp>
        <p:nvSpPr>
          <p:cNvPr id="6" name="文本框 5"/>
          <p:cNvSpPr txBox="1"/>
          <p:nvPr/>
        </p:nvSpPr>
        <p:spPr>
          <a:xfrm>
            <a:off x="323215" y="1132205"/>
            <a:ext cx="7607935" cy="3723005"/>
          </a:xfrm>
          <a:prstGeom prst="rect">
            <a:avLst/>
          </a:prstGeom>
          <a:noFill/>
        </p:spPr>
        <p:txBody>
          <a:bodyPr wrap="square" rtlCol="0" anchor="t">
            <a:spAutoFit/>
          </a:bodyPr>
          <a:lstStyle/>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设图中</a:t>
            </a:r>
            <a:r>
              <a:rPr altLang="zh-CN" sz="2000" noProof="0" dirty="0">
                <a:ln>
                  <a:noFill/>
                </a:ln>
                <a:effectLst/>
                <a:uLnTx/>
                <a:uFillTx/>
                <a:latin typeface="Times New Roman" panose="02020603050405020304" pitchFamily="18" charset="0"/>
                <a:cs typeface="Times New Roman" panose="02020603050405020304" pitchFamily="18" charset="0"/>
                <a:sym typeface="+mn-ea"/>
              </a:rPr>
              <a:t>顶点数</a:t>
            </a:r>
            <a:r>
              <a:rPr lang="zh-CN" sz="2000" noProof="0" dirty="0">
                <a:ln>
                  <a:noFill/>
                </a:ln>
                <a:effectLst/>
                <a:uLnTx/>
                <a:uFillTx/>
                <a:latin typeface="Times New Roman" panose="02020603050405020304" pitchFamily="18" charset="0"/>
                <a:cs typeface="Times New Roman" panose="02020603050405020304" pitchFamily="18" charset="0"/>
                <a:sym typeface="+mn-ea"/>
              </a:rPr>
              <a:t>为</a:t>
            </a:r>
            <a:r>
              <a:rPr altLang="zh-CN" sz="2000" noProof="0" dirty="0">
                <a:ln>
                  <a:noFill/>
                </a:ln>
                <a:effectLst/>
                <a:uLnTx/>
                <a:uFillTx/>
                <a:latin typeface="Times New Roman" panose="02020603050405020304" pitchFamily="18" charset="0"/>
                <a:cs typeface="Times New Roman" panose="02020603050405020304" pitchFamily="18" charset="0"/>
                <a:sym typeface="+mn-ea"/>
              </a:rPr>
              <a:t>n。</a:t>
            </a: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标记列表visited [n]</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altLang="zh-CN" sz="2000" noProof="0" dirty="0">
                <a:ln>
                  <a:noFill/>
                </a:ln>
                <a:effectLst/>
                <a:uLnTx/>
                <a:uFillTx/>
                <a:latin typeface="Times New Roman" panose="02020603050405020304" pitchFamily="18" charset="0"/>
                <a:cs typeface="Times New Roman" panose="02020603050405020304" pitchFamily="18" charset="0"/>
                <a:sym typeface="+mn-ea"/>
              </a:rPr>
              <a:t>初值都为</a:t>
            </a:r>
            <a:r>
              <a:rPr lang="en-US" sz="2000" noProof="0" dirty="0">
                <a:ln>
                  <a:noFill/>
                </a:ln>
                <a:effectLst/>
                <a:uLnTx/>
                <a:uFillTx/>
                <a:latin typeface="Times New Roman" panose="02020603050405020304" pitchFamily="18" charset="0"/>
                <a:cs typeface="Times New Roman" panose="02020603050405020304" pitchFamily="18" charset="0"/>
                <a:sym typeface="+mn-ea"/>
              </a:rPr>
              <a:t>F</a:t>
            </a:r>
            <a:r>
              <a:rPr altLang="zh-CN" sz="2000" noProof="0" dirty="0">
                <a:ln>
                  <a:noFill/>
                </a:ln>
                <a:effectLst/>
                <a:uLnTx/>
                <a:uFillTx/>
                <a:latin typeface="Times New Roman" panose="02020603050405020304" pitchFamily="18" charset="0"/>
                <a:cs typeface="Times New Roman" panose="02020603050405020304" pitchFamily="18" charset="0"/>
                <a:sym typeface="+mn-ea"/>
              </a:rPr>
              <a:t>alse，</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visited [i]=</a:t>
            </a: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rue表示把顶点 i 加入已有点集</a:t>
            </a:r>
            <a:r>
              <a:rPr altLang="zh-CN" sz="2000" noProof="0" dirty="0">
                <a:ln>
                  <a:noFill/>
                </a:ln>
                <a:effectLst/>
                <a:uLnTx/>
                <a:uFillTx/>
                <a:latin typeface="Times New Roman" panose="02020603050405020304" pitchFamily="18" charset="0"/>
                <a:cs typeface="Times New Roman" panose="02020603050405020304" pitchFamily="18" charset="0"/>
                <a:sym typeface="+mn-ea"/>
              </a:rPr>
              <a:t>U</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（当前）最短边权值</a:t>
            </a:r>
            <a:r>
              <a:rPr altLang="zh-CN" sz="2000" noProof="0" dirty="0">
                <a:ln>
                  <a:noFill/>
                </a:ln>
                <a:effectLst/>
                <a:uLnTx/>
                <a:uFillTx/>
                <a:latin typeface="Times New Roman" panose="02020603050405020304" pitchFamily="18" charset="0"/>
                <a:cs typeface="Times New Roman" panose="02020603050405020304" pitchFamily="18" charset="0"/>
                <a:sym typeface="+mn-ea"/>
              </a:rPr>
              <a:t>列表</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dist [n]</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dist [i]表示当前（从已有顶点）进入顶点 i 的最短边的权值。</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累加</a:t>
            </a:r>
            <a:r>
              <a:rPr altLang="zh-CN" sz="2000" noProof="0" dirty="0">
                <a:ln>
                  <a:noFill/>
                </a:ln>
                <a:effectLst/>
                <a:uLnTx/>
                <a:uFillTx/>
                <a:latin typeface="Times New Roman" panose="02020603050405020304" pitchFamily="18" charset="0"/>
                <a:cs typeface="Times New Roman" panose="02020603050405020304" pitchFamily="18" charset="0"/>
                <a:sym typeface="+mn-ea"/>
              </a:rPr>
              <a:t>dist</a:t>
            </a:r>
            <a:r>
              <a:rPr lang="zh-CN" sz="2000" noProof="0" dirty="0">
                <a:ln>
                  <a:noFill/>
                </a:ln>
                <a:effectLst/>
                <a:uLnTx/>
                <a:uFillTx/>
                <a:latin typeface="Times New Roman" panose="02020603050405020304" pitchFamily="18" charset="0"/>
                <a:cs typeface="Times New Roman" panose="02020603050405020304" pitchFamily="18" charset="0"/>
                <a:sym typeface="+mn-ea"/>
              </a:rPr>
              <a:t>列表元素即得最小生成树代价</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邻接点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列表</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adjvex [n]</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adjvex [i]表示顶点 i 的邻接点（与当前进入i的最短边相关联）的下标。</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扫描</a:t>
            </a:r>
            <a:r>
              <a:rPr altLang="zh-CN" sz="2000" noProof="0" dirty="0">
                <a:ln>
                  <a:noFill/>
                </a:ln>
                <a:effectLst/>
                <a:uLnTx/>
                <a:uFillTx/>
                <a:latin typeface="Times New Roman" panose="02020603050405020304" pitchFamily="18" charset="0"/>
                <a:cs typeface="Times New Roman" panose="02020603050405020304" pitchFamily="18" charset="0"/>
                <a:sym typeface="+mn-ea"/>
              </a:rPr>
              <a:t>adjvex</a:t>
            </a:r>
            <a:r>
              <a:rPr lang="zh-CN" sz="2000" noProof="0" dirty="0">
                <a:ln>
                  <a:noFill/>
                </a:ln>
                <a:effectLst/>
                <a:uLnTx/>
                <a:uFillTx/>
                <a:latin typeface="Times New Roman" panose="02020603050405020304" pitchFamily="18" charset="0"/>
                <a:cs typeface="Times New Roman" panose="02020603050405020304" pitchFamily="18" charset="0"/>
                <a:sym typeface="+mn-ea"/>
              </a:rPr>
              <a:t>列表可得最小生成树的构造情况（即由哪些边构成）。</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初始时，若无从已有点集U中的顶点到下标为i的顶点的边，则adjvex [i]=-1。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txBox="1"/>
          <p:nvPr/>
        </p:nvSpPr>
        <p:spPr>
          <a:xfrm>
            <a:off x="214313" y="285750"/>
            <a:ext cx="6286500" cy="642938"/>
          </a:xfrm>
          <a:prstGeom prst="rect">
            <a:avLst/>
          </a:prstGeom>
          <a:noFill/>
          <a:ln w="9525">
            <a:noFill/>
          </a:ln>
        </p:spPr>
        <p:txBody>
          <a:bodyPr anchor="t" anchorCtr="0"/>
          <a:lstStyle/>
          <a:p>
            <a:pPr marL="342900" indent="-342900">
              <a:spcBef>
                <a:spcPct val="20000"/>
              </a:spcBef>
              <a:buClr>
                <a:schemeClr val="tx2"/>
              </a:buClr>
              <a:buSzPct val="70000"/>
            </a:pPr>
            <a:r>
              <a:rPr lang="en-US" altLang="zh-CN" sz="3200" noProof="0" dirty="0">
                <a:ln>
                  <a:noFill/>
                </a:ln>
                <a:effectLst/>
                <a:uLnTx/>
                <a:uFillTx/>
                <a:latin typeface="黑体" panose="02010609060101010101" pitchFamily="2" charset="-122"/>
                <a:ea typeface="黑体" panose="02010609060101010101" pitchFamily="2" charset="-122"/>
                <a:sym typeface="+mn-ea"/>
              </a:rPr>
              <a:t>13.2 Prim</a:t>
            </a:r>
            <a:r>
              <a:rPr lang="zh-CN" altLang="en-US" sz="3200" noProof="0" dirty="0">
                <a:ln>
                  <a:noFill/>
                </a:ln>
                <a:effectLst/>
                <a:uLnTx/>
                <a:uFillTx/>
                <a:latin typeface="黑体" panose="02010609060101010101" pitchFamily="2" charset="-122"/>
                <a:ea typeface="黑体" panose="02010609060101010101" pitchFamily="2" charset="-122"/>
                <a:sym typeface="+mn-ea"/>
              </a:rPr>
              <a:t>算法</a:t>
            </a:r>
            <a:r>
              <a:rPr lang="zh-CN" altLang="en-US" sz="3200" dirty="0">
                <a:latin typeface="黑体" panose="02010609060101010101" pitchFamily="2" charset="-122"/>
                <a:ea typeface="黑体" panose="02010609060101010101" pitchFamily="2" charset="-122"/>
                <a:sym typeface="+mn-ea"/>
              </a:rPr>
              <a:t>实现</a:t>
            </a:r>
            <a:endParaRPr lang="zh-CN" altLang="en-US"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lstStyle/>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Prim算法的</a:t>
            </a:r>
            <a:r>
              <a:rPr lang="zh-CN" sz="2000" b="1" strike="noStrike" noProof="0" dirty="0">
                <a:ln>
                  <a:noFill/>
                </a:ln>
                <a:effectLst/>
                <a:uLnTx/>
                <a:uFillTx/>
                <a:latin typeface="Times New Roman" panose="02020603050405020304" pitchFamily="18" charset="0"/>
                <a:cs typeface="Times New Roman" panose="02020603050405020304" pitchFamily="18" charset="0"/>
                <a:sym typeface="+mn-ea"/>
              </a:rPr>
              <a:t>伪代码</a:t>
            </a:r>
          </a:p>
        </p:txBody>
      </p:sp>
      <p:sp>
        <p:nvSpPr>
          <p:cNvPr id="100" name="文本框 99"/>
          <p:cNvSpPr txBox="1"/>
          <p:nvPr/>
        </p:nvSpPr>
        <p:spPr>
          <a:xfrm>
            <a:off x="395605" y="1256030"/>
            <a:ext cx="7261860" cy="1938020"/>
          </a:xfrm>
          <a:prstGeom prst="rect">
            <a:avLst/>
          </a:prstGeom>
          <a:noFill/>
          <a:ln w="9525">
            <a:noFill/>
          </a:ln>
        </p:spPr>
        <p:txBody>
          <a:bodyPr wrap="square">
            <a:spAutoFit/>
          </a:bodyPr>
          <a:lstStyle/>
          <a:p>
            <a:r>
              <a:rPr lang="en-US" sz="2000">
                <a:latin typeface="Times New Roman" panose="02020603050405020304" pitchFamily="18" charset="0"/>
                <a:ea typeface="宋体" panose="02010600030101010101" pitchFamily="2" charset="-122"/>
              </a:rPr>
              <a:t>1. </a:t>
            </a:r>
            <a:r>
              <a:rPr lang="zh-CN" sz="2000">
                <a:ea typeface="宋体" panose="02010600030101010101" pitchFamily="2" charset="-122"/>
              </a:rPr>
              <a:t>初始化辅助列表</a:t>
            </a:r>
            <a:r>
              <a:rPr lang="en-US" sz="2000" i="1">
                <a:latin typeface="Times New Roman" panose="02020603050405020304" pitchFamily="18" charset="0"/>
                <a:ea typeface="宋体" panose="02010600030101010101" pitchFamily="2" charset="-122"/>
              </a:rPr>
              <a:t>visited</a:t>
            </a:r>
            <a:r>
              <a:rPr lang="zh-CN"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dist</a:t>
            </a:r>
            <a:r>
              <a:rPr lang="zh-CN" sz="2000">
                <a:ea typeface="宋体" panose="02010600030101010101" pitchFamily="2" charset="-122"/>
              </a:rPr>
              <a:t>和</a:t>
            </a:r>
            <a:r>
              <a:rPr lang="en-US" sz="2000" i="1">
                <a:latin typeface="Times New Roman" panose="02020603050405020304" pitchFamily="18" charset="0"/>
                <a:ea typeface="宋体" panose="02010600030101010101" pitchFamily="2" charset="-122"/>
              </a:rPr>
              <a:t>adjvex</a:t>
            </a:r>
            <a:r>
              <a:rPr lang="zh-CN" sz="2000">
                <a:ea typeface="宋体" panose="02010600030101010101" pitchFamily="2" charset="-122"/>
              </a:rPr>
              <a:t>；</a:t>
            </a:r>
          </a:p>
          <a:p>
            <a:r>
              <a:rPr lang="en-US" sz="2000">
                <a:latin typeface="Times New Roman" panose="02020603050405020304" pitchFamily="18" charset="0"/>
                <a:ea typeface="宋体" panose="02010600030101010101" pitchFamily="2" charset="-122"/>
              </a:rPr>
              <a:t>2. </a:t>
            </a:r>
            <a:r>
              <a:rPr lang="zh-CN" sz="2000">
                <a:ea typeface="宋体" panose="02010600030101010101" pitchFamily="2" charset="-122"/>
              </a:rPr>
              <a:t>将起始顶点</a:t>
            </a:r>
            <a:r>
              <a:rPr lang="en-US" sz="2000" i="1">
                <a:latin typeface="Times New Roman" panose="02020603050405020304" pitchFamily="18" charset="0"/>
                <a:ea typeface="宋体" panose="02010600030101010101" pitchFamily="2" charset="-122"/>
              </a:rPr>
              <a:t>u</a:t>
            </a:r>
            <a:r>
              <a:rPr lang="zh-CN" sz="2000">
                <a:ea typeface="宋体" panose="02010600030101010101" pitchFamily="2" charset="-122"/>
              </a:rPr>
              <a:t>加入</a:t>
            </a:r>
            <a:r>
              <a:rPr lang="zh-CN" sz="2000">
                <a:latin typeface="Times New Roman" panose="02020603050405020304" pitchFamily="18" charset="0"/>
                <a:ea typeface="宋体" panose="02010600030101010101" pitchFamily="2" charset="-122"/>
              </a:rPr>
              <a:t>已有顶点</a:t>
            </a:r>
            <a:r>
              <a:rPr lang="zh-CN" sz="2000">
                <a:ea typeface="宋体" panose="02010600030101010101" pitchFamily="2" charset="-122"/>
              </a:rPr>
              <a:t>集合</a:t>
            </a:r>
            <a:r>
              <a:rPr lang="en-US" sz="2000" i="1">
                <a:latin typeface="Times New Roman" panose="02020603050405020304" pitchFamily="18" charset="0"/>
                <a:ea typeface="宋体" panose="02010600030101010101" pitchFamily="2" charset="-122"/>
              </a:rPr>
              <a:t>U</a:t>
            </a:r>
            <a:r>
              <a:rPr lang="zh-CN" sz="2000">
                <a:ea typeface="宋体" panose="02010600030101010101" pitchFamily="2" charset="-122"/>
              </a:rPr>
              <a:t>中；</a:t>
            </a:r>
          </a:p>
          <a:p>
            <a:r>
              <a:rPr lang="en-US" sz="2000">
                <a:latin typeface="Times New Roman" panose="02020603050405020304" pitchFamily="18" charset="0"/>
                <a:ea typeface="宋体" panose="02010600030101010101" pitchFamily="2" charset="-122"/>
              </a:rPr>
              <a:t>3. </a:t>
            </a:r>
            <a:r>
              <a:rPr lang="zh-CN" sz="2000">
                <a:ea typeface="宋体" panose="02010600030101010101" pitchFamily="2" charset="-122"/>
              </a:rPr>
              <a:t>重复执行下列操作</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次</a:t>
            </a:r>
            <a:r>
              <a:rPr lang="zh-CN" sz="2000">
                <a:latin typeface="Times New Roman" panose="02020603050405020304" pitchFamily="18" charset="0"/>
                <a:ea typeface="宋体" panose="02010600030101010101" pitchFamily="2" charset="-122"/>
              </a:rPr>
              <a:t>：</a:t>
            </a:r>
          </a:p>
          <a:p>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）在</a:t>
            </a:r>
            <a:r>
              <a:rPr lang="en-US" sz="2000" i="1">
                <a:latin typeface="Times New Roman" panose="02020603050405020304" pitchFamily="18" charset="0"/>
                <a:ea typeface="宋体" panose="02010600030101010101" pitchFamily="2" charset="-122"/>
              </a:rPr>
              <a:t>dist</a:t>
            </a:r>
            <a:r>
              <a:rPr lang="zh-CN" sz="2000">
                <a:ea typeface="宋体" panose="02010600030101010101" pitchFamily="2" charset="-122"/>
              </a:rPr>
              <a:t>中求得最小值</a:t>
            </a:r>
            <a:r>
              <a:rPr lang="zh-CN" sz="2000">
                <a:latin typeface="Times New Roman" panose="02020603050405020304" pitchFamily="18" charset="0"/>
                <a:ea typeface="宋体" panose="02010600030101010101" pitchFamily="2" charset="-122"/>
              </a:rPr>
              <a:t>（相应顶点在</a:t>
            </a:r>
            <a:r>
              <a:rPr lang="en-US" sz="2000" i="1">
                <a:latin typeface="Times New Roman" panose="02020603050405020304" pitchFamily="18" charset="0"/>
                <a:ea typeface="宋体" panose="02010600030101010101" pitchFamily="2" charset="-122"/>
              </a:rPr>
              <a:t>V</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U</a:t>
            </a:r>
            <a:r>
              <a:rPr lang="zh-CN" sz="2000">
                <a:latin typeface="Times New Roman" panose="02020603050405020304" pitchFamily="18" charset="0"/>
                <a:ea typeface="宋体" panose="02010600030101010101" pitchFamily="2" charset="-122"/>
              </a:rPr>
              <a:t>中）</a:t>
            </a:r>
            <a:r>
              <a:rPr lang="zh-CN" sz="2000">
                <a:ea typeface="宋体" panose="02010600030101010101" pitchFamily="2" charset="-122"/>
              </a:rPr>
              <a:t>的下标为</a:t>
            </a:r>
            <a:r>
              <a:rPr lang="en-US" sz="2000" i="1">
                <a:latin typeface="Times New Roman" panose="02020603050405020304" pitchFamily="18" charset="0"/>
                <a:ea typeface="宋体" panose="02010600030101010101" pitchFamily="2" charset="-122"/>
              </a:rPr>
              <a:t>k</a:t>
            </a:r>
            <a:r>
              <a:rPr lang="zh-CN" sz="2000">
                <a:ea typeface="宋体" panose="02010600030101010101" pitchFamily="2" charset="-122"/>
              </a:rPr>
              <a:t>；</a:t>
            </a:r>
          </a:p>
          <a:p>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）将顶点</a:t>
            </a:r>
            <a:r>
              <a:rPr lang="en-US" sz="2000" i="1">
                <a:latin typeface="Times New Roman" panose="02020603050405020304" pitchFamily="18" charset="0"/>
                <a:ea typeface="宋体" panose="02010600030101010101" pitchFamily="2" charset="-122"/>
              </a:rPr>
              <a:t>k</a:t>
            </a:r>
            <a:r>
              <a:rPr lang="zh-CN" sz="2000">
                <a:ea typeface="宋体" panose="02010600030101010101" pitchFamily="2" charset="-122"/>
              </a:rPr>
              <a:t>加入集合</a:t>
            </a:r>
            <a:r>
              <a:rPr lang="en-US" sz="2000" i="1">
                <a:latin typeface="Times New Roman" panose="02020603050405020304" pitchFamily="18" charset="0"/>
                <a:ea typeface="宋体" panose="02010600030101010101" pitchFamily="2" charset="-122"/>
              </a:rPr>
              <a:t>U</a:t>
            </a:r>
            <a:r>
              <a:rPr lang="zh-CN" sz="2000">
                <a:ea typeface="宋体" panose="02010600030101010101" pitchFamily="2" charset="-122"/>
              </a:rPr>
              <a:t>中；</a:t>
            </a:r>
          </a:p>
          <a:p>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3</a:t>
            </a:r>
            <a:r>
              <a:rPr lang="zh-CN" sz="2000">
                <a:ea typeface="宋体" panose="02010600030101010101" pitchFamily="2" charset="-122"/>
              </a:rPr>
              <a:t>）调整列表</a:t>
            </a:r>
            <a:r>
              <a:rPr lang="en-US" sz="2000" i="1">
                <a:latin typeface="Times New Roman" panose="02020603050405020304" pitchFamily="18" charset="0"/>
                <a:ea typeface="宋体" panose="02010600030101010101" pitchFamily="2" charset="-122"/>
              </a:rPr>
              <a:t>dist</a:t>
            </a:r>
            <a:r>
              <a:rPr lang="zh-CN" sz="2000">
                <a:ea typeface="宋体" panose="02010600030101010101" pitchFamily="2" charset="-122"/>
              </a:rPr>
              <a:t>和</a:t>
            </a:r>
            <a:r>
              <a:rPr lang="en-US" sz="2000" i="1">
                <a:latin typeface="Times New Roman" panose="02020603050405020304" pitchFamily="18" charset="0"/>
                <a:ea typeface="宋体" panose="02010600030101010101" pitchFamily="2" charset="-122"/>
              </a:rPr>
              <a:t>adjvex</a:t>
            </a:r>
            <a:r>
              <a:rPr lang="zh-CN" sz="2000" i="1">
                <a:ea typeface="宋体" panose="02010600030101010101" pitchFamily="2" charset="-122"/>
              </a:rPr>
              <a:t>。</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2" end="2"/>
                                            </p:txEl>
                                          </p:spTgt>
                                        </p:tgtEl>
                                        <p:attrNameLst>
                                          <p:attrName>style.visibility</p:attrName>
                                        </p:attrNameLst>
                                      </p:cBhvr>
                                      <p:to>
                                        <p:strVal val="visible"/>
                                      </p:to>
                                    </p:set>
                                    <p:anim calcmode="lin" valueType="num">
                                      <p:cBhvr additive="base">
                                        <p:cTn id="19"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anim calcmode="lin" valueType="num">
                                      <p:cBhvr additive="base">
                                        <p:cTn id="25"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xEl>
                                              <p:pRg st="4" end="4"/>
                                            </p:txEl>
                                          </p:spTgt>
                                        </p:tgtEl>
                                        <p:attrNameLst>
                                          <p:attrName>style.visibility</p:attrName>
                                        </p:attrNameLst>
                                      </p:cBhvr>
                                      <p:to>
                                        <p:strVal val="visible"/>
                                      </p:to>
                                    </p:set>
                                    <p:anim calcmode="lin" valueType="num">
                                      <p:cBhvr additive="base">
                                        <p:cTn id="3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xEl>
                                              <p:pRg st="5" end="5"/>
                                            </p:txEl>
                                          </p:spTgt>
                                        </p:tgtEl>
                                        <p:attrNameLst>
                                          <p:attrName>style.visibility</p:attrName>
                                        </p:attrNameLst>
                                      </p:cBhvr>
                                      <p:to>
                                        <p:strVal val="visible"/>
                                      </p:to>
                                    </p:set>
                                    <p:anim calcmode="lin" valueType="num">
                                      <p:cBhvr additive="base">
                                        <p:cTn id="37"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b0b599c9-c261-4cc2-ace7-f65203206a3a"/>
  <p:tag name="COMMONDATA" val="eyJoZGlkIjoiYzYyNTgxZDI1ZmZmOTgzNDg4YzlhN2QzOTZiYjdhYj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6</TotalTime>
  <Words>2758</Words>
  <Application>Microsoft Office PowerPoint</Application>
  <PresentationFormat>全屏显示(16:9)</PresentationFormat>
  <Paragraphs>312</Paragraphs>
  <Slides>28</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7" baseType="lpstr">
      <vt:lpstr>黑体</vt:lpstr>
      <vt:lpstr>宋体</vt:lpstr>
      <vt:lpstr>微软雅黑</vt:lpstr>
      <vt:lpstr>Arial</vt:lpstr>
      <vt:lpstr>Courier New</vt:lpstr>
      <vt:lpstr>Times New Roman</vt:lpstr>
      <vt:lpstr>Wingdings</vt:lpstr>
      <vt:lpstr>Network</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cshlj</cp:lastModifiedBy>
  <cp:revision>881</cp:revision>
  <dcterms:created xsi:type="dcterms:W3CDTF">2007-09-26T00:31:00Z</dcterms:created>
  <dcterms:modified xsi:type="dcterms:W3CDTF">2023-06-23T13:30:55Z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79C444070E344992ACDA1C3C830BA480</vt:lpwstr>
  </property>
</Properties>
</file>