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256" r:id="rId2"/>
    <p:sldId id="690" r:id="rId3"/>
    <p:sldId id="1090" r:id="rId4"/>
    <p:sldId id="1091" r:id="rId5"/>
    <p:sldId id="866" r:id="rId6"/>
    <p:sldId id="1033" r:id="rId7"/>
    <p:sldId id="1037" r:id="rId8"/>
    <p:sldId id="1038" r:id="rId9"/>
    <p:sldId id="1039" r:id="rId10"/>
    <p:sldId id="1040" r:id="rId11"/>
    <p:sldId id="1129" r:id="rId12"/>
    <p:sldId id="1042" r:id="rId13"/>
    <p:sldId id="1041" r:id="rId14"/>
    <p:sldId id="1043" r:id="rId15"/>
    <p:sldId id="1019" r:id="rId16"/>
    <p:sldId id="1126" r:id="rId17"/>
    <p:sldId id="1127" r:id="rId18"/>
    <p:sldId id="1128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1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7460615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字符串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17849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：统计子串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6.1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串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6.2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串的模式匹配算法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6.3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KMP算法根据模式串得到一个next列表（初值全设为特殊值-1），其中next[i]的含义为：存放i之前子串（0~i-1共i个字符构成）的最长公共前后缀的长度。</a:t>
            </a: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对于模式串'ababaabab'，可按上述含义求得next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列表：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求得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next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列表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之后，就可以根据其元素值来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“滑动”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模式串。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75" y="2499995"/>
            <a:ext cx="3529565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P算法中，对于主串s（其中字符以下标i指向）和模式串t（其中字符以下标j指向），若s[i]==t[j]，则继续比较，若j==m则匹配成功，首次成功时i-m+1为t在s中的子串位置；若s[i]!=t[j]，则j回退到next[j]的位置，相当于t右滑使得下次j位置上的字符与i位置上的字符比较。</a:t>
            </a: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KMP算法时间复杂度为O(n+m)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56030"/>
            <a:ext cx="851471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KMP(s, t):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串的模式匹配之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KMP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i=j=0         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用来分别指向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中的字符，初始都指向首字符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i&lt;n: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还有指向时循环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  # </a:t>
            </a:r>
            <a:r>
              <a:rPr lang="zh-CN" sz="1600">
                <a:latin typeface="Courier New" panose="02070309020205020404" charset="0"/>
                <a:sym typeface="+mn-ea"/>
              </a:rPr>
              <a:t>若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等于</a:t>
            </a:r>
            <a:r>
              <a:rPr lang="en-US" sz="1600">
                <a:latin typeface="Courier New" panose="02070309020205020404" charset="0"/>
                <a:sym typeface="+mn-ea"/>
              </a:rPr>
              <a:t>-1</a:t>
            </a:r>
            <a:r>
              <a:rPr lang="zh-CN" sz="1600">
                <a:latin typeface="Courier New" panose="02070309020205020404" charset="0"/>
                <a:sym typeface="+mn-ea"/>
              </a:rPr>
              <a:t>或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、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所指字符相等，则继续比较下个字符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j==-1 or s[i]==t[j]: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i+=1  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j+=1  # 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j==m: return i-m+1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若在主串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中找到子串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，则返回子串位置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               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所指字符不等，则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回退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              # 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回退到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next[j]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对应位置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return 0                       # 若在主串s中未找到子串t，则返回0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325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计算next数组的算法getNext类似于KMP算法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5605" y="1564005"/>
            <a:ext cx="757809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计算</a:t>
            </a:r>
            <a:r>
              <a:rPr lang="en-US" sz="1600">
                <a:latin typeface="Courier New" panose="02070309020205020404" charset="0"/>
                <a:sym typeface="+mn-ea"/>
              </a:rPr>
              <a:t>next</a:t>
            </a:r>
            <a:r>
              <a:rPr lang="zh-CN" sz="1600">
                <a:latin typeface="Courier New" panose="02070309020205020404" charset="0"/>
                <a:sym typeface="+mn-ea"/>
              </a:rPr>
              <a:t>值的</a:t>
            </a:r>
            <a:r>
              <a:rPr lang="en-US" sz="1600">
                <a:latin typeface="Courier New" panose="02070309020205020404" charset="0"/>
                <a:sym typeface="+mn-ea"/>
              </a:rPr>
              <a:t>getNext</a:t>
            </a:r>
            <a:r>
              <a:rPr lang="zh-CN" sz="1600">
                <a:latin typeface="Courier New" panose="02070309020205020404" charset="0"/>
                <a:sym typeface="+mn-ea"/>
              </a:rPr>
              <a:t>算法，类似</a:t>
            </a:r>
            <a:r>
              <a:rPr lang="en-US" sz="1600">
                <a:latin typeface="Courier New" panose="02070309020205020404" charset="0"/>
                <a:sym typeface="+mn-ea"/>
              </a:rPr>
              <a:t>KMP</a:t>
            </a:r>
            <a:r>
              <a:rPr lang="zh-CN" sz="1600">
                <a:latin typeface="Courier New" panose="02070309020205020404" charset="0"/>
                <a:sym typeface="+mn-ea"/>
              </a:rPr>
              <a:t>算法，主串、子串都是</a:t>
            </a:r>
            <a:r>
              <a:rPr lang="en-US" sz="1600">
                <a:latin typeface="Courier New" panose="02070309020205020404" charset="0"/>
                <a:sym typeface="+mn-ea"/>
              </a:rPr>
              <a:t>t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getNext(t):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i,j=0,-1                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初值分别为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-1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i&lt;m-1: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小于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时循环，可计算到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next[m-1]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若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等于</a:t>
            </a:r>
            <a:r>
              <a:rPr lang="en-US" sz="1600">
                <a:latin typeface="Courier New" panose="02070309020205020404" charset="0"/>
                <a:sym typeface="+mn-ea"/>
              </a:rPr>
              <a:t>-1</a:t>
            </a:r>
            <a:r>
              <a:rPr lang="zh-CN" sz="1600">
                <a:latin typeface="Courier New" panose="02070309020205020404" charset="0"/>
                <a:sym typeface="+mn-ea"/>
              </a:rPr>
              <a:t>或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、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所指字符相等，则继续比较下个字符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j==-1 or t[i]==t[j]: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next[i]=j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next[i]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中存放最长公共前后缀长度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所指字符不等，则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回退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    j=next[j]       # j回退到next[j]对应位置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325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稍作改进的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getNext函数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7510" y="1565275"/>
            <a:ext cx="809307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charset="0"/>
                <a:sym typeface="+mn-ea"/>
              </a:rPr>
              <a:t># </a:t>
            </a:r>
            <a:r>
              <a:rPr lang="zh-CN" sz="1600" dirty="0">
                <a:latin typeface="Courier New" panose="02070309020205020404" charset="0"/>
                <a:sym typeface="+mn-ea"/>
              </a:rPr>
              <a:t>改进的</a:t>
            </a:r>
            <a:r>
              <a:rPr lang="en-US" sz="1600" dirty="0" err="1">
                <a:latin typeface="Courier New" panose="02070309020205020404" charset="0"/>
                <a:sym typeface="+mn-ea"/>
              </a:rPr>
              <a:t>getNext</a:t>
            </a:r>
            <a:r>
              <a:rPr lang="zh-CN" sz="1600" dirty="0">
                <a:latin typeface="Courier New" panose="02070309020205020404" charset="0"/>
                <a:sym typeface="+mn-ea"/>
              </a:rPr>
              <a:t>算法</a:t>
            </a:r>
            <a:endParaRPr lang="en-US" sz="1600" dirty="0">
              <a:latin typeface="Courier New" panose="02070309020205020404" charset="0"/>
              <a:sym typeface="+mn-ea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def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getNext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(t):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i,j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=0,-1       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初值分别为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-1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while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&lt;m-1: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小于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m-1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时循环，可计算到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next[m-1]</a:t>
            </a: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if j==-1 or t[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]==t[j]: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+=1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# j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 b="1" dirty="0">
                <a:latin typeface="Courier New" panose="02070309020205020404" charset="0"/>
                <a:sym typeface="+mn-ea"/>
              </a:rPr>
              <a:t>if t[</a:t>
            </a:r>
            <a:r>
              <a:rPr lang="en-US" sz="1600" b="1" dirty="0" err="1">
                <a:latin typeface="Courier New" panose="02070309020205020404" charset="0"/>
                <a:sym typeface="+mn-ea"/>
              </a:rPr>
              <a:t>i</a:t>
            </a:r>
            <a:r>
              <a:rPr lang="en-US" sz="1600" b="1" dirty="0">
                <a:latin typeface="Courier New" panose="02070309020205020404" charset="0"/>
                <a:sym typeface="+mn-ea"/>
              </a:rPr>
              <a:t>]==t[j]:</a:t>
            </a:r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  # </a:t>
            </a:r>
            <a:r>
              <a:rPr lang="en-US" sz="1600" b="1" dirty="0" err="1">
                <a:latin typeface="Courier New" panose="02070309020205020404" charset="0"/>
                <a:cs typeface="Courier New" panose="02070309020205020404" charset="0"/>
                <a:sym typeface="+mn-ea"/>
              </a:rPr>
              <a:t>若i、j所指字符相等，则</a:t>
            </a:r>
            <a:r>
              <a:rPr lang="zh-CN" alt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相应的</a:t>
            </a:r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next</a:t>
            </a:r>
            <a:r>
              <a:rPr lang="zh-CN" alt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值也</a:t>
            </a:r>
            <a:r>
              <a:rPr lang="en-US" sz="1600" b="1" dirty="0" err="1">
                <a:latin typeface="Courier New" panose="02070309020205020404" charset="0"/>
                <a:cs typeface="Courier New" panose="02070309020205020404" charset="0"/>
                <a:sym typeface="+mn-ea"/>
              </a:rPr>
              <a:t>相等</a:t>
            </a:r>
            <a:endParaRPr lang="en-US" sz="1600" b="1" dirty="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     next[</a:t>
            </a:r>
            <a:r>
              <a:rPr lang="en-US" sz="1600" b="1" dirty="0" err="1">
                <a:latin typeface="Courier New" panose="02070309020205020404" charset="0"/>
                <a:cs typeface="Courier New" panose="02070309020205020404" charset="0"/>
                <a:sym typeface="+mn-ea"/>
              </a:rPr>
              <a:t>i</a:t>
            </a:r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]=next[j]</a:t>
            </a:r>
          </a:p>
          <a:p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 else:</a:t>
            </a:r>
          </a:p>
          <a:p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     next[</a:t>
            </a:r>
            <a:r>
              <a:rPr lang="en-US" sz="1600" b="1" dirty="0" err="1">
                <a:latin typeface="Courier New" panose="02070309020205020404" charset="0"/>
                <a:cs typeface="Courier New" panose="02070309020205020404" charset="0"/>
                <a:sym typeface="+mn-ea"/>
              </a:rPr>
              <a:t>i</a:t>
            </a:r>
            <a:r>
              <a:rPr lang="en-US" sz="1600" b="1" dirty="0">
                <a:latin typeface="Courier New" panose="02070309020205020404" charset="0"/>
                <a:cs typeface="Courier New" panose="02070309020205020404" charset="0"/>
                <a:sym typeface="+mn-ea"/>
              </a:rPr>
              <a:t>]=j</a:t>
            </a:r>
            <a:endParaRPr lang="en-US" alt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所指字符不等，则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 dirty="0">
                <a:latin typeface="Courier New" panose="02070309020205020404" charset="0"/>
                <a:ea typeface="宋体" panose="02010600030101010101" pitchFamily="2" charset="-122"/>
              </a:rPr>
              <a:t>回退</a:t>
            </a:r>
            <a:endParaRPr lang="en-US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j=next[j]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j回退到next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[j]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对应位置</a:t>
            </a:r>
            <a:endParaRPr lang="zh-CN" altLang="en-US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统计子串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327785"/>
            <a:ext cx="7690485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采用稍作修改的KMP算法求解，在s中首次找到t时把子串位置记录下来，每次查找成功后j回退继续下一次查找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。</a:t>
            </a: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为统计出现次数，使用一个计数器cnt，在每次找到模式串时cnt增1。</a:t>
            </a: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方便起见，将next列表的长度定义为m+1，其中next[m]中存放t的最长公共前后缀的长度，如此在查找成功时，可通过语句</a:t>
            </a:r>
            <a:r>
              <a:rPr sz="2000">
                <a:latin typeface="宋体" panose="02010600030101010101" pitchFamily="2" charset="-122"/>
                <a:sym typeface="+mn-ea"/>
              </a:rPr>
              <a:t>“</a:t>
            </a:r>
            <a:r>
              <a:rPr sz="2000">
                <a:latin typeface="Times New Roman" panose="02020603050405020304" pitchFamily="18" charset="0"/>
                <a:sym typeface="+mn-ea"/>
              </a:rPr>
              <a:t>j=next[j]</a:t>
            </a:r>
            <a:r>
              <a:rPr sz="2000">
                <a:latin typeface="宋体" panose="02010600030101010101" pitchFamily="2" charset="-122"/>
                <a:sym typeface="+mn-ea"/>
              </a:rPr>
              <a:t>”</a:t>
            </a:r>
            <a:r>
              <a:rPr sz="2000">
                <a:latin typeface="Times New Roman" panose="02020603050405020304" pitchFamily="18" charset="0"/>
                <a:sym typeface="+mn-ea"/>
              </a:rPr>
              <a:t>使j回退到适当位置以便下次查找。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统计子串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75715"/>
            <a:ext cx="75279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getNext(t):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值的算法，类似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KMP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算法，主串、子串都是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i,j=0,-1      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初值分别为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-1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i&lt;m: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小于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时循环，可计算到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next[m]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若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等于</a:t>
            </a:r>
            <a:r>
              <a:rPr lang="en-US" sz="1600">
                <a:latin typeface="Courier New" panose="02070309020205020404" charset="0"/>
                <a:sym typeface="+mn-ea"/>
              </a:rPr>
              <a:t>-1</a:t>
            </a:r>
            <a:r>
              <a:rPr lang="zh-CN" sz="1600">
                <a:latin typeface="Courier New" panose="02070309020205020404" charset="0"/>
                <a:sym typeface="+mn-ea"/>
              </a:rPr>
              <a:t>或</a:t>
            </a:r>
            <a:r>
              <a:rPr lang="en-US" sz="1600">
                <a:latin typeface="Courier New" panose="02070309020205020404" charset="0"/>
                <a:sym typeface="+mn-ea"/>
              </a:rPr>
              <a:t>i</a:t>
            </a:r>
            <a:r>
              <a:rPr lang="zh-CN" sz="1600">
                <a:latin typeface="Courier New" panose="02070309020205020404" charset="0"/>
                <a:sym typeface="+mn-ea"/>
              </a:rPr>
              <a:t>、</a:t>
            </a:r>
            <a:r>
              <a:rPr lang="en-US" sz="1600">
                <a:latin typeface="Courier New" panose="02070309020205020404" charset="0"/>
                <a:sym typeface="+mn-ea"/>
              </a:rPr>
              <a:t>j</a:t>
            </a:r>
            <a:r>
              <a:rPr lang="zh-CN" sz="1600">
                <a:latin typeface="Courier New" panose="02070309020205020404" charset="0"/>
                <a:sym typeface="+mn-ea"/>
              </a:rPr>
              <a:t>所指字符相等，则继续比较下个字符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j==-1 or t[i]==t[j]: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指向下个字符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next[i]=j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next[i]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中存放最长公共前后缀长度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所指字符不等，则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回退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 # j回退到next[j]对应位置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统计子串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75715"/>
            <a:ext cx="828357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KMP(s, t):    # 稍作修改的KMP算法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i=j=cnt=pos=0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# </a:t>
            </a:r>
            <a:r>
              <a:rPr sz="1600">
                <a:latin typeface="Courier New" panose="02070309020205020404" charset="0"/>
                <a:sym typeface="+mn-ea"/>
              </a:rPr>
              <a:t>i、j分指s、t</a:t>
            </a:r>
            <a:r>
              <a:rPr lang="zh-CN" sz="1600">
                <a:latin typeface="Courier New" panose="02070309020205020404" charset="0"/>
                <a:sym typeface="+mn-ea"/>
              </a:rPr>
              <a:t>中</a:t>
            </a:r>
            <a:r>
              <a:rPr sz="1600">
                <a:latin typeface="Courier New" panose="02070309020205020404" charset="0"/>
                <a:sym typeface="+mn-ea"/>
              </a:rPr>
              <a:t>字符</a:t>
            </a:r>
            <a:r>
              <a:rPr lang="zh-CN" sz="1600">
                <a:latin typeface="Courier New" panose="02070309020205020404" charset="0"/>
                <a:sym typeface="+mn-ea"/>
              </a:rPr>
              <a:t>，</a:t>
            </a:r>
            <a:r>
              <a:rPr sz="1600">
                <a:latin typeface="Courier New" panose="02070309020205020404" charset="0"/>
                <a:sym typeface="+mn-ea"/>
              </a:rPr>
              <a:t>cnt</a:t>
            </a:r>
            <a:r>
              <a:rPr lang="zh-CN" sz="1600">
                <a:latin typeface="Courier New" panose="02070309020205020404" charset="0"/>
                <a:sym typeface="+mn-ea"/>
              </a:rPr>
              <a:t>：</a:t>
            </a:r>
            <a:r>
              <a:rPr sz="1600">
                <a:latin typeface="Courier New" panose="02070309020205020404" charset="0"/>
                <a:sym typeface="+mn-ea"/>
              </a:rPr>
              <a:t>出现次数</a:t>
            </a:r>
            <a:r>
              <a:rPr lang="zh-CN" sz="1600">
                <a:latin typeface="Courier New" panose="02070309020205020404" charset="0"/>
                <a:sym typeface="+mn-ea"/>
              </a:rPr>
              <a:t>，</a:t>
            </a:r>
            <a:r>
              <a:rPr sz="1600">
                <a:latin typeface="Courier New" panose="02070309020205020404" charset="0"/>
                <a:sym typeface="+mn-ea"/>
              </a:rPr>
              <a:t>pos</a:t>
            </a:r>
            <a:r>
              <a:rPr lang="zh-CN" sz="1600">
                <a:latin typeface="Courier New" panose="02070309020205020404" charset="0"/>
                <a:sym typeface="+mn-ea"/>
              </a:rPr>
              <a:t>：</a:t>
            </a:r>
            <a:r>
              <a:rPr sz="1600">
                <a:latin typeface="Courier New" panose="02070309020205020404" charset="0"/>
                <a:sym typeface="+mn-ea"/>
              </a:rPr>
              <a:t>子串位置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i&lt;n: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当i还有指向时循环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  </a:t>
            </a:r>
            <a:r>
              <a:rPr sz="1600">
                <a:latin typeface="Courier New" panose="02070309020205020404" charset="0"/>
                <a:sym typeface="+mn-ea"/>
              </a:rPr>
              <a:t># 若j为-1或i、j所指字符相等，则继续往下比较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j==-1 or s[i]==t[j]: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sym typeface="+mn-ea"/>
              </a:rPr>
              <a:t>j+=1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分别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指向s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中下个字符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j==m:   # 若j等于m，则表示在s中找到t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if pos==0: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pos=i-m+1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首次找到，保存</a:t>
            </a:r>
            <a:r>
              <a:rPr sz="1600">
                <a:latin typeface="Courier New" panose="02070309020205020404" charset="0"/>
                <a:sym typeface="+mn-ea"/>
              </a:rPr>
              <a:t>子串位置为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i-m+1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cnt+=1 # 计数器增1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j=next[j] # j回退，取next[m]的值（t的最长公共前后缀长度）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else:             # 若i、j所指字符不等，则j回退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j=next[j]     # j回退到next[j]指定的位置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print(pos, cnt)       # 输出结果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统计子串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47470"/>
            <a:ext cx="75279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T=int(input())              # 输入测试组数T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for i in range(T):          # 控制T组测试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s=input()               # 输入主串s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t=input()               # 输入子串t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n=len(s)                # n为主串s的长度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m=len(t)                # m为子串t的长度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next=[-1]*(m+1)         # next列表长度定义为m+1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getNext(t)              # 调用getNext函数求得next列表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KMP(s,t)                # 调用KMP函数求得结果并输出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（1）记忆和理解串的基础知识。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（2）记忆和理解串的模式匹配的基础知识。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（1）掌握串的模式匹配算法。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（2）运用串的模式匹配算法求解具体问题。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勤学善思，提高效率意识。</a:t>
            </a:r>
          </a:p>
        </p:txBody>
      </p:sp>
      <p:sp>
        <p:nvSpPr>
          <p:cNvPr id="2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7460615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字符串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编写算法，统计子串t在主串s中的出现次数，输出t在s中的子串位置和总的出现次数。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首先输入一个整数T，表示测试数据的组数，然后是T组测试数据。每组测试数据在第一行输入主串s，在第二行输入子串t。s和t中都不包含空格。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3075305"/>
            <a:ext cx="74841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对于每组测试，若子串t在主串s中出现，则输出t在s中的子串位置和总的出现次数，否则输出</a:t>
            </a:r>
            <a:r>
              <a:rPr sz="18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0 0</a:t>
            </a:r>
            <a:r>
              <a:rPr sz="18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sz="1800">
                <a:cs typeface="Times New Roman" panose="02020603050405020304" pitchFamily="18" charset="0"/>
              </a:rPr>
              <a:t>。引号不必输出。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1419860"/>
            <a:ext cx="347662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abbbbcdebb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bb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abcde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bb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2 4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0 0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60065" y="314769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可采用串的模式匹配算法求解。若考虑提高效率，则可采用</a:t>
            </a:r>
            <a:r>
              <a:rPr lang="en-US" alt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KMP</a:t>
            </a:r>
            <a:r>
              <a:rPr lang="zh-CN" alt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算法求解。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串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是0个或多个字符构成的有限序列，记为：S='a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'，其中S是串名，'a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'是串值，n是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串长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，当n=0时，S称为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若串T在串S中出现，则T称为S的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子串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，称S为T的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主串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a='BEI'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b='JING'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c='BEIJING BEIJING'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d='BEI JING'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则a、b既是c的子串，又是d的子串，而c、d都是a、b的主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字符位置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是字符在串中的位序，例如在上面的d串中，字符B的字符位置为1，字符J的字符位置为5。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串的基础知识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2423478"/>
            <a:ext cx="7754938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子串位置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是子串在主串中首次出现时，子串的首字符在主串中的位置，例如，在主串d中，a的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子串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位置为1，b的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子串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位置为5，在主串c中，a的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子串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位置为1，b的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子串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位置为4。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若两个串的长度相等，且串中逐个字符对应相等，则称这两个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串相等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空格串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是指串值中只能包含空格且至少包含一个空格的串。注意空格串与空串的区别，空串中不包含任何字符。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0335" y="916305"/>
            <a:ext cx="268224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a='BEI' 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b='JING'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c='BEIJING BEIJING' 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d='BEI JING'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模式匹配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含义及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1492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串的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模式匹配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是指在主串（正文串）S中查找子串（模式串）T是否出现的操作。设主串S的长度为n，模式串T的长度为m。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BF（Brute-Force）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算法、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Knuth-Morris-Pratt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算法：从头开始逐个比较两个串中的字符，若相等则继续比较下一个字符，否则主串起始位置较之前一个起始位置加1，子串从头开始继续比较，直到成功找到子串或最终查找失败。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算法最坏时间复杂度为O(n×m)。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1205230"/>
            <a:ext cx="864425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BF(s, t):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串的模式匹配之暴力算法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i=j=0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用来分别指向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中的字符，初始都指向首字符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i&lt;n and j&lt;m: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都还有指向时循环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s[i]==t[j]: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位置对应字符相等，则继续比较下一个字符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位置对应字符不等，则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中的下一个字符，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重新指向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中的首字符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i=i-j+1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j=0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# 若查找成功，则返回t在s中的子串位置，否则返回0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i-j+1 if j==m else 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串的模式匹配算法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1492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KMP算法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较之BF算法的改进之处在于：当每趟匹配过程中出现字符不相等时，不回退i指针，而是利用已经得到的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“部分匹配”的结果将模式串向右尽可能远的“滑动”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再继续进行比较。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真前缀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：对于当前位置（下标）i，从0~k（0≤k&lt;i）位置上的字符构成的子串；例如：'abcd'的真前缀有'a','ab','abc'。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真后缀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：对于当前位置（下标）i，从k~i（1≤k≤i）位置上的字符构成的子串；例如：'abcd'的真后缀有'bcd','cd','d'。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最长公共前后缀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：长度最大的真前缀，且它与真后缀相同；例如：'aaaa'的最长公共前后缀为'aaa'，长度为3；'abab'的最长公共前后缀为'ab'，长度为2。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0e825c4-7c2c-4093-a83f-8bfbdeec1431"/>
  <p:tag name="COMMONDATA" val="eyJoZGlkIjoiYzYyNTgxZDI1ZmZmOTgzNDg4YzlhN2QzOTZiYjdhY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11</TotalTime>
  <Words>1978</Words>
  <Application>Microsoft Office PowerPoint</Application>
  <PresentationFormat>全屏显示(16:9)</PresentationFormat>
  <Paragraphs>178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黑体</vt:lpstr>
      <vt:lpstr>宋体</vt:lpstr>
      <vt:lpstr>微软雅黑</vt:lpstr>
      <vt:lpstr>Arial</vt:lpstr>
      <vt:lpstr>Courier New</vt:lpstr>
      <vt:lpstr>Times New Roman</vt:lpstr>
      <vt:lpstr>Wingdings</vt:lpstr>
      <vt:lpstr>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781</cp:revision>
  <dcterms:created xsi:type="dcterms:W3CDTF">2007-09-26T00:31:00Z</dcterms:created>
  <dcterms:modified xsi:type="dcterms:W3CDTF">2023-06-23T12:07:30Z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41A8CCAD331D4746889773D7ED665D11</vt:lpwstr>
  </property>
</Properties>
</file>