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handoutMasterIdLst>
    <p:handoutMasterId r:id="rId23"/>
  </p:handoutMasterIdLst>
  <p:sldIdLst>
    <p:sldId id="256" r:id="rId2"/>
    <p:sldId id="690" r:id="rId3"/>
    <p:sldId id="861" r:id="rId4"/>
    <p:sldId id="862" r:id="rId5"/>
    <p:sldId id="330" r:id="rId6"/>
    <p:sldId id="715" r:id="rId7"/>
    <p:sldId id="732" r:id="rId8"/>
    <p:sldId id="734" r:id="rId9"/>
    <p:sldId id="940" r:id="rId10"/>
    <p:sldId id="941" r:id="rId11"/>
    <p:sldId id="942" r:id="rId12"/>
    <p:sldId id="758" r:id="rId13"/>
    <p:sldId id="946" r:id="rId14"/>
    <p:sldId id="759" r:id="rId15"/>
    <p:sldId id="760" r:id="rId16"/>
    <p:sldId id="947" r:id="rId17"/>
    <p:sldId id="762" r:id="rId18"/>
    <p:sldId id="948" r:id="rId19"/>
    <p:sldId id="711" r:id="rId20"/>
    <p:sldId id="933" r:id="rId21"/>
    <p:sldId id="838" r:id="rId22"/>
  </p:sldIdLst>
  <p:sldSz cx="9144000" cy="5143500" type="screen16x9"/>
  <p:notesSz cx="6858000" cy="9144000"/>
  <p:custDataLst>
    <p:tags r:id="rId24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718" userDrawn="1">
          <p15:clr>
            <a:srgbClr val="A4A3A4"/>
          </p15:clr>
        </p15:guide>
        <p15:guide id="2" pos="285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00"/>
    <a:srgbClr val="10FA2C"/>
    <a:srgbClr val="660033"/>
    <a:srgbClr val="333300"/>
    <a:srgbClr val="666699"/>
    <a:srgbClr val="000099"/>
    <a:srgbClr val="DCD82E"/>
    <a:srgbClr val="9C928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397"/>
    <p:restoredTop sz="94623"/>
  </p:normalViewPr>
  <p:slideViewPr>
    <p:cSldViewPr showGuides="1">
      <p:cViewPr varScale="1">
        <p:scale>
          <a:sx n="142" d="100"/>
          <a:sy n="142" d="100"/>
        </p:scale>
        <p:origin x="558" y="114"/>
      </p:cViewPr>
      <p:guideLst>
        <p:guide orient="horz" pos="1718"/>
        <p:guide pos="285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B9FF808-0381-4864-B945-58B7BBD795DA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2023/6/23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/>
          <a:p>
            <a:pPr lvl="0" algn="r" fontAlgn="base"/>
            <a:fld id="{9A0DB2DC-4C9A-4742-B13C-FB6460FD3503}" type="slidenum">
              <a:rPr lang="zh-CN" altLang="en-US" sz="12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z="1200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日期占位符 1"/>
          <p:cNvSpPr>
            <a:spLocks noGrp="1"/>
          </p:cNvSpPr>
          <p:nvPr>
            <p:ph type="dt" sz="half" idx="2"/>
          </p:nvPr>
        </p:nvSpPr>
        <p:spPr bwMode="auto">
          <a:xfrm>
            <a:off x="457200" y="4686300"/>
            <a:ext cx="2133600" cy="3429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0"/>
          </p:nvPr>
        </p:nvSpPr>
        <p:spPr>
          <a:xfrm>
            <a:off x="6553200" y="4686300"/>
            <a:ext cx="2133600" cy="3429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lvl="0" fontAlgn="base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0514" name="Line 2"/>
          <p:cNvSpPr>
            <a:spLocks noChangeShapeType="1"/>
          </p:cNvSpPr>
          <p:nvPr userDrawn="1"/>
        </p:nvSpPr>
        <p:spPr bwMode="auto">
          <a:xfrm>
            <a:off x="7962900" y="114300"/>
            <a:ext cx="0" cy="1143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ffectLst/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7" name="Rectangle 3"/>
          <p:cNvSpPr>
            <a:spLocks noGrp="1"/>
          </p:cNvSpPr>
          <p:nvPr>
            <p:ph type="title"/>
          </p:nvPr>
        </p:nvSpPr>
        <p:spPr>
          <a:xfrm>
            <a:off x="457200" y="92075"/>
            <a:ext cx="7543800" cy="97155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1028" name="Rectangle 4"/>
          <p:cNvSpPr>
            <a:spLocks noGrp="1"/>
          </p:cNvSpPr>
          <p:nvPr>
            <p:ph type="body"/>
          </p:nvPr>
        </p:nvSpPr>
        <p:spPr>
          <a:xfrm>
            <a:off x="457200" y="1289050"/>
            <a:ext cx="8229600" cy="3309938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 indent="-347345"/>
            <a:r>
              <a:rPr lang="zh-CN" altLang="en-US" dirty="0"/>
              <a:t>第二级</a:t>
            </a:r>
          </a:p>
          <a:p>
            <a:pPr lvl="2" indent="-293370"/>
            <a:r>
              <a:rPr lang="zh-CN" altLang="en-US" dirty="0"/>
              <a:t>第三级</a:t>
            </a:r>
          </a:p>
          <a:p>
            <a:pPr lvl="3" indent="-292100"/>
            <a:r>
              <a:rPr lang="zh-CN" altLang="en-US" dirty="0"/>
              <a:t>第四级</a:t>
            </a:r>
          </a:p>
          <a:p>
            <a:pPr lvl="4" indent="-316230"/>
            <a:r>
              <a:rPr lang="zh-CN" altLang="en-US" dirty="0"/>
              <a:t>第五级</a:t>
            </a:r>
          </a:p>
        </p:txBody>
      </p:sp>
      <p:sp>
        <p:nvSpPr>
          <p:cNvPr id="320517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4686300"/>
            <a:ext cx="2133600" cy="3429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0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20519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4686300"/>
            <a:ext cx="2133600" cy="3429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000"/>
            </a:lvl1pPr>
          </a:lstStyle>
          <a:p>
            <a:pPr lvl="0" fontAlgn="base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  <p:grpSp>
        <p:nvGrpSpPr>
          <p:cNvPr id="1031" name="Group 8"/>
          <p:cNvGrpSpPr/>
          <p:nvPr userDrawn="1"/>
        </p:nvGrpSpPr>
        <p:grpSpPr>
          <a:xfrm>
            <a:off x="8153400" y="114300"/>
            <a:ext cx="792163" cy="971550"/>
            <a:chOff x="5136" y="960"/>
            <a:chExt cx="528" cy="864"/>
          </a:xfrm>
        </p:grpSpPr>
        <p:sp>
          <p:nvSpPr>
            <p:cNvPr id="320521" name="Oval 9"/>
            <p:cNvSpPr>
              <a:spLocks noChangeArrowheads="1"/>
            </p:cNvSpPr>
            <p:nvPr/>
          </p:nvSpPr>
          <p:spPr bwMode="auto">
            <a:xfrm>
              <a:off x="5136" y="960"/>
              <a:ext cx="80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0522" name="Oval 10"/>
            <p:cNvSpPr>
              <a:spLocks noChangeArrowheads="1"/>
            </p:cNvSpPr>
            <p:nvPr/>
          </p:nvSpPr>
          <p:spPr bwMode="auto">
            <a:xfrm>
              <a:off x="5248" y="960"/>
              <a:ext cx="79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0523" name="Oval 11"/>
            <p:cNvSpPr>
              <a:spLocks noChangeArrowheads="1"/>
            </p:cNvSpPr>
            <p:nvPr/>
          </p:nvSpPr>
          <p:spPr bwMode="auto">
            <a:xfrm>
              <a:off x="5360" y="960"/>
              <a:ext cx="76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0524" name="Oval 12"/>
            <p:cNvSpPr>
              <a:spLocks noChangeArrowheads="1"/>
            </p:cNvSpPr>
            <p:nvPr/>
          </p:nvSpPr>
          <p:spPr bwMode="auto">
            <a:xfrm>
              <a:off x="5136" y="1072"/>
              <a:ext cx="80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0525" name="Oval 13"/>
            <p:cNvSpPr>
              <a:spLocks noChangeArrowheads="1"/>
            </p:cNvSpPr>
            <p:nvPr/>
          </p:nvSpPr>
          <p:spPr bwMode="auto">
            <a:xfrm>
              <a:off x="5248" y="1072"/>
              <a:ext cx="79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0526" name="Oval 14"/>
            <p:cNvSpPr>
              <a:spLocks noChangeArrowheads="1"/>
            </p:cNvSpPr>
            <p:nvPr/>
          </p:nvSpPr>
          <p:spPr bwMode="auto">
            <a:xfrm>
              <a:off x="5360" y="1072"/>
              <a:ext cx="76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0527" name="Oval 15"/>
            <p:cNvSpPr>
              <a:spLocks noChangeArrowheads="1"/>
            </p:cNvSpPr>
            <p:nvPr/>
          </p:nvSpPr>
          <p:spPr bwMode="auto">
            <a:xfrm>
              <a:off x="5472" y="1072"/>
              <a:ext cx="73" cy="8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0528" name="Oval 16"/>
            <p:cNvSpPr>
              <a:spLocks noChangeArrowheads="1"/>
            </p:cNvSpPr>
            <p:nvPr/>
          </p:nvSpPr>
          <p:spPr bwMode="auto">
            <a:xfrm>
              <a:off x="5136" y="1184"/>
              <a:ext cx="80" cy="79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0529" name="Oval 17"/>
            <p:cNvSpPr>
              <a:spLocks noChangeArrowheads="1"/>
            </p:cNvSpPr>
            <p:nvPr/>
          </p:nvSpPr>
          <p:spPr bwMode="auto">
            <a:xfrm>
              <a:off x="5248" y="1184"/>
              <a:ext cx="79" cy="79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0530" name="Oval 18"/>
            <p:cNvSpPr>
              <a:spLocks noChangeArrowheads="1"/>
            </p:cNvSpPr>
            <p:nvPr/>
          </p:nvSpPr>
          <p:spPr bwMode="auto">
            <a:xfrm>
              <a:off x="5360" y="1184"/>
              <a:ext cx="76" cy="79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0531" name="Oval 19"/>
            <p:cNvSpPr>
              <a:spLocks noChangeArrowheads="1"/>
            </p:cNvSpPr>
            <p:nvPr/>
          </p:nvSpPr>
          <p:spPr bwMode="auto">
            <a:xfrm>
              <a:off x="5472" y="1184"/>
              <a:ext cx="73" cy="79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0532" name="Oval 20"/>
            <p:cNvSpPr>
              <a:spLocks noChangeArrowheads="1"/>
            </p:cNvSpPr>
            <p:nvPr/>
          </p:nvSpPr>
          <p:spPr bwMode="auto">
            <a:xfrm>
              <a:off x="5584" y="1184"/>
              <a:ext cx="80" cy="79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0533" name="Oval 21"/>
            <p:cNvSpPr>
              <a:spLocks noChangeArrowheads="1"/>
            </p:cNvSpPr>
            <p:nvPr/>
          </p:nvSpPr>
          <p:spPr bwMode="auto">
            <a:xfrm>
              <a:off x="5136" y="1296"/>
              <a:ext cx="80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0534" name="Oval 22"/>
            <p:cNvSpPr>
              <a:spLocks noChangeArrowheads="1"/>
            </p:cNvSpPr>
            <p:nvPr/>
          </p:nvSpPr>
          <p:spPr bwMode="auto">
            <a:xfrm>
              <a:off x="5248" y="1296"/>
              <a:ext cx="79" cy="8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0535" name="Oval 23"/>
            <p:cNvSpPr>
              <a:spLocks noChangeArrowheads="1"/>
            </p:cNvSpPr>
            <p:nvPr/>
          </p:nvSpPr>
          <p:spPr bwMode="auto">
            <a:xfrm>
              <a:off x="5360" y="1296"/>
              <a:ext cx="76" cy="8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0536" name="Oval 24"/>
            <p:cNvSpPr>
              <a:spLocks noChangeArrowheads="1"/>
            </p:cNvSpPr>
            <p:nvPr/>
          </p:nvSpPr>
          <p:spPr bwMode="auto">
            <a:xfrm>
              <a:off x="5472" y="1296"/>
              <a:ext cx="73" cy="80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0537" name="Oval 25"/>
            <p:cNvSpPr>
              <a:spLocks noChangeArrowheads="1"/>
            </p:cNvSpPr>
            <p:nvPr/>
          </p:nvSpPr>
          <p:spPr bwMode="auto">
            <a:xfrm>
              <a:off x="5136" y="1408"/>
              <a:ext cx="80" cy="8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0538" name="Oval 26"/>
            <p:cNvSpPr>
              <a:spLocks noChangeArrowheads="1"/>
            </p:cNvSpPr>
            <p:nvPr/>
          </p:nvSpPr>
          <p:spPr bwMode="auto">
            <a:xfrm>
              <a:off x="5248" y="1408"/>
              <a:ext cx="79" cy="8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0539" name="Oval 27"/>
            <p:cNvSpPr>
              <a:spLocks noChangeArrowheads="1"/>
            </p:cNvSpPr>
            <p:nvPr/>
          </p:nvSpPr>
          <p:spPr bwMode="auto">
            <a:xfrm>
              <a:off x="5360" y="1408"/>
              <a:ext cx="76" cy="80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0540" name="Oval 28"/>
            <p:cNvSpPr>
              <a:spLocks noChangeArrowheads="1"/>
            </p:cNvSpPr>
            <p:nvPr/>
          </p:nvSpPr>
          <p:spPr bwMode="auto">
            <a:xfrm>
              <a:off x="5472" y="1408"/>
              <a:ext cx="73" cy="80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0541" name="Oval 29"/>
            <p:cNvSpPr>
              <a:spLocks noChangeArrowheads="1"/>
            </p:cNvSpPr>
            <p:nvPr/>
          </p:nvSpPr>
          <p:spPr bwMode="auto">
            <a:xfrm>
              <a:off x="5584" y="1408"/>
              <a:ext cx="80" cy="80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0542" name="Oval 30"/>
            <p:cNvSpPr>
              <a:spLocks noChangeArrowheads="1"/>
            </p:cNvSpPr>
            <p:nvPr/>
          </p:nvSpPr>
          <p:spPr bwMode="auto">
            <a:xfrm>
              <a:off x="5136" y="1520"/>
              <a:ext cx="80" cy="79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0543" name="Oval 31"/>
            <p:cNvSpPr>
              <a:spLocks noChangeArrowheads="1"/>
            </p:cNvSpPr>
            <p:nvPr/>
          </p:nvSpPr>
          <p:spPr bwMode="auto">
            <a:xfrm>
              <a:off x="5248" y="1520"/>
              <a:ext cx="79" cy="79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0544" name="Oval 32"/>
            <p:cNvSpPr>
              <a:spLocks noChangeArrowheads="1"/>
            </p:cNvSpPr>
            <p:nvPr/>
          </p:nvSpPr>
          <p:spPr bwMode="auto">
            <a:xfrm>
              <a:off x="5360" y="1520"/>
              <a:ext cx="76" cy="79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0545" name="Oval 33"/>
            <p:cNvSpPr>
              <a:spLocks noChangeArrowheads="1"/>
            </p:cNvSpPr>
            <p:nvPr/>
          </p:nvSpPr>
          <p:spPr bwMode="auto">
            <a:xfrm>
              <a:off x="5472" y="1520"/>
              <a:ext cx="73" cy="79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0546" name="Oval 34"/>
            <p:cNvSpPr>
              <a:spLocks noChangeArrowheads="1"/>
            </p:cNvSpPr>
            <p:nvPr/>
          </p:nvSpPr>
          <p:spPr bwMode="auto">
            <a:xfrm>
              <a:off x="5136" y="1632"/>
              <a:ext cx="80" cy="80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0547" name="Oval 35"/>
            <p:cNvSpPr>
              <a:spLocks noChangeArrowheads="1"/>
            </p:cNvSpPr>
            <p:nvPr/>
          </p:nvSpPr>
          <p:spPr bwMode="auto">
            <a:xfrm>
              <a:off x="5248" y="1632"/>
              <a:ext cx="79" cy="80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0548" name="Oval 36"/>
            <p:cNvSpPr>
              <a:spLocks noChangeArrowheads="1"/>
            </p:cNvSpPr>
            <p:nvPr/>
          </p:nvSpPr>
          <p:spPr bwMode="auto">
            <a:xfrm>
              <a:off x="5360" y="1632"/>
              <a:ext cx="76" cy="80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0549" name="Oval 37"/>
            <p:cNvSpPr>
              <a:spLocks noChangeArrowheads="1"/>
            </p:cNvSpPr>
            <p:nvPr/>
          </p:nvSpPr>
          <p:spPr bwMode="auto">
            <a:xfrm>
              <a:off x="5472" y="1632"/>
              <a:ext cx="73" cy="80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0550" name="Oval 38"/>
            <p:cNvSpPr>
              <a:spLocks noChangeArrowheads="1"/>
            </p:cNvSpPr>
            <p:nvPr/>
          </p:nvSpPr>
          <p:spPr bwMode="auto">
            <a:xfrm>
              <a:off x="5248" y="1744"/>
              <a:ext cx="79" cy="80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0551" name="Oval 39"/>
            <p:cNvSpPr>
              <a:spLocks noChangeArrowheads="1"/>
            </p:cNvSpPr>
            <p:nvPr/>
          </p:nvSpPr>
          <p:spPr bwMode="auto">
            <a:xfrm>
              <a:off x="5472" y="1744"/>
              <a:ext cx="73" cy="80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3" name="TextBox 39"/>
          <p:cNvSpPr txBox="1"/>
          <p:nvPr userDrawn="1"/>
        </p:nvSpPr>
        <p:spPr>
          <a:xfrm>
            <a:off x="1371600" y="4814888"/>
            <a:ext cx="6902450" cy="27559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sz="120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数据结构与算法（Python版）</a:t>
            </a:r>
            <a:r>
              <a:rPr lang="zh-CN" sz="120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，上海交通大学出版社</a:t>
            </a:r>
            <a:endParaRPr kumimoji="0" lang="zh-CN" sz="1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panose="020B0604020202020204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panose="020B0604020202020204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panose="020B0604020202020204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panose="020B0604020202020204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panose="020B0604020202020204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panose="020B0604020202020204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panose="020B0604020202020204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panose="020B060402020202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70000"/>
        <a:buFont typeface="Wingdings" panose="05000000000000000000" pitchFamily="2" charset="2"/>
        <a:buChar char="l"/>
        <a:defRPr sz="3000">
          <a:solidFill>
            <a:schemeClr val="tx1"/>
          </a:solidFill>
          <a:latin typeface="+mn-lt"/>
          <a:ea typeface="+mn-ea"/>
          <a:cs typeface="+mn-cs"/>
        </a:defRPr>
      </a:lvl1pPr>
      <a:lvl2pPr marL="692150" indent="-34798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anose="05000000000000000000" pitchFamily="2" charset="2"/>
        <a:buChar char="l"/>
        <a:defRPr sz="2600">
          <a:solidFill>
            <a:schemeClr val="tx1"/>
          </a:solidFill>
          <a:latin typeface="+mn-lt"/>
        </a:defRPr>
      </a:lvl2pPr>
      <a:lvl3pPr marL="987425" indent="-29400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anose="05000000000000000000" pitchFamily="2" charset="2"/>
        <a:buChar char="l"/>
        <a:defRPr sz="2300">
          <a:solidFill>
            <a:schemeClr val="tx1"/>
          </a:solidFill>
          <a:latin typeface="+mn-lt"/>
        </a:defRPr>
      </a:lvl3pPr>
      <a:lvl4pPr marL="1281430" indent="-2921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75000"/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</a:defRPr>
      </a:lvl4pPr>
      <a:lvl5pPr marL="1598930" indent="-31623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</a:defRPr>
      </a:lvl5pPr>
      <a:lvl6pPr marL="2056130" indent="-31623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</a:defRPr>
      </a:lvl6pPr>
      <a:lvl7pPr marL="2513330" indent="-31623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</a:defRPr>
      </a:lvl7pPr>
      <a:lvl8pPr marL="2970530" indent="-31623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</a:defRPr>
      </a:lvl8pPr>
      <a:lvl9pPr marL="3427730" indent="-31623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3.xml"/><Relationship Id="rId1" Type="http://schemas.openxmlformats.org/officeDocument/2006/relationships/slideLayout" Target="../slideLayouts/slideLayout1.xml"/><Relationship Id="rId6" Type="http://schemas.openxmlformats.org/officeDocument/2006/relationships/slide" Target="slide19.xml"/><Relationship Id="rId5" Type="http://schemas.openxmlformats.org/officeDocument/2006/relationships/slide" Target="slide8.xml"/><Relationship Id="rId4" Type="http://schemas.openxmlformats.org/officeDocument/2006/relationships/slide" Target="slide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9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tags" Target="../tags/tag10.xml"/><Relationship Id="rId4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4.xml"/><Relationship Id="rId1" Type="http://schemas.openxmlformats.org/officeDocument/2006/relationships/tags" Target="../tags/tag13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6.xml"/><Relationship Id="rId1" Type="http://schemas.openxmlformats.org/officeDocument/2006/relationships/tags" Target="../tags/tag15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.wmf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Rectangle 2"/>
          <p:cNvSpPr txBox="1">
            <a:spLocks noRot="1"/>
          </p:cNvSpPr>
          <p:nvPr/>
        </p:nvSpPr>
        <p:spPr>
          <a:xfrm>
            <a:off x="428625" y="0"/>
            <a:ext cx="6254750" cy="85725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>
              <a:buSzTx/>
            </a:pPr>
            <a:r>
              <a:rPr lang="zh-CN" altLang="en-US" sz="3200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单元</a:t>
            </a:r>
            <a:r>
              <a:rPr sz="3200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2 </a:t>
            </a:r>
            <a:r>
              <a:rPr sz="3200" noProof="0" dirty="0" err="1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顺序表</a:t>
            </a:r>
            <a:endParaRPr lang="zh-CN" altLang="en-US" sz="32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8195" name="Rectangle 4"/>
          <p:cNvSpPr>
            <a:spLocks noChangeArrowheads="1"/>
          </p:cNvSpPr>
          <p:nvPr/>
        </p:nvSpPr>
        <p:spPr bwMode="auto">
          <a:xfrm>
            <a:off x="467995" y="844550"/>
            <a:ext cx="6741160" cy="2266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609600" marR="0" lvl="0" indent="-609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Tx/>
              <a:buNone/>
              <a:defRPr/>
            </a:pPr>
            <a:r>
              <a:rPr lang="zh-CN" altLang="en-US" sz="2400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  <a:hlinkClick r:id="rId2" action="ppaction://hlinksldjump"/>
              </a:rPr>
              <a:t>在线题目</a:t>
            </a:r>
            <a:r>
              <a:rPr lang="zh-CN" sz="2400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：</a:t>
            </a:r>
            <a:r>
              <a:rPr lang="zh-CN" altLang="en-US" sz="2400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序列合并</a:t>
            </a:r>
            <a:endParaRPr lang="zh-CN" sz="2400" noProof="0" dirty="0">
              <a:ln>
                <a:noFill/>
              </a:ln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  <a:p>
            <a:pPr marL="609600" marR="0" lvl="0" indent="-609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Tx/>
              <a:buNone/>
              <a:defRPr/>
            </a:pPr>
            <a:r>
              <a:rPr kumimoji="0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  <a:hlinkClick r:id="rId3" action="ppaction://hlinksldjump"/>
              </a:rPr>
              <a:t>2.1</a:t>
            </a:r>
            <a:r>
              <a:rPr kumimoji="0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 </a:t>
            </a:r>
            <a:r>
              <a:rPr kumimoji="0" sz="24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线性表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的</a:t>
            </a:r>
            <a:r>
              <a:rPr kumimoji="0" sz="24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基础知识</a:t>
            </a:r>
            <a:endParaRPr kumimoji="0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  <a:p>
            <a:pPr marL="609600" marR="0" lvl="0" indent="-609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Tx/>
              <a:buNone/>
              <a:defRPr/>
            </a:pPr>
            <a:r>
              <a:rPr kumimoji="0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  <a:hlinkClick r:id="rId4" action="ppaction://hlinksldjump"/>
              </a:rPr>
              <a:t>2.2</a:t>
            </a:r>
            <a:r>
              <a:rPr kumimoji="0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 </a:t>
            </a:r>
            <a:r>
              <a:rPr kumimoji="0" sz="24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顺序表的基础知识</a:t>
            </a:r>
            <a:endParaRPr kumimoji="0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  <a:p>
            <a:pPr marL="609600" lvl="0" indent="-609600">
              <a:spcBef>
                <a:spcPct val="20000"/>
              </a:spcBef>
              <a:buClr>
                <a:schemeClr val="hlink"/>
              </a:buClr>
              <a:buSzPct val="70000"/>
              <a:defRPr/>
            </a:pPr>
            <a:r>
              <a:rPr kumimoji="0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  <a:hlinkClick r:id="rId5" action="ppaction://hlinksldjump"/>
              </a:rPr>
              <a:t>2.3</a:t>
            </a:r>
            <a:r>
              <a:rPr kumimoji="0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 </a:t>
            </a:r>
            <a:r>
              <a:rPr kumimoji="0" sz="24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顺序表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的</a:t>
            </a:r>
            <a:r>
              <a:rPr lang="zh-CN" altLang="en-US" sz="2400" dirty="0">
                <a:latin typeface="黑体" panose="02010609060101010101" pitchFamily="2" charset="-122"/>
                <a:ea typeface="黑体" panose="02010609060101010101" pitchFamily="2" charset="-122"/>
              </a:rPr>
              <a:t>实现</a:t>
            </a:r>
            <a:endParaRPr kumimoji="0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  <a:p>
            <a:pPr marL="609600" marR="0" lvl="0" indent="-609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Tx/>
              <a:buNone/>
              <a:defRPr/>
            </a:pPr>
            <a:r>
              <a:rPr kumimoji="0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  <a:hlinkClick r:id="rId6" action="ppaction://hlinksldjump"/>
              </a:rPr>
              <a:t>2.4</a:t>
            </a:r>
            <a:r>
              <a:rPr kumimoji="0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 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在线题目</a:t>
            </a:r>
            <a:r>
              <a:rPr kumimoji="0" sz="24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求解</a:t>
            </a:r>
            <a:endParaRPr kumimoji="0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Rectangle 4"/>
          <p:cNvSpPr txBox="1"/>
          <p:nvPr/>
        </p:nvSpPr>
        <p:spPr>
          <a:xfrm>
            <a:off x="214313" y="285750"/>
            <a:ext cx="6286500" cy="642938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0000"/>
            </a:pPr>
            <a:r>
              <a:rPr lang="en-US" altLang="zh-CN" sz="3200" noProof="0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2.3 </a:t>
            </a:r>
            <a:r>
              <a:rPr lang="zh-CN" altLang="en-US" sz="3200" noProof="0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顺序表的</a:t>
            </a:r>
            <a:r>
              <a:rPr lang="zh-CN" altLang="en-US" sz="3200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实现</a:t>
            </a:r>
            <a:endParaRPr lang="zh-CN" altLang="en-US" sz="32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23850" y="842963"/>
            <a:ext cx="7754938" cy="706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lang="zh-CN"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output算法把一维列表elem中的元素逐个输出，每两个元素之间间隔一个空格。时间复杂度为O(n)。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755650" y="1564005"/>
            <a:ext cx="7253605" cy="18148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class SqList:                   #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定义顺序表类</a:t>
            </a:r>
            <a:endParaRPr lang="en-US" sz="1600">
              <a:latin typeface="Courier New" panose="02070309020205020404" charset="0"/>
              <a:ea typeface="宋体" panose="02010600030101010101" pitchFamily="2" charset="-122"/>
              <a:cs typeface="Courier New" panose="02070309020205020404" charset="0"/>
            </a:endParaRPr>
          </a:p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</a:t>
            </a:r>
            <a:r>
              <a:rPr sz="1600">
                <a:latin typeface="Courier New" panose="02070309020205020404" charset="0"/>
                <a:ea typeface="宋体" panose="02010600030101010101" pitchFamily="2" charset="-122"/>
              </a:rPr>
              <a:t>def output(self):           # 遍历</a:t>
            </a:r>
          </a:p>
          <a:p>
            <a:r>
              <a:rPr sz="1600">
                <a:latin typeface="Courier New" panose="02070309020205020404" charset="0"/>
                <a:ea typeface="宋体" panose="02010600030101010101" pitchFamily="2" charset="-122"/>
              </a:rPr>
              <a:t>        for i in range(self.length):</a:t>
            </a:r>
          </a:p>
          <a:p>
            <a:r>
              <a:rPr sz="1600">
                <a:latin typeface="Courier New" panose="02070309020205020404" charset="0"/>
                <a:ea typeface="宋体" panose="02010600030101010101" pitchFamily="2" charset="-122"/>
              </a:rPr>
              <a:t>            if i&gt;0:  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   </a:t>
            </a:r>
            <a:r>
              <a:rPr sz="1600">
                <a:latin typeface="Courier New" panose="02070309020205020404" charset="0"/>
                <a:ea typeface="宋体" panose="02010600030101010101" pitchFamily="2" charset="-122"/>
              </a:rPr>
              <a:t># 控制每两个数据之间留一个空格</a:t>
            </a:r>
          </a:p>
          <a:p>
            <a:r>
              <a:rPr sz="1600">
                <a:latin typeface="Courier New" panose="02070309020205020404" charset="0"/>
                <a:ea typeface="宋体" panose="02010600030101010101" pitchFamily="2" charset="-122"/>
              </a:rPr>
              <a:t>                print(' ',end='')</a:t>
            </a:r>
          </a:p>
          <a:p>
            <a:r>
              <a:rPr sz="1600">
                <a:latin typeface="Courier New" panose="02070309020205020404" charset="0"/>
                <a:ea typeface="宋体" panose="02010600030101010101" pitchFamily="2" charset="-122"/>
              </a:rPr>
              <a:t>            print(self.elem[i],end='')</a:t>
            </a:r>
          </a:p>
          <a:p>
            <a:r>
              <a:rPr sz="1600">
                <a:latin typeface="Courier New" panose="02070309020205020404" charset="0"/>
                <a:ea typeface="宋体" panose="02010600030101010101" pitchFamily="2" charset="-122"/>
              </a:rPr>
              <a:t>        print()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Rectangle 4"/>
          <p:cNvSpPr txBox="1"/>
          <p:nvPr/>
        </p:nvSpPr>
        <p:spPr>
          <a:xfrm>
            <a:off x="214313" y="285750"/>
            <a:ext cx="6286500" cy="642938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0000"/>
            </a:pPr>
            <a:r>
              <a:rPr lang="en-US" altLang="zh-CN" sz="3200" noProof="0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2.3 </a:t>
            </a:r>
            <a:r>
              <a:rPr lang="zh-CN" altLang="en-US" sz="3200" noProof="0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顺序表的</a:t>
            </a:r>
            <a:r>
              <a:rPr lang="zh-CN" altLang="en-US" sz="3200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实现</a:t>
            </a:r>
            <a:endParaRPr lang="zh-CN" altLang="en-US" sz="32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23850" y="842963"/>
            <a:ext cx="7754938" cy="706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lang="zh-CN"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search操作在一维列表elem中待查数据x是否出现，若出现则返回True，否则返回False。search算法的时间复杂度为O( n )。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755650" y="1635760"/>
            <a:ext cx="7253605" cy="15684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class SqList:                      #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定义顺序表类</a:t>
            </a:r>
            <a:endParaRPr lang="en-US" sz="1600">
              <a:latin typeface="Courier New" panose="02070309020205020404" charset="0"/>
              <a:ea typeface="宋体" panose="02010600030101010101" pitchFamily="2" charset="-122"/>
              <a:cs typeface="Courier New" panose="02070309020205020404" charset="0"/>
            </a:endParaRPr>
          </a:p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</a:t>
            </a:r>
            <a:r>
              <a:rPr sz="1600">
                <a:latin typeface="Courier New" panose="02070309020205020404" charset="0"/>
                <a:ea typeface="宋体" panose="02010600030101010101" pitchFamily="2" charset="-122"/>
              </a:rPr>
              <a:t>def search(self, x):           # 查找，x为待查找的数据</a:t>
            </a:r>
          </a:p>
          <a:p>
            <a:r>
              <a:rPr sz="1600">
                <a:latin typeface="Courier New" panose="02070309020205020404" charset="0"/>
                <a:ea typeface="宋体" panose="02010600030101010101" pitchFamily="2" charset="-122"/>
              </a:rPr>
              <a:t>        for it in self.elem:</a:t>
            </a:r>
          </a:p>
          <a:p>
            <a:r>
              <a:rPr sz="1600">
                <a:latin typeface="Courier New" panose="02070309020205020404" charset="0"/>
                <a:ea typeface="宋体" panose="02010600030101010101" pitchFamily="2" charset="-122"/>
              </a:rPr>
              <a:t>            if it==x:</a:t>
            </a:r>
          </a:p>
          <a:p>
            <a:r>
              <a:rPr sz="1600">
                <a:latin typeface="Courier New" panose="02070309020205020404" charset="0"/>
                <a:ea typeface="宋体" panose="02010600030101010101" pitchFamily="2" charset="-122"/>
              </a:rPr>
              <a:t>                return True</a:t>
            </a:r>
          </a:p>
          <a:p>
            <a:r>
              <a:rPr sz="1600">
                <a:latin typeface="Courier New" panose="02070309020205020404" charset="0"/>
                <a:ea typeface="宋体" panose="02010600030101010101" pitchFamily="2" charset="-122"/>
              </a:rPr>
              <a:t>        return False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323850" y="843280"/>
            <a:ext cx="7800340" cy="273431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lang="zh-CN"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insert操作</a:t>
            </a:r>
          </a:p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Arial" panose="020B0604020202020204" pitchFamily="34" charset="0"/>
              <a:buChar char="•"/>
              <a:defRPr/>
            </a:pPr>
            <a:r>
              <a:rPr lang="zh-CN" altLang="zh-CN"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insert操作</a:t>
            </a:r>
            <a:r>
              <a:rPr lang="zh-CN"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实现在顺序表的第i（1≤i≤n+1）个元素之前插入元素x。</a:t>
            </a:r>
          </a:p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Arial" panose="020B0604020202020204" pitchFamily="34" charset="0"/>
              <a:buChar char="•"/>
              <a:defRPr/>
            </a:pPr>
            <a:r>
              <a:rPr lang="zh-CN"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为了在第i个元素之前插入元素x，需把第i个位置空出来，即把a</a:t>
            </a:r>
            <a:r>
              <a:rPr lang="zh-CN" altLang="zh-CN" sz="2000" strike="noStrike" baseline="-25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n</a:t>
            </a:r>
            <a:r>
              <a:rPr lang="zh-CN"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，a</a:t>
            </a:r>
            <a:r>
              <a:rPr lang="zh-CN" altLang="zh-CN" sz="2000" strike="noStrike" baseline="-25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n-1</a:t>
            </a:r>
            <a:r>
              <a:rPr lang="zh-CN"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，……，a</a:t>
            </a:r>
            <a:r>
              <a:rPr lang="zh-CN" altLang="zh-CN" sz="2000" strike="noStrike" baseline="-25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i</a:t>
            </a:r>
            <a:r>
              <a:rPr lang="zh-CN"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依次后移一个位置，再把x存放到第i个位置，最后表长length增1。</a:t>
            </a:r>
          </a:p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Arial" panose="020B0604020202020204" pitchFamily="34" charset="0"/>
              <a:buChar char="•"/>
              <a:defRPr/>
            </a:pPr>
            <a:r>
              <a:rPr lang="zh-CN" altLang="zh-CN"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insert操作</a:t>
            </a:r>
            <a:r>
              <a:rPr sz="2000">
                <a:latin typeface="Times New Roman" panose="02020603050405020304" pitchFamily="18" charset="0"/>
                <a:sym typeface="+mn-ea"/>
              </a:rPr>
              <a:t>使线性表从(a</a:t>
            </a:r>
            <a:r>
              <a:rPr sz="2000" baseline="-25000">
                <a:latin typeface="Times New Roman" panose="02020603050405020304" pitchFamily="18" charset="0"/>
                <a:sym typeface="+mn-ea"/>
              </a:rPr>
              <a:t>1</a:t>
            </a:r>
            <a:r>
              <a:rPr sz="2000">
                <a:latin typeface="Times New Roman" panose="02020603050405020304" pitchFamily="18" charset="0"/>
                <a:sym typeface="+mn-ea"/>
              </a:rPr>
              <a:t>, …, a</a:t>
            </a:r>
            <a:r>
              <a:rPr sz="2000" baseline="-25000">
                <a:latin typeface="Times New Roman" panose="02020603050405020304" pitchFamily="18" charset="0"/>
                <a:sym typeface="+mn-ea"/>
              </a:rPr>
              <a:t>i-1</a:t>
            </a:r>
            <a:r>
              <a:rPr sz="2000">
                <a:latin typeface="Times New Roman" panose="02020603050405020304" pitchFamily="18" charset="0"/>
                <a:sym typeface="+mn-ea"/>
              </a:rPr>
              <a:t>, a</a:t>
            </a:r>
            <a:r>
              <a:rPr sz="2000" baseline="-25000">
                <a:latin typeface="Times New Roman" panose="02020603050405020304" pitchFamily="18" charset="0"/>
                <a:sym typeface="+mn-ea"/>
              </a:rPr>
              <a:t>i</a:t>
            </a:r>
            <a:r>
              <a:rPr sz="2000">
                <a:latin typeface="Times New Roman" panose="02020603050405020304" pitchFamily="18" charset="0"/>
                <a:sym typeface="+mn-ea"/>
              </a:rPr>
              <a:t>, …, a</a:t>
            </a:r>
            <a:r>
              <a:rPr sz="2000" baseline="-25000">
                <a:latin typeface="Times New Roman" panose="02020603050405020304" pitchFamily="18" charset="0"/>
                <a:sym typeface="+mn-ea"/>
              </a:rPr>
              <a:t>n</a:t>
            </a:r>
            <a:r>
              <a:rPr sz="2000">
                <a:latin typeface="Times New Roman" panose="02020603050405020304" pitchFamily="18" charset="0"/>
                <a:sym typeface="+mn-ea"/>
              </a:rPr>
              <a:t>)改变为</a:t>
            </a:r>
          </a:p>
          <a:p>
            <a:pPr marL="0" marR="0" lvl="1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Arial" panose="020B0604020202020204" pitchFamily="34" charset="0"/>
              <a:defRPr/>
            </a:pPr>
            <a:r>
              <a:rPr lang="en-US" sz="2000">
                <a:latin typeface="Times New Roman" panose="02020603050405020304" pitchFamily="18" charset="0"/>
                <a:sym typeface="+mn-ea"/>
              </a:rPr>
              <a:t>                                         </a:t>
            </a:r>
            <a:r>
              <a:rPr sz="2000">
                <a:latin typeface="Times New Roman" panose="02020603050405020304" pitchFamily="18" charset="0"/>
                <a:sym typeface="+mn-ea"/>
              </a:rPr>
              <a:t>(a</a:t>
            </a:r>
            <a:r>
              <a:rPr sz="2000" baseline="-25000">
                <a:latin typeface="Times New Roman" panose="02020603050405020304" pitchFamily="18" charset="0"/>
                <a:sym typeface="+mn-ea"/>
              </a:rPr>
              <a:t>1</a:t>
            </a:r>
            <a:r>
              <a:rPr sz="2000">
                <a:latin typeface="Times New Roman" panose="02020603050405020304" pitchFamily="18" charset="0"/>
                <a:sym typeface="+mn-ea"/>
              </a:rPr>
              <a:t>, …, a</a:t>
            </a:r>
            <a:r>
              <a:rPr sz="2000" baseline="-25000">
                <a:latin typeface="Times New Roman" panose="02020603050405020304" pitchFamily="18" charset="0"/>
                <a:sym typeface="+mn-ea"/>
              </a:rPr>
              <a:t>i-1</a:t>
            </a:r>
            <a:r>
              <a:rPr sz="2000">
                <a:latin typeface="Times New Roman" panose="02020603050405020304" pitchFamily="18" charset="0"/>
                <a:sym typeface="+mn-ea"/>
              </a:rPr>
              <a:t>, </a:t>
            </a:r>
            <a:r>
              <a:rPr lang="en-US" sz="2000">
                <a:latin typeface="Times New Roman" panose="02020603050405020304" pitchFamily="18" charset="0"/>
                <a:sym typeface="+mn-ea"/>
              </a:rPr>
              <a:t>x</a:t>
            </a:r>
            <a:r>
              <a:rPr sz="2000">
                <a:latin typeface="Times New Roman" panose="02020603050405020304" pitchFamily="18" charset="0"/>
                <a:sym typeface="+mn-ea"/>
              </a:rPr>
              <a:t>, a</a:t>
            </a:r>
            <a:r>
              <a:rPr sz="2000" baseline="-25000">
                <a:latin typeface="Times New Roman" panose="02020603050405020304" pitchFamily="18" charset="0"/>
                <a:sym typeface="+mn-ea"/>
              </a:rPr>
              <a:t>i</a:t>
            </a:r>
            <a:r>
              <a:rPr sz="2000">
                <a:latin typeface="Times New Roman" panose="02020603050405020304" pitchFamily="18" charset="0"/>
                <a:sym typeface="+mn-ea"/>
              </a:rPr>
              <a:t>, …, a</a:t>
            </a:r>
            <a:r>
              <a:rPr sz="2000" baseline="-25000">
                <a:latin typeface="Times New Roman" panose="02020603050405020304" pitchFamily="18" charset="0"/>
                <a:sym typeface="+mn-ea"/>
              </a:rPr>
              <a:t>n</a:t>
            </a:r>
            <a:r>
              <a:rPr sz="2000">
                <a:latin typeface="Times New Roman" panose="02020603050405020304" pitchFamily="18" charset="0"/>
                <a:sym typeface="+mn-ea"/>
              </a:rPr>
              <a:t>)，</a:t>
            </a:r>
          </a:p>
          <a:p>
            <a:pPr marL="0" marR="0" lvl="1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Arial" panose="020B0604020202020204" pitchFamily="34" charset="0"/>
              <a:defRPr/>
            </a:pPr>
            <a:r>
              <a:rPr sz="2000">
                <a:latin typeface="Times New Roman" panose="02020603050405020304" pitchFamily="18" charset="0"/>
                <a:sym typeface="+mn-ea"/>
              </a:rPr>
              <a:t> </a:t>
            </a:r>
            <a:r>
              <a:rPr lang="en-US" sz="2000">
                <a:latin typeface="Times New Roman" panose="02020603050405020304" pitchFamily="18" charset="0"/>
                <a:sym typeface="+mn-ea"/>
              </a:rPr>
              <a:t>    </a:t>
            </a:r>
            <a:r>
              <a:rPr sz="2000">
                <a:latin typeface="Times New Roman" panose="02020603050405020304" pitchFamily="18" charset="0"/>
                <a:sym typeface="+mn-ea"/>
              </a:rPr>
              <a:t>即从一个有序对&lt;a</a:t>
            </a:r>
            <a:r>
              <a:rPr sz="2000" baseline="-25000">
                <a:latin typeface="Times New Roman" panose="02020603050405020304" pitchFamily="18" charset="0"/>
                <a:sym typeface="+mn-ea"/>
              </a:rPr>
              <a:t>i-1</a:t>
            </a:r>
            <a:r>
              <a:rPr sz="2000">
                <a:latin typeface="Times New Roman" panose="02020603050405020304" pitchFamily="18" charset="0"/>
                <a:sym typeface="+mn-ea"/>
              </a:rPr>
              <a:t>, a</a:t>
            </a:r>
            <a:r>
              <a:rPr sz="2000" baseline="-25000">
                <a:latin typeface="Times New Roman" panose="02020603050405020304" pitchFamily="18" charset="0"/>
                <a:sym typeface="+mn-ea"/>
              </a:rPr>
              <a:t>i</a:t>
            </a:r>
            <a:r>
              <a:rPr sz="2000">
                <a:latin typeface="Times New Roman" panose="02020603050405020304" pitchFamily="18" charset="0"/>
                <a:sym typeface="+mn-ea"/>
              </a:rPr>
              <a:t>&gt;变为两个有序对&lt;a</a:t>
            </a:r>
            <a:r>
              <a:rPr sz="2000" baseline="-25000">
                <a:latin typeface="Times New Roman" panose="02020603050405020304" pitchFamily="18" charset="0"/>
                <a:sym typeface="+mn-ea"/>
              </a:rPr>
              <a:t>i-1</a:t>
            </a:r>
            <a:r>
              <a:rPr sz="2000">
                <a:latin typeface="Times New Roman" panose="02020603050405020304" pitchFamily="18" charset="0"/>
                <a:sym typeface="+mn-ea"/>
              </a:rPr>
              <a:t>, </a:t>
            </a:r>
            <a:r>
              <a:rPr lang="en-US" sz="2000">
                <a:latin typeface="Times New Roman" panose="02020603050405020304" pitchFamily="18" charset="0"/>
                <a:sym typeface="+mn-ea"/>
              </a:rPr>
              <a:t>x</a:t>
            </a:r>
            <a:r>
              <a:rPr sz="2000">
                <a:latin typeface="Times New Roman" panose="02020603050405020304" pitchFamily="18" charset="0"/>
                <a:sym typeface="+mn-ea"/>
              </a:rPr>
              <a:t>&gt;、&lt;</a:t>
            </a:r>
            <a:r>
              <a:rPr lang="en-US" sz="2000">
                <a:latin typeface="Times New Roman" panose="02020603050405020304" pitchFamily="18" charset="0"/>
                <a:sym typeface="+mn-ea"/>
              </a:rPr>
              <a:t>x</a:t>
            </a:r>
            <a:r>
              <a:rPr sz="2000">
                <a:latin typeface="Times New Roman" panose="02020603050405020304" pitchFamily="18" charset="0"/>
                <a:sym typeface="+mn-ea"/>
              </a:rPr>
              <a:t>, a</a:t>
            </a:r>
            <a:r>
              <a:rPr sz="2000" baseline="-25000">
                <a:latin typeface="Times New Roman" panose="02020603050405020304" pitchFamily="18" charset="0"/>
                <a:sym typeface="+mn-ea"/>
              </a:rPr>
              <a:t>i</a:t>
            </a:r>
            <a:r>
              <a:rPr sz="2000">
                <a:latin typeface="Times New Roman" panose="02020603050405020304" pitchFamily="18" charset="0"/>
                <a:sym typeface="+mn-ea"/>
              </a:rPr>
              <a:t>&gt;。</a:t>
            </a:r>
            <a:endParaRPr sz="20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Arial" panose="020B0604020202020204" pitchFamily="34" charset="0"/>
              <a:buChar char="•"/>
              <a:defRPr/>
            </a:pPr>
            <a:r>
              <a:rPr sz="2000">
                <a:latin typeface="Times New Roman" panose="02020603050405020304" pitchFamily="18" charset="0"/>
                <a:sym typeface="+mn-ea"/>
              </a:rPr>
              <a:t>插入前后的示意图</a:t>
            </a:r>
            <a:r>
              <a:rPr lang="zh-CN" sz="2000">
                <a:latin typeface="Times New Roman" panose="02020603050405020304" pitchFamily="18" charset="0"/>
                <a:sym typeface="+mn-ea"/>
              </a:rPr>
              <a:t>：</a:t>
            </a:r>
            <a:endParaRPr lang="zh-CN" altLang="zh-CN"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" name="Rectangle 4"/>
          <p:cNvSpPr txBox="1"/>
          <p:nvPr>
            <p:custDataLst>
              <p:tags r:id="rId1"/>
            </p:custDataLst>
          </p:nvPr>
        </p:nvSpPr>
        <p:spPr>
          <a:xfrm>
            <a:off x="214313" y="285750"/>
            <a:ext cx="6286500" cy="642938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0000"/>
            </a:pPr>
            <a:r>
              <a:rPr lang="en-US" altLang="zh-CN" sz="3200" noProof="0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2.3 </a:t>
            </a:r>
            <a:r>
              <a:rPr lang="zh-CN" altLang="en-US" sz="3200" noProof="0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顺序表的</a:t>
            </a:r>
            <a:r>
              <a:rPr lang="zh-CN" altLang="en-US" sz="3200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实现</a:t>
            </a:r>
            <a:endParaRPr lang="zh-CN" altLang="en-US" sz="32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81960" y="3721100"/>
            <a:ext cx="4306415" cy="1080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Rectangle 4"/>
          <p:cNvSpPr txBox="1"/>
          <p:nvPr/>
        </p:nvSpPr>
        <p:spPr>
          <a:xfrm>
            <a:off x="214313" y="285750"/>
            <a:ext cx="6286500" cy="642938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0000"/>
            </a:pPr>
            <a:r>
              <a:rPr lang="en-US" altLang="zh-CN" sz="3200" noProof="0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2.3 </a:t>
            </a:r>
            <a:r>
              <a:rPr lang="zh-CN" altLang="en-US" sz="3200" noProof="0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顺序表的</a:t>
            </a:r>
            <a:r>
              <a:rPr lang="zh-CN" altLang="en-US" sz="3200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实现</a:t>
            </a:r>
            <a:endParaRPr lang="zh-CN" altLang="en-US" sz="32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83260" y="1635760"/>
            <a:ext cx="7253605" cy="20612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class SqList:              #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定义顺序表类</a:t>
            </a:r>
            <a:endParaRPr lang="en-US" sz="1600">
              <a:latin typeface="Courier New" panose="02070309020205020404" charset="0"/>
              <a:ea typeface="宋体" panose="02010600030101010101" pitchFamily="2" charset="-122"/>
              <a:cs typeface="Courier New" panose="02070309020205020404" charset="0"/>
            </a:endParaRPr>
          </a:p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</a:t>
            </a:r>
            <a:r>
              <a:rPr sz="1600">
                <a:latin typeface="Courier New" panose="02070309020205020404" charset="0"/>
                <a:ea typeface="宋体" panose="02010600030101010101" pitchFamily="2" charset="-122"/>
              </a:rPr>
              <a:t>def insert(self, i, x):# 插入，x为待插入的数据，i为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其</a:t>
            </a:r>
            <a:r>
              <a:rPr sz="1600">
                <a:latin typeface="Courier New" panose="02070309020205020404" charset="0"/>
                <a:ea typeface="宋体" panose="02010600030101010101" pitchFamily="2" charset="-122"/>
              </a:rPr>
              <a:t>位序</a:t>
            </a:r>
          </a:p>
          <a:p>
            <a:r>
              <a:rPr sz="1600">
                <a:latin typeface="Courier New" panose="02070309020205020404" charset="0"/>
                <a:ea typeface="宋体" panose="02010600030101010101" pitchFamily="2" charset="-122"/>
              </a:rPr>
              <a:t>        if i&lt;1 or i&gt;self.length+1:  # 若i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非法</a:t>
            </a:r>
            <a:r>
              <a:rPr sz="1600">
                <a:latin typeface="Courier New" panose="02070309020205020404" charset="0"/>
                <a:ea typeface="宋体" panose="02010600030101010101" pitchFamily="2" charset="-122"/>
              </a:rPr>
              <a:t>，则无法插入</a:t>
            </a:r>
          </a:p>
          <a:p>
            <a:r>
              <a:rPr sz="1600">
                <a:latin typeface="Courier New" panose="02070309020205020404" charset="0"/>
                <a:ea typeface="宋体" panose="02010600030101010101" pitchFamily="2" charset="-122"/>
              </a:rPr>
              <a:t>            return</a:t>
            </a:r>
          </a:p>
          <a:p>
            <a:r>
              <a:rPr sz="1600">
                <a:latin typeface="Courier New" panose="02070309020205020404" charset="0"/>
                <a:ea typeface="宋体" panose="02010600030101010101" pitchFamily="2" charset="-122"/>
              </a:rPr>
              <a:t>        for j in range(self.length, i-1, -1): # 后移空位</a:t>
            </a:r>
          </a:p>
          <a:p>
            <a:r>
              <a:rPr sz="1600">
                <a:latin typeface="Courier New" panose="02070309020205020404" charset="0"/>
                <a:ea typeface="宋体" panose="02010600030101010101" pitchFamily="2" charset="-122"/>
              </a:rPr>
              <a:t>            self.elem[j]=self.elem[j-1]</a:t>
            </a:r>
          </a:p>
          <a:p>
            <a:r>
              <a:rPr sz="1600">
                <a:latin typeface="Courier New" panose="02070309020205020404" charset="0"/>
                <a:ea typeface="宋体" panose="02010600030101010101" pitchFamily="2" charset="-122"/>
              </a:rPr>
              <a:t>        self.elem[i-1]=x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 </a:t>
            </a:r>
            <a:r>
              <a:rPr sz="1600">
                <a:latin typeface="Courier New" panose="02070309020205020404" charset="0"/>
                <a:ea typeface="宋体" panose="02010600030101010101" pitchFamily="2" charset="-122"/>
              </a:rPr>
              <a:t># 将x插入到第i个位置（下标为i-1）</a:t>
            </a:r>
          </a:p>
          <a:p>
            <a:r>
              <a:rPr sz="1600">
                <a:latin typeface="Courier New" panose="02070309020205020404" charset="0"/>
                <a:ea typeface="宋体" panose="02010600030101010101" pitchFamily="2" charset="-122"/>
              </a:rPr>
              <a:t>        self.length+=1   # 表长增1</a:t>
            </a:r>
          </a:p>
        </p:txBody>
      </p:sp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323215" y="843280"/>
            <a:ext cx="7800340" cy="73850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lang="zh-CN"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insert操作</a:t>
            </a:r>
          </a:p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Arial" panose="020B0604020202020204" pitchFamily="34" charset="0"/>
              <a:buChar char="•"/>
              <a:defRPr/>
            </a:pPr>
            <a:r>
              <a:rPr lang="zh-CN" altLang="zh-CN"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insert操作的</a:t>
            </a:r>
            <a:r>
              <a:rPr lang="zh-CN"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实现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682625" y="1492250"/>
            <a:ext cx="7335520" cy="9220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sz="18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考虑移动元素的平均情况，假设在第 i 个元素之前插入的概率为p</a:t>
            </a:r>
            <a:r>
              <a:rPr sz="1800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sz="18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，则在长度为n 的线性表中插入一个元素所需移动元素次数的期望值（平均次数）如</a:t>
            </a:r>
            <a:r>
              <a:rPr lang="zh-CN" sz="18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下：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755650" y="2933065"/>
            <a:ext cx="700786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sz="1800">
                <a:latin typeface="Times New Roman" panose="02020603050405020304" pitchFamily="18" charset="0"/>
                <a:ea typeface="宋体" panose="02010600030101010101" pitchFamily="2" charset="-122"/>
              </a:rPr>
              <a:t>若假定在线性表中任何一个位置i（1≤i≤n+1）上进行插入的概率都是相等的，则移动元素的期望值如</a:t>
            </a:r>
            <a:r>
              <a:rPr lang="zh-CN" sz="1800">
                <a:latin typeface="Times New Roman" panose="02020603050405020304" pitchFamily="18" charset="0"/>
                <a:ea typeface="宋体" panose="02010600030101010101" pitchFamily="2" charset="-122"/>
              </a:rPr>
              <a:t>下：</a:t>
            </a:r>
          </a:p>
        </p:txBody>
      </p:sp>
      <p:sp>
        <p:nvSpPr>
          <p:cNvPr id="7" name="Rectangle 4"/>
          <p:cNvSpPr txBox="1"/>
          <p:nvPr>
            <p:custDataLst>
              <p:tags r:id="rId1"/>
            </p:custDataLst>
          </p:nvPr>
        </p:nvSpPr>
        <p:spPr>
          <a:xfrm>
            <a:off x="214313" y="285750"/>
            <a:ext cx="6286500" cy="642938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0000"/>
            </a:pPr>
            <a:r>
              <a:rPr lang="en-US" altLang="zh-CN" sz="3200" noProof="0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2.3 </a:t>
            </a:r>
            <a:r>
              <a:rPr lang="zh-CN" altLang="en-US" sz="3200" noProof="0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顺序表的</a:t>
            </a:r>
            <a:r>
              <a:rPr lang="zh-CN" altLang="en-US" sz="3200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实现</a:t>
            </a:r>
            <a:endParaRPr lang="zh-CN" altLang="en-US" sz="32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2"/>
            </p:custDataLst>
          </p:nvPr>
        </p:nvSpPr>
        <p:spPr>
          <a:xfrm>
            <a:off x="323215" y="843280"/>
            <a:ext cx="7800340" cy="73850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lang="zh-CN"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insert操作</a:t>
            </a:r>
          </a:p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Arial" panose="020B0604020202020204" pitchFamily="34" charset="0"/>
              <a:buChar char="•"/>
              <a:defRPr/>
            </a:pPr>
            <a:r>
              <a:rPr lang="zh-CN" altLang="zh-CN"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insert操作的</a:t>
            </a:r>
            <a:r>
              <a:rPr lang="zh-CN"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分析</a:t>
            </a: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95830" y="2284095"/>
            <a:ext cx="2095500" cy="69532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195830" y="3508375"/>
            <a:ext cx="2886075" cy="809625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827405" y="4372610"/>
            <a:ext cx="423545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sz="1800">
                <a:latin typeface="Times New Roman" panose="02020603050405020304" pitchFamily="18" charset="0"/>
                <a:ea typeface="宋体" panose="02010600030101010101" pitchFamily="2" charset="-122"/>
              </a:rPr>
              <a:t>insert</a:t>
            </a:r>
            <a:r>
              <a:rPr lang="zh-CN" sz="1800">
                <a:ea typeface="宋体" panose="02010600030101010101" pitchFamily="2" charset="-122"/>
              </a:rPr>
              <a:t>操作的平均时间复杂度为</a:t>
            </a:r>
            <a:r>
              <a:rPr lang="en-US" sz="1800">
                <a:latin typeface="Times New Roman" panose="02020603050405020304" pitchFamily="18" charset="0"/>
                <a:ea typeface="宋体" panose="02010600030101010101" pitchFamily="2" charset="-122"/>
              </a:rPr>
              <a:t>O( </a:t>
            </a:r>
            <a:r>
              <a:rPr lang="en-US" sz="1800" i="1">
                <a:latin typeface="Times New Roman" panose="02020603050405020304" pitchFamily="18" charset="0"/>
                <a:ea typeface="宋体" panose="02010600030101010101" pitchFamily="2" charset="-122"/>
              </a:rPr>
              <a:t>n</a:t>
            </a:r>
            <a:r>
              <a:rPr lang="en-US" sz="1800">
                <a:latin typeface="Times New Roman" panose="02020603050405020304" pitchFamily="18" charset="0"/>
                <a:ea typeface="宋体" panose="02010600030101010101" pitchFamily="2" charset="-122"/>
              </a:rPr>
              <a:t> )</a:t>
            </a:r>
            <a:endParaRPr lang="en-US" altLang="en-US" sz="18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4" grpId="0"/>
      <p:bldP spid="12" grpId="0"/>
      <p:bldP spid="12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 txBox="1"/>
          <p:nvPr>
            <p:custDataLst>
              <p:tags r:id="rId1"/>
            </p:custDataLst>
          </p:nvPr>
        </p:nvSpPr>
        <p:spPr>
          <a:xfrm>
            <a:off x="214313" y="285750"/>
            <a:ext cx="6286500" cy="642938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0000"/>
            </a:pPr>
            <a:r>
              <a:rPr lang="en-US" altLang="zh-CN" sz="3200" noProof="0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2.3 </a:t>
            </a:r>
            <a:r>
              <a:rPr lang="zh-CN" altLang="en-US" sz="3200" noProof="0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顺序表的</a:t>
            </a:r>
            <a:r>
              <a:rPr lang="zh-CN" altLang="en-US" sz="3200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实现</a:t>
            </a:r>
            <a:endParaRPr lang="zh-CN" altLang="en-US" sz="32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51460" y="843915"/>
            <a:ext cx="7800340" cy="288925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lang="zh-CN"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delete 操作</a:t>
            </a:r>
          </a:p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Arial" panose="020B0604020202020204" pitchFamily="34" charset="0"/>
              <a:buChar char="•"/>
              <a:defRPr/>
            </a:pPr>
            <a:r>
              <a:rPr lang="en-US" sz="2000">
                <a:latin typeface="Times New Roman" panose="02020603050405020304" pitchFamily="18" charset="0"/>
                <a:sym typeface="+mn-ea"/>
              </a:rPr>
              <a:t>d</a:t>
            </a:r>
            <a:r>
              <a:rPr sz="2000">
                <a:latin typeface="Times New Roman" panose="02020603050405020304" pitchFamily="18" charset="0"/>
                <a:sym typeface="+mn-ea"/>
              </a:rPr>
              <a:t>elete 操作实现删除顺序表中的第i个元素a</a:t>
            </a:r>
            <a:r>
              <a:rPr sz="2000" baseline="-25000">
                <a:latin typeface="Times New Roman" panose="02020603050405020304" pitchFamily="18" charset="0"/>
                <a:sym typeface="+mn-ea"/>
              </a:rPr>
              <a:t>i</a:t>
            </a:r>
            <a:r>
              <a:rPr sz="2000">
                <a:latin typeface="Times New Roman" panose="02020603050405020304" pitchFamily="18" charset="0"/>
                <a:sym typeface="+mn-ea"/>
              </a:rPr>
              <a:t>。</a:t>
            </a:r>
          </a:p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Arial" panose="020B0604020202020204" pitchFamily="34" charset="0"/>
              <a:buChar char="•"/>
              <a:defRPr/>
            </a:pPr>
            <a:r>
              <a:rPr sz="2000">
                <a:latin typeface="Times New Roman" panose="02020603050405020304" pitchFamily="18" charset="0"/>
                <a:sym typeface="+mn-ea"/>
              </a:rPr>
              <a:t>可把a</a:t>
            </a:r>
            <a:r>
              <a:rPr sz="2000" baseline="-25000">
                <a:latin typeface="Times New Roman" panose="02020603050405020304" pitchFamily="18" charset="0"/>
                <a:sym typeface="+mn-ea"/>
              </a:rPr>
              <a:t>i</a:t>
            </a:r>
            <a:r>
              <a:rPr lang="zh-CN" sz="2000">
                <a:latin typeface="Times New Roman" panose="02020603050405020304" pitchFamily="18" charset="0"/>
                <a:sym typeface="+mn-ea"/>
              </a:rPr>
              <a:t>之</a:t>
            </a:r>
            <a:r>
              <a:rPr sz="2000">
                <a:latin typeface="Times New Roman" panose="02020603050405020304" pitchFamily="18" charset="0"/>
                <a:sym typeface="+mn-ea"/>
              </a:rPr>
              <a:t>后的元素a</a:t>
            </a:r>
            <a:r>
              <a:rPr sz="2000" baseline="-25000">
                <a:latin typeface="Times New Roman" panose="02020603050405020304" pitchFamily="18" charset="0"/>
                <a:sym typeface="+mn-ea"/>
              </a:rPr>
              <a:t>i+1</a:t>
            </a:r>
            <a:r>
              <a:rPr sz="2000">
                <a:latin typeface="Times New Roman" panose="02020603050405020304" pitchFamily="18" charset="0"/>
                <a:sym typeface="+mn-ea"/>
              </a:rPr>
              <a:t>、a</a:t>
            </a:r>
            <a:r>
              <a:rPr sz="2000" baseline="-25000">
                <a:latin typeface="Times New Roman" panose="02020603050405020304" pitchFamily="18" charset="0"/>
                <a:sym typeface="+mn-ea"/>
              </a:rPr>
              <a:t>i+2</a:t>
            </a:r>
            <a:r>
              <a:rPr sz="2000">
                <a:latin typeface="Times New Roman" panose="02020603050405020304" pitchFamily="18" charset="0"/>
                <a:sym typeface="+mn-ea"/>
              </a:rPr>
              <a:t>、…、a</a:t>
            </a:r>
            <a:r>
              <a:rPr sz="2000" baseline="-25000">
                <a:latin typeface="Times New Roman" panose="02020603050405020304" pitchFamily="18" charset="0"/>
                <a:sym typeface="+mn-ea"/>
              </a:rPr>
              <a:t>n-1</a:t>
            </a:r>
            <a:r>
              <a:rPr sz="2000">
                <a:latin typeface="Times New Roman" panose="02020603050405020304" pitchFamily="18" charset="0"/>
                <a:sym typeface="+mn-ea"/>
              </a:rPr>
              <a:t>、a</a:t>
            </a:r>
            <a:r>
              <a:rPr sz="2000" baseline="-25000">
                <a:latin typeface="Times New Roman" panose="02020603050405020304" pitchFamily="18" charset="0"/>
                <a:sym typeface="+mn-ea"/>
              </a:rPr>
              <a:t>n</a:t>
            </a:r>
            <a:r>
              <a:rPr sz="2000">
                <a:latin typeface="Times New Roman" panose="02020603050405020304" pitchFamily="18" charset="0"/>
                <a:sym typeface="+mn-ea"/>
              </a:rPr>
              <a:t>逐个前移覆盖原有元素，并使表长length减1。</a:t>
            </a:r>
          </a:p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Arial" panose="020B0604020202020204" pitchFamily="34" charset="0"/>
              <a:buChar char="•"/>
              <a:defRPr/>
            </a:pPr>
            <a:r>
              <a:rPr lang="zh-CN" sz="2000">
                <a:latin typeface="Times New Roman" panose="02020603050405020304" pitchFamily="18" charset="0"/>
                <a:sym typeface="+mn-ea"/>
              </a:rPr>
              <a:t>若</a:t>
            </a:r>
            <a:r>
              <a:rPr sz="2000">
                <a:latin typeface="Times New Roman" panose="02020603050405020304" pitchFamily="18" charset="0"/>
                <a:sym typeface="+mn-ea"/>
              </a:rPr>
              <a:t>删除元素a</a:t>
            </a:r>
            <a:r>
              <a:rPr sz="2000" baseline="-25000">
                <a:latin typeface="Times New Roman" panose="02020603050405020304" pitchFamily="18" charset="0"/>
                <a:sym typeface="+mn-ea"/>
              </a:rPr>
              <a:t>i</a:t>
            </a:r>
            <a:r>
              <a:rPr sz="2000">
                <a:latin typeface="Times New Roman" panose="02020603050405020304" pitchFamily="18" charset="0"/>
                <a:sym typeface="+mn-ea"/>
              </a:rPr>
              <a:t>，则线性表从(a</a:t>
            </a:r>
            <a:r>
              <a:rPr sz="2000" baseline="-25000">
                <a:latin typeface="Times New Roman" panose="02020603050405020304" pitchFamily="18" charset="0"/>
                <a:sym typeface="+mn-ea"/>
              </a:rPr>
              <a:t>1</a:t>
            </a:r>
            <a:r>
              <a:rPr sz="2000">
                <a:latin typeface="Times New Roman" panose="02020603050405020304" pitchFamily="18" charset="0"/>
                <a:sym typeface="+mn-ea"/>
              </a:rPr>
              <a:t>, …, a</a:t>
            </a:r>
            <a:r>
              <a:rPr sz="2000" baseline="-25000">
                <a:latin typeface="Times New Roman" panose="02020603050405020304" pitchFamily="18" charset="0"/>
                <a:sym typeface="+mn-ea"/>
              </a:rPr>
              <a:t>i-1</a:t>
            </a:r>
            <a:r>
              <a:rPr sz="2000">
                <a:latin typeface="Times New Roman" panose="02020603050405020304" pitchFamily="18" charset="0"/>
                <a:sym typeface="+mn-ea"/>
              </a:rPr>
              <a:t>, a</a:t>
            </a:r>
            <a:r>
              <a:rPr sz="2000" baseline="-25000">
                <a:latin typeface="Times New Roman" panose="02020603050405020304" pitchFamily="18" charset="0"/>
                <a:sym typeface="+mn-ea"/>
              </a:rPr>
              <a:t>i</a:t>
            </a:r>
            <a:r>
              <a:rPr sz="2000">
                <a:latin typeface="Times New Roman" panose="02020603050405020304" pitchFamily="18" charset="0"/>
                <a:sym typeface="+mn-ea"/>
              </a:rPr>
              <a:t>, a</a:t>
            </a:r>
            <a:r>
              <a:rPr sz="2000" baseline="-25000">
                <a:latin typeface="Times New Roman" panose="02020603050405020304" pitchFamily="18" charset="0"/>
                <a:sym typeface="+mn-ea"/>
              </a:rPr>
              <a:t>i+1</a:t>
            </a:r>
            <a:r>
              <a:rPr sz="2000">
                <a:latin typeface="Times New Roman" panose="02020603050405020304" pitchFamily="18" charset="0"/>
                <a:sym typeface="+mn-ea"/>
              </a:rPr>
              <a:t>, …, a</a:t>
            </a:r>
            <a:r>
              <a:rPr sz="2000" baseline="-25000">
                <a:latin typeface="Times New Roman" panose="02020603050405020304" pitchFamily="18" charset="0"/>
                <a:sym typeface="+mn-ea"/>
              </a:rPr>
              <a:t>n</a:t>
            </a:r>
            <a:r>
              <a:rPr sz="2000">
                <a:latin typeface="Times New Roman" panose="02020603050405020304" pitchFamily="18" charset="0"/>
                <a:sym typeface="+mn-ea"/>
              </a:rPr>
              <a:t>)改变为</a:t>
            </a:r>
            <a:endParaRPr sz="20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0" marR="0" lvl="1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Arial" panose="020B0604020202020204" pitchFamily="34" charset="0"/>
              <a:defRPr/>
            </a:pPr>
            <a:r>
              <a:rPr sz="2000">
                <a:latin typeface="Times New Roman" panose="02020603050405020304" pitchFamily="18" charset="0"/>
                <a:sym typeface="+mn-ea"/>
              </a:rPr>
              <a:t> </a:t>
            </a:r>
            <a:r>
              <a:rPr lang="en-US" sz="2000">
                <a:latin typeface="Times New Roman" panose="02020603050405020304" pitchFamily="18" charset="0"/>
                <a:sym typeface="+mn-ea"/>
              </a:rPr>
              <a:t>                                                   </a:t>
            </a:r>
            <a:r>
              <a:rPr sz="2000">
                <a:latin typeface="Times New Roman" panose="02020603050405020304" pitchFamily="18" charset="0"/>
                <a:sym typeface="+mn-ea"/>
              </a:rPr>
              <a:t>(a</a:t>
            </a:r>
            <a:r>
              <a:rPr sz="2000" baseline="-25000">
                <a:latin typeface="Times New Roman" panose="02020603050405020304" pitchFamily="18" charset="0"/>
                <a:sym typeface="+mn-ea"/>
              </a:rPr>
              <a:t>1</a:t>
            </a:r>
            <a:r>
              <a:rPr sz="2000">
                <a:latin typeface="Times New Roman" panose="02020603050405020304" pitchFamily="18" charset="0"/>
                <a:sym typeface="+mn-ea"/>
              </a:rPr>
              <a:t>, …, a</a:t>
            </a:r>
            <a:r>
              <a:rPr sz="2000" baseline="-25000">
                <a:latin typeface="Times New Roman" panose="02020603050405020304" pitchFamily="18" charset="0"/>
                <a:sym typeface="+mn-ea"/>
              </a:rPr>
              <a:t>i-1</a:t>
            </a:r>
            <a:r>
              <a:rPr sz="2000">
                <a:latin typeface="Times New Roman" panose="02020603050405020304" pitchFamily="18" charset="0"/>
                <a:sym typeface="+mn-ea"/>
              </a:rPr>
              <a:t>, a</a:t>
            </a:r>
            <a:r>
              <a:rPr sz="2000" baseline="-25000">
                <a:latin typeface="Times New Roman" panose="02020603050405020304" pitchFamily="18" charset="0"/>
                <a:sym typeface="+mn-ea"/>
              </a:rPr>
              <a:t>i+1</a:t>
            </a:r>
            <a:r>
              <a:rPr sz="2000">
                <a:latin typeface="Times New Roman" panose="02020603050405020304" pitchFamily="18" charset="0"/>
                <a:sym typeface="+mn-ea"/>
              </a:rPr>
              <a:t>, …, a</a:t>
            </a:r>
            <a:r>
              <a:rPr sz="2000" baseline="-25000">
                <a:latin typeface="Times New Roman" panose="02020603050405020304" pitchFamily="18" charset="0"/>
                <a:sym typeface="+mn-ea"/>
              </a:rPr>
              <a:t>n</a:t>
            </a:r>
            <a:r>
              <a:rPr sz="2000">
                <a:latin typeface="Times New Roman" panose="02020603050405020304" pitchFamily="18" charset="0"/>
                <a:sym typeface="+mn-ea"/>
              </a:rPr>
              <a:t>)，</a:t>
            </a:r>
          </a:p>
          <a:p>
            <a:pPr marL="0" marR="0" lvl="1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Arial" panose="020B0604020202020204" pitchFamily="34" charset="0"/>
              <a:defRPr/>
            </a:pPr>
            <a:r>
              <a:rPr lang="en-US" sz="2000">
                <a:latin typeface="Times New Roman" panose="02020603050405020304" pitchFamily="18" charset="0"/>
                <a:sym typeface="+mn-ea"/>
              </a:rPr>
              <a:t>      </a:t>
            </a:r>
            <a:r>
              <a:rPr sz="2000">
                <a:latin typeface="Times New Roman" panose="02020603050405020304" pitchFamily="18" charset="0"/>
                <a:sym typeface="+mn-ea"/>
              </a:rPr>
              <a:t>即从两个有序对&lt;a</a:t>
            </a:r>
            <a:r>
              <a:rPr sz="2000" baseline="-25000">
                <a:latin typeface="Times New Roman" panose="02020603050405020304" pitchFamily="18" charset="0"/>
                <a:sym typeface="+mn-ea"/>
              </a:rPr>
              <a:t>i-1</a:t>
            </a:r>
            <a:r>
              <a:rPr sz="2000">
                <a:latin typeface="Times New Roman" panose="02020603050405020304" pitchFamily="18" charset="0"/>
                <a:sym typeface="+mn-ea"/>
              </a:rPr>
              <a:t>, a</a:t>
            </a:r>
            <a:r>
              <a:rPr sz="2000" baseline="-25000">
                <a:latin typeface="Times New Roman" panose="02020603050405020304" pitchFamily="18" charset="0"/>
                <a:sym typeface="+mn-ea"/>
              </a:rPr>
              <a:t>i</a:t>
            </a:r>
            <a:r>
              <a:rPr sz="2000">
                <a:latin typeface="Times New Roman" panose="02020603050405020304" pitchFamily="18" charset="0"/>
                <a:sym typeface="+mn-ea"/>
              </a:rPr>
              <a:t>&gt;, &lt;a</a:t>
            </a:r>
            <a:r>
              <a:rPr sz="2000" baseline="-25000">
                <a:latin typeface="Times New Roman" panose="02020603050405020304" pitchFamily="18" charset="0"/>
                <a:sym typeface="+mn-ea"/>
              </a:rPr>
              <a:t>i</a:t>
            </a:r>
            <a:r>
              <a:rPr sz="2000">
                <a:latin typeface="Times New Roman" panose="02020603050405020304" pitchFamily="18" charset="0"/>
                <a:sym typeface="+mn-ea"/>
              </a:rPr>
              <a:t>, a</a:t>
            </a:r>
            <a:r>
              <a:rPr sz="2000" baseline="-25000">
                <a:latin typeface="Times New Roman" panose="02020603050405020304" pitchFamily="18" charset="0"/>
                <a:sym typeface="+mn-ea"/>
              </a:rPr>
              <a:t>i+1</a:t>
            </a:r>
            <a:r>
              <a:rPr sz="2000">
                <a:latin typeface="Times New Roman" panose="02020603050405020304" pitchFamily="18" charset="0"/>
                <a:sym typeface="+mn-ea"/>
              </a:rPr>
              <a:t>&gt;变为一个有序对&lt;a</a:t>
            </a:r>
            <a:r>
              <a:rPr sz="2000" baseline="-25000">
                <a:latin typeface="Times New Roman" panose="02020603050405020304" pitchFamily="18" charset="0"/>
                <a:sym typeface="+mn-ea"/>
              </a:rPr>
              <a:t>i-1</a:t>
            </a:r>
            <a:r>
              <a:rPr sz="2000">
                <a:latin typeface="Times New Roman" panose="02020603050405020304" pitchFamily="18" charset="0"/>
                <a:sym typeface="+mn-ea"/>
              </a:rPr>
              <a:t>, a</a:t>
            </a:r>
            <a:r>
              <a:rPr sz="2000" baseline="-25000">
                <a:latin typeface="Times New Roman" panose="02020603050405020304" pitchFamily="18" charset="0"/>
                <a:sym typeface="+mn-ea"/>
              </a:rPr>
              <a:t>i+1</a:t>
            </a:r>
            <a:r>
              <a:rPr sz="2000">
                <a:latin typeface="Times New Roman" panose="02020603050405020304" pitchFamily="18" charset="0"/>
                <a:sym typeface="+mn-ea"/>
              </a:rPr>
              <a:t>&gt;</a:t>
            </a:r>
          </a:p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Arial" panose="020B0604020202020204" pitchFamily="34" charset="0"/>
              <a:buChar char="•"/>
              <a:defRPr/>
            </a:pPr>
            <a:r>
              <a:rPr lang="zh-CN" sz="2000">
                <a:latin typeface="Times New Roman" panose="02020603050405020304" pitchFamily="18" charset="0"/>
                <a:sym typeface="+mn-ea"/>
              </a:rPr>
              <a:t>删除</a:t>
            </a:r>
            <a:r>
              <a:rPr sz="2000">
                <a:latin typeface="Times New Roman" panose="02020603050405020304" pitchFamily="18" charset="0"/>
                <a:sym typeface="+mn-ea"/>
              </a:rPr>
              <a:t>前后的示意图</a:t>
            </a:r>
            <a:r>
              <a:rPr lang="zh-CN" sz="2000">
                <a:latin typeface="Times New Roman" panose="02020603050405020304" pitchFamily="18" charset="0"/>
                <a:sym typeface="+mn-ea"/>
              </a:rPr>
              <a:t>：</a:t>
            </a:r>
            <a:endParaRPr lang="zh-CN" altLang="zh-CN"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26995" y="3723005"/>
            <a:ext cx="3864706" cy="1080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uiExpand="1" build="p"/>
      <p:bldP spid="9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 txBox="1"/>
          <p:nvPr>
            <p:custDataLst>
              <p:tags r:id="rId1"/>
            </p:custDataLst>
          </p:nvPr>
        </p:nvSpPr>
        <p:spPr>
          <a:xfrm>
            <a:off x="214313" y="285750"/>
            <a:ext cx="6286500" cy="642938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0000"/>
            </a:pPr>
            <a:r>
              <a:rPr lang="en-US" altLang="zh-CN" sz="3200" noProof="0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2.3 </a:t>
            </a:r>
            <a:r>
              <a:rPr lang="zh-CN" altLang="en-US" sz="3200" noProof="0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顺序表的</a:t>
            </a:r>
            <a:r>
              <a:rPr lang="zh-CN" altLang="en-US" sz="3200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实现</a:t>
            </a:r>
            <a:endParaRPr lang="zh-CN" altLang="en-US" sz="32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9" name="文本框 8"/>
          <p:cNvSpPr txBox="1"/>
          <p:nvPr>
            <p:custDataLst>
              <p:tags r:id="rId2"/>
            </p:custDataLst>
          </p:nvPr>
        </p:nvSpPr>
        <p:spPr>
          <a:xfrm>
            <a:off x="251460" y="843915"/>
            <a:ext cx="7800340" cy="72199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lang="zh-CN"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delete 操作</a:t>
            </a:r>
          </a:p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Arial" panose="020B0604020202020204" pitchFamily="34" charset="0"/>
              <a:buChar char="•"/>
              <a:defRPr/>
            </a:pPr>
            <a:r>
              <a:rPr lang="en-US" sz="2000">
                <a:latin typeface="Times New Roman" panose="02020603050405020304" pitchFamily="18" charset="0"/>
                <a:sym typeface="+mn-ea"/>
              </a:rPr>
              <a:t>d</a:t>
            </a:r>
            <a:r>
              <a:rPr sz="2000">
                <a:latin typeface="Times New Roman" panose="02020603050405020304" pitchFamily="18" charset="0"/>
                <a:sym typeface="+mn-ea"/>
              </a:rPr>
              <a:t>elete 操作</a:t>
            </a:r>
            <a:r>
              <a:rPr lang="zh-CN" sz="2000">
                <a:latin typeface="Times New Roman" panose="02020603050405020304" pitchFamily="18" charset="0"/>
                <a:sym typeface="+mn-ea"/>
              </a:rPr>
              <a:t>的</a:t>
            </a:r>
            <a:r>
              <a:rPr sz="2000">
                <a:latin typeface="Times New Roman" panose="02020603050405020304" pitchFamily="18" charset="0"/>
                <a:sym typeface="+mn-ea"/>
              </a:rPr>
              <a:t>实现</a:t>
            </a:r>
            <a:endParaRPr lang="zh-CN" altLang="zh-CN"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3" name="文本框 2"/>
          <p:cNvSpPr txBox="1"/>
          <p:nvPr>
            <p:custDataLst>
              <p:tags r:id="rId3"/>
            </p:custDataLst>
          </p:nvPr>
        </p:nvSpPr>
        <p:spPr>
          <a:xfrm>
            <a:off x="611505" y="1635760"/>
            <a:ext cx="7253605" cy="18148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class SqList:              #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定义顺序表类</a:t>
            </a:r>
            <a:endParaRPr lang="en-US" sz="1600">
              <a:latin typeface="Courier New" panose="02070309020205020404" charset="0"/>
              <a:ea typeface="宋体" panose="02010600030101010101" pitchFamily="2" charset="-122"/>
              <a:cs typeface="Courier New" panose="02070309020205020404" charset="0"/>
            </a:endParaRPr>
          </a:p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</a:t>
            </a:r>
            <a:r>
              <a:rPr sz="1600">
                <a:latin typeface="Courier New" panose="02070309020205020404" charset="0"/>
                <a:ea typeface="宋体" panose="02010600030101010101" pitchFamily="2" charset="-122"/>
              </a:rPr>
              <a:t>def delete(self, i):   # 删除，i为待删元素的位序</a:t>
            </a:r>
          </a:p>
          <a:p>
            <a:r>
              <a:rPr sz="1600">
                <a:latin typeface="Courier New" panose="02070309020205020404" charset="0"/>
                <a:ea typeface="宋体" panose="02010600030101010101" pitchFamily="2" charset="-122"/>
              </a:rPr>
              <a:t>        if i&lt;1 or i&gt;self.length: # 若i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无效</a:t>
            </a:r>
            <a:r>
              <a:rPr sz="1600">
                <a:latin typeface="Courier New" panose="02070309020205020404" charset="0"/>
                <a:ea typeface="宋体" panose="02010600030101010101" pitchFamily="2" charset="-122"/>
              </a:rPr>
              <a:t>，则无需删除</a:t>
            </a:r>
          </a:p>
          <a:p>
            <a:r>
              <a:rPr sz="1600">
                <a:latin typeface="Courier New" panose="02070309020205020404" charset="0"/>
                <a:ea typeface="宋体" panose="02010600030101010101" pitchFamily="2" charset="-122"/>
              </a:rPr>
              <a:t>            return</a:t>
            </a:r>
          </a:p>
          <a:p>
            <a:r>
              <a:rPr sz="1600">
                <a:latin typeface="Courier New" panose="02070309020205020404" charset="0"/>
                <a:ea typeface="宋体" panose="02010600030101010101" pitchFamily="2" charset="-122"/>
              </a:rPr>
              <a:t>        for j in range(i-1,self.length-1): # 前移覆盖</a:t>
            </a:r>
          </a:p>
          <a:p>
            <a:r>
              <a:rPr sz="1600">
                <a:latin typeface="Courier New" panose="02070309020205020404" charset="0"/>
                <a:ea typeface="宋体" panose="02010600030101010101" pitchFamily="2" charset="-122"/>
              </a:rPr>
              <a:t>            self.elem[j]=self.elem[j+1]</a:t>
            </a:r>
          </a:p>
          <a:p>
            <a:r>
              <a:rPr sz="1600">
                <a:latin typeface="Courier New" panose="02070309020205020404" charset="0"/>
                <a:ea typeface="宋体" panose="02010600030101010101" pitchFamily="2" charset="-122"/>
              </a:rPr>
              <a:t>        self.length-=1        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     </a:t>
            </a:r>
            <a:r>
              <a:rPr sz="1600">
                <a:latin typeface="Courier New" panose="02070309020205020404" charset="0"/>
                <a:ea typeface="宋体" panose="02010600030101010101" pitchFamily="2" charset="-122"/>
              </a:rPr>
              <a:t># 表长减1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682625" y="1492250"/>
            <a:ext cx="7335520" cy="9220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sz="18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考虑移动元素的平均情况，假设删除第 i 个元素的概率为q</a:t>
            </a:r>
            <a:r>
              <a:rPr sz="1800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sz="18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，则在长度为n的线性表中删除一个元素所需移动元素次数的期望值（平均次数）如</a:t>
            </a:r>
            <a:r>
              <a:rPr lang="zh-CN" sz="18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下：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755650" y="3220085"/>
            <a:ext cx="719137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sz="1800">
                <a:latin typeface="Times New Roman" panose="02020603050405020304" pitchFamily="18" charset="0"/>
                <a:ea typeface="宋体" panose="02010600030101010101" pitchFamily="2" charset="-122"/>
              </a:rPr>
              <a:t>若假定在线性表中任何一个位置上进行删除的概率都是相等的，则移动元素的期望值如</a:t>
            </a:r>
            <a:r>
              <a:rPr lang="zh-CN" sz="1800">
                <a:latin typeface="Times New Roman" panose="02020603050405020304" pitchFamily="18" charset="0"/>
                <a:ea typeface="宋体" panose="02010600030101010101" pitchFamily="2" charset="-122"/>
              </a:rPr>
              <a:t>下：</a:t>
            </a:r>
          </a:p>
        </p:txBody>
      </p:sp>
      <p:sp>
        <p:nvSpPr>
          <p:cNvPr id="5" name="Rectangle 4"/>
          <p:cNvSpPr txBox="1"/>
          <p:nvPr>
            <p:custDataLst>
              <p:tags r:id="rId1"/>
            </p:custDataLst>
          </p:nvPr>
        </p:nvSpPr>
        <p:spPr>
          <a:xfrm>
            <a:off x="214313" y="285750"/>
            <a:ext cx="6286500" cy="642938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0000"/>
            </a:pPr>
            <a:r>
              <a:rPr lang="en-US" altLang="zh-CN" sz="3200" noProof="0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2.3 </a:t>
            </a:r>
            <a:r>
              <a:rPr lang="zh-CN" altLang="en-US" sz="3200" noProof="0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顺序表的</a:t>
            </a:r>
            <a:r>
              <a:rPr lang="zh-CN" altLang="en-US" sz="3200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实现</a:t>
            </a:r>
            <a:endParaRPr lang="zh-CN" altLang="en-US" sz="32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9" name="文本框 8"/>
          <p:cNvSpPr txBox="1"/>
          <p:nvPr>
            <p:custDataLst>
              <p:tags r:id="rId2"/>
            </p:custDataLst>
          </p:nvPr>
        </p:nvSpPr>
        <p:spPr>
          <a:xfrm>
            <a:off x="323215" y="843280"/>
            <a:ext cx="7800340" cy="73850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lang="zh-CN"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delete 操作</a:t>
            </a:r>
          </a:p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Arial" panose="020B0604020202020204" pitchFamily="34" charset="0"/>
              <a:buChar char="•"/>
              <a:defRPr/>
            </a:pPr>
            <a:r>
              <a:rPr lang="zh-CN" altLang="zh-CN"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delete 操作的</a:t>
            </a:r>
            <a:r>
              <a:rPr lang="zh-CN"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分析</a:t>
            </a: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55875" y="2414270"/>
            <a:ext cx="1828800" cy="72390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55875" y="3796030"/>
            <a:ext cx="2409825" cy="742950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827405" y="4516120"/>
            <a:ext cx="423545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sz="1800">
                <a:latin typeface="Times New Roman" panose="02020603050405020304" pitchFamily="18" charset="0"/>
                <a:ea typeface="宋体" panose="02010600030101010101" pitchFamily="2" charset="-122"/>
              </a:rPr>
              <a:t>delete</a:t>
            </a:r>
            <a:r>
              <a:rPr lang="zh-CN" sz="1800">
                <a:ea typeface="宋体" panose="02010600030101010101" pitchFamily="2" charset="-122"/>
              </a:rPr>
              <a:t>操作的平均时间复杂度为</a:t>
            </a:r>
            <a:r>
              <a:rPr lang="en-US" sz="1800">
                <a:latin typeface="Times New Roman" panose="02020603050405020304" pitchFamily="18" charset="0"/>
                <a:ea typeface="宋体" panose="02010600030101010101" pitchFamily="2" charset="-122"/>
              </a:rPr>
              <a:t>O( </a:t>
            </a:r>
            <a:r>
              <a:rPr lang="en-US" sz="1800" i="1">
                <a:latin typeface="Times New Roman" panose="02020603050405020304" pitchFamily="18" charset="0"/>
                <a:ea typeface="宋体" panose="02010600030101010101" pitchFamily="2" charset="-122"/>
              </a:rPr>
              <a:t>n</a:t>
            </a:r>
            <a:r>
              <a:rPr lang="en-US" sz="1800">
                <a:latin typeface="Times New Roman" panose="02020603050405020304" pitchFamily="18" charset="0"/>
                <a:ea typeface="宋体" panose="02010600030101010101" pitchFamily="2" charset="-122"/>
              </a:rPr>
              <a:t> )</a:t>
            </a:r>
            <a:endParaRPr lang="en-US" altLang="en-US" sz="18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4" grpId="0"/>
      <p:bldP spid="1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 txBox="1"/>
          <p:nvPr>
            <p:custDataLst>
              <p:tags r:id="rId1"/>
            </p:custDataLst>
          </p:nvPr>
        </p:nvSpPr>
        <p:spPr>
          <a:xfrm>
            <a:off x="214313" y="285750"/>
            <a:ext cx="6286500" cy="642938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0000"/>
            </a:pPr>
            <a:r>
              <a:rPr lang="en-US" altLang="zh-CN" sz="3200" noProof="0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2.3 </a:t>
            </a:r>
            <a:r>
              <a:rPr lang="zh-CN" altLang="en-US" sz="3200" noProof="0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顺序表的</a:t>
            </a:r>
            <a:r>
              <a:rPr lang="zh-CN" altLang="en-US" sz="3200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实现</a:t>
            </a:r>
            <a:endParaRPr lang="zh-CN" altLang="en-US" sz="32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9" name="文本框 8"/>
          <p:cNvSpPr txBox="1"/>
          <p:nvPr>
            <p:custDataLst>
              <p:tags r:id="rId2"/>
            </p:custDataLst>
          </p:nvPr>
        </p:nvSpPr>
        <p:spPr>
          <a:xfrm>
            <a:off x="323215" y="843280"/>
            <a:ext cx="7800340" cy="35814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lang="zh-CN"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调用顺序表基本操作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395605" y="1203960"/>
            <a:ext cx="7633970" cy="30460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a=list(map(int,input().split())) # </a:t>
            </a:r>
            <a:r>
              <a:rPr lang="zh-CN" sz="1600">
                <a:latin typeface="Courier New" panose="02070309020205020404" charset="0"/>
                <a:sym typeface="+mn-ea"/>
              </a:rPr>
              <a:t>设输入</a:t>
            </a:r>
            <a:r>
              <a:rPr lang="en-US" altLang="zh-CN" sz="1600">
                <a:latin typeface="Courier New" panose="02070309020205020404" charset="0"/>
                <a:sym typeface="+mn-ea"/>
              </a:rPr>
              <a:t>3 6 8</a:t>
            </a:r>
            <a:endParaRPr lang="en-US" sz="1600">
              <a:latin typeface="Courier New" panose="02070309020205020404" charset="0"/>
              <a:ea typeface="宋体" panose="02010600030101010101" pitchFamily="2" charset="-122"/>
            </a:endParaRPr>
          </a:p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l=SqList()</a:t>
            </a:r>
          </a:p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l.create(a)                      #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创建顺序表</a:t>
            </a:r>
            <a:endParaRPr lang="en-US" sz="1600">
              <a:latin typeface="Courier New" panose="02070309020205020404" charset="0"/>
              <a:ea typeface="宋体" panose="02010600030101010101" pitchFamily="2" charset="-122"/>
            </a:endParaRPr>
          </a:p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l.output()                       #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遍历顺序表</a:t>
            </a:r>
            <a:endParaRPr lang="en-US" sz="1600">
              <a:latin typeface="Courier New" panose="02070309020205020404" charset="0"/>
              <a:ea typeface="宋体" panose="02010600030101010101" pitchFamily="2" charset="-122"/>
            </a:endParaRPr>
          </a:p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if l.search(3)==True:            #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查找</a:t>
            </a:r>
            <a:r>
              <a:rPr lang="en-US" altLang="zh-CN" sz="1600">
                <a:latin typeface="Courier New" panose="02070309020205020404" charset="0"/>
                <a:ea typeface="宋体" panose="02010600030101010101" pitchFamily="2" charset="-122"/>
              </a:rPr>
              <a:t>3</a:t>
            </a:r>
            <a:r>
              <a:rPr lang="zh-CN" altLang="en-US" sz="1600">
                <a:latin typeface="Courier New" panose="02070309020205020404" charset="0"/>
                <a:ea typeface="宋体" panose="02010600030101010101" pitchFamily="2" charset="-122"/>
              </a:rPr>
              <a:t>是否在顺序表中</a:t>
            </a:r>
            <a:endParaRPr lang="en-US" sz="1600">
              <a:latin typeface="Courier New" panose="02070309020205020404" charset="0"/>
              <a:ea typeface="宋体" panose="02010600030101010101" pitchFamily="2" charset="-122"/>
              <a:cs typeface="Courier New" panose="02070309020205020404" charset="0"/>
            </a:endParaRPr>
          </a:p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print("found")</a:t>
            </a:r>
          </a:p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else:</a:t>
            </a:r>
            <a:endParaRPr lang="en-US" sz="1600">
              <a:latin typeface="Courier New" panose="02070309020205020404" charset="0"/>
              <a:ea typeface="宋体" panose="02010600030101010101" pitchFamily="2" charset="-122"/>
              <a:cs typeface="Courier New" panose="02070309020205020404" charset="0"/>
            </a:endParaRPr>
          </a:p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print("not found")</a:t>
            </a:r>
          </a:p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l.insert(3,7)                    #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在第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3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个元素之前插入值为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7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的元素</a:t>
            </a:r>
            <a:endParaRPr lang="en-US" sz="1600">
              <a:latin typeface="Courier New" panose="02070309020205020404" charset="0"/>
              <a:ea typeface="宋体" panose="02010600030101010101" pitchFamily="2" charset="-122"/>
            </a:endParaRPr>
          </a:p>
          <a:p>
            <a:r>
              <a:rPr lang="en-US" sz="1600">
                <a:latin typeface="Courier New" panose="02070309020205020404" charset="0"/>
                <a:sym typeface="+mn-ea"/>
              </a:rPr>
              <a:t>l.output()</a:t>
            </a:r>
          </a:p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l.delete(3)                      #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删除第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3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个元素</a:t>
            </a:r>
            <a:endParaRPr lang="en-US" sz="1600">
              <a:latin typeface="Courier New" panose="02070309020205020404" charset="0"/>
              <a:ea typeface="宋体" panose="02010600030101010101" pitchFamily="2" charset="-122"/>
            </a:endParaRPr>
          </a:p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l.output()</a:t>
            </a:r>
            <a:endParaRPr lang="en-US" altLang="en-US" sz="16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323215" y="1340644"/>
            <a:ext cx="7567295" cy="123110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342900" lvl="1" indent="-342900">
              <a:spcBef>
                <a:spcPct val="20000"/>
              </a:spcBef>
              <a:buClr>
                <a:schemeClr val="accent2"/>
              </a:buClr>
              <a:buFont typeface="Wingdings" panose="05000000000000000000" charset="0"/>
              <a:buChar char="Ø"/>
              <a:defRPr/>
            </a:pPr>
            <a:r>
              <a:rPr lang="zh-CN" altLang="zh-CN" dirty="0"/>
              <a:t>本题要求合并非递减序序列，可以列表表示序列，逐个比较两个列表中的元素，将其中的小者存放到结果列表中，如此其中一个列表将剩余部分元素，再将这些剩余元素合并到结果列表中，如此即可完成两个序列的合并。</a:t>
            </a:r>
            <a:endParaRPr lang="zh-CN" sz="20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6" name="Rectangle 4"/>
          <p:cNvSpPr txBox="1"/>
          <p:nvPr/>
        </p:nvSpPr>
        <p:spPr>
          <a:xfrm>
            <a:off x="214313" y="285750"/>
            <a:ext cx="6286500" cy="642938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0000"/>
            </a:pPr>
            <a:r>
              <a:rPr sz="3200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2.4 </a:t>
            </a:r>
            <a:r>
              <a:rPr lang="zh-CN" altLang="en-US" sz="3200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在线题目</a:t>
            </a:r>
            <a:r>
              <a:rPr sz="3200" noProof="0" dirty="0" err="1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求解</a:t>
            </a:r>
            <a:endParaRPr sz="3200" noProof="0" dirty="0"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92100" y="928688"/>
            <a:ext cx="7754938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361950" marR="0" lvl="1" indent="-3619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pitchFamily="2" charset="2"/>
              <a:buChar char="l"/>
              <a:defRPr/>
            </a:pPr>
            <a:r>
              <a:rPr lang="zh-CN" altLang="en-US" sz="2000" b="1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序列合并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uiExpand="1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467995" y="844550"/>
            <a:ext cx="6622415" cy="30460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【</a:t>
            </a:r>
            <a:r>
              <a:rPr sz="2400" dirty="0" err="1">
                <a:latin typeface="Times New Roman" panose="02020603050405020304" pitchFamily="18" charset="0"/>
                <a:ea typeface="宋体" panose="02010600030101010101" pitchFamily="2" charset="-122"/>
              </a:rPr>
              <a:t>知识目标</a:t>
            </a:r>
            <a:r>
              <a:rPr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】</a:t>
            </a:r>
          </a:p>
          <a:p>
            <a:r>
              <a:rPr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（1）记忆线性表的定义。</a:t>
            </a:r>
          </a:p>
          <a:p>
            <a:r>
              <a:rPr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（2）记忆和理解顺序表的基础知识。</a:t>
            </a:r>
          </a:p>
          <a:p>
            <a:r>
              <a:rPr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【</a:t>
            </a:r>
            <a:r>
              <a:rPr sz="2400" dirty="0" err="1">
                <a:latin typeface="Times New Roman" panose="02020603050405020304" pitchFamily="18" charset="0"/>
                <a:ea typeface="宋体" panose="02010600030101010101" pitchFamily="2" charset="-122"/>
              </a:rPr>
              <a:t>能力目标</a:t>
            </a:r>
            <a:r>
              <a:rPr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】</a:t>
            </a:r>
          </a:p>
          <a:p>
            <a:r>
              <a:rPr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（1）掌握顺序表的算法实现。</a:t>
            </a:r>
          </a:p>
          <a:p>
            <a:r>
              <a:rPr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（2）学会运用顺序表求解具体问题。</a:t>
            </a:r>
          </a:p>
          <a:p>
            <a:r>
              <a:rPr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【</a:t>
            </a:r>
            <a:r>
              <a:rPr sz="2400" dirty="0" err="1">
                <a:latin typeface="Times New Roman" panose="02020603050405020304" pitchFamily="18" charset="0"/>
                <a:ea typeface="宋体" panose="02010600030101010101" pitchFamily="2" charset="-122"/>
              </a:rPr>
              <a:t>素养目标</a:t>
            </a:r>
            <a:r>
              <a:rPr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】</a:t>
            </a:r>
          </a:p>
          <a:p>
            <a:r>
              <a:rPr lang="zh-CN" altLang="zh-CN" sz="2400" dirty="0">
                <a:latin typeface="Times New Roman" panose="02020603050405020304" pitchFamily="18" charset="0"/>
              </a:rPr>
              <a:t>脚踏实地，提高效率意识。</a:t>
            </a:r>
            <a:endParaRPr sz="2400" dirty="0">
              <a:latin typeface="Times New Roman" panose="02020603050405020304" pitchFamily="18" charset="0"/>
            </a:endParaRPr>
          </a:p>
        </p:txBody>
      </p:sp>
      <p:sp>
        <p:nvSpPr>
          <p:cNvPr id="8193" name="Rectangle 2"/>
          <p:cNvSpPr txBox="1">
            <a:spLocks noRot="1"/>
          </p:cNvSpPr>
          <p:nvPr>
            <p:custDataLst>
              <p:tags r:id="rId1"/>
            </p:custDataLst>
          </p:nvPr>
        </p:nvSpPr>
        <p:spPr>
          <a:xfrm>
            <a:off x="428625" y="0"/>
            <a:ext cx="6254750" cy="85725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>
              <a:buSzTx/>
            </a:pPr>
            <a:r>
              <a:rPr lang="zh-CN" altLang="en-US" sz="3200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单元</a:t>
            </a:r>
            <a:r>
              <a:rPr lang="en-US" altLang="zh-CN" sz="3200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2 </a:t>
            </a:r>
            <a:r>
              <a:rPr lang="zh-CN" altLang="en-US" sz="3200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顺序表</a:t>
            </a:r>
            <a:endParaRPr lang="zh-CN" altLang="en-US" sz="32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4"/>
          <p:cNvSpPr txBox="1"/>
          <p:nvPr/>
        </p:nvSpPr>
        <p:spPr>
          <a:xfrm>
            <a:off x="214313" y="285750"/>
            <a:ext cx="6286500" cy="642938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0000"/>
            </a:pPr>
            <a:r>
              <a:rPr lang="en-US" altLang="zh-CN" sz="3200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2.4 </a:t>
            </a:r>
            <a:r>
              <a:rPr lang="zh-CN" altLang="en-US" sz="3200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在线题目求解</a:t>
            </a:r>
            <a:endParaRPr lang="zh-CN" altLang="en-US" sz="3200" noProof="0" dirty="0"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92100" y="928688"/>
            <a:ext cx="7754938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361950" marR="0" lvl="1" indent="-3619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pitchFamily="2" charset="2"/>
              <a:buChar char="l"/>
              <a:defRPr/>
            </a:pPr>
            <a:r>
              <a:rPr lang="zh-CN" altLang="en-US" sz="2000" b="1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序列合并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306591" y="1327468"/>
            <a:ext cx="8353236" cy="304698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1600" dirty="0">
                <a:latin typeface="Courier New" panose="02070309020205020404" charset="0"/>
                <a:cs typeface="Courier New" panose="02070309020205020404" charset="0"/>
              </a:rPr>
              <a:t>def merge(a, b, c):</a:t>
            </a:r>
            <a:endParaRPr lang="zh-CN" altLang="zh-CN" sz="1600" dirty="0">
              <a:latin typeface="Courier New" panose="02070309020205020404" charset="0"/>
              <a:cs typeface="Courier New" panose="02070309020205020404" charset="0"/>
            </a:endParaRPr>
          </a:p>
          <a:p>
            <a:r>
              <a:rPr lang="en-US" altLang="zh-CN" sz="1600" dirty="0">
                <a:latin typeface="Courier New" panose="02070309020205020404" charset="0"/>
                <a:cs typeface="Courier New" panose="02070309020205020404" charset="0"/>
              </a:rPr>
              <a:t>    </a:t>
            </a:r>
            <a:r>
              <a:rPr lang="en-US" altLang="zh-CN" sz="1600" dirty="0" err="1">
                <a:latin typeface="Courier New" panose="02070309020205020404" charset="0"/>
                <a:cs typeface="Courier New" panose="02070309020205020404" charset="0"/>
              </a:rPr>
              <a:t>i</a:t>
            </a:r>
            <a:r>
              <a:rPr lang="en-US" altLang="zh-CN" sz="1600" dirty="0">
                <a:latin typeface="Courier New" panose="02070309020205020404" charset="0"/>
                <a:cs typeface="Courier New" panose="02070309020205020404" charset="0"/>
              </a:rPr>
              <a:t>=j=0             # </a:t>
            </a:r>
            <a:r>
              <a:rPr lang="en-US" altLang="zh-CN" sz="1600" dirty="0" err="1">
                <a:latin typeface="Courier New" panose="02070309020205020404" charset="0"/>
                <a:cs typeface="Courier New" panose="02070309020205020404" charset="0"/>
              </a:rPr>
              <a:t>i</a:t>
            </a:r>
            <a:r>
              <a:rPr lang="zh-CN" altLang="zh-CN" sz="1600" dirty="0">
                <a:latin typeface="Courier New" panose="02070309020205020404" charset="0"/>
                <a:cs typeface="Courier New" panose="02070309020205020404" charset="0"/>
              </a:rPr>
              <a:t>、</a:t>
            </a:r>
            <a:r>
              <a:rPr lang="en-US" altLang="zh-CN" sz="1600" dirty="0">
                <a:latin typeface="Courier New" panose="02070309020205020404" charset="0"/>
                <a:cs typeface="Courier New" panose="02070309020205020404" charset="0"/>
              </a:rPr>
              <a:t>j</a:t>
            </a:r>
            <a:r>
              <a:rPr lang="zh-CN" altLang="zh-CN" sz="1600" dirty="0">
                <a:latin typeface="Courier New" panose="02070309020205020404" charset="0"/>
                <a:cs typeface="Courier New" panose="02070309020205020404" charset="0"/>
              </a:rPr>
              <a:t>分别指向两个有序列表的首元素</a:t>
            </a:r>
          </a:p>
          <a:p>
            <a:r>
              <a:rPr lang="en-US" altLang="zh-CN" sz="1600" dirty="0">
                <a:latin typeface="Courier New" panose="02070309020205020404" charset="0"/>
                <a:cs typeface="Courier New" panose="02070309020205020404" charset="0"/>
              </a:rPr>
              <a:t>    k=0               # k</a:t>
            </a:r>
            <a:r>
              <a:rPr lang="zh-CN" altLang="zh-CN" sz="1600" dirty="0">
                <a:latin typeface="Courier New" panose="02070309020205020404" charset="0"/>
                <a:cs typeface="Courier New" panose="02070309020205020404" charset="0"/>
              </a:rPr>
              <a:t>指向</a:t>
            </a:r>
            <a:r>
              <a:rPr lang="en-US" altLang="zh-CN" sz="1600" dirty="0">
                <a:latin typeface="Courier New" panose="02070309020205020404" charset="0"/>
                <a:cs typeface="Courier New" panose="02070309020205020404" charset="0"/>
              </a:rPr>
              <a:t>c</a:t>
            </a:r>
            <a:r>
              <a:rPr lang="zh-CN" altLang="zh-CN" sz="1600" dirty="0">
                <a:latin typeface="Courier New" panose="02070309020205020404" charset="0"/>
                <a:cs typeface="Courier New" panose="02070309020205020404" charset="0"/>
              </a:rPr>
              <a:t>中元素，初值为</a:t>
            </a:r>
            <a:r>
              <a:rPr lang="en-US" altLang="zh-CN" sz="1600" dirty="0">
                <a:latin typeface="Courier New" panose="02070309020205020404" charset="0"/>
                <a:cs typeface="Courier New" panose="02070309020205020404" charset="0"/>
              </a:rPr>
              <a:t>0</a:t>
            </a:r>
            <a:endParaRPr lang="zh-CN" altLang="zh-CN" sz="1600" dirty="0">
              <a:latin typeface="Courier New" panose="02070309020205020404" charset="0"/>
              <a:cs typeface="Courier New" panose="02070309020205020404" charset="0"/>
            </a:endParaRPr>
          </a:p>
          <a:p>
            <a:r>
              <a:rPr lang="en-US" altLang="zh-CN" sz="1600" dirty="0">
                <a:latin typeface="Courier New" panose="02070309020205020404" charset="0"/>
                <a:cs typeface="Courier New" panose="02070309020205020404" charset="0"/>
              </a:rPr>
              <a:t>    while </a:t>
            </a:r>
            <a:r>
              <a:rPr lang="en-US" altLang="zh-CN" sz="1600" dirty="0" err="1">
                <a:latin typeface="Courier New" panose="02070309020205020404" charset="0"/>
                <a:cs typeface="Courier New" panose="02070309020205020404" charset="0"/>
              </a:rPr>
              <a:t>i</a:t>
            </a:r>
            <a:r>
              <a:rPr lang="en-US" altLang="zh-CN" sz="1600" dirty="0">
                <a:latin typeface="Courier New" panose="02070309020205020404" charset="0"/>
                <a:cs typeface="Courier New" panose="02070309020205020404" charset="0"/>
              </a:rPr>
              <a:t>&lt;m and j&lt;n:# </a:t>
            </a:r>
            <a:r>
              <a:rPr lang="zh-CN" altLang="zh-CN" sz="1600" dirty="0">
                <a:latin typeface="Courier New" panose="02070309020205020404" charset="0"/>
                <a:cs typeface="Courier New" panose="02070309020205020404" charset="0"/>
              </a:rPr>
              <a:t>当</a:t>
            </a:r>
            <a:r>
              <a:rPr lang="en-US" altLang="zh-CN" sz="1600" dirty="0" err="1">
                <a:latin typeface="Courier New" panose="02070309020205020404" charset="0"/>
                <a:cs typeface="Courier New" panose="02070309020205020404" charset="0"/>
              </a:rPr>
              <a:t>i</a:t>
            </a:r>
            <a:r>
              <a:rPr lang="zh-CN" altLang="zh-CN" sz="1600" dirty="0">
                <a:latin typeface="Courier New" panose="02070309020205020404" charset="0"/>
                <a:cs typeface="Courier New" panose="02070309020205020404" charset="0"/>
              </a:rPr>
              <a:t>、</a:t>
            </a:r>
            <a:r>
              <a:rPr lang="en-US" altLang="zh-CN" sz="1600" dirty="0">
                <a:latin typeface="Courier New" panose="02070309020205020404" charset="0"/>
                <a:cs typeface="Courier New" panose="02070309020205020404" charset="0"/>
              </a:rPr>
              <a:t>j</a:t>
            </a:r>
            <a:r>
              <a:rPr lang="zh-CN" altLang="zh-CN" sz="1600" dirty="0">
                <a:latin typeface="Courier New" panose="02070309020205020404" charset="0"/>
                <a:cs typeface="Courier New" panose="02070309020205020404" charset="0"/>
              </a:rPr>
              <a:t>都还有指向时，将它们所指的小者逐个存放到</a:t>
            </a:r>
            <a:r>
              <a:rPr lang="en-US" altLang="zh-CN" sz="1600" dirty="0">
                <a:latin typeface="Courier New" panose="02070309020205020404" charset="0"/>
                <a:cs typeface="Courier New" panose="02070309020205020404" charset="0"/>
              </a:rPr>
              <a:t>b</a:t>
            </a:r>
            <a:r>
              <a:rPr lang="zh-CN" altLang="zh-CN" sz="1600" dirty="0">
                <a:latin typeface="Courier New" panose="02070309020205020404" charset="0"/>
                <a:cs typeface="Courier New" panose="02070309020205020404" charset="0"/>
              </a:rPr>
              <a:t>中</a:t>
            </a:r>
          </a:p>
          <a:p>
            <a:r>
              <a:rPr lang="en-US" altLang="zh-CN" sz="1600" dirty="0">
                <a:latin typeface="Courier New" panose="02070309020205020404" charset="0"/>
                <a:cs typeface="Courier New" panose="02070309020205020404" charset="0"/>
              </a:rPr>
              <a:t>        if a[</a:t>
            </a:r>
            <a:r>
              <a:rPr lang="en-US" altLang="zh-CN" sz="1600" dirty="0" err="1">
                <a:latin typeface="Courier New" panose="02070309020205020404" charset="0"/>
                <a:cs typeface="Courier New" panose="02070309020205020404" charset="0"/>
              </a:rPr>
              <a:t>i</a:t>
            </a:r>
            <a:r>
              <a:rPr lang="en-US" altLang="zh-CN" sz="1600" dirty="0">
                <a:latin typeface="Courier New" panose="02070309020205020404" charset="0"/>
                <a:cs typeface="Courier New" panose="02070309020205020404" charset="0"/>
              </a:rPr>
              <a:t>]&lt;=b[j]:</a:t>
            </a:r>
          </a:p>
          <a:p>
            <a:r>
              <a:rPr lang="en-US" altLang="zh-CN" sz="1600" dirty="0">
                <a:latin typeface="Courier New" panose="02070309020205020404" charset="0"/>
                <a:cs typeface="Courier New" panose="02070309020205020404" charset="0"/>
              </a:rPr>
              <a:t>            c[k]=a[</a:t>
            </a:r>
            <a:r>
              <a:rPr lang="en-US" altLang="zh-CN" sz="1600" dirty="0" err="1">
                <a:latin typeface="Courier New" panose="02070309020205020404" charset="0"/>
                <a:cs typeface="Courier New" panose="02070309020205020404" charset="0"/>
              </a:rPr>
              <a:t>i</a:t>
            </a:r>
            <a:r>
              <a:rPr lang="en-US" altLang="zh-CN" sz="1600" dirty="0">
                <a:latin typeface="Courier New" panose="02070309020205020404" charset="0"/>
                <a:cs typeface="Courier New" panose="02070309020205020404" charset="0"/>
              </a:rPr>
              <a:t>];k+=1;i+=1</a:t>
            </a:r>
            <a:endParaRPr lang="zh-CN" altLang="zh-CN" sz="1600" dirty="0">
              <a:latin typeface="Courier New" panose="02070309020205020404" charset="0"/>
              <a:cs typeface="Courier New" panose="02070309020205020404" charset="0"/>
            </a:endParaRPr>
          </a:p>
          <a:p>
            <a:r>
              <a:rPr lang="en-US" altLang="zh-CN" sz="1600" dirty="0">
                <a:latin typeface="Courier New" panose="02070309020205020404" charset="0"/>
                <a:cs typeface="Courier New" panose="02070309020205020404" charset="0"/>
              </a:rPr>
              <a:t>        else:</a:t>
            </a:r>
          </a:p>
          <a:p>
            <a:r>
              <a:rPr lang="en-US" altLang="zh-CN" sz="1600" dirty="0">
                <a:latin typeface="Courier New" panose="02070309020205020404" charset="0"/>
                <a:cs typeface="Courier New" panose="02070309020205020404" charset="0"/>
              </a:rPr>
              <a:t>            c[k]=b[j];k+=1;j+=1</a:t>
            </a:r>
            <a:endParaRPr lang="zh-CN" altLang="zh-CN" sz="1600" dirty="0">
              <a:latin typeface="Courier New" panose="02070309020205020404" charset="0"/>
              <a:cs typeface="Courier New" panose="02070309020205020404" charset="0"/>
            </a:endParaRPr>
          </a:p>
          <a:p>
            <a:r>
              <a:rPr lang="en-US" altLang="zh-CN" sz="1600" dirty="0">
                <a:latin typeface="Courier New" panose="02070309020205020404" charset="0"/>
                <a:cs typeface="Courier New" panose="02070309020205020404" charset="0"/>
              </a:rPr>
              <a:t>    while </a:t>
            </a:r>
            <a:r>
              <a:rPr lang="en-US" altLang="zh-CN" sz="1600" dirty="0" err="1">
                <a:latin typeface="Courier New" panose="02070309020205020404" charset="0"/>
                <a:cs typeface="Courier New" panose="02070309020205020404" charset="0"/>
              </a:rPr>
              <a:t>i</a:t>
            </a:r>
            <a:r>
              <a:rPr lang="en-US" altLang="zh-CN" sz="1600" dirty="0">
                <a:latin typeface="Courier New" panose="02070309020205020404" charset="0"/>
                <a:cs typeface="Courier New" panose="02070309020205020404" charset="0"/>
              </a:rPr>
              <a:t>&lt;m:                 # </a:t>
            </a:r>
            <a:r>
              <a:rPr lang="zh-CN" altLang="zh-CN" sz="1600" dirty="0">
                <a:latin typeface="Courier New" panose="02070309020205020404" charset="0"/>
                <a:cs typeface="Courier New" panose="02070309020205020404" charset="0"/>
              </a:rPr>
              <a:t>将</a:t>
            </a:r>
            <a:r>
              <a:rPr lang="en-US" altLang="zh-CN" sz="1600" dirty="0">
                <a:latin typeface="Courier New" panose="02070309020205020404" charset="0"/>
                <a:cs typeface="Courier New" panose="02070309020205020404" charset="0"/>
              </a:rPr>
              <a:t>a</a:t>
            </a:r>
            <a:r>
              <a:rPr lang="zh-CN" altLang="zh-CN" sz="1600" dirty="0">
                <a:latin typeface="Courier New" panose="02070309020205020404" charset="0"/>
                <a:cs typeface="Courier New" panose="02070309020205020404" charset="0"/>
              </a:rPr>
              <a:t>列表的剩余部分合并到</a:t>
            </a:r>
            <a:r>
              <a:rPr lang="en-US" altLang="zh-CN" sz="1600" dirty="0">
                <a:latin typeface="Courier New" panose="02070309020205020404" charset="0"/>
                <a:cs typeface="Courier New" panose="02070309020205020404" charset="0"/>
              </a:rPr>
              <a:t>c</a:t>
            </a:r>
            <a:r>
              <a:rPr lang="zh-CN" altLang="zh-CN" sz="1600" dirty="0">
                <a:latin typeface="Courier New" panose="02070309020205020404" charset="0"/>
                <a:cs typeface="Courier New" panose="02070309020205020404" charset="0"/>
              </a:rPr>
              <a:t>中</a:t>
            </a:r>
          </a:p>
          <a:p>
            <a:r>
              <a:rPr lang="en-US" altLang="zh-CN" sz="1600" dirty="0">
                <a:latin typeface="Courier New" panose="02070309020205020404" charset="0"/>
                <a:cs typeface="Courier New" panose="02070309020205020404" charset="0"/>
              </a:rPr>
              <a:t>        c[k]=a[</a:t>
            </a:r>
            <a:r>
              <a:rPr lang="en-US" altLang="zh-CN" sz="1600" dirty="0" err="1">
                <a:latin typeface="Courier New" panose="02070309020205020404" charset="0"/>
                <a:cs typeface="Courier New" panose="02070309020205020404" charset="0"/>
              </a:rPr>
              <a:t>i</a:t>
            </a:r>
            <a:r>
              <a:rPr lang="en-US" altLang="zh-CN" sz="1600" dirty="0">
                <a:latin typeface="Courier New" panose="02070309020205020404" charset="0"/>
                <a:cs typeface="Courier New" panose="02070309020205020404" charset="0"/>
              </a:rPr>
              <a:t>];k+=1;i+=1 </a:t>
            </a:r>
            <a:endParaRPr lang="zh-CN" altLang="zh-CN" sz="1600" dirty="0">
              <a:latin typeface="Courier New" panose="02070309020205020404" charset="0"/>
              <a:cs typeface="Courier New" panose="02070309020205020404" charset="0"/>
            </a:endParaRPr>
          </a:p>
          <a:p>
            <a:r>
              <a:rPr lang="en-US" altLang="zh-CN" sz="1600" dirty="0">
                <a:latin typeface="Courier New" panose="02070309020205020404" charset="0"/>
                <a:cs typeface="Courier New" panose="02070309020205020404" charset="0"/>
              </a:rPr>
              <a:t>    while j&lt;n:                 # </a:t>
            </a:r>
            <a:r>
              <a:rPr lang="zh-CN" altLang="zh-CN" sz="1600" dirty="0">
                <a:latin typeface="Courier New" panose="02070309020205020404" charset="0"/>
                <a:cs typeface="Courier New" panose="02070309020205020404" charset="0"/>
              </a:rPr>
              <a:t>将</a:t>
            </a:r>
            <a:r>
              <a:rPr lang="en-US" altLang="zh-CN" sz="1600" dirty="0">
                <a:latin typeface="Courier New" panose="02070309020205020404" charset="0"/>
                <a:cs typeface="Courier New" panose="02070309020205020404" charset="0"/>
              </a:rPr>
              <a:t>b</a:t>
            </a:r>
            <a:r>
              <a:rPr lang="zh-CN" altLang="zh-CN" sz="1600" dirty="0">
                <a:latin typeface="Courier New" panose="02070309020205020404" charset="0"/>
                <a:cs typeface="Courier New" panose="02070309020205020404" charset="0"/>
              </a:rPr>
              <a:t>列表的剩余部分合并到</a:t>
            </a:r>
            <a:r>
              <a:rPr lang="en-US" altLang="zh-CN" sz="1600" dirty="0">
                <a:latin typeface="Courier New" panose="02070309020205020404" charset="0"/>
                <a:cs typeface="Courier New" panose="02070309020205020404" charset="0"/>
              </a:rPr>
              <a:t>c</a:t>
            </a:r>
            <a:r>
              <a:rPr lang="zh-CN" altLang="zh-CN" sz="1600" dirty="0">
                <a:latin typeface="Courier New" panose="02070309020205020404" charset="0"/>
                <a:cs typeface="Courier New" panose="02070309020205020404" charset="0"/>
              </a:rPr>
              <a:t>中</a:t>
            </a:r>
          </a:p>
          <a:p>
            <a:r>
              <a:rPr lang="en-US" altLang="zh-CN" sz="1600" dirty="0">
                <a:latin typeface="Courier New" panose="02070309020205020404" charset="0"/>
                <a:cs typeface="Courier New" panose="02070309020205020404" charset="0"/>
              </a:rPr>
              <a:t>        c[k]=b[j];k+=1;j+=1</a:t>
            </a:r>
            <a:endParaRPr lang="zh-CN" altLang="zh-CN" sz="1600" dirty="0">
              <a:latin typeface="Courier New" panose="02070309020205020404" charset="0"/>
              <a:cs typeface="Courier New" panose="020703090202050204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292100" y="928688"/>
            <a:ext cx="7754938" cy="4001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361950" marR="0" lvl="1" indent="-3619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pitchFamily="2" charset="2"/>
              <a:buChar char="l"/>
              <a:defRPr/>
            </a:pPr>
            <a:r>
              <a:rPr lang="zh-CN" altLang="en-US" sz="2000" b="1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序列合并</a:t>
            </a:r>
            <a:endParaRPr lang="en-US" altLang="zh-CN" sz="2000" b="1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" name="Rectangle 4"/>
          <p:cNvSpPr txBox="1"/>
          <p:nvPr>
            <p:custDataLst>
              <p:tags r:id="rId1"/>
            </p:custDataLst>
          </p:nvPr>
        </p:nvSpPr>
        <p:spPr>
          <a:xfrm>
            <a:off x="214313" y="285750"/>
            <a:ext cx="6286500" cy="642938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0000"/>
            </a:pPr>
            <a:r>
              <a:rPr lang="en-US" altLang="zh-CN" sz="3200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2.4 </a:t>
            </a:r>
            <a:r>
              <a:rPr lang="zh-CN" altLang="en-US" sz="3200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在线题目求解</a:t>
            </a:r>
            <a:endParaRPr lang="zh-CN" altLang="en-US" sz="3200" noProof="0" dirty="0"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34B5AD8C-137C-45D3-9DD4-17D8746B5A3A}"/>
              </a:ext>
            </a:extLst>
          </p:cNvPr>
          <p:cNvSpPr txBox="1"/>
          <p:nvPr/>
        </p:nvSpPr>
        <p:spPr>
          <a:xfrm>
            <a:off x="363937" y="1328798"/>
            <a:ext cx="6120988" cy="181588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1600" dirty="0">
                <a:latin typeface="Courier New" panose="02070309020205020404" charset="0"/>
                <a:cs typeface="Courier New" panose="02070309020205020404" charset="0"/>
              </a:rPr>
              <a:t>T=int(input())</a:t>
            </a:r>
            <a:endParaRPr lang="zh-CN" altLang="zh-CN" sz="1600" dirty="0">
              <a:latin typeface="Courier New" panose="02070309020205020404" charset="0"/>
              <a:cs typeface="Courier New" panose="02070309020205020404" charset="0"/>
            </a:endParaRPr>
          </a:p>
          <a:p>
            <a:r>
              <a:rPr lang="en-US" altLang="zh-CN" sz="1600" dirty="0">
                <a:latin typeface="Courier New" panose="02070309020205020404" charset="0"/>
                <a:cs typeface="Courier New" panose="02070309020205020404" charset="0"/>
              </a:rPr>
              <a:t>for </a:t>
            </a:r>
            <a:r>
              <a:rPr lang="en-US" altLang="zh-CN" sz="1600" dirty="0" err="1">
                <a:latin typeface="Courier New" panose="02070309020205020404" charset="0"/>
                <a:cs typeface="Courier New" panose="02070309020205020404" charset="0"/>
              </a:rPr>
              <a:t>i</a:t>
            </a:r>
            <a:r>
              <a:rPr lang="en-US" altLang="zh-CN" sz="1600" dirty="0">
                <a:latin typeface="Courier New" panose="02070309020205020404" charset="0"/>
                <a:cs typeface="Courier New" panose="02070309020205020404" charset="0"/>
              </a:rPr>
              <a:t> in range(T):</a:t>
            </a:r>
            <a:endParaRPr lang="zh-CN" altLang="zh-CN" sz="1600" dirty="0">
              <a:latin typeface="Courier New" panose="02070309020205020404" charset="0"/>
              <a:cs typeface="Courier New" panose="02070309020205020404" charset="0"/>
            </a:endParaRPr>
          </a:p>
          <a:p>
            <a:r>
              <a:rPr lang="en-US" altLang="zh-CN" sz="1600" dirty="0">
                <a:latin typeface="Courier New" panose="02070309020205020404" charset="0"/>
                <a:cs typeface="Courier New" panose="02070309020205020404" charset="0"/>
              </a:rPr>
              <a:t>    m,*a=map(int, input().split())</a:t>
            </a:r>
            <a:endParaRPr lang="zh-CN" altLang="zh-CN" sz="1600" dirty="0">
              <a:latin typeface="Courier New" panose="02070309020205020404" charset="0"/>
              <a:cs typeface="Courier New" panose="02070309020205020404" charset="0"/>
            </a:endParaRPr>
          </a:p>
          <a:p>
            <a:r>
              <a:rPr lang="en-US" altLang="zh-CN" sz="1600" dirty="0">
                <a:latin typeface="Courier New" panose="02070309020205020404" charset="0"/>
                <a:cs typeface="Courier New" panose="02070309020205020404" charset="0"/>
              </a:rPr>
              <a:t>    n,*b=map(int, input().split())</a:t>
            </a:r>
            <a:endParaRPr lang="zh-CN" altLang="zh-CN" sz="1600" dirty="0">
              <a:latin typeface="Courier New" panose="02070309020205020404" charset="0"/>
              <a:cs typeface="Courier New" panose="02070309020205020404" charset="0"/>
            </a:endParaRPr>
          </a:p>
          <a:p>
            <a:r>
              <a:rPr lang="en-US" altLang="zh-CN" sz="1600" dirty="0">
                <a:latin typeface="Courier New" panose="02070309020205020404" charset="0"/>
                <a:cs typeface="Courier New" panose="02070309020205020404" charset="0"/>
              </a:rPr>
              <a:t>    c=[0]*(</a:t>
            </a:r>
            <a:r>
              <a:rPr lang="en-US" altLang="zh-CN" sz="1600" dirty="0" err="1">
                <a:latin typeface="Courier New" panose="02070309020205020404" charset="0"/>
                <a:cs typeface="Courier New" panose="02070309020205020404" charset="0"/>
              </a:rPr>
              <a:t>m+n</a:t>
            </a:r>
            <a:r>
              <a:rPr lang="en-US" altLang="zh-CN" sz="1600" dirty="0">
                <a:latin typeface="Courier New" panose="02070309020205020404" charset="0"/>
                <a:cs typeface="Courier New" panose="02070309020205020404" charset="0"/>
              </a:rPr>
              <a:t>)</a:t>
            </a:r>
            <a:endParaRPr lang="zh-CN" altLang="zh-CN" sz="1600" dirty="0">
              <a:latin typeface="Courier New" panose="02070309020205020404" charset="0"/>
              <a:cs typeface="Courier New" panose="02070309020205020404" charset="0"/>
            </a:endParaRPr>
          </a:p>
          <a:p>
            <a:r>
              <a:rPr lang="en-US" altLang="zh-CN" sz="1600" dirty="0">
                <a:latin typeface="Courier New" panose="02070309020205020404" charset="0"/>
                <a:cs typeface="Courier New" panose="02070309020205020404" charset="0"/>
              </a:rPr>
              <a:t>    merge(</a:t>
            </a:r>
            <a:r>
              <a:rPr lang="en-US" altLang="zh-CN" sz="1600" dirty="0" err="1">
                <a:latin typeface="Courier New" panose="02070309020205020404" charset="0"/>
                <a:cs typeface="Courier New" panose="02070309020205020404" charset="0"/>
              </a:rPr>
              <a:t>a,b,c</a:t>
            </a:r>
            <a:r>
              <a:rPr lang="en-US" altLang="zh-CN" sz="1600" dirty="0">
                <a:latin typeface="Courier New" panose="02070309020205020404" charset="0"/>
                <a:cs typeface="Courier New" panose="02070309020205020404" charset="0"/>
              </a:rPr>
              <a:t>)</a:t>
            </a:r>
            <a:endParaRPr lang="zh-CN" altLang="zh-CN" sz="1600" dirty="0">
              <a:latin typeface="Courier New" panose="02070309020205020404" charset="0"/>
              <a:cs typeface="Courier New" panose="02070309020205020404" charset="0"/>
            </a:endParaRPr>
          </a:p>
          <a:p>
            <a:r>
              <a:rPr lang="en-US" altLang="zh-CN" sz="1600" dirty="0">
                <a:latin typeface="Courier New" panose="02070309020205020404" charset="0"/>
                <a:cs typeface="Courier New" panose="02070309020205020404" charset="0"/>
              </a:rPr>
              <a:t>    print(*c)</a:t>
            </a:r>
            <a:endParaRPr lang="en-US" sz="1600" dirty="0">
              <a:latin typeface="Courier New" panose="02070309020205020404" charset="0"/>
              <a:cs typeface="Courier New" panose="020703090202050204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Rectangle 4"/>
          <p:cNvSpPr txBox="1"/>
          <p:nvPr/>
        </p:nvSpPr>
        <p:spPr>
          <a:xfrm>
            <a:off x="214313" y="285750"/>
            <a:ext cx="6286500" cy="642938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0000"/>
            </a:pPr>
            <a:r>
              <a:rPr lang="zh-CN" altLang="en-US" sz="3200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在线题目</a:t>
            </a:r>
            <a:endParaRPr sz="3200" noProof="0" dirty="0"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92100" y="928688"/>
            <a:ext cx="7754938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361950" marR="0" lvl="1" indent="-3619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pitchFamily="2" charset="2"/>
              <a:buChar char="l"/>
              <a:defRPr/>
            </a:pPr>
            <a:r>
              <a:rPr lang="zh-CN" altLang="en-US" sz="2000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序列合并</a:t>
            </a:r>
            <a:endParaRPr sz="2000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395604" y="1327785"/>
            <a:ext cx="7651433" cy="258532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266700" algn="just"/>
            <a:r>
              <a:rPr lang="zh-CN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已知序列</a:t>
            </a:r>
            <a:r>
              <a:rPr lang="en-US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zh-CN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、</a:t>
            </a:r>
            <a:r>
              <a:rPr lang="en-US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zh-CN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各有</a:t>
            </a:r>
            <a:r>
              <a:rPr lang="en-US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m</a:t>
            </a:r>
            <a:r>
              <a:rPr lang="zh-CN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、</a:t>
            </a:r>
            <a:r>
              <a:rPr lang="en-US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n</a:t>
            </a:r>
            <a:r>
              <a:rPr lang="zh-CN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个元素，且元素按值非递减序排列，现要求把</a:t>
            </a:r>
            <a:r>
              <a:rPr lang="en-US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zh-CN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和</a:t>
            </a:r>
            <a:r>
              <a:rPr lang="en-US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zh-CN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合并为一个新的序列</a:t>
            </a:r>
            <a:r>
              <a:rPr lang="en-US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  <a:r>
              <a:rPr lang="zh-CN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，且</a:t>
            </a:r>
            <a:r>
              <a:rPr lang="en-US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  <a:r>
              <a:rPr lang="zh-CN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中的元素仍然按值非递减序排列。</a:t>
            </a:r>
          </a:p>
          <a:p>
            <a:r>
              <a:rPr lang="zh-CN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例如，若</a:t>
            </a:r>
            <a:r>
              <a:rPr lang="en-US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A=(3</a:t>
            </a:r>
            <a:r>
              <a:rPr lang="zh-CN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5</a:t>
            </a:r>
            <a:r>
              <a:rPr lang="zh-CN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8</a:t>
            </a:r>
            <a:r>
              <a:rPr lang="zh-CN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11)</a:t>
            </a:r>
            <a:r>
              <a:rPr lang="zh-CN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B=(2</a:t>
            </a:r>
            <a:r>
              <a:rPr lang="zh-CN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6</a:t>
            </a:r>
            <a:r>
              <a:rPr lang="zh-CN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8</a:t>
            </a:r>
            <a:r>
              <a:rPr lang="zh-CN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9</a:t>
            </a:r>
            <a:r>
              <a:rPr lang="zh-CN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11</a:t>
            </a:r>
            <a:r>
              <a:rPr lang="zh-CN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15</a:t>
            </a:r>
            <a:r>
              <a:rPr lang="zh-CN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20)</a:t>
            </a:r>
            <a:r>
              <a:rPr lang="zh-CN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endParaRPr lang="en-US" altLang="zh-CN" sz="1800" kern="1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lang="zh-CN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</a:t>
            </a:r>
            <a:r>
              <a:rPr lang="en-US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en-US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C=(2</a:t>
            </a:r>
            <a:r>
              <a:rPr lang="zh-CN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zh-CN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5</a:t>
            </a:r>
            <a:r>
              <a:rPr lang="zh-CN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6</a:t>
            </a:r>
            <a:r>
              <a:rPr lang="zh-CN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8</a:t>
            </a:r>
            <a:r>
              <a:rPr lang="zh-CN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8</a:t>
            </a:r>
            <a:r>
              <a:rPr lang="zh-CN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9</a:t>
            </a:r>
            <a:r>
              <a:rPr lang="zh-CN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11</a:t>
            </a:r>
            <a:r>
              <a:rPr lang="zh-CN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11</a:t>
            </a:r>
            <a:r>
              <a:rPr lang="zh-CN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15</a:t>
            </a:r>
            <a:r>
              <a:rPr lang="zh-CN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20)</a:t>
            </a:r>
            <a:r>
              <a:rPr lang="zh-CN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sz="1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输入</a:t>
            </a:r>
            <a:r>
              <a:rPr sz="18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</a:p>
          <a:p>
            <a:r>
              <a:rPr lang="en-US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首先输入一个正整数</a:t>
            </a:r>
            <a:r>
              <a:rPr lang="en-US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T</a:t>
            </a:r>
            <a:r>
              <a:rPr lang="zh-CN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，表示测试数据的组数，然后是</a:t>
            </a:r>
            <a:r>
              <a:rPr lang="en-US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T</a:t>
            </a:r>
            <a:r>
              <a:rPr lang="zh-CN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组测试数据。每组测试数据输入两行，其中第一行先输入</a:t>
            </a:r>
            <a:r>
              <a:rPr lang="en-US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zh-CN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的元素个数</a:t>
            </a:r>
            <a:r>
              <a:rPr lang="en-US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m</a:t>
            </a:r>
            <a:r>
              <a:rPr lang="zh-CN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1≤m≤100</a:t>
            </a:r>
            <a:r>
              <a:rPr lang="zh-CN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），再输入</a:t>
            </a:r>
            <a:r>
              <a:rPr lang="en-US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m</a:t>
            </a:r>
            <a:r>
              <a:rPr lang="zh-CN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个</a:t>
            </a:r>
            <a:r>
              <a:rPr lang="en-US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zh-CN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中的元素（整数）。第二行先输入</a:t>
            </a:r>
            <a:r>
              <a:rPr lang="en-US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zh-CN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的元素个数</a:t>
            </a:r>
            <a:r>
              <a:rPr lang="en-US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n</a:t>
            </a:r>
            <a:r>
              <a:rPr lang="zh-CN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1≤n≤100</a:t>
            </a:r>
            <a:r>
              <a:rPr lang="zh-CN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），再输入</a:t>
            </a:r>
            <a:r>
              <a:rPr lang="en-US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n</a:t>
            </a:r>
            <a:r>
              <a:rPr lang="zh-CN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个</a:t>
            </a:r>
            <a:r>
              <a:rPr lang="en-US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zh-CN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中的元素（整数）。</a:t>
            </a:r>
            <a:endParaRPr sz="18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427514" y="3867894"/>
            <a:ext cx="832088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sz="1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输出</a:t>
            </a:r>
            <a:r>
              <a:rPr sz="18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</a:p>
          <a:p>
            <a:r>
              <a:rPr lang="en-US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</a:t>
            </a:r>
            <a:r>
              <a:rPr lang="zh-CN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对于每组测试数据，输出序列</a:t>
            </a:r>
            <a:r>
              <a:rPr lang="en-US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  <a:r>
              <a:rPr lang="zh-CN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中的全部元素，每两个元素之间留一个空格。</a:t>
            </a:r>
            <a:endParaRPr sz="1800" dirty="0"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Rectangle 4"/>
          <p:cNvSpPr txBox="1"/>
          <p:nvPr/>
        </p:nvSpPr>
        <p:spPr>
          <a:xfrm>
            <a:off x="214313" y="285750"/>
            <a:ext cx="6286500" cy="642938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0000"/>
            </a:pPr>
            <a:r>
              <a:rPr lang="zh-CN" altLang="en-US" sz="3200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在线题目</a:t>
            </a:r>
            <a:endParaRPr sz="3200" noProof="0" dirty="0"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92100" y="928688"/>
            <a:ext cx="7754938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361950" marR="0" lvl="1" indent="-3619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pitchFamily="2" charset="2"/>
              <a:buChar char="l"/>
              <a:defRPr/>
            </a:pPr>
            <a:r>
              <a:rPr lang="zh-CN" altLang="en-US" sz="2000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序列合并</a:t>
            </a:r>
            <a:endParaRPr sz="2000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395605" y="1327785"/>
            <a:ext cx="4095750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sz="1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输入样例</a:t>
            </a:r>
            <a:r>
              <a:rPr lang="en-US" sz="1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:</a:t>
            </a:r>
            <a:endParaRPr lang="en-US" sz="18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just"/>
            <a:r>
              <a:rPr lang="en-US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endParaRPr lang="zh-CN" altLang="zh-CN" sz="18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just"/>
            <a:r>
              <a:rPr lang="en-US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4 3 5 8 11</a:t>
            </a:r>
            <a:endParaRPr lang="zh-CN" altLang="zh-CN" sz="18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r>
              <a:rPr lang="en-US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7 2 6 8 9 11 15 20</a:t>
            </a:r>
            <a:endParaRPr lang="zh-CN" sz="1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r>
              <a:rPr lang="zh-CN" sz="1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输出样例:</a:t>
            </a:r>
          </a:p>
          <a:p>
            <a:r>
              <a:rPr lang="en-US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2 3 5 6 8 8 9 11 11 15 20</a:t>
            </a:r>
            <a:endParaRPr lang="en-US" sz="18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005147" y="3049672"/>
            <a:ext cx="5887333" cy="147732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1800" b="1" dirty="0">
                <a:latin typeface="Times New Roman" panose="02020603050405020304" pitchFamily="18" charset="0"/>
                <a:sym typeface="+mn-ea"/>
              </a:rPr>
              <a:t>解题思路</a:t>
            </a:r>
            <a:r>
              <a:rPr lang="en-US" sz="1800" b="1" dirty="0">
                <a:latin typeface="Times New Roman" panose="02020603050405020304" pitchFamily="18" charset="0"/>
                <a:sym typeface="+mn-ea"/>
              </a:rPr>
              <a:t>:</a:t>
            </a:r>
          </a:p>
          <a:p>
            <a:r>
              <a:rPr lang="zh-CN" altLang="zh-CN" dirty="0"/>
              <a:t>本题要求合并两个非递减序的序列，每个序列可用一个列表表示，一种思路是直接合并两个列表再排序，但使用该方法的时间复杂度较高；另一种思路是逐个比较两个列表中元素的大小，将其中的小者存放到结果列表中</a:t>
            </a:r>
            <a:r>
              <a:rPr lang="zh-CN" altLang="en-US" dirty="0"/>
              <a:t>。</a:t>
            </a:r>
            <a:endParaRPr lang="zh-CN" sz="18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Rectangle 4"/>
          <p:cNvSpPr txBox="1"/>
          <p:nvPr/>
        </p:nvSpPr>
        <p:spPr>
          <a:xfrm>
            <a:off x="214313" y="285750"/>
            <a:ext cx="6286500" cy="642938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0000"/>
            </a:pPr>
            <a:r>
              <a:rPr sz="3200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2.1 </a:t>
            </a:r>
            <a:r>
              <a:rPr sz="3200" noProof="0" dirty="0" err="1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线性表</a:t>
            </a:r>
            <a:r>
              <a:rPr lang="zh-CN" altLang="en-US" sz="3200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的</a:t>
            </a:r>
            <a:r>
              <a:rPr sz="3200" noProof="0" dirty="0" err="1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基础知识</a:t>
            </a:r>
            <a:endParaRPr lang="zh-CN" altLang="en-US" sz="32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92100" y="928688"/>
            <a:ext cx="7754938" cy="34766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361950" marR="0" lvl="1" indent="-3619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pitchFamily="2" charset="2"/>
              <a:buChar char="l"/>
              <a:defRPr/>
            </a:pPr>
            <a:r>
              <a:rPr lang="zh-CN" altLang="zh-CN" sz="2000" b="1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线性表</a:t>
            </a:r>
            <a:r>
              <a:rPr lang="zh-CN"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(a</a:t>
            </a:r>
            <a:r>
              <a:rPr lang="zh-CN" altLang="zh-CN" sz="2000" strike="noStrike" baseline="-25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1</a:t>
            </a:r>
            <a:r>
              <a:rPr lang="zh-CN"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，a</a:t>
            </a:r>
            <a:r>
              <a:rPr lang="zh-CN" altLang="zh-CN" sz="2000" strike="noStrike" baseline="-25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2</a:t>
            </a:r>
            <a:r>
              <a:rPr lang="zh-CN"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，… ，a</a:t>
            </a:r>
            <a:r>
              <a:rPr lang="zh-CN" altLang="zh-CN" sz="2000" strike="noStrike" baseline="-25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i</a:t>
            </a:r>
            <a:r>
              <a:rPr lang="zh-CN"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，… ，a</a:t>
            </a:r>
            <a:r>
              <a:rPr lang="zh-CN" altLang="zh-CN" sz="2000" strike="noStrike" baseline="-25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n</a:t>
            </a:r>
            <a:r>
              <a:rPr lang="zh-CN"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)是一种最简单的线性结构，是n个特性相同的数据元素构成的有限序列；其中，n称为线性表的</a:t>
            </a:r>
            <a:r>
              <a:rPr lang="zh-CN" altLang="zh-CN" sz="2000" b="1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表长</a:t>
            </a:r>
            <a:r>
              <a:rPr lang="zh-CN"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；n=0的线性表称为</a:t>
            </a:r>
            <a:r>
              <a:rPr lang="zh-CN" altLang="zh-CN" sz="2000" b="1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空表</a:t>
            </a:r>
            <a:r>
              <a:rPr lang="zh-CN"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；i称为数据元素a</a:t>
            </a:r>
            <a:r>
              <a:rPr lang="zh-CN" altLang="zh-CN" sz="2000" strike="noStrike" baseline="-25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i</a:t>
            </a:r>
            <a:r>
              <a:rPr lang="zh-CN"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的</a:t>
            </a:r>
            <a:r>
              <a:rPr lang="zh-CN" altLang="zh-CN" sz="2000" b="1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位序</a:t>
            </a:r>
            <a:r>
              <a:rPr lang="zh-CN"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。</a:t>
            </a:r>
          </a:p>
          <a:p>
            <a:pPr marL="361950" marR="0" lvl="1" indent="-3619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pitchFamily="2" charset="2"/>
              <a:buChar char="l"/>
              <a:defRPr/>
            </a:pPr>
            <a:r>
              <a:rPr lang="zh-CN"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线性表(a</a:t>
            </a:r>
            <a:r>
              <a:rPr lang="zh-CN" altLang="zh-CN" sz="2000" strike="noStrike" baseline="-25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1</a:t>
            </a:r>
            <a:r>
              <a:rPr lang="zh-CN"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，a</a:t>
            </a:r>
            <a:r>
              <a:rPr lang="zh-CN" altLang="zh-CN" sz="2000" strike="noStrike" baseline="-25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2</a:t>
            </a:r>
            <a:r>
              <a:rPr lang="zh-CN"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，… ，a</a:t>
            </a:r>
            <a:r>
              <a:rPr lang="zh-CN" altLang="zh-CN" sz="2000" strike="noStrike" baseline="-25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i</a:t>
            </a:r>
            <a:r>
              <a:rPr lang="zh-CN"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，… ，a</a:t>
            </a:r>
            <a:r>
              <a:rPr lang="zh-CN" altLang="zh-CN" sz="2000" strike="noStrike" baseline="-25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n</a:t>
            </a:r>
            <a:r>
              <a:rPr lang="zh-CN"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)具有以下</a:t>
            </a:r>
            <a:r>
              <a:rPr lang="zh-CN" altLang="zh-CN" sz="2000" b="1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基本特征</a:t>
            </a:r>
            <a:r>
              <a:rPr lang="zh-CN"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：</a:t>
            </a:r>
          </a:p>
          <a:p>
            <a:pPr marL="0" marR="0" lvl="1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pitchFamily="2" charset="2"/>
              <a:defRPr/>
            </a:pPr>
            <a:r>
              <a:rPr lang="zh-CN"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（1）存在唯一的一个“首元素”（第一个元素），即a</a:t>
            </a:r>
            <a:r>
              <a:rPr lang="zh-CN" altLang="zh-CN" sz="2000" strike="noStrike" baseline="-25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1</a:t>
            </a:r>
            <a:r>
              <a:rPr lang="zh-CN"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；</a:t>
            </a:r>
          </a:p>
          <a:p>
            <a:pPr marL="0" marR="0" lvl="1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pitchFamily="2" charset="2"/>
              <a:defRPr/>
            </a:pPr>
            <a:r>
              <a:rPr lang="zh-CN"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（2）存在唯一的一个“尾元素”（最后一个元素），即a</a:t>
            </a:r>
            <a:r>
              <a:rPr lang="zh-CN" altLang="zh-CN" sz="2000" strike="noStrike" baseline="-25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n</a:t>
            </a:r>
            <a:r>
              <a:rPr lang="zh-CN"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；</a:t>
            </a:r>
          </a:p>
          <a:p>
            <a:pPr marL="0" marR="0" lvl="1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pitchFamily="2" charset="2"/>
              <a:defRPr/>
            </a:pPr>
            <a:r>
              <a:rPr lang="zh-CN"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（3）除首元素之外，其他元素均仅有一个前驱，如a</a:t>
            </a:r>
            <a:r>
              <a:rPr lang="zh-CN" altLang="zh-CN" sz="2000" strike="noStrike" baseline="-25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2</a:t>
            </a:r>
            <a:r>
              <a:rPr lang="zh-CN"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的前驱为a</a:t>
            </a:r>
            <a:r>
              <a:rPr lang="zh-CN" altLang="zh-CN" sz="2000" strike="noStrike" baseline="-25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1</a:t>
            </a:r>
            <a:r>
              <a:rPr lang="zh-CN"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，a</a:t>
            </a:r>
            <a:r>
              <a:rPr lang="zh-CN" altLang="zh-CN" sz="2000" strike="noStrike" baseline="-25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n</a:t>
            </a:r>
            <a:r>
              <a:rPr lang="zh-CN"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的前驱为a</a:t>
            </a:r>
            <a:r>
              <a:rPr lang="zh-CN" altLang="zh-CN" sz="2000" strike="noStrike" baseline="-25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n-1</a:t>
            </a:r>
            <a:r>
              <a:rPr lang="zh-CN"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；</a:t>
            </a:r>
          </a:p>
          <a:p>
            <a:pPr marL="0" marR="0" lvl="1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pitchFamily="2" charset="2"/>
              <a:defRPr/>
            </a:pPr>
            <a:r>
              <a:rPr lang="zh-CN"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（4）除尾元素之外，其他元素均仅有一个后继，如a</a:t>
            </a:r>
            <a:r>
              <a:rPr lang="zh-CN" altLang="zh-CN" sz="2000" strike="noStrike" baseline="-25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1</a:t>
            </a:r>
            <a:r>
              <a:rPr lang="zh-CN"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的后继为a</a:t>
            </a:r>
            <a:r>
              <a:rPr lang="zh-CN" altLang="zh-CN" sz="2000" strike="noStrike" baseline="-25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2</a:t>
            </a:r>
            <a:r>
              <a:rPr lang="zh-CN"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，a</a:t>
            </a:r>
            <a:r>
              <a:rPr lang="zh-CN" altLang="zh-CN" sz="2000" strike="noStrike" baseline="-25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n-1</a:t>
            </a:r>
            <a:r>
              <a:rPr lang="zh-CN"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的后继为a</a:t>
            </a:r>
            <a:r>
              <a:rPr lang="zh-CN" altLang="zh-CN" sz="2000" strike="noStrike" baseline="-25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n</a:t>
            </a:r>
            <a:r>
              <a:rPr lang="zh-CN"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。</a:t>
            </a:r>
            <a:endParaRPr lang="en-US" altLang="zh-CN"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uiExpand="1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Rectangle 4"/>
          <p:cNvSpPr txBox="1"/>
          <p:nvPr/>
        </p:nvSpPr>
        <p:spPr>
          <a:xfrm>
            <a:off x="214313" y="285750"/>
            <a:ext cx="6286500" cy="642938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0000"/>
            </a:pPr>
            <a:r>
              <a:rPr lang="en-US" altLang="zh-CN" sz="3200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2.1 </a:t>
            </a:r>
            <a:r>
              <a:rPr lang="zh-CN" altLang="en-US" sz="3200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线性表的基础知识</a:t>
            </a:r>
            <a:endParaRPr lang="zh-CN" altLang="en-US" sz="32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92100" y="928688"/>
            <a:ext cx="7754938" cy="18148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361950" marR="0" lvl="1" indent="-3619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pitchFamily="2" charset="2"/>
              <a:buChar char="l"/>
              <a:defRPr/>
            </a:pPr>
            <a:r>
              <a:rPr lang="zh-CN"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6个英文字母可构成线性表(A, B, C, D, E, F)</a:t>
            </a:r>
          </a:p>
          <a:p>
            <a:pPr marL="361950" marR="0" lvl="1" indent="-3619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pitchFamily="2" charset="2"/>
              <a:buChar char="l"/>
              <a:defRPr/>
            </a:pPr>
            <a:r>
              <a:rPr lang="zh-CN"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5个整数可构成线性表(1, 2, 3, 4, 5)。</a:t>
            </a:r>
          </a:p>
          <a:p>
            <a:pPr marL="361950" marR="0" lvl="1" indent="-3619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pitchFamily="2" charset="2"/>
              <a:buChar char="l"/>
              <a:defRPr/>
            </a:pPr>
            <a:r>
              <a:rPr lang="zh-CN"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线性表具有创建、遍历、插入、删除、修改和查询等基本操作。</a:t>
            </a:r>
          </a:p>
          <a:p>
            <a:pPr marL="361950" marR="0" lvl="1" indent="-3619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pitchFamily="2" charset="2"/>
              <a:buChar char="l"/>
              <a:defRPr/>
            </a:pPr>
            <a:r>
              <a:rPr lang="zh-CN"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线性表既可采用</a:t>
            </a:r>
            <a:r>
              <a:rPr lang="zh-CN" altLang="zh-CN" sz="2000" b="1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顺序存储结构</a:t>
            </a:r>
            <a:r>
              <a:rPr lang="zh-CN"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，又可采用</a:t>
            </a:r>
            <a:r>
              <a:rPr lang="zh-CN" altLang="zh-CN" sz="2000" b="1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链式存储结构</a:t>
            </a:r>
            <a:r>
              <a:rPr lang="zh-CN"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，相应的线性表分别称为</a:t>
            </a:r>
            <a:r>
              <a:rPr lang="zh-CN" altLang="zh-CN" sz="2000" b="1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顺序表</a:t>
            </a:r>
            <a:r>
              <a:rPr lang="zh-CN"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和</a:t>
            </a:r>
            <a:r>
              <a:rPr lang="zh-CN" altLang="zh-CN" sz="2000" b="1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链表</a:t>
            </a:r>
            <a:r>
              <a:rPr lang="zh-CN"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。</a:t>
            </a:r>
            <a:endParaRPr lang="en-US" altLang="zh-CN"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uiExpand="1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Rectangle 4"/>
          <p:cNvSpPr txBox="1"/>
          <p:nvPr/>
        </p:nvSpPr>
        <p:spPr>
          <a:xfrm>
            <a:off x="214313" y="285750"/>
            <a:ext cx="6286500" cy="642938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0000"/>
            </a:pPr>
            <a:r>
              <a:rPr sz="3200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2.2 </a:t>
            </a:r>
            <a:r>
              <a:rPr sz="3200" noProof="0" dirty="0" err="1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顺序表的基础知识</a:t>
            </a:r>
            <a:endParaRPr lang="zh-CN" altLang="en-US" sz="32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92100" y="928688"/>
            <a:ext cx="7754938" cy="1076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361950" marR="0" lvl="1" indent="-3619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pitchFamily="2" charset="2"/>
              <a:buChar char="l"/>
              <a:defRPr/>
            </a:pPr>
            <a:r>
              <a:rPr lang="zh-CN" altLang="zh-CN" sz="2000" b="1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顺序表</a:t>
            </a:r>
            <a:r>
              <a:rPr lang="zh-CN"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是采用顺序存储结构的线性表，用一组地址连续的存储单元依次存放线性表中的数据元素。</a:t>
            </a:r>
          </a:p>
          <a:p>
            <a:pPr marL="361950" marR="0" lvl="1" indent="-3619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pitchFamily="2" charset="2"/>
              <a:buChar char="l"/>
              <a:defRPr/>
            </a:pPr>
            <a:r>
              <a:rPr lang="zh-CN"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线性表(a</a:t>
            </a:r>
            <a:r>
              <a:rPr lang="zh-CN" altLang="zh-CN" sz="2000" strike="noStrike" baseline="-25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1</a:t>
            </a:r>
            <a:r>
              <a:rPr lang="zh-CN"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，a</a:t>
            </a:r>
            <a:r>
              <a:rPr lang="zh-CN" altLang="zh-CN" sz="2000" strike="noStrike" baseline="-25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2</a:t>
            </a:r>
            <a:r>
              <a:rPr lang="zh-CN"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，… ，a</a:t>
            </a:r>
            <a:r>
              <a:rPr lang="zh-CN" altLang="zh-CN" sz="2000" strike="noStrike" baseline="-25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i</a:t>
            </a:r>
            <a:r>
              <a:rPr lang="zh-CN"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，… ，a</a:t>
            </a:r>
            <a:r>
              <a:rPr lang="zh-CN" altLang="zh-CN" sz="2000" strike="noStrike" baseline="-25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n</a:t>
            </a:r>
            <a:r>
              <a:rPr lang="zh-CN"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)的顺序存储示意图：</a:t>
            </a:r>
            <a:endParaRPr lang="en-US" altLang="zh-CN"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/>
        </p:nvGraphicFramePr>
        <p:xfrm>
          <a:off x="2123440" y="1995805"/>
          <a:ext cx="3936855" cy="540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7" r:id="rId3" imgW="5972175" imgH="819150" progId="Paint.Picture">
                  <p:embed/>
                </p:oleObj>
              </mc:Choice>
              <mc:Fallback>
                <p:oleObj r:id="rId3" imgW="5972175" imgH="819150" progId="Paint.Picture">
                  <p:embed/>
                  <p:pic>
                    <p:nvPicPr>
                      <p:cNvPr id="0" name="图片 4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123440" y="1995805"/>
                        <a:ext cx="3936855" cy="540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文本框 5"/>
          <p:cNvSpPr txBox="1"/>
          <p:nvPr/>
        </p:nvSpPr>
        <p:spPr>
          <a:xfrm>
            <a:off x="323215" y="2571433"/>
            <a:ext cx="7754938" cy="21837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361950" marR="0" lvl="1" indent="-3619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pitchFamily="2" charset="2"/>
              <a:buChar char="l"/>
              <a:defRPr/>
            </a:pPr>
            <a:r>
              <a:rPr lang="zh-CN" altLang="zh-CN"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在顺序表中，以“存储位置相邻”表示有序对&lt;a</a:t>
            </a:r>
            <a:r>
              <a:rPr lang="zh-CN" altLang="zh-CN" sz="2000" baseline="-25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i-1</a:t>
            </a:r>
            <a:r>
              <a:rPr lang="zh-CN" altLang="zh-CN"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，a</a:t>
            </a:r>
            <a:r>
              <a:rPr lang="zh-CN" altLang="zh-CN" sz="2000" baseline="-25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i</a:t>
            </a:r>
            <a:r>
              <a:rPr lang="zh-CN" altLang="zh-CN"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&gt;</a:t>
            </a:r>
            <a:endParaRPr lang="zh-CN" altLang="zh-CN"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marL="361950" marR="0" lvl="1" indent="-3619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pitchFamily="2" charset="2"/>
              <a:buChar char="l"/>
              <a:defRPr/>
            </a:pPr>
            <a:r>
              <a:rPr lang="zh-CN" altLang="zh-CN"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数据元素a</a:t>
            </a:r>
            <a:r>
              <a:rPr lang="zh-CN" altLang="zh-CN" sz="2000" baseline="-25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i</a:t>
            </a:r>
            <a:r>
              <a:rPr lang="zh-CN" altLang="zh-CN"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的存储地址</a:t>
            </a:r>
            <a:endParaRPr lang="zh-CN" altLang="zh-CN"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lang="zh-CN"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LOC(a</a:t>
            </a:r>
            <a:r>
              <a:rPr lang="zh-CN" altLang="zh-CN" sz="2000" strike="noStrike" baseline="-25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i</a:t>
            </a:r>
            <a:r>
              <a:rPr lang="zh-CN"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) = LOC(a</a:t>
            </a:r>
            <a:r>
              <a:rPr lang="zh-CN" altLang="zh-CN" sz="2000" strike="noStrike" baseline="-25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i-1</a:t>
            </a:r>
            <a:r>
              <a:rPr lang="zh-CN"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)+C，其中</a:t>
            </a:r>
            <a:r>
              <a:rPr lang="en-US"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C表示一个数据元素所占的存储量。</a:t>
            </a:r>
          </a:p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lang="en-US"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首元素a</a:t>
            </a:r>
            <a:r>
              <a:rPr lang="en-US" altLang="zh-CN" sz="2000" strike="noStrike" baseline="-25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1</a:t>
            </a:r>
            <a:r>
              <a:rPr lang="en-US"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的地址LOC(a</a:t>
            </a:r>
            <a:r>
              <a:rPr lang="en-US" altLang="zh-CN" sz="2000" strike="noStrike" baseline="-25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1</a:t>
            </a:r>
            <a:r>
              <a:rPr lang="en-US"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)称为线性表的</a:t>
            </a:r>
            <a:r>
              <a:rPr lang="en-US" altLang="zh-CN" sz="2000" b="1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基地址</a:t>
            </a:r>
            <a:r>
              <a:rPr lang="en-US"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。</a:t>
            </a:r>
          </a:p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lang="zh-CN" altLang="en-US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因</a:t>
            </a:r>
            <a:r>
              <a:rPr lang="en-US"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线性表中的所有其他数据元素的存储位置均取决于首元素a</a:t>
            </a:r>
            <a:r>
              <a:rPr lang="en-US" altLang="zh-CN" sz="2000" strike="noStrike" baseline="-25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1</a:t>
            </a:r>
            <a:r>
              <a:rPr lang="en-US"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的存储位置，</a:t>
            </a:r>
            <a:r>
              <a:rPr lang="zh-CN" altLang="zh-CN"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故</a:t>
            </a:r>
            <a:r>
              <a:rPr lang="zh-CN" altLang="zh-CN" sz="2000" b="1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LOC(a</a:t>
            </a:r>
            <a:r>
              <a:rPr lang="zh-CN" altLang="zh-CN" sz="2000" b="1" strike="noStrike" baseline="-25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i</a:t>
            </a:r>
            <a:r>
              <a:rPr lang="zh-CN" altLang="zh-CN" sz="2000" b="1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) = LOC(a</a:t>
            </a:r>
            <a:r>
              <a:rPr lang="zh-CN" altLang="zh-CN" sz="2000" b="1" strike="noStrike" baseline="-25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1</a:t>
            </a:r>
            <a:r>
              <a:rPr lang="zh-CN" altLang="zh-CN" sz="2000" b="1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) + (i-1)×C</a:t>
            </a:r>
            <a:endParaRPr lang="en-US" altLang="zh-CN" sz="2000" b="1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uiExpand="1" build="p"/>
      <p:bldP spid="6" grpId="0" uiExpand="1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Rectangle 4"/>
          <p:cNvSpPr txBox="1"/>
          <p:nvPr/>
        </p:nvSpPr>
        <p:spPr>
          <a:xfrm>
            <a:off x="214313" y="285750"/>
            <a:ext cx="6286500" cy="642938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0000"/>
            </a:pPr>
            <a:r>
              <a:rPr sz="3200" noProof="0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2.3 </a:t>
            </a:r>
            <a:r>
              <a:rPr sz="3200" noProof="0" dirty="0" err="1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顺序表</a:t>
            </a:r>
            <a:r>
              <a:rPr lang="zh-CN" altLang="en-US" sz="3200" noProof="0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的</a:t>
            </a:r>
            <a:r>
              <a:rPr lang="zh-CN" altLang="en-US" sz="3200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实现</a:t>
            </a:r>
            <a:endParaRPr lang="zh-CN" altLang="en-US" sz="32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23850" y="842963"/>
            <a:ext cx="7754938" cy="23685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361950" marR="0" lvl="1" indent="-3619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pitchFamily="2" charset="2"/>
              <a:buChar char="l"/>
              <a:defRPr/>
            </a:pPr>
            <a:r>
              <a:rPr lang="zh-CN"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顺序表的定义</a:t>
            </a:r>
          </a:p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lang="zh-CN"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定义为一个类SqList，该类包含数据成员（属性）elem、length和成员函数（方法）__init__（初始化）、create（创建）、output（遍历）、search（查找）、insert（插入）和delete（删除）</a:t>
            </a:r>
          </a:p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lang="zh-CN"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__init__操作创建一个长度为参数m（默认值为所设的最大长度MaxSize）的一维列表elem用于存储数据元素，并把顺序表长度（元素个数）length置为0。时间复杂度为O(1)。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720725" y="3216910"/>
            <a:ext cx="7253605" cy="15684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MaxSize=100                        #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MaxSize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是假设的最大长度</a:t>
            </a:r>
            <a:endParaRPr lang="en-US" sz="1600">
              <a:latin typeface="Courier New" panose="02070309020205020404" charset="0"/>
              <a:ea typeface="宋体" panose="02010600030101010101" pitchFamily="2" charset="-122"/>
              <a:cs typeface="Courier New" panose="02070309020205020404" charset="0"/>
            </a:endParaRPr>
          </a:p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</a:t>
            </a:r>
            <a:endParaRPr lang="en-US" sz="1600">
              <a:latin typeface="Courier New" panose="02070309020205020404" charset="0"/>
              <a:ea typeface="宋体" panose="02010600030101010101" pitchFamily="2" charset="-122"/>
            </a:endParaRPr>
          </a:p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class SqList:                      #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定义顺序表类</a:t>
            </a:r>
            <a:endParaRPr lang="en-US" sz="1600">
              <a:latin typeface="Courier New" panose="02070309020205020404" charset="0"/>
              <a:ea typeface="宋体" panose="02010600030101010101" pitchFamily="2" charset="-122"/>
              <a:cs typeface="Courier New" panose="02070309020205020404" charset="0"/>
            </a:endParaRPr>
          </a:p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def __init__(self, m=MaxSize):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# 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初始化</a:t>
            </a:r>
            <a:endParaRPr lang="en-US" sz="1600">
              <a:latin typeface="Courier New" panose="02070309020205020404" charset="0"/>
              <a:ea typeface="宋体" panose="02010600030101010101" pitchFamily="2" charset="-122"/>
              <a:cs typeface="Courier New" panose="02070309020205020404" charset="0"/>
            </a:endParaRPr>
          </a:p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self.elem=[0]*m</a:t>
            </a:r>
            <a:endParaRPr lang="en-US" sz="1600">
              <a:latin typeface="Courier New" panose="02070309020205020404" charset="0"/>
              <a:ea typeface="宋体" panose="02010600030101010101" pitchFamily="2" charset="-122"/>
              <a:cs typeface="Courier New" panose="02070309020205020404" charset="0"/>
            </a:endParaRPr>
          </a:p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self.length=0</a:t>
            </a:r>
            <a:endParaRPr lang="en-US" altLang="en-US" sz="1600">
              <a:latin typeface="Courier New" panose="0207030902020502040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Rectangle 4"/>
          <p:cNvSpPr txBox="1"/>
          <p:nvPr/>
        </p:nvSpPr>
        <p:spPr>
          <a:xfrm>
            <a:off x="214313" y="285750"/>
            <a:ext cx="6286500" cy="642938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0000"/>
            </a:pPr>
            <a:r>
              <a:rPr lang="en-US" altLang="zh-CN" sz="3200" noProof="0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2.3 </a:t>
            </a:r>
            <a:r>
              <a:rPr lang="zh-CN" altLang="en-US" sz="3200" noProof="0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顺序表的</a:t>
            </a:r>
            <a:r>
              <a:rPr lang="zh-CN" altLang="en-US" sz="3200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实现</a:t>
            </a:r>
            <a:endParaRPr lang="zh-CN" altLang="en-US" sz="32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23850" y="842963"/>
            <a:ext cx="7754938" cy="1076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lang="zh-CN"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其他成员函数也应定义在类</a:t>
            </a:r>
            <a:r>
              <a:rPr lang="en-US"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SqList</a:t>
            </a:r>
            <a:r>
              <a:rPr lang="zh-CN" altLang="en-US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中</a:t>
            </a:r>
            <a:endParaRPr lang="zh-CN" altLang="zh-CN"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lang="zh-CN"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create操作把参数列表a中的元素逐个赋给一维列表elem，并置length为len(a)。时间复杂度为O(n)。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755650" y="1919605"/>
            <a:ext cx="7253605" cy="13220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class SqList:                      #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定义顺序表类</a:t>
            </a:r>
            <a:endParaRPr lang="en-US" sz="1600">
              <a:latin typeface="Courier New" panose="02070309020205020404" charset="0"/>
              <a:ea typeface="宋体" panose="02010600030101010101" pitchFamily="2" charset="-122"/>
              <a:cs typeface="Courier New" panose="02070309020205020404" charset="0"/>
            </a:endParaRPr>
          </a:p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</a:t>
            </a:r>
            <a:r>
              <a:rPr sz="1600">
                <a:latin typeface="Courier New" panose="02070309020205020404" charset="0"/>
                <a:ea typeface="宋体" panose="02010600030101010101" pitchFamily="2" charset="-122"/>
              </a:rPr>
              <a:t>def create(self, a):           # 创建</a:t>
            </a:r>
          </a:p>
          <a:p>
            <a:r>
              <a:rPr sz="1600">
                <a:latin typeface="Courier New" panose="02070309020205020404" charset="0"/>
                <a:ea typeface="宋体" panose="02010600030101010101" pitchFamily="2" charset="-122"/>
              </a:rPr>
              <a:t>        self.length=len(a)</a:t>
            </a:r>
          </a:p>
          <a:p>
            <a:r>
              <a:rPr sz="1600">
                <a:latin typeface="Courier New" panose="02070309020205020404" charset="0"/>
                <a:ea typeface="宋体" panose="02010600030101010101" pitchFamily="2" charset="-122"/>
              </a:rPr>
              <a:t>        for i in range(self.length):</a:t>
            </a:r>
          </a:p>
          <a:p>
            <a:r>
              <a:rPr sz="1600">
                <a:latin typeface="Courier New" panose="02070309020205020404" charset="0"/>
                <a:ea typeface="宋体" panose="02010600030101010101" pitchFamily="2" charset="-122"/>
              </a:rPr>
              <a:t>            self.elem[i]=a[i]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  <p:bldP spid="3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PP_MARK_KEY" val="b3c0d0cd-da12-4975-99ea-f56dfbcea5ff"/>
  <p:tag name="COMMONDATA" val="eyJoZGlkIjoiYzYyNTgxZDI1ZmZmOTgzNDg4YzlhN2QzOTZiYjdhYjk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Network">
  <a:themeElements>
    <a:clrScheme name="Office 主题 10">
      <a:dk1>
        <a:srgbClr val="000000"/>
      </a:dk1>
      <a:lt1>
        <a:srgbClr val="FFFFFF"/>
      </a:lt1>
      <a:dk2>
        <a:srgbClr val="330066"/>
      </a:dk2>
      <a:lt2>
        <a:srgbClr val="808080"/>
      </a:lt2>
      <a:accent1>
        <a:srgbClr val="CCCC00"/>
      </a:accent1>
      <a:accent2>
        <a:srgbClr val="669999"/>
      </a:accent2>
      <a:accent3>
        <a:srgbClr val="FFFFFF"/>
      </a:accent3>
      <a:accent4>
        <a:srgbClr val="000000"/>
      </a:accent4>
      <a:accent5>
        <a:srgbClr val="E2E2AA"/>
      </a:accent5>
      <a:accent6>
        <a:srgbClr val="5C8A8A"/>
      </a:accent6>
      <a:hlink>
        <a:srgbClr val="7E9CE8"/>
      </a:hlink>
      <a:folHlink>
        <a:srgbClr val="D8D8EC"/>
      </a:folHlink>
    </a:clrScheme>
    <a:fontScheme name="Office 主题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Office 主题 1">
        <a:dk1>
          <a:srgbClr val="4F747B"/>
        </a:dk1>
        <a:lt1>
          <a:srgbClr val="FFFFFF"/>
        </a:lt1>
        <a:dk2>
          <a:srgbClr val="000000"/>
        </a:dk2>
        <a:lt2>
          <a:srgbClr val="C0C0C0"/>
        </a:lt2>
        <a:accent1>
          <a:srgbClr val="859868"/>
        </a:accent1>
        <a:accent2>
          <a:srgbClr val="5F5F5F"/>
        </a:accent2>
        <a:accent3>
          <a:srgbClr val="AAAAAA"/>
        </a:accent3>
        <a:accent4>
          <a:srgbClr val="DADADA"/>
        </a:accent4>
        <a:accent5>
          <a:srgbClr val="C2CAB9"/>
        </a:accent5>
        <a:accent6>
          <a:srgbClr val="555555"/>
        </a:accent6>
        <a:hlink>
          <a:srgbClr val="5F5F5F"/>
        </a:hlink>
        <a:folHlink>
          <a:srgbClr val="BA121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 2">
        <a:dk1>
          <a:srgbClr val="3C0000"/>
        </a:dk1>
        <a:lt1>
          <a:srgbClr val="FFFFFF"/>
        </a:lt1>
        <a:dk2>
          <a:srgbClr val="4D0B0B"/>
        </a:dk2>
        <a:lt2>
          <a:srgbClr val="FFFFFF"/>
        </a:lt2>
        <a:accent1>
          <a:srgbClr val="666633"/>
        </a:accent1>
        <a:accent2>
          <a:srgbClr val="CC3300"/>
        </a:accent2>
        <a:accent3>
          <a:srgbClr val="B2AAAA"/>
        </a:accent3>
        <a:accent4>
          <a:srgbClr val="DADADA"/>
        </a:accent4>
        <a:accent5>
          <a:srgbClr val="B8B8AD"/>
        </a:accent5>
        <a:accent6>
          <a:srgbClr val="B92D00"/>
        </a:accent6>
        <a:hlink>
          <a:srgbClr val="CC9900"/>
        </a:hlink>
        <a:folHlink>
          <a:srgbClr val="CCCC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 3">
        <a:dk1>
          <a:srgbClr val="666699"/>
        </a:dk1>
        <a:lt1>
          <a:srgbClr val="FFFFFF"/>
        </a:lt1>
        <a:dk2>
          <a:srgbClr val="15192B"/>
        </a:dk2>
        <a:lt2>
          <a:srgbClr val="CCCCFF"/>
        </a:lt2>
        <a:accent1>
          <a:srgbClr val="4F893D"/>
        </a:accent1>
        <a:accent2>
          <a:srgbClr val="666699"/>
        </a:accent2>
        <a:accent3>
          <a:srgbClr val="AAABAC"/>
        </a:accent3>
        <a:accent4>
          <a:srgbClr val="DADADA"/>
        </a:accent4>
        <a:accent5>
          <a:srgbClr val="B2C4AF"/>
        </a:accent5>
        <a:accent6>
          <a:srgbClr val="5C5C8A"/>
        </a:accent6>
        <a:hlink>
          <a:srgbClr val="CC9900"/>
        </a:hlink>
        <a:folHlink>
          <a:srgbClr val="4837C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 4">
        <a:dk1>
          <a:srgbClr val="666699"/>
        </a:dk1>
        <a:lt1>
          <a:srgbClr val="FFFFFF"/>
        </a:lt1>
        <a:dk2>
          <a:srgbClr val="86001A"/>
        </a:dk2>
        <a:lt2>
          <a:srgbClr val="CCCC66"/>
        </a:lt2>
        <a:accent1>
          <a:srgbClr val="FF3300"/>
        </a:accent1>
        <a:accent2>
          <a:srgbClr val="FF6600"/>
        </a:accent2>
        <a:accent3>
          <a:srgbClr val="C3AAAB"/>
        </a:accent3>
        <a:accent4>
          <a:srgbClr val="DADADA"/>
        </a:accent4>
        <a:accent5>
          <a:srgbClr val="FFADAA"/>
        </a:accent5>
        <a:accent6>
          <a:srgbClr val="E75C00"/>
        </a:accent6>
        <a:hlink>
          <a:srgbClr val="CC9900"/>
        </a:hlink>
        <a:folHlink>
          <a:srgbClr val="FF0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 5">
        <a:dk1>
          <a:srgbClr val="666699"/>
        </a:dk1>
        <a:lt1>
          <a:srgbClr val="FFFFFF"/>
        </a:lt1>
        <a:dk2>
          <a:srgbClr val="000054"/>
        </a:dk2>
        <a:lt2>
          <a:srgbClr val="FFFFFF"/>
        </a:lt2>
        <a:accent1>
          <a:srgbClr val="3333FF"/>
        </a:accent1>
        <a:accent2>
          <a:srgbClr val="006699"/>
        </a:accent2>
        <a:accent3>
          <a:srgbClr val="AAAAB3"/>
        </a:accent3>
        <a:accent4>
          <a:srgbClr val="DADADA"/>
        </a:accent4>
        <a:accent5>
          <a:srgbClr val="ADADFF"/>
        </a:accent5>
        <a:accent6>
          <a:srgbClr val="005C8A"/>
        </a:accent6>
        <a:hlink>
          <a:srgbClr val="669900"/>
        </a:hlink>
        <a:folHlink>
          <a:srgbClr val="0000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 6">
        <a:dk1>
          <a:srgbClr val="808080"/>
        </a:dk1>
        <a:lt1>
          <a:srgbClr val="FFFFFF"/>
        </a:lt1>
        <a:dk2>
          <a:srgbClr val="30054B"/>
        </a:dk2>
        <a:lt2>
          <a:srgbClr val="FFFFFF"/>
        </a:lt2>
        <a:accent1>
          <a:srgbClr val="797B9B"/>
        </a:accent1>
        <a:accent2>
          <a:srgbClr val="6B4FB1"/>
        </a:accent2>
        <a:accent3>
          <a:srgbClr val="ADAAB1"/>
        </a:accent3>
        <a:accent4>
          <a:srgbClr val="DADADA"/>
        </a:accent4>
        <a:accent5>
          <a:srgbClr val="BEBFCB"/>
        </a:accent5>
        <a:accent6>
          <a:srgbClr val="6047A0"/>
        </a:accent6>
        <a:hlink>
          <a:srgbClr val="7AACCE"/>
        </a:hlink>
        <a:folHlink>
          <a:srgbClr val="D8D8E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 7">
        <a:dk1>
          <a:srgbClr val="808080"/>
        </a:dk1>
        <a:lt1>
          <a:srgbClr val="FFFFCC"/>
        </a:lt1>
        <a:dk2>
          <a:srgbClr val="29527B"/>
        </a:dk2>
        <a:lt2>
          <a:srgbClr val="FFFFFF"/>
        </a:lt2>
        <a:accent1>
          <a:srgbClr val="CCCC00"/>
        </a:accent1>
        <a:accent2>
          <a:srgbClr val="669999"/>
        </a:accent2>
        <a:accent3>
          <a:srgbClr val="ACB3BF"/>
        </a:accent3>
        <a:accent4>
          <a:srgbClr val="DADAAE"/>
        </a:accent4>
        <a:accent5>
          <a:srgbClr val="E2E2AA"/>
        </a:accent5>
        <a:accent6>
          <a:srgbClr val="5C8A8A"/>
        </a:accent6>
        <a:hlink>
          <a:srgbClr val="D8D8EC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 8">
        <a:dk1>
          <a:srgbClr val="666699"/>
        </a:dk1>
        <a:lt1>
          <a:srgbClr val="FFFFFF"/>
        </a:lt1>
        <a:dk2>
          <a:srgbClr val="476949"/>
        </a:dk2>
        <a:lt2>
          <a:srgbClr val="FFFFFF"/>
        </a:lt2>
        <a:accent1>
          <a:srgbClr val="CC6600"/>
        </a:accent1>
        <a:accent2>
          <a:srgbClr val="CC9900"/>
        </a:accent2>
        <a:accent3>
          <a:srgbClr val="B1B9B1"/>
        </a:accent3>
        <a:accent4>
          <a:srgbClr val="DADADA"/>
        </a:accent4>
        <a:accent5>
          <a:srgbClr val="E2B8AA"/>
        </a:accent5>
        <a:accent6>
          <a:srgbClr val="B98A00"/>
        </a:accent6>
        <a:hlink>
          <a:srgbClr val="669900"/>
        </a:hlink>
        <a:folHlink>
          <a:srgbClr val="A452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 9">
        <a:dk1>
          <a:srgbClr val="000000"/>
        </a:dk1>
        <a:lt1>
          <a:srgbClr val="FFFFFF"/>
        </a:lt1>
        <a:dk2>
          <a:srgbClr val="7C1302"/>
        </a:dk2>
        <a:lt2>
          <a:srgbClr val="CC9900"/>
        </a:lt2>
        <a:accent1>
          <a:srgbClr val="CC9900"/>
        </a:accent1>
        <a:accent2>
          <a:srgbClr val="CC3300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B92D00"/>
        </a:accent6>
        <a:hlink>
          <a:srgbClr val="808080"/>
        </a:hlink>
        <a:folHlink>
          <a:srgbClr val="CC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 10">
        <a:dk1>
          <a:srgbClr val="000000"/>
        </a:dk1>
        <a:lt1>
          <a:srgbClr val="FFFFFF"/>
        </a:lt1>
        <a:dk2>
          <a:srgbClr val="330066"/>
        </a:dk2>
        <a:lt2>
          <a:srgbClr val="808080"/>
        </a:lt2>
        <a:accent1>
          <a:srgbClr val="CCCC00"/>
        </a:accent1>
        <a:accent2>
          <a:srgbClr val="669999"/>
        </a:accent2>
        <a:accent3>
          <a:srgbClr val="FFFFFF"/>
        </a:accent3>
        <a:accent4>
          <a:srgbClr val="000000"/>
        </a:accent4>
        <a:accent5>
          <a:srgbClr val="E2E2AA"/>
        </a:accent5>
        <a:accent6>
          <a:srgbClr val="5C8A8A"/>
        </a:accent6>
        <a:hlink>
          <a:srgbClr val="7E9CE8"/>
        </a:hlink>
        <a:folHlink>
          <a:srgbClr val="D8D8E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Network</Template>
  <TotalTime>17</TotalTime>
  <Words>2205</Words>
  <Application>Microsoft Office PowerPoint</Application>
  <PresentationFormat>全屏显示(16:9)</PresentationFormat>
  <Paragraphs>178</Paragraphs>
  <Slides>21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9" baseType="lpstr">
      <vt:lpstr>黑体</vt:lpstr>
      <vt:lpstr>微软雅黑</vt:lpstr>
      <vt:lpstr>Arial</vt:lpstr>
      <vt:lpstr>Courier New</vt:lpstr>
      <vt:lpstr>Times New Roman</vt:lpstr>
      <vt:lpstr>Wingdings</vt:lpstr>
      <vt:lpstr>Network</vt:lpstr>
      <vt:lpstr>Bitmap Image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数组</dc:title>
  <dc:creator>微软用户</dc:creator>
  <cp:lastModifiedBy>cshlj</cp:lastModifiedBy>
  <cp:revision>640</cp:revision>
  <dcterms:created xsi:type="dcterms:W3CDTF">2007-09-26T00:31:00Z</dcterms:created>
  <dcterms:modified xsi:type="dcterms:W3CDTF">2023-06-23T11:23:04Z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679BDD6A712A4E4BAB28F1E99BC0B838</vt:lpwstr>
  </property>
</Properties>
</file>