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54"/>
  </p:handoutMasterIdLst>
  <p:sldIdLst>
    <p:sldId id="256" r:id="rId2"/>
    <p:sldId id="690" r:id="rId3"/>
    <p:sldId id="1261" r:id="rId4"/>
    <p:sldId id="1262" r:id="rId5"/>
    <p:sldId id="866" r:id="rId6"/>
    <p:sldId id="1055" r:id="rId7"/>
    <p:sldId id="1057" r:id="rId8"/>
    <p:sldId id="1056" r:id="rId9"/>
    <p:sldId id="1058" r:id="rId10"/>
    <p:sldId id="1059" r:id="rId11"/>
    <p:sldId id="1060" r:id="rId12"/>
    <p:sldId id="1049" r:id="rId13"/>
    <p:sldId id="1061" r:id="rId14"/>
    <p:sldId id="1099" r:id="rId15"/>
    <p:sldId id="1100" r:id="rId16"/>
    <p:sldId id="1101" r:id="rId17"/>
    <p:sldId id="1102" r:id="rId18"/>
    <p:sldId id="1106" r:id="rId19"/>
    <p:sldId id="1105" r:id="rId20"/>
    <p:sldId id="1104" r:id="rId21"/>
    <p:sldId id="1107" r:id="rId22"/>
    <p:sldId id="1111" r:id="rId23"/>
    <p:sldId id="1108" r:id="rId24"/>
    <p:sldId id="1110" r:id="rId25"/>
    <p:sldId id="1109" r:id="rId26"/>
    <p:sldId id="1112" r:id="rId27"/>
    <p:sldId id="1113" r:id="rId28"/>
    <p:sldId id="1050" r:id="rId29"/>
    <p:sldId id="1153" r:id="rId30"/>
    <p:sldId id="1154" r:id="rId31"/>
    <p:sldId id="1370" r:id="rId32"/>
    <p:sldId id="1155" r:id="rId33"/>
    <p:sldId id="1371" r:id="rId34"/>
    <p:sldId id="1156" r:id="rId35"/>
    <p:sldId id="1367" r:id="rId36"/>
    <p:sldId id="1368" r:id="rId37"/>
    <p:sldId id="1402" r:id="rId38"/>
    <p:sldId id="1372" r:id="rId39"/>
    <p:sldId id="1369" r:id="rId40"/>
    <p:sldId id="1373" r:id="rId41"/>
    <p:sldId id="1374" r:id="rId42"/>
    <p:sldId id="1391" r:id="rId43"/>
    <p:sldId id="1376" r:id="rId44"/>
    <p:sldId id="1051" r:id="rId45"/>
    <p:sldId id="1162" r:id="rId46"/>
    <p:sldId id="1377" r:id="rId47"/>
    <p:sldId id="1163" r:id="rId48"/>
    <p:sldId id="1164" r:id="rId49"/>
    <p:sldId id="845" r:id="rId50"/>
    <p:sldId id="1364" r:id="rId51"/>
    <p:sldId id="1365" r:id="rId52"/>
    <p:sldId id="1366" r:id="rId53"/>
  </p:sldIdLst>
  <p:sldSz cx="9144000" cy="5143500" type="screen16x9"/>
  <p:notesSz cx="6858000" cy="9144000"/>
  <p:custDataLst>
    <p:tags r:id="rId5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56" userDrawn="1">
          <p15:clr>
            <a:srgbClr val="A4A3A4"/>
          </p15:clr>
        </p15:guide>
        <p15:guide id="2" pos="2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756"/>
        <p:guide pos="279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5.xml"/><Relationship Id="rId7" Type="http://schemas.openxmlformats.org/officeDocument/2006/relationships/slide" Target="slide34.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28.xml"/><Relationship Id="rId5" Type="http://schemas.openxmlformats.org/officeDocument/2006/relationships/slide" Target="slide22.xml"/><Relationship Id="rId4" Type="http://schemas.openxmlformats.org/officeDocument/2006/relationships/slide" Target="slide14.xml"/><Relationship Id="rId9" Type="http://schemas.openxmlformats.org/officeDocument/2006/relationships/slide" Target="slide49.xml"/></Relationships>
</file>

<file path=ppt/slides/_rels/slide10.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vmlDrawing" Target="../drawings/vmlDrawing6.vml"/><Relationship Id="rId6" Type="http://schemas.openxmlformats.org/officeDocument/2006/relationships/image" Target="../media/image1.wmf"/><Relationship Id="rId5" Type="http://schemas.openxmlformats.org/officeDocument/2006/relationships/oleObject" Target="../embeddings/oleObject6.bin"/><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7.v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8.vml"/><Relationship Id="rId6" Type="http://schemas.openxmlformats.org/officeDocument/2006/relationships/image" Target="../media/image4.wmf"/><Relationship Id="rId5" Type="http://schemas.openxmlformats.org/officeDocument/2006/relationships/oleObject" Target="../embeddings/oleObject8.bin"/><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5.wmf"/><Relationship Id="rId2" Type="http://schemas.openxmlformats.org/officeDocument/2006/relationships/tags" Target="../tags/tag19.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slideLayout" Target="../slideLayouts/slideLayout1.xml"/><Relationship Id="rId4"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vmlDrawing" Target="../drawings/vmlDrawing10.vml"/><Relationship Id="rId6" Type="http://schemas.openxmlformats.org/officeDocument/2006/relationships/image" Target="../media/image6.wmf"/><Relationship Id="rId5" Type="http://schemas.openxmlformats.org/officeDocument/2006/relationships/oleObject" Target="../embeddings/oleObject10.bin"/><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oleObject" Target="../embeddings/oleObject12.bin"/><Relationship Id="rId2" Type="http://schemas.openxmlformats.org/officeDocument/2006/relationships/tags" Target="../tags/tag24.xml"/><Relationship Id="rId1" Type="http://schemas.openxmlformats.org/officeDocument/2006/relationships/vmlDrawing" Target="../drawings/vmlDrawing11.vml"/><Relationship Id="rId6" Type="http://schemas.openxmlformats.org/officeDocument/2006/relationships/image" Target="../media/image7.wmf"/><Relationship Id="rId5" Type="http://schemas.openxmlformats.org/officeDocument/2006/relationships/oleObject" Target="../embeddings/oleObject11.bin"/><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vmlDrawing" Target="../drawings/vmlDrawing12.vml"/><Relationship Id="rId6" Type="http://schemas.openxmlformats.org/officeDocument/2006/relationships/image" Target="../media/image8.wmf"/><Relationship Id="rId5" Type="http://schemas.openxmlformats.org/officeDocument/2006/relationships/oleObject" Target="../embeddings/oleObject13.bin"/><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tags" Target="../tags/tag29.xml"/><Relationship Id="rId7" Type="http://schemas.openxmlformats.org/officeDocument/2006/relationships/oleObject" Target="../embeddings/oleObject15.bin"/><Relationship Id="rId2" Type="http://schemas.openxmlformats.org/officeDocument/2006/relationships/tags" Target="../tags/tag28.xml"/><Relationship Id="rId1" Type="http://schemas.openxmlformats.org/officeDocument/2006/relationships/vmlDrawing" Target="../drawings/vmlDrawing13.vml"/><Relationship Id="rId6" Type="http://schemas.openxmlformats.org/officeDocument/2006/relationships/image" Target="../media/image9.wmf"/><Relationship Id="rId5" Type="http://schemas.openxmlformats.org/officeDocument/2006/relationships/oleObject" Target="../embeddings/oleObject14.bin"/><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14.vml"/><Relationship Id="rId4" Type="http://schemas.openxmlformats.org/officeDocument/2006/relationships/image" Target="../media/image11.wmf"/></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xml"/><Relationship Id="rId7" Type="http://schemas.openxmlformats.org/officeDocument/2006/relationships/image" Target="../media/image13.wmf"/><Relationship Id="rId2" Type="http://schemas.openxmlformats.org/officeDocument/2006/relationships/tags" Target="../tags/tag30.xml"/><Relationship Id="rId1" Type="http://schemas.openxmlformats.org/officeDocument/2006/relationships/vmlDrawing" Target="../drawings/vmlDrawing15.vml"/><Relationship Id="rId6" Type="http://schemas.openxmlformats.org/officeDocument/2006/relationships/oleObject" Target="../embeddings/oleObject18.bin"/><Relationship Id="rId5" Type="http://schemas.openxmlformats.org/officeDocument/2006/relationships/image" Target="../media/image12.wmf"/><Relationship Id="rId4" Type="http://schemas.openxmlformats.org/officeDocument/2006/relationships/oleObject" Target="../embeddings/oleObject17.bin"/></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wmf"/><Relationship Id="rId2" Type="http://schemas.openxmlformats.org/officeDocument/2006/relationships/tags" Target="../tags/tag33.xml"/><Relationship Id="rId1" Type="http://schemas.openxmlformats.org/officeDocument/2006/relationships/vmlDrawing" Target="../drawings/vmlDrawing16.vml"/><Relationship Id="rId6" Type="http://schemas.openxmlformats.org/officeDocument/2006/relationships/oleObject" Target="../embeddings/oleObject20.bin"/><Relationship Id="rId5" Type="http://schemas.openxmlformats.org/officeDocument/2006/relationships/image" Target="../media/image12.wmf"/><Relationship Id="rId4" Type="http://schemas.openxmlformats.org/officeDocument/2006/relationships/oleObject" Target="../embeddings/oleObject19.bin"/></Relationships>
</file>

<file path=ppt/slides/_rels/slide26.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vmlDrawing" Target="../drawings/vmlDrawing17.vml"/><Relationship Id="rId6" Type="http://schemas.openxmlformats.org/officeDocument/2006/relationships/image" Target="../media/image15.wmf"/><Relationship Id="rId5" Type="http://schemas.openxmlformats.org/officeDocument/2006/relationships/oleObject" Target="../embeddings/oleObject21.bin"/><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vmlDrawing" Target="../drawings/vmlDrawing18.vml"/><Relationship Id="rId6" Type="http://schemas.openxmlformats.org/officeDocument/2006/relationships/image" Target="../media/image16.wmf"/><Relationship Id="rId5" Type="http://schemas.openxmlformats.org/officeDocument/2006/relationships/oleObject" Target="../embeddings/oleObject22.bin"/><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vmlDrawing" Target="../drawings/vmlDrawing19.vml"/><Relationship Id="rId6" Type="http://schemas.openxmlformats.org/officeDocument/2006/relationships/image" Target="../media/image16.wmf"/><Relationship Id="rId5" Type="http://schemas.openxmlformats.org/officeDocument/2006/relationships/oleObject" Target="../embeddings/oleObject23.bin"/><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vmlDrawing" Target="../drawings/vmlDrawing20.vml"/><Relationship Id="rId6" Type="http://schemas.openxmlformats.org/officeDocument/2006/relationships/image" Target="../media/image16.wmf"/><Relationship Id="rId5" Type="http://schemas.openxmlformats.org/officeDocument/2006/relationships/oleObject" Target="../embeddings/oleObject24.bin"/><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vmlDrawing" Target="../drawings/vmlDrawing21.vml"/><Relationship Id="rId6" Type="http://schemas.openxmlformats.org/officeDocument/2006/relationships/image" Target="../media/image16.wmf"/><Relationship Id="rId5" Type="http://schemas.openxmlformats.org/officeDocument/2006/relationships/oleObject" Target="../embeddings/oleObject25.bin"/><Relationship Id="rId4"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3.xml"/><Relationship Id="rId1" Type="http://schemas.openxmlformats.org/officeDocument/2006/relationships/tags" Target="../tags/tag5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5.xml"/><Relationship Id="rId1" Type="http://schemas.openxmlformats.org/officeDocument/2006/relationships/tags" Target="../tags/tag5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vmlDrawing" Target="../drawings/vmlDrawing22.vml"/><Relationship Id="rId4" Type="http://schemas.openxmlformats.org/officeDocument/2006/relationships/image" Target="../media/image17.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8.xml"/><Relationship Id="rId1" Type="http://schemas.openxmlformats.org/officeDocument/2006/relationships/vmlDrawing" Target="../drawings/vmlDrawing23.vml"/><Relationship Id="rId5" Type="http://schemas.openxmlformats.org/officeDocument/2006/relationships/image" Target="../media/image18.wmf"/><Relationship Id="rId4" Type="http://schemas.openxmlformats.org/officeDocument/2006/relationships/oleObject" Target="../embeddings/oleObject27.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1.wmf"/></Relationships>
</file>

<file path=ppt/slides/_rels/slide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1.wmf"/><Relationship Id="rId5" Type="http://schemas.openxmlformats.org/officeDocument/2006/relationships/oleObject" Target="../embeddings/oleObject4.bin"/><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vmlDrawing" Target="../drawings/vmlDrawing5.vml"/><Relationship Id="rId6" Type="http://schemas.openxmlformats.org/officeDocument/2006/relationships/image" Target="../media/image1.wmf"/><Relationship Id="rId5" Type="http://schemas.openxmlformats.org/officeDocument/2006/relationships/oleObject" Target="../embeddings/oleObject5.bin"/><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7 </a:t>
            </a:r>
            <a:r>
              <a:rPr sz="3200" noProof="0" dirty="0" err="1">
                <a:ln>
                  <a:noFill/>
                </a:ln>
                <a:effectLst/>
                <a:uLnTx/>
                <a:uFillTx/>
                <a:latin typeface="黑体" panose="02010609060101010101" pitchFamily="2" charset="-122"/>
                <a:ea typeface="黑体" panose="02010609060101010101" pitchFamily="2" charset="-122"/>
                <a:sym typeface="+mn-ea"/>
              </a:rPr>
              <a:t>二叉树</a:t>
            </a:r>
            <a:r>
              <a:rPr lang="zh-CN" altLang="en-US" sz="3200" noProof="0" dirty="0">
                <a:ln>
                  <a:noFill/>
                </a:ln>
                <a:effectLst/>
                <a:uLnTx/>
                <a:uFillTx/>
                <a:latin typeface="黑体" panose="02010609060101010101" pitchFamily="2" charset="-122"/>
                <a:ea typeface="黑体" panose="02010609060101010101" pitchFamily="2" charset="-122"/>
                <a:sym typeface="+mn-ea"/>
              </a:rPr>
              <a:t>的基础</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54711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：二叉树的建立与遍历</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7.1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二叉树的基础知识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7.2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二叉树的性质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7.3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二叉树的存储结构</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7.4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二叉树遍历基础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7.5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二叉树遍历算法</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8" action="ppaction://hlinksldjump"/>
              </a:rPr>
              <a:t>7.6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二叉树遍历算法</a:t>
            </a:r>
            <a:r>
              <a:rPr lang="zh-CN" altLang="en-US" sz="2400" dirty="0">
                <a:latin typeface="黑体" panose="02010609060101010101" pitchFamily="2" charset="-122"/>
                <a:ea typeface="黑体" panose="02010609060101010101" pitchFamily="2" charset="-122"/>
              </a:rPr>
              <a:t>的运用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9" action="ppaction://hlinksldjump"/>
              </a:rPr>
              <a:t>7.7</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4434205" cy="33534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树的深度</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：或称树的高度，指树中叶子结点所在的最大层次，右图中的树深度为4。</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有序树</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：子树之间存在确定的次序关系，例如二叉树是有序树，其子树有左、右之分。</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无序树</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：子树之间不存在确定的次序关系。</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森林</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：是m（m≥0）棵互不相交的树构成的集合，m=0时是空森林。</a:t>
            </a: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6157" r:id="rId5" imgW="5105400" imgH="2286000" progId="Paint.Picture">
                  <p:embed/>
                </p:oleObj>
              </mc:Choice>
              <mc:Fallback>
                <p:oleObj r:id="rId5" imgW="5105400" imgH="2286000" progId="Paint.Picture">
                  <p:embed/>
                  <p:pic>
                    <p:nvPicPr>
                      <p:cNvPr id="0" name="图片 6"/>
                      <p:cNvPicPr/>
                      <p:nvPr/>
                    </p:nvPicPr>
                    <p:blipFill>
                      <a:blip r:embed="rId6"/>
                      <a:stretch>
                        <a:fillRect/>
                      </a:stretch>
                    </p:blipFill>
                    <p:spPr>
                      <a:xfrm>
                        <a:off x="4859655" y="843915"/>
                        <a:ext cx="4020150" cy="1800000"/>
                      </a:xfrm>
                      <a:prstGeom prst="rect">
                        <a:avLst/>
                      </a:prstGeom>
                    </p:spPr>
                  </p:pic>
                </p:oleObj>
              </mc:Fallback>
            </mc:AlternateContent>
          </a:graphicData>
        </a:graphic>
      </p:graphicFrame>
      <p:sp>
        <p:nvSpPr>
          <p:cNvPr id="4" name="文本框 3"/>
          <p:cNvSpPr txBox="1"/>
          <p:nvPr/>
        </p:nvSpPr>
        <p:spPr>
          <a:xfrm>
            <a:off x="4652645" y="3003550"/>
            <a:ext cx="4434205" cy="16300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任何一棵非空树可以表示为一个二元组(root，F)，其中，root 被称为根结点，F 被称为子树森林，上图的树包含一个根结点A和三棵分别以结点B、C、D为根的子树森林。</a:t>
            </a:r>
          </a:p>
        </p:txBody>
      </p:sp>
      <p:sp>
        <p:nvSpPr>
          <p:cNvPr id="3" name="Rectangle 4"/>
          <p:cNvSpPr txBox="1"/>
          <p:nvPr>
            <p:custDataLst>
              <p:tags r:id="rId2"/>
            </p:custDataLst>
          </p:nvPr>
        </p:nvSpPr>
        <p:spPr>
          <a:xfrm>
            <a:off x="214630" y="285750"/>
            <a:ext cx="708279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8" name="文本框 7"/>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树的相关术语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4"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7616825" cy="261493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表</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7</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-1列出了树和线性结构的结构特点对比情况。</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树的基本操作包含创建、遍历、查找、插入结点和删除结点等。</a:t>
            </a:r>
          </a:p>
        </p:txBody>
      </p:sp>
      <p:sp>
        <p:nvSpPr>
          <p:cNvPr id="5" name="Rectangle 4"/>
          <p:cNvSpPr txBox="1"/>
          <p:nvPr>
            <p:custDataLst>
              <p:tags r:id="rId1"/>
            </p:custDataLst>
          </p:nvPr>
        </p:nvSpPr>
        <p:spPr>
          <a:xfrm>
            <a:off x="214630" y="285750"/>
            <a:ext cx="708279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7" name="文本框 6"/>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树的相关术语</a:t>
            </a:r>
          </a:p>
        </p:txBody>
      </p:sp>
      <p:pic>
        <p:nvPicPr>
          <p:cNvPr id="8" name="图片 7"/>
          <p:cNvPicPr>
            <a:picLocks noChangeAspect="1"/>
          </p:cNvPicPr>
          <p:nvPr/>
        </p:nvPicPr>
        <p:blipFill>
          <a:blip r:embed="rId4"/>
          <a:stretch>
            <a:fillRect/>
          </a:stretch>
        </p:blipFill>
        <p:spPr>
          <a:xfrm>
            <a:off x="664845" y="1638300"/>
            <a:ext cx="7200000" cy="15891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 calcmode="lin" valueType="num">
                                      <p:cBhvr additive="base">
                                        <p:cTn id="1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43712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或为空树，或是由一个根结点加上两棵分别称为左子树和右子树且互不相交的二叉树组成。</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二叉树的五种基本形态如</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下</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图所示，分别为空树、只含根结点、左子树为空树、右子树为空树和左右子树均不为空树</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1763395" y="2659380"/>
          <a:ext cx="5307499" cy="1800000"/>
        </p:xfrm>
        <a:graphic>
          <a:graphicData uri="http://schemas.openxmlformats.org/presentationml/2006/ole">
            <mc:AlternateContent xmlns:mc="http://schemas.openxmlformats.org/markup-compatibility/2006">
              <mc:Choice xmlns:v="urn:schemas-microsoft-com:vml" Requires="v">
                <p:oleObj spid="_x0000_s7181" r:id="rId3" imgW="4914900" imgH="1666875" progId="Paint.Picture">
                  <p:embed/>
                </p:oleObj>
              </mc:Choice>
              <mc:Fallback>
                <p:oleObj r:id="rId3" imgW="4914900" imgH="1666875" progId="Paint.Picture">
                  <p:embed/>
                  <p:pic>
                    <p:nvPicPr>
                      <p:cNvPr id="0" name="图片 3"/>
                      <p:cNvPicPr/>
                      <p:nvPr/>
                    </p:nvPicPr>
                    <p:blipFill>
                      <a:blip r:embed="rId4"/>
                      <a:stretch>
                        <a:fillRect/>
                      </a:stretch>
                    </p:blipFill>
                    <p:spPr>
                      <a:xfrm>
                        <a:off x="1763395" y="2659380"/>
                        <a:ext cx="5307499"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398"/>
            <a:ext cx="7754938" cy="15068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具有3个结点的二叉树可能有几种不同形态？</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n个结点的二叉树共有种形态</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147482573"/>
          <p:cNvGraphicFramePr>
            <a:graphicFrameLocks noChangeAspect="1"/>
          </p:cNvGraphicFramePr>
          <p:nvPr/>
        </p:nvGraphicFramePr>
        <p:xfrm>
          <a:off x="683895" y="1994853"/>
          <a:ext cx="604444" cy="720000"/>
        </p:xfrm>
        <a:graphic>
          <a:graphicData uri="http://schemas.openxmlformats.org/presentationml/2006/ole">
            <mc:AlternateContent xmlns:mc="http://schemas.openxmlformats.org/markup-compatibility/2006">
              <mc:Choice xmlns:v="urn:schemas-microsoft-com:vml" Requires="v">
                <p:oleObj spid="_x0000_s8205" r:id="rId5" imgW="355600" imgH="419100" progId="Equation.DSMT4">
                  <p:embed/>
                </p:oleObj>
              </mc:Choice>
              <mc:Fallback>
                <p:oleObj r:id="rId5" imgW="355600" imgH="419100" progId="Equation.DSMT4">
                  <p:embed/>
                  <p:pic>
                    <p:nvPicPr>
                      <p:cNvPr id="0" name="图片 3075"/>
                      <p:cNvPicPr/>
                      <p:nvPr/>
                    </p:nvPicPr>
                    <p:blipFill>
                      <a:blip r:embed="rId6"/>
                      <a:stretch>
                        <a:fillRect/>
                      </a:stretch>
                    </p:blipFill>
                    <p:spPr>
                      <a:xfrm>
                        <a:off x="683895" y="1994853"/>
                        <a:ext cx="604444" cy="720000"/>
                      </a:xfrm>
                      <a:prstGeom prst="rect">
                        <a:avLst/>
                      </a:prstGeom>
                      <a:noFill/>
                      <a:ln w="38100">
                        <a:noFill/>
                        <a:miter/>
                      </a:ln>
                    </p:spPr>
                  </p:pic>
                </p:oleObj>
              </mc:Fallback>
            </mc:AlternateContent>
          </a:graphicData>
        </a:graphic>
      </p:graphicFrame>
      <p:sp>
        <p:nvSpPr>
          <p:cNvPr id="5" name="文本框 4"/>
          <p:cNvSpPr txBox="1"/>
          <p:nvPr/>
        </p:nvSpPr>
        <p:spPr>
          <a:xfrm>
            <a:off x="5796280" y="1275080"/>
            <a:ext cx="897890" cy="398780"/>
          </a:xfrm>
          <a:prstGeom prst="rect">
            <a:avLst/>
          </a:prstGeom>
          <a:noFill/>
        </p:spPr>
        <p:txBody>
          <a:bodyPr wrap="square" rtlCol="0">
            <a:spAutoFit/>
          </a:bodyPr>
          <a:lstStyle/>
          <a:p>
            <a:r>
              <a:rPr lang="en-US" altLang="zh-CN" sz="2000">
                <a:latin typeface="Times New Roman" panose="02020603050405020304" pitchFamily="18" charset="0"/>
                <a:cs typeface="Times New Roman" panose="02020603050405020304" pitchFamily="18" charset="0"/>
              </a:rPr>
              <a:t>5</a:t>
            </a:r>
          </a:p>
        </p:txBody>
      </p:sp>
      <p:sp>
        <p:nvSpPr>
          <p:cNvPr id="7" name="文本框 6"/>
          <p:cNvSpPr txBox="1"/>
          <p:nvPr/>
        </p:nvSpPr>
        <p:spPr>
          <a:xfrm>
            <a:off x="1691640" y="2155825"/>
            <a:ext cx="1787525" cy="398780"/>
          </a:xfrm>
          <a:prstGeom prst="rect">
            <a:avLst/>
          </a:prstGeom>
          <a:noFill/>
        </p:spPr>
        <p:txBody>
          <a:bodyPr wrap="square" rtlCol="0">
            <a:spAutoFit/>
          </a:bodyPr>
          <a:lstStyle/>
          <a:p>
            <a:r>
              <a:rPr lang="zh-CN" altLang="en-US" sz="2000">
                <a:latin typeface="Times New Roman" panose="02020603050405020304" pitchFamily="18" charset="0"/>
                <a:cs typeface="Times New Roman" panose="02020603050405020304" pitchFamily="18" charset="0"/>
              </a:rPr>
              <a:t>卡特兰数</a:t>
            </a:r>
          </a:p>
        </p:txBody>
      </p:sp>
      <p:sp>
        <p:nvSpPr>
          <p:cNvPr id="9" name="Rectangle 4"/>
          <p:cNvSpPr txBox="1"/>
          <p:nvPr>
            <p:custDataLst>
              <p:tags r:id="rId2"/>
            </p:custDataLst>
          </p:nvPr>
        </p:nvSpPr>
        <p:spPr>
          <a:xfrm>
            <a:off x="214630" y="285750"/>
            <a:ext cx="743712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10" name="文本框 9"/>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7.2 </a:t>
            </a:r>
            <a:r>
              <a:rPr sz="3200" noProof="0" dirty="0" err="1">
                <a:ln>
                  <a:noFill/>
                </a:ln>
                <a:effectLst/>
                <a:uLnTx/>
                <a:uFillTx/>
                <a:latin typeface="黑体" panose="02010609060101010101" pitchFamily="2" charset="-122"/>
                <a:ea typeface="黑体" panose="02010609060101010101" pitchFamily="2" charset="-122"/>
                <a:sym typeface="+mn-ea"/>
              </a:rPr>
              <a:t>二叉树的性质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769441"/>
          </a:xfrm>
          <a:prstGeom prst="rect">
            <a:avLst/>
          </a:prstGeom>
          <a:noFill/>
        </p:spPr>
        <p:txBody>
          <a:bodyPr wrap="square" rtlCol="0" anchor="t">
            <a:spAutoFit/>
          </a:bodyPr>
          <a:lstStyle/>
          <a:p>
            <a:pPr marL="0" lvl="1" indent="-361950">
              <a:spcBef>
                <a:spcPct val="20000"/>
              </a:spcBef>
              <a:buClr>
                <a:schemeClr val="accent2"/>
              </a:buClr>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性质</a:t>
            </a:r>
            <a:r>
              <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1</a:t>
            </a: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lvl="1">
              <a:spcBef>
                <a:spcPct val="20000"/>
              </a:spcBef>
              <a:buClr>
                <a:schemeClr val="accent2"/>
              </a:buClr>
              <a:defRPr/>
            </a:pPr>
            <a:r>
              <a:rPr lang="zh-CN" altLang="en-US" sz="2000" dirty="0">
                <a:latin typeface="Times New Roman" panose="02020603050405020304" pitchFamily="18" charset="0"/>
                <a:cs typeface="Times New Roman" panose="02020603050405020304" pitchFamily="18" charset="0"/>
                <a:sym typeface="+mn-ea"/>
              </a:rPr>
              <a:t>      二叉树第 </a:t>
            </a:r>
            <a:r>
              <a:rPr lang="en-US" altLang="zh-CN" sz="2000" dirty="0" err="1">
                <a:latin typeface="Times New Roman" panose="02020603050405020304" pitchFamily="18" charset="0"/>
                <a:cs typeface="Times New Roman" panose="02020603050405020304" pitchFamily="18" charset="0"/>
                <a:sym typeface="+mn-ea"/>
              </a:rPr>
              <a:t>i</a:t>
            </a:r>
            <a:r>
              <a:rPr lang="en-US" altLang="zh-CN" sz="2000" dirty="0">
                <a:latin typeface="Times New Roman" panose="02020603050405020304" pitchFamily="18" charset="0"/>
                <a:cs typeface="Times New Roman" panose="02020603050405020304" pitchFamily="18" charset="0"/>
                <a:sym typeface="+mn-ea"/>
              </a:rPr>
              <a:t> (i≥1)</a:t>
            </a:r>
            <a:r>
              <a:rPr lang="zh-CN" altLang="en-US" sz="2000" dirty="0">
                <a:latin typeface="Times New Roman" panose="02020603050405020304" pitchFamily="18" charset="0"/>
                <a:cs typeface="Times New Roman" panose="02020603050405020304" pitchFamily="18" charset="0"/>
                <a:sym typeface="+mn-ea"/>
              </a:rPr>
              <a:t>层上至多有</a:t>
            </a:r>
            <a:r>
              <a:rPr lang="en-US" altLang="zh-CN" sz="2000" dirty="0">
                <a:latin typeface="Times New Roman" panose="02020603050405020304" pitchFamily="18" charset="0"/>
                <a:cs typeface="Times New Roman" panose="02020603050405020304" pitchFamily="18" charset="0"/>
                <a:sym typeface="+mn-ea"/>
              </a:rPr>
              <a:t>2</a:t>
            </a:r>
            <a:r>
              <a:rPr lang="en-US" altLang="zh-CN" sz="2000" baseline="30000" dirty="0">
                <a:latin typeface="Times New Roman" panose="02020603050405020304" pitchFamily="18" charset="0"/>
                <a:cs typeface="Times New Roman" panose="02020603050405020304" pitchFamily="18" charset="0"/>
                <a:sym typeface="+mn-ea"/>
              </a:rPr>
              <a:t>i-1</a:t>
            </a:r>
            <a:r>
              <a:rPr lang="zh-CN" altLang="en-US" sz="2000" dirty="0">
                <a:latin typeface="Times New Roman" panose="02020603050405020304" pitchFamily="18" charset="0"/>
                <a:cs typeface="Times New Roman" panose="02020603050405020304" pitchFamily="18" charset="0"/>
                <a:sym typeface="+mn-ea"/>
              </a:rPr>
              <a:t>个结点。</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467995" y="3119755"/>
            <a:ext cx="7607300" cy="398780"/>
          </a:xfrm>
          <a:prstGeom prst="rect">
            <a:avLst/>
          </a:prstGeom>
          <a:noFill/>
          <a:ln w="9525">
            <a:noFill/>
          </a:ln>
        </p:spPr>
        <p:txBody>
          <a:bodyPr wrap="square">
            <a:spAutoFit/>
          </a:bodyPr>
          <a:lstStyle/>
          <a:p>
            <a:r>
              <a:rPr lang="zh-CN" sz="2000">
                <a:ea typeface="宋体" panose="02010600030101010101" pitchFamily="2" charset="-122"/>
              </a:rPr>
              <a:t>思考：二叉树存在第</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）层，则该层上至少有</a:t>
            </a:r>
            <a:r>
              <a:rPr lang="zh-CN" sz="2000">
                <a:latin typeface="Times New Roman" panose="02020603050405020304" pitchFamily="18" charset="0"/>
                <a:ea typeface="宋体" panose="02010600030101010101" pitchFamily="2" charset="-122"/>
              </a:rPr>
              <a:t>几</a:t>
            </a:r>
            <a:r>
              <a:rPr lang="zh-CN" sz="2000">
                <a:ea typeface="宋体" panose="02010600030101010101" pitchFamily="2" charset="-122"/>
              </a:rPr>
              <a:t>个结点？</a:t>
            </a:r>
            <a:endParaRPr lang="zh-CN" altLang="en-US" sz="2000"/>
          </a:p>
        </p:txBody>
      </p:sp>
      <p:sp>
        <p:nvSpPr>
          <p:cNvPr id="9" name="文本框 8"/>
          <p:cNvSpPr txBox="1"/>
          <p:nvPr/>
        </p:nvSpPr>
        <p:spPr>
          <a:xfrm>
            <a:off x="305435" y="1746250"/>
            <a:ext cx="7647940" cy="1322070"/>
          </a:xfrm>
          <a:prstGeom prst="rect">
            <a:avLst/>
          </a:prstGeom>
          <a:noFill/>
          <a:ln w="9525">
            <a:noFill/>
          </a:ln>
        </p:spPr>
        <p:txBody>
          <a:bodyPr wrap="square">
            <a:spAutoFit/>
          </a:bodyPr>
          <a:lstStyle/>
          <a:p>
            <a:r>
              <a:rPr lang="zh-CN" sz="2000" b="1">
                <a:sym typeface="+mn-ea"/>
              </a:rPr>
              <a:t>证明</a:t>
            </a:r>
            <a:r>
              <a:rPr lang="zh-CN" sz="2000">
                <a:sym typeface="+mn-ea"/>
              </a:rPr>
              <a:t>：</a:t>
            </a:r>
            <a:r>
              <a:rPr lang="zh-CN" sz="2000">
                <a:ea typeface="宋体" panose="02010600030101010101" pitchFamily="2" charset="-122"/>
              </a:rPr>
              <a:t>采用归纳法。已知</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时，只有一个根结点，即</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i-1 </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 </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0 </a:t>
            </a:r>
            <a:r>
              <a:rPr lang="en-US" sz="2000">
                <a:latin typeface="Times New Roman" panose="02020603050405020304" pitchFamily="18" charset="0"/>
                <a:ea typeface="宋体" panose="02010600030101010101" pitchFamily="2" charset="-122"/>
              </a:rPr>
              <a:t>= 1</a:t>
            </a:r>
            <a:r>
              <a:rPr lang="zh-CN" sz="2000">
                <a:ea typeface="宋体" panose="02010600030101010101" pitchFamily="2" charset="-122"/>
              </a:rPr>
              <a:t>；设对所有的</a:t>
            </a:r>
            <a:r>
              <a:rPr lang="en-US" sz="2000" i="1">
                <a:latin typeface="Times New Roman" panose="02020603050405020304" pitchFamily="18" charset="0"/>
                <a:ea typeface="宋体" panose="02010600030101010101" pitchFamily="2" charset="-122"/>
              </a:rPr>
              <a:t>j</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1≤</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&lt;</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）命题成立，则第</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 </a:t>
            </a:r>
            <a:r>
              <a:rPr lang="zh-CN" sz="2000">
                <a:ea typeface="宋体" panose="02010600030101010101" pitchFamily="2" charset="-122"/>
              </a:rPr>
              <a:t>层至多有</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i</a:t>
            </a:r>
            <a:r>
              <a:rPr lang="en-US" sz="2000" baseline="30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个结点；由于二叉树上每个结点至多有两个孩子，则第</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层的结点数至多有</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i</a:t>
            </a:r>
            <a:r>
              <a:rPr lang="en-US" sz="2000" baseline="30000">
                <a:latin typeface="Times New Roman" panose="02020603050405020304" pitchFamily="18" charset="0"/>
                <a:ea typeface="宋体" panose="02010600030101010101" pitchFamily="2" charset="-122"/>
              </a:rPr>
              <a:t>-2 </a:t>
            </a:r>
            <a:r>
              <a:rPr lang="en-US" sz="2000">
                <a:latin typeface="Times New Roman" panose="02020603050405020304" pitchFamily="18" charset="0"/>
                <a:ea typeface="宋体" panose="02010600030101010101" pitchFamily="2" charset="-122"/>
              </a:rPr>
              <a:t>×2 = 2</a:t>
            </a:r>
            <a:r>
              <a:rPr lang="en-US" sz="2000" i="1" baseline="30000">
                <a:latin typeface="Times New Roman" panose="02020603050405020304" pitchFamily="18" charset="0"/>
                <a:ea typeface="宋体" panose="02010600030101010101" pitchFamily="2" charset="-122"/>
              </a:rPr>
              <a:t>i</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个。</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4485" y="2592070"/>
            <a:ext cx="7607300" cy="398780"/>
          </a:xfrm>
          <a:prstGeom prst="rect">
            <a:avLst/>
          </a:prstGeom>
          <a:noFill/>
          <a:ln w="9525">
            <a:noFill/>
          </a:ln>
        </p:spPr>
        <p:txBody>
          <a:bodyPr wrap="square">
            <a:spAutoFit/>
          </a:bodyPr>
          <a:lstStyle/>
          <a:p>
            <a:r>
              <a:rPr lang="zh-CN" sz="2000">
                <a:ea typeface="宋体" panose="02010600030101010101" pitchFamily="2" charset="-122"/>
              </a:rPr>
              <a:t>思考：</a:t>
            </a:r>
            <a:r>
              <a:rPr altLang="zh-CN" sz="2000" noProof="0" dirty="0">
                <a:ln>
                  <a:noFill/>
                </a:ln>
                <a:effectLst/>
                <a:uLnTx/>
                <a:uFillTx/>
                <a:latin typeface="Times New Roman" panose="02020603050405020304" pitchFamily="18" charset="0"/>
                <a:cs typeface="Times New Roman" panose="02020603050405020304" pitchFamily="18" charset="0"/>
                <a:sym typeface="+mn-ea"/>
              </a:rPr>
              <a:t>深度为 k （k≥1）的二叉树</a:t>
            </a:r>
            <a:r>
              <a:rPr lang="zh-CN" sz="2000">
                <a:ea typeface="宋体" panose="02010600030101010101" pitchFamily="2" charset="-122"/>
              </a:rPr>
              <a:t>至少有</a:t>
            </a:r>
            <a:r>
              <a:rPr lang="zh-CN" sz="2000">
                <a:latin typeface="Times New Roman" panose="02020603050405020304" pitchFamily="18" charset="0"/>
                <a:ea typeface="宋体" panose="02010600030101010101" pitchFamily="2" charset="-122"/>
              </a:rPr>
              <a:t>几</a:t>
            </a:r>
            <a:r>
              <a:rPr lang="zh-CN" sz="2000">
                <a:ea typeface="宋体" panose="02010600030101010101" pitchFamily="2" charset="-122"/>
              </a:rPr>
              <a:t>个结点？</a:t>
            </a:r>
            <a:endParaRPr lang="zh-CN" altLang="en-US" sz="2000"/>
          </a:p>
        </p:txBody>
      </p:sp>
      <p:sp>
        <p:nvSpPr>
          <p:cNvPr id="3" name="文本框 2"/>
          <p:cNvSpPr txBox="1"/>
          <p:nvPr/>
        </p:nvSpPr>
        <p:spPr>
          <a:xfrm>
            <a:off x="292100" y="1779905"/>
            <a:ext cx="7651750" cy="706755"/>
          </a:xfrm>
          <a:prstGeom prst="rect">
            <a:avLst/>
          </a:prstGeom>
          <a:noFill/>
          <a:ln w="9525">
            <a:noFill/>
          </a:ln>
        </p:spPr>
        <p:txBody>
          <a:bodyPr wrap="square">
            <a:spAutoFit/>
          </a:bodyPr>
          <a:lstStyle/>
          <a:p>
            <a:r>
              <a:rPr lang="zh-CN" sz="2000" b="1">
                <a:sym typeface="+mn-ea"/>
              </a:rPr>
              <a:t>证明</a:t>
            </a:r>
            <a:r>
              <a:rPr lang="zh-CN" sz="2000">
                <a:sym typeface="+mn-ea"/>
              </a:rPr>
              <a:t>：</a:t>
            </a:r>
            <a:r>
              <a:rPr lang="zh-CN" sz="2000">
                <a:ea typeface="宋体" panose="02010600030101010101" pitchFamily="2" charset="-122"/>
              </a:rPr>
              <a:t>基于性质</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，深度为 </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的二叉树上的结点数至多为</a:t>
            </a:r>
          </a:p>
          <a:p>
            <a:r>
              <a:rPr lang="zh-CN" sz="2000">
                <a:ea typeface="宋体" panose="02010600030101010101" pitchFamily="2" charset="-122"/>
              </a:rPr>
              <a:t> </a:t>
            </a:r>
            <a:r>
              <a:rPr lang="en-US" altLang="zh-CN" sz="2000">
                <a:ea typeface="宋体" panose="02010600030101010101" pitchFamily="2" charset="-122"/>
              </a:rPr>
              <a:t>          </a:t>
            </a:r>
            <a:r>
              <a:rPr lang="en-US" sz="2000">
                <a:latin typeface="Times New Roman" panose="02020603050405020304" pitchFamily="18" charset="0"/>
                <a:ea typeface="宋体" panose="02010600030101010101" pitchFamily="2" charset="-122"/>
              </a:rPr>
              <a:t>2</a:t>
            </a:r>
            <a:r>
              <a:rPr lang="en-US" sz="2000" baseline="30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+2</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2</a:t>
            </a:r>
            <a:r>
              <a:rPr lang="en-US" sz="2000" i="1" baseline="30000">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a:t>
            </a:r>
            <a:endParaRPr lang="zh-CN" altLang="en-US" sz="2000"/>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custDataLst>
              <p:tags r:id="rId2"/>
            </p:custDataLst>
          </p:nvPr>
        </p:nvSpPr>
        <p:spPr>
          <a:xfrm>
            <a:off x="292100" y="905054"/>
            <a:ext cx="7754938" cy="769441"/>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性质</a:t>
            </a:r>
            <a:r>
              <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2</a:t>
            </a:r>
          </a:p>
          <a:p>
            <a:pPr marL="0" marR="0" lvl="1" algn="l" defTabSz="914400" rtl="0" eaLnBrk="1" fontAlgn="base" latinLnBrk="0" hangingPunct="1">
              <a:lnSpc>
                <a:spcPct val="100000"/>
              </a:lnSpc>
              <a:spcBef>
                <a:spcPct val="20000"/>
              </a:spcBef>
              <a:spcAft>
                <a:spcPct val="0"/>
              </a:spcAft>
              <a:buClr>
                <a:schemeClr val="accent2"/>
              </a:buClr>
              <a:buSzTx/>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深度为 </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的二叉树上至多含 </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en-US"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个结点（</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k≥1</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4655" y="3724275"/>
            <a:ext cx="7607300" cy="398780"/>
          </a:xfrm>
          <a:prstGeom prst="rect">
            <a:avLst/>
          </a:prstGeom>
          <a:noFill/>
          <a:ln w="9525">
            <a:noFill/>
          </a:ln>
        </p:spPr>
        <p:txBody>
          <a:bodyPr wrap="square">
            <a:spAutoFit/>
          </a:bodyPr>
          <a:lstStyle/>
          <a:p>
            <a:r>
              <a:rPr lang="zh-CN" sz="2000">
                <a:ea typeface="宋体" panose="02010600030101010101" pitchFamily="2" charset="-122"/>
              </a:rPr>
              <a:t>思考：</a:t>
            </a:r>
            <a:r>
              <a:rPr sz="2000">
                <a:ea typeface="宋体" panose="02010600030101010101" pitchFamily="2" charset="-122"/>
              </a:rPr>
              <a:t>二叉树中结点的度可能为多少？</a:t>
            </a:r>
          </a:p>
        </p:txBody>
      </p:sp>
      <p:sp>
        <p:nvSpPr>
          <p:cNvPr id="7" name="文本框 6"/>
          <p:cNvSpPr txBox="1"/>
          <p:nvPr/>
        </p:nvSpPr>
        <p:spPr>
          <a:xfrm>
            <a:off x="333375" y="1995805"/>
            <a:ext cx="7913370" cy="1630045"/>
          </a:xfrm>
          <a:prstGeom prst="rect">
            <a:avLst/>
          </a:prstGeom>
          <a:noFill/>
          <a:ln w="9525">
            <a:noFill/>
          </a:ln>
        </p:spPr>
        <p:txBody>
          <a:bodyPr wrap="square">
            <a:spAutoFit/>
          </a:bodyPr>
          <a:lstStyle/>
          <a:p>
            <a:r>
              <a:rPr lang="zh-CN" sz="2000" b="1">
                <a:sym typeface="+mn-ea"/>
              </a:rPr>
              <a:t>证明</a:t>
            </a:r>
            <a:r>
              <a:rPr lang="zh-CN" sz="2000">
                <a:sym typeface="+mn-ea"/>
              </a:rPr>
              <a:t>：</a:t>
            </a:r>
            <a:r>
              <a:rPr lang="zh-CN" sz="2000">
                <a:ea typeface="宋体" panose="02010600030101010101" pitchFamily="2" charset="-122"/>
              </a:rPr>
              <a:t>设二叉树中度为</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的结点数为</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zh-CN" sz="2000">
                <a:ea typeface="宋体" panose="02010600030101010101" pitchFamily="2" charset="-122"/>
              </a:rPr>
              <a:t>，则结点总数</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 </a:t>
            </a:r>
            <a:r>
              <a:rPr lang="zh-CN" sz="2000">
                <a:ea typeface="宋体" panose="02010600030101010101" pitchFamily="2" charset="-122"/>
              </a:rPr>
              <a:t>；设二叉树上的分支总数为</a:t>
            </a:r>
            <a:r>
              <a:rPr lang="en-US" sz="2000" i="1">
                <a:latin typeface="Times New Roman" panose="02020603050405020304" pitchFamily="18" charset="0"/>
                <a:ea typeface="宋体" panose="02010600030101010101" pitchFamily="2" charset="-122"/>
              </a:rPr>
              <a:t>b</a:t>
            </a:r>
            <a:r>
              <a:rPr lang="zh-CN" sz="2000">
                <a:ea typeface="宋体" panose="02010600030101010101" pitchFamily="2" charset="-122"/>
              </a:rPr>
              <a:t>，因度为</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的结点产生</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个分支，度为</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的结点产生</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个分支，则有</a:t>
            </a:r>
            <a:r>
              <a:rPr lang="en-US" sz="2000" i="1">
                <a:latin typeface="Times New Roman" panose="02020603050405020304" pitchFamily="18" charset="0"/>
                <a:ea typeface="宋体" panose="02010600030101010101" pitchFamily="2" charset="-122"/>
              </a:rPr>
              <a:t>b</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+ 2</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zh-CN" sz="2000">
                <a:ea typeface="宋体" panose="02010600030101010101" pitchFamily="2" charset="-122"/>
              </a:rPr>
              <a:t>，又因根结点无分支指向它，而其他结点都由一个分支指向，故有</a:t>
            </a:r>
            <a:r>
              <a:rPr lang="en-US" sz="2000" i="1">
                <a:latin typeface="Times New Roman" panose="02020603050405020304" pitchFamily="18" charset="0"/>
                <a:ea typeface="宋体" panose="02010600030101010101" pitchFamily="2" charset="-122"/>
              </a:rPr>
              <a:t>b</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-1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rPr>
              <a:t> - 1=</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+ 2</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zh-CN" sz="2000">
                <a:ea typeface="宋体" panose="02010600030101010101" pitchFamily="2" charset="-122"/>
              </a:rPr>
              <a:t>，由此可得</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a:t>
            </a:r>
            <a:endParaRPr lang="zh-CN" altLang="en-US" sz="2000"/>
          </a:p>
        </p:txBody>
      </p:sp>
      <p:sp>
        <p:nvSpPr>
          <p:cNvPr id="5"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custDataLst>
              <p:tags r:id="rId2"/>
            </p:custDataLst>
          </p:nvPr>
        </p:nvSpPr>
        <p:spPr>
          <a:xfrm>
            <a:off x="292100" y="928688"/>
            <a:ext cx="7754938" cy="1077218"/>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性质</a:t>
            </a:r>
            <a:r>
              <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3</a:t>
            </a:r>
          </a:p>
          <a:p>
            <a:pPr marL="0" marR="0" lvl="1" algn="l" defTabSz="914400" rtl="0" eaLnBrk="1" fontAlgn="base" latinLnBrk="0" hangingPunct="1">
              <a:lnSpc>
                <a:spcPct val="100000"/>
              </a:lnSpc>
              <a:spcBef>
                <a:spcPct val="20000"/>
              </a:spcBef>
              <a:spcAft>
                <a:spcPct val="0"/>
              </a:spcAft>
              <a:buClr>
                <a:schemeClr val="accent2"/>
              </a:buClr>
              <a:buSzTx/>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对任何一棵二叉树，若它含有</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0</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个叶子结点和</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个度为</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的结点，则有</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0</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215" y="1275398"/>
            <a:ext cx="7754938" cy="144526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a:sym typeface="+mn-ea"/>
              </a:rPr>
              <a:t>满二叉树</a:t>
            </a:r>
            <a:r>
              <a:rPr lang="zh-CN" sz="2000">
                <a:latin typeface="Times New Roman" panose="02020603050405020304" pitchFamily="18" charset="0"/>
                <a:sym typeface="+mn-ea"/>
              </a:rPr>
              <a:t>是指</a:t>
            </a:r>
            <a:r>
              <a:rPr lang="zh-CN" sz="2000">
                <a:sym typeface="+mn-ea"/>
              </a:rPr>
              <a:t>深度为</a:t>
            </a:r>
            <a:r>
              <a:rPr lang="en-US" sz="2000" i="1">
                <a:latin typeface="Times New Roman" panose="02020603050405020304" pitchFamily="18" charset="0"/>
                <a:sym typeface="+mn-ea"/>
              </a:rPr>
              <a:t>k</a:t>
            </a:r>
            <a:r>
              <a:rPr lang="zh-CN" sz="2000">
                <a:sym typeface="+mn-ea"/>
              </a:rPr>
              <a:t>且含有</a:t>
            </a:r>
            <a:r>
              <a:rPr lang="en-US" sz="2000">
                <a:latin typeface="Times New Roman" panose="02020603050405020304" pitchFamily="18" charset="0"/>
                <a:sym typeface="+mn-ea"/>
              </a:rPr>
              <a:t>2</a:t>
            </a:r>
            <a:r>
              <a:rPr lang="en-US" sz="2000" i="1" baseline="30000">
                <a:latin typeface="Times New Roman" panose="02020603050405020304" pitchFamily="18" charset="0"/>
                <a:sym typeface="+mn-ea"/>
              </a:rPr>
              <a:t>k</a:t>
            </a:r>
            <a:r>
              <a:rPr lang="en-US" sz="2000">
                <a:latin typeface="Times New Roman" panose="02020603050405020304" pitchFamily="18" charset="0"/>
                <a:sym typeface="+mn-ea"/>
              </a:rPr>
              <a:t>-1</a:t>
            </a:r>
            <a:r>
              <a:rPr lang="zh-CN" sz="2000">
                <a:sym typeface="+mn-ea"/>
              </a:rPr>
              <a:t>个结点的二叉树。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满二叉树的每一层结点数达到最多。</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对满二叉树中的结点从上往下、从左往右编号，深度为</a:t>
            </a:r>
            <a:r>
              <a:rPr lang="en-US" sz="2000">
                <a:latin typeface="Times New Roman" panose="02020603050405020304" pitchFamily="18" charset="0"/>
                <a:sym typeface="+mn-ea"/>
              </a:rPr>
              <a:t>4</a:t>
            </a:r>
            <a:r>
              <a:rPr lang="zh-CN" sz="2000">
                <a:sym typeface="+mn-ea"/>
              </a:rPr>
              <a:t>的满二叉树如下：</a:t>
            </a:r>
          </a:p>
        </p:txBody>
      </p:sp>
      <p:graphicFrame>
        <p:nvGraphicFramePr>
          <p:cNvPr id="5" name="对象 4"/>
          <p:cNvGraphicFramePr/>
          <p:nvPr>
            <p:custDataLst>
              <p:tags r:id="rId2"/>
            </p:custDataLst>
          </p:nvPr>
        </p:nvGraphicFramePr>
        <p:xfrm>
          <a:off x="2771775" y="2644140"/>
          <a:ext cx="3937000" cy="2430780"/>
        </p:xfrm>
        <a:graphic>
          <a:graphicData uri="http://schemas.openxmlformats.org/presentationml/2006/ole">
            <mc:AlternateContent xmlns:mc="http://schemas.openxmlformats.org/markup-compatibility/2006">
              <mc:Choice xmlns:v="urn:schemas-microsoft-com:vml" Requires="v">
                <p:oleObj spid="_x0000_s9229" r:id="rId6" imgW="3933825" imgH="2428875" progId="Paint.Picture">
                  <p:embed/>
                </p:oleObj>
              </mc:Choice>
              <mc:Fallback>
                <p:oleObj r:id="rId6" imgW="3933825" imgH="2428875" progId="Paint.Picture">
                  <p:embed/>
                  <p:pic>
                    <p:nvPicPr>
                      <p:cNvPr id="0" name="图片 6"/>
                      <p:cNvPicPr/>
                      <p:nvPr/>
                    </p:nvPicPr>
                    <p:blipFill>
                      <a:blip r:embed="rId7"/>
                      <a:stretch>
                        <a:fillRect/>
                      </a:stretch>
                    </p:blipFill>
                    <p:spPr>
                      <a:xfrm>
                        <a:off x="2771775" y="2644140"/>
                        <a:ext cx="3937000" cy="2430780"/>
                      </a:xfrm>
                      <a:prstGeom prst="rect">
                        <a:avLst/>
                      </a:prstGeom>
                    </p:spPr>
                  </p:pic>
                </p:oleObj>
              </mc:Fallback>
            </mc:AlternateContent>
          </a:graphicData>
        </a:graphic>
      </p:graphicFrame>
      <p:sp>
        <p:nvSpPr>
          <p:cNvPr id="3" name="Rectangle 4"/>
          <p:cNvSpPr txBox="1"/>
          <p:nvPr>
            <p:custDataLst>
              <p:tags r:id="rId3"/>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custDataLst>
              <p:tags r:id="rId4"/>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满</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215" y="1275398"/>
            <a:ext cx="7754938" cy="17532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a:latin typeface="Times New Roman" panose="02020603050405020304" pitchFamily="18" charset="0"/>
                <a:cs typeface="Times New Roman" panose="02020603050405020304" pitchFamily="18" charset="0"/>
                <a:sym typeface="+mn-ea"/>
              </a:rPr>
              <a:t>完全二叉树</a:t>
            </a:r>
            <a:r>
              <a:rPr sz="2000">
                <a:latin typeface="Times New Roman" panose="02020603050405020304" pitchFamily="18" charset="0"/>
                <a:cs typeface="Times New Roman" panose="02020603050405020304" pitchFamily="18" charset="0"/>
                <a:sym typeface="+mn-ea"/>
              </a:rPr>
              <a:t>是指树中所含的n个结点和满二叉树中编号为1至n的结点一一对应。</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完全二叉树或者是满二叉树，或者由满二叉树删去最底层的最右侧的若干个结点得到。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深度为4的一棵完全二叉树</a:t>
            </a:r>
            <a:r>
              <a:rPr lang="zh-CN" sz="2000">
                <a:latin typeface="Times New Roman" panose="02020603050405020304" pitchFamily="18" charset="0"/>
                <a:cs typeface="Times New Roman" panose="02020603050405020304" pitchFamily="18" charset="0"/>
                <a:sym typeface="+mn-ea"/>
              </a:rPr>
              <a:t>：</a:t>
            </a:r>
          </a:p>
        </p:txBody>
      </p:sp>
      <p:graphicFrame>
        <p:nvGraphicFramePr>
          <p:cNvPr id="3" name="对象 2"/>
          <p:cNvGraphicFramePr/>
          <p:nvPr/>
        </p:nvGraphicFramePr>
        <p:xfrm>
          <a:off x="3854450" y="2356485"/>
          <a:ext cx="3632200" cy="2383155"/>
        </p:xfrm>
        <a:graphic>
          <a:graphicData uri="http://schemas.openxmlformats.org/presentationml/2006/ole">
            <mc:AlternateContent xmlns:mc="http://schemas.openxmlformats.org/markup-compatibility/2006">
              <mc:Choice xmlns:v="urn:schemas-microsoft-com:vml" Requires="v">
                <p:oleObj spid="_x0000_s10253" r:id="rId5" imgW="3629025" imgH="2381250" progId="Paint.Picture">
                  <p:embed/>
                </p:oleObj>
              </mc:Choice>
              <mc:Fallback>
                <p:oleObj r:id="rId5" imgW="3629025" imgH="2381250" progId="Paint.Picture">
                  <p:embed/>
                  <p:pic>
                    <p:nvPicPr>
                      <p:cNvPr id="0" name="图片 5"/>
                      <p:cNvPicPr/>
                      <p:nvPr/>
                    </p:nvPicPr>
                    <p:blipFill>
                      <a:blip r:embed="rId6"/>
                      <a:stretch>
                        <a:fillRect/>
                      </a:stretch>
                    </p:blipFill>
                    <p:spPr>
                      <a:xfrm>
                        <a:off x="3854450" y="2356485"/>
                        <a:ext cx="3632200" cy="2383155"/>
                      </a:xfrm>
                      <a:prstGeom prst="rect">
                        <a:avLst/>
                      </a:prstGeom>
                    </p:spPr>
                  </p:pic>
                </p:oleObj>
              </mc:Fallback>
            </mc:AlternateContent>
          </a:graphicData>
        </a:graphic>
      </p:graphicFrame>
      <p:sp>
        <p:nvSpPr>
          <p:cNvPr id="5"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7" name="文本框 6"/>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完全</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4485" y="3220720"/>
            <a:ext cx="7607300" cy="39878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思考：</a:t>
            </a:r>
            <a:r>
              <a:rPr sz="2000">
                <a:latin typeface="Times New Roman" panose="02020603050405020304" pitchFamily="18" charset="0"/>
                <a:ea typeface="宋体" panose="02010600030101010101" pitchFamily="2" charset="-122"/>
                <a:cs typeface="Times New Roman" panose="02020603050405020304" pitchFamily="18" charset="0"/>
              </a:rPr>
              <a:t>深度为k的完全二叉树至少几个结点，至多几个结点？</a:t>
            </a:r>
          </a:p>
        </p:txBody>
      </p:sp>
      <p:grpSp>
        <p:nvGrpSpPr>
          <p:cNvPr id="15" name="组合 14"/>
          <p:cNvGrpSpPr/>
          <p:nvPr/>
        </p:nvGrpSpPr>
        <p:grpSpPr>
          <a:xfrm>
            <a:off x="323215" y="1419225"/>
            <a:ext cx="7442835" cy="398780"/>
            <a:chOff x="509" y="2235"/>
            <a:chExt cx="11721" cy="628"/>
          </a:xfrm>
        </p:grpSpPr>
        <p:sp>
          <p:nvSpPr>
            <p:cNvPr id="3" name="文本框 2"/>
            <p:cNvSpPr txBox="1"/>
            <p:nvPr/>
          </p:nvSpPr>
          <p:spPr>
            <a:xfrm>
              <a:off x="509" y="2235"/>
              <a:ext cx="11721" cy="628"/>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000" strike="noStrike" noProof="0" dirty="0" err="1">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具有</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n 个结点的完全二叉树的深度为</a:t>
              </a: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graphicFrame>
          <p:nvGraphicFramePr>
            <p:cNvPr id="11" name="对象 10"/>
            <p:cNvGraphicFramePr>
              <a:graphicFrameLocks noChangeAspect="1"/>
            </p:cNvGraphicFramePr>
            <p:nvPr>
              <p:extLst>
                <p:ext uri="{D42A27DB-BD31-4B8C-83A1-F6EECF244321}">
                  <p14:modId xmlns:p14="http://schemas.microsoft.com/office/powerpoint/2010/main" val="4035826273"/>
                </p:ext>
              </p:extLst>
            </p:nvPr>
          </p:nvGraphicFramePr>
          <p:xfrm>
            <a:off x="7540" y="2265"/>
            <a:ext cx="1388" cy="567"/>
          </p:xfrm>
          <a:graphic>
            <a:graphicData uri="http://schemas.openxmlformats.org/presentationml/2006/ole">
              <mc:AlternateContent xmlns:mc="http://schemas.openxmlformats.org/markup-compatibility/2006">
                <mc:Choice xmlns:v="urn:schemas-microsoft-com:vml" Requires="v">
                  <p:oleObj spid="_x0000_s11289" r:id="rId5" imgW="1771650" imgH="723900" progId="Paint.Picture">
                    <p:embed/>
                  </p:oleObj>
                </mc:Choice>
                <mc:Fallback>
                  <p:oleObj r:id="rId5" imgW="1771650" imgH="723900" progId="Paint.Picture">
                    <p:embed/>
                    <p:pic>
                      <p:nvPicPr>
                        <p:cNvPr id="0" name="图片 11"/>
                        <p:cNvPicPr/>
                        <p:nvPr/>
                      </p:nvPicPr>
                      <p:blipFill>
                        <a:blip r:embed="rId6"/>
                        <a:stretch>
                          <a:fillRect/>
                        </a:stretch>
                      </p:blipFill>
                      <p:spPr>
                        <a:xfrm>
                          <a:off x="7540" y="2265"/>
                          <a:ext cx="1388" cy="567"/>
                        </a:xfrm>
                        <a:prstGeom prst="rect">
                          <a:avLst/>
                        </a:prstGeom>
                      </p:spPr>
                    </p:pic>
                  </p:oleObj>
                </mc:Fallback>
              </mc:AlternateContent>
            </a:graphicData>
          </a:graphic>
        </p:graphicFrame>
      </p:grpSp>
      <p:grpSp>
        <p:nvGrpSpPr>
          <p:cNvPr id="16" name="组合 15"/>
          <p:cNvGrpSpPr/>
          <p:nvPr/>
        </p:nvGrpSpPr>
        <p:grpSpPr>
          <a:xfrm>
            <a:off x="324485" y="1906905"/>
            <a:ext cx="7913370" cy="1014730"/>
            <a:chOff x="511" y="3003"/>
            <a:chExt cx="12462" cy="1598"/>
          </a:xfrm>
        </p:grpSpPr>
        <p:sp>
          <p:nvSpPr>
            <p:cNvPr id="7" name="文本框 6"/>
            <p:cNvSpPr txBox="1"/>
            <p:nvPr/>
          </p:nvSpPr>
          <p:spPr>
            <a:xfrm>
              <a:off x="511" y="3003"/>
              <a:ext cx="12462" cy="1598"/>
            </a:xfrm>
            <a:prstGeom prst="rect">
              <a:avLst/>
            </a:prstGeom>
            <a:noFill/>
            <a:ln w="9525">
              <a:noFill/>
            </a:ln>
          </p:spPr>
          <p:txBody>
            <a:bodyPr wrap="square">
              <a:spAutoFit/>
            </a:bodyPr>
            <a:lstStyle/>
            <a:p>
              <a:r>
                <a:rPr lang="zh-CN" sz="2000" b="1">
                  <a:sym typeface="+mn-ea"/>
                </a:rPr>
                <a:t>证明</a:t>
              </a:r>
              <a:r>
                <a:rPr lang="zh-CN" sz="2000">
                  <a:sym typeface="+mn-ea"/>
                </a:rPr>
                <a:t>：设完全二叉树的深度为</a:t>
              </a:r>
              <a:r>
                <a:rPr lang="en-US" sz="2000">
                  <a:latin typeface="Times New Roman" panose="02020603050405020304" pitchFamily="18" charset="0"/>
                  <a:sym typeface="+mn-ea"/>
                </a:rPr>
                <a:t> </a:t>
              </a:r>
              <a:r>
                <a:rPr lang="en-US" sz="2000" i="1">
                  <a:latin typeface="Times New Roman" panose="02020603050405020304" pitchFamily="18" charset="0"/>
                  <a:sym typeface="+mn-ea"/>
                </a:rPr>
                <a:t>k</a:t>
              </a:r>
              <a:r>
                <a:rPr lang="zh-CN" sz="2000">
                  <a:sym typeface="+mn-ea"/>
                </a:rPr>
                <a:t>，则根据第二条性质得</a:t>
              </a:r>
              <a:r>
                <a:rPr lang="en-US" sz="2000">
                  <a:latin typeface="Times New Roman" panose="02020603050405020304" pitchFamily="18" charset="0"/>
                  <a:sym typeface="+mn-ea"/>
                </a:rPr>
                <a:t>2</a:t>
              </a:r>
              <a:r>
                <a:rPr lang="en-US" sz="2000" i="1" baseline="30000">
                  <a:latin typeface="Times New Roman" panose="02020603050405020304" pitchFamily="18" charset="0"/>
                  <a:sym typeface="+mn-ea"/>
                </a:rPr>
                <a:t>k</a:t>
              </a:r>
              <a:r>
                <a:rPr lang="en-US" sz="2000" baseline="30000">
                  <a:latin typeface="Times New Roman" panose="02020603050405020304" pitchFamily="18" charset="0"/>
                  <a:sym typeface="+mn-ea"/>
                </a:rPr>
                <a:t>-1</a:t>
              </a:r>
              <a:r>
                <a:rPr lang="en-US" sz="2000">
                  <a:latin typeface="Times New Roman" panose="02020603050405020304" pitchFamily="18" charset="0"/>
                  <a:sym typeface="+mn-ea"/>
                </a:rPr>
                <a:t> ≤ </a:t>
              </a:r>
              <a:r>
                <a:rPr lang="en-US" sz="2000" i="1">
                  <a:latin typeface="Times New Roman" panose="02020603050405020304" pitchFamily="18" charset="0"/>
                  <a:sym typeface="+mn-ea"/>
                </a:rPr>
                <a:t>n</a:t>
              </a:r>
              <a:r>
                <a:rPr lang="en-US" sz="2000">
                  <a:latin typeface="Times New Roman" panose="02020603050405020304" pitchFamily="18" charset="0"/>
                  <a:sym typeface="+mn-ea"/>
                </a:rPr>
                <a:t> ≤ 2</a:t>
              </a:r>
              <a:r>
                <a:rPr lang="en-US" sz="2000" i="1" baseline="30000">
                  <a:latin typeface="Times New Roman" panose="02020603050405020304" pitchFamily="18" charset="0"/>
                  <a:sym typeface="+mn-ea"/>
                </a:rPr>
                <a:t>k</a:t>
              </a:r>
              <a:r>
                <a:rPr lang="en-US" sz="2000">
                  <a:latin typeface="Times New Roman" panose="02020603050405020304" pitchFamily="18" charset="0"/>
                  <a:sym typeface="+mn-ea"/>
                </a:rPr>
                <a:t>-1</a:t>
              </a:r>
              <a:r>
                <a:rPr lang="zh-CN" sz="2000">
                  <a:sym typeface="+mn-ea"/>
                </a:rPr>
                <a:t>，有</a:t>
              </a:r>
              <a:r>
                <a:rPr lang="en-US" sz="2000">
                  <a:latin typeface="Times New Roman" panose="02020603050405020304" pitchFamily="18" charset="0"/>
                  <a:sym typeface="+mn-ea"/>
                </a:rPr>
                <a:t>2</a:t>
              </a:r>
              <a:r>
                <a:rPr lang="en-US" sz="2000" i="1" baseline="30000">
                  <a:latin typeface="Times New Roman" panose="02020603050405020304" pitchFamily="18" charset="0"/>
                  <a:sym typeface="+mn-ea"/>
                </a:rPr>
                <a:t>k</a:t>
              </a:r>
              <a:r>
                <a:rPr lang="en-US" sz="2000" baseline="30000">
                  <a:latin typeface="Times New Roman" panose="02020603050405020304" pitchFamily="18" charset="0"/>
                  <a:sym typeface="+mn-ea"/>
                </a:rPr>
                <a:t>-1</a:t>
              </a:r>
              <a:r>
                <a:rPr lang="en-US" sz="2000">
                  <a:latin typeface="Times New Roman" panose="02020603050405020304" pitchFamily="18" charset="0"/>
                  <a:sym typeface="+mn-ea"/>
                </a:rPr>
                <a:t>≤ </a:t>
              </a:r>
              <a:r>
                <a:rPr lang="en-US" sz="2000" i="1">
                  <a:latin typeface="Times New Roman" panose="02020603050405020304" pitchFamily="18" charset="0"/>
                  <a:sym typeface="+mn-ea"/>
                </a:rPr>
                <a:t>n</a:t>
              </a:r>
              <a:r>
                <a:rPr lang="en-US" sz="2000">
                  <a:latin typeface="Times New Roman" panose="02020603050405020304" pitchFamily="18" charset="0"/>
                  <a:sym typeface="+mn-ea"/>
                </a:rPr>
                <a:t> &lt; 2</a:t>
              </a:r>
              <a:r>
                <a:rPr lang="en-US" sz="2000" i="1" baseline="30000">
                  <a:latin typeface="Times New Roman" panose="02020603050405020304" pitchFamily="18" charset="0"/>
                  <a:sym typeface="+mn-ea"/>
                </a:rPr>
                <a:t>k</a:t>
              </a:r>
              <a:r>
                <a:rPr lang="zh-CN" sz="2000">
                  <a:sym typeface="+mn-ea"/>
                </a:rPr>
                <a:t>，即</a:t>
              </a:r>
              <a:r>
                <a:rPr lang="zh-CN" sz="2000">
                  <a:latin typeface="Times New Roman" panose="02020603050405020304" pitchFamily="18" charset="0"/>
                  <a:sym typeface="+mn-ea"/>
                </a:rPr>
                <a:t>满足</a:t>
              </a:r>
              <a:r>
                <a:rPr lang="en-US" sz="2000" i="1">
                  <a:latin typeface="Times New Roman" panose="02020603050405020304" pitchFamily="18" charset="0"/>
                  <a:sym typeface="+mn-ea"/>
                </a:rPr>
                <a:t>k</a:t>
              </a:r>
              <a:r>
                <a:rPr lang="en-US" sz="2000">
                  <a:latin typeface="Times New Roman" panose="02020603050405020304" pitchFamily="18" charset="0"/>
                  <a:sym typeface="+mn-ea"/>
                </a:rPr>
                <a:t>-1 ≤ log</a:t>
              </a:r>
              <a:r>
                <a:rPr lang="en-US" sz="2000" baseline="-25000">
                  <a:latin typeface="Times New Roman" panose="02020603050405020304" pitchFamily="18" charset="0"/>
                  <a:sym typeface="+mn-ea"/>
                </a:rPr>
                <a:t>2</a:t>
              </a:r>
              <a:r>
                <a:rPr lang="en-US" sz="2000">
                  <a:latin typeface="Times New Roman" panose="02020603050405020304" pitchFamily="18" charset="0"/>
                  <a:sym typeface="+mn-ea"/>
                </a:rPr>
                <a:t> </a:t>
              </a:r>
              <a:r>
                <a:rPr lang="en-US" sz="2000" i="1">
                  <a:latin typeface="Times New Roman" panose="02020603050405020304" pitchFamily="18" charset="0"/>
                  <a:sym typeface="+mn-ea"/>
                </a:rPr>
                <a:t>n</a:t>
              </a:r>
              <a:r>
                <a:rPr lang="en-US" sz="2000">
                  <a:latin typeface="Times New Roman" panose="02020603050405020304" pitchFamily="18" charset="0"/>
                  <a:sym typeface="+mn-ea"/>
                </a:rPr>
                <a:t> &lt; </a:t>
              </a:r>
              <a:r>
                <a:rPr lang="en-US" sz="2000" i="1">
                  <a:latin typeface="Times New Roman" panose="02020603050405020304" pitchFamily="18" charset="0"/>
                  <a:sym typeface="+mn-ea"/>
                </a:rPr>
                <a:t>k</a:t>
              </a:r>
              <a:r>
                <a:rPr lang="zh-CN" sz="2000">
                  <a:sym typeface="+mn-ea"/>
                </a:rPr>
                <a:t>，因为</a:t>
              </a:r>
              <a:r>
                <a:rPr lang="en-US" sz="2000">
                  <a:latin typeface="Times New Roman" panose="02020603050405020304" pitchFamily="18" charset="0"/>
                  <a:sym typeface="+mn-ea"/>
                </a:rPr>
                <a:t> </a:t>
              </a:r>
              <a:r>
                <a:rPr lang="en-US" sz="2000" i="1">
                  <a:latin typeface="Times New Roman" panose="02020603050405020304" pitchFamily="18" charset="0"/>
                  <a:sym typeface="+mn-ea"/>
                </a:rPr>
                <a:t>k</a:t>
              </a:r>
              <a:r>
                <a:rPr lang="en-US" sz="2000">
                  <a:latin typeface="Times New Roman" panose="02020603050405020304" pitchFamily="18" charset="0"/>
                  <a:sym typeface="+mn-ea"/>
                </a:rPr>
                <a:t> </a:t>
              </a:r>
              <a:r>
                <a:rPr lang="zh-CN" sz="2000">
                  <a:sym typeface="+mn-ea"/>
                </a:rPr>
                <a:t>只能是整数，因此，</a:t>
              </a:r>
            </a:p>
            <a:p>
              <a:r>
                <a:rPr lang="en-US" sz="2000" i="1">
                  <a:latin typeface="Times New Roman" panose="02020603050405020304" pitchFamily="18" charset="0"/>
                  <a:sym typeface="+mn-ea"/>
                </a:rPr>
                <a:t>k</a:t>
              </a:r>
              <a:r>
                <a:rPr lang="en-US" sz="2000">
                  <a:latin typeface="Times New Roman" panose="02020603050405020304" pitchFamily="18" charset="0"/>
                  <a:sym typeface="+mn-ea"/>
                </a:rPr>
                <a:t> =               </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endParaRPr lang="zh-CN" altLang="en-US" sz="2000"/>
            </a:p>
          </p:txBody>
        </p:sp>
        <p:graphicFrame>
          <p:nvGraphicFramePr>
            <p:cNvPr id="13" name="对象 12"/>
            <p:cNvGraphicFramePr>
              <a:graphicFrameLocks noChangeAspect="1"/>
            </p:cNvGraphicFramePr>
            <p:nvPr/>
          </p:nvGraphicFramePr>
          <p:xfrm>
            <a:off x="1190" y="3938"/>
            <a:ext cx="1388" cy="567"/>
          </p:xfrm>
          <a:graphic>
            <a:graphicData uri="http://schemas.openxmlformats.org/presentationml/2006/ole">
              <mc:AlternateContent xmlns:mc="http://schemas.openxmlformats.org/markup-compatibility/2006">
                <mc:Choice xmlns:v="urn:schemas-microsoft-com:vml" Requires="v">
                  <p:oleObj spid="_x0000_s11290" r:id="rId7" imgW="1771650" imgH="723900" progId="Paint.Picture">
                    <p:embed/>
                  </p:oleObj>
                </mc:Choice>
                <mc:Fallback>
                  <p:oleObj r:id="rId7" imgW="1771650" imgH="723900" progId="Paint.Picture">
                    <p:embed/>
                    <p:pic>
                      <p:nvPicPr>
                        <p:cNvPr id="0" name="图片 11"/>
                        <p:cNvPicPr/>
                        <p:nvPr/>
                      </p:nvPicPr>
                      <p:blipFill>
                        <a:blip r:embed="rId6"/>
                        <a:stretch>
                          <a:fillRect/>
                        </a:stretch>
                      </p:blipFill>
                      <p:spPr>
                        <a:xfrm>
                          <a:off x="1190" y="3938"/>
                          <a:ext cx="1388" cy="567"/>
                        </a:xfrm>
                        <a:prstGeom prst="rect">
                          <a:avLst/>
                        </a:prstGeom>
                      </p:spPr>
                    </p:pic>
                  </p:oleObj>
                </mc:Fallback>
              </mc:AlternateContent>
            </a:graphicData>
          </a:graphic>
        </p:graphicFrame>
      </p:grpSp>
      <p:sp>
        <p:nvSpPr>
          <p:cNvPr id="5"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性质</a:t>
            </a:r>
            <a:r>
              <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4</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784600"/>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（1）记忆和理解树和二叉树的基本概念和术语。</a:t>
            </a:r>
          </a:p>
          <a:p>
            <a:r>
              <a:rPr sz="2400">
                <a:latin typeface="Times New Roman" panose="02020603050405020304" pitchFamily="18" charset="0"/>
                <a:ea typeface="宋体" panose="02010600030101010101" pitchFamily="2" charset="-122"/>
              </a:rPr>
              <a:t>（2）记忆和理解二叉树的性质。</a:t>
            </a:r>
          </a:p>
          <a:p>
            <a:r>
              <a:rPr sz="2400">
                <a:latin typeface="Times New Roman" panose="02020603050405020304" pitchFamily="18" charset="0"/>
                <a:ea typeface="宋体" panose="02010600030101010101" pitchFamily="2" charset="-122"/>
              </a:rPr>
              <a:t>（3）记忆和理解二叉树的存储结构。</a:t>
            </a:r>
          </a:p>
          <a:p>
            <a:r>
              <a:rPr sz="2400">
                <a:latin typeface="Times New Roman" panose="02020603050405020304" pitchFamily="18" charset="0"/>
                <a:ea typeface="宋体" panose="02010600030101010101" pitchFamily="2" charset="-122"/>
              </a:rPr>
              <a:t>（4）记忆和理解二叉树遍历的基础知识。</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（1）熟练掌握并运用二叉树的遍历算法。</a:t>
            </a:r>
          </a:p>
          <a:p>
            <a:r>
              <a:rPr sz="2400">
                <a:latin typeface="Times New Roman" panose="02020603050405020304" pitchFamily="18" charset="0"/>
                <a:ea typeface="宋体" panose="02010600030101010101" pitchFamily="2" charset="-122"/>
              </a:rPr>
              <a:t>（2）学会运用二叉树遍历算法求解具体问题。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养成遵守规则的习惯，提高规范意识。</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7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347153"/>
            <a:ext cx="7754938" cy="70675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defRPr/>
            </a:pPr>
            <a:r>
              <a:rPr lang="en-US" altLang="zh-CN" sz="2000" dirty="0">
                <a:sym typeface="+mn-ea"/>
              </a:rPr>
              <a:t>     </a:t>
            </a:r>
            <a:r>
              <a:rPr lang="zh-CN" sz="2000" dirty="0">
                <a:sym typeface="+mn-ea"/>
              </a:rPr>
              <a:t>若对含</a:t>
            </a:r>
            <a:r>
              <a:rPr lang="en-US" sz="2000" dirty="0">
                <a:latin typeface="Times New Roman" panose="02020603050405020304" pitchFamily="18" charset="0"/>
                <a:sym typeface="+mn-ea"/>
              </a:rPr>
              <a:t> </a:t>
            </a:r>
            <a:r>
              <a:rPr lang="en-US" sz="2000" i="1" dirty="0">
                <a:latin typeface="Times New Roman" panose="02020603050405020304" pitchFamily="18" charset="0"/>
                <a:sym typeface="+mn-ea"/>
              </a:rPr>
              <a:t>n </a:t>
            </a:r>
            <a:r>
              <a:rPr lang="zh-CN" sz="2000" dirty="0">
                <a:sym typeface="+mn-ea"/>
              </a:rPr>
              <a:t>个结点的完全二叉树从上到下，从左至右进行</a:t>
            </a:r>
            <a:r>
              <a:rPr lang="en-US" sz="2000" dirty="0">
                <a:latin typeface="Times New Roman" panose="02020603050405020304" pitchFamily="18" charset="0"/>
                <a:sym typeface="+mn-ea"/>
              </a:rPr>
              <a:t>1</a:t>
            </a:r>
            <a:r>
              <a:rPr lang="zh-CN" sz="2000" dirty="0">
                <a:sym typeface="+mn-ea"/>
              </a:rPr>
              <a:t>至</a:t>
            </a:r>
            <a:r>
              <a:rPr lang="en-US" sz="2000" i="1" dirty="0">
                <a:latin typeface="Times New Roman" panose="02020603050405020304" pitchFamily="18" charset="0"/>
                <a:sym typeface="+mn-ea"/>
              </a:rPr>
              <a:t>n</a:t>
            </a:r>
            <a:r>
              <a:rPr lang="zh-CN" sz="2000" dirty="0">
                <a:sym typeface="+mn-ea"/>
              </a:rPr>
              <a:t>的编号，则对</a:t>
            </a:r>
            <a:r>
              <a:rPr lang="zh-CN" sz="2000" dirty="0">
                <a:latin typeface="Times New Roman" panose="02020603050405020304" pitchFamily="18" charset="0"/>
                <a:sym typeface="+mn-ea"/>
              </a:rPr>
              <a:t>于</a:t>
            </a:r>
            <a:r>
              <a:rPr lang="zh-CN" sz="2000" dirty="0">
                <a:sym typeface="+mn-ea"/>
              </a:rPr>
              <a:t>完全二叉树中任意一个编号为</a:t>
            </a:r>
            <a:r>
              <a:rPr lang="en-US" sz="2000" dirty="0">
                <a:latin typeface="Times New Roman" panose="02020603050405020304" pitchFamily="18" charset="0"/>
                <a:sym typeface="+mn-ea"/>
              </a:rPr>
              <a:t> </a:t>
            </a:r>
            <a:r>
              <a:rPr lang="en-US" sz="2000" i="1" dirty="0" err="1">
                <a:latin typeface="Times New Roman" panose="02020603050405020304" pitchFamily="18" charset="0"/>
                <a:sym typeface="+mn-ea"/>
              </a:rPr>
              <a:t>i</a:t>
            </a:r>
            <a:r>
              <a:rPr lang="en-US" sz="2000" dirty="0">
                <a:latin typeface="Times New Roman" panose="02020603050405020304" pitchFamily="18" charset="0"/>
                <a:sym typeface="+mn-ea"/>
              </a:rPr>
              <a:t> </a:t>
            </a:r>
            <a:r>
              <a:rPr lang="zh-CN" sz="2000" dirty="0">
                <a:sym typeface="+mn-ea"/>
              </a:rPr>
              <a:t>的结点，有：</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8" name="文本框 7"/>
          <p:cNvSpPr txBox="1"/>
          <p:nvPr/>
        </p:nvSpPr>
        <p:spPr>
          <a:xfrm>
            <a:off x="440055" y="3938905"/>
            <a:ext cx="7607300" cy="39878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思考：</a:t>
            </a:r>
            <a:r>
              <a:rPr sz="2000">
                <a:latin typeface="Times New Roman" panose="02020603050405020304" pitchFamily="18" charset="0"/>
                <a:ea typeface="宋体" panose="02010600030101010101" pitchFamily="2" charset="-122"/>
                <a:cs typeface="Times New Roman" panose="02020603050405020304" pitchFamily="18" charset="0"/>
              </a:rPr>
              <a:t>共有5001个结点的完全二叉树有几个叶子结点？</a:t>
            </a:r>
          </a:p>
        </p:txBody>
      </p:sp>
      <p:grpSp>
        <p:nvGrpSpPr>
          <p:cNvPr id="9" name="组合 8"/>
          <p:cNvGrpSpPr/>
          <p:nvPr/>
        </p:nvGrpSpPr>
        <p:grpSpPr>
          <a:xfrm>
            <a:off x="214630" y="2054225"/>
            <a:ext cx="7766050" cy="732790"/>
            <a:chOff x="338" y="3122"/>
            <a:chExt cx="12230" cy="1154"/>
          </a:xfrm>
        </p:grpSpPr>
        <p:sp>
          <p:nvSpPr>
            <p:cNvPr id="4" name="文本框 3"/>
            <p:cNvSpPr txBox="1"/>
            <p:nvPr/>
          </p:nvSpPr>
          <p:spPr>
            <a:xfrm>
              <a:off x="338" y="3122"/>
              <a:ext cx="12230" cy="1113"/>
            </a:xfrm>
            <a:prstGeom prst="rect">
              <a:avLst/>
            </a:prstGeom>
            <a:noFill/>
          </p:spPr>
          <p:txBody>
            <a:bodyPr wrap="square" rtlCol="0" anchor="t">
              <a:spAutoFit/>
            </a:bodyPr>
            <a:lstStyle/>
            <a:p>
              <a:r>
                <a:rPr lang="zh-CN" sz="2000">
                  <a:sym typeface="+mn-ea"/>
                </a:rPr>
                <a:t>（</a:t>
              </a:r>
              <a:r>
                <a:rPr lang="en-US" sz="2000">
                  <a:latin typeface="Times New Roman" panose="02020603050405020304" pitchFamily="18" charset="0"/>
                  <a:sym typeface="+mn-ea"/>
                </a:rPr>
                <a:t>1</a:t>
              </a:r>
              <a:r>
                <a:rPr lang="zh-CN" sz="2000">
                  <a:sym typeface="+mn-ea"/>
                </a:rPr>
                <a:t>）若 </a:t>
              </a:r>
              <a:r>
                <a:rPr lang="en-US" sz="2000" i="1">
                  <a:latin typeface="Times New Roman" panose="02020603050405020304" pitchFamily="18" charset="0"/>
                  <a:sym typeface="+mn-ea"/>
                </a:rPr>
                <a:t>i</a:t>
              </a:r>
              <a:r>
                <a:rPr lang="en-US" sz="2000">
                  <a:latin typeface="Times New Roman" panose="02020603050405020304" pitchFamily="18" charset="0"/>
                  <a:sym typeface="+mn-ea"/>
                </a:rPr>
                <a:t>=1</a:t>
              </a:r>
              <a:r>
                <a:rPr lang="zh-CN" sz="2000">
                  <a:sym typeface="+mn-ea"/>
                </a:rPr>
                <a:t>，则该结点是二叉树的根结点，无双亲；否则，编号为</a:t>
              </a:r>
            </a:p>
            <a:p>
              <a:r>
                <a:rPr lang="zh-CN" sz="2000">
                  <a:sym typeface="+mn-ea"/>
                </a:rPr>
                <a:t> </a:t>
              </a:r>
              <a:r>
                <a:rPr lang="en-US" altLang="zh-CN" sz="2000">
                  <a:sym typeface="+mn-ea"/>
                </a:rPr>
                <a:t>          </a:t>
              </a:r>
              <a:r>
                <a:rPr lang="zh-CN" sz="2000">
                  <a:sym typeface="+mn-ea"/>
                </a:rPr>
                <a:t>的结点为其双亲；</a:t>
              </a:r>
              <a:endParaRPr lang="zh-CN" altLang="en-US" sz="2000"/>
            </a:p>
          </p:txBody>
        </p:sp>
        <p:graphicFrame>
          <p:nvGraphicFramePr>
            <p:cNvPr id="5" name="对象 4">
              <a:hlinkClick r:id="" action="ppaction://ole?verb=0"/>
            </p:cNvPr>
            <p:cNvGraphicFramePr>
              <a:graphicFrameLocks noChangeAspect="1"/>
            </p:cNvGraphicFramePr>
            <p:nvPr/>
          </p:nvGraphicFramePr>
          <p:xfrm>
            <a:off x="850" y="3710"/>
            <a:ext cx="869" cy="567"/>
          </p:xfrm>
          <a:graphic>
            <a:graphicData uri="http://schemas.openxmlformats.org/presentationml/2006/ole">
              <mc:AlternateContent xmlns:mc="http://schemas.openxmlformats.org/markup-compatibility/2006">
                <mc:Choice xmlns:v="urn:schemas-microsoft-com:vml" Requires="v">
                  <p:oleObj spid="_x0000_s12301" r:id="rId5" imgW="292100" imgH="190500" progId="Equation.KSEE3">
                    <p:embed/>
                  </p:oleObj>
                </mc:Choice>
                <mc:Fallback>
                  <p:oleObj r:id="rId5" imgW="292100" imgH="190500" progId="Equation.KSEE3">
                    <p:embed/>
                    <p:pic>
                      <p:nvPicPr>
                        <p:cNvPr id="0" name="图片 1024"/>
                        <p:cNvPicPr/>
                        <p:nvPr/>
                      </p:nvPicPr>
                      <p:blipFill>
                        <a:blip r:embed="rId6"/>
                        <a:stretch>
                          <a:fillRect/>
                        </a:stretch>
                      </p:blipFill>
                      <p:spPr>
                        <a:xfrm>
                          <a:off x="850" y="3710"/>
                          <a:ext cx="869" cy="567"/>
                        </a:xfrm>
                        <a:prstGeom prst="rect">
                          <a:avLst/>
                        </a:prstGeom>
                      </p:spPr>
                    </p:pic>
                  </p:oleObj>
                </mc:Fallback>
              </mc:AlternateContent>
            </a:graphicData>
          </a:graphic>
        </p:graphicFrame>
      </p:grpSp>
      <p:sp>
        <p:nvSpPr>
          <p:cNvPr id="7" name="文本框 6"/>
          <p:cNvSpPr txBox="1"/>
          <p:nvPr/>
        </p:nvSpPr>
        <p:spPr>
          <a:xfrm>
            <a:off x="179705" y="2859405"/>
            <a:ext cx="8762365" cy="1014730"/>
          </a:xfrm>
          <a:prstGeom prst="rect">
            <a:avLst/>
          </a:prstGeom>
          <a:noFill/>
        </p:spPr>
        <p:txBody>
          <a:bodyPr wrap="none" rtlCol="0" anchor="t">
            <a:spAutoFit/>
          </a:bodyPr>
          <a:lstStyle/>
          <a:p>
            <a:r>
              <a:rPr lang="zh-CN" sz="2000">
                <a:sym typeface="+mn-ea"/>
              </a:rPr>
              <a:t>（</a:t>
            </a:r>
            <a:r>
              <a:rPr lang="en-US" sz="2000">
                <a:latin typeface="Times New Roman" panose="02020603050405020304" pitchFamily="18" charset="0"/>
                <a:sym typeface="+mn-ea"/>
              </a:rPr>
              <a:t>2</a:t>
            </a:r>
            <a:r>
              <a:rPr lang="zh-CN" sz="2000">
                <a:sym typeface="+mn-ea"/>
              </a:rPr>
              <a:t>）若 </a:t>
            </a:r>
            <a:r>
              <a:rPr lang="en-US" sz="2000">
                <a:latin typeface="Times New Roman" panose="02020603050405020304" pitchFamily="18" charset="0"/>
                <a:sym typeface="+mn-ea"/>
              </a:rPr>
              <a:t>2</a:t>
            </a:r>
            <a:r>
              <a:rPr lang="en-US" sz="2000" i="1">
                <a:latin typeface="Times New Roman" panose="02020603050405020304" pitchFamily="18" charset="0"/>
                <a:sym typeface="+mn-ea"/>
              </a:rPr>
              <a:t>i</a:t>
            </a:r>
            <a:r>
              <a:rPr lang="en-US" sz="2000">
                <a:latin typeface="Times New Roman" panose="02020603050405020304" pitchFamily="18" charset="0"/>
                <a:sym typeface="+mn-ea"/>
              </a:rPr>
              <a:t>&gt;</a:t>
            </a:r>
            <a:r>
              <a:rPr lang="en-US" sz="2000" i="1">
                <a:latin typeface="Times New Roman" panose="02020603050405020304" pitchFamily="18" charset="0"/>
                <a:sym typeface="+mn-ea"/>
              </a:rPr>
              <a:t>n</a:t>
            </a:r>
            <a:r>
              <a:rPr lang="zh-CN" sz="2000">
                <a:sym typeface="+mn-ea"/>
              </a:rPr>
              <a:t>，则该结点无左孩子，否则，编号为</a:t>
            </a:r>
            <a:r>
              <a:rPr lang="en-US" sz="2000">
                <a:latin typeface="Times New Roman" panose="02020603050405020304" pitchFamily="18" charset="0"/>
                <a:sym typeface="+mn-ea"/>
              </a:rPr>
              <a:t> 2</a:t>
            </a:r>
            <a:r>
              <a:rPr lang="en-US" sz="2000" i="1">
                <a:latin typeface="Times New Roman" panose="02020603050405020304" pitchFamily="18" charset="0"/>
                <a:sym typeface="+mn-ea"/>
              </a:rPr>
              <a:t>i</a:t>
            </a:r>
            <a:r>
              <a:rPr lang="en-US" sz="2000">
                <a:latin typeface="Times New Roman" panose="02020603050405020304" pitchFamily="18" charset="0"/>
                <a:sym typeface="+mn-ea"/>
              </a:rPr>
              <a:t> </a:t>
            </a:r>
            <a:r>
              <a:rPr lang="zh-CN" sz="2000">
                <a:sym typeface="+mn-ea"/>
              </a:rPr>
              <a:t>的结点为其左孩子；</a:t>
            </a:r>
          </a:p>
          <a:p>
            <a:endParaRPr lang="zh-CN" sz="2000">
              <a:sym typeface="+mn-ea"/>
            </a:endParaRPr>
          </a:p>
          <a:p>
            <a:r>
              <a:rPr lang="zh-CN" sz="2000">
                <a:sym typeface="+mn-ea"/>
              </a:rPr>
              <a:t>（</a:t>
            </a:r>
            <a:r>
              <a:rPr lang="en-US" sz="2000">
                <a:latin typeface="Times New Roman" panose="02020603050405020304" pitchFamily="18" charset="0"/>
                <a:sym typeface="+mn-ea"/>
              </a:rPr>
              <a:t>3</a:t>
            </a:r>
            <a:r>
              <a:rPr lang="zh-CN" sz="2000">
                <a:sym typeface="+mn-ea"/>
              </a:rPr>
              <a:t>）若 </a:t>
            </a:r>
            <a:r>
              <a:rPr lang="en-US" sz="2000">
                <a:latin typeface="Times New Roman" panose="02020603050405020304" pitchFamily="18" charset="0"/>
                <a:sym typeface="+mn-ea"/>
              </a:rPr>
              <a:t>2</a:t>
            </a:r>
            <a:r>
              <a:rPr lang="en-US" sz="2000" i="1">
                <a:latin typeface="Times New Roman" panose="02020603050405020304" pitchFamily="18" charset="0"/>
                <a:sym typeface="+mn-ea"/>
              </a:rPr>
              <a:t>i</a:t>
            </a:r>
            <a:r>
              <a:rPr lang="en-US" sz="2000">
                <a:latin typeface="Times New Roman" panose="02020603050405020304" pitchFamily="18" charset="0"/>
                <a:sym typeface="+mn-ea"/>
              </a:rPr>
              <a:t>+1&gt;</a:t>
            </a:r>
            <a:r>
              <a:rPr lang="en-US" sz="2000" i="1">
                <a:latin typeface="Times New Roman" panose="02020603050405020304" pitchFamily="18" charset="0"/>
                <a:sym typeface="+mn-ea"/>
              </a:rPr>
              <a:t>n</a:t>
            </a:r>
            <a:r>
              <a:rPr lang="zh-CN" sz="2000">
                <a:sym typeface="+mn-ea"/>
              </a:rPr>
              <a:t>，则该结点无右孩子，否则，编号为</a:t>
            </a:r>
            <a:r>
              <a:rPr lang="en-US" sz="2000">
                <a:latin typeface="Times New Roman" panose="02020603050405020304" pitchFamily="18" charset="0"/>
                <a:sym typeface="+mn-ea"/>
              </a:rPr>
              <a:t>2</a:t>
            </a:r>
            <a:r>
              <a:rPr lang="en-US" sz="2000" i="1">
                <a:latin typeface="Times New Roman" panose="02020603050405020304" pitchFamily="18" charset="0"/>
                <a:sym typeface="+mn-ea"/>
              </a:rPr>
              <a:t>i</a:t>
            </a:r>
            <a:r>
              <a:rPr lang="en-US" sz="2000">
                <a:latin typeface="Times New Roman" panose="02020603050405020304" pitchFamily="18" charset="0"/>
                <a:sym typeface="+mn-ea"/>
              </a:rPr>
              <a:t>+1 </a:t>
            </a:r>
            <a:r>
              <a:rPr lang="zh-CN" sz="2000">
                <a:sym typeface="+mn-ea"/>
              </a:rPr>
              <a:t>的结点为其右孩子。</a:t>
            </a:r>
            <a:endParaRPr lang="zh-CN" altLang="en-US" sz="2000"/>
          </a:p>
        </p:txBody>
      </p:sp>
      <p:sp>
        <p:nvSpPr>
          <p:cNvPr id="3"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10" name="文本框 9"/>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性质</a:t>
            </a:r>
            <a:r>
              <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5</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95605" y="1327785"/>
            <a:ext cx="7913370" cy="1014730"/>
          </a:xfrm>
          <a:prstGeom prst="rect">
            <a:avLst/>
          </a:prstGeom>
          <a:noFill/>
          <a:ln w="9525">
            <a:noFill/>
          </a:ln>
        </p:spPr>
        <p:txBody>
          <a:bodyPr wrap="square">
            <a:spAutoFit/>
          </a:bodyPr>
          <a:lstStyle/>
          <a:p>
            <a:r>
              <a:rPr lang="zh-CN" sz="2000" b="1" dirty="0">
                <a:latin typeface="Times New Roman" panose="02020603050405020304" pitchFamily="18" charset="0"/>
                <a:cs typeface="Times New Roman" panose="02020603050405020304" pitchFamily="18" charset="0"/>
                <a:sym typeface="+mn-ea"/>
              </a:rPr>
              <a:t>关于性质</a:t>
            </a:r>
            <a:r>
              <a:rPr lang="en-US" altLang="zh-CN" sz="2000" b="1" dirty="0">
                <a:latin typeface="Times New Roman" panose="02020603050405020304" pitchFamily="18" charset="0"/>
                <a:cs typeface="Times New Roman" panose="02020603050405020304" pitchFamily="18" charset="0"/>
                <a:sym typeface="+mn-ea"/>
              </a:rPr>
              <a:t>5</a:t>
            </a:r>
            <a:r>
              <a:rPr lang="zh-CN" altLang="en-US" sz="2000" b="1" dirty="0">
                <a:latin typeface="Times New Roman" panose="02020603050405020304" pitchFamily="18" charset="0"/>
                <a:cs typeface="Times New Roman" panose="02020603050405020304" pitchFamily="18" charset="0"/>
                <a:sym typeface="+mn-ea"/>
              </a:rPr>
              <a:t>的</a:t>
            </a:r>
            <a:r>
              <a:rPr lang="zh-CN" sz="2000" b="1" dirty="0">
                <a:latin typeface="Times New Roman" panose="02020603050405020304" pitchFamily="18" charset="0"/>
                <a:cs typeface="Times New Roman" panose="02020603050405020304" pitchFamily="18" charset="0"/>
                <a:sym typeface="+mn-ea"/>
              </a:rPr>
              <a:t>说明</a:t>
            </a:r>
            <a:r>
              <a:rPr lang="zh-CN" sz="2000" dirty="0">
                <a:latin typeface="Times New Roman" panose="02020603050405020304" pitchFamily="18" charset="0"/>
                <a:cs typeface="Times New Roman" panose="02020603050405020304" pitchFamily="18" charset="0"/>
                <a:sym typeface="+mn-ea"/>
              </a:rPr>
              <a:t>：</a:t>
            </a:r>
          </a:p>
          <a:p>
            <a:r>
              <a:rPr sz="2000" dirty="0">
                <a:latin typeface="Times New Roman" panose="02020603050405020304" pitchFamily="18" charset="0"/>
                <a:cs typeface="Times New Roman" panose="02020603050405020304" pitchFamily="18" charset="0"/>
                <a:sym typeface="+mn-ea"/>
              </a:rPr>
              <a:t>（1）编号为i与i+1的结点在同一层</a:t>
            </a:r>
          </a:p>
          <a:p>
            <a:r>
              <a:rPr lang="zh-CN" altLang="en-US" sz="2000" dirty="0">
                <a:latin typeface="Times New Roman" panose="02020603050405020304" pitchFamily="18" charset="0"/>
                <a:cs typeface="Times New Roman" panose="02020603050405020304" pitchFamily="18" charset="0"/>
              </a:rPr>
              <a:t>（2）编号为i与i+1的结点在不同层（设为第k层和第k+1层）</a:t>
            </a:r>
          </a:p>
        </p:txBody>
      </p:sp>
      <p:graphicFrame>
        <p:nvGraphicFramePr>
          <p:cNvPr id="11" name="对象 10"/>
          <p:cNvGraphicFramePr/>
          <p:nvPr/>
        </p:nvGraphicFramePr>
        <p:xfrm>
          <a:off x="467360" y="2499995"/>
          <a:ext cx="3345815" cy="1677670"/>
        </p:xfrm>
        <a:graphic>
          <a:graphicData uri="http://schemas.openxmlformats.org/presentationml/2006/ole">
            <mc:AlternateContent xmlns:mc="http://schemas.openxmlformats.org/markup-compatibility/2006">
              <mc:Choice xmlns:v="urn:schemas-microsoft-com:vml" Requires="v">
                <p:oleObj spid="_x0000_s13337" r:id="rId5" imgW="3343275" imgH="1676400" progId="Paint.Picture">
                  <p:embed/>
                </p:oleObj>
              </mc:Choice>
              <mc:Fallback>
                <p:oleObj r:id="rId5" imgW="3343275" imgH="1676400" progId="Paint.Picture">
                  <p:embed/>
                  <p:pic>
                    <p:nvPicPr>
                      <p:cNvPr id="0" name="图片 11"/>
                      <p:cNvPicPr/>
                      <p:nvPr/>
                    </p:nvPicPr>
                    <p:blipFill>
                      <a:blip r:embed="rId6"/>
                      <a:stretch>
                        <a:fillRect/>
                      </a:stretch>
                    </p:blipFill>
                    <p:spPr>
                      <a:xfrm>
                        <a:off x="467360" y="2499995"/>
                        <a:ext cx="3345815" cy="1677670"/>
                      </a:xfrm>
                      <a:prstGeom prst="rect">
                        <a:avLst/>
                      </a:prstGeom>
                    </p:spPr>
                  </p:pic>
                </p:oleObj>
              </mc:Fallback>
            </mc:AlternateContent>
          </a:graphicData>
        </a:graphic>
      </p:graphicFrame>
      <p:graphicFrame>
        <p:nvGraphicFramePr>
          <p:cNvPr id="13" name="对象 12"/>
          <p:cNvGraphicFramePr/>
          <p:nvPr/>
        </p:nvGraphicFramePr>
        <p:xfrm>
          <a:off x="4644390" y="2500630"/>
          <a:ext cx="2573655" cy="1687195"/>
        </p:xfrm>
        <a:graphic>
          <a:graphicData uri="http://schemas.openxmlformats.org/presentationml/2006/ole">
            <mc:AlternateContent xmlns:mc="http://schemas.openxmlformats.org/markup-compatibility/2006">
              <mc:Choice xmlns:v="urn:schemas-microsoft-com:vml" Requires="v">
                <p:oleObj spid="_x0000_s13338" r:id="rId7" imgW="2571750" imgH="1685925" progId="Paint.Picture">
                  <p:embed/>
                </p:oleObj>
              </mc:Choice>
              <mc:Fallback>
                <p:oleObj r:id="rId7" imgW="2571750" imgH="1685925" progId="Paint.Picture">
                  <p:embed/>
                  <p:pic>
                    <p:nvPicPr>
                      <p:cNvPr id="0" name="图片 13"/>
                      <p:cNvPicPr/>
                      <p:nvPr/>
                    </p:nvPicPr>
                    <p:blipFill>
                      <a:blip r:embed="rId8"/>
                      <a:stretch>
                        <a:fillRect/>
                      </a:stretch>
                    </p:blipFill>
                    <p:spPr>
                      <a:xfrm>
                        <a:off x="4644390" y="2500630"/>
                        <a:ext cx="2573655" cy="1687195"/>
                      </a:xfrm>
                      <a:prstGeom prst="rect">
                        <a:avLst/>
                      </a:prstGeom>
                    </p:spPr>
                  </p:pic>
                </p:oleObj>
              </mc:Fallback>
            </mc:AlternateContent>
          </a:graphicData>
        </a:graphic>
      </p:graphicFrame>
      <p:sp>
        <p:nvSpPr>
          <p:cNvPr id="3"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7.2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二叉树的性质</a:t>
            </a:r>
            <a:endParaRPr lang="zh-CN" altLang="en-US" sz="3200" noProof="0" dirty="0">
              <a:latin typeface="黑体" panose="02010609060101010101" pitchFamily="2" charset="-122"/>
              <a:ea typeface="黑体" panose="02010609060101010101" pitchFamily="2" charset="-122"/>
              <a:sym typeface="+mn-ea"/>
            </a:endParaRPr>
          </a:p>
        </p:txBody>
      </p:sp>
      <p:sp>
        <p:nvSpPr>
          <p:cNvPr id="10" name="文本框 9"/>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性质</a:t>
            </a:r>
            <a:r>
              <a:rPr lang="en-US"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5</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7.3 </a:t>
            </a:r>
            <a:r>
              <a:rPr sz="3200" noProof="0" dirty="0" err="1">
                <a:ln>
                  <a:noFill/>
                </a:ln>
                <a:effectLst/>
                <a:uLnTx/>
                <a:uFillTx/>
                <a:latin typeface="黑体" panose="02010609060101010101" pitchFamily="2" charset="-122"/>
                <a:ea typeface="黑体" panose="02010609060101010101" pitchFamily="2" charset="-122"/>
                <a:sym typeface="+mn-ea"/>
              </a:rPr>
              <a:t>二叉树的存储结构</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二叉树存储结构的基础知识</a:t>
            </a:r>
          </a:p>
        </p:txBody>
      </p:sp>
      <p:sp>
        <p:nvSpPr>
          <p:cNvPr id="4" name="文本框 3"/>
          <p:cNvSpPr txBox="1"/>
          <p:nvPr/>
        </p:nvSpPr>
        <p:spPr>
          <a:xfrm>
            <a:off x="323215" y="1275715"/>
            <a:ext cx="7647940"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二叉树可以采用顺序存储结构和链式存储结构。</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二叉树的顺序存储结构是用一维列表存储二叉树各个结点的数据元素，对于左右孩子的存储位置，可把二叉树当作缺了一些结点的完全二叉树，编号为i的结点存储在下标为i-1的存储单元。</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二叉树的链式存储结构采用二叉链表表示，结点包含数据域data，左孩子指针域lchild，右孩子指针域rchild</a:t>
            </a:r>
            <a:r>
              <a:rPr lang="zh-CN" sz="2000">
                <a:latin typeface="Times New Roman" panose="02020603050405020304" pitchFamily="18" charset="0"/>
                <a:cs typeface="Times New Roman" panose="02020603050405020304" pitchFamily="18" charset="0"/>
                <a:sym typeface="+mn-ea"/>
              </a:rPr>
              <a:t>。</a:t>
            </a:r>
          </a:p>
        </p:txBody>
      </p:sp>
      <p:graphicFrame>
        <p:nvGraphicFramePr>
          <p:cNvPr id="5" name="对象 4"/>
          <p:cNvGraphicFramePr>
            <a:graphicFrameLocks noChangeAspect="1"/>
          </p:cNvGraphicFramePr>
          <p:nvPr/>
        </p:nvGraphicFramePr>
        <p:xfrm>
          <a:off x="3275965" y="3435985"/>
          <a:ext cx="2014491" cy="720000"/>
        </p:xfrm>
        <a:graphic>
          <a:graphicData uri="http://schemas.openxmlformats.org/presentationml/2006/ole">
            <mc:AlternateContent xmlns:mc="http://schemas.openxmlformats.org/markup-compatibility/2006">
              <mc:Choice xmlns:v="urn:schemas-microsoft-com:vml" Requires="v">
                <p:oleObj spid="_x0000_s14349" r:id="rId3" imgW="2371725" imgH="847725" progId="Paint.Picture">
                  <p:embed/>
                </p:oleObj>
              </mc:Choice>
              <mc:Fallback>
                <p:oleObj r:id="rId3" imgW="2371725" imgH="847725" progId="Paint.Picture">
                  <p:embed/>
                  <p:pic>
                    <p:nvPicPr>
                      <p:cNvPr id="0" name="图片 6"/>
                      <p:cNvPicPr/>
                      <p:nvPr/>
                    </p:nvPicPr>
                    <p:blipFill>
                      <a:blip r:embed="rId4"/>
                      <a:stretch>
                        <a:fillRect/>
                      </a:stretch>
                    </p:blipFill>
                    <p:spPr>
                      <a:xfrm>
                        <a:off x="3275965" y="3435985"/>
                        <a:ext cx="2014491" cy="72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存储结构</a:t>
            </a:r>
          </a:p>
        </p:txBody>
      </p:sp>
      <p:sp>
        <p:nvSpPr>
          <p:cNvPr id="4" name="文本框 3"/>
          <p:cNvSpPr txBox="1"/>
          <p:nvPr/>
        </p:nvSpPr>
        <p:spPr>
          <a:xfrm>
            <a:off x="323215" y="1275715"/>
            <a:ext cx="764794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下图所示</a:t>
            </a:r>
            <a:r>
              <a:rPr sz="2000">
                <a:latin typeface="Times New Roman" panose="02020603050405020304" pitchFamily="18" charset="0"/>
                <a:cs typeface="Times New Roman" panose="02020603050405020304" pitchFamily="18" charset="0"/>
                <a:sym typeface="+mn-ea"/>
              </a:rPr>
              <a:t>二叉树</a:t>
            </a:r>
            <a:r>
              <a:rPr lang="zh-CN" sz="2000">
                <a:latin typeface="Times New Roman" panose="02020603050405020304" pitchFamily="18" charset="0"/>
                <a:cs typeface="Times New Roman" panose="02020603050405020304" pitchFamily="18" charset="0"/>
                <a:sym typeface="+mn-ea"/>
              </a:rPr>
              <a:t>的</a:t>
            </a:r>
            <a:r>
              <a:rPr sz="2000">
                <a:latin typeface="Times New Roman" panose="02020603050405020304" pitchFamily="18" charset="0"/>
                <a:cs typeface="Times New Roman" panose="02020603050405020304" pitchFamily="18" charset="0"/>
                <a:sym typeface="+mn-ea"/>
              </a:rPr>
              <a:t>顺序存储结构</a:t>
            </a:r>
            <a:endParaRPr lang="zh-CN" sz="2000">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p:nvPr/>
        </p:nvGraphicFramePr>
        <p:xfrm>
          <a:off x="686435" y="1636395"/>
          <a:ext cx="3012440" cy="2364105"/>
        </p:xfrm>
        <a:graphic>
          <a:graphicData uri="http://schemas.openxmlformats.org/presentationml/2006/ole">
            <mc:AlternateContent xmlns:mc="http://schemas.openxmlformats.org/markup-compatibility/2006">
              <mc:Choice xmlns:v="urn:schemas-microsoft-com:vml" Requires="v">
                <p:oleObj spid="_x0000_s15385" r:id="rId4" imgW="3009900" imgH="2362200" progId="Paint.Picture">
                  <p:embed/>
                </p:oleObj>
              </mc:Choice>
              <mc:Fallback>
                <p:oleObj r:id="rId4" imgW="3009900" imgH="2362200" progId="Paint.Picture">
                  <p:embed/>
                  <p:pic>
                    <p:nvPicPr>
                      <p:cNvPr id="0" name="图片 5"/>
                      <p:cNvPicPr/>
                      <p:nvPr/>
                    </p:nvPicPr>
                    <p:blipFill>
                      <a:blip r:embed="rId5"/>
                      <a:stretch>
                        <a:fillRect/>
                      </a:stretch>
                    </p:blipFill>
                    <p:spPr>
                      <a:xfrm>
                        <a:off x="686435" y="1636395"/>
                        <a:ext cx="3012440" cy="2364105"/>
                      </a:xfrm>
                      <a:prstGeom prst="rect">
                        <a:avLst/>
                      </a:prstGeom>
                    </p:spPr>
                  </p:pic>
                </p:oleObj>
              </mc:Fallback>
            </mc:AlternateContent>
          </a:graphicData>
        </a:graphic>
      </p:graphicFrame>
      <p:graphicFrame>
        <p:nvGraphicFramePr>
          <p:cNvPr id="8" name="对象 7"/>
          <p:cNvGraphicFramePr/>
          <p:nvPr/>
        </p:nvGraphicFramePr>
        <p:xfrm>
          <a:off x="109220" y="3869055"/>
          <a:ext cx="8121650" cy="800735"/>
        </p:xfrm>
        <a:graphic>
          <a:graphicData uri="http://schemas.openxmlformats.org/presentationml/2006/ole">
            <mc:AlternateContent xmlns:mc="http://schemas.openxmlformats.org/markup-compatibility/2006">
              <mc:Choice xmlns:v="urn:schemas-microsoft-com:vml" Requires="v">
                <p:oleObj spid="_x0000_s15386" r:id="rId6" imgW="8115300" imgH="800100" progId="Paint.Picture">
                  <p:embed/>
                </p:oleObj>
              </mc:Choice>
              <mc:Fallback>
                <p:oleObj r:id="rId6" imgW="8115300" imgH="800100" progId="Paint.Picture">
                  <p:embed/>
                  <p:pic>
                    <p:nvPicPr>
                      <p:cNvPr id="0" name="图片 8"/>
                      <p:cNvPicPr/>
                      <p:nvPr/>
                    </p:nvPicPr>
                    <p:blipFill>
                      <a:blip r:embed="rId7"/>
                      <a:stretch>
                        <a:fillRect/>
                      </a:stretch>
                    </p:blipFill>
                    <p:spPr>
                      <a:xfrm>
                        <a:off x="109220" y="3869055"/>
                        <a:ext cx="8121650" cy="800735"/>
                      </a:xfrm>
                      <a:prstGeom prst="rect">
                        <a:avLst/>
                      </a:prstGeom>
                    </p:spPr>
                  </p:pic>
                </p:oleObj>
              </mc:Fallback>
            </mc:AlternateContent>
          </a:graphicData>
        </a:graphic>
      </p:graphicFrame>
      <p:sp>
        <p:nvSpPr>
          <p:cNvPr id="102" name="文本框 101"/>
          <p:cNvSpPr txBox="1"/>
          <p:nvPr/>
        </p:nvSpPr>
        <p:spPr>
          <a:xfrm>
            <a:off x="3780155" y="1762760"/>
            <a:ext cx="5080000" cy="706755"/>
          </a:xfrm>
          <a:prstGeom prst="rect">
            <a:avLst/>
          </a:prstGeom>
          <a:noFill/>
          <a:ln w="9525">
            <a:noFill/>
          </a:ln>
        </p:spPr>
        <p:txBody>
          <a:bodyPr>
            <a:spAutoFit/>
          </a:bodyPr>
          <a:lstStyle/>
          <a:p>
            <a:r>
              <a:rPr lang="zh-CN" sz="2000">
                <a:ea typeface="宋体" panose="02010600030101010101" pitchFamily="2" charset="-122"/>
              </a:rPr>
              <a:t>对于下标为</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结点，若左孩子存在则其下标为</a:t>
            </a:r>
            <a:r>
              <a:rPr lang="en-US" sz="2000">
                <a:latin typeface="Times New Roman" panose="02020603050405020304" pitchFamily="18" charset="0"/>
                <a:ea typeface="宋体" panose="02010600030101010101" pitchFamily="2" charset="-122"/>
              </a:rPr>
              <a:t>2</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，若右孩子存在则其下标为</a:t>
            </a:r>
            <a:r>
              <a:rPr lang="en-US" sz="2000">
                <a:latin typeface="Times New Roman" panose="02020603050405020304" pitchFamily="18" charset="0"/>
                <a:ea typeface="宋体" panose="02010600030101010101" pitchFamily="2" charset="-122"/>
              </a:rPr>
              <a:t>2</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+2</a:t>
            </a:r>
            <a:endParaRPr lang="zh-CN" altLang="en-US" sz="2000"/>
          </a:p>
        </p:txBody>
      </p:sp>
      <p:grpSp>
        <p:nvGrpSpPr>
          <p:cNvPr id="12" name="组合 11"/>
          <p:cNvGrpSpPr/>
          <p:nvPr/>
        </p:nvGrpSpPr>
        <p:grpSpPr>
          <a:xfrm>
            <a:off x="3780155" y="2541270"/>
            <a:ext cx="3419475" cy="431800"/>
            <a:chOff x="5953" y="4002"/>
            <a:chExt cx="5385" cy="680"/>
          </a:xfrm>
        </p:grpSpPr>
        <p:sp>
          <p:nvSpPr>
            <p:cNvPr id="10" name="文本框 9"/>
            <p:cNvSpPr txBox="1"/>
            <p:nvPr/>
          </p:nvSpPr>
          <p:spPr>
            <a:xfrm>
              <a:off x="5953" y="4029"/>
              <a:ext cx="5385" cy="628"/>
            </a:xfrm>
            <a:prstGeom prst="rect">
              <a:avLst/>
            </a:prstGeom>
            <a:noFill/>
            <a:ln w="9525">
              <a:noFill/>
            </a:ln>
          </p:spPr>
          <p:txBody>
            <a:bodyPr wrap="square">
              <a:spAutoFit/>
            </a:bodyPr>
            <a:lstStyle/>
            <a:p>
              <a:r>
                <a:rPr lang="zh-CN" sz="2000">
                  <a:ea typeface="宋体" panose="02010600030101010101" pitchFamily="2" charset="-122"/>
                </a:rPr>
                <a:t>若根存在则其下标为</a:t>
              </a:r>
              <a:endParaRPr lang="zh-CN" altLang="en-US" sz="2000">
                <a:ea typeface="宋体" panose="02010600030101010101" pitchFamily="2" charset="-122"/>
              </a:endParaRPr>
            </a:p>
          </p:txBody>
        </p:sp>
        <p:pic>
          <p:nvPicPr>
            <p:cNvPr id="11" name="图片 10"/>
            <p:cNvPicPr>
              <a:picLocks noChangeAspect="1"/>
            </p:cNvPicPr>
            <p:nvPr/>
          </p:nvPicPr>
          <p:blipFill>
            <a:blip r:embed="rId8"/>
            <a:stretch>
              <a:fillRect/>
            </a:stretch>
          </p:blipFill>
          <p:spPr>
            <a:xfrm>
              <a:off x="9808" y="4002"/>
              <a:ext cx="942" cy="680"/>
            </a:xfrm>
            <a:prstGeom prst="rect">
              <a:avLst/>
            </a:prstGeom>
            <a:noFill/>
            <a:ln w="9525">
              <a:noFill/>
            </a:ln>
          </p:spPr>
        </p:pic>
      </p:grpSp>
      <p:sp>
        <p:nvSpPr>
          <p:cNvPr id="5"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7.3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二叉树的存储结构</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500" fill="hold"/>
                                        <p:tgtEl>
                                          <p:spTgt spid="102"/>
                                        </p:tgtEl>
                                        <p:attrNameLst>
                                          <p:attrName>ppt_x</p:attrName>
                                        </p:attrNameLst>
                                      </p:cBhvr>
                                      <p:tavLst>
                                        <p:tav tm="0">
                                          <p:val>
                                            <p:strVal val="#ppt_x"/>
                                          </p:val>
                                        </p:tav>
                                        <p:tav tm="100000">
                                          <p:val>
                                            <p:strVal val="#ppt_x"/>
                                          </p:val>
                                        </p:tav>
                                      </p:tavLst>
                                    </p:anim>
                                    <p:anim calcmode="lin" valueType="num">
                                      <p:cBhvr additive="base">
                                        <p:cTn id="14"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8930" y="1275715"/>
            <a:ext cx="764794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二叉树的顺序存储表示</a:t>
            </a:r>
          </a:p>
        </p:txBody>
      </p:sp>
      <p:sp>
        <p:nvSpPr>
          <p:cNvPr id="103" name="文本框 102"/>
          <p:cNvSpPr txBox="1"/>
          <p:nvPr/>
        </p:nvSpPr>
        <p:spPr>
          <a:xfrm>
            <a:off x="328930" y="1674495"/>
            <a:ext cx="7914640" cy="58356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MaxTreeSize=100;               # 二叉树的最大结点数</a:t>
            </a:r>
          </a:p>
          <a:p>
            <a:r>
              <a:rPr sz="1600">
                <a:latin typeface="Courier New" panose="02070309020205020404" charset="0"/>
                <a:ea typeface="宋体" panose="02010600030101010101" pitchFamily="2" charset="-122"/>
              </a:rPr>
              <a:t>Bt=[-1]*MaxTreeSize;           # 0号单元存储根结点</a:t>
            </a:r>
          </a:p>
        </p:txBody>
      </p:sp>
      <p:sp>
        <p:nvSpPr>
          <p:cNvPr id="5" name="文本框 4"/>
          <p:cNvSpPr txBox="1"/>
          <p:nvPr/>
        </p:nvSpPr>
        <p:spPr>
          <a:xfrm>
            <a:off x="394970" y="2357120"/>
            <a:ext cx="7647940"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顺序存储结构有什么优</a:t>
            </a:r>
            <a:r>
              <a:rPr lang="zh-CN" sz="2000">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缺点？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顺序存储结构适用于哪些二叉树？</a:t>
            </a:r>
          </a:p>
        </p:txBody>
      </p:sp>
      <p:sp>
        <p:nvSpPr>
          <p:cNvPr id="3" name="文本框 2"/>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存储结构</a:t>
            </a:r>
          </a:p>
        </p:txBody>
      </p:sp>
      <p:sp>
        <p:nvSpPr>
          <p:cNvPr id="6"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7.3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二叉树的存储结构</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03" grpId="0"/>
      <p:bldP spid="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b="1">
                <a:latin typeface="Times New Roman" panose="02020603050405020304" pitchFamily="18" charset="0"/>
                <a:cs typeface="Times New Roman" panose="02020603050405020304" pitchFamily="18" charset="0"/>
                <a:sym typeface="+mn-ea"/>
              </a:rPr>
              <a:t>链式</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存储结构</a:t>
            </a:r>
          </a:p>
        </p:txBody>
      </p:sp>
      <p:sp>
        <p:nvSpPr>
          <p:cNvPr id="4" name="文本框 3"/>
          <p:cNvSpPr txBox="1"/>
          <p:nvPr/>
        </p:nvSpPr>
        <p:spPr>
          <a:xfrm>
            <a:off x="323215" y="1275715"/>
            <a:ext cx="7647940"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二叉树的链式存储结构采用二叉链表表示，结点包含数据域data，左孩子指针域lchild，右孩子指针域rchild</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如左下二叉树的链式存储结构是如右下的二叉链表</a:t>
            </a:r>
          </a:p>
        </p:txBody>
      </p:sp>
      <p:graphicFrame>
        <p:nvGraphicFramePr>
          <p:cNvPr id="3" name="对象 2"/>
          <p:cNvGraphicFramePr>
            <a:graphicFrameLocks noChangeAspect="1"/>
          </p:cNvGraphicFramePr>
          <p:nvPr/>
        </p:nvGraphicFramePr>
        <p:xfrm>
          <a:off x="683895" y="2280285"/>
          <a:ext cx="3211088" cy="2520000"/>
        </p:xfrm>
        <a:graphic>
          <a:graphicData uri="http://schemas.openxmlformats.org/presentationml/2006/ole">
            <mc:AlternateContent xmlns:mc="http://schemas.openxmlformats.org/markup-compatibility/2006">
              <mc:Choice xmlns:v="urn:schemas-microsoft-com:vml" Requires="v">
                <p:oleObj spid="_x0000_s16409" r:id="rId4" imgW="3009900" imgH="2362200" progId="Paint.Picture">
                  <p:embed/>
                </p:oleObj>
              </mc:Choice>
              <mc:Fallback>
                <p:oleObj r:id="rId4" imgW="3009900" imgH="2362200" progId="Paint.Picture">
                  <p:embed/>
                  <p:pic>
                    <p:nvPicPr>
                      <p:cNvPr id="0" name="图片 5"/>
                      <p:cNvPicPr/>
                      <p:nvPr/>
                    </p:nvPicPr>
                    <p:blipFill>
                      <a:blip r:embed="rId5"/>
                      <a:stretch>
                        <a:fillRect/>
                      </a:stretch>
                    </p:blipFill>
                    <p:spPr>
                      <a:xfrm>
                        <a:off x="683895" y="2280285"/>
                        <a:ext cx="3211088" cy="2520000"/>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4284345" y="2284730"/>
          <a:ext cx="3973693" cy="2520000"/>
        </p:xfrm>
        <a:graphic>
          <a:graphicData uri="http://schemas.openxmlformats.org/presentationml/2006/ole">
            <mc:AlternateContent xmlns:mc="http://schemas.openxmlformats.org/markup-compatibility/2006">
              <mc:Choice xmlns:v="urn:schemas-microsoft-com:vml" Requires="v">
                <p:oleObj spid="_x0000_s16410" r:id="rId6" imgW="5076825" imgH="3219450" progId="Paint.Picture">
                  <p:embed/>
                </p:oleObj>
              </mc:Choice>
              <mc:Fallback>
                <p:oleObj r:id="rId6" imgW="5076825" imgH="3219450" progId="Paint.Picture">
                  <p:embed/>
                  <p:pic>
                    <p:nvPicPr>
                      <p:cNvPr id="0" name="图片 6"/>
                      <p:cNvPicPr/>
                      <p:nvPr/>
                    </p:nvPicPr>
                    <p:blipFill>
                      <a:blip r:embed="rId7"/>
                      <a:stretch>
                        <a:fillRect/>
                      </a:stretch>
                    </p:blipFill>
                    <p:spPr>
                      <a:xfrm>
                        <a:off x="4284345" y="2284730"/>
                        <a:ext cx="3973693" cy="2520000"/>
                      </a:xfrm>
                      <a:prstGeom prst="rect">
                        <a:avLst/>
                      </a:prstGeom>
                    </p:spPr>
                  </p:pic>
                </p:oleObj>
              </mc:Fallback>
            </mc:AlternateContent>
          </a:graphicData>
        </a:graphic>
      </p:graphicFrame>
      <p:sp>
        <p:nvSpPr>
          <p:cNvPr id="8"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7.3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二叉树的存储结构</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215" y="1347470"/>
            <a:ext cx="764794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在n个结点的二叉链表中，有几个空指针域？</a:t>
            </a:r>
            <a:endParaRPr lang="zh-CN" sz="2000">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1779270"/>
          <a:ext cx="3973693" cy="2520000"/>
        </p:xfrm>
        <a:graphic>
          <a:graphicData uri="http://schemas.openxmlformats.org/presentationml/2006/ole">
            <mc:AlternateContent xmlns:mc="http://schemas.openxmlformats.org/markup-compatibility/2006">
              <mc:Choice xmlns:v="urn:schemas-microsoft-com:vml" Requires="v">
                <p:oleObj spid="_x0000_s17421" r:id="rId5" imgW="5076825" imgH="3219450" progId="Paint.Picture">
                  <p:embed/>
                </p:oleObj>
              </mc:Choice>
              <mc:Fallback>
                <p:oleObj r:id="rId5" imgW="5076825" imgH="3219450" progId="Paint.Picture">
                  <p:embed/>
                  <p:pic>
                    <p:nvPicPr>
                      <p:cNvPr id="0" name="图片 6"/>
                      <p:cNvPicPr/>
                      <p:nvPr/>
                    </p:nvPicPr>
                    <p:blipFill>
                      <a:blip r:embed="rId6"/>
                      <a:stretch>
                        <a:fillRect/>
                      </a:stretch>
                    </p:blipFill>
                    <p:spPr>
                      <a:xfrm>
                        <a:off x="755650" y="1779270"/>
                        <a:ext cx="3973693" cy="2520000"/>
                      </a:xfrm>
                      <a:prstGeom prst="rect">
                        <a:avLst/>
                      </a:prstGeom>
                    </p:spPr>
                  </p:pic>
                </p:oleObj>
              </mc:Fallback>
            </mc:AlternateContent>
          </a:graphicData>
        </a:graphic>
      </p:graphicFrame>
      <p:sp>
        <p:nvSpPr>
          <p:cNvPr id="3" name="文本框 2"/>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b="1">
                <a:latin typeface="Times New Roman" panose="02020603050405020304" pitchFamily="18" charset="0"/>
                <a:cs typeface="Times New Roman" panose="02020603050405020304" pitchFamily="18" charset="0"/>
                <a:sym typeface="+mn-ea"/>
              </a:rPr>
              <a:t>链式</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存储结构</a:t>
            </a:r>
          </a:p>
        </p:txBody>
      </p:sp>
      <p:sp>
        <p:nvSpPr>
          <p:cNvPr id="8" name="Rectangle 4"/>
          <p:cNvSpPr txBox="1"/>
          <p:nvPr>
            <p:custDataLst>
              <p:tags r:id="rId3"/>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7.3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二叉树的存储结构</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215" y="1347470"/>
            <a:ext cx="764794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二叉树链式存储的结点</a:t>
            </a:r>
            <a:r>
              <a:rPr lang="zh-CN" sz="2000">
                <a:latin typeface="Times New Roman" panose="02020603050405020304" pitchFamily="18" charset="0"/>
                <a:cs typeface="Times New Roman" panose="02020603050405020304" pitchFamily="18" charset="0"/>
                <a:sym typeface="+mn-ea"/>
              </a:rPr>
              <a:t>类</a:t>
            </a:r>
            <a:r>
              <a:rPr sz="2000">
                <a:latin typeface="Times New Roman" panose="02020603050405020304" pitchFamily="18" charset="0"/>
                <a:cs typeface="Times New Roman" panose="02020603050405020304" pitchFamily="18" charset="0"/>
                <a:sym typeface="+mn-ea"/>
              </a:rPr>
              <a:t>Node </a:t>
            </a:r>
            <a:endParaRPr lang="zh-CN" sz="2000">
              <a:latin typeface="Times New Roman" panose="02020603050405020304" pitchFamily="18" charset="0"/>
              <a:cs typeface="Times New Roman" panose="02020603050405020304" pitchFamily="18" charset="0"/>
              <a:sym typeface="+mn-ea"/>
            </a:endParaRPr>
          </a:p>
        </p:txBody>
      </p:sp>
      <p:sp>
        <p:nvSpPr>
          <p:cNvPr id="3" name="文本框 2"/>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b="1">
                <a:latin typeface="Times New Roman" panose="02020603050405020304" pitchFamily="18" charset="0"/>
                <a:cs typeface="Times New Roman" panose="02020603050405020304" pitchFamily="18" charset="0"/>
                <a:sym typeface="+mn-ea"/>
              </a:rPr>
              <a:t>链式</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存储结构</a:t>
            </a:r>
          </a:p>
        </p:txBody>
      </p:sp>
      <p:sp>
        <p:nvSpPr>
          <p:cNvPr id="8"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7.3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二叉树的存储结构</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467360" y="1707515"/>
            <a:ext cx="7639050"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val=None, left=None, right=None):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self.data=val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数据域</a:t>
            </a:r>
            <a:r>
              <a:rPr lang="en-US" sz="1600">
                <a:latin typeface="Courier New" panose="02070309020205020404" charset="0"/>
                <a:ea typeface="宋体" panose="02010600030101010101" pitchFamily="2" charset="-122"/>
              </a:rPr>
              <a:t>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左孩子指针域</a:t>
            </a:r>
            <a:r>
              <a:rPr lang="en-US" sz="1600">
                <a:latin typeface="Courier New" panose="02070309020205020404" charset="0"/>
                <a:ea typeface="宋体" panose="02010600030101010101" pitchFamily="2" charset="-122"/>
              </a:rPr>
              <a: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右孩子指针域</a:t>
            </a:r>
            <a:r>
              <a:rPr lang="en-US" sz="1600">
                <a:latin typeface="Courier New" panose="02070309020205020404" charset="0"/>
                <a:ea typeface="宋体" panose="02010600030101010101" pitchFamily="2" charset="-122"/>
              </a:rPr>
              <a:t>rchild</a:t>
            </a:r>
            <a:endParaRPr lang="en-US" altLang="en-US" sz="1600">
              <a:latin typeface="Courier New" panose="02070309020205020404" charset="0"/>
              <a:ea typeface="宋体" panose="02010600030101010101" pitchFamily="2" charset="-122"/>
            </a:endParaRPr>
          </a:p>
        </p:txBody>
      </p:sp>
      <p:sp>
        <p:nvSpPr>
          <p:cNvPr id="5" name="文本框 4"/>
          <p:cNvSpPr txBox="1"/>
          <p:nvPr>
            <p:custDataLst>
              <p:tags r:id="rId3"/>
            </p:custDataLst>
          </p:nvPr>
        </p:nvSpPr>
        <p:spPr>
          <a:xfrm>
            <a:off x="363855" y="3075940"/>
            <a:ext cx="7647940"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a:latin typeface="Times New Roman" panose="02020603050405020304" pitchFamily="18" charset="0"/>
                <a:cs typeface="Times New Roman" panose="02020603050405020304" pitchFamily="18" charset="0"/>
                <a:sym typeface="+mn-ea"/>
              </a:rPr>
              <a:t>因</a:t>
            </a:r>
            <a:r>
              <a:rPr lang="en-US" altLang="zh-CN" sz="2000">
                <a:latin typeface="Times New Roman" panose="02020603050405020304" pitchFamily="18" charset="0"/>
                <a:cs typeface="Times New Roman" panose="02020603050405020304" pitchFamily="18" charset="0"/>
                <a:sym typeface="+mn-ea"/>
              </a:rPr>
              <a:t>Node</a:t>
            </a:r>
            <a:r>
              <a:rPr lang="zh-CN" altLang="en-US" sz="2000">
                <a:latin typeface="Times New Roman" panose="02020603050405020304" pitchFamily="18" charset="0"/>
                <a:cs typeface="Times New Roman" panose="02020603050405020304" pitchFamily="18" charset="0"/>
                <a:sym typeface="+mn-ea"/>
              </a:rPr>
              <a:t>类的初始化函数除自身对象</a:t>
            </a:r>
            <a:r>
              <a:rPr lang="en-US" altLang="zh-CN" sz="2000">
                <a:latin typeface="Times New Roman" panose="02020603050405020304" pitchFamily="18" charset="0"/>
                <a:cs typeface="Times New Roman" panose="02020603050405020304" pitchFamily="18" charset="0"/>
                <a:sym typeface="+mn-ea"/>
              </a:rPr>
              <a:t>self</a:t>
            </a:r>
            <a:r>
              <a:rPr lang="zh-CN" altLang="en-US" sz="2000">
                <a:latin typeface="Times New Roman" panose="02020603050405020304" pitchFamily="18" charset="0"/>
                <a:cs typeface="Times New Roman" panose="02020603050405020304" pitchFamily="18" charset="0"/>
                <a:sym typeface="+mn-ea"/>
              </a:rPr>
              <a:t>之外都带了默认值，</a:t>
            </a:r>
            <a:r>
              <a:rPr sz="2000">
                <a:latin typeface="Times New Roman" panose="02020603050405020304" pitchFamily="18" charset="0"/>
                <a:cs typeface="Times New Roman" panose="02020603050405020304" pitchFamily="18" charset="0"/>
                <a:sym typeface="+mn-ea"/>
              </a:rPr>
              <a:t>创建Node类对象时可不提供参数，也可提供1或2或3个参数。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00" grpId="0"/>
      <p:bldP spid="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a:t>
            </a:r>
            <a:r>
              <a:rPr sz="3200" noProof="0" dirty="0" err="1">
                <a:ln>
                  <a:noFill/>
                </a:ln>
                <a:effectLst/>
                <a:uLnTx/>
                <a:uFillTx/>
                <a:latin typeface="黑体" panose="02010609060101010101" pitchFamily="2" charset="-122"/>
                <a:ea typeface="黑体" panose="02010609060101010101" pitchFamily="2" charset="-122"/>
                <a:sym typeface="+mn-ea"/>
              </a:rPr>
              <a:t>二叉树遍历基础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二叉树遍历</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的</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含义及其搜索路径</a:t>
            </a:r>
          </a:p>
        </p:txBody>
      </p:sp>
      <p:sp>
        <p:nvSpPr>
          <p:cNvPr id="6" name="文本框 5"/>
          <p:cNvSpPr txBox="1"/>
          <p:nvPr/>
        </p:nvSpPr>
        <p:spPr>
          <a:xfrm>
            <a:off x="323215" y="1275398"/>
            <a:ext cx="7754938" cy="25533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二叉树的遍历</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是指顺着某一条搜索路径巡访二叉树中的结点，使得每个结点均被访问一次，而且仅被访问一次。</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“访问”</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的含义可以很广，如：输出、统计或修改结点的信息。</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对二叉树而言，可以有三种搜索路径：</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（1）先上后下的按层次遍历；</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（2）先左（子树）后右（子树）的遍历；</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（3）先右（子树）后左（子树）的遍历。</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6141720" cy="3046095"/>
          </a:xfrm>
          <a:prstGeom prst="rect">
            <a:avLst/>
          </a:prstGeom>
          <a:noFill/>
        </p:spPr>
        <p:txBody>
          <a:bodyPr wrap="square" rtlCol="0" anchor="t">
            <a:spAutoFit/>
          </a:bodyPr>
          <a:lstStyle/>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层次遍历</a:t>
            </a:r>
            <a:r>
              <a:rPr sz="2000" noProof="0" dirty="0">
                <a:ln>
                  <a:noFill/>
                </a:ln>
                <a:effectLst/>
                <a:uLnTx/>
                <a:uFillTx/>
                <a:latin typeface="Times New Roman" panose="02020603050405020304" pitchFamily="18" charset="0"/>
                <a:cs typeface="Times New Roman" panose="02020603050405020304" pitchFamily="18" charset="0"/>
                <a:sym typeface="+mn-ea"/>
              </a:rPr>
              <a:t>是指从第一层开始，从上往下逐层从左到右访问二叉树中的结点。</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右图中的</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二叉树的层次遍历序列</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是什么？</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 B C D E F G</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层次遍历的算法思想：借助具有先进先出特性的数据结构“队列”，首先把根结点指针入队；然后，当队列非空反复执行：取队头元素并使之出队，输出其数据域，若其左孩子指针非空则入队，若其右孩子指针非空则入队。</a:t>
            </a:r>
          </a:p>
        </p:txBody>
      </p:sp>
      <p:graphicFrame>
        <p:nvGraphicFramePr>
          <p:cNvPr id="3" name="对象 2"/>
          <p:cNvGraphicFramePr>
            <a:graphicFrameLocks noChangeAspect="1"/>
          </p:cNvGraphicFramePr>
          <p:nvPr/>
        </p:nvGraphicFramePr>
        <p:xfrm>
          <a:off x="6875145" y="1774825"/>
          <a:ext cx="1335135" cy="1800000"/>
        </p:xfrm>
        <a:graphic>
          <a:graphicData uri="http://schemas.openxmlformats.org/presentationml/2006/ole">
            <mc:AlternateContent xmlns:mc="http://schemas.openxmlformats.org/markup-compatibility/2006">
              <mc:Choice xmlns:v="urn:schemas-microsoft-com:vml" Requires="v">
                <p:oleObj spid="_x0000_s18445" r:id="rId5" imgW="1724025" imgH="2324100" progId="Paint.Picture">
                  <p:embed/>
                </p:oleObj>
              </mc:Choice>
              <mc:Fallback>
                <p:oleObj r:id="rId5" imgW="1724025" imgH="2324100" progId="Paint.Picture">
                  <p:embed/>
                  <p:pic>
                    <p:nvPicPr>
                      <p:cNvPr id="0" name="图片 3"/>
                      <p:cNvPicPr/>
                      <p:nvPr/>
                    </p:nvPicPr>
                    <p:blipFill>
                      <a:blip r:embed="rId6"/>
                      <a:stretch>
                        <a:fillRect/>
                      </a:stretch>
                    </p:blipFill>
                    <p:spPr>
                      <a:xfrm>
                        <a:off x="6875145" y="1774825"/>
                        <a:ext cx="1335135" cy="1800000"/>
                      </a:xfrm>
                      <a:prstGeom prst="rect">
                        <a:avLst/>
                      </a:prstGeom>
                    </p:spPr>
                  </p:pic>
                </p:oleObj>
              </mc:Fallback>
            </mc:AlternateContent>
          </a:graphicData>
        </a:graphic>
      </p:graphicFrame>
      <p:sp>
        <p:nvSpPr>
          <p:cNvPr id="5"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7.4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二叉树遍历基础</a:t>
            </a:r>
          </a:p>
        </p:txBody>
      </p:sp>
      <p:sp>
        <p:nvSpPr>
          <p:cNvPr id="7" name="文本框 6"/>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层次遍历</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1753235"/>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根据带虚结点的先序序列建立二叉树，输出该二叉树的中序、后序遍历序列。</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测试数据有多组，处理到文件尾。每组测试数据在一行中输入一个字符串（不含空格且长度不超过80），表示二叉树的先序遍历序列，其中字符'*'表示虚结点（对应的子树为空）。</a:t>
            </a:r>
          </a:p>
        </p:txBody>
      </p:sp>
      <p:sp>
        <p:nvSpPr>
          <p:cNvPr id="2" name="文本框 1"/>
          <p:cNvSpPr txBox="1"/>
          <p:nvPr>
            <p:custDataLst>
              <p:tags r:id="rId1"/>
            </p:custDataLst>
          </p:nvPr>
        </p:nvSpPr>
        <p:spPr>
          <a:xfrm>
            <a:off x="395605" y="304990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cs typeface="Times New Roman" panose="02020603050405020304" pitchFamily="18" charset="0"/>
              </a:rPr>
              <a:t>       </a:t>
            </a:r>
            <a:r>
              <a:rPr sz="1800">
                <a:cs typeface="Times New Roman" panose="02020603050405020304" pitchFamily="18" charset="0"/>
              </a:rPr>
              <a:t>对于每组测试，分别在两行输出所建立二叉树的中序遍历序列和后序遍历序列。</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7632065" cy="2061210"/>
          </a:xfrm>
          <a:prstGeom prst="rect">
            <a:avLst/>
          </a:prstGeom>
          <a:noFill/>
        </p:spPr>
        <p:txBody>
          <a:bodyPr wrap="square" rtlCol="0" anchor="t">
            <a:spAutoFit/>
          </a:bodyPr>
          <a:lstStyle/>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先左后右的遍历和先右后左的遍历是带有递归思想的遍历。</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若把“二叉树”的根、左子树和右子树分别记作D、L和R，则有6种遍历方案：DLR、LDR、LRD、DRL、RDL和RLD。</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由于先左后右和先右后左在本质上并没有差别，一般采用先左后右的处理方案，对应的三种遍历分别称为</a:t>
            </a: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先序遍历</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（DLR）、</a:t>
            </a: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（LDR）和</a:t>
            </a: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（LRD）。</a:t>
            </a:r>
          </a:p>
        </p:txBody>
      </p:sp>
      <p:sp>
        <p:nvSpPr>
          <p:cNvPr id="3"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7.4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二叉树遍历基础</a:t>
            </a:r>
          </a:p>
        </p:txBody>
      </p:sp>
      <p:sp>
        <p:nvSpPr>
          <p:cNvPr id="4" name="文本框 3"/>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递归遍历</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7632065" cy="18764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先序遍历算法思想：</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若二叉树为空树，则空操作；否则，</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（1）访问根结点；</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（2）先序遍历左子树；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（3）先序遍历右子树。</a:t>
            </a:r>
          </a:p>
        </p:txBody>
      </p:sp>
      <p:graphicFrame>
        <p:nvGraphicFramePr>
          <p:cNvPr id="5" name="对象 4"/>
          <p:cNvGraphicFramePr>
            <a:graphicFrameLocks noChangeAspect="1"/>
          </p:cNvGraphicFramePr>
          <p:nvPr/>
        </p:nvGraphicFramePr>
        <p:xfrm>
          <a:off x="4932045" y="1203960"/>
          <a:ext cx="1335135" cy="1800000"/>
        </p:xfrm>
        <a:graphic>
          <a:graphicData uri="http://schemas.openxmlformats.org/presentationml/2006/ole">
            <mc:AlternateContent xmlns:mc="http://schemas.openxmlformats.org/markup-compatibility/2006">
              <mc:Choice xmlns:v="urn:schemas-microsoft-com:vml" Requires="v">
                <p:oleObj spid="_x0000_s19469" r:id="rId5" imgW="1724025" imgH="2324100" progId="Paint.Picture">
                  <p:embed/>
                </p:oleObj>
              </mc:Choice>
              <mc:Fallback>
                <p:oleObj r:id="rId5" imgW="1724025" imgH="2324100" progId="Paint.Picture">
                  <p:embed/>
                  <p:pic>
                    <p:nvPicPr>
                      <p:cNvPr id="0" name="图片 3"/>
                      <p:cNvPicPr/>
                      <p:nvPr/>
                    </p:nvPicPr>
                    <p:blipFill>
                      <a:blip r:embed="rId6"/>
                      <a:stretch>
                        <a:fillRect/>
                      </a:stretch>
                    </p:blipFill>
                    <p:spPr>
                      <a:xfrm>
                        <a:off x="4932045" y="1203960"/>
                        <a:ext cx="1335135" cy="1800000"/>
                      </a:xfrm>
                      <a:prstGeom prst="rect">
                        <a:avLst/>
                      </a:prstGeom>
                    </p:spPr>
                  </p:pic>
                </p:oleObj>
              </mc:Fallback>
            </mc:AlternateContent>
          </a:graphicData>
        </a:graphic>
      </p:graphicFrame>
      <p:sp>
        <p:nvSpPr>
          <p:cNvPr id="8" name="文本框 7"/>
          <p:cNvSpPr txBox="1"/>
          <p:nvPr/>
        </p:nvSpPr>
        <p:spPr>
          <a:xfrm>
            <a:off x="3419475" y="3220085"/>
            <a:ext cx="4620895" cy="368300"/>
          </a:xfrm>
          <a:prstGeom prst="rect">
            <a:avLst/>
          </a:prstGeom>
          <a:noFill/>
        </p:spPr>
        <p:txBody>
          <a:bodyPr wrap="square" rtlCol="0" anchor="t">
            <a:spAutoFit/>
          </a:bodyPr>
          <a:lstStyle/>
          <a:p>
            <a:r>
              <a:rPr lang="zh-CN" noProof="0" dirty="0">
                <a:ln>
                  <a:noFill/>
                </a:ln>
                <a:effectLst/>
                <a:uLnTx/>
                <a:uFillTx/>
                <a:latin typeface="Times New Roman" panose="02020603050405020304" pitchFamily="18" charset="0"/>
                <a:cs typeface="Times New Roman" panose="02020603050405020304" pitchFamily="18" charset="0"/>
                <a:sym typeface="+mn-ea"/>
              </a:rPr>
              <a:t>上图二叉树的先序遍历序列：A B D E G C F</a:t>
            </a:r>
          </a:p>
        </p:txBody>
      </p:sp>
      <p:sp>
        <p:nvSpPr>
          <p:cNvPr id="3"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7.4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二叉树遍历基础</a:t>
            </a:r>
          </a:p>
        </p:txBody>
      </p:sp>
      <p:sp>
        <p:nvSpPr>
          <p:cNvPr id="4" name="文本框 3"/>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递归遍历</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7632065" cy="18764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中序遍历算法思想：</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若二叉树为空树，则空操作；否则，</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（1）中序遍历左子树；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（2）访问根结点；</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（3）中序遍历右子树。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5219700" y="1102360"/>
          <a:ext cx="1335135" cy="1800000"/>
        </p:xfrm>
        <a:graphic>
          <a:graphicData uri="http://schemas.openxmlformats.org/presentationml/2006/ole">
            <mc:AlternateContent xmlns:mc="http://schemas.openxmlformats.org/markup-compatibility/2006">
              <mc:Choice xmlns:v="urn:schemas-microsoft-com:vml" Requires="v">
                <p:oleObj spid="_x0000_s20493" r:id="rId5" imgW="1724025" imgH="2324100" progId="Paint.Picture">
                  <p:embed/>
                </p:oleObj>
              </mc:Choice>
              <mc:Fallback>
                <p:oleObj r:id="rId5" imgW="1724025" imgH="2324100" progId="Paint.Picture">
                  <p:embed/>
                  <p:pic>
                    <p:nvPicPr>
                      <p:cNvPr id="0" name="图片 3"/>
                      <p:cNvPicPr/>
                      <p:nvPr/>
                    </p:nvPicPr>
                    <p:blipFill>
                      <a:blip r:embed="rId6"/>
                      <a:stretch>
                        <a:fillRect/>
                      </a:stretch>
                    </p:blipFill>
                    <p:spPr>
                      <a:xfrm>
                        <a:off x="5219700" y="1102360"/>
                        <a:ext cx="1335135" cy="1800000"/>
                      </a:xfrm>
                      <a:prstGeom prst="rect">
                        <a:avLst/>
                      </a:prstGeom>
                    </p:spPr>
                  </p:pic>
                </p:oleObj>
              </mc:Fallback>
            </mc:AlternateContent>
          </a:graphicData>
        </a:graphic>
      </p:graphicFrame>
      <p:sp>
        <p:nvSpPr>
          <p:cNvPr id="8" name="文本框 7"/>
          <p:cNvSpPr txBox="1"/>
          <p:nvPr/>
        </p:nvSpPr>
        <p:spPr>
          <a:xfrm>
            <a:off x="3924300" y="3075940"/>
            <a:ext cx="4620895" cy="368300"/>
          </a:xfrm>
          <a:prstGeom prst="rect">
            <a:avLst/>
          </a:prstGeom>
          <a:noFill/>
        </p:spPr>
        <p:txBody>
          <a:bodyPr wrap="square" rtlCol="0" anchor="t">
            <a:spAutoFit/>
          </a:bodyPr>
          <a:lstStyle/>
          <a:p>
            <a:r>
              <a:rPr lang="zh-CN" noProof="0" dirty="0">
                <a:ln>
                  <a:noFill/>
                </a:ln>
                <a:effectLst/>
                <a:uLnTx/>
                <a:uFillTx/>
                <a:latin typeface="Times New Roman" panose="02020603050405020304" pitchFamily="18" charset="0"/>
                <a:cs typeface="Times New Roman" panose="02020603050405020304" pitchFamily="18" charset="0"/>
                <a:sym typeface="+mn-ea"/>
              </a:rPr>
              <a:t>上图二叉树的中序遍历序列：D B G E A C F</a:t>
            </a:r>
          </a:p>
        </p:txBody>
      </p:sp>
      <p:sp>
        <p:nvSpPr>
          <p:cNvPr id="4"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7.4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二叉树遍历基础</a:t>
            </a:r>
          </a:p>
        </p:txBody>
      </p:sp>
      <p:sp>
        <p:nvSpPr>
          <p:cNvPr id="9" name="文本框 8"/>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递归遍历</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7632065" cy="18764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后序遍历算法思想：</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若二叉树为空树，则空操作；否则，</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（1）后序遍历左子树；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（2）后序遍历右子树；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（3）访问根结点。</a:t>
            </a:r>
          </a:p>
        </p:txBody>
      </p:sp>
      <p:graphicFrame>
        <p:nvGraphicFramePr>
          <p:cNvPr id="5" name="对象 4"/>
          <p:cNvGraphicFramePr>
            <a:graphicFrameLocks noChangeAspect="1"/>
          </p:cNvGraphicFramePr>
          <p:nvPr/>
        </p:nvGraphicFramePr>
        <p:xfrm>
          <a:off x="4643755" y="1131570"/>
          <a:ext cx="1335135" cy="1800000"/>
        </p:xfrm>
        <a:graphic>
          <a:graphicData uri="http://schemas.openxmlformats.org/presentationml/2006/ole">
            <mc:AlternateContent xmlns:mc="http://schemas.openxmlformats.org/markup-compatibility/2006">
              <mc:Choice xmlns:v="urn:schemas-microsoft-com:vml" Requires="v">
                <p:oleObj spid="_x0000_s21517" r:id="rId5" imgW="1724025" imgH="2324100" progId="Paint.Picture">
                  <p:embed/>
                </p:oleObj>
              </mc:Choice>
              <mc:Fallback>
                <p:oleObj r:id="rId5" imgW="1724025" imgH="2324100" progId="Paint.Picture">
                  <p:embed/>
                  <p:pic>
                    <p:nvPicPr>
                      <p:cNvPr id="0" name="图片 3"/>
                      <p:cNvPicPr/>
                      <p:nvPr/>
                    </p:nvPicPr>
                    <p:blipFill>
                      <a:blip r:embed="rId6"/>
                      <a:stretch>
                        <a:fillRect/>
                      </a:stretch>
                    </p:blipFill>
                    <p:spPr>
                      <a:xfrm>
                        <a:off x="4643755" y="1131570"/>
                        <a:ext cx="1335135" cy="1800000"/>
                      </a:xfrm>
                      <a:prstGeom prst="rect">
                        <a:avLst/>
                      </a:prstGeom>
                    </p:spPr>
                  </p:pic>
                </p:oleObj>
              </mc:Fallback>
            </mc:AlternateContent>
          </a:graphicData>
        </a:graphic>
      </p:graphicFrame>
      <p:sp>
        <p:nvSpPr>
          <p:cNvPr id="3" name="文本框 2"/>
          <p:cNvSpPr txBox="1"/>
          <p:nvPr/>
        </p:nvSpPr>
        <p:spPr>
          <a:xfrm>
            <a:off x="3347720" y="3075940"/>
            <a:ext cx="4620895" cy="368300"/>
          </a:xfrm>
          <a:prstGeom prst="rect">
            <a:avLst/>
          </a:prstGeom>
          <a:noFill/>
        </p:spPr>
        <p:txBody>
          <a:bodyPr wrap="square" rtlCol="0" anchor="t">
            <a:spAutoFit/>
          </a:bodyPr>
          <a:lstStyle/>
          <a:p>
            <a:r>
              <a:rPr lang="zh-CN" noProof="0" dirty="0">
                <a:ln>
                  <a:noFill/>
                </a:ln>
                <a:effectLst/>
                <a:uLnTx/>
                <a:uFillTx/>
                <a:latin typeface="Times New Roman" panose="02020603050405020304" pitchFamily="18" charset="0"/>
                <a:cs typeface="Times New Roman" panose="02020603050405020304" pitchFamily="18" charset="0"/>
                <a:sym typeface="+mn-ea"/>
              </a:rPr>
              <a:t>上图二叉树的后序遍历序列：D G E B F C A</a:t>
            </a:r>
          </a:p>
        </p:txBody>
      </p:sp>
      <p:sp>
        <p:nvSpPr>
          <p:cNvPr id="4"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7.4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二叉树遍历基础</a:t>
            </a:r>
          </a:p>
        </p:txBody>
      </p:sp>
      <p:sp>
        <p:nvSpPr>
          <p:cNvPr id="9" name="文本框 8"/>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递归遍历</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先序遍历的递归实现</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7.5 </a:t>
            </a:r>
            <a:r>
              <a:rPr lang="zh-CN" altLang="en-US" sz="3200" noProof="0" dirty="0">
                <a:latin typeface="黑体" panose="02010609060101010101" pitchFamily="2" charset="-122"/>
                <a:ea typeface="黑体" panose="02010609060101010101" pitchFamily="2" charset="-122"/>
                <a:sym typeface="+mn-ea"/>
              </a:rPr>
              <a:t>二叉树</a:t>
            </a:r>
            <a:r>
              <a:rPr lang="zh-CN" altLang="en-US" sz="3200" dirty="0">
                <a:latin typeface="黑体" panose="02010609060101010101" pitchFamily="2" charset="-122"/>
                <a:ea typeface="黑体" panose="02010609060101010101" pitchFamily="2" charset="-122"/>
                <a:sym typeface="+mn-ea"/>
              </a:rPr>
              <a:t>遍历算法的实现</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395605" y="1419860"/>
            <a:ext cx="7576185"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preOrder(T):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二叉树的先序遍历算法，</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为根结点指针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若为空树，则返回</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print(T.data, end='')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输出根结点数据</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preOrder(T.lchild)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先序遍历根结点的左子树</a:t>
            </a: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   preOrder(T.rchild)    # 先序遍历根结点的右子树</a:t>
            </a:r>
            <a:endParaRPr lang="zh-CN"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中序遍历的递归实现</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7.5 </a:t>
            </a:r>
            <a:r>
              <a:rPr lang="zh-CN" altLang="en-US" sz="3200" noProof="0" dirty="0">
                <a:latin typeface="黑体" panose="02010609060101010101" pitchFamily="2" charset="-122"/>
                <a:ea typeface="黑体" panose="02010609060101010101" pitchFamily="2" charset="-122"/>
                <a:sym typeface="+mn-ea"/>
              </a:rPr>
              <a:t>二叉树</a:t>
            </a:r>
            <a:r>
              <a:rPr lang="zh-CN" altLang="en-US" sz="3200" dirty="0">
                <a:latin typeface="黑体" panose="02010609060101010101" pitchFamily="2" charset="-122"/>
                <a:ea typeface="黑体" panose="02010609060101010101" pitchFamily="2" charset="-122"/>
                <a:sym typeface="+mn-ea"/>
              </a:rPr>
              <a:t>遍历算法的实现</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3215" y="1347470"/>
            <a:ext cx="7397750"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inOrder(T):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二叉树的中序遍历算法，</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为根结点指针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若为空树，则返回</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中序遍历根结点的左子树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print(T.data, end='')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输出根结点数据</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inOrder(T.rchild)      # 中序遍历根结点的右子树</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后序遍历的递归实现</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7.5 </a:t>
            </a:r>
            <a:r>
              <a:rPr lang="zh-CN" altLang="en-US" sz="3200" noProof="0" dirty="0">
                <a:latin typeface="黑体" panose="02010609060101010101" pitchFamily="2" charset="-122"/>
                <a:ea typeface="黑体" panose="02010609060101010101" pitchFamily="2" charset="-122"/>
                <a:sym typeface="+mn-ea"/>
              </a:rPr>
              <a:t>二叉树</a:t>
            </a:r>
            <a:r>
              <a:rPr lang="zh-CN" altLang="en-US" sz="3200" dirty="0">
                <a:latin typeface="黑体" panose="02010609060101010101" pitchFamily="2" charset="-122"/>
                <a:ea typeface="黑体" panose="02010609060101010101" pitchFamily="2" charset="-122"/>
                <a:sym typeface="+mn-ea"/>
              </a:rPr>
              <a:t>遍历算法的实现</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3215" y="1347470"/>
            <a:ext cx="7548880"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postOrder(T):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二叉树的后序遍历算法，</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为根结点指针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若为空树，则返回</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后序遍历根结点的左子树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后序遍历根结点的右子树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print(T.data, end='')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输出根结点数据</a:t>
            </a:r>
            <a:endParaRPr lang="zh-CN" altLang="en-US" sz="1600">
              <a:latin typeface="Courier New" panose="0207030902020502040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递归遍历算法分析</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7.5 </a:t>
            </a:r>
            <a:r>
              <a:rPr lang="zh-CN" altLang="en-US" sz="3200" noProof="0" dirty="0">
                <a:latin typeface="黑体" panose="02010609060101010101" pitchFamily="2" charset="-122"/>
                <a:ea typeface="黑体" panose="02010609060101010101" pitchFamily="2" charset="-122"/>
                <a:sym typeface="+mn-ea"/>
              </a:rPr>
              <a:t>二叉树</a:t>
            </a:r>
            <a:r>
              <a:rPr lang="zh-CN" altLang="en-US" sz="3200" dirty="0">
                <a:latin typeface="黑体" panose="02010609060101010101" pitchFamily="2" charset="-122"/>
                <a:ea typeface="黑体" panose="02010609060101010101" pitchFamily="2" charset="-122"/>
                <a:sym typeface="+mn-ea"/>
              </a:rPr>
              <a:t>遍历算法的实现</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custDataLst>
              <p:tags r:id="rId2"/>
            </p:custDataLst>
          </p:nvPr>
        </p:nvSpPr>
        <p:spPr>
          <a:xfrm>
            <a:off x="323215" y="1275715"/>
            <a:ext cx="7632065" cy="32918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对于这三个递归算法，如果去掉输出语句，从递归的角度看，三种算法是完全相同的，或说这三种算法的访问路径是相同的，只是访问结点的时机不同。</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在遍历的过程中，每个结点会被经过3次。先序遍历在第1次经过结点时访问该结点，中序遍历在第2次（从左子树回溯）经过结点时访问该结点，后序遍历在第3次（从右子树回溯）经过结点时访问该结点。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因为每个结点只访问一次，时间复杂度可用O(n)衡量；由于递归算法隐式使用栈，若n个结点的树高为n，则栈占用的最大辅助空间为O(n)，所以最坏空间复杂度为O(n)。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中序遍历非递归实现的思路</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7.5 </a:t>
            </a:r>
            <a:r>
              <a:rPr lang="zh-CN" altLang="en-US" sz="3200" noProof="0" dirty="0">
                <a:latin typeface="黑体" panose="02010609060101010101" pitchFamily="2" charset="-122"/>
                <a:ea typeface="黑体" panose="02010609060101010101" pitchFamily="2" charset="-122"/>
                <a:sym typeface="+mn-ea"/>
              </a:rPr>
              <a:t>二叉树</a:t>
            </a:r>
            <a:r>
              <a:rPr lang="zh-CN" altLang="en-US" sz="3200" dirty="0">
                <a:latin typeface="黑体" panose="02010609060101010101" pitchFamily="2" charset="-122"/>
                <a:ea typeface="黑体" panose="02010609060101010101" pitchFamily="2" charset="-122"/>
                <a:sym typeface="+mn-ea"/>
              </a:rPr>
              <a:t>遍历算法的实现</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custDataLst>
              <p:tags r:id="rId2"/>
            </p:custDataLst>
          </p:nvPr>
        </p:nvSpPr>
        <p:spPr>
          <a:xfrm>
            <a:off x="323215" y="1275715"/>
            <a:ext cx="7632065" cy="23685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借助栈类LifoQueue实现中序遍历的非递归算法。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中序遍历访问的第一个结点是最左侧（无左孩子）的结点，因此在未找到该结点时不断把左孩子指针入栈。</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首先用一个指针（设为p）指向根结点，当p非空或栈非空时重复执行：若p非空，则先把p入栈，再使p指向其左孩子；否则（p为空）取栈顶元素赋给p并输出其所指结点的数据域再使之出栈，接着使p往右指向右孩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中序遍历的非递归实现</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7.5 </a:t>
            </a:r>
            <a:r>
              <a:rPr lang="zh-CN" altLang="en-US" sz="3200" noProof="0" dirty="0">
                <a:latin typeface="黑体" panose="02010609060101010101" pitchFamily="2" charset="-122"/>
                <a:ea typeface="黑体" panose="02010609060101010101" pitchFamily="2" charset="-122"/>
                <a:sym typeface="+mn-ea"/>
              </a:rPr>
              <a:t>二叉树</a:t>
            </a:r>
            <a:r>
              <a:rPr lang="zh-CN" altLang="en-US" sz="3200" dirty="0">
                <a:latin typeface="黑体" panose="02010609060101010101" pitchFamily="2" charset="-122"/>
                <a:ea typeface="黑体" panose="02010609060101010101" pitchFamily="2" charset="-122"/>
                <a:sym typeface="+mn-ea"/>
              </a:rPr>
              <a:t>遍历算法的实现</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3215" y="1327785"/>
            <a:ext cx="8497257" cy="3293209"/>
          </a:xfrm>
          <a:prstGeom prst="rect">
            <a:avLst/>
          </a:prstGeom>
          <a:noFill/>
          <a:ln w="9525">
            <a:noFill/>
          </a:ln>
        </p:spPr>
        <p:txBody>
          <a:bodyPr wrap="square">
            <a:spAutoFit/>
          </a:bodyPr>
          <a:lstStyle/>
          <a:p>
            <a:r>
              <a:rPr lang="en-US" sz="1600" dirty="0">
                <a:latin typeface="Courier New" panose="02070309020205020404" charset="0"/>
                <a:ea typeface="宋体" panose="02010600030101010101" pitchFamily="2" charset="-122"/>
              </a:rPr>
              <a:t>from queue import </a:t>
            </a:r>
            <a:r>
              <a:rPr lang="en-US" sz="1600" dirty="0" err="1">
                <a:latin typeface="Courier New" panose="02070309020205020404" charset="0"/>
                <a:ea typeface="宋体" panose="02010600030101010101" pitchFamily="2" charset="-122"/>
              </a:rPr>
              <a:t>LifoQueue</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从模块</a:t>
            </a:r>
            <a:r>
              <a:rPr lang="en-US" sz="1600" dirty="0">
                <a:latin typeface="Courier New" panose="02070309020205020404" charset="0"/>
                <a:ea typeface="宋体" panose="02010600030101010101" pitchFamily="2" charset="-122"/>
              </a:rPr>
              <a:t>queue</a:t>
            </a:r>
            <a:r>
              <a:rPr lang="zh-CN" sz="1600" dirty="0">
                <a:latin typeface="Courier New" panose="02070309020205020404" charset="0"/>
                <a:ea typeface="宋体" panose="02010600030101010101" pitchFamily="2" charset="-122"/>
              </a:rPr>
              <a:t>中引入栈类</a:t>
            </a:r>
            <a:r>
              <a:rPr lang="en-US" sz="1600" dirty="0" err="1">
                <a:latin typeface="Courier New" panose="02070309020205020404" charset="0"/>
                <a:ea typeface="宋体" panose="02010600030101010101" pitchFamily="2" charset="-122"/>
              </a:rPr>
              <a:t>LifoQueue</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rPr>
              <a:t>def </a:t>
            </a:r>
            <a:r>
              <a:rPr lang="en-US" sz="1600" dirty="0" err="1">
                <a:latin typeface="Courier New" panose="02070309020205020404" charset="0"/>
                <a:ea typeface="宋体" panose="02010600030101010101" pitchFamily="2" charset="-122"/>
              </a:rPr>
              <a:t>inOrderTraverse</a:t>
            </a:r>
            <a:r>
              <a:rPr lang="en-US" sz="1600" dirty="0">
                <a:latin typeface="Courier New" panose="02070309020205020404" charset="0"/>
                <a:ea typeface="宋体" panose="02010600030101010101" pitchFamily="2" charset="-122"/>
              </a:rPr>
              <a:t>(T):</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二叉树的非递归中序遍历算法，</a:t>
            </a:r>
            <a:r>
              <a:rPr lang="en-US" sz="1600" dirty="0">
                <a:latin typeface="Courier New" panose="02070309020205020404" charset="0"/>
                <a:ea typeface="宋体" panose="02010600030101010101" pitchFamily="2" charset="-122"/>
              </a:rPr>
              <a:t>T</a:t>
            </a:r>
            <a:r>
              <a:rPr lang="zh-CN" sz="1600" dirty="0">
                <a:latin typeface="Courier New" panose="02070309020205020404" charset="0"/>
                <a:ea typeface="宋体" panose="02010600030101010101" pitchFamily="2" charset="-122"/>
              </a:rPr>
              <a:t>为根结点指针</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p=T</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指针</a:t>
            </a:r>
            <a:r>
              <a:rPr lang="en-US" sz="1600" dirty="0">
                <a:latin typeface="Courier New" panose="02070309020205020404" charset="0"/>
                <a:ea typeface="宋体" panose="02010600030101010101" pitchFamily="2" charset="-122"/>
              </a:rPr>
              <a:t>p</a:t>
            </a:r>
            <a:r>
              <a:rPr lang="zh-CN" sz="1600" dirty="0">
                <a:latin typeface="Courier New" panose="02070309020205020404" charset="0"/>
                <a:ea typeface="宋体" panose="02010600030101010101" pitchFamily="2" charset="-122"/>
              </a:rPr>
              <a:t>指向根结点</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s=</a:t>
            </a:r>
            <a:r>
              <a:rPr lang="en-US" sz="1600" dirty="0" err="1">
                <a:latin typeface="Courier New" panose="02070309020205020404" charset="0"/>
                <a:ea typeface="宋体" panose="02010600030101010101" pitchFamily="2" charset="-122"/>
              </a:rPr>
              <a:t>LifoQueue</a:t>
            </a:r>
            <a:r>
              <a:rPr lang="en-US" sz="1600" dirty="0">
                <a:latin typeface="Courier New" panose="02070309020205020404" charset="0"/>
                <a:ea typeface="宋体" panose="02010600030101010101" pitchFamily="2" charset="-122"/>
              </a:rPr>
              <a:t>()</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创建空栈</a:t>
            </a:r>
            <a:r>
              <a:rPr lang="en-US" sz="1600" dirty="0">
                <a:latin typeface="Courier New" panose="02070309020205020404" charset="0"/>
                <a:ea typeface="宋体" panose="02010600030101010101" pitchFamily="2" charset="-122"/>
              </a:rPr>
              <a:t>s</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while p!=None or </a:t>
            </a:r>
            <a:r>
              <a:rPr lang="en-US" sz="1600" dirty="0" err="1">
                <a:latin typeface="Courier New" panose="02070309020205020404" charset="0"/>
                <a:ea typeface="宋体" panose="02010600030101010101" pitchFamily="2" charset="-122"/>
              </a:rPr>
              <a:t>s.empty</a:t>
            </a:r>
            <a:r>
              <a:rPr lang="en-US" sz="1600" dirty="0">
                <a:latin typeface="Courier New" panose="02070309020205020404" charset="0"/>
                <a:ea typeface="宋体" panose="02010600030101010101" pitchFamily="2" charset="-122"/>
              </a:rPr>
              <a:t>()==False:# </a:t>
            </a:r>
            <a:r>
              <a:rPr lang="zh-CN" sz="1600" dirty="0">
                <a:latin typeface="Courier New" panose="02070309020205020404" charset="0"/>
                <a:ea typeface="宋体" panose="02010600030101010101" pitchFamily="2" charset="-122"/>
              </a:rPr>
              <a:t>当</a:t>
            </a:r>
            <a:r>
              <a:rPr lang="en-US" sz="1600" dirty="0">
                <a:latin typeface="Courier New" panose="02070309020205020404" charset="0"/>
                <a:ea typeface="宋体" panose="02010600030101010101" pitchFamily="2" charset="-122"/>
              </a:rPr>
              <a:t>p</a:t>
            </a:r>
            <a:r>
              <a:rPr lang="zh-CN" sz="1600" dirty="0">
                <a:latin typeface="Courier New" panose="02070309020205020404" charset="0"/>
                <a:ea typeface="宋体" panose="02010600030101010101" pitchFamily="2" charset="-122"/>
              </a:rPr>
              <a:t>还有指向或栈非空时循环</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if p!=None:</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若</a:t>
            </a:r>
            <a:r>
              <a:rPr lang="en-US" sz="1600" dirty="0">
                <a:latin typeface="Courier New" panose="02070309020205020404" charset="0"/>
                <a:ea typeface="宋体" panose="02010600030101010101" pitchFamily="2" charset="-122"/>
              </a:rPr>
              <a:t>p</a:t>
            </a:r>
            <a:r>
              <a:rPr lang="zh-CN" sz="1600" dirty="0">
                <a:latin typeface="Courier New" panose="02070309020205020404" charset="0"/>
                <a:ea typeface="宋体" panose="02010600030101010101" pitchFamily="2" charset="-122"/>
              </a:rPr>
              <a:t>非空，则将其入栈，并往其左子树走</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err="1">
                <a:latin typeface="Courier New" panose="02070309020205020404" charset="0"/>
                <a:ea typeface="宋体" panose="02010600030101010101" pitchFamily="2" charset="-122"/>
              </a:rPr>
              <a:t>s.put</a:t>
            </a:r>
            <a:r>
              <a:rPr lang="en-US" sz="1600" dirty="0">
                <a:latin typeface="Courier New" panose="02070309020205020404" charset="0"/>
                <a:ea typeface="宋体" panose="02010600030101010101" pitchFamily="2" charset="-122"/>
              </a:rPr>
              <a:t>(p)</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p</a:t>
            </a:r>
            <a:r>
              <a:rPr lang="zh-CN" sz="1600" dirty="0">
                <a:latin typeface="Courier New" panose="02070309020205020404" charset="0"/>
                <a:ea typeface="宋体" panose="02010600030101010101" pitchFamily="2" charset="-122"/>
              </a:rPr>
              <a:t>入栈</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p=</a:t>
            </a:r>
            <a:r>
              <a:rPr lang="en-US" sz="1600" dirty="0" err="1">
                <a:latin typeface="Courier New" panose="02070309020205020404" charset="0"/>
                <a:ea typeface="宋体" panose="02010600030101010101" pitchFamily="2" charset="-122"/>
              </a:rPr>
              <a:t>p.lchild</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p</a:t>
            </a:r>
            <a:r>
              <a:rPr lang="zh-CN" sz="1600" dirty="0">
                <a:latin typeface="Courier New" panose="02070309020205020404" charset="0"/>
                <a:ea typeface="宋体" panose="02010600030101010101" pitchFamily="2" charset="-122"/>
              </a:rPr>
              <a:t>指向其所指结点的左孩子</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else:</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若</a:t>
            </a:r>
            <a:r>
              <a:rPr lang="en-US" sz="1600" dirty="0">
                <a:latin typeface="Courier New" panose="02070309020205020404" charset="0"/>
                <a:ea typeface="宋体" panose="02010600030101010101" pitchFamily="2" charset="-122"/>
              </a:rPr>
              <a:t>p</a:t>
            </a:r>
            <a:r>
              <a:rPr lang="zh-CN" sz="1600" dirty="0">
                <a:latin typeface="Courier New" panose="02070309020205020404" charset="0"/>
                <a:ea typeface="宋体" panose="02010600030101010101" pitchFamily="2" charset="-122"/>
              </a:rPr>
              <a:t>为空指针，则取栈顶元素输出，并往其右子树走</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p=</a:t>
            </a:r>
            <a:r>
              <a:rPr lang="en-US" sz="1600" dirty="0" err="1">
                <a:latin typeface="Courier New" panose="02070309020205020404" charset="0"/>
                <a:ea typeface="宋体" panose="02010600030101010101" pitchFamily="2" charset="-122"/>
              </a:rPr>
              <a:t>s.get</a:t>
            </a:r>
            <a:r>
              <a:rPr lang="en-US" sz="1600" dirty="0">
                <a:latin typeface="Courier New" panose="02070309020205020404" charset="0"/>
                <a:ea typeface="宋体" panose="02010600030101010101" pitchFamily="2" charset="-122"/>
              </a:rPr>
              <a:t>()</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p</a:t>
            </a:r>
            <a:r>
              <a:rPr lang="zh-CN" sz="1600" dirty="0">
                <a:latin typeface="Courier New" panose="02070309020205020404" charset="0"/>
                <a:ea typeface="宋体" panose="02010600030101010101" pitchFamily="2" charset="-122"/>
              </a:rPr>
              <a:t>指向栈顶元素所指的结点</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print(</a:t>
            </a:r>
            <a:r>
              <a:rPr lang="en-US" sz="1600" dirty="0" err="1">
                <a:latin typeface="Courier New" panose="02070309020205020404" charset="0"/>
                <a:ea typeface="宋体" panose="02010600030101010101" pitchFamily="2" charset="-122"/>
              </a:rPr>
              <a:t>p.data</a:t>
            </a:r>
            <a:r>
              <a:rPr lang="en-US" sz="1600" dirty="0">
                <a:latin typeface="Courier New" panose="02070309020205020404" charset="0"/>
                <a:ea typeface="宋体" panose="02010600030101010101" pitchFamily="2" charset="-122"/>
              </a:rPr>
              <a:t>, end='')</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输出</a:t>
            </a:r>
            <a:r>
              <a:rPr lang="en-US" sz="1600" dirty="0">
                <a:latin typeface="Courier New" panose="02070309020205020404" charset="0"/>
                <a:ea typeface="宋体" panose="02010600030101010101" pitchFamily="2" charset="-122"/>
              </a:rPr>
              <a:t>p</a:t>
            </a:r>
            <a:r>
              <a:rPr lang="zh-CN" sz="1600" dirty="0">
                <a:latin typeface="Courier New" panose="02070309020205020404" charset="0"/>
                <a:ea typeface="宋体" panose="02010600030101010101" pitchFamily="2" charset="-122"/>
              </a:rPr>
              <a:t>所指结点的数据域</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p=</a:t>
            </a:r>
            <a:r>
              <a:rPr lang="en-US" sz="1600" dirty="0" err="1">
                <a:latin typeface="Courier New" panose="02070309020205020404" charset="0"/>
                <a:ea typeface="宋体" panose="02010600030101010101" pitchFamily="2" charset="-122"/>
              </a:rPr>
              <a:t>p.rchild</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p</a:t>
            </a:r>
            <a:r>
              <a:rPr lang="zh-CN" sz="1600" dirty="0">
                <a:latin typeface="Courier New" panose="02070309020205020404" charset="0"/>
                <a:ea typeface="宋体" panose="02010600030101010101" pitchFamily="2" charset="-122"/>
              </a:rPr>
              <a:t>指向其所指结点的右孩子</a:t>
            </a:r>
            <a:endParaRPr lang="en-US" sz="1600" dirty="0">
              <a:latin typeface="Times New Roman" panose="02020603050405020304" pitchFamily="18" charset="0"/>
              <a:ea typeface="宋体" panose="02010600030101010101" pitchFamily="2" charset="-122"/>
              <a:cs typeface="Times New Roman" panose="02020603050405020304" pitchFamily="18" charset="0"/>
            </a:endParaRPr>
          </a:p>
          <a:p>
            <a:r>
              <a:rPr lang="en-US" sz="1600" dirty="0">
                <a:latin typeface="Courier New" panose="02070309020205020404" charset="0"/>
                <a:ea typeface="宋体" panose="02010600030101010101" pitchFamily="2" charset="-122"/>
              </a:rPr>
              <a:t>    print()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395605" y="1351280"/>
            <a:ext cx="3476625" cy="147637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HDA**C*B**GF*E***</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ADCBHFEG</a:t>
            </a:r>
          </a:p>
          <a:p>
            <a:r>
              <a:rPr lang="en-US" sz="1800">
                <a:latin typeface="Times New Roman" panose="02020603050405020304" pitchFamily="18" charset="0"/>
                <a:ea typeface="宋体" panose="02010600030101010101" pitchFamily="2" charset="-122"/>
              </a:rPr>
              <a:t>ABCDEFGH</a:t>
            </a:r>
          </a:p>
        </p:txBody>
      </p:sp>
      <p:sp>
        <p:nvSpPr>
          <p:cNvPr id="4" name="文本框 3"/>
          <p:cNvSpPr txBox="1"/>
          <p:nvPr/>
        </p:nvSpPr>
        <p:spPr>
          <a:xfrm>
            <a:off x="2967355" y="3363595"/>
            <a:ext cx="5080000" cy="922020"/>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根据先序遍历的思想以带虚结点的先序序列建立二叉树，再对该二叉树进行中序遍历和后序遍历。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7.6 </a:t>
            </a:r>
            <a:r>
              <a:rPr sz="3200" noProof="0" dirty="0" err="1">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例7.6.1. 根据带虚结点的先序遍历序列建立二叉树</a:t>
            </a:r>
          </a:p>
        </p:txBody>
      </p:sp>
      <p:sp>
        <p:nvSpPr>
          <p:cNvPr id="6" name="文本框 5"/>
          <p:cNvSpPr txBox="1"/>
          <p:nvPr/>
        </p:nvSpPr>
        <p:spPr>
          <a:xfrm>
            <a:off x="323215" y="1275398"/>
            <a:ext cx="7754938" cy="24301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以字符串的形式定义一棵二叉树：</a:t>
            </a:r>
            <a:r>
              <a:rPr altLang="zh-CN" sz="2000" strike="noStrike" noProof="0" dirty="0">
                <a:ln>
                  <a:noFill/>
                </a:ln>
                <a:effectLst/>
                <a:uLnTx/>
                <a:uFillTx/>
                <a:latin typeface="宋体" panose="02010600030101010101" pitchFamily="2" charset="-122"/>
                <a:cs typeface="宋体" panose="02010600030101010101" pitchFamily="2" charset="-122"/>
                <a:sym typeface="+mn-ea"/>
              </a:rPr>
              <a:t>“根 左子树 右子树”</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，以数据元素表示结点，若结点为空，该结点为虚结点，以特殊符号（如</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）表示。带虚结点的字符串对应一棵完全二叉树，其中，若左子树或右子树为空树，则以特殊字符表示。</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sym typeface="+mn-ea"/>
              </a:rPr>
              <a:t>例如：</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以字符串</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表示只含一个根结点</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A</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的二叉树</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以字符串</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AB@C@@D@@</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表示如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826135" y="3651885"/>
          <a:ext cx="1591297" cy="1080000"/>
        </p:xfrm>
        <a:graphic>
          <a:graphicData uri="http://schemas.openxmlformats.org/presentationml/2006/ole">
            <mc:AlternateContent xmlns:mc="http://schemas.openxmlformats.org/markup-compatibility/2006">
              <mc:Choice xmlns:v="urn:schemas-microsoft-com:vml" Requires="v">
                <p:oleObj spid="_x0000_s22541" r:id="rId3" imgW="2638425" imgH="1790700" progId="Paint.Picture">
                  <p:embed/>
                </p:oleObj>
              </mc:Choice>
              <mc:Fallback>
                <p:oleObj r:id="rId3" imgW="2638425" imgH="1790700" progId="Paint.Picture">
                  <p:embed/>
                  <p:pic>
                    <p:nvPicPr>
                      <p:cNvPr id="0" name="图片 3"/>
                      <p:cNvPicPr/>
                      <p:nvPr/>
                    </p:nvPicPr>
                    <p:blipFill>
                      <a:blip r:embed="rId4"/>
                      <a:stretch>
                        <a:fillRect/>
                      </a:stretch>
                    </p:blipFill>
                    <p:spPr>
                      <a:xfrm>
                        <a:off x="826135" y="3651885"/>
                        <a:ext cx="1591297"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例7.6.1. 根据带虚结点的先序遍历序列建立二叉树</a:t>
            </a:r>
          </a:p>
        </p:txBody>
      </p:sp>
      <p:sp>
        <p:nvSpPr>
          <p:cNvPr id="6" name="文本框 5"/>
          <p:cNvSpPr txBox="1"/>
          <p:nvPr/>
        </p:nvSpPr>
        <p:spPr>
          <a:xfrm>
            <a:off x="323215" y="1275715"/>
            <a:ext cx="7642225" cy="16300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算法思想：</a:t>
            </a:r>
            <a:r>
              <a:rPr sz="2000" strike="noStrike" noProof="0" dirty="0">
                <a:ln>
                  <a:noFill/>
                </a:ln>
                <a:effectLst/>
                <a:uLnTx/>
                <a:uFillTx/>
                <a:latin typeface="Times New Roman" panose="02020603050405020304" pitchFamily="18" charset="0"/>
                <a:cs typeface="Times New Roman" panose="02020603050405020304" pitchFamily="18" charset="0"/>
                <a:sym typeface="+mn-ea"/>
              </a:rPr>
              <a:t>设以字符串s表示带虚结点的先序遍历序列，则可逐个取得s中的字符，若为特殊字符，则返回空指针None，否则用该字符创建一个结点并用一个指针指向（设为p），再用该字符之后的剩余字符构成的字符串递归创建该结点的左、右子树，最后返回指针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例7.6.1. 根据带虚结点的先序遍历序列建立二叉树</a:t>
            </a:r>
          </a:p>
        </p:txBody>
      </p:sp>
      <p:sp>
        <p:nvSpPr>
          <p:cNvPr id="6" name="文本框 5"/>
          <p:cNvSpPr txBox="1"/>
          <p:nvPr/>
        </p:nvSpPr>
        <p:spPr>
          <a:xfrm>
            <a:off x="323215" y="1275715"/>
            <a:ext cx="764222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算法实现</a:t>
            </a:r>
          </a:p>
        </p:txBody>
      </p:sp>
      <p:sp>
        <p:nvSpPr>
          <p:cNvPr id="100" name="文本框 99"/>
          <p:cNvSpPr txBox="1"/>
          <p:nvPr/>
        </p:nvSpPr>
        <p:spPr>
          <a:xfrm>
            <a:off x="395605" y="1674495"/>
            <a:ext cx="8147685" cy="279971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 根据带虚结点（以字符@表示）的先序序列（存放在全局字符串变量s中）创建二叉树</a:t>
            </a:r>
          </a:p>
          <a:p>
            <a:r>
              <a:rPr sz="1600">
                <a:latin typeface="Courier New" panose="02070309020205020404" charset="0"/>
                <a:ea typeface="宋体" panose="02010600030101010101" pitchFamily="2" charset="-122"/>
              </a:rPr>
              <a:t>def createBiTree():</a:t>
            </a:r>
          </a:p>
          <a:p>
            <a:r>
              <a:rPr sz="1600">
                <a:latin typeface="Courier New" panose="02070309020205020404" charset="0"/>
                <a:ea typeface="宋体" panose="02010600030101010101" pitchFamily="2" charset="-122"/>
              </a:rPr>
              <a:t>    global s              # 因需修改全局字符串s，故声明为全局量</a:t>
            </a:r>
          </a:p>
          <a:p>
            <a:r>
              <a:rPr sz="1600">
                <a:latin typeface="Courier New" panose="02070309020205020404" charset="0"/>
                <a:ea typeface="宋体" panose="02010600030101010101" pitchFamily="2" charset="-122"/>
              </a:rPr>
              <a:t>    if s[0]=='@':         # 若遇到虚结点，则返回空指针None</a:t>
            </a:r>
          </a:p>
          <a:p>
            <a:r>
              <a:rPr sz="1600">
                <a:latin typeface="Courier New" panose="02070309020205020404" charset="0"/>
                <a:ea typeface="宋体" panose="02010600030101010101" pitchFamily="2" charset="-122"/>
              </a:rPr>
              <a:t>        s=s[1:]           # 通过切片操作去掉s的首字符</a:t>
            </a:r>
          </a:p>
          <a:p>
            <a:r>
              <a:rPr sz="1600">
                <a:latin typeface="Courier New" panose="02070309020205020404" charset="0"/>
                <a:ea typeface="宋体" panose="02010600030101010101" pitchFamily="2" charset="-122"/>
              </a:rPr>
              <a:t>        return None       # 返回空指针None</a:t>
            </a:r>
          </a:p>
          <a:p>
            <a:r>
              <a:rPr sz="1600">
                <a:latin typeface="Courier New" panose="02070309020205020404" charset="0"/>
                <a:ea typeface="宋体" panose="02010600030101010101" pitchFamily="2" charset="-122"/>
              </a:rPr>
              <a:t>    p=Node(s[0])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以s的首字符为数据域创建新结点，并由指针p指向</a:t>
            </a:r>
          </a:p>
          <a:p>
            <a:r>
              <a:rPr sz="1600">
                <a:latin typeface="Courier New" panose="02070309020205020404" charset="0"/>
                <a:ea typeface="宋体" panose="02010600030101010101" pitchFamily="2" charset="-122"/>
              </a:rPr>
              <a:t>    s=s[1:]               # 通过切片操作去掉s的首字符</a:t>
            </a:r>
          </a:p>
          <a:p>
            <a:r>
              <a:rPr sz="1600">
                <a:latin typeface="Courier New" panose="02070309020205020404" charset="0"/>
                <a:ea typeface="宋体" panose="02010600030101010101" pitchFamily="2" charset="-122"/>
              </a:rPr>
              <a:t>    p.lchild=createBiTree()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 递归调用自身创建指针p所指结点的左子树</a:t>
            </a:r>
          </a:p>
          <a:p>
            <a:r>
              <a:rPr sz="1600">
                <a:latin typeface="Courier New" panose="02070309020205020404" charset="0"/>
                <a:ea typeface="宋体" panose="02010600030101010101" pitchFamily="2" charset="-122"/>
              </a:rPr>
              <a:t>    p.rchild=createBiTree()     # 递归调用自身创建指针p所指结点的右子树</a:t>
            </a:r>
          </a:p>
          <a:p>
            <a:r>
              <a:rPr sz="1600">
                <a:latin typeface="Courier New" panose="02070309020205020404" charset="0"/>
                <a:ea typeface="宋体" panose="02010600030101010101" pitchFamily="2" charset="-122"/>
              </a:rPr>
              <a:t>    return p                    # 返回根结点指针p</a:t>
            </a:r>
          </a:p>
        </p:txBody>
      </p:sp>
      <p:sp>
        <p:nvSpPr>
          <p:cNvPr id="4" name="文本框 3"/>
          <p:cNvSpPr txBox="1"/>
          <p:nvPr>
            <p:custDataLst>
              <p:tags r:id="rId1"/>
            </p:custDataLst>
          </p:nvPr>
        </p:nvSpPr>
        <p:spPr>
          <a:xfrm>
            <a:off x="467360" y="4474210"/>
            <a:ext cx="764794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Node</a:t>
            </a:r>
            <a:r>
              <a:rPr lang="zh-CN" sz="2000">
                <a:latin typeface="Times New Roman" panose="02020603050405020304" pitchFamily="18" charset="0"/>
                <a:cs typeface="Times New Roman" panose="02020603050405020304" pitchFamily="18" charset="0"/>
                <a:sym typeface="+mn-ea"/>
              </a:rPr>
              <a:t>为前述的</a:t>
            </a:r>
            <a:r>
              <a:rPr sz="2000">
                <a:latin typeface="Times New Roman" panose="02020603050405020304" pitchFamily="18" charset="0"/>
                <a:cs typeface="Times New Roman" panose="02020603050405020304" pitchFamily="18" charset="0"/>
                <a:sym typeface="+mn-ea"/>
              </a:rPr>
              <a:t>二叉树链式存储的结点</a:t>
            </a:r>
            <a:r>
              <a:rPr lang="zh-CN" sz="2000">
                <a:latin typeface="Times New Roman" panose="02020603050405020304" pitchFamily="18" charset="0"/>
                <a:cs typeface="Times New Roman" panose="02020603050405020304" pitchFamily="18" charset="0"/>
                <a:sym typeface="+mn-ea"/>
              </a:rPr>
              <a:t>类</a:t>
            </a:r>
            <a:r>
              <a:rPr sz="2000">
                <a:latin typeface="Times New Roman" panose="02020603050405020304" pitchFamily="18" charset="0"/>
                <a:cs typeface="Times New Roman" panose="02020603050405020304" pitchFamily="18" charset="0"/>
                <a:sym typeface="+mn-ea"/>
              </a:rPr>
              <a:t> </a:t>
            </a:r>
            <a:endParaRPr lang="zh-CN" sz="200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例7.6.1. 根据带虚结点的先序遍历序列建立二叉树</a:t>
            </a:r>
          </a:p>
        </p:txBody>
      </p:sp>
      <p:sp>
        <p:nvSpPr>
          <p:cNvPr id="6" name="文本框 5"/>
          <p:cNvSpPr txBox="1"/>
          <p:nvPr/>
        </p:nvSpPr>
        <p:spPr>
          <a:xfrm>
            <a:off x="323215" y="1275715"/>
            <a:ext cx="764222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调用</a:t>
            </a:r>
            <a:r>
              <a:rPr sz="2000">
                <a:latin typeface="Times New Roman" panose="02020603050405020304" pitchFamily="18" charset="0"/>
                <a:cs typeface="Times New Roman" panose="02020603050405020304" pitchFamily="18" charset="0"/>
                <a:sym typeface="+mn-ea"/>
              </a:rPr>
              <a:t>createBiTree</a:t>
            </a:r>
            <a:r>
              <a:rPr lang="zh-CN" sz="2000" noProof="0" dirty="0">
                <a:ln>
                  <a:noFill/>
                </a:ln>
                <a:effectLst/>
                <a:uLnTx/>
                <a:uFillTx/>
                <a:latin typeface="Times New Roman" panose="02020603050405020304" pitchFamily="18" charset="0"/>
                <a:cs typeface="Times New Roman" panose="02020603050405020304" pitchFamily="18" charset="0"/>
                <a:sym typeface="+mn-ea"/>
              </a:rPr>
              <a:t>算法的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示例</a:t>
            </a:r>
          </a:p>
        </p:txBody>
      </p:sp>
      <p:graphicFrame>
        <p:nvGraphicFramePr>
          <p:cNvPr id="3" name="对象 2"/>
          <p:cNvGraphicFramePr>
            <a:graphicFrameLocks noChangeAspect="1"/>
          </p:cNvGraphicFramePr>
          <p:nvPr/>
        </p:nvGraphicFramePr>
        <p:xfrm>
          <a:off x="467360" y="2643505"/>
          <a:ext cx="1200000" cy="1800000"/>
        </p:xfrm>
        <a:graphic>
          <a:graphicData uri="http://schemas.openxmlformats.org/presentationml/2006/ole">
            <mc:AlternateContent xmlns:mc="http://schemas.openxmlformats.org/markup-compatibility/2006">
              <mc:Choice xmlns:v="urn:schemas-microsoft-com:vml" Requires="v">
                <p:oleObj spid="_x0000_s23565" r:id="rId4" imgW="1524000" imgH="2286000" progId="Paint.Picture">
                  <p:embed/>
                </p:oleObj>
              </mc:Choice>
              <mc:Fallback>
                <p:oleObj r:id="rId4" imgW="1524000" imgH="2286000" progId="Paint.Picture">
                  <p:embed/>
                  <p:pic>
                    <p:nvPicPr>
                      <p:cNvPr id="0" name="图片 3"/>
                      <p:cNvPicPr/>
                      <p:nvPr/>
                    </p:nvPicPr>
                    <p:blipFill>
                      <a:blip r:embed="rId5"/>
                      <a:stretch>
                        <a:fillRect/>
                      </a:stretch>
                    </p:blipFill>
                    <p:spPr>
                      <a:xfrm>
                        <a:off x="467360" y="2643505"/>
                        <a:ext cx="1200000" cy="1800000"/>
                      </a:xfrm>
                      <a:prstGeom prst="rect">
                        <a:avLst/>
                      </a:prstGeom>
                    </p:spPr>
                  </p:pic>
                </p:oleObj>
              </mc:Fallback>
            </mc:AlternateContent>
          </a:graphicData>
        </a:graphic>
      </p:graphicFrame>
      <p:sp>
        <p:nvSpPr>
          <p:cNvPr id="5" name="文本框 4"/>
          <p:cNvSpPr txBox="1"/>
          <p:nvPr/>
        </p:nvSpPr>
        <p:spPr>
          <a:xfrm>
            <a:off x="395605" y="1659255"/>
            <a:ext cx="3385820" cy="632460"/>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1600">
                <a:latin typeface="Courier New" panose="02070309020205020404" charset="0"/>
                <a:sym typeface="+mn-ea"/>
              </a:rPr>
              <a:t>s="ABC@@DE@G@@F@@@";</a:t>
            </a:r>
            <a:endParaRPr sz="1600" strike="noStrike">
              <a:latin typeface="Courier New" panose="02070309020205020404"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1600">
                <a:latin typeface="Courier New" panose="02070309020205020404" charset="0"/>
                <a:sym typeface="+mn-ea"/>
              </a:rPr>
              <a:t>root</a:t>
            </a:r>
            <a:r>
              <a:rPr sz="1600">
                <a:latin typeface="Courier New" panose="02070309020205020404" charset="0"/>
                <a:sym typeface="+mn-ea"/>
              </a:rPr>
              <a:t>=createBiTree();</a:t>
            </a:r>
          </a:p>
        </p:txBody>
      </p:sp>
      <p:sp>
        <p:nvSpPr>
          <p:cNvPr id="7" name="文本框 6"/>
          <p:cNvSpPr txBox="1"/>
          <p:nvPr>
            <p:custDataLst>
              <p:tags r:id="rId2"/>
            </p:custDataLst>
          </p:nvPr>
        </p:nvSpPr>
        <p:spPr>
          <a:xfrm>
            <a:off x="333375" y="2233930"/>
            <a:ext cx="764222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以上示例求得的二叉树如下：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P spid="7"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例7.6.2. 统计二叉树中的叶子数</a:t>
            </a:r>
          </a:p>
        </p:txBody>
      </p:sp>
      <p:sp>
        <p:nvSpPr>
          <p:cNvPr id="6" name="文本框 5"/>
          <p:cNvSpPr txBox="1"/>
          <p:nvPr/>
        </p:nvSpPr>
        <p:spPr>
          <a:xfrm>
            <a:off x="323215" y="1275398"/>
            <a:ext cx="7754938" cy="16916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算法基本思想：在遍历二叉树的过程中判断结点是否叶子，是则计数器增1。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采用先序遍历的思想，若当前指针为N</a:t>
            </a: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one</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则返回0；否则判断当前结点是否满足叶子的条件，是则计数器增1，再递归调用自身统计左、右子树中的叶子并累加到计数器中。</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例7.6.2. 统计二叉树中的叶子数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467360" y="3940175"/>
            <a:ext cx="7171690" cy="398780"/>
          </a:xfrm>
          <a:prstGeom prst="rect">
            <a:avLst/>
          </a:prstGeom>
          <a:noFill/>
          <a:ln w="9525">
            <a:noFill/>
          </a:ln>
        </p:spPr>
        <p:txBody>
          <a:bodyPr wrap="square">
            <a:spAutoFit/>
          </a:bodyPr>
          <a:lstStyle/>
          <a:p>
            <a:r>
              <a:rPr lang="zh-CN" sz="2000">
                <a:ea typeface="宋体" panose="02010600030101010101" pitchFamily="2" charset="-122"/>
              </a:rPr>
              <a:t>思考：如何修改本算法求解度为</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或</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的结点数？</a:t>
            </a:r>
            <a:endParaRPr lang="zh-CN" altLang="en-US" sz="2000"/>
          </a:p>
        </p:txBody>
      </p:sp>
      <p:sp>
        <p:nvSpPr>
          <p:cNvPr id="4" name="文本框 3"/>
          <p:cNvSpPr txBox="1"/>
          <p:nvPr/>
        </p:nvSpPr>
        <p:spPr>
          <a:xfrm>
            <a:off x="395605" y="1635760"/>
            <a:ext cx="8425815" cy="206121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countLeaf(T):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求二叉树中的叶子数，</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为根结点指针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 return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若为空树，则叶子数为</a:t>
            </a:r>
            <a:r>
              <a:rPr lang="en-US" sz="1600">
                <a:latin typeface="Courier New" panose="02070309020205020404" charset="0"/>
                <a:ea typeface="宋体" panose="02010600030101010101" pitchFamily="2" charset="-122"/>
              </a:rPr>
              <a:t>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创建计数器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所指结点的左、右孩子都为空，则该结点为一个叶子，计数器值增</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（等于</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T.lchild==None and T.rchild==None: cnt+=1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cnt+=countLeaf(T.lchild)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把根结点的左子树中的叶结点数累加到</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cnt+=countLeaf(T.rchild)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把根结点的右子树中的叶结点数累加到</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中</a:t>
            </a: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cnt                # 返回cnt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例7.6.2. 统计二叉树中的叶子数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稍作简化的</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1635760"/>
            <a:ext cx="8425815" cy="181483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countLeaf(T):                 # 求二叉树中的叶子数，T为根结点指针</a:t>
            </a:r>
          </a:p>
          <a:p>
            <a:r>
              <a:rPr sz="1600">
                <a:latin typeface="Courier New" panose="02070309020205020404" charset="0"/>
                <a:ea typeface="宋体" panose="02010600030101010101" pitchFamily="2" charset="-122"/>
              </a:rPr>
              <a:t>    if T==None: return 0          # 若为空树，则叶子数为0</a:t>
            </a:r>
          </a:p>
          <a:p>
            <a:r>
              <a:rPr sz="1600">
                <a:latin typeface="Courier New" panose="02070309020205020404" charset="0"/>
                <a:ea typeface="宋体" panose="02010600030101010101" pitchFamily="2" charset="-122"/>
              </a:rPr>
              <a:t>    cnt=0                         # 创建计数器</a:t>
            </a:r>
          </a:p>
          <a:p>
            <a:r>
              <a:rPr sz="1600">
                <a:latin typeface="Courier New" panose="02070309020205020404" charset="0"/>
                <a:ea typeface="宋体" panose="02010600030101010101" pitchFamily="2" charset="-122"/>
              </a:rPr>
              <a:t>    # 若T所指结点的左、右孩子都为空，则该结点为一个叶子，置计数器值为1</a:t>
            </a:r>
          </a:p>
          <a:p>
            <a:r>
              <a:rPr sz="1600">
                <a:latin typeface="Courier New" panose="02070309020205020404" charset="0"/>
                <a:ea typeface="宋体" panose="02010600030101010101" pitchFamily="2" charset="-122"/>
              </a:rPr>
              <a:t>    if T.lchild==None and T.rchild==None: cnt=1</a:t>
            </a:r>
          </a:p>
          <a:p>
            <a:r>
              <a:rPr sz="1600">
                <a:latin typeface="Courier New" panose="02070309020205020404" charset="0"/>
                <a:ea typeface="宋体" panose="02010600030101010101" pitchFamily="2" charset="-122"/>
              </a:rPr>
              <a:t>    # 返回根结点的左、右子树中的叶结点数与cnt的和</a:t>
            </a:r>
          </a:p>
          <a:p>
            <a:r>
              <a:rPr sz="1600">
                <a:latin typeface="Courier New" panose="02070309020205020404" charset="0"/>
                <a:ea typeface="宋体" panose="02010600030101010101" pitchFamily="2" charset="-122"/>
              </a:rPr>
              <a:t>    return countLeaf(T.lchild)+countLeaf(T.rchild)+cnt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例7.6.3. 求二叉树的深度</a:t>
            </a:r>
          </a:p>
        </p:txBody>
      </p:sp>
      <p:sp>
        <p:nvSpPr>
          <p:cNvPr id="6" name="文本框 5"/>
          <p:cNvSpPr txBox="1"/>
          <p:nvPr/>
        </p:nvSpPr>
        <p:spPr>
          <a:xfrm>
            <a:off x="323215" y="1275715"/>
            <a:ext cx="7879715" cy="17532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算法基本思想：二叉树的深度等于其左、右子树深度的最大值加1。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先分别求得左、右子树的深度，算法中</a:t>
            </a:r>
            <a:r>
              <a:rPr altLang="zh-CN" sz="2000" strike="noStrike" noProof="0" dirty="0">
                <a:ln>
                  <a:noFill/>
                </a:ln>
                <a:effectLst/>
                <a:uLnTx/>
                <a:uFillTx/>
                <a:latin typeface="宋体" panose="02010600030101010101" pitchFamily="2" charset="-122"/>
                <a:cs typeface="宋体" panose="02010600030101010101" pitchFamily="2" charset="-122"/>
                <a:sym typeface="+mn-ea"/>
              </a:rPr>
              <a:t>“访问结点”</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的操作为：求得左、右子树深度的大者，然后加1。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采用后序遍历的思想，在求得左、右子树深度后取其中的大者加1返回。</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7.6 </a:t>
            </a:r>
            <a:r>
              <a:rPr lang="zh-CN" altLang="en-US" sz="3200" noProof="0" dirty="0">
                <a:ln>
                  <a:noFill/>
                </a:ln>
                <a:effectLst/>
                <a:uLnTx/>
                <a:uFillTx/>
                <a:latin typeface="黑体" panose="02010609060101010101" pitchFamily="2" charset="-122"/>
                <a:ea typeface="黑体" panose="02010609060101010101" pitchFamily="2" charset="-122"/>
                <a:sym typeface="+mn-ea"/>
              </a:rPr>
              <a:t>二叉树遍历算法</a:t>
            </a:r>
            <a:r>
              <a:rPr lang="zh-CN" altLang="en-US" sz="3200" dirty="0">
                <a:latin typeface="黑体" panose="02010609060101010101" pitchFamily="2" charset="-122"/>
                <a:ea typeface="黑体" panose="02010609060101010101" pitchFamily="2" charset="-122"/>
                <a:sym typeface="+mn-ea"/>
              </a:rPr>
              <a:t>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例7.6.3. 求二叉树的深度</a:t>
            </a:r>
          </a:p>
        </p:txBody>
      </p:sp>
      <p:sp>
        <p:nvSpPr>
          <p:cNvPr id="6" name="文本框 5"/>
          <p:cNvSpPr txBox="1"/>
          <p:nvPr/>
        </p:nvSpPr>
        <p:spPr>
          <a:xfrm>
            <a:off x="323215" y="1275398"/>
            <a:ext cx="7754938"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674495"/>
            <a:ext cx="7597140" cy="107632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depth(T):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求二叉树深度，</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为根结点指针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若为空树，则深度为</a:t>
            </a:r>
            <a:r>
              <a:rPr lang="en-US" sz="1600">
                <a:latin typeface="Courier New" panose="02070309020205020404" charset="0"/>
                <a:ea typeface="宋体" panose="02010600030101010101" pitchFamily="2" charset="-122"/>
              </a:rPr>
              <a:t>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二叉树的深度为根结点</a:t>
            </a:r>
            <a:r>
              <a:rPr lang="zh-CN" sz="1600">
                <a:ea typeface="宋体" panose="02010600030101010101" pitchFamily="2" charset="-122"/>
              </a:rPr>
              <a:t>左、右子树深度中的大者再加</a:t>
            </a:r>
            <a:r>
              <a:rPr lang="en-US" sz="1600">
                <a:latin typeface="宋体" panose="02010600030101010101" pitchFamily="2" charset="-122"/>
                <a:ea typeface="宋体" panose="02010600030101010101" pitchFamily="2" charset="-122"/>
              </a:rPr>
              <a:t>1</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max(depth(T.lchild), depth(T.rchild))+1</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a:t>
            </a:r>
            <a:r>
              <a:rPr lang="zh-CN" altLang="en-US" sz="3200" noProof="0" dirty="0">
                <a:latin typeface="黑体" panose="02010609060101010101" pitchFamily="2" charset="-122"/>
                <a:ea typeface="黑体" panose="02010609060101010101" pitchFamily="2" charset="-122"/>
                <a:sym typeface="+mn-ea"/>
              </a:rPr>
              <a:t>在线题目</a:t>
            </a:r>
            <a:r>
              <a:rPr sz="3200" noProof="0" dirty="0" err="1">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二叉树的建立与遍历</a:t>
            </a:r>
          </a:p>
        </p:txBody>
      </p:sp>
      <p:sp>
        <p:nvSpPr>
          <p:cNvPr id="2" name="文本框 1"/>
          <p:cNvSpPr txBox="1"/>
          <p:nvPr/>
        </p:nvSpPr>
        <p:spPr>
          <a:xfrm>
            <a:off x="323215" y="1327785"/>
            <a:ext cx="7667625" cy="645160"/>
          </a:xfrm>
          <a:prstGeom prst="rect">
            <a:avLst/>
          </a:prstGeom>
          <a:noFill/>
          <a:ln w="9525">
            <a:noFill/>
          </a:ln>
        </p:spPr>
        <p:txBody>
          <a:bodyPr wrap="square">
            <a:spAutoFit/>
          </a:bodyPr>
          <a:lstStyle/>
          <a:p>
            <a:r>
              <a:rPr lang="en-US" sz="1800">
                <a:latin typeface="Times New Roman" panose="02020603050405020304" pitchFamily="18" charset="0"/>
                <a:ea typeface="宋体" panose="02010600030101010101" pitchFamily="2" charset="-122"/>
              </a:rPr>
              <a:t>        </a:t>
            </a:r>
            <a:r>
              <a:rPr sz="1800">
                <a:latin typeface="Times New Roman" panose="02020603050405020304" pitchFamily="18" charset="0"/>
                <a:ea typeface="宋体" panose="02010600030101010101" pitchFamily="2" charset="-122"/>
              </a:rPr>
              <a:t>根据带虚结点的先序序列建立二叉树可使用前述的createBiTree算法，二叉树的中序、后序遍历可分别使用前述的inOrder算法和postOrder算法。</a:t>
            </a:r>
          </a:p>
        </p:txBody>
      </p:sp>
      <p:sp>
        <p:nvSpPr>
          <p:cNvPr id="4" name="文本框 3"/>
          <p:cNvSpPr txBox="1"/>
          <p:nvPr/>
        </p:nvSpPr>
        <p:spPr>
          <a:xfrm>
            <a:off x="395605" y="1995805"/>
            <a:ext cx="7630795"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val=None, left=None, right=None):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self.data=val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数据域</a:t>
            </a:r>
            <a:r>
              <a:rPr lang="en-US" sz="1600">
                <a:latin typeface="Courier New" panose="02070309020205020404" charset="0"/>
                <a:ea typeface="宋体" panose="02010600030101010101" pitchFamily="2" charset="-122"/>
              </a:rPr>
              <a:t>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左孩子指针域</a:t>
            </a:r>
            <a:r>
              <a:rPr lang="en-US" sz="1600">
                <a:latin typeface="Courier New" panose="02070309020205020404" charset="0"/>
                <a:ea typeface="宋体" panose="02010600030101010101" pitchFamily="2" charset="-122"/>
              </a:rPr>
              <a: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右孩子指针域</a:t>
            </a:r>
            <a:r>
              <a:rPr lang="en-US" sz="1600">
                <a:latin typeface="Courier New" panose="02070309020205020404" charset="0"/>
                <a:ea typeface="宋体" panose="02010600030101010101" pitchFamily="2" charset="-122"/>
              </a:rPr>
              <a:t>rchild</a:t>
            </a:r>
            <a:endParaRPr lang="en-US" alt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09168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7.1 </a:t>
            </a:r>
            <a:r>
              <a:rPr sz="3200" noProof="0" dirty="0" err="1">
                <a:ln>
                  <a:noFill/>
                </a:ln>
                <a:effectLst/>
                <a:uLnTx/>
                <a:uFillTx/>
                <a:latin typeface="黑体" panose="02010609060101010101" pitchFamily="2" charset="-122"/>
                <a:ea typeface="黑体" panose="02010609060101010101" pitchFamily="2" charset="-122"/>
                <a:sym typeface="+mn-ea"/>
              </a:rPr>
              <a:t>二叉树的基础知识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树的定义</a:t>
            </a:r>
          </a:p>
        </p:txBody>
      </p:sp>
      <p:sp>
        <p:nvSpPr>
          <p:cNvPr id="6" name="文本框 5"/>
          <p:cNvSpPr txBox="1"/>
          <p:nvPr/>
        </p:nvSpPr>
        <p:spPr>
          <a:xfrm>
            <a:off x="323215" y="1275398"/>
            <a:ext cx="7754938" cy="21228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是n（n&gt;=0）个数据元素（结点）的有限集，它或为空树（n=0），或为非空树，对于非空树：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（1）有且仅有一个称为根root的结点；</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（2）当n&gt;1时，其余结点可分为m（m&gt;0）个互不相交的有限集T</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T</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 T</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m</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，其中每一个子集又是一棵树，称为根root的子树。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974725" y="3003550"/>
          <a:ext cx="4020150" cy="1800000"/>
        </p:xfrm>
        <a:graphic>
          <a:graphicData uri="http://schemas.openxmlformats.org/presentationml/2006/ole">
            <mc:AlternateContent xmlns:mc="http://schemas.openxmlformats.org/markup-compatibility/2006">
              <mc:Choice xmlns:v="urn:schemas-microsoft-com:vml" Requires="v">
                <p:oleObj spid="_x0000_s1037" r:id="rId3" imgW="5105400" imgH="2286000" progId="Paint.Picture">
                  <p:embed/>
                </p:oleObj>
              </mc:Choice>
              <mc:Fallback>
                <p:oleObj r:id="rId3" imgW="5105400" imgH="2286000" progId="Paint.Picture">
                  <p:embed/>
                  <p:pic>
                    <p:nvPicPr>
                      <p:cNvPr id="0" name="图片 6"/>
                      <p:cNvPicPr/>
                      <p:nvPr/>
                    </p:nvPicPr>
                    <p:blipFill>
                      <a:blip r:embed="rId4"/>
                      <a:stretch>
                        <a:fillRect/>
                      </a:stretch>
                    </p:blipFill>
                    <p:spPr>
                      <a:xfrm>
                        <a:off x="974725" y="3003550"/>
                        <a:ext cx="4020150" cy="1800000"/>
                      </a:xfrm>
                      <a:prstGeom prst="rect">
                        <a:avLst/>
                      </a:prstGeom>
                    </p:spPr>
                  </p:pic>
                </p:oleObj>
              </mc:Fallback>
            </mc:AlternateContent>
          </a:graphicData>
        </a:graphic>
      </p:graphicFrame>
      <p:sp>
        <p:nvSpPr>
          <p:cNvPr id="100" name="文本框 99"/>
          <p:cNvSpPr txBox="1"/>
          <p:nvPr/>
        </p:nvSpPr>
        <p:spPr>
          <a:xfrm>
            <a:off x="5187315" y="3580130"/>
            <a:ext cx="2819400" cy="706755"/>
          </a:xfrm>
          <a:prstGeom prst="rect">
            <a:avLst/>
          </a:prstGeom>
          <a:noFill/>
          <a:ln w="9525">
            <a:noFill/>
          </a:ln>
        </p:spPr>
        <p:txBody>
          <a:bodyPr wrap="square">
            <a:spAutoFit/>
          </a:bodyPr>
          <a:lstStyle/>
          <a:p>
            <a:r>
              <a:rPr lang="en-US" sz="2000">
                <a:latin typeface="Times New Roman" panose="02020603050405020304" pitchFamily="18" charset="0"/>
                <a:ea typeface="宋体" panose="02010600030101010101" pitchFamily="2" charset="-122"/>
              </a:rPr>
              <a:t>A</a:t>
            </a:r>
            <a:r>
              <a:rPr lang="zh-CN" sz="2000">
                <a:ea typeface="宋体" panose="02010600030101010101" pitchFamily="2" charset="-122"/>
              </a:rPr>
              <a:t>为根，包含三棵子树，分别以</a:t>
            </a:r>
            <a:r>
              <a:rPr lang="en-US" sz="2000">
                <a:latin typeface="Times New Roman" panose="02020603050405020304" pitchFamily="18" charset="0"/>
                <a:ea typeface="宋体" panose="02010600030101010101" pitchFamily="2" charset="-122"/>
              </a:rPr>
              <a:t>B</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C</a:t>
            </a:r>
            <a:r>
              <a:rPr lang="zh-CN" sz="2000">
                <a:latin typeface="Times New Roman" panose="02020603050405020304" pitchFamily="18" charset="0"/>
                <a:ea typeface="宋体" panose="02010600030101010101" pitchFamily="2" charset="-122"/>
              </a:rPr>
              <a:t>和</a:t>
            </a:r>
            <a:r>
              <a:rPr lang="en-US" sz="2000">
                <a:latin typeface="Times New Roman" panose="02020603050405020304" pitchFamily="18" charset="0"/>
                <a:ea typeface="宋体" panose="02010600030101010101" pitchFamily="2" charset="-122"/>
              </a:rPr>
              <a:t>D</a:t>
            </a:r>
            <a:r>
              <a:rPr lang="zh-CN" sz="2000">
                <a:ea typeface="宋体" panose="02010600030101010101" pitchFamily="2" charset="-122"/>
              </a:rPr>
              <a:t>为根。</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additive="base">
                                        <p:cTn id="27" dur="500" fill="hold"/>
                                        <p:tgtEl>
                                          <p:spTgt spid="100"/>
                                        </p:tgtEl>
                                        <p:attrNameLst>
                                          <p:attrName>ppt_x</p:attrName>
                                        </p:attrNameLst>
                                      </p:cBhvr>
                                      <p:tavLst>
                                        <p:tav tm="0">
                                          <p:val>
                                            <p:strVal val="#ppt_x"/>
                                          </p:val>
                                        </p:tav>
                                        <p:tav tm="100000">
                                          <p:val>
                                            <p:strVal val="#ppt_x"/>
                                          </p:val>
                                        </p:tav>
                                      </p:tavLst>
                                    </p:anim>
                                    <p:anim calcmode="lin" valueType="num">
                                      <p:cBhvr additive="base">
                                        <p:cTn id="2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7.7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二叉树的建立与遍历</a:t>
            </a:r>
          </a:p>
        </p:txBody>
      </p:sp>
      <p:sp>
        <p:nvSpPr>
          <p:cNvPr id="100" name="文本框 99"/>
          <p:cNvSpPr txBox="1"/>
          <p:nvPr/>
        </p:nvSpPr>
        <p:spPr>
          <a:xfrm>
            <a:off x="390525" y="1275715"/>
            <a:ext cx="7813675"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根据带虚结点（以字符</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表示）的先序序列（存放在全局字符串</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中）创建二叉树</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createBiTree():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global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因需修改全局字符串</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，故声明为全局量</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若遇到虚结点，则返回空指针</a:t>
            </a:r>
            <a:r>
              <a:rPr lang="en-US" sz="1600">
                <a:latin typeface="Courier New" panose="02070309020205020404" charset="0"/>
                <a:ea typeface="宋体" panose="02010600030101010101" pitchFamily="2" charset="-122"/>
              </a:rPr>
              <a: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通过切片操作去掉</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的首字符</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None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返回空指针</a:t>
            </a:r>
            <a:r>
              <a:rPr lang="en-US" sz="1600">
                <a:latin typeface="Courier New" panose="02070309020205020404" charset="0"/>
                <a:ea typeface="宋体" panose="02010600030101010101" pitchFamily="2" charset="-122"/>
              </a:rPr>
              <a: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p=Node(s[0])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的首字符为数据域创建新结点，并由指针</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通过切片操作去掉</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的首字符</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p.lchild=createBiTree()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递归调用自身创建指针</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所指结点的左子树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p.rchild=createBiTree()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递归调用自身创建指针</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所指结点的右子树</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p                # 返回根结点指针p</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7.7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二叉树的建立与遍历</a:t>
            </a:r>
          </a:p>
        </p:txBody>
      </p:sp>
      <p:sp>
        <p:nvSpPr>
          <p:cNvPr id="100" name="文本框 99"/>
          <p:cNvSpPr txBox="1"/>
          <p:nvPr/>
        </p:nvSpPr>
        <p:spPr>
          <a:xfrm>
            <a:off x="395605" y="1275715"/>
            <a:ext cx="7348220"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inOrder(T):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中序遍历</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print(T.data,end='')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inOrder(T.rchild)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postOrder(T):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后序遍历</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postOrder(T.rchild)</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print(T.data,end='')</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7.7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二叉树的建立与遍历</a:t>
            </a:r>
          </a:p>
        </p:txBody>
      </p:sp>
      <p:sp>
        <p:nvSpPr>
          <p:cNvPr id="100" name="文本框 99"/>
          <p:cNvSpPr txBox="1"/>
          <p:nvPr/>
        </p:nvSpPr>
        <p:spPr>
          <a:xfrm>
            <a:off x="395605" y="1275715"/>
            <a:ext cx="7903210"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try: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控制到文件尾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True: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s=input()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输入带虚结点的先序序列存放在全局变量</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root=createBiTree()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调用</a:t>
            </a:r>
            <a:r>
              <a:rPr lang="en-US" sz="1600">
                <a:latin typeface="Courier New" panose="02070309020205020404" charset="0"/>
                <a:ea typeface="宋体" panose="02010600030101010101" pitchFamily="2" charset="-122"/>
              </a:rPr>
              <a:t>createBiTree</a:t>
            </a:r>
            <a:r>
              <a:rPr lang="zh-CN" sz="1600">
                <a:latin typeface="Courier New" panose="02070309020205020404" charset="0"/>
                <a:ea typeface="宋体" panose="02010600030101010101" pitchFamily="2" charset="-122"/>
              </a:rPr>
              <a:t>函数创建二叉树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inOrder(root)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调用</a:t>
            </a:r>
            <a:r>
              <a:rPr lang="en-US" sz="1600">
                <a:latin typeface="Courier New" panose="02070309020205020404" charset="0"/>
                <a:ea typeface="宋体" panose="02010600030101010101" pitchFamily="2" charset="-122"/>
              </a:rPr>
              <a:t>inOrder</a:t>
            </a:r>
            <a:r>
              <a:rPr lang="zh-CN" sz="1600">
                <a:latin typeface="Courier New" panose="02070309020205020404" charset="0"/>
                <a:ea typeface="宋体" panose="02010600030101010101" pitchFamily="2" charset="-122"/>
              </a:rPr>
              <a:t>函数输出中序遍历序列</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中序遍历序列的行末换行</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postOrder(root)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调用</a:t>
            </a:r>
            <a:r>
              <a:rPr lang="en-US" sz="1600">
                <a:latin typeface="Courier New" panose="02070309020205020404" charset="0"/>
                <a:ea typeface="宋体" panose="02010600030101010101" pitchFamily="2" charset="-122"/>
              </a:rPr>
              <a:t>postOrder</a:t>
            </a:r>
            <a:r>
              <a:rPr lang="zh-CN" sz="1600">
                <a:latin typeface="Courier New" panose="02070309020205020404" charset="0"/>
                <a:ea typeface="宋体" panose="02010600030101010101" pitchFamily="2" charset="-122"/>
              </a:rPr>
              <a:t>函数输出后序遍历序列</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后序遍历序列的行末换行</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except EOFError: pass</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679577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树的相关术语</a:t>
            </a:r>
          </a:p>
        </p:txBody>
      </p:sp>
      <p:sp>
        <p:nvSpPr>
          <p:cNvPr id="6" name="文本框 5"/>
          <p:cNvSpPr txBox="1"/>
          <p:nvPr/>
        </p:nvSpPr>
        <p:spPr>
          <a:xfrm>
            <a:off x="323215" y="1275715"/>
            <a:ext cx="4434205" cy="32918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：数据元素+若干指向子树的分支，</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图中根结点A包含数据元素A和3个指向子树的分支，结点B包含数据元素B和2个指向子树的分支</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结点的度</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：结点所包含的分支的个数，</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图中结点A的度为3，结点B的度为2。</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树的度</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：树中所有结点的度的最大值，</a:t>
            </a:r>
            <a:r>
              <a:rPr lang="zh-CN" sz="2000" noProof="0" dirty="0">
                <a:ln>
                  <a:noFill/>
                </a:ln>
                <a:effectLst/>
                <a:uLnTx/>
                <a:uFillTx/>
                <a:latin typeface="Times New Roman" panose="02020603050405020304" pitchFamily="18" charset="0"/>
                <a:cs typeface="Times New Roman" panose="02020603050405020304" pitchFamily="18" charset="0"/>
                <a:sym typeface="+mn-ea"/>
              </a:rPr>
              <a:t>右图中</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的树的度为3。</a:t>
            </a: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2061" r:id="rId3" imgW="5105400" imgH="2286000" progId="Paint.Picture">
                  <p:embed/>
                </p:oleObj>
              </mc:Choice>
              <mc:Fallback>
                <p:oleObj r:id="rId3" imgW="5105400" imgH="2286000" progId="Paint.Picture">
                  <p:embed/>
                  <p:pic>
                    <p:nvPicPr>
                      <p:cNvPr id="0" name="图片 6"/>
                      <p:cNvPicPr/>
                      <p:nvPr/>
                    </p:nvPicPr>
                    <p:blipFill>
                      <a:blip r:embed="rId4"/>
                      <a:stretch>
                        <a:fillRect/>
                      </a:stretch>
                    </p:blipFill>
                    <p:spPr>
                      <a:xfrm>
                        <a:off x="4859655" y="843915"/>
                        <a:ext cx="4020150" cy="1800000"/>
                      </a:xfrm>
                      <a:prstGeom prst="rect">
                        <a:avLst/>
                      </a:prstGeom>
                    </p:spPr>
                  </p:pic>
                </p:oleObj>
              </mc:Fallback>
            </mc:AlternateContent>
          </a:graphicData>
        </a:graphic>
      </p:graphicFrame>
      <p:sp>
        <p:nvSpPr>
          <p:cNvPr id="3" name="文本框 2"/>
          <p:cNvSpPr txBox="1"/>
          <p:nvPr/>
        </p:nvSpPr>
        <p:spPr>
          <a:xfrm>
            <a:off x="4686300" y="3147695"/>
            <a:ext cx="4283710" cy="16300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叶子结点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：度为零的结点，即不包含指向子树的分支的结点，也称叶子或叶结点或终端结点，上图中结点K、L、F、G、M、I和J都是叶子。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08279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树的相关术语</a:t>
            </a:r>
          </a:p>
        </p:txBody>
      </p:sp>
      <p:sp>
        <p:nvSpPr>
          <p:cNvPr id="6" name="文本框 5"/>
          <p:cNvSpPr txBox="1"/>
          <p:nvPr/>
        </p:nvSpPr>
        <p:spPr>
          <a:xfrm>
            <a:off x="323215" y="1275715"/>
            <a:ext cx="4434205" cy="261493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分支结点</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：也称内部结点或非叶结点或非终端结点。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图中A、B、C、D、E和H都是分支结点。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从根到结点的路径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：由从根到该结点所经分支和结点构成，右图中结点A、B、E和K及其分支A→B、B→E和E→K构成从根结点A到结点K的路径。</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4859655" y="1346200"/>
          <a:ext cx="4020150" cy="1800000"/>
        </p:xfrm>
        <a:graphic>
          <a:graphicData uri="http://schemas.openxmlformats.org/presentationml/2006/ole">
            <mc:AlternateContent xmlns:mc="http://schemas.openxmlformats.org/markup-compatibility/2006">
              <mc:Choice xmlns:v="urn:schemas-microsoft-com:vml" Requires="v">
                <p:oleObj spid="_x0000_s3085" r:id="rId3" imgW="5105400" imgH="2286000" progId="Paint.Picture">
                  <p:embed/>
                </p:oleObj>
              </mc:Choice>
              <mc:Fallback>
                <p:oleObj r:id="rId3" imgW="5105400" imgH="2286000" progId="Paint.Picture">
                  <p:embed/>
                  <p:pic>
                    <p:nvPicPr>
                      <p:cNvPr id="0" name="图片 6"/>
                      <p:cNvPicPr/>
                      <p:nvPr/>
                    </p:nvPicPr>
                    <p:blipFill>
                      <a:blip r:embed="rId4"/>
                      <a:stretch>
                        <a:fillRect/>
                      </a:stretch>
                    </p:blipFill>
                    <p:spPr>
                      <a:xfrm>
                        <a:off x="4859655" y="1346200"/>
                        <a:ext cx="4020150"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4434205" cy="32302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孩子结点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：也称子结点或孩子，某结点所包含的分支所指向的结点称为该结点的子结点，相应的该结点称为其分支所指向结点的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父结点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（也称</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双亲结点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或</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双亲</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），右图中结点B、C和D是根结点A的孩子，而A是B、C和D的父结点。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兄弟结点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：也称兄弟，双亲相同的结点互为兄弟，例如右图中结点B、C和D互为兄弟。</a:t>
            </a: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4109" r:id="rId5" imgW="5105400" imgH="2286000" progId="Paint.Picture">
                  <p:embed/>
                </p:oleObj>
              </mc:Choice>
              <mc:Fallback>
                <p:oleObj r:id="rId5" imgW="5105400" imgH="2286000" progId="Paint.Picture">
                  <p:embed/>
                  <p:pic>
                    <p:nvPicPr>
                      <p:cNvPr id="0" name="图片 6"/>
                      <p:cNvPicPr/>
                      <p:nvPr/>
                    </p:nvPicPr>
                    <p:blipFill>
                      <a:blip r:embed="rId6"/>
                      <a:stretch>
                        <a:fillRect/>
                      </a:stretch>
                    </p:blipFill>
                    <p:spPr>
                      <a:xfrm>
                        <a:off x="4859655" y="843915"/>
                        <a:ext cx="4020150" cy="1800000"/>
                      </a:xfrm>
                      <a:prstGeom prst="rect">
                        <a:avLst/>
                      </a:prstGeom>
                    </p:spPr>
                  </p:pic>
                </p:oleObj>
              </mc:Fallback>
            </mc:AlternateContent>
          </a:graphicData>
        </a:graphic>
      </p:graphicFrame>
      <p:sp>
        <p:nvSpPr>
          <p:cNvPr id="3" name="文本框 2"/>
          <p:cNvSpPr txBox="1"/>
          <p:nvPr/>
        </p:nvSpPr>
        <p:spPr>
          <a:xfrm>
            <a:off x="4787900" y="3434715"/>
            <a:ext cx="4182110" cy="1014730"/>
          </a:xfrm>
          <a:prstGeom prst="rect">
            <a:avLst/>
          </a:prstGeom>
          <a:noFill/>
        </p:spPr>
        <p:txBody>
          <a:bodyPr wrap="square" rtlCol="0" anchor="t">
            <a:spAutoFit/>
          </a:bodyPr>
          <a:lstStyle/>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堂兄弟</a:t>
            </a:r>
            <a:r>
              <a:rPr lang="zh-CN" sz="2000" noProof="0" dirty="0">
                <a:ln>
                  <a:noFill/>
                </a:ln>
                <a:effectLst/>
                <a:uLnTx/>
                <a:uFillTx/>
                <a:latin typeface="Times New Roman" panose="02020603050405020304" pitchFamily="18" charset="0"/>
                <a:cs typeface="Times New Roman" panose="02020603050405020304" pitchFamily="18" charset="0"/>
                <a:sym typeface="+mn-ea"/>
              </a:rPr>
              <a:t>：双亲的双亲相同的结点互为堂兄弟，上图中结点F、G和H互为堂兄弟。</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Rectangle 4"/>
          <p:cNvSpPr txBox="1"/>
          <p:nvPr>
            <p:custDataLst>
              <p:tags r:id="rId2"/>
            </p:custDataLst>
          </p:nvPr>
        </p:nvSpPr>
        <p:spPr>
          <a:xfrm>
            <a:off x="214630" y="285750"/>
            <a:ext cx="708279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8" name="文本框 7"/>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树的相关术语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4434205" cy="261493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祖先结点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：从根结点到某结点的双亲结点所构成路径上的结点都是该结点的祖先结点，右图中A、B和E都是结点K的祖先结点。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子孙结点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：某结点的所有分支所指向的子树上的所有结点都是该结点的子孙结点，</a:t>
            </a:r>
            <a:r>
              <a:rPr lang="zh-CN" sz="2000" noProof="0" dirty="0">
                <a:ln>
                  <a:noFill/>
                </a:ln>
                <a:effectLst/>
                <a:uLnTx/>
                <a:uFillTx/>
                <a:latin typeface="Times New Roman" panose="02020603050405020304" pitchFamily="18" charset="0"/>
                <a:cs typeface="Times New Roman" panose="02020603050405020304" pitchFamily="18" charset="0"/>
                <a:sym typeface="+mn-ea"/>
              </a:rPr>
              <a:t>右图中</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结点E、F、K和L都是结点B的子孙。</a:t>
            </a: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5133" r:id="rId5" imgW="5105400" imgH="2286000" progId="Paint.Picture">
                  <p:embed/>
                </p:oleObj>
              </mc:Choice>
              <mc:Fallback>
                <p:oleObj r:id="rId5" imgW="5105400" imgH="2286000" progId="Paint.Picture">
                  <p:embed/>
                  <p:pic>
                    <p:nvPicPr>
                      <p:cNvPr id="0" name="图片 6"/>
                      <p:cNvPicPr/>
                      <p:nvPr/>
                    </p:nvPicPr>
                    <p:blipFill>
                      <a:blip r:embed="rId6"/>
                      <a:stretch>
                        <a:fillRect/>
                      </a:stretch>
                    </p:blipFill>
                    <p:spPr>
                      <a:xfrm>
                        <a:off x="4859655" y="843915"/>
                        <a:ext cx="4020150" cy="1800000"/>
                      </a:xfrm>
                      <a:prstGeom prst="rect">
                        <a:avLst/>
                      </a:prstGeom>
                    </p:spPr>
                  </p:pic>
                </p:oleObj>
              </mc:Fallback>
            </mc:AlternateContent>
          </a:graphicData>
        </a:graphic>
      </p:graphicFrame>
      <p:sp>
        <p:nvSpPr>
          <p:cNvPr id="3" name="文本框 2"/>
          <p:cNvSpPr txBox="1"/>
          <p:nvPr/>
        </p:nvSpPr>
        <p:spPr>
          <a:xfrm>
            <a:off x="323850" y="3796030"/>
            <a:ext cx="8087360" cy="1014730"/>
          </a:xfrm>
          <a:prstGeom prst="rect">
            <a:avLst/>
          </a:prstGeom>
          <a:noFill/>
        </p:spPr>
        <p:txBody>
          <a:bodyPr wrap="square" rtlCol="0" anchor="t">
            <a:spAutoFit/>
          </a:bodyPr>
          <a:lstStyle/>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结点的层次</a:t>
            </a:r>
            <a:r>
              <a:rPr lang="zh-CN" sz="2000" noProof="0" dirty="0">
                <a:ln>
                  <a:noFill/>
                </a:ln>
                <a:effectLst/>
                <a:uLnTx/>
                <a:uFillTx/>
                <a:latin typeface="Times New Roman" panose="02020603050405020304" pitchFamily="18" charset="0"/>
                <a:cs typeface="Times New Roman" panose="02020603050405020304" pitchFamily="18" charset="0"/>
                <a:sym typeface="+mn-ea"/>
              </a:rPr>
              <a:t>：结点所处的层次，设根结点的层次为1，其他结点层次等于其双亲结点的层次加1，上图中结点</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a:t>
            </a:r>
            <a:r>
              <a:rPr lang="zh-CN" sz="2000" noProof="0" dirty="0">
                <a:ln>
                  <a:noFill/>
                </a:ln>
                <a:effectLst/>
                <a:uLnTx/>
                <a:uFillTx/>
                <a:latin typeface="Times New Roman" panose="02020603050405020304" pitchFamily="18" charset="0"/>
                <a:cs typeface="Times New Roman" panose="02020603050405020304" pitchFamily="18" charset="0"/>
                <a:sym typeface="+mn-ea"/>
              </a:rPr>
              <a:t>的层次为1，结点B、C和D的层次为2，结点K、L和M的层次为4，其他结点的层次为3。</a:t>
            </a:r>
          </a:p>
        </p:txBody>
      </p:sp>
      <p:sp>
        <p:nvSpPr>
          <p:cNvPr id="4" name="Rectangle 4"/>
          <p:cNvSpPr txBox="1"/>
          <p:nvPr>
            <p:custDataLst>
              <p:tags r:id="rId2"/>
            </p:custDataLst>
          </p:nvPr>
        </p:nvSpPr>
        <p:spPr>
          <a:xfrm>
            <a:off x="214630" y="285750"/>
            <a:ext cx="708279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7.1 </a:t>
            </a:r>
            <a:r>
              <a:rPr lang="zh-CN" altLang="en-US" sz="3200" noProof="0" dirty="0">
                <a:ln>
                  <a:noFill/>
                </a:ln>
                <a:effectLst/>
                <a:uLnTx/>
                <a:uFillTx/>
                <a:latin typeface="黑体" panose="02010609060101010101" pitchFamily="2" charset="-122"/>
                <a:ea typeface="黑体" panose="02010609060101010101" pitchFamily="2" charset="-122"/>
                <a:sym typeface="+mn-ea"/>
              </a:rPr>
              <a:t>二叉树的基础知识</a:t>
            </a:r>
            <a:endParaRPr lang="zh-CN" altLang="en-US" sz="3200" noProof="0" dirty="0">
              <a:latin typeface="黑体" panose="02010609060101010101" pitchFamily="2" charset="-122"/>
              <a:ea typeface="黑体" panose="02010609060101010101" pitchFamily="2" charset="-122"/>
              <a:sym typeface="+mn-ea"/>
            </a:endParaRPr>
          </a:p>
        </p:txBody>
      </p:sp>
      <p:sp>
        <p:nvSpPr>
          <p:cNvPr id="8" name="文本框 7"/>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strike="noStrike" noProof="0" dirty="0">
                <a:ln>
                  <a:noFill/>
                </a:ln>
                <a:effectLst/>
                <a:uLnTx/>
                <a:uFillTx/>
                <a:latin typeface="Times New Roman" panose="02020603050405020304" pitchFamily="18" charset="0"/>
                <a:cs typeface="Times New Roman" panose="02020603050405020304" pitchFamily="18" charset="0"/>
                <a:sym typeface="+mn-ea"/>
              </a:rPr>
              <a:t>树的相关术语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f9b6c8fe-b029-4c8e-bccb-5c4ed28454e8"/>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828,&quot;width&quot;:620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25</TotalTime>
  <Words>4324</Words>
  <Application>Microsoft Office PowerPoint</Application>
  <PresentationFormat>全屏显示(16:9)</PresentationFormat>
  <Paragraphs>371</Paragraphs>
  <Slides>52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3</vt:i4>
      </vt:variant>
      <vt:variant>
        <vt:lpstr>幻灯片标题</vt:lpstr>
      </vt:variant>
      <vt:variant>
        <vt:i4>52</vt:i4>
      </vt:variant>
    </vt:vector>
  </HeadingPairs>
  <TitlesOfParts>
    <vt:vector size="63" baseType="lpstr">
      <vt:lpstr>黑体</vt:lpstr>
      <vt:lpstr>宋体</vt:lpstr>
      <vt:lpstr>微软雅黑</vt:lpstr>
      <vt:lpstr>Arial</vt:lpstr>
      <vt:lpstr>Courier New</vt:lpstr>
      <vt:lpstr>Times New Roman</vt:lpstr>
      <vt:lpstr>Wingdings</vt:lpstr>
      <vt:lpstr>Network</vt:lpstr>
      <vt:lpstr>Bitmap Image</vt:lpstr>
      <vt:lpstr>Equation.DSMT4</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853</cp:revision>
  <dcterms:created xsi:type="dcterms:W3CDTF">2007-09-26T00:31:00Z</dcterms:created>
  <dcterms:modified xsi:type="dcterms:W3CDTF">2023-06-23T12:33:50Z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E40570A158E04A96B08416F4653A943B</vt:lpwstr>
  </property>
  <property fmtid="{D5CDD505-2E9C-101B-9397-08002B2CF9AE}" pid="4" name="commondata">
    <vt:lpwstr>eyJoZGlkIjoiMTM0ZmI2OThiYTg1NjEzMmZmOTY2ZjZiNTk0ZmU0NWQifQ==</vt:lpwstr>
  </property>
</Properties>
</file>