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5"/>
  </p:handoutMasterIdLst>
  <p:sldIdLst>
    <p:sldId id="256" r:id="rId2"/>
    <p:sldId id="690" r:id="rId3"/>
    <p:sldId id="1256" r:id="rId4"/>
    <p:sldId id="1257" r:id="rId5"/>
    <p:sldId id="1060" r:id="rId6"/>
    <p:sldId id="1353" r:id="rId7"/>
    <p:sldId id="1153" r:id="rId8"/>
    <p:sldId id="1354" r:id="rId9"/>
    <p:sldId id="1355" r:id="rId10"/>
    <p:sldId id="1356" r:id="rId11"/>
    <p:sldId id="1155" r:id="rId12"/>
    <p:sldId id="1156" r:id="rId13"/>
    <p:sldId id="1158" r:id="rId14"/>
    <p:sldId id="1157" r:id="rId15"/>
    <p:sldId id="1358" r:id="rId16"/>
    <p:sldId id="1359" r:id="rId17"/>
    <p:sldId id="1360" r:id="rId18"/>
    <p:sldId id="1365" r:id="rId19"/>
    <p:sldId id="1366" r:id="rId20"/>
    <p:sldId id="1367" r:id="rId21"/>
    <p:sldId id="1361" r:id="rId22"/>
    <p:sldId id="1364" r:id="rId23"/>
    <p:sldId id="1362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0" userDrawn="1">
          <p15:clr>
            <a:srgbClr val="A4A3A4"/>
          </p15:clr>
        </p15:guide>
        <p15:guide id="2" pos="2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7"/>
    <p:restoredTop sz="94623"/>
  </p:normalViewPr>
  <p:slideViewPr>
    <p:cSldViewPr showGuides="1">
      <p:cViewPr varScale="1">
        <p:scale>
          <a:sx n="142" d="100"/>
          <a:sy n="142" d="100"/>
        </p:scale>
        <p:origin x="558" y="114"/>
      </p:cViewPr>
      <p:guideLst>
        <p:guide orient="horz" pos="1710"/>
        <p:guide pos="27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2023/6/23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347345"/>
            <a:r>
              <a:rPr lang="zh-CN" altLang="en-US" dirty="0"/>
              <a:t>第二级</a:t>
            </a:r>
          </a:p>
          <a:p>
            <a:pPr lvl="2" indent="-293370"/>
            <a:r>
              <a:rPr lang="zh-CN" altLang="en-US" dirty="0"/>
              <a:t>第三级</a:t>
            </a:r>
          </a:p>
          <a:p>
            <a:pPr lvl="3" indent="-292100"/>
            <a:r>
              <a:rPr lang="zh-CN" altLang="en-US" dirty="0"/>
              <a:t>第四级</a:t>
            </a:r>
          </a:p>
          <a:p>
            <a:pPr lvl="4" indent="-316230"/>
            <a:r>
              <a:rPr lang="zh-CN" altLang="en-US" dirty="0"/>
              <a:t>第五级</a:t>
            </a:r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数据结构与算法（Python版）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 图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遍历算法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6741160" cy="2698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  <a:hlinkClick r:id="rId2" action="ppaction://hlinksldjump"/>
              </a:rPr>
              <a:t>在线题目</a:t>
            </a:r>
            <a:r>
              <a:rPr 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：乡村畅通工程</a:t>
            </a: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12.1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DFS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基础知识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lvl="0" indent="-60960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12.2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DFS算法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实现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12.3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BFS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基础知识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lvl="0" indent="-60960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6" action="ppaction://hlinksldjump"/>
              </a:rPr>
              <a:t>12.4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BFS算法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实现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7" action="ppaction://hlinksldjump"/>
              </a:rPr>
              <a:t>12.5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在线题目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12.2 DFS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DFS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2281555"/>
            <a:ext cx="75584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dfsTraverse(g):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非连通图的深度优先搜索，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为图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n=len(g.mat)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n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为顶点数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</a:p>
          <a:p>
            <a:r>
              <a:rPr lang="en-US" sz="1600">
                <a:latin typeface="Courier New" panose="02070309020205020404" charset="0"/>
                <a:sym typeface="+mn-ea"/>
              </a:rPr>
              <a:t>        # </a:t>
            </a:r>
            <a:r>
              <a:rPr lang="zh-CN" sz="1600">
                <a:latin typeface="Courier New" panose="02070309020205020404" charset="0"/>
                <a:sym typeface="+mn-ea"/>
              </a:rPr>
              <a:t>若顶点</a:t>
            </a:r>
            <a:r>
              <a:rPr lang="en-US" sz="1600">
                <a:latin typeface="Courier New" panose="02070309020205020404" charset="0"/>
                <a:sym typeface="+mn-ea"/>
              </a:rPr>
              <a:t>i</a:t>
            </a:r>
            <a:r>
              <a:rPr lang="zh-CN" sz="1600">
                <a:latin typeface="Courier New" panose="02070309020205020404" charset="0"/>
                <a:sym typeface="+mn-ea"/>
              </a:rPr>
              <a:t>未被访问，则从该顶点出发进行深度优先搜素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visited[i]==False: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dfs(g, i)           # 调用连通图的深度优先搜索算法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215" y="1275715"/>
            <a:ext cx="76460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对于非连通图，若要进行DFS，则先将每个顶点的访问标记设为False，之后搜索图中每个顶点，若未被访问，则以该顶点为出发点进行DFS。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12.3 BFS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基础知识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度优先搜索（</a:t>
            </a:r>
            <a:r>
              <a:rPr 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FS）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468235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对于连通图，从起始点u到其余各顶点必定存在路径。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BFS类似于树的层次遍历，依据路径长度递增的顺序访问各个顶点。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连通图的BFS算法思想：从图中某个顶点u出发，并在访问此顶点之后依次访问u的所有未被访问过的邻接点，之后按这些顶点被访问的先后次序依次访问它们的邻接点，直至图中所有顶点都被访问到。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12.3 BFS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基础知识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度优先搜索（</a:t>
            </a:r>
            <a:r>
              <a:rPr 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FS）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41071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例6.3.2 BFS遍历序列及其生成树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写出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图从顶点1出发BFS的遍历序列（编号小的顶点优先访问），并画出对应的BFS生成树。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32045" y="1184275"/>
          <a:ext cx="141164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3" imgW="1895475" imgH="1933575" progId="Paint.Picture">
                  <p:embed/>
                </p:oleObj>
              </mc:Choice>
              <mc:Fallback>
                <p:oleObj r:id="rId3" imgW="1895475" imgH="19335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2045" y="1184275"/>
                        <a:ext cx="141164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23850" y="2788285"/>
            <a:ext cx="6855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从顶点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出发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BFS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的遍历序列为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1 2 5 6 7 3 4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BFS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生成树如下：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47720" y="3220085"/>
          <a:ext cx="1960865" cy="12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5" imgW="2238375" imgH="1438275" progId="Paint.Picture">
                  <p:embed/>
                </p:oleObj>
              </mc:Choice>
              <mc:Fallback>
                <p:oleObj r:id="rId5" imgW="2238375" imgH="14382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7720" y="3220085"/>
                        <a:ext cx="1960865" cy="12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12.4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BFS算法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连通图的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BFS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571740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根据连通图的BFS算法思想，若顶点u先于顶点v被访问，则顶点u的邻接点优先于顶点v的邻接点被访问，具有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“先进先出”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的特点，因此借助数据结构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“队列”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实现BFS算法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首先起点入队，并置已访问标记，当队列非空时，取队头元素（设为u）访问并出队，然后把u的所有邻接点入队并置已访问标记。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采用邻接矩阵作为存储结构。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12.4 BFS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连通图的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BFS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3215" y="1275715"/>
            <a:ext cx="765429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Graph: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图的邻接矩阵类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n):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初始化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self.mat=[[0]*n for i in range(n)]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create(self, m):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条边建立无向图的邻接矩阵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range(m):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a,b=map(int,input().split())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self.insertArc(a, b)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self.insertArc(b, a)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insertArc(self, frm, to):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插入弧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&lt;frm, to&gt;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self.mat[frm][to]=1</a:t>
            </a:r>
            <a:endParaRPr lang="en-US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12.4 BFS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连通图的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BFS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03325"/>
            <a:ext cx="807402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from queue import Queue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从模块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queue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中引入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Queue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bfs(g, s):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连通图的广度优先搜索，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为图，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为出发点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q=Queue()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创建队列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visited[s]=True</a:t>
            </a:r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出发点</a:t>
            </a:r>
            <a:r>
              <a:rPr lang="en-US" sz="1600">
                <a:latin typeface="Courier New" panose="02070309020205020404" charset="0"/>
                <a:sym typeface="+mn-ea"/>
              </a:rPr>
              <a:t>s</a:t>
            </a:r>
            <a:r>
              <a:rPr lang="zh-CN" sz="1600">
                <a:latin typeface="Courier New" panose="02070309020205020404" charset="0"/>
                <a:sym typeface="+mn-ea"/>
              </a:rPr>
              <a:t>的访问标记置为</a:t>
            </a:r>
            <a:r>
              <a:rPr lang="en-US" sz="1600">
                <a:latin typeface="Courier New" panose="02070309020205020404" charset="0"/>
                <a:sym typeface="+mn-ea"/>
              </a:rPr>
              <a:t>True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q.put(s)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出发点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入队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q.empty()==False: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当队列非空时循环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t=q.get()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取队头元素并使其出队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print(t+1, end='')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（因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为下标，故加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后输出）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处理顶点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的未被访问的邻接点，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为顶点数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g.mat[t][i]==1 and visited[i]==False: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visited[i]=True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的邻接点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的访问标记为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True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q.put(i)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入队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12.4 BFS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连通图的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BFS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75080"/>
            <a:ext cx="78530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n,m=map(int,input().split())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g=Graph(n)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g.create(m)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visited=[False]*n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标记列表，初值都为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False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bfs(g, 0)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从顶点（下标）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出发进行广度优先搜素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print()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12.4 BFS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非连通图的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BFS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995" y="2212340"/>
            <a:ext cx="75342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bfsTraverse(g):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非连通图的广度优先搜索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n=len(g.mat)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若顶点</a:t>
            </a:r>
            <a:r>
              <a:rPr lang="en-US" sz="1600">
                <a:latin typeface="Courier New" panose="02070309020205020404" charset="0"/>
                <a:sym typeface="+mn-ea"/>
              </a:rPr>
              <a:t>i</a:t>
            </a:r>
            <a:r>
              <a:rPr lang="zh-CN" sz="1600">
                <a:latin typeface="Courier New" panose="02070309020205020404" charset="0"/>
                <a:sym typeface="+mn-ea"/>
              </a:rPr>
              <a:t>未被访问，则从该顶点出发进行广度优先搜素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visited[i]==False: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bfs(g, i)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调用连通图的广度优先搜索</a:t>
            </a:r>
            <a:endParaRPr lang="zh-CN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215" y="1203960"/>
            <a:ext cx="75717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sym typeface="+mn-ea"/>
              </a:rPr>
              <a:t>对于非连通图，从某个顶点出发不能访遍所有顶点，可不断选图中未被访问的顶点作起始点进行广度优先搜索，直至图中所有顶点都被访问到为止。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12.5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sz="3200" noProof="0" dirty="0" err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乡村畅通工程</a:t>
            </a: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215" y="1203960"/>
            <a:ext cx="7993201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采用邻接矩阵作为存储结构，且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直接使用二维列表表示邻接矩阵。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若采用DFS算法求解，则可设计类似前述非连通图的深度优先搜索遍历算法的dfsSolve算法，区别在于增加一个计数器cnt计数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2284095"/>
            <a:ext cx="756348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dfsSolve():            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非连通图的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DFS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算法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cnt=0                  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统计连通分量个数的计数器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</a:p>
          <a:p>
            <a:r>
              <a:rPr lang="en-US" sz="1600">
                <a:latin typeface="Courier New" panose="02070309020205020404" charset="0"/>
                <a:sym typeface="+mn-ea"/>
              </a:rPr>
              <a:t>        # </a:t>
            </a:r>
            <a:r>
              <a:rPr lang="zh-CN" sz="1600">
                <a:latin typeface="Courier New" panose="02070309020205020404" charset="0"/>
                <a:sym typeface="+mn-ea"/>
              </a:rPr>
              <a:t>若顶点</a:t>
            </a:r>
            <a:r>
              <a:rPr lang="en-US" sz="1600">
                <a:latin typeface="Courier New" panose="02070309020205020404" charset="0"/>
                <a:sym typeface="+mn-ea"/>
              </a:rPr>
              <a:t>i</a:t>
            </a:r>
            <a:r>
              <a:rPr lang="zh-CN" sz="1600">
                <a:latin typeface="Courier New" panose="02070309020205020404" charset="0"/>
                <a:sym typeface="+mn-ea"/>
              </a:rPr>
              <a:t>未被访问，则从顶点</a:t>
            </a:r>
            <a:r>
              <a:rPr lang="en-US" sz="1600">
                <a:latin typeface="Courier New" panose="02070309020205020404" charset="0"/>
                <a:sym typeface="+mn-ea"/>
              </a:rPr>
              <a:t>i</a:t>
            </a:r>
            <a:r>
              <a:rPr lang="zh-CN" sz="1600">
                <a:latin typeface="Courier New" panose="02070309020205020404" charset="0"/>
                <a:sym typeface="+mn-ea"/>
              </a:rPr>
              <a:t>出发进行</a:t>
            </a:r>
            <a:r>
              <a:rPr lang="en-US" sz="1600">
                <a:latin typeface="Courier New" panose="02070309020205020404" charset="0"/>
                <a:sym typeface="+mn-ea"/>
              </a:rPr>
              <a:t>DFS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visited[i]==False: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dfs(i)         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出发进行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DFS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cnt+=1         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计数器增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cnt               # 返回计数器的值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12.5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乡村畅通工程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850" y="1275715"/>
            <a:ext cx="75857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def dfs(s):              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连通图的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DFS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算法，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为起点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visited[s]=True      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起点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的访问标记置为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True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i in range(n):   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从起点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未被访问的邻接点出发进行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DFS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if mat[s][i]==1 and visited[i]==False: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dfs(i)</a:t>
            </a:r>
            <a:endParaRPr lang="en-US" altLang="en-US" sz="16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844550"/>
            <a:ext cx="749427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【知识目标】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（1）记忆和理解图的遍历的基础知识。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（2）掌握图的深度优先遍历算法和广度优先遍历算法的方法。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【能力目标】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（1）掌握图的深度优先遍历算法和广度优先遍历算法的具体实现。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（2）学会运用深度优先遍历算法和广度优先遍历算法求解具体问题。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【素养目标】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养成脚踏实地的作风。</a:t>
            </a:r>
          </a:p>
        </p:txBody>
      </p:sp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图的遍历算法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12.5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乡村畅通工程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850" y="1275715"/>
            <a:ext cx="765175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try: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while True: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n,m=map(int,input().split())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visited=[False]*n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访问标记列表，初值都为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False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mat=[[0]*n for i in range(n)]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以二维列表表示邻接矩阵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i in range(m):        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建立图的邻接矩阵存储结构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a,b=map(int,input().split())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a-=1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b-=1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mat[a][b]=mat[b][a]=1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cnt=dfsSolve()   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调用非连通图的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DFS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算法求得连通分量数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print(cnt-1)     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结果为连通分量数减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endParaRPr lang="en-US" sz="16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except EOFError: pass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12.5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乡村畅通工程</a:t>
            </a: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215" y="1203960"/>
            <a:ext cx="77857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若采用BFS算法求解，则可设计类似前述非连通图的广度优先搜索遍历算法的bfsSolve算法，区别在于增加一个计数器cnt计数，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910715"/>
            <a:ext cx="756348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from queue import Queue          # 从模块queue中导入队列类Queue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bfsSolve():                  # 非连通图的BFS算法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cnt=0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range(n):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    </a:t>
            </a:r>
            <a:r>
              <a:rPr lang="en-US" sz="1600">
                <a:latin typeface="Courier New" panose="02070309020205020404" charset="0"/>
                <a:sym typeface="+mn-ea"/>
              </a:rPr>
              <a:t>    </a:t>
            </a:r>
            <a:r>
              <a:rPr sz="1600">
                <a:latin typeface="Courier New" panose="02070309020205020404" charset="0"/>
                <a:sym typeface="+mn-ea"/>
              </a:rPr>
              <a:t># 若顶点i未被访问，则从顶点i出发进行BFS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visited[i]==False: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bfs(i)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cnt+=1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return cnt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12.5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乡村畅通工程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850" y="1275715"/>
            <a:ext cx="75857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def bfs(s):                          # 连通图的BFS算法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q=Queue()                        # 创建队列q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visited[s]=True                  # 起点标记为已访问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q.put(s)                         # 起点入队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while q.empty()==False:          # 当队列非空时循环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    f=q.get()                    # 队头元素f出队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        # 队头元素未被访问的邻接点入队并置访问标记为True</a:t>
            </a:r>
            <a:endParaRPr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    for i in range(n):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        if mat[f][i]==1 and visited[i]==False: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            visited[i]=True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            q.put(i)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12.5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乡村畅通工程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850" y="1275715"/>
            <a:ext cx="765175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try: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while True: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n,m=map(int,input().split())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visited=[False]*n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访问标记列表，初值都为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False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mat=[[0]*n for i in range(n)]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以二维列表表示邻接矩阵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i in range(m):        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建立图的邻接矩阵存储结构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a,b=map(int,input().split())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a-=1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b-=1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mat[a][b]=mat[b][a]=1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cnt=bfsSolve()   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调用非连通图的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BFS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算法求得连通分量数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print(cnt-1)         #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结果为连通分量数减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endParaRPr lang="en-US" sz="16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except EOFError: pass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乡村畅通工程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全面推进乡村振兴，坚持农业农村优先发展，巩固拓展脱贫攻坚成果，加快建设农业强国，离不开各乡镇的乡村畅通工程。这里的乡村畅通是指各乡镇的任何两个村庄之间都有公路相互可达（不要求直达）。已知某乡镇的若干村庄之间的直达公路情况，请确定最少还需修建多少条公路才能达成</a:t>
            </a: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“乡村畅通”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的目标。</a:t>
            </a: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测试数据有多组，处理到文件尾。对于每组测试，先输入两个正整数n (1&lt;n≤100)和m，分别表示村庄数目和公路数目；然后输入m行，每行包含两个不同的正整数a、b(1≤a,b≤n)，表示编号为a、b的两个村庄之间存在一条直达公路。简单起见，村庄从1开始编号。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乡村畅通工程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cs typeface="Times New Roman" panose="02020603050405020304" pitchFamily="18" charset="0"/>
              </a:rPr>
              <a:t>       </a:t>
            </a:r>
            <a:r>
              <a:rPr sz="1800">
                <a:cs typeface="Times New Roman" panose="02020603050405020304" pitchFamily="18" charset="0"/>
              </a:rPr>
              <a:t>对于每组测试，在一行上输出一个整数，表示达成</a:t>
            </a: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“乡村畅通”</a:t>
            </a:r>
            <a:r>
              <a:rPr sz="1800">
                <a:cs typeface="Times New Roman" panose="02020603050405020304" pitchFamily="18" charset="0"/>
              </a:rPr>
              <a:t>的目标最少还需修建的道路数目。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605" y="2212340"/>
            <a:ext cx="34766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输入样例</a:t>
            </a:r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4 2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1 3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4 3</a:t>
            </a:r>
          </a:p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输出样例: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15920" y="3075940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>
                <a:latin typeface="Times New Roman" panose="02020603050405020304" pitchFamily="18" charset="0"/>
                <a:sym typeface="+mn-ea"/>
              </a:rPr>
              <a:t>解题思路</a:t>
            </a:r>
            <a:r>
              <a:rPr lang="en-US" sz="1800" b="1">
                <a:latin typeface="Times New Roman" panose="02020603050405020304" pitchFamily="18" charset="0"/>
                <a:sym typeface="+mn-ea"/>
              </a:rPr>
              <a:t>:</a:t>
            </a:r>
          </a:p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本题是一个求图的连通分量数（设为cnt）的问题，答案（最少还需修建的道路数目）为cnt-1。可用图的深度优先搜索算法或广度优先搜索算法求解。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12.1 DFS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基础知识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图的遍历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327468"/>
            <a:ext cx="7754938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图的遍历是指从图中某个顶点出发，访遍图中其余顶点，并且使图中的每个顶点仅被访问一次的过程。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常见的遍历方法包括深度优先搜索（Depth First Search，DFS）和广度优先搜索（Breadth First Search，BFS）。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深度优先搜索遍历连通图的过程类似于树的先序遍历。</a:t>
            </a: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度优先搜索遍历连通图的过程类似于树的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层次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遍历。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12.1 DFS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基础知识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连通图的DFS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327468"/>
            <a:ext cx="7754938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连通图的DFS算法思想：从图中某个顶点u 出发，访问此顶点，然后依次从u的各个未被访问的邻接点出发进行深度优先搜索，直至图中所有和u有路径相通的顶点都被访问到。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例12.1.1 DFS遍历序列及其生成树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写出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下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图从顶点1出发DFS的遍历序列（编号小的顶点优先访问），并画出对应的DFS生成树。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3291840"/>
            <a:ext cx="1381357" cy="1440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67585" y="3388995"/>
            <a:ext cx="6039889" cy="1080000"/>
            <a:chOff x="3571" y="5337"/>
            <a:chExt cx="9512" cy="1701"/>
          </a:xfrm>
        </p:grpSpPr>
        <p:sp>
          <p:nvSpPr>
            <p:cNvPr id="4" name="文本框 3"/>
            <p:cNvSpPr txBox="1"/>
            <p:nvPr/>
          </p:nvSpPr>
          <p:spPr>
            <a:xfrm>
              <a:off x="3571" y="5411"/>
              <a:ext cx="7042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1800">
                  <a:latin typeface="Times New Roman" panose="02020603050405020304" pitchFamily="18" charset="0"/>
                  <a:ea typeface="宋体" panose="02010600030101010101" pitchFamily="2" charset="-122"/>
                </a:rPr>
                <a:t>解析：</a:t>
              </a:r>
            </a:p>
            <a:p>
              <a:r>
                <a:rPr lang="zh-CN" sz="1800">
                  <a:latin typeface="Times New Roman" panose="02020603050405020304" pitchFamily="18" charset="0"/>
                  <a:ea typeface="宋体" panose="02010600030101010101" pitchFamily="2" charset="-122"/>
                </a:rPr>
                <a:t>从顶点</a:t>
              </a:r>
              <a:r>
                <a:rPr lang="en-US" sz="18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1800">
                  <a:latin typeface="Times New Roman" panose="02020603050405020304" pitchFamily="18" charset="0"/>
                  <a:ea typeface="宋体" panose="02010600030101010101" pitchFamily="2" charset="-122"/>
                </a:rPr>
                <a:t>出发</a:t>
              </a:r>
              <a:r>
                <a:rPr lang="en-US" sz="1800">
                  <a:latin typeface="Times New Roman" panose="02020603050405020304" pitchFamily="18" charset="0"/>
                  <a:ea typeface="宋体" panose="02010600030101010101" pitchFamily="2" charset="-122"/>
                </a:rPr>
                <a:t>DFS</a:t>
              </a:r>
              <a:r>
                <a:rPr lang="zh-CN" sz="1800">
                  <a:latin typeface="Times New Roman" panose="02020603050405020304" pitchFamily="18" charset="0"/>
                  <a:ea typeface="宋体" panose="02010600030101010101" pitchFamily="2" charset="-122"/>
                </a:rPr>
                <a:t>的遍历序列为</a:t>
              </a:r>
              <a:r>
                <a:rPr lang="en-US" sz="1800">
                  <a:latin typeface="Times New Roman" panose="02020603050405020304" pitchFamily="18" charset="0"/>
                  <a:ea typeface="宋体" panose="02010600030101010101" pitchFamily="2" charset="-122"/>
                </a:rPr>
                <a:t>1 2 3 4 5 6 7</a:t>
              </a:r>
              <a:r>
                <a:rPr lang="zh-CN" altLang="en-US" sz="1800">
                  <a:latin typeface="Times New Roman" panose="02020603050405020304" pitchFamily="18" charset="0"/>
                  <a:ea typeface="宋体" panose="02010600030101010101" pitchFamily="2" charset="-122"/>
                </a:rPr>
                <a:t>；</a:t>
              </a:r>
              <a:endParaRPr lang="en-US" sz="1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en-US" sz="1800">
                  <a:latin typeface="Times New Roman" panose="02020603050405020304" pitchFamily="18" charset="0"/>
                  <a:ea typeface="宋体" panose="02010600030101010101" pitchFamily="2" charset="-122"/>
                </a:rPr>
                <a:t>对应的DFS生成树如</a:t>
              </a:r>
              <a:r>
                <a:rPr lang="zh-CN" altLang="en-US" sz="1800">
                  <a:latin typeface="Times New Roman" panose="02020603050405020304" pitchFamily="18" charset="0"/>
                  <a:ea typeface="宋体" panose="02010600030101010101" pitchFamily="2" charset="-122"/>
                </a:rPr>
                <a:t>右</a:t>
              </a:r>
              <a:r>
                <a:rPr lang="en-US" altLang="en-US" sz="1800">
                  <a:latin typeface="Times New Roman" panose="02020603050405020304" pitchFamily="18" charset="0"/>
                  <a:ea typeface="宋体" panose="02010600030101010101" pitchFamily="2" charset="-122"/>
                </a:rPr>
                <a:t>图</a:t>
              </a:r>
              <a:r>
                <a:rPr lang="zh-CN" altLang="en-US" sz="1800"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13" y="5337"/>
              <a:ext cx="2470" cy="170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12.2 </a:t>
            </a:r>
            <a:r>
              <a:rPr sz="3200" noProof="0" dirty="0" err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DFS算法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DFS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460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如何判别顶点u的邻接点是否已被访问？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采用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访问标记列表visited [n]，一开始n个顶点的标记都设为False，一旦某个顶点已被访问，就更改其标记为True。对于u的邻接点（设为v），判断visited [v]的值，若为True，则表示顶点v已被访问过。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采用邻接矩阵作为存储结构。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12.2 DFS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DFS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75715"/>
            <a:ext cx="765429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Graph: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图的邻接矩阵类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n):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初始化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self.mat=[[0]*n for i in range(n)]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create(self, m):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条边建立无向图的邻接矩阵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range(m):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a,b=map(int,input().split())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self.insertArc(a, b)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self.insertArc(b, a)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insertArc(self, frm, to):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插入弧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&lt;frm, to&gt;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self.mat[frm][to]=1</a:t>
            </a:r>
            <a:endParaRPr lang="en-US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12.2 DFS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DFS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1327785"/>
            <a:ext cx="80886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dfs(g, s):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连通图的深度优先搜索，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为图，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为出发点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visited[s]=True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出发点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的访问标记置为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True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，表示该顶点已被访问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print(s+1, end='')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输出顶点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n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为顶点数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若出发点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到顶点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有边，且顶点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未被访问，则从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出发继续深度优先搜索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g.mat[s][i]==1 and visited[i]==False: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dfs(g, i)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5605" y="3220085"/>
            <a:ext cx="78574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n,m=map(int,input().split())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g=Graph(n)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g.create(m)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visited=[False]*n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标记列表，初值都为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False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dfs(g, 0)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从顶点（下标）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出发进行深度优先搜素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print()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f0d23c6-1962-4355-a721-94b24b6103d8"/>
  <p:tag name="COMMONDATA" val="eyJoZGlkIjoiYzYyNTgxZDI1ZmZmOTgzNDg4YzlhN2QzOTZiYjdhY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5</TotalTime>
  <Words>2096</Words>
  <Application>Microsoft Office PowerPoint</Application>
  <PresentationFormat>全屏显示(16:9)</PresentationFormat>
  <Paragraphs>230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黑体</vt:lpstr>
      <vt:lpstr>宋体</vt:lpstr>
      <vt:lpstr>微软雅黑</vt:lpstr>
      <vt:lpstr>Arial</vt:lpstr>
      <vt:lpstr>Courier New</vt:lpstr>
      <vt:lpstr>Times New Roman</vt:lpstr>
      <vt:lpstr>Wingdings</vt:lpstr>
      <vt:lpstr>Network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cshlj</cp:lastModifiedBy>
  <cp:revision>873</cp:revision>
  <dcterms:created xsi:type="dcterms:W3CDTF">2007-09-26T00:31:00Z</dcterms:created>
  <dcterms:modified xsi:type="dcterms:W3CDTF">2023-06-23T13:23:43Z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79C444070E344992ACDA1C3C830BA480</vt:lpwstr>
  </property>
</Properties>
</file>