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41"/>
  </p:handoutMasterIdLst>
  <p:sldIdLst>
    <p:sldId id="256" r:id="rId2"/>
    <p:sldId id="690" r:id="rId3"/>
    <p:sldId id="861" r:id="rId4"/>
    <p:sldId id="862" r:id="rId5"/>
    <p:sldId id="791" r:id="rId6"/>
    <p:sldId id="792" r:id="rId7"/>
    <p:sldId id="733" r:id="rId8"/>
    <p:sldId id="793" r:id="rId9"/>
    <p:sldId id="960" r:id="rId10"/>
    <p:sldId id="961" r:id="rId11"/>
    <p:sldId id="962" r:id="rId12"/>
    <p:sldId id="797" r:id="rId13"/>
    <p:sldId id="794" r:id="rId14"/>
    <p:sldId id="798" r:id="rId15"/>
    <p:sldId id="799" r:id="rId16"/>
    <p:sldId id="802" r:id="rId17"/>
    <p:sldId id="825" r:id="rId18"/>
    <p:sldId id="826" r:id="rId19"/>
    <p:sldId id="827" r:id="rId20"/>
    <p:sldId id="938" r:id="rId21"/>
    <p:sldId id="939" r:id="rId22"/>
    <p:sldId id="940" r:id="rId23"/>
    <p:sldId id="968" r:id="rId24"/>
    <p:sldId id="967" r:id="rId25"/>
    <p:sldId id="963" r:id="rId26"/>
    <p:sldId id="941" r:id="rId27"/>
    <p:sldId id="964" r:id="rId28"/>
    <p:sldId id="947" r:id="rId29"/>
    <p:sldId id="965" r:id="rId30"/>
    <p:sldId id="948" r:id="rId31"/>
    <p:sldId id="969" r:id="rId32"/>
    <p:sldId id="970" r:id="rId33"/>
    <p:sldId id="949" r:id="rId34"/>
    <p:sldId id="966" r:id="rId35"/>
    <p:sldId id="933" r:id="rId36"/>
    <p:sldId id="934" r:id="rId37"/>
    <p:sldId id="936" r:id="rId38"/>
    <p:sldId id="937" r:id="rId39"/>
    <p:sldId id="935" r:id="rId40"/>
  </p:sldIdLst>
  <p:sldSz cx="9144000" cy="5143500" type="screen16x9"/>
  <p:notesSz cx="6858000" cy="9144000"/>
  <p:custDataLst>
    <p:tags r:id="rId4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8" userDrawn="1">
          <p15:clr>
            <a:srgbClr val="A4A3A4"/>
          </p15:clr>
        </p15:guide>
        <p15:guide id="2" pos="28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7"/>
    <p:restoredTop sz="94623"/>
  </p:normalViewPr>
  <p:slideViewPr>
    <p:cSldViewPr showGuides="1">
      <p:cViewPr varScale="1">
        <p:scale>
          <a:sx n="142" d="100"/>
          <a:sy n="142" d="100"/>
        </p:scale>
        <p:origin x="558" y="114"/>
      </p:cViewPr>
      <p:guideLst>
        <p:guide orient="horz" pos="1708"/>
        <p:guide pos="285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3.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3 </a:t>
            </a:r>
            <a:r>
              <a:rPr sz="3200" noProof="0" dirty="0" err="1">
                <a:ln>
                  <a:noFill/>
                </a:ln>
                <a:effectLst/>
                <a:uLnTx/>
                <a:uFillTx/>
                <a:latin typeface="黑体" panose="02010609060101010101" pitchFamily="2" charset="-122"/>
                <a:ea typeface="黑体" panose="02010609060101010101" pitchFamily="2" charset="-122"/>
                <a:sym typeface="+mn-ea"/>
              </a:rPr>
              <a:t>链表</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265938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：约瑟夫环</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3.1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链表的基础知识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3.2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单链表</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3.3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循环链表和双向链表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3.4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链表</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lang="zh-CN" altLang="en-US" sz="2400" dirty="0">
                <a:latin typeface="黑体" panose="02010609060101010101" pitchFamily="2" charset="-122"/>
                <a:ea typeface="黑体" panose="02010609060101010101" pitchFamily="2" charset="-122"/>
              </a:rPr>
              <a:t>运用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3.5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769556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a:t>
            </a:r>
            <a:r>
              <a:rPr sz="2000" strike="noStrike" noProof="0" dirty="0">
                <a:ln>
                  <a:noFill/>
                </a:ln>
                <a:effectLst/>
                <a:uLnTx/>
                <a:uFillTx/>
                <a:latin typeface="Times New Roman" panose="02020603050405020304" pitchFamily="18" charset="0"/>
                <a:cs typeface="Times New Roman" panose="02020603050405020304" pitchFamily="18" charset="0"/>
                <a:sym typeface="+mn-ea"/>
              </a:rPr>
              <a:t>链表</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：逐个输出各个结点的数据域的值，每两个数据之间间隔一个空格。</a:t>
            </a:r>
          </a:p>
        </p:txBody>
      </p:sp>
      <p:sp>
        <p:nvSpPr>
          <p:cNvPr id="100" name="文本框 99"/>
          <p:cNvSpPr txBox="1"/>
          <p:nvPr/>
        </p:nvSpPr>
        <p:spPr>
          <a:xfrm>
            <a:off x="323850" y="2033905"/>
            <a:ext cx="7994650"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output(self):</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遍历单链表，用计数器量控制数据之间留一空格</a:t>
            </a:r>
          </a:p>
          <a:p>
            <a:r>
              <a:rPr sz="1600">
                <a:latin typeface="Courier New" panose="02070309020205020404" charset="0"/>
                <a:ea typeface="宋体" panose="02010600030101010101" pitchFamily="2" charset="-122"/>
              </a:rPr>
              <a:t>        p=self.head.next   # p指向非空单链表的第一个数据结点</a:t>
            </a:r>
          </a:p>
          <a:p>
            <a:r>
              <a:rPr sz="1600">
                <a:latin typeface="Courier New" panose="02070309020205020404" charset="0"/>
                <a:ea typeface="宋体" panose="02010600030101010101" pitchFamily="2" charset="-122"/>
              </a:rPr>
              <a:t>        cnt=0</a:t>
            </a:r>
          </a:p>
          <a:p>
            <a:r>
              <a:rPr sz="1600">
                <a:latin typeface="Courier New" panose="02070309020205020404" charset="0"/>
                <a:ea typeface="宋体" panose="02010600030101010101" pitchFamily="2" charset="-122"/>
              </a:rPr>
              <a:t>        while p!=None:     # 当p还有指向时逐个输出其所指结点的数据</a:t>
            </a:r>
          </a:p>
          <a:p>
            <a:r>
              <a:rPr sz="1600">
                <a:latin typeface="Courier New" panose="02070309020205020404" charset="0"/>
                <a:ea typeface="宋体" panose="02010600030101010101" pitchFamily="2" charset="-122"/>
              </a:rPr>
              <a:t>            cnt+=1</a:t>
            </a:r>
          </a:p>
          <a:p>
            <a:r>
              <a:rPr sz="1600">
                <a:latin typeface="Courier New" panose="02070309020205020404" charset="0"/>
                <a:ea typeface="宋体" panose="02010600030101010101" pitchFamily="2" charset="-122"/>
              </a:rPr>
              <a:t>            if cnt&gt;1:</a:t>
            </a:r>
          </a:p>
          <a:p>
            <a:r>
              <a:rPr sz="1600">
                <a:latin typeface="Courier New" panose="02070309020205020404" charset="0"/>
                <a:ea typeface="宋体" panose="02010600030101010101" pitchFamily="2" charset="-122"/>
              </a:rPr>
              <a:t>                print(' ',end='')</a:t>
            </a:r>
          </a:p>
          <a:p>
            <a:r>
              <a:rPr sz="1600">
                <a:latin typeface="Courier New" panose="02070309020205020404" charset="0"/>
                <a:ea typeface="宋体" panose="02010600030101010101" pitchFamily="2" charset="-122"/>
              </a:rPr>
              <a:t>            print(p.data,end='')</a:t>
            </a:r>
          </a:p>
          <a:p>
            <a:r>
              <a:rPr sz="1600">
                <a:latin typeface="Courier New" panose="02070309020205020404" charset="0"/>
                <a:ea typeface="宋体" panose="02010600030101010101" pitchFamily="2" charset="-122"/>
              </a:rPr>
              <a:t>            p=p.next       # p指向下一个结点（往下走）</a:t>
            </a:r>
          </a:p>
          <a:p>
            <a:r>
              <a:rPr sz="1600">
                <a:latin typeface="Courier New" panose="02070309020205020404" charset="0"/>
                <a:ea typeface="宋体" panose="02010600030101010101" pitchFamily="2" charset="-122"/>
              </a:rPr>
              <a:t>        print()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767270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a:t>
            </a:r>
            <a:r>
              <a:rPr sz="2000" strike="noStrike" noProof="0" dirty="0">
                <a:ln>
                  <a:noFill/>
                </a:ln>
                <a:effectLst/>
                <a:uLnTx/>
                <a:uFillTx/>
                <a:latin typeface="Times New Roman" panose="02020603050405020304" pitchFamily="18" charset="0"/>
                <a:cs typeface="Times New Roman" panose="02020603050405020304" pitchFamily="18" charset="0"/>
                <a:sym typeface="+mn-ea"/>
              </a:rPr>
              <a:t>链表</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：查找数据域的值等于x的结点，找到返回</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True</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，否则返回</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False</a:t>
            </a:r>
          </a:p>
        </p:txBody>
      </p:sp>
      <p:sp>
        <p:nvSpPr>
          <p:cNvPr id="100" name="文本框 99"/>
          <p:cNvSpPr txBox="1"/>
          <p:nvPr/>
        </p:nvSpPr>
        <p:spPr>
          <a:xfrm>
            <a:off x="323850" y="2033905"/>
            <a:ext cx="7929880" cy="255333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search(self, x):   # 查找，x为待查找的数据</a:t>
            </a:r>
          </a:p>
          <a:p>
            <a:r>
              <a:rPr sz="1600">
                <a:latin typeface="Courier New" panose="02070309020205020404" charset="0"/>
                <a:ea typeface="宋体" panose="02010600030101010101" pitchFamily="2" charset="-122"/>
              </a:rPr>
              <a:t>        p=self.head.next   # p指向非空单链表的第一个数据结点</a:t>
            </a:r>
          </a:p>
          <a:p>
            <a:r>
              <a:rPr sz="1600">
                <a:latin typeface="Courier New" panose="02070309020205020404" charset="0"/>
                <a:ea typeface="宋体" panose="02010600030101010101" pitchFamily="2" charset="-122"/>
              </a:rPr>
              <a:t>        flag=False</a:t>
            </a:r>
          </a:p>
          <a:p>
            <a:r>
              <a:rPr sz="1600">
                <a:latin typeface="Courier New" panose="02070309020205020404" charset="0"/>
                <a:ea typeface="宋体" panose="02010600030101010101" pitchFamily="2" charset="-122"/>
              </a:rPr>
              <a:t>        while p!=None: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当p还有指向时逐个比较其所指结点的数据与x</a:t>
            </a:r>
          </a:p>
          <a:p>
            <a:r>
              <a:rPr sz="1600">
                <a:latin typeface="Courier New" panose="02070309020205020404" charset="0"/>
                <a:ea typeface="宋体" panose="02010600030101010101" pitchFamily="2" charset="-122"/>
              </a:rPr>
              <a:t>            if p.data==x:  # 若相等，则查找成功，结束查找</a:t>
            </a:r>
          </a:p>
          <a:p>
            <a:r>
              <a:rPr sz="1600">
                <a:latin typeface="Courier New" panose="02070309020205020404" charset="0"/>
                <a:ea typeface="宋体" panose="02010600030101010101" pitchFamily="2" charset="-122"/>
              </a:rPr>
              <a:t>                flag=True</a:t>
            </a:r>
          </a:p>
          <a:p>
            <a:r>
              <a:rPr sz="1600">
                <a:latin typeface="Courier New" panose="02070309020205020404" charset="0"/>
                <a:ea typeface="宋体" panose="02010600030101010101" pitchFamily="2" charset="-122"/>
              </a:rPr>
              <a:t>                break</a:t>
            </a:r>
          </a:p>
          <a:p>
            <a:r>
              <a:rPr sz="1600">
                <a:latin typeface="Courier New" panose="02070309020205020404" charset="0"/>
                <a:ea typeface="宋体" panose="02010600030101010101" pitchFamily="2" charset="-122"/>
              </a:rPr>
              <a:t>            p=p.next       # p往下走</a:t>
            </a:r>
          </a:p>
          <a:p>
            <a:r>
              <a:rPr sz="1600">
                <a:latin typeface="Courier New" panose="02070309020205020404" charset="0"/>
                <a:ea typeface="宋体" panose="02010600030101010101" pitchFamily="2" charset="-122"/>
              </a:rPr>
              <a:t>        return flag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插入结点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：在</a:t>
            </a:r>
            <a:r>
              <a:rPr lang="zh-CN" sz="2000">
                <a:latin typeface="Times New Roman" panose="02020603050405020304" pitchFamily="18" charset="0"/>
                <a:cs typeface="Times New Roman" panose="02020603050405020304" pitchFamily="18" charset="0"/>
                <a:sym typeface="+mn-ea"/>
              </a:rPr>
              <a:t>第</a:t>
            </a:r>
            <a:r>
              <a:rPr lang="en-US" sz="2000" i="1">
                <a:latin typeface="Times New Roman" panose="02020603050405020304" pitchFamily="18" charset="0"/>
                <a:cs typeface="Times New Roman" panose="02020603050405020304" pitchFamily="18" charset="0"/>
                <a:sym typeface="+mn-ea"/>
              </a:rPr>
              <a:t>i</a:t>
            </a:r>
            <a:r>
              <a:rPr lang="zh-CN" sz="2000">
                <a:latin typeface="Times New Roman" panose="02020603050405020304" pitchFamily="18" charset="0"/>
                <a:cs typeface="Times New Roman" panose="02020603050405020304" pitchFamily="18" charset="0"/>
                <a:sym typeface="+mn-ea"/>
              </a:rPr>
              <a:t>个结点之前插入数据域值为</a:t>
            </a:r>
            <a:r>
              <a:rPr lang="en-US" altLang="zh-CN" sz="2000">
                <a:latin typeface="Times New Roman" panose="02020603050405020304" pitchFamily="18" charset="0"/>
                <a:cs typeface="Times New Roman" panose="02020603050405020304" pitchFamily="18" charset="0"/>
                <a:sym typeface="+mn-ea"/>
              </a:rPr>
              <a:t>x</a:t>
            </a:r>
            <a:r>
              <a:rPr lang="zh-CN" altLang="en-US" sz="2000">
                <a:latin typeface="Times New Roman" panose="02020603050405020304" pitchFamily="18" charset="0"/>
                <a:cs typeface="Times New Roman" panose="02020603050405020304" pitchFamily="18" charset="0"/>
                <a:sym typeface="+mn-ea"/>
              </a:rPr>
              <a:t>的结点</a:t>
            </a:r>
          </a:p>
        </p:txBody>
      </p:sp>
      <p:grpSp>
        <p:nvGrpSpPr>
          <p:cNvPr id="3" name="Group 13"/>
          <p:cNvGrpSpPr/>
          <p:nvPr/>
        </p:nvGrpSpPr>
        <p:grpSpPr>
          <a:xfrm>
            <a:off x="3076575" y="3219450"/>
            <a:ext cx="1066800" cy="457200"/>
            <a:chOff x="2544" y="3600"/>
            <a:chExt cx="672" cy="384"/>
          </a:xfrm>
        </p:grpSpPr>
        <p:sp>
          <p:nvSpPr>
            <p:cNvPr id="6160" name="Rectangle 14"/>
            <p:cNvSpPr>
              <a:spLocks noChangeArrowheads="1"/>
            </p:cNvSpPr>
            <p:nvPr/>
          </p:nvSpPr>
          <p:spPr bwMode="auto">
            <a:xfrm>
              <a:off x="2544" y="3600"/>
              <a:ext cx="672" cy="384"/>
            </a:xfrm>
            <a:prstGeom prst="rect">
              <a:avLst/>
            </a:prstGeom>
            <a:noFill/>
            <a:ln w="25400">
              <a:solidFill>
                <a:srgbClr val="C00000"/>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a:ln>
                    <a:noFill/>
                  </a:ln>
                  <a:solidFill>
                    <a:srgbClr val="990000"/>
                  </a:solidFill>
                  <a:effectLst/>
                  <a:uLnTx/>
                  <a:uFillTx/>
                  <a:latin typeface="Times New Roman" panose="02020603050405020304" pitchFamily="18" charset="0"/>
                  <a:ea typeface="宋体" panose="02010600030101010101" pitchFamily="2" charset="-122"/>
                  <a:cs typeface="+mn-cs"/>
                </a:rPr>
                <a:t> x</a:t>
              </a:r>
              <a:endParaRPr kumimoji="1" lang="en-US" altLang="zh-CN" sz="3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61" name="Line 15"/>
            <p:cNvSpPr>
              <a:spLocks noChangeShapeType="1"/>
            </p:cNvSpPr>
            <p:nvPr/>
          </p:nvSpPr>
          <p:spPr bwMode="auto">
            <a:xfrm>
              <a:off x="3024" y="3600"/>
              <a:ext cx="0" cy="384"/>
            </a:xfrm>
            <a:prstGeom prst="line">
              <a:avLst/>
            </a:prstGeom>
            <a:noFill/>
            <a:ln w="25400">
              <a:solidFill>
                <a:srgbClr val="C00000"/>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24580" name="Line 17"/>
          <p:cNvSpPr/>
          <p:nvPr/>
        </p:nvSpPr>
        <p:spPr>
          <a:xfrm>
            <a:off x="2328863" y="2590800"/>
            <a:ext cx="2133600" cy="0"/>
          </a:xfrm>
          <a:prstGeom prst="line">
            <a:avLst/>
          </a:prstGeom>
          <a:ln w="31750" cap="flat" cmpd="sng">
            <a:solidFill>
              <a:schemeClr val="tx1"/>
            </a:solidFill>
            <a:prstDash val="solid"/>
            <a:round/>
            <a:headEnd type="oval" w="sm" len="sm"/>
            <a:tailEnd type="triangle" w="med" len="lg"/>
          </a:ln>
        </p:spPr>
      </p:sp>
      <p:sp>
        <p:nvSpPr>
          <p:cNvPr id="24581" name="Rectangle 18"/>
          <p:cNvSpPr/>
          <p:nvPr/>
        </p:nvSpPr>
        <p:spPr>
          <a:xfrm>
            <a:off x="4462463" y="2362200"/>
            <a:ext cx="1066800" cy="457200"/>
          </a:xfrm>
          <a:prstGeom prst="rect">
            <a:avLst/>
          </a:prstGeom>
          <a:noFill/>
          <a:ln w="22225" cap="flat" cmpd="sng">
            <a:solidFill>
              <a:schemeClr val="tx1"/>
            </a:solidFill>
            <a:prstDash val="solid"/>
            <a:miter/>
            <a:headEnd type="none" w="med" len="med"/>
            <a:tailEnd type="none" w="med" len="med"/>
          </a:ln>
        </p:spPr>
        <p:txBody>
          <a:bodyPr wrap="none" anchor="ctr" anchorCtr="0"/>
          <a:lstStyle/>
          <a:p>
            <a:r>
              <a:rPr lang="en-US" altLang="zh-CN" sz="2800" b="1" dirty="0">
                <a:latin typeface="Times New Roman" panose="02020603050405020304" pitchFamily="18" charset="0"/>
                <a:ea typeface="宋体" panose="02010600030101010101" pitchFamily="2" charset="-122"/>
              </a:rPr>
              <a:t>a</a:t>
            </a:r>
            <a:r>
              <a:rPr lang="en-US" altLang="zh-CN" sz="2800" b="1" baseline="-25000" dirty="0">
                <a:latin typeface="Times New Roman" panose="02020603050405020304" pitchFamily="18" charset="0"/>
                <a:ea typeface="宋体" panose="02010600030101010101" pitchFamily="2" charset="-122"/>
              </a:rPr>
              <a:t>i</a:t>
            </a:r>
            <a:endParaRPr lang="en-US" altLang="zh-CN" sz="2800" dirty="0">
              <a:latin typeface="Times New Roman" panose="02020603050405020304" pitchFamily="18" charset="0"/>
              <a:ea typeface="宋体" panose="02010600030101010101" pitchFamily="2" charset="-122"/>
            </a:endParaRPr>
          </a:p>
        </p:txBody>
      </p:sp>
      <p:sp>
        <p:nvSpPr>
          <p:cNvPr id="24582" name="Line 19"/>
          <p:cNvSpPr/>
          <p:nvPr/>
        </p:nvSpPr>
        <p:spPr>
          <a:xfrm>
            <a:off x="5224463" y="2362200"/>
            <a:ext cx="0" cy="457200"/>
          </a:xfrm>
          <a:prstGeom prst="line">
            <a:avLst/>
          </a:prstGeom>
          <a:ln w="9525" cap="flat" cmpd="sng">
            <a:solidFill>
              <a:schemeClr val="tx1"/>
            </a:solidFill>
            <a:prstDash val="solid"/>
            <a:round/>
            <a:headEnd type="none" w="med" len="med"/>
            <a:tailEnd type="none" w="med" len="med"/>
          </a:ln>
        </p:spPr>
      </p:sp>
      <p:sp>
        <p:nvSpPr>
          <p:cNvPr id="24583" name="Line 20"/>
          <p:cNvSpPr/>
          <p:nvPr/>
        </p:nvSpPr>
        <p:spPr>
          <a:xfrm>
            <a:off x="5376863" y="2590800"/>
            <a:ext cx="838200" cy="0"/>
          </a:xfrm>
          <a:prstGeom prst="line">
            <a:avLst/>
          </a:prstGeom>
          <a:ln w="31750" cap="flat" cmpd="sng">
            <a:solidFill>
              <a:schemeClr val="tx1"/>
            </a:solidFill>
            <a:prstDash val="solid"/>
            <a:round/>
            <a:headEnd type="oval" w="sm" len="sm"/>
            <a:tailEnd type="triangle" w="med" len="lg"/>
          </a:ln>
        </p:spPr>
      </p:sp>
      <p:sp useBgFill="1">
        <p:nvSpPr>
          <p:cNvPr id="77845" name="Rectangle 21"/>
          <p:cNvSpPr/>
          <p:nvPr/>
        </p:nvSpPr>
        <p:spPr>
          <a:xfrm>
            <a:off x="2235200" y="2490788"/>
            <a:ext cx="2209800" cy="228600"/>
          </a:xfrm>
          <a:prstGeom prst="rect">
            <a:avLst/>
          </a:prstGeom>
          <a:ln w="9525">
            <a:noFill/>
          </a:ln>
        </p:spPr>
        <p:txBody>
          <a:bodyPr wrap="none" anchor="ctr" anchorCtr="0"/>
          <a:lstStyle/>
          <a:p>
            <a:endParaRPr lang="zh-CN" altLang="en-US" dirty="0">
              <a:latin typeface="Garamond" panose="02020404030301010803" pitchFamily="18" charset="0"/>
              <a:ea typeface="宋体" panose="02010600030101010101" pitchFamily="2" charset="-122"/>
            </a:endParaRPr>
          </a:p>
        </p:txBody>
      </p:sp>
      <p:cxnSp>
        <p:nvCxnSpPr>
          <p:cNvPr id="77846" name="AutoShape 22"/>
          <p:cNvCxnSpPr/>
          <p:nvPr/>
        </p:nvCxnSpPr>
        <p:spPr>
          <a:xfrm>
            <a:off x="2357438" y="2576513"/>
            <a:ext cx="661987" cy="857250"/>
          </a:xfrm>
          <a:prstGeom prst="bentConnector3">
            <a:avLst>
              <a:gd name="adj1" fmla="val 50120"/>
            </a:avLst>
          </a:prstGeom>
          <a:ln w="31750" cap="flat" cmpd="sng">
            <a:solidFill>
              <a:srgbClr val="C00000"/>
            </a:solidFill>
            <a:prstDash val="solid"/>
            <a:miter/>
            <a:headEnd type="oval" w="sm" len="sm"/>
            <a:tailEnd type="triangle" w="med" len="lg"/>
          </a:ln>
        </p:spPr>
      </p:cxnSp>
      <p:cxnSp>
        <p:nvCxnSpPr>
          <p:cNvPr id="77847" name="AutoShape 23"/>
          <p:cNvCxnSpPr/>
          <p:nvPr/>
        </p:nvCxnSpPr>
        <p:spPr>
          <a:xfrm flipV="1">
            <a:off x="4071938" y="2827338"/>
            <a:ext cx="923925" cy="606425"/>
          </a:xfrm>
          <a:prstGeom prst="bentConnector3">
            <a:avLst>
              <a:gd name="adj1" fmla="val 100898"/>
            </a:avLst>
          </a:prstGeom>
          <a:ln w="31750" cap="flat" cmpd="sng">
            <a:solidFill>
              <a:srgbClr val="C00000"/>
            </a:solidFill>
            <a:prstDash val="solid"/>
            <a:miter/>
            <a:headEnd type="oval" w="sm" len="sm"/>
            <a:tailEnd type="triangle" w="med" len="lg"/>
          </a:ln>
        </p:spPr>
      </p:cxnSp>
      <p:sp>
        <p:nvSpPr>
          <p:cNvPr id="24587" name="Rectangle 10"/>
          <p:cNvSpPr/>
          <p:nvPr/>
        </p:nvSpPr>
        <p:spPr>
          <a:xfrm>
            <a:off x="1414463" y="2362200"/>
            <a:ext cx="1066800" cy="457200"/>
          </a:xfrm>
          <a:prstGeom prst="rect">
            <a:avLst/>
          </a:prstGeom>
          <a:noFill/>
          <a:ln w="22225" cap="flat" cmpd="sng">
            <a:solidFill>
              <a:schemeClr val="tx1"/>
            </a:solidFill>
            <a:prstDash val="solid"/>
            <a:miter/>
            <a:headEnd type="none" w="med" len="med"/>
            <a:tailEnd type="none" w="med" len="med"/>
          </a:ln>
        </p:spPr>
        <p:txBody>
          <a:bodyPr wrap="none" anchor="ctr" anchorCtr="0"/>
          <a:lstStyle/>
          <a:p>
            <a:r>
              <a:rPr lang="en-US" altLang="zh-CN" sz="2800" b="1" dirty="0">
                <a:latin typeface="Times New Roman" panose="02020603050405020304" pitchFamily="18" charset="0"/>
                <a:ea typeface="宋体" panose="02010600030101010101" pitchFamily="2" charset="-122"/>
              </a:rPr>
              <a:t>a</a:t>
            </a:r>
            <a:r>
              <a:rPr lang="en-US" altLang="zh-CN" sz="2800" b="1" baseline="-25000" dirty="0">
                <a:latin typeface="Times New Roman" panose="02020603050405020304" pitchFamily="18" charset="0"/>
                <a:ea typeface="宋体" panose="02010600030101010101" pitchFamily="2" charset="-122"/>
              </a:rPr>
              <a:t>i-1</a:t>
            </a:r>
            <a:endParaRPr lang="en-US" altLang="zh-CN" sz="2800" dirty="0">
              <a:latin typeface="Times New Roman" panose="02020603050405020304" pitchFamily="18" charset="0"/>
              <a:ea typeface="宋体" panose="02010600030101010101" pitchFamily="2" charset="-122"/>
            </a:endParaRPr>
          </a:p>
        </p:txBody>
      </p:sp>
      <p:sp>
        <p:nvSpPr>
          <p:cNvPr id="24588" name="Line 11"/>
          <p:cNvSpPr/>
          <p:nvPr/>
        </p:nvSpPr>
        <p:spPr>
          <a:xfrm>
            <a:off x="2176463" y="2362200"/>
            <a:ext cx="0" cy="457200"/>
          </a:xfrm>
          <a:prstGeom prst="line">
            <a:avLst/>
          </a:prstGeom>
          <a:ln w="9525" cap="flat" cmpd="sng">
            <a:solidFill>
              <a:schemeClr val="tx1"/>
            </a:solidFill>
            <a:prstDash val="solid"/>
            <a:round/>
            <a:headEnd type="none" w="med" len="med"/>
            <a:tailEnd type="none" w="med" len="med"/>
          </a:ln>
        </p:spPr>
      </p:sp>
      <p:sp>
        <p:nvSpPr>
          <p:cNvPr id="24589" name="Line 12"/>
          <p:cNvSpPr/>
          <p:nvPr/>
        </p:nvSpPr>
        <p:spPr>
          <a:xfrm>
            <a:off x="500063" y="2590800"/>
            <a:ext cx="914400" cy="0"/>
          </a:xfrm>
          <a:prstGeom prst="line">
            <a:avLst/>
          </a:prstGeom>
          <a:ln w="31750" cap="flat" cmpd="sng">
            <a:solidFill>
              <a:schemeClr val="tx1"/>
            </a:solidFill>
            <a:prstDash val="solid"/>
            <a:round/>
            <a:headEnd type="oval" w="sm" len="sm"/>
            <a:tailEnd type="triangle" w="med" len="lg"/>
          </a:ln>
        </p:spPr>
      </p:sp>
      <p:sp>
        <p:nvSpPr>
          <p:cNvPr id="19" name="矩形 18"/>
          <p:cNvSpPr/>
          <p:nvPr/>
        </p:nvSpPr>
        <p:spPr>
          <a:xfrm>
            <a:off x="5214938" y="3360738"/>
            <a:ext cx="3500437" cy="1476375"/>
          </a:xfrm>
          <a:prstGeom prst="rect">
            <a:avLst/>
          </a:prstGeom>
          <a:noFill/>
          <a:ln w="9525">
            <a:noFill/>
          </a:ln>
        </p:spPr>
        <p:txBody>
          <a:bodyPr anchor="t" anchorCtr="0">
            <a:spAutoFit/>
          </a:bodyPr>
          <a:lstStyle/>
          <a:p>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）指针</a:t>
            </a:r>
            <a:r>
              <a:rPr lang="en-US" altLang="zh-CN" b="1" dirty="0">
                <a:latin typeface="宋体" panose="02010600030101010101" pitchFamily="2" charset="-122"/>
                <a:ea typeface="宋体" panose="02010600030101010101" pitchFamily="2" charset="-122"/>
              </a:rPr>
              <a:t>p</a:t>
            </a:r>
            <a:r>
              <a:rPr lang="zh-CN" altLang="en-US" b="1" dirty="0">
                <a:latin typeface="宋体" panose="02010600030101010101" pitchFamily="2" charset="-122"/>
                <a:ea typeface="宋体" panose="02010600030101010101" pitchFamily="2" charset="-122"/>
              </a:rPr>
              <a:t>指向第</a:t>
            </a:r>
            <a:r>
              <a:rPr lang="en-US" altLang="zh-CN" b="1" dirty="0">
                <a:latin typeface="宋体" panose="02010600030101010101" pitchFamily="2" charset="-122"/>
                <a:ea typeface="宋体" panose="02010600030101010101" pitchFamily="2" charset="-122"/>
              </a:rPr>
              <a:t>i-1</a:t>
            </a:r>
            <a:r>
              <a:rPr lang="zh-CN" altLang="en-US" b="1" dirty="0">
                <a:latin typeface="宋体" panose="02010600030101010101" pitchFamily="2" charset="-122"/>
                <a:ea typeface="宋体" panose="02010600030101010101" pitchFamily="2" charset="-122"/>
              </a:rPr>
              <a:t>个结点</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）创建一个新结点由指针</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指向</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所指结点数据域赋值为</a:t>
            </a:r>
            <a:r>
              <a:rPr lang="en-US" altLang="zh-CN" b="1" dirty="0">
                <a:latin typeface="宋体" panose="02010600030101010101" pitchFamily="2" charset="-122"/>
                <a:ea typeface="宋体" panose="02010600030101010101" pitchFamily="2" charset="-122"/>
              </a:rPr>
              <a:t>x</a:t>
            </a:r>
          </a:p>
          <a:p>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）修改</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所指结点的</a:t>
            </a:r>
            <a:r>
              <a:rPr lang="en-US" altLang="zh-CN" b="1" dirty="0">
                <a:latin typeface="宋体" panose="02010600030101010101" pitchFamily="2" charset="-122"/>
                <a:ea typeface="宋体" panose="02010600030101010101" pitchFamily="2" charset="-122"/>
              </a:rPr>
              <a:t>next</a:t>
            </a:r>
            <a:r>
              <a:rPr lang="zh-CN" altLang="en-US" b="1" dirty="0">
                <a:latin typeface="宋体" panose="02010600030101010101" pitchFamily="2" charset="-122"/>
                <a:ea typeface="宋体" panose="02010600030101010101" pitchFamily="2" charset="-122"/>
              </a:rPr>
              <a:t>指针值</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5</a:t>
            </a:r>
            <a:r>
              <a:rPr lang="zh-CN" altLang="en-US" b="1" dirty="0">
                <a:latin typeface="宋体" panose="02010600030101010101" pitchFamily="2" charset="-122"/>
                <a:ea typeface="宋体" panose="02010600030101010101" pitchFamily="2" charset="-122"/>
              </a:rPr>
              <a:t>）修改</a:t>
            </a:r>
            <a:r>
              <a:rPr lang="en-US" altLang="zh-CN" b="1" dirty="0">
                <a:latin typeface="宋体" panose="02010600030101010101" pitchFamily="2" charset="-122"/>
                <a:ea typeface="宋体" panose="02010600030101010101" pitchFamily="2" charset="-122"/>
              </a:rPr>
              <a:t>p</a:t>
            </a:r>
            <a:r>
              <a:rPr lang="zh-CN" altLang="en-US" b="1" dirty="0">
                <a:latin typeface="宋体" panose="02010600030101010101" pitchFamily="2" charset="-122"/>
                <a:ea typeface="宋体" panose="02010600030101010101" pitchFamily="2" charset="-122"/>
              </a:rPr>
              <a:t>所指结点的</a:t>
            </a:r>
            <a:r>
              <a:rPr lang="en-US" altLang="zh-CN" b="1" dirty="0">
                <a:latin typeface="宋体" panose="02010600030101010101" pitchFamily="2" charset="-122"/>
                <a:ea typeface="宋体" panose="02010600030101010101" pitchFamily="2" charset="-122"/>
              </a:rPr>
              <a:t>next</a:t>
            </a:r>
            <a:r>
              <a:rPr lang="zh-CN" altLang="en-US" b="1" dirty="0">
                <a:latin typeface="宋体" panose="02010600030101010101" pitchFamily="2" charset="-122"/>
                <a:ea typeface="宋体" panose="02010600030101010101" pitchFamily="2" charset="-122"/>
              </a:rPr>
              <a:t>值</a:t>
            </a:r>
            <a:endParaRPr lang="zh-CN" altLang="en-US" b="1" dirty="0">
              <a:latin typeface="宋体" panose="02010600030101010101" pitchFamily="2" charset="-122"/>
              <a:ea typeface="Times New Roman" panose="02020603050405020304" pitchFamily="18" charset="0"/>
            </a:endParaRPr>
          </a:p>
        </p:txBody>
      </p:sp>
      <p:sp>
        <p:nvSpPr>
          <p:cNvPr id="22" name="Line 3"/>
          <p:cNvSpPr/>
          <p:nvPr/>
        </p:nvSpPr>
        <p:spPr>
          <a:xfrm>
            <a:off x="2286000" y="3576638"/>
            <a:ext cx="762000" cy="0"/>
          </a:xfrm>
          <a:prstGeom prst="line">
            <a:avLst/>
          </a:prstGeom>
          <a:ln w="38100" cap="flat" cmpd="sng">
            <a:solidFill>
              <a:schemeClr val="tx1"/>
            </a:solidFill>
            <a:prstDash val="solid"/>
            <a:round/>
            <a:headEnd type="none" w="med" len="med"/>
            <a:tailEnd type="triangle" w="med" len="med"/>
          </a:ln>
        </p:spPr>
      </p:sp>
      <p:sp>
        <p:nvSpPr>
          <p:cNvPr id="24" name="AutoShape 25"/>
          <p:cNvSpPr/>
          <p:nvPr/>
        </p:nvSpPr>
        <p:spPr>
          <a:xfrm>
            <a:off x="1785938" y="3290888"/>
            <a:ext cx="571500" cy="342900"/>
          </a:xfrm>
          <a:prstGeom prst="wedgeRoundRectCallout">
            <a:avLst>
              <a:gd name="adj1" fmla="val 49472"/>
              <a:gd name="adj2" fmla="val 1630"/>
              <a:gd name="adj3" fmla="val 16667"/>
            </a:avLst>
          </a:prstGeom>
          <a:noFill/>
          <a:ln w="12700">
            <a:noFill/>
          </a:ln>
        </p:spPr>
        <p:txBody>
          <a:bodyPr wrap="none" anchor="ctr" anchorCtr="0"/>
          <a:lstStyle/>
          <a:p>
            <a:pPr algn="ctr"/>
            <a:r>
              <a:rPr lang="en-US" altLang="zh-CN" sz="3200" dirty="0">
                <a:latin typeface="Times New Roman" panose="02020603050405020304" pitchFamily="18" charset="0"/>
                <a:ea typeface="宋体" panose="02010600030101010101" pitchFamily="2" charset="-122"/>
              </a:rPr>
              <a:t>q</a:t>
            </a:r>
            <a:endParaRPr lang="en-US" altLang="zh-CN" sz="3200" dirty="0">
              <a:latin typeface="Times New Roman" panose="02020603050405020304" pitchFamily="18" charset="0"/>
              <a:ea typeface="Times New Roman" panose="02020603050405020304" pitchFamily="18" charset="0"/>
            </a:endParaRPr>
          </a:p>
        </p:txBody>
      </p:sp>
      <p:sp>
        <p:nvSpPr>
          <p:cNvPr id="34" name="AutoShape 25"/>
          <p:cNvSpPr/>
          <p:nvPr/>
        </p:nvSpPr>
        <p:spPr>
          <a:xfrm>
            <a:off x="500063" y="1646238"/>
            <a:ext cx="571500" cy="342900"/>
          </a:xfrm>
          <a:prstGeom prst="wedgeRoundRectCallout">
            <a:avLst>
              <a:gd name="adj1" fmla="val 49472"/>
              <a:gd name="adj2" fmla="val 1630"/>
              <a:gd name="adj3" fmla="val 16667"/>
            </a:avLst>
          </a:prstGeom>
          <a:noFill/>
          <a:ln w="12700">
            <a:noFill/>
          </a:ln>
        </p:spPr>
        <p:txBody>
          <a:bodyPr wrap="none" anchor="ctr" anchorCtr="0"/>
          <a:lstStyle/>
          <a:p>
            <a:pPr algn="ctr"/>
            <a:r>
              <a:rPr lang="en-US" altLang="zh-CN" sz="3200" dirty="0">
                <a:latin typeface="Times New Roman" panose="02020603050405020304" pitchFamily="18" charset="0"/>
                <a:ea typeface="宋体" panose="02010600030101010101" pitchFamily="2" charset="-122"/>
              </a:rPr>
              <a:t>p</a:t>
            </a:r>
            <a:endParaRPr lang="en-US" altLang="zh-CN" sz="3200" dirty="0">
              <a:latin typeface="Times New Roman" panose="02020603050405020304" pitchFamily="18" charset="0"/>
              <a:ea typeface="Times New Roman" panose="02020603050405020304" pitchFamily="18" charset="0"/>
            </a:endParaRPr>
          </a:p>
        </p:txBody>
      </p:sp>
      <p:sp>
        <p:nvSpPr>
          <p:cNvPr id="35" name="Line 3"/>
          <p:cNvSpPr/>
          <p:nvPr/>
        </p:nvSpPr>
        <p:spPr>
          <a:xfrm>
            <a:off x="1071563" y="1933575"/>
            <a:ext cx="714375" cy="357188"/>
          </a:xfrm>
          <a:prstGeom prst="line">
            <a:avLst/>
          </a:prstGeom>
          <a:ln w="38100" cap="flat" cmpd="sng">
            <a:solidFill>
              <a:schemeClr val="tx1"/>
            </a:solidFill>
            <a:prstDash val="solid"/>
            <a:round/>
            <a:headEnd type="none" w="med" len="med"/>
            <a:tailEnd type="triangle" w="med" len="med"/>
          </a:ln>
        </p:spPr>
      </p:sp>
      <p:sp>
        <p:nvSpPr>
          <p:cNvPr id="36" name="TextBox 35"/>
          <p:cNvSpPr txBox="1"/>
          <p:nvPr/>
        </p:nvSpPr>
        <p:spPr>
          <a:xfrm>
            <a:off x="3210243" y="3264218"/>
            <a:ext cx="357187" cy="369887"/>
          </a:xfrm>
          <a:prstGeom prst="rect">
            <a:avLst/>
          </a:prstGeom>
          <a:solidFill>
            <a:schemeClr val="bg1"/>
          </a:solidFill>
          <a:ln w="9525">
            <a:noFill/>
          </a:ln>
        </p:spPr>
        <p:txBody>
          <a:bodyPr anchor="t" anchorCtr="0">
            <a:spAutoFit/>
          </a:bodyPr>
          <a:lstStyle/>
          <a:p>
            <a:endParaRPr lang="zh-CN" altLang="en-US" dirty="0">
              <a:latin typeface="Garamond" panose="02020404030301010803" pitchFamily="18" charset="0"/>
              <a:ea typeface="宋体" panose="02010600030101010101" pitchFamily="2" charset="-122"/>
            </a:endParaRPr>
          </a:p>
        </p:txBody>
      </p:sp>
      <p:sp>
        <p:nvSpPr>
          <p:cNvPr id="37" name="矩形 36"/>
          <p:cNvSpPr/>
          <p:nvPr/>
        </p:nvSpPr>
        <p:spPr>
          <a:xfrm>
            <a:off x="5500688" y="2932113"/>
            <a:ext cx="2508250" cy="369887"/>
          </a:xfrm>
          <a:prstGeom prst="rect">
            <a:avLst/>
          </a:prstGeom>
          <a:noFill/>
          <a:ln w="9525">
            <a:noFill/>
          </a:ln>
        </p:spPr>
        <p:txBody>
          <a:bodyPr wrap="none" anchor="t" anchorCtr="0">
            <a:spAutoFit/>
          </a:bodyPr>
          <a:lstStyle/>
          <a:p>
            <a:r>
              <a:rPr lang="zh-CN" altLang="en-US" b="1" dirty="0">
                <a:latin typeface="宋体" panose="02010600030101010101" pitchFamily="2" charset="-122"/>
                <a:ea typeface="宋体" panose="02010600030101010101" pitchFamily="2" charset="-122"/>
              </a:rPr>
              <a:t>插入结点对应的工作：</a:t>
            </a:r>
            <a:endParaRPr lang="en-US" altLang="zh-CN" b="1" dirty="0">
              <a:latin typeface="宋体" panose="02010600030101010101" pitchFamily="2" charset="-122"/>
              <a:ea typeface="Times New Roman" panose="02020603050405020304" pitchFamily="18" charset="0"/>
            </a:endParaRPr>
          </a:p>
        </p:txBody>
      </p:sp>
      <p:sp>
        <p:nvSpPr>
          <p:cNvPr id="38" name="矩形 37"/>
          <p:cNvSpPr/>
          <p:nvPr/>
        </p:nvSpPr>
        <p:spPr>
          <a:xfrm>
            <a:off x="5214938" y="3290570"/>
            <a:ext cx="3643313" cy="15208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par>
                                <p:cTn id="20" presetID="1"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right)">
                                      <p:cBhvr>
                                        <p:cTn id="26" dur="500"/>
                                        <p:tgtEl>
                                          <p:spTgt spid="24"/>
                                        </p:tgtEl>
                                      </p:cBhvr>
                                    </p:animEffect>
                                  </p:childTnLst>
                                </p:cTn>
                              </p:par>
                              <p:par>
                                <p:cTn id="27" presetID="2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1"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0" nodeType="clickEffect">
                                  <p:stCondLst>
                                    <p:cond delay="0"/>
                                  </p:stCondLst>
                                  <p:childTnLst>
                                    <p:set>
                                      <p:cBhvr>
                                        <p:cTn id="35" dur="1" fill="hold">
                                          <p:stCondLst>
                                            <p:cond delay="0"/>
                                          </p:stCondLst>
                                        </p:cTn>
                                        <p:tgtEl>
                                          <p:spTgt spid="3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77847"/>
                                        </p:tgtEl>
                                        <p:attrNameLst>
                                          <p:attrName>style.visibility</p:attrName>
                                        </p:attrNameLst>
                                      </p:cBhvr>
                                      <p:to>
                                        <p:strVal val="visible"/>
                                      </p:to>
                                    </p:set>
                                    <p:animEffect transition="in" filter="wipe(left)">
                                      <p:cBhvr>
                                        <p:cTn id="40" dur="500"/>
                                        <p:tgtEl>
                                          <p:spTgt spid="7784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77845"/>
                                        </p:tgtEl>
                                        <p:attrNameLst>
                                          <p:attrName>style.visibility</p:attrName>
                                        </p:attrNameLst>
                                      </p:cBhvr>
                                      <p:to>
                                        <p:strVal val="visible"/>
                                      </p:to>
                                    </p:set>
                                    <p:animEffect transition="in" filter="wipe(up)">
                                      <p:cBhvr>
                                        <p:cTn id="45" dur="500"/>
                                        <p:tgtEl>
                                          <p:spTgt spid="77845"/>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77846"/>
                                        </p:tgtEl>
                                        <p:attrNameLst>
                                          <p:attrName>style.visibility</p:attrName>
                                        </p:attrNameLst>
                                      </p:cBhvr>
                                      <p:to>
                                        <p:strVal val="visible"/>
                                      </p:to>
                                    </p:set>
                                    <p:animEffect transition="in" filter="wipe(left)">
                                      <p:cBhvr>
                                        <p:cTn id="49" dur="500"/>
                                        <p:tgtEl>
                                          <p:spTgt spid="77846"/>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childTnLst>
                                </p:cTn>
                              </p:par>
                              <p:par>
                                <p:cTn id="54" presetID="3" presetClass="entr" presetSubtype="1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blinds(horizontal)">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45" grpId="0" animBg="1"/>
      <p:bldP spid="19" grpId="0" uiExpand="1" build="allAtOnce"/>
      <p:bldP spid="24" grpId="0"/>
      <p:bldP spid="36" grpId="0" bldLvl="0" animBg="1"/>
      <p:bldP spid="37" grpId="0"/>
      <p:bldP spid="3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插入结点</a:t>
            </a:r>
            <a:r>
              <a:rPr lang="zh-CN" sz="2000" noProof="0" dirty="0">
                <a:ln>
                  <a:noFill/>
                </a:ln>
                <a:effectLst/>
                <a:uLnTx/>
                <a:uFillTx/>
                <a:latin typeface="Times New Roman" panose="02020603050405020304" pitchFamily="18" charset="0"/>
                <a:cs typeface="Times New Roman" panose="02020603050405020304" pitchFamily="18" charset="0"/>
                <a:sym typeface="+mn-ea"/>
              </a:rPr>
              <a:t>：在</a:t>
            </a:r>
            <a:r>
              <a:rPr lang="zh-CN" sz="2000">
                <a:latin typeface="Times New Roman" panose="02020603050405020304" pitchFamily="18" charset="0"/>
                <a:cs typeface="Times New Roman" panose="02020603050405020304" pitchFamily="18" charset="0"/>
                <a:sym typeface="+mn-ea"/>
              </a:rPr>
              <a:t>第</a:t>
            </a:r>
            <a:r>
              <a:rPr lang="en-US" sz="2000">
                <a:latin typeface="Times New Roman" panose="02020603050405020304" pitchFamily="18" charset="0"/>
                <a:cs typeface="Times New Roman" panose="02020603050405020304" pitchFamily="18" charset="0"/>
                <a:sym typeface="+mn-ea"/>
              </a:rPr>
              <a:t>i</a:t>
            </a:r>
            <a:r>
              <a:rPr lang="zh-CN" sz="2000">
                <a:latin typeface="Times New Roman" panose="02020603050405020304" pitchFamily="18" charset="0"/>
                <a:cs typeface="Times New Roman" panose="02020603050405020304" pitchFamily="18" charset="0"/>
                <a:sym typeface="+mn-ea"/>
              </a:rPr>
              <a:t>个结点之前插入数据域值为</a:t>
            </a:r>
            <a:r>
              <a:rPr lang="en-US" altLang="zh-CN" sz="2000">
                <a:latin typeface="Times New Roman" panose="02020603050405020304" pitchFamily="18" charset="0"/>
                <a:cs typeface="Times New Roman" panose="02020603050405020304" pitchFamily="18" charset="0"/>
                <a:sym typeface="+mn-ea"/>
              </a:rPr>
              <a:t>x</a:t>
            </a:r>
            <a:r>
              <a:rPr lang="zh-CN" altLang="en-US" sz="2000">
                <a:latin typeface="Times New Roman" panose="02020603050405020304" pitchFamily="18" charset="0"/>
                <a:cs typeface="Times New Roman" panose="02020603050405020304" pitchFamily="18" charset="0"/>
                <a:sym typeface="+mn-ea"/>
              </a:rPr>
              <a:t>的结点</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746885"/>
            <a:ext cx="7842250"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insert(self, i, x):# 插入，x为待插入的数据，i为待插入的位置</a:t>
            </a:r>
          </a:p>
          <a:p>
            <a:r>
              <a:rPr sz="1600">
                <a:latin typeface="Courier New" panose="02070309020205020404" charset="0"/>
                <a:ea typeface="宋体" panose="02010600030101010101" pitchFamily="2" charset="-122"/>
              </a:rPr>
              <a:t>        p=self.head        # p指向头结点</a:t>
            </a:r>
          </a:p>
          <a:p>
            <a:r>
              <a:rPr sz="1600">
                <a:latin typeface="Courier New" panose="02070309020205020404" charset="0"/>
                <a:ea typeface="宋体" panose="02010600030101010101" pitchFamily="2" charset="-122"/>
              </a:rPr>
              <a:t>        while i&gt;1 and p!=None: # 使p指向第i-1个结点</a:t>
            </a:r>
          </a:p>
          <a:p>
            <a:r>
              <a:rPr sz="1600">
                <a:latin typeface="Courier New" panose="02070309020205020404" charset="0"/>
                <a:ea typeface="宋体" panose="02010600030101010101" pitchFamily="2" charset="-122"/>
              </a:rPr>
              <a:t>            p=p.next           # p往下走</a:t>
            </a:r>
          </a:p>
          <a:p>
            <a:r>
              <a:rPr sz="1600">
                <a:latin typeface="Courier New" panose="02070309020205020404" charset="0"/>
                <a:ea typeface="宋体" panose="02010600030101010101" pitchFamily="2" charset="-122"/>
              </a:rPr>
              <a:t>            i-=1</a:t>
            </a:r>
          </a:p>
          <a:p>
            <a:r>
              <a:rPr sz="1600">
                <a:latin typeface="Courier New" panose="02070309020205020404" charset="0"/>
                <a:ea typeface="宋体" panose="02010600030101010101" pitchFamily="2" charset="-122"/>
              </a:rPr>
              <a:t>        if i&lt;1 or p==None:     # 若i太小或太大，则无法插入</a:t>
            </a:r>
          </a:p>
          <a:p>
            <a:r>
              <a:rPr sz="1600">
                <a:latin typeface="Courier New" panose="02070309020205020404" charset="0"/>
                <a:ea typeface="宋体" panose="02010600030101010101" pitchFamily="2" charset="-122"/>
              </a:rPr>
              <a:t>            return</a:t>
            </a:r>
          </a:p>
          <a:p>
            <a:r>
              <a:rPr sz="1600">
                <a:latin typeface="Courier New" panose="02070309020205020404" charset="0"/>
                <a:ea typeface="宋体" panose="02010600030101010101" pitchFamily="2" charset="-122"/>
              </a:rPr>
              <a:t>        q=Node(x)</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创建数据域值为x的新结点，并由指针q指向</a:t>
            </a:r>
          </a:p>
          <a:p>
            <a:r>
              <a:rPr sz="1600">
                <a:latin typeface="Courier New" panose="02070309020205020404" charset="0"/>
                <a:ea typeface="宋体" panose="02010600030101010101" pitchFamily="2" charset="-122"/>
              </a:rPr>
              <a:t>        q.next=p.next    # 新结点链接到第i个结点（p.next所指向）之前</a:t>
            </a:r>
          </a:p>
          <a:p>
            <a:r>
              <a:rPr sz="1600">
                <a:latin typeface="Courier New" panose="02070309020205020404" charset="0"/>
                <a:ea typeface="宋体" panose="02010600030101010101" pitchFamily="2" charset="-122"/>
              </a:rPr>
              <a:t>        p.next=q         # 新结点链接到第i-1个结点（p所指向）之后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删除</a:t>
            </a:r>
            <a:r>
              <a:rPr sz="2000" strike="noStrike" noProof="0" dirty="0">
                <a:ln>
                  <a:noFill/>
                </a:ln>
                <a:effectLst/>
                <a:uLnTx/>
                <a:uFillTx/>
                <a:latin typeface="Times New Roman" panose="02020603050405020304" pitchFamily="18" charset="0"/>
                <a:cs typeface="Times New Roman" panose="02020603050405020304" pitchFamily="18" charset="0"/>
                <a:sym typeface="+mn-ea"/>
              </a:rPr>
              <a:t>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sz="2000" strike="noStrike">
                <a:latin typeface="Times New Roman" panose="02020603050405020304" pitchFamily="18" charset="0"/>
                <a:cs typeface="Times New Roman" panose="02020603050405020304" pitchFamily="18" charset="0"/>
                <a:sym typeface="+mn-ea"/>
              </a:rPr>
              <a:t>删除数据域值为x的结点</a:t>
            </a:r>
            <a:r>
              <a:rPr lang="zh-CN" sz="2000" strike="noStrike">
                <a:latin typeface="Times New Roman" panose="02020603050405020304" pitchFamily="18" charset="0"/>
                <a:cs typeface="Times New Roman" panose="02020603050405020304" pitchFamily="18" charset="0"/>
                <a:sym typeface="+mn-ea"/>
              </a:rPr>
              <a:t>（设为第</a:t>
            </a:r>
            <a:r>
              <a:rPr lang="en-US" altLang="zh-CN" sz="2000" strike="noStrike">
                <a:latin typeface="Times New Roman" panose="02020603050405020304" pitchFamily="18" charset="0"/>
                <a:cs typeface="Times New Roman" panose="02020603050405020304" pitchFamily="18" charset="0"/>
                <a:sym typeface="+mn-ea"/>
              </a:rPr>
              <a:t>i</a:t>
            </a:r>
            <a:r>
              <a:rPr lang="zh-CN" altLang="en-US" sz="2000" strike="noStrike">
                <a:latin typeface="Times New Roman" panose="02020603050405020304" pitchFamily="18" charset="0"/>
                <a:cs typeface="Times New Roman" panose="02020603050405020304" pitchFamily="18" charset="0"/>
                <a:sym typeface="+mn-ea"/>
              </a:rPr>
              <a:t>个结点</a:t>
            </a:r>
            <a:r>
              <a:rPr lang="zh-CN" sz="2000" strike="noStrike">
                <a:latin typeface="Times New Roman" panose="02020603050405020304" pitchFamily="18" charset="0"/>
                <a:cs typeface="Times New Roman" panose="02020603050405020304" pitchFamily="18" charset="0"/>
                <a:sym typeface="+mn-ea"/>
              </a:rPr>
              <a:t>）</a:t>
            </a:r>
          </a:p>
        </p:txBody>
      </p:sp>
      <p:sp>
        <p:nvSpPr>
          <p:cNvPr id="27649" name="Line 6"/>
          <p:cNvSpPr/>
          <p:nvPr/>
        </p:nvSpPr>
        <p:spPr>
          <a:xfrm>
            <a:off x="2185988" y="2258060"/>
            <a:ext cx="0" cy="609600"/>
          </a:xfrm>
          <a:prstGeom prst="line">
            <a:avLst/>
          </a:prstGeom>
          <a:ln w="9525" cap="flat" cmpd="sng">
            <a:solidFill>
              <a:schemeClr val="tx1"/>
            </a:solidFill>
            <a:prstDash val="solid"/>
            <a:round/>
            <a:headEnd type="none" w="med" len="med"/>
            <a:tailEnd type="none" w="med" len="med"/>
          </a:ln>
        </p:spPr>
      </p:sp>
      <p:sp>
        <p:nvSpPr>
          <p:cNvPr id="27650" name="Line 7"/>
          <p:cNvSpPr/>
          <p:nvPr/>
        </p:nvSpPr>
        <p:spPr>
          <a:xfrm>
            <a:off x="433388" y="2562860"/>
            <a:ext cx="990600" cy="0"/>
          </a:xfrm>
          <a:prstGeom prst="line">
            <a:avLst/>
          </a:prstGeom>
          <a:ln w="31750" cap="flat" cmpd="sng">
            <a:solidFill>
              <a:schemeClr val="tx1"/>
            </a:solidFill>
            <a:prstDash val="solid"/>
            <a:round/>
            <a:headEnd type="oval" w="sm" len="sm"/>
            <a:tailEnd type="triangle" w="med" len="lg"/>
          </a:ln>
        </p:spPr>
      </p:sp>
      <p:sp>
        <p:nvSpPr>
          <p:cNvPr id="27651" name="Rectangle 9"/>
          <p:cNvSpPr/>
          <p:nvPr/>
        </p:nvSpPr>
        <p:spPr>
          <a:xfrm>
            <a:off x="3400425" y="2246948"/>
            <a:ext cx="1066800" cy="609600"/>
          </a:xfrm>
          <a:prstGeom prst="rect">
            <a:avLst/>
          </a:prstGeom>
          <a:noFill/>
          <a:ln w="28575" cap="flat" cmpd="sng">
            <a:solidFill>
              <a:srgbClr val="C00000"/>
            </a:solidFill>
            <a:prstDash val="solid"/>
            <a:miter/>
            <a:headEnd type="none" w="med" len="med"/>
            <a:tailEnd type="none" w="med" len="med"/>
          </a:ln>
        </p:spPr>
        <p:txBody>
          <a:bodyPr wrap="none" anchor="ctr" anchorCtr="0"/>
          <a:lstStyle/>
          <a:p>
            <a:r>
              <a:rPr lang="en-US" altLang="zh-CN" sz="3600" b="1" dirty="0">
                <a:solidFill>
                  <a:srgbClr val="000099"/>
                </a:solidFill>
                <a:latin typeface="Times New Roman" panose="02020603050405020304" pitchFamily="18" charset="0"/>
                <a:ea typeface="宋体" panose="02010600030101010101" pitchFamily="2" charset="-122"/>
              </a:rPr>
              <a:t>x</a:t>
            </a:r>
            <a:endParaRPr lang="en-US" altLang="zh-CN" sz="3600" dirty="0">
              <a:latin typeface="Times New Roman" panose="02020603050405020304" pitchFamily="18" charset="0"/>
              <a:ea typeface="宋体" panose="02010600030101010101" pitchFamily="2" charset="-122"/>
            </a:endParaRPr>
          </a:p>
        </p:txBody>
      </p:sp>
      <p:sp>
        <p:nvSpPr>
          <p:cNvPr id="27652" name="Line 10"/>
          <p:cNvSpPr/>
          <p:nvPr/>
        </p:nvSpPr>
        <p:spPr>
          <a:xfrm>
            <a:off x="4162425" y="2246948"/>
            <a:ext cx="0" cy="609600"/>
          </a:xfrm>
          <a:prstGeom prst="line">
            <a:avLst/>
          </a:prstGeom>
          <a:ln w="9525" cap="flat" cmpd="sng">
            <a:solidFill>
              <a:srgbClr val="C00000"/>
            </a:solidFill>
            <a:prstDash val="solid"/>
            <a:round/>
            <a:headEnd type="none" w="med" len="med"/>
            <a:tailEnd type="none" w="med" len="med"/>
          </a:ln>
        </p:spPr>
      </p:sp>
      <p:sp>
        <p:nvSpPr>
          <p:cNvPr id="27653" name="Line 11"/>
          <p:cNvSpPr/>
          <p:nvPr/>
        </p:nvSpPr>
        <p:spPr>
          <a:xfrm>
            <a:off x="2290763" y="2551748"/>
            <a:ext cx="1066800" cy="0"/>
          </a:xfrm>
          <a:prstGeom prst="line">
            <a:avLst/>
          </a:prstGeom>
          <a:ln w="31750" cap="flat" cmpd="sng">
            <a:solidFill>
              <a:schemeClr val="tx1"/>
            </a:solidFill>
            <a:prstDash val="solid"/>
            <a:round/>
            <a:headEnd type="oval" w="sm" len="sm"/>
            <a:tailEnd type="triangle" w="med" len="lg"/>
          </a:ln>
        </p:spPr>
      </p:sp>
      <p:sp>
        <p:nvSpPr>
          <p:cNvPr id="27654" name="Rectangle 13"/>
          <p:cNvSpPr/>
          <p:nvPr/>
        </p:nvSpPr>
        <p:spPr>
          <a:xfrm>
            <a:off x="5381625" y="2246948"/>
            <a:ext cx="1066800" cy="609600"/>
          </a:xfrm>
          <a:prstGeom prst="rect">
            <a:avLst/>
          </a:prstGeom>
          <a:noFill/>
          <a:ln w="28575" cap="flat" cmpd="sng">
            <a:solidFill>
              <a:schemeClr val="tx1"/>
            </a:solidFill>
            <a:prstDash val="solid"/>
            <a:miter/>
            <a:headEnd type="none" w="med" len="med"/>
            <a:tailEnd type="none" w="med" len="med"/>
          </a:ln>
        </p:spPr>
        <p:txBody>
          <a:bodyPr wrap="none" anchor="ctr" anchorCtr="0"/>
          <a:lstStyle/>
          <a:p>
            <a:r>
              <a:rPr lang="en-US" altLang="zh-CN" sz="3600" b="1" dirty="0">
                <a:solidFill>
                  <a:srgbClr val="000099"/>
                </a:solidFill>
                <a:latin typeface="Times New Roman" panose="02020603050405020304" pitchFamily="18" charset="0"/>
                <a:ea typeface="宋体" panose="02010600030101010101" pitchFamily="2" charset="-122"/>
              </a:rPr>
              <a:t>a</a:t>
            </a:r>
            <a:r>
              <a:rPr lang="en-US" altLang="zh-CN" sz="3600" b="1" baseline="-25000" dirty="0">
                <a:solidFill>
                  <a:srgbClr val="000099"/>
                </a:solidFill>
                <a:latin typeface="Times New Roman" panose="02020603050405020304" pitchFamily="18" charset="0"/>
                <a:ea typeface="宋体" panose="02010600030101010101" pitchFamily="2" charset="-122"/>
              </a:rPr>
              <a:t>i+1</a:t>
            </a:r>
            <a:endParaRPr lang="en-US" altLang="zh-CN" sz="3600" dirty="0">
              <a:latin typeface="Times New Roman" panose="02020603050405020304" pitchFamily="18" charset="0"/>
              <a:ea typeface="宋体" panose="02010600030101010101" pitchFamily="2" charset="-122"/>
            </a:endParaRPr>
          </a:p>
        </p:txBody>
      </p:sp>
      <p:sp>
        <p:nvSpPr>
          <p:cNvPr id="27655" name="Line 14"/>
          <p:cNvSpPr/>
          <p:nvPr/>
        </p:nvSpPr>
        <p:spPr>
          <a:xfrm>
            <a:off x="6143625" y="2246948"/>
            <a:ext cx="0" cy="609600"/>
          </a:xfrm>
          <a:prstGeom prst="line">
            <a:avLst/>
          </a:prstGeom>
          <a:ln w="9525" cap="flat" cmpd="sng">
            <a:solidFill>
              <a:schemeClr val="tx1"/>
            </a:solidFill>
            <a:prstDash val="solid"/>
            <a:round/>
            <a:headEnd type="none" w="med" len="med"/>
            <a:tailEnd type="none" w="med" len="med"/>
          </a:ln>
        </p:spPr>
      </p:sp>
      <p:sp>
        <p:nvSpPr>
          <p:cNvPr id="27656" name="Line 15"/>
          <p:cNvSpPr/>
          <p:nvPr/>
        </p:nvSpPr>
        <p:spPr>
          <a:xfrm>
            <a:off x="4314825" y="2551748"/>
            <a:ext cx="1066800" cy="0"/>
          </a:xfrm>
          <a:prstGeom prst="line">
            <a:avLst/>
          </a:prstGeom>
          <a:ln w="31750" cap="flat" cmpd="sng">
            <a:solidFill>
              <a:schemeClr val="tx1"/>
            </a:solidFill>
            <a:prstDash val="solid"/>
            <a:round/>
            <a:headEnd type="oval" w="sm" len="sm"/>
            <a:tailEnd type="triangle" w="med" len="lg"/>
          </a:ln>
        </p:spPr>
      </p:sp>
      <p:sp>
        <p:nvSpPr>
          <p:cNvPr id="27657" name="Line 16"/>
          <p:cNvSpPr/>
          <p:nvPr/>
        </p:nvSpPr>
        <p:spPr>
          <a:xfrm>
            <a:off x="6296025" y="2551748"/>
            <a:ext cx="1066800" cy="0"/>
          </a:xfrm>
          <a:prstGeom prst="line">
            <a:avLst/>
          </a:prstGeom>
          <a:ln w="31750" cap="flat" cmpd="sng">
            <a:solidFill>
              <a:schemeClr val="tx1"/>
            </a:solidFill>
            <a:prstDash val="solid"/>
            <a:round/>
            <a:headEnd type="oval" w="sm" len="sm"/>
            <a:tailEnd type="triangle" w="med" len="lg"/>
          </a:ln>
        </p:spPr>
      </p:sp>
      <p:sp useBgFill="1">
        <p:nvSpPr>
          <p:cNvPr id="31" name="Rectangle 17"/>
          <p:cNvSpPr/>
          <p:nvPr/>
        </p:nvSpPr>
        <p:spPr>
          <a:xfrm>
            <a:off x="2214563" y="2432685"/>
            <a:ext cx="1143000" cy="228600"/>
          </a:xfrm>
          <a:prstGeom prst="rect">
            <a:avLst/>
          </a:prstGeom>
          <a:ln w="9525">
            <a:noFill/>
          </a:ln>
        </p:spPr>
        <p:txBody>
          <a:bodyPr wrap="none" anchor="ctr" anchorCtr="0"/>
          <a:lstStyle/>
          <a:p>
            <a:endParaRPr lang="zh-CN" altLang="en-US" dirty="0">
              <a:latin typeface="Garamond" panose="02020404030301010803" pitchFamily="18" charset="0"/>
              <a:ea typeface="宋体" panose="02010600030101010101" pitchFamily="2" charset="-122"/>
            </a:endParaRPr>
          </a:p>
        </p:txBody>
      </p:sp>
      <p:sp>
        <p:nvSpPr>
          <p:cNvPr id="27659" name="Rectangle 19"/>
          <p:cNvSpPr/>
          <p:nvPr/>
        </p:nvSpPr>
        <p:spPr>
          <a:xfrm>
            <a:off x="1433513" y="2258060"/>
            <a:ext cx="1066800" cy="609600"/>
          </a:xfrm>
          <a:prstGeom prst="rect">
            <a:avLst/>
          </a:prstGeom>
          <a:noFill/>
          <a:ln w="28575" cap="flat" cmpd="sng">
            <a:solidFill>
              <a:schemeClr val="tx1"/>
            </a:solidFill>
            <a:prstDash val="solid"/>
            <a:miter/>
            <a:headEnd type="none" w="med" len="med"/>
            <a:tailEnd type="none" w="med" len="med"/>
          </a:ln>
        </p:spPr>
        <p:txBody>
          <a:bodyPr wrap="none" anchor="ctr" anchorCtr="0"/>
          <a:lstStyle/>
          <a:p>
            <a:r>
              <a:rPr lang="en-US" altLang="zh-CN" sz="3600" b="1" dirty="0">
                <a:solidFill>
                  <a:srgbClr val="000099"/>
                </a:solidFill>
                <a:latin typeface="Times New Roman" panose="02020603050405020304" pitchFamily="18" charset="0"/>
                <a:ea typeface="宋体" panose="02010600030101010101" pitchFamily="2" charset="-122"/>
              </a:rPr>
              <a:t>a</a:t>
            </a:r>
            <a:r>
              <a:rPr lang="en-US" altLang="zh-CN" sz="3600" b="1" baseline="-25000" dirty="0">
                <a:solidFill>
                  <a:srgbClr val="000099"/>
                </a:solidFill>
                <a:latin typeface="Times New Roman" panose="02020603050405020304" pitchFamily="18" charset="0"/>
                <a:ea typeface="宋体" panose="02010600030101010101" pitchFamily="2" charset="-122"/>
              </a:rPr>
              <a:t>i-1</a:t>
            </a:r>
            <a:endParaRPr lang="en-US" altLang="zh-CN" sz="3600" dirty="0">
              <a:latin typeface="Times New Roman" panose="02020603050405020304" pitchFamily="18" charset="0"/>
              <a:ea typeface="宋体" panose="02010600030101010101" pitchFamily="2" charset="-122"/>
            </a:endParaRPr>
          </a:p>
        </p:txBody>
      </p:sp>
      <p:cxnSp>
        <p:nvCxnSpPr>
          <p:cNvPr id="4" name="AutoShape 21"/>
          <p:cNvCxnSpPr/>
          <p:nvPr/>
        </p:nvCxnSpPr>
        <p:spPr>
          <a:xfrm>
            <a:off x="2500313" y="2551748"/>
            <a:ext cx="3414712" cy="319087"/>
          </a:xfrm>
          <a:prstGeom prst="bentConnector4">
            <a:avLst>
              <a:gd name="adj1" fmla="val 12972"/>
              <a:gd name="adj2" fmla="val 204523"/>
            </a:avLst>
          </a:prstGeom>
          <a:ln w="31750" cap="flat" cmpd="sng">
            <a:solidFill>
              <a:srgbClr val="C00000"/>
            </a:solidFill>
            <a:prstDash val="solid"/>
            <a:miter/>
            <a:headEnd type="oval" w="sm" len="med"/>
            <a:tailEnd type="triangle" w="med" len="lg"/>
          </a:ln>
        </p:spPr>
      </p:cxnSp>
      <p:sp>
        <p:nvSpPr>
          <p:cNvPr id="7" name="AutoShape 25"/>
          <p:cNvSpPr/>
          <p:nvPr/>
        </p:nvSpPr>
        <p:spPr>
          <a:xfrm>
            <a:off x="500063" y="1575435"/>
            <a:ext cx="571500" cy="342900"/>
          </a:xfrm>
          <a:prstGeom prst="wedgeRoundRectCallout">
            <a:avLst>
              <a:gd name="adj1" fmla="val 49472"/>
              <a:gd name="adj2" fmla="val 1630"/>
              <a:gd name="adj3" fmla="val 16667"/>
            </a:avLst>
          </a:prstGeom>
          <a:noFill/>
          <a:ln w="12700">
            <a:noFill/>
          </a:ln>
        </p:spPr>
        <p:txBody>
          <a:bodyPr wrap="none" anchor="ctr" anchorCtr="0"/>
          <a:lstStyle/>
          <a:p>
            <a:pPr algn="ctr"/>
            <a:r>
              <a:rPr lang="en-US" altLang="zh-CN" sz="3200" dirty="0">
                <a:latin typeface="Times New Roman" panose="02020603050405020304" pitchFamily="18" charset="0"/>
                <a:ea typeface="宋体" panose="02010600030101010101" pitchFamily="2" charset="-122"/>
              </a:rPr>
              <a:t>q</a:t>
            </a:r>
            <a:endParaRPr lang="en-US" altLang="zh-CN" sz="3200" dirty="0">
              <a:latin typeface="Times New Roman" panose="02020603050405020304" pitchFamily="18" charset="0"/>
              <a:ea typeface="Times New Roman" panose="02020603050405020304" pitchFamily="18" charset="0"/>
            </a:endParaRPr>
          </a:p>
        </p:txBody>
      </p:sp>
      <p:sp>
        <p:nvSpPr>
          <p:cNvPr id="8" name="Line 3"/>
          <p:cNvSpPr/>
          <p:nvPr/>
        </p:nvSpPr>
        <p:spPr>
          <a:xfrm>
            <a:off x="1071563" y="1789748"/>
            <a:ext cx="714375" cy="357187"/>
          </a:xfrm>
          <a:prstGeom prst="line">
            <a:avLst/>
          </a:prstGeom>
          <a:ln w="38100" cap="flat" cmpd="sng">
            <a:solidFill>
              <a:schemeClr val="tx1"/>
            </a:solidFill>
            <a:prstDash val="solid"/>
            <a:round/>
            <a:headEnd type="none" w="med" len="med"/>
            <a:tailEnd type="triangle" w="med" len="med"/>
          </a:ln>
        </p:spPr>
      </p:sp>
      <p:sp>
        <p:nvSpPr>
          <p:cNvPr id="39" name="Line 3"/>
          <p:cNvSpPr/>
          <p:nvPr/>
        </p:nvSpPr>
        <p:spPr>
          <a:xfrm>
            <a:off x="3214688" y="1789748"/>
            <a:ext cx="714375" cy="357187"/>
          </a:xfrm>
          <a:prstGeom prst="line">
            <a:avLst/>
          </a:prstGeom>
          <a:ln w="38100" cap="flat" cmpd="sng">
            <a:solidFill>
              <a:schemeClr val="tx1"/>
            </a:solidFill>
            <a:prstDash val="solid"/>
            <a:round/>
            <a:headEnd type="none" w="med" len="med"/>
            <a:tailEnd type="triangle" w="med" len="med"/>
          </a:ln>
        </p:spPr>
      </p:sp>
      <p:sp>
        <p:nvSpPr>
          <p:cNvPr id="40" name="AutoShape 25"/>
          <p:cNvSpPr/>
          <p:nvPr/>
        </p:nvSpPr>
        <p:spPr>
          <a:xfrm>
            <a:off x="2571750" y="1646873"/>
            <a:ext cx="571500" cy="342900"/>
          </a:xfrm>
          <a:prstGeom prst="wedgeRoundRectCallout">
            <a:avLst>
              <a:gd name="adj1" fmla="val 49472"/>
              <a:gd name="adj2" fmla="val 1630"/>
              <a:gd name="adj3" fmla="val 16667"/>
            </a:avLst>
          </a:prstGeom>
          <a:noFill/>
          <a:ln w="12700">
            <a:noFill/>
          </a:ln>
        </p:spPr>
        <p:txBody>
          <a:bodyPr wrap="none" anchor="ctr" anchorCtr="0"/>
          <a:lstStyle/>
          <a:p>
            <a:pPr algn="ctr"/>
            <a:r>
              <a:rPr lang="en-US" altLang="zh-CN" sz="3200" dirty="0">
                <a:latin typeface="Times New Roman" panose="02020603050405020304" pitchFamily="18" charset="0"/>
                <a:ea typeface="宋体" panose="02010600030101010101" pitchFamily="2" charset="-122"/>
              </a:rPr>
              <a:t>p</a:t>
            </a:r>
            <a:endParaRPr lang="en-US" altLang="zh-CN" sz="3200" dirty="0">
              <a:latin typeface="Times New Roman" panose="02020603050405020304" pitchFamily="18" charset="0"/>
              <a:ea typeface="Times New Roman" panose="02020603050405020304" pitchFamily="18" charset="0"/>
            </a:endParaRPr>
          </a:p>
        </p:txBody>
      </p:sp>
      <p:sp>
        <p:nvSpPr>
          <p:cNvPr id="43" name="矩形 42"/>
          <p:cNvSpPr/>
          <p:nvPr/>
        </p:nvSpPr>
        <p:spPr>
          <a:xfrm>
            <a:off x="5715000" y="3218498"/>
            <a:ext cx="2508250" cy="369887"/>
          </a:xfrm>
          <a:prstGeom prst="rect">
            <a:avLst/>
          </a:prstGeom>
          <a:noFill/>
          <a:ln w="9525">
            <a:noFill/>
          </a:ln>
        </p:spPr>
        <p:txBody>
          <a:bodyPr wrap="none" anchor="t" anchorCtr="0">
            <a:spAutoFit/>
          </a:bodyPr>
          <a:lstStyle/>
          <a:p>
            <a:r>
              <a:rPr lang="zh-CN" altLang="en-US" b="1" dirty="0">
                <a:latin typeface="宋体" panose="02010600030101010101" pitchFamily="2" charset="-122"/>
                <a:ea typeface="宋体" panose="02010600030101010101" pitchFamily="2" charset="-122"/>
              </a:rPr>
              <a:t>删除结点对应的工作：</a:t>
            </a:r>
            <a:endParaRPr lang="en-US" altLang="zh-CN" b="1" dirty="0">
              <a:latin typeface="宋体" panose="02010600030101010101" pitchFamily="2" charset="-122"/>
              <a:ea typeface="Times New Roman" panose="02020603050405020304" pitchFamily="18" charset="0"/>
            </a:endParaRPr>
          </a:p>
        </p:txBody>
      </p:sp>
      <p:sp>
        <p:nvSpPr>
          <p:cNvPr id="44" name="矩形 43"/>
          <p:cNvSpPr/>
          <p:nvPr/>
        </p:nvSpPr>
        <p:spPr>
          <a:xfrm>
            <a:off x="4643755" y="3575685"/>
            <a:ext cx="4215130" cy="944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7" name="矩形 46"/>
          <p:cNvSpPr/>
          <p:nvPr/>
        </p:nvSpPr>
        <p:spPr>
          <a:xfrm>
            <a:off x="4714875" y="3597910"/>
            <a:ext cx="4071938" cy="922020"/>
          </a:xfrm>
          <a:prstGeom prst="rect">
            <a:avLst/>
          </a:prstGeom>
          <a:noFill/>
          <a:ln w="9525">
            <a:noFill/>
          </a:ln>
        </p:spPr>
        <p:txBody>
          <a:bodyPr anchor="t" anchorCtr="0">
            <a:spAutoFit/>
          </a:bodyPr>
          <a:lstStyle/>
          <a:p>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）指针</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指向待删结点的前驱</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）指针</a:t>
            </a:r>
            <a:r>
              <a:rPr lang="en-US" altLang="zh-CN" b="1" dirty="0">
                <a:latin typeface="宋体" panose="02010600030101010101" pitchFamily="2" charset="-122"/>
                <a:ea typeface="宋体" panose="02010600030101010101" pitchFamily="2" charset="-122"/>
              </a:rPr>
              <a:t>p</a:t>
            </a:r>
            <a:r>
              <a:rPr lang="zh-CN" altLang="en-US" b="1" dirty="0">
                <a:latin typeface="宋体" panose="02010600030101010101" pitchFamily="2" charset="-122"/>
                <a:ea typeface="宋体" panose="02010600030101010101" pitchFamily="2" charset="-122"/>
              </a:rPr>
              <a:t>指向待删结点</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）修改</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所指结点的</a:t>
            </a:r>
            <a:r>
              <a:rPr lang="en-US" altLang="zh-CN" b="1" dirty="0">
                <a:latin typeface="宋体" panose="02010600030101010101" pitchFamily="2" charset="-122"/>
                <a:ea typeface="宋体" panose="02010600030101010101" pitchFamily="2" charset="-122"/>
              </a:rPr>
              <a:t>next</a:t>
            </a:r>
            <a:r>
              <a:rPr lang="zh-CN" altLang="en-US" b="1" dirty="0">
                <a:latin typeface="宋体" panose="02010600030101010101" pitchFamily="2" charset="-122"/>
                <a:ea typeface="宋体" panose="02010600030101010101" pitchFamily="2" charset="-122"/>
              </a:rPr>
              <a:t>指针值</a:t>
            </a:r>
            <a:endParaRPr lang="zh-CN" altLang="en-US" b="1" dirty="0">
              <a:latin typeface="宋体" panose="02010600030101010101" pitchFamily="2" charset="-122"/>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childTnLst>
                                </p:cTn>
                              </p:par>
                              <p:par>
                                <p:cTn id="22" presetID="22" presetClass="entr" presetSubtype="2"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right)">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par>
                                <p:cTn id="38" presetID="3" presetClass="entr" presetSubtype="1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blinds(horizontal)">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3" grpId="0"/>
      <p:bldP spid="44" grpId="0" bldLvl="0" animBg="1"/>
      <p:bldP spid="47"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删除</a:t>
            </a:r>
            <a:r>
              <a:rPr sz="2000" strike="noStrike" noProof="0" dirty="0">
                <a:ln>
                  <a:noFill/>
                </a:ln>
                <a:effectLst/>
                <a:uLnTx/>
                <a:uFillTx/>
                <a:latin typeface="Times New Roman" panose="02020603050405020304" pitchFamily="18" charset="0"/>
                <a:cs typeface="Times New Roman" panose="02020603050405020304" pitchFamily="18" charset="0"/>
                <a:sym typeface="+mn-ea"/>
              </a:rPr>
              <a:t>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删除数据域值为x的结点</a:t>
            </a:r>
            <a:endParaRPr sz="2000" strike="noStrike">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23850" y="1746885"/>
            <a:ext cx="7842250" cy="304609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delete(self, x):   # 删除，待删除结点的数据域值为x</a:t>
            </a:r>
          </a:p>
          <a:p>
            <a:r>
              <a:rPr sz="1600">
                <a:latin typeface="Courier New" panose="02070309020205020404" charset="0"/>
                <a:ea typeface="宋体" panose="02010600030101010101" pitchFamily="2" charset="-122"/>
              </a:rPr>
              <a:t>        p=self.head.next   # p指向第一个数据结点</a:t>
            </a:r>
          </a:p>
          <a:p>
            <a:r>
              <a:rPr sz="1600">
                <a:latin typeface="Courier New" panose="02070309020205020404" charset="0"/>
                <a:ea typeface="宋体" panose="02010600030101010101" pitchFamily="2" charset="-122"/>
              </a:rPr>
              <a:t>        q=self.head        # q指向头结点，使q指向p所指结点的前驱</a:t>
            </a:r>
          </a:p>
          <a:p>
            <a:r>
              <a:rPr sz="1600">
                <a:latin typeface="Courier New" panose="02070309020205020404" charset="0"/>
                <a:ea typeface="宋体" panose="02010600030101010101" pitchFamily="2" charset="-122"/>
              </a:rPr>
              <a:t>        while p!=None:     # 查找待删结点，若找到则由p指向</a:t>
            </a:r>
          </a:p>
          <a:p>
            <a:r>
              <a:rPr sz="1600">
                <a:latin typeface="Courier New" panose="02070309020205020404" charset="0"/>
                <a:ea typeface="宋体" panose="02010600030101010101" pitchFamily="2" charset="-122"/>
              </a:rPr>
              <a:t>            if p.data==x:</a:t>
            </a:r>
          </a:p>
          <a:p>
            <a:r>
              <a:rPr sz="1600">
                <a:latin typeface="Courier New" panose="02070309020205020404" charset="0"/>
                <a:ea typeface="宋体" panose="02010600030101010101" pitchFamily="2" charset="-122"/>
              </a:rPr>
              <a:t>                break</a:t>
            </a:r>
          </a:p>
          <a:p>
            <a:r>
              <a:rPr sz="1600">
                <a:latin typeface="Courier New" panose="02070309020205020404" charset="0"/>
                <a:ea typeface="宋体" panose="02010600030101010101" pitchFamily="2" charset="-122"/>
              </a:rPr>
              <a:t>            q=p          # p往下走前保存到q中，使q指向p所指结点的前驱</a:t>
            </a:r>
          </a:p>
          <a:p>
            <a:r>
              <a:rPr sz="1600">
                <a:latin typeface="Courier New" panose="02070309020205020404" charset="0"/>
                <a:ea typeface="宋体" panose="02010600030101010101" pitchFamily="2" charset="-122"/>
              </a:rPr>
              <a:t>            p=p.next     # p往下走</a:t>
            </a:r>
          </a:p>
          <a:p>
            <a:r>
              <a:rPr sz="1600">
                <a:latin typeface="Courier New" panose="02070309020205020404" charset="0"/>
                <a:ea typeface="宋体" panose="02010600030101010101" pitchFamily="2" charset="-122"/>
              </a:rPr>
              <a:t>        if p==None:      # 若不存在待删结点，则返回</a:t>
            </a:r>
          </a:p>
          <a:p>
            <a:r>
              <a:rPr sz="1600">
                <a:latin typeface="Courier New" panose="02070309020205020404" charset="0"/>
                <a:ea typeface="宋体" panose="02010600030101010101" pitchFamily="2" charset="-122"/>
              </a:rPr>
              <a:t>            return</a:t>
            </a:r>
          </a:p>
          <a:p>
            <a:r>
              <a:rPr sz="1600">
                <a:latin typeface="Courier New" panose="02070309020205020404" charset="0"/>
                <a:ea typeface="宋体" panose="02010600030101010101" pitchFamily="2" charset="-122"/>
              </a:rPr>
              <a:t>        q.next=p.next    # 删除p所指结点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3.2 </a:t>
            </a:r>
            <a:r>
              <a:rPr sz="3200" noProof="0" dirty="0" err="1">
                <a:latin typeface="黑体" panose="02010609060101010101" pitchFamily="2" charset="-122"/>
                <a:ea typeface="黑体" panose="02010609060101010101" pitchFamily="2" charset="-122"/>
                <a:sym typeface="+mn-ea"/>
              </a:rPr>
              <a:t>单链表</a:t>
            </a:r>
            <a:r>
              <a:rPr lang="zh-CN" altLang="en-US" sz="3200" noProof="0" dirty="0">
                <a:latin typeface="黑体" panose="02010609060101010101" pitchFamily="2" charset="-122"/>
                <a:ea typeface="黑体" panose="02010609060101010101" pitchFamily="2" charset="-122"/>
                <a:sym typeface="+mn-ea"/>
              </a:rPr>
              <a:t>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调用单链表基本操作</a:t>
            </a:r>
          </a:p>
        </p:txBody>
      </p:sp>
      <p:sp>
        <p:nvSpPr>
          <p:cNvPr id="100" name="文本框 99"/>
          <p:cNvSpPr txBox="1"/>
          <p:nvPr/>
        </p:nvSpPr>
        <p:spPr>
          <a:xfrm>
            <a:off x="323850" y="1275715"/>
            <a:ext cx="7989570" cy="329184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a=list(map(int,input().split()))# 设输入3 5 6</a:t>
            </a:r>
          </a:p>
          <a:p>
            <a:r>
              <a:rPr sz="1600">
                <a:latin typeface="Courier New" panose="02070309020205020404" charset="0"/>
                <a:ea typeface="宋体" panose="02010600030101010101" pitchFamily="2" charset="-122"/>
              </a:rPr>
              <a:t>h=LinkList()</a:t>
            </a:r>
            <a:endParaRPr lang="en-US"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h.createRev(a)</a:t>
            </a:r>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创建逆序链表</a:t>
            </a:r>
            <a:endParaRPr lang="en-US" sz="1600">
              <a:latin typeface="Courier New" panose="02070309020205020404" charset="0"/>
              <a:ea typeface="宋体" panose="02010600030101010101" pitchFamily="2" charset="-122"/>
            </a:endParaRPr>
          </a:p>
          <a:p>
            <a:r>
              <a:rPr sz="1600">
                <a:latin typeface="Courier New" panose="02070309020205020404" charset="0"/>
                <a:sym typeface="+mn-ea"/>
              </a:rPr>
              <a:t>h.output()</a:t>
            </a:r>
            <a:r>
              <a:rPr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遍历链表</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6 5 3</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h=LinkList()</a:t>
            </a:r>
          </a:p>
          <a:p>
            <a:r>
              <a:rPr sz="1600">
                <a:latin typeface="Courier New" panose="02070309020205020404" charset="0"/>
                <a:ea typeface="宋体" panose="02010600030101010101" pitchFamily="2" charset="-122"/>
              </a:rPr>
              <a:t>h.create(a)</a:t>
            </a:r>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创建</a:t>
            </a:r>
            <a:r>
              <a:rPr lang="zh-CN" sz="1600">
                <a:latin typeface="Courier New" panose="02070309020205020404" charset="0"/>
                <a:sym typeface="+mn-ea"/>
              </a:rPr>
              <a:t>顺</a:t>
            </a:r>
            <a:r>
              <a:rPr sz="1600">
                <a:latin typeface="Courier New" panose="02070309020205020404" charset="0"/>
                <a:sym typeface="+mn-ea"/>
              </a:rPr>
              <a:t>序链表</a:t>
            </a:r>
            <a:endParaRPr lang="en-US" sz="1600">
              <a:latin typeface="Courier New" panose="02070309020205020404" charset="0"/>
              <a:ea typeface="宋体" panose="02010600030101010101" pitchFamily="2" charset="-122"/>
            </a:endParaRPr>
          </a:p>
          <a:p>
            <a:r>
              <a:rPr sz="1600">
                <a:latin typeface="Courier New" panose="02070309020205020404" charset="0"/>
                <a:sym typeface="+mn-ea"/>
              </a:rPr>
              <a:t>h.output()</a:t>
            </a:r>
            <a:r>
              <a:rPr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a:t>
            </a:r>
            <a:r>
              <a:rPr sz="1600">
                <a:latin typeface="Courier New" panose="02070309020205020404" charset="0"/>
                <a:sym typeface="+mn-ea"/>
              </a:rPr>
              <a:t>遍历链表</a:t>
            </a:r>
            <a:r>
              <a:rPr lang="zh-CN" sz="1600">
                <a:latin typeface="Courier New" panose="02070309020205020404" charset="0"/>
                <a:sym typeface="+mn-ea"/>
              </a:rPr>
              <a:t>：</a:t>
            </a:r>
            <a:r>
              <a:rPr lang="en-US" sz="1600">
                <a:latin typeface="Courier New" panose="02070309020205020404" charset="0"/>
                <a:sym typeface="+mn-ea"/>
              </a:rPr>
              <a:t>3 5 6</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if h.search(</a:t>
            </a:r>
            <a:r>
              <a:rPr lang="en-US" sz="1600">
                <a:latin typeface="Courier New" panose="02070309020205020404" charset="0"/>
                <a:ea typeface="宋体" panose="02010600030101010101" pitchFamily="2" charset="-122"/>
              </a:rPr>
              <a:t>6</a:t>
            </a:r>
            <a:r>
              <a:rPr sz="1600">
                <a:latin typeface="Courier New" panose="02070309020205020404" charset="0"/>
                <a:ea typeface="宋体" panose="02010600030101010101" pitchFamily="2" charset="-122"/>
              </a:rPr>
              <a:t>)==True:           # 查找</a:t>
            </a:r>
            <a:r>
              <a:rPr lang="en-US" sz="1600">
                <a:latin typeface="Courier New" panose="02070309020205020404" charset="0"/>
                <a:ea typeface="宋体" panose="02010600030101010101" pitchFamily="2" charset="-122"/>
              </a:rPr>
              <a:t>6</a:t>
            </a:r>
            <a:r>
              <a:rPr lang="zh-CN" altLang="en-US" sz="1600">
                <a:latin typeface="Courier New" panose="02070309020205020404" charset="0"/>
                <a:ea typeface="宋体" panose="02010600030101010101" pitchFamily="2" charset="-122"/>
              </a:rPr>
              <a:t>是否在链表中</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print("found")</a:t>
            </a:r>
          </a:p>
          <a:p>
            <a:r>
              <a:rPr sz="1600">
                <a:latin typeface="Courier New" panose="02070309020205020404" charset="0"/>
                <a:ea typeface="宋体" panose="02010600030101010101" pitchFamily="2" charset="-122"/>
              </a:rPr>
              <a:t>h.insert(3,7)</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在第3个结点前插入数据域值为7的结点</a:t>
            </a:r>
          </a:p>
          <a:p>
            <a:r>
              <a:rPr sz="1600">
                <a:latin typeface="Courier New" panose="02070309020205020404" charset="0"/>
                <a:sym typeface="+mn-ea"/>
              </a:rPr>
              <a:t>h.output()</a:t>
            </a:r>
            <a:r>
              <a:rPr lang="en-US" sz="1600">
                <a:latin typeface="Courier New" panose="02070309020205020404" charset="0"/>
                <a:sym typeface="+mn-ea"/>
              </a:rPr>
              <a:t>                      # </a:t>
            </a:r>
            <a:r>
              <a:rPr sz="1600">
                <a:latin typeface="Courier New" panose="02070309020205020404" charset="0"/>
                <a:sym typeface="+mn-ea"/>
              </a:rPr>
              <a:t>遍历链表</a:t>
            </a:r>
            <a:r>
              <a:rPr lang="zh-CN" sz="1600">
                <a:latin typeface="Courier New" panose="02070309020205020404" charset="0"/>
                <a:sym typeface="+mn-ea"/>
              </a:rPr>
              <a:t>：</a:t>
            </a:r>
            <a:r>
              <a:rPr lang="en-US" sz="1600">
                <a:latin typeface="Courier New" panose="02070309020205020404" charset="0"/>
                <a:sym typeface="+mn-ea"/>
              </a:rPr>
              <a:t>3 5 6 7</a:t>
            </a:r>
            <a:endParaRPr sz="1600">
              <a:latin typeface="Courier New" panose="02070309020205020404" charset="0"/>
              <a:sym typeface="+mn-ea"/>
            </a:endParaRPr>
          </a:p>
          <a:p>
            <a:r>
              <a:rPr sz="1600">
                <a:latin typeface="Courier New" panose="02070309020205020404" charset="0"/>
                <a:ea typeface="宋体" panose="02010600030101010101" pitchFamily="2" charset="-122"/>
              </a:rPr>
              <a:t>h.delete(</a:t>
            </a:r>
            <a:r>
              <a:rPr lang="en-US" sz="1600">
                <a:latin typeface="Courier New" panose="02070309020205020404" charset="0"/>
                <a:ea typeface="宋体" panose="02010600030101010101" pitchFamily="2" charset="-122"/>
              </a:rPr>
              <a:t>6</a:t>
            </a:r>
            <a:r>
              <a:rPr sz="1600">
                <a:latin typeface="Courier New" panose="02070309020205020404" charset="0"/>
                <a:ea typeface="宋体" panose="02010600030101010101" pitchFamily="2" charset="-122"/>
              </a:rPr>
              <a:t>)                     # 删除数据域值为</a:t>
            </a:r>
            <a:r>
              <a:rPr lang="en-US" sz="1600">
                <a:latin typeface="Courier New" panose="02070309020205020404" charset="0"/>
                <a:ea typeface="宋体" panose="02010600030101010101" pitchFamily="2" charset="-122"/>
              </a:rPr>
              <a:t>6</a:t>
            </a:r>
            <a:r>
              <a:rPr sz="1600">
                <a:latin typeface="Courier New" panose="02070309020205020404" charset="0"/>
                <a:ea typeface="宋体" panose="02010600030101010101" pitchFamily="2" charset="-122"/>
              </a:rPr>
              <a:t>的结点</a:t>
            </a:r>
          </a:p>
          <a:p>
            <a:r>
              <a:rPr sz="1600">
                <a:latin typeface="Courier New" panose="02070309020205020404" charset="0"/>
                <a:ea typeface="宋体" panose="02010600030101010101" pitchFamily="2" charset="-122"/>
              </a:rPr>
              <a:t>h.output()</a:t>
            </a:r>
            <a:r>
              <a:rPr lang="en-US" sz="1600">
                <a:latin typeface="Courier New" panose="02070309020205020404" charset="0"/>
                <a:sym typeface="+mn-ea"/>
              </a:rPr>
              <a:t>                      # </a:t>
            </a:r>
            <a:r>
              <a:rPr sz="1600">
                <a:latin typeface="Courier New" panose="02070309020205020404" charset="0"/>
                <a:sym typeface="+mn-ea"/>
              </a:rPr>
              <a:t>遍历链表</a:t>
            </a:r>
            <a:r>
              <a:rPr lang="zh-CN" sz="1600">
                <a:latin typeface="Courier New" panose="02070309020205020404" charset="0"/>
                <a:sym typeface="+mn-ea"/>
              </a:rPr>
              <a:t>：</a:t>
            </a:r>
            <a:r>
              <a:rPr lang="en-US" sz="1600">
                <a:latin typeface="Courier New" panose="02070309020205020404" charset="0"/>
                <a:sym typeface="+mn-ea"/>
              </a:rPr>
              <a:t>3 5 7</a:t>
            </a:r>
            <a:endParaRPr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3.3 </a:t>
            </a:r>
            <a:r>
              <a:rPr lang="zh-CN" altLang="en-US" sz="3200" noProof="0" dirty="0">
                <a:ln>
                  <a:noFill/>
                </a:ln>
                <a:effectLst/>
                <a:uLnTx/>
                <a:uFillTx/>
                <a:latin typeface="黑体" panose="02010609060101010101" pitchFamily="2" charset="-122"/>
                <a:ea typeface="黑体" panose="02010609060101010101" pitchFamily="2" charset="-122"/>
                <a:sym typeface="+mn-ea"/>
              </a:rPr>
              <a:t>循环链表和双向链表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循环单链表</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循环单链表</a:t>
            </a:r>
            <a:r>
              <a:rPr lang="zh-CN" sz="2000">
                <a:latin typeface="Times New Roman" panose="02020603050405020304" pitchFamily="18" charset="0"/>
                <a:sym typeface="+mn-ea"/>
              </a:rPr>
              <a:t>是</a:t>
            </a:r>
            <a:r>
              <a:rPr lang="zh-CN" sz="2000">
                <a:sym typeface="+mn-ea"/>
              </a:rPr>
              <a:t>最后一个结点的指针域的指针又指回头结点的链表。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4" name="对象 3"/>
          <p:cNvGraphicFramePr>
            <a:graphicFrameLocks noChangeAspect="1"/>
          </p:cNvGraphicFramePr>
          <p:nvPr/>
        </p:nvGraphicFramePr>
        <p:xfrm>
          <a:off x="683895" y="2186305"/>
          <a:ext cx="7200000" cy="901614"/>
        </p:xfrm>
        <a:graphic>
          <a:graphicData uri="http://schemas.openxmlformats.org/presentationml/2006/ole">
            <mc:AlternateContent xmlns:mc="http://schemas.openxmlformats.org/markup-compatibility/2006">
              <mc:Choice xmlns:v="urn:schemas-microsoft-com:vml" Requires="v">
                <p:oleObj spid="_x0000_s2055" r:id="rId3" imgW="9201150" imgH="1152525" progId="Paint.Picture">
                  <p:embed/>
                </p:oleObj>
              </mc:Choice>
              <mc:Fallback>
                <p:oleObj r:id="rId3" imgW="9201150" imgH="1152525" progId="Paint.Picture">
                  <p:embed/>
                  <p:pic>
                    <p:nvPicPr>
                      <p:cNvPr id="0" name="图片 4"/>
                      <p:cNvPicPr/>
                      <p:nvPr/>
                    </p:nvPicPr>
                    <p:blipFill>
                      <a:blip r:embed="rId4"/>
                      <a:stretch>
                        <a:fillRect/>
                      </a:stretch>
                    </p:blipFill>
                    <p:spPr>
                      <a:xfrm>
                        <a:off x="683895" y="2186305"/>
                        <a:ext cx="7200000" cy="901614"/>
                      </a:xfrm>
                      <a:prstGeom prst="rect">
                        <a:avLst/>
                      </a:prstGeom>
                    </p:spPr>
                  </p:pic>
                </p:oleObj>
              </mc:Fallback>
            </mc:AlternateContent>
          </a:graphicData>
        </a:graphic>
      </p:graphicFrame>
      <p:sp>
        <p:nvSpPr>
          <p:cNvPr id="8" name="文本框 7"/>
          <p:cNvSpPr txBox="1"/>
          <p:nvPr/>
        </p:nvSpPr>
        <p:spPr>
          <a:xfrm>
            <a:off x="323215" y="3364230"/>
            <a:ext cx="793178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循环</a:t>
            </a:r>
            <a:r>
              <a:rPr lang="zh-CN" sz="2000">
                <a:latin typeface="Times New Roman" panose="02020603050405020304" pitchFamily="18" charset="0"/>
                <a:sym typeface="+mn-ea"/>
              </a:rPr>
              <a:t>单</a:t>
            </a:r>
            <a:r>
              <a:rPr lang="zh-CN" sz="2000">
                <a:sym typeface="+mn-ea"/>
              </a:rPr>
              <a:t>链表和单链表的差别仅在于：判别链表中最后一个结点的条件不再是“后继是否为空”，而是“后继是否为头结点”。</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3.3 </a:t>
            </a:r>
            <a:r>
              <a:rPr lang="zh-CN" altLang="en-US" sz="3200" noProof="0" dirty="0">
                <a:ln>
                  <a:noFill/>
                </a:ln>
                <a:effectLst/>
                <a:uLnTx/>
                <a:uFillTx/>
                <a:latin typeface="黑体" panose="02010609060101010101" pitchFamily="2" charset="-122"/>
                <a:ea typeface="黑体" panose="02010609060101010101" pitchFamily="2" charset="-122"/>
                <a:sym typeface="+mn-ea"/>
              </a:rPr>
              <a:t>循环链表和双向链表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双向链表</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780351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双向链表</a:t>
            </a:r>
            <a:r>
              <a:rPr lang="zh-CN" sz="2000">
                <a:sym typeface="+mn-ea"/>
              </a:rPr>
              <a:t>包含两个指针域，其中一个指向前驱，另一个指向后继。</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8" name="对象 7"/>
          <p:cNvGraphicFramePr>
            <a:graphicFrameLocks noChangeAspect="1"/>
          </p:cNvGraphicFramePr>
          <p:nvPr/>
        </p:nvGraphicFramePr>
        <p:xfrm>
          <a:off x="683260" y="1797685"/>
          <a:ext cx="7200000" cy="725404"/>
        </p:xfrm>
        <a:graphic>
          <a:graphicData uri="http://schemas.openxmlformats.org/presentationml/2006/ole">
            <mc:AlternateContent xmlns:mc="http://schemas.openxmlformats.org/markup-compatibility/2006">
              <mc:Choice xmlns:v="urn:schemas-microsoft-com:vml" Requires="v">
                <p:oleObj spid="_x0000_s3079" r:id="rId3" imgW="8791575" imgH="885825" progId="Paint.Picture">
                  <p:embed/>
                </p:oleObj>
              </mc:Choice>
              <mc:Fallback>
                <p:oleObj r:id="rId3" imgW="8791575" imgH="885825" progId="Paint.Picture">
                  <p:embed/>
                  <p:pic>
                    <p:nvPicPr>
                      <p:cNvPr id="0" name="图片 8"/>
                      <p:cNvPicPr/>
                      <p:nvPr/>
                    </p:nvPicPr>
                    <p:blipFill>
                      <a:blip r:embed="rId4"/>
                      <a:stretch>
                        <a:fillRect/>
                      </a:stretch>
                    </p:blipFill>
                    <p:spPr>
                      <a:xfrm>
                        <a:off x="683260" y="1797685"/>
                        <a:ext cx="7200000" cy="725404"/>
                      </a:xfrm>
                      <a:prstGeom prst="rect">
                        <a:avLst/>
                      </a:prstGeom>
                    </p:spPr>
                  </p:pic>
                </p:oleObj>
              </mc:Fallback>
            </mc:AlternateContent>
          </a:graphicData>
        </a:graphic>
      </p:graphicFrame>
      <p:sp>
        <p:nvSpPr>
          <p:cNvPr id="100" name="文本框 99"/>
          <p:cNvSpPr txBox="1"/>
          <p:nvPr/>
        </p:nvSpPr>
        <p:spPr>
          <a:xfrm>
            <a:off x="755650" y="3365500"/>
            <a:ext cx="2644775" cy="1198880"/>
          </a:xfrm>
          <a:prstGeom prst="rect">
            <a:avLst/>
          </a:prstGeom>
          <a:noFill/>
          <a:ln w="9525">
            <a:noFill/>
          </a:ln>
        </p:spPr>
        <p:txBody>
          <a:bodyPr wrap="square">
            <a:spAutoFit/>
          </a:bodyPr>
          <a:lstStyle/>
          <a:p>
            <a:r>
              <a:rPr lang="en-US" sz="1800">
                <a:latin typeface="Courier New" panose="02070309020205020404" charset="0"/>
                <a:ea typeface="宋体" panose="02010600030101010101" pitchFamily="2" charset="-122"/>
              </a:rPr>
              <a:t>q.next=p.next</a:t>
            </a:r>
          </a:p>
          <a:p>
            <a:r>
              <a:rPr lang="en-US" sz="1800">
                <a:latin typeface="Courier New" panose="02070309020205020404" charset="0"/>
                <a:ea typeface="宋体" panose="02010600030101010101" pitchFamily="2" charset="-122"/>
              </a:rPr>
              <a:t>p.next.prior=q</a:t>
            </a:r>
          </a:p>
          <a:p>
            <a:r>
              <a:rPr lang="en-US" sz="1800">
                <a:latin typeface="Courier New" panose="02070309020205020404" charset="0"/>
                <a:ea typeface="宋体" panose="02010600030101010101" pitchFamily="2" charset="-122"/>
              </a:rPr>
              <a:t>p.next=q</a:t>
            </a:r>
          </a:p>
          <a:p>
            <a:r>
              <a:rPr lang="en-US" sz="1800">
                <a:latin typeface="Courier New" panose="02070309020205020404" charset="0"/>
                <a:ea typeface="宋体" panose="02010600030101010101" pitchFamily="2" charset="-122"/>
              </a:rPr>
              <a:t>q.prior=p</a:t>
            </a:r>
          </a:p>
        </p:txBody>
      </p:sp>
      <p:sp>
        <p:nvSpPr>
          <p:cNvPr id="4" name="文本框 3"/>
          <p:cNvSpPr txBox="1"/>
          <p:nvPr/>
        </p:nvSpPr>
        <p:spPr>
          <a:xfrm>
            <a:off x="381635" y="2645410"/>
            <a:ext cx="780351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设双向链表中的指向前驱的指针域为prior，指向后继的指针域为next，则在p所指结点之后插入一个q所指的新结点的语句序列：</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ppt_x"/>
                                          </p:val>
                                        </p:tav>
                                        <p:tav tm="100000">
                                          <p:val>
                                            <p:strVal val="#ppt_x"/>
                                          </p:val>
                                        </p:tav>
                                      </p:tavLst>
                                    </p:anim>
                                    <p:anim calcmode="lin" valueType="num">
                                      <p:cBhvr additive="base">
                                        <p:cTn id="2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3.3 </a:t>
            </a:r>
            <a:r>
              <a:rPr sz="3200" noProof="0" dirty="0" err="1">
                <a:ln>
                  <a:noFill/>
                </a:ln>
                <a:effectLst/>
                <a:uLnTx/>
                <a:uFillTx/>
                <a:latin typeface="黑体" panose="02010609060101010101" pitchFamily="2" charset="-122"/>
                <a:ea typeface="黑体" panose="02010609060101010101" pitchFamily="2" charset="-122"/>
                <a:sym typeface="+mn-ea"/>
              </a:rPr>
              <a:t>循环链表和双向链表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双向链表</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双向链表中</a:t>
            </a:r>
            <a:r>
              <a:rPr lang="zh-CN" sz="2000">
                <a:latin typeface="Times New Roman" panose="02020603050405020304" pitchFamily="18" charset="0"/>
                <a:cs typeface="Times New Roman" panose="02020603050405020304" pitchFamily="18" charset="0"/>
                <a:sym typeface="+mn-ea"/>
              </a:rPr>
              <a:t>删除p所指结点的后继的语句序列</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746125" y="1781175"/>
            <a:ext cx="5080000" cy="645160"/>
          </a:xfrm>
          <a:prstGeom prst="rect">
            <a:avLst/>
          </a:prstGeom>
          <a:noFill/>
          <a:ln w="9525">
            <a:noFill/>
          </a:ln>
        </p:spPr>
        <p:txBody>
          <a:bodyPr>
            <a:spAutoFit/>
          </a:bodyPr>
          <a:lstStyle/>
          <a:p>
            <a:r>
              <a:rPr lang="en-US" sz="1800">
                <a:latin typeface="Courier New" panose="02070309020205020404" charset="0"/>
                <a:ea typeface="宋体" panose="02010600030101010101" pitchFamily="2" charset="-122"/>
              </a:rPr>
              <a:t>p.next.next.prior=p</a:t>
            </a:r>
          </a:p>
          <a:p>
            <a:r>
              <a:rPr lang="en-US" sz="1800">
                <a:latin typeface="Courier New" panose="02070309020205020404" charset="0"/>
                <a:ea typeface="宋体" panose="02010600030101010101" pitchFamily="2" charset="-122"/>
              </a:rPr>
              <a:t>p.next=p.next.next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6622415" cy="2676525"/>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记忆和理解链表的基础知识。</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（1）掌握链表的实现。</a:t>
            </a:r>
          </a:p>
          <a:p>
            <a:r>
              <a:rPr sz="2400">
                <a:latin typeface="Times New Roman" panose="02020603050405020304" pitchFamily="18" charset="0"/>
                <a:ea typeface="宋体" panose="02010600030101010101" pitchFamily="2" charset="-122"/>
              </a:rPr>
              <a:t>（2）学会运用链表求解具体问题。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树立攻坚克难、勇于挑战的信念。</a:t>
            </a:r>
          </a:p>
        </p:txBody>
      </p:sp>
      <p:sp>
        <p:nvSpPr>
          <p:cNvPr id="8193"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3 </a:t>
            </a:r>
            <a:r>
              <a:rPr lang="zh-CN" altLang="en-US" sz="3200" noProof="0" dirty="0">
                <a:ln>
                  <a:noFill/>
                </a:ln>
                <a:effectLst/>
                <a:uLnTx/>
                <a:uFillTx/>
                <a:latin typeface="黑体" panose="02010609060101010101" pitchFamily="2" charset="-122"/>
                <a:ea typeface="黑体" panose="02010609060101010101" pitchFamily="2" charset="-122"/>
                <a:sym typeface="+mn-ea"/>
              </a:rPr>
              <a:t>链表</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485140" y="1327785"/>
            <a:ext cx="7484110" cy="286131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各依次输入递增有序若干个不超过100的整数，分别建立两个单链表，将这两个递增的有序单链表合并为一个递增的有序链表。要求结果链表仍使用原来两个链表的存储空间，不另外占用其他的存储空间；且合并后的单链表中不允许包含重复的数据。然后输出合并后的单链表。</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首先输入一个整数T，表示测试数据的组数，然后是T组测试数据。每组测试数据首先在第一行输入数据个数n；再在第二行和第三行分别输入n个依次递增有序的不超过100的整数。</a:t>
            </a: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对于每组测试，输出合并后的单链表，每两个数据之间留一个空格。</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485140" y="1327785"/>
            <a:ext cx="7689850" cy="2030095"/>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p>
          <a:p>
            <a:r>
              <a:rPr sz="1800">
                <a:latin typeface="Times New Roman" panose="02020603050405020304" pitchFamily="18" charset="0"/>
                <a:ea typeface="宋体" panose="02010600030101010101" pitchFamily="2" charset="-122"/>
                <a:cs typeface="Times New Roman" panose="02020603050405020304" pitchFamily="18" charset="0"/>
              </a:rPr>
              <a:t>1</a:t>
            </a:r>
          </a:p>
          <a:p>
            <a:r>
              <a:rPr sz="1800">
                <a:latin typeface="Times New Roman" panose="02020603050405020304" pitchFamily="18" charset="0"/>
                <a:ea typeface="宋体" panose="02010600030101010101" pitchFamily="2" charset="-122"/>
                <a:cs typeface="Times New Roman" panose="02020603050405020304" pitchFamily="18" charset="0"/>
              </a:rPr>
              <a:t>15</a:t>
            </a:r>
          </a:p>
          <a:p>
            <a:r>
              <a:rPr sz="1800">
                <a:latin typeface="Times New Roman" panose="02020603050405020304" pitchFamily="18" charset="0"/>
                <a:ea typeface="宋体" panose="02010600030101010101" pitchFamily="2" charset="-122"/>
                <a:cs typeface="Times New Roman" panose="02020603050405020304" pitchFamily="18" charset="0"/>
              </a:rPr>
              <a:t>14 16 19 22 23 31 33 67 68 75 76 78 81 91 95</a:t>
            </a:r>
          </a:p>
          <a:p>
            <a:r>
              <a:rPr sz="1800">
                <a:latin typeface="Times New Roman" panose="02020603050405020304" pitchFamily="18" charset="0"/>
                <a:ea typeface="宋体" panose="02010600030101010101" pitchFamily="2" charset="-122"/>
                <a:cs typeface="Times New Roman" panose="02020603050405020304" pitchFamily="18" charset="0"/>
              </a:rPr>
              <a:t>23 25 26 37 38 39 46 52 55 68 75 78 79 86 92</a:t>
            </a:r>
          </a:p>
          <a:p>
            <a:r>
              <a:rPr sz="1800" b="1">
                <a:latin typeface="Times New Roman" panose="02020603050405020304" pitchFamily="18" charset="0"/>
                <a:cs typeface="Times New Roman" panose="02020603050405020304" pitchFamily="18" charset="0"/>
                <a:sym typeface="+mn-ea"/>
              </a:rPr>
              <a:t>输出样例</a:t>
            </a:r>
            <a:r>
              <a:rPr sz="1800">
                <a:latin typeface="Times New Roman" panose="02020603050405020304" pitchFamily="18" charset="0"/>
                <a:cs typeface="Times New Roman" panose="02020603050405020304" pitchFamily="18" charset="0"/>
                <a:sym typeface="+mn-ea"/>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14 16 19 22 23 25 26 31 33 37 38 39 46 52 55 67 68 75 76 78 79 81 86 91 92 95</a:t>
            </a: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4" name="文本框 3"/>
          <p:cNvSpPr txBox="1"/>
          <p:nvPr/>
        </p:nvSpPr>
        <p:spPr>
          <a:xfrm>
            <a:off x="323215" y="1275715"/>
            <a:ext cx="7554595" cy="199961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算法思想</a:t>
            </a:r>
            <a:r>
              <a:rPr lang="zh-CN" sz="2000">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从头开始分别用一个指针指向两个链表中的当前元素，然后逐个比较两个链表中的当前元素，把其中的小者链接到结果链表的尾部。</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因题目要求不能包含重复的元素，在两个当前元素相等时，把其中一个链接到结果链表中的同时需跳过另一个链表中的相同元素。</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5120" y="1275715"/>
            <a:ext cx="8128000"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链表结点类</a:t>
            </a:r>
            <a:r>
              <a:rPr lang="en-US" altLang="zh-CN" sz="1600">
                <a:latin typeface="Courier New" panose="02070309020205020404" charset="0"/>
                <a:ea typeface="宋体" panose="02010600030101010101" pitchFamily="2" charset="-122"/>
              </a:rPr>
              <a:t>Node</a:t>
            </a:r>
            <a:r>
              <a:rPr lang="zh-CN" altLang="en-US" sz="1600">
                <a:latin typeface="Courier New" panose="02070309020205020404" charset="0"/>
                <a:ea typeface="宋体" panose="02010600030101010101" pitchFamily="2" charset="-122"/>
              </a:rPr>
              <a:t>及链表类</a:t>
            </a:r>
            <a:r>
              <a:rPr lang="en-US" altLang="zh-CN" sz="1600">
                <a:latin typeface="Courier New" panose="02070309020205020404" charset="0"/>
                <a:ea typeface="宋体" panose="02010600030101010101" pitchFamily="2" charset="-122"/>
              </a:rPr>
              <a:t>LinkList</a:t>
            </a:r>
            <a:r>
              <a:rPr lang="zh-CN" altLang="en-US" sz="1600">
                <a:latin typeface="Courier New" panose="02070309020205020404" charset="0"/>
                <a:ea typeface="宋体" panose="02010600030101010101" pitchFamily="2" charset="-122"/>
              </a:rPr>
              <a:t>的定义</a:t>
            </a:r>
            <a:endParaRPr lang="en-US" sz="1600">
              <a:latin typeface="Courier New" panose="02070309020205020404" charset="0"/>
              <a:ea typeface="宋体" panose="02010600030101010101" pitchFamily="2" charset="-122"/>
            </a:endParaRPr>
          </a:p>
          <a:p>
            <a:pPr algn="l">
              <a:buClrTx/>
              <a:buSzTx/>
              <a:buFontTx/>
            </a:pPr>
            <a:r>
              <a:rPr sz="1600">
                <a:latin typeface="Courier New" panose="02070309020205020404" charset="0"/>
              </a:rPr>
              <a:t>class Node:                             # 定义结点类</a:t>
            </a:r>
          </a:p>
          <a:p>
            <a:pPr algn="l">
              <a:buClrTx/>
              <a:buSzTx/>
              <a:buFontTx/>
            </a:pPr>
            <a:r>
              <a:rPr sz="1600">
                <a:latin typeface="Courier New" panose="02070309020205020404" charset="0"/>
              </a:rPr>
              <a:t>    def __init__(self, data):</a:t>
            </a:r>
          </a:p>
          <a:p>
            <a:pPr algn="l">
              <a:buClrTx/>
              <a:buSzTx/>
              <a:buFontTx/>
            </a:pPr>
            <a:r>
              <a:rPr sz="1600">
                <a:latin typeface="Courier New" panose="02070309020205020404" charset="0"/>
              </a:rPr>
              <a:t>        self.data=data</a:t>
            </a:r>
          </a:p>
          <a:p>
            <a:pPr algn="l">
              <a:buClrTx/>
              <a:buSzTx/>
              <a:buFontTx/>
            </a:pPr>
            <a:r>
              <a:rPr sz="1600">
                <a:latin typeface="Courier New" panose="02070309020205020404" charset="0"/>
              </a:rPr>
              <a:t>        self.next=None</a:t>
            </a:r>
          </a:p>
          <a:p>
            <a:pPr algn="l">
              <a:buClrTx/>
              <a:buSzTx/>
              <a:buFontTx/>
            </a:pPr>
            <a:endParaRPr sz="1600">
              <a:latin typeface="Courier New" panose="02070309020205020404" charset="0"/>
            </a:endParaRPr>
          </a:p>
          <a:p>
            <a:pPr algn="l">
              <a:buClrTx/>
              <a:buSzTx/>
              <a:buFontTx/>
            </a:pPr>
            <a:r>
              <a:rPr sz="1600">
                <a:latin typeface="Courier New" panose="02070309020205020404" charset="0"/>
              </a:rPr>
              <a:t>class LinkList:                         # 定义链表类</a:t>
            </a:r>
          </a:p>
          <a:p>
            <a:pPr algn="l">
              <a:buClrTx/>
              <a:buSzTx/>
              <a:buFontTx/>
            </a:pPr>
            <a:r>
              <a:rPr sz="1600">
                <a:latin typeface="Courier New" panose="02070309020205020404" charset="0"/>
              </a:rPr>
              <a:t>    def __init__(self):</a:t>
            </a:r>
          </a:p>
          <a:p>
            <a:pPr algn="l">
              <a:buClrTx/>
              <a:buSzTx/>
              <a:buFontTx/>
            </a:pPr>
            <a:r>
              <a:rPr sz="1600">
                <a:latin typeface="Courier New" panose="02070309020205020404" charset="0"/>
              </a:rPr>
              <a:t>        self.head=None</a:t>
            </a:r>
          </a:p>
          <a:p>
            <a:pPr algn="l">
              <a:buClrTx/>
              <a:buSzTx/>
              <a:buFontTx/>
            </a:pPr>
            <a:endParaRPr sz="1600">
              <a:latin typeface="Courier New" panose="02070309020205020404" charset="0"/>
            </a:endParaRPr>
          </a:p>
          <a:p>
            <a:pPr algn="l">
              <a:buClrTx/>
              <a:buSzTx/>
              <a:buFontTx/>
            </a:pPr>
            <a:r>
              <a:rPr sz="1600">
                <a:latin typeface="Courier New" panose="02070309020205020404" charset="0"/>
              </a:rPr>
              <a:t>    def create(self, a):               </a:t>
            </a:r>
            <a:r>
              <a:rPr lang="en-US" sz="1600">
                <a:latin typeface="Courier New" panose="02070309020205020404" charset="0"/>
              </a:rPr>
              <a:t> </a:t>
            </a:r>
            <a:r>
              <a:rPr sz="1600">
                <a:latin typeface="Courier New" panose="02070309020205020404" charset="0"/>
              </a:rPr>
              <a:t># 创建顺序链表</a:t>
            </a:r>
          </a:p>
          <a:p>
            <a:pPr algn="l">
              <a:buClrTx/>
              <a:buSzTx/>
              <a:buFontTx/>
            </a:pPr>
            <a:r>
              <a:rPr sz="1600">
                <a:latin typeface="Courier New" panose="02070309020205020404" charset="0"/>
              </a:rPr>
              <a:t>        </a:t>
            </a:r>
            <a:r>
              <a:rPr lang="en-US" sz="1600">
                <a:latin typeface="Courier New" panose="02070309020205020404" charset="0"/>
              </a:rPr>
              <a:t>#</a:t>
            </a:r>
            <a:r>
              <a:rPr lang="zh-CN" altLang="en-US" sz="1600">
                <a:latin typeface="Courier New" panose="02070309020205020404" charset="0"/>
              </a:rPr>
              <a:t>具体实现见后</a:t>
            </a:r>
            <a:endParaRPr sz="1600">
              <a:latin typeface="Courier New" panose="02070309020205020404" charset="0"/>
            </a:endParaRPr>
          </a:p>
          <a:p>
            <a:pPr algn="l">
              <a:buClrTx/>
              <a:buSzTx/>
              <a:buFontTx/>
            </a:pPr>
            <a:r>
              <a:rPr sz="1600">
                <a:latin typeface="Courier New" panose="02070309020205020404" charset="0"/>
              </a:rPr>
              <a:t>    def output(self):                   # 遍历链表</a:t>
            </a:r>
          </a:p>
          <a:p>
            <a:pPr algn="l">
              <a:buClrTx/>
              <a:buSzTx/>
              <a:buFontTx/>
            </a:pPr>
            <a:r>
              <a:rPr sz="1600">
                <a:latin typeface="Courier New" panose="02070309020205020404" charset="0"/>
              </a:rPr>
              <a:t>        </a:t>
            </a:r>
            <a:r>
              <a:rPr lang="en-US" sz="1600">
                <a:latin typeface="Courier New" panose="02070309020205020404" charset="0"/>
                <a:sym typeface="+mn-ea"/>
              </a:rPr>
              <a:t>#</a:t>
            </a:r>
            <a:r>
              <a:rPr lang="zh-CN" altLang="en-US" sz="1600">
                <a:latin typeface="Courier New" panose="02070309020205020404" charset="0"/>
                <a:sym typeface="+mn-ea"/>
              </a:rPr>
              <a:t>具体实现见后</a:t>
            </a: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
        <p:nvSpPr>
          <p:cNvPr id="5" name="文本框 4"/>
          <p:cNvSpPr txBox="1"/>
          <p:nvPr>
            <p:custDataLst>
              <p:tags r:id="rId2"/>
            </p:custDataLst>
          </p:nvPr>
        </p:nvSpPr>
        <p:spPr>
          <a:xfrm>
            <a:off x="395605" y="1327785"/>
            <a:ext cx="7820660" cy="2061210"/>
          </a:xfrm>
          <a:prstGeom prst="rect">
            <a:avLst/>
          </a:prstGeom>
          <a:noFill/>
          <a:ln w="9525">
            <a:noFill/>
          </a:ln>
        </p:spPr>
        <p:txBody>
          <a:bodyPr wrap="square">
            <a:spAutoFit/>
          </a:bodyPr>
          <a:lstStyle/>
          <a:p>
            <a:r>
              <a:rPr lang="en-US" sz="1600">
                <a:latin typeface="Courier New" panose="02070309020205020404" charset="0"/>
                <a:sym typeface="+mn-ea"/>
              </a:rPr>
              <a:t># </a:t>
            </a:r>
            <a:r>
              <a:rPr lang="zh-CN" altLang="en-US" sz="1600">
                <a:latin typeface="Courier New" panose="02070309020205020404" charset="0"/>
                <a:sym typeface="+mn-ea"/>
              </a:rPr>
              <a:t>链表类</a:t>
            </a:r>
            <a:r>
              <a:rPr lang="en-US" altLang="zh-CN" sz="1600">
                <a:latin typeface="Courier New" panose="02070309020205020404" charset="0"/>
                <a:sym typeface="+mn-ea"/>
              </a:rPr>
              <a:t>LinkList</a:t>
            </a:r>
            <a:r>
              <a:rPr lang="zh-CN" altLang="en-US" sz="1600">
                <a:latin typeface="Courier New" panose="02070309020205020404" charset="0"/>
                <a:sym typeface="+mn-ea"/>
              </a:rPr>
              <a:t>的创建顺序链表算法</a:t>
            </a:r>
            <a:r>
              <a:rPr lang="en-US" sz="1600">
                <a:latin typeface="Courier New" panose="02070309020205020404" charset="0"/>
                <a:sym typeface="+mn-ea"/>
              </a:rPr>
              <a:t>create</a:t>
            </a:r>
            <a:r>
              <a:rPr lang="zh-CN" altLang="en-US" sz="1600">
                <a:latin typeface="Courier New" panose="02070309020205020404" charset="0"/>
                <a:sym typeface="+mn-ea"/>
              </a:rPr>
              <a:t>实现</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class LinkList: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带头结点的单链表类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create(self, a):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创建带头结点的单链表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tail=self.head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对于空链表，头结点也是尾结点，</a:t>
            </a:r>
            <a:r>
              <a:rPr lang="en-US" sz="1600">
                <a:latin typeface="Courier New" panose="02070309020205020404" charset="0"/>
                <a:ea typeface="宋体" panose="02010600030101010101" pitchFamily="2" charset="-122"/>
              </a:rPr>
              <a:t>tail</a:t>
            </a:r>
            <a:r>
              <a:rPr lang="zh-CN" sz="1600">
                <a:latin typeface="Courier New" panose="02070309020205020404" charset="0"/>
                <a:ea typeface="宋体" panose="02010600030101010101" pitchFamily="2" charset="-122"/>
              </a:rPr>
              <a:t>指向尾结点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range(len(a)):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以下标形式遍历</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p=Node(a[i])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创建数据域为</a:t>
            </a:r>
            <a:r>
              <a:rPr lang="en-US" sz="1600">
                <a:latin typeface="Courier New" panose="02070309020205020404" charset="0"/>
                <a:ea typeface="宋体" panose="02010600030101010101" pitchFamily="2" charset="-122"/>
              </a:rPr>
              <a:t>a[i]</a:t>
            </a:r>
            <a:r>
              <a:rPr lang="zh-CN" sz="1600">
                <a:latin typeface="Courier New" panose="02070309020205020404" charset="0"/>
                <a:ea typeface="宋体" panose="02010600030101010101" pitchFamily="2" charset="-122"/>
              </a:rPr>
              <a:t>的新结点并由</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tail.next=p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新结点链接到尾结点之后</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tail=p</a:t>
            </a:r>
            <a:r>
              <a:rPr lang="en-US" sz="1600">
                <a:latin typeface="Times New Roman" panose="02020603050405020304" pitchFamily="18"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 tail指向新的尾结点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
        <p:nvSpPr>
          <p:cNvPr id="3" name="文本框 2"/>
          <p:cNvSpPr txBox="1"/>
          <p:nvPr>
            <p:custDataLst>
              <p:tags r:id="rId2"/>
            </p:custDataLst>
          </p:nvPr>
        </p:nvSpPr>
        <p:spPr>
          <a:xfrm>
            <a:off x="323850" y="1327785"/>
            <a:ext cx="7994650" cy="3046095"/>
          </a:xfrm>
          <a:prstGeom prst="rect">
            <a:avLst/>
          </a:prstGeom>
          <a:noFill/>
          <a:ln w="9525">
            <a:noFill/>
          </a:ln>
        </p:spPr>
        <p:txBody>
          <a:bodyPr wrap="square">
            <a:spAutoFit/>
          </a:bodyPr>
          <a:lstStyle/>
          <a:p>
            <a:r>
              <a:rPr lang="en-US" sz="1600">
                <a:latin typeface="Courier New" panose="02070309020205020404" charset="0"/>
                <a:sym typeface="+mn-ea"/>
              </a:rPr>
              <a:t># </a:t>
            </a:r>
            <a:r>
              <a:rPr lang="zh-CN" altLang="en-US" sz="1600">
                <a:latin typeface="Courier New" panose="02070309020205020404" charset="0"/>
                <a:sym typeface="+mn-ea"/>
              </a:rPr>
              <a:t>链表类</a:t>
            </a:r>
            <a:r>
              <a:rPr lang="en-US" altLang="zh-CN" sz="1600">
                <a:latin typeface="Courier New" panose="02070309020205020404" charset="0"/>
                <a:sym typeface="+mn-ea"/>
              </a:rPr>
              <a:t>LinkList</a:t>
            </a:r>
            <a:r>
              <a:rPr lang="zh-CN" altLang="en-US" sz="1600">
                <a:latin typeface="Courier New" panose="02070309020205020404" charset="0"/>
                <a:sym typeface="+mn-ea"/>
              </a:rPr>
              <a:t>的遍历链表算法</a:t>
            </a:r>
            <a:r>
              <a:rPr sz="1600">
                <a:latin typeface="Courier New" panose="02070309020205020404" charset="0"/>
                <a:sym typeface="+mn-ea"/>
              </a:rPr>
              <a:t>output</a:t>
            </a:r>
            <a:r>
              <a:rPr lang="zh-CN" sz="1600">
                <a:latin typeface="Courier New" panose="02070309020205020404" charset="0"/>
                <a:sym typeface="+mn-ea"/>
              </a:rPr>
              <a:t>实现</a:t>
            </a:r>
            <a:endParaRPr lang="zh-CN" altLang="en-US" sz="1600">
              <a:latin typeface="Courier New" panose="02070309020205020404" charset="0"/>
              <a:sym typeface="+mn-ea"/>
            </a:endParaRPr>
          </a:p>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output(self):</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遍历单链表，用计数器量控制数据之间留一空格</a:t>
            </a:r>
          </a:p>
          <a:p>
            <a:r>
              <a:rPr sz="1600">
                <a:latin typeface="Courier New" panose="02070309020205020404" charset="0"/>
                <a:ea typeface="宋体" panose="02010600030101010101" pitchFamily="2" charset="-122"/>
              </a:rPr>
              <a:t>        p=self.head.next   # p指向非空单链表的第一个数据结点</a:t>
            </a:r>
          </a:p>
          <a:p>
            <a:r>
              <a:rPr sz="1600">
                <a:latin typeface="Courier New" panose="02070309020205020404" charset="0"/>
                <a:ea typeface="宋体" panose="02010600030101010101" pitchFamily="2" charset="-122"/>
              </a:rPr>
              <a:t>        cnt=0</a:t>
            </a:r>
          </a:p>
          <a:p>
            <a:r>
              <a:rPr sz="1600">
                <a:latin typeface="Courier New" panose="02070309020205020404" charset="0"/>
                <a:ea typeface="宋体" panose="02010600030101010101" pitchFamily="2" charset="-122"/>
              </a:rPr>
              <a:t>        while p!=None:     # 当p还有指向时逐个输出其所指结点的数据</a:t>
            </a:r>
          </a:p>
          <a:p>
            <a:r>
              <a:rPr sz="1600">
                <a:latin typeface="Courier New" panose="02070309020205020404" charset="0"/>
                <a:ea typeface="宋体" panose="02010600030101010101" pitchFamily="2" charset="-122"/>
              </a:rPr>
              <a:t>            cnt+=1</a:t>
            </a:r>
          </a:p>
          <a:p>
            <a:r>
              <a:rPr sz="1600">
                <a:latin typeface="Courier New" panose="02070309020205020404" charset="0"/>
                <a:ea typeface="宋体" panose="02010600030101010101" pitchFamily="2" charset="-122"/>
              </a:rPr>
              <a:t>            if cnt&gt;1:</a:t>
            </a:r>
          </a:p>
          <a:p>
            <a:r>
              <a:rPr sz="1600">
                <a:latin typeface="Courier New" panose="02070309020205020404" charset="0"/>
                <a:ea typeface="宋体" panose="02010600030101010101" pitchFamily="2" charset="-122"/>
              </a:rPr>
              <a:t>                print(' ',end='')</a:t>
            </a:r>
          </a:p>
          <a:p>
            <a:r>
              <a:rPr sz="1600">
                <a:latin typeface="Courier New" panose="02070309020205020404" charset="0"/>
                <a:ea typeface="宋体" panose="02010600030101010101" pitchFamily="2" charset="-122"/>
              </a:rPr>
              <a:t>            print(p.data,end='')</a:t>
            </a:r>
          </a:p>
          <a:p>
            <a:r>
              <a:rPr sz="1600">
                <a:latin typeface="Courier New" panose="02070309020205020404" charset="0"/>
                <a:ea typeface="宋体" panose="02010600030101010101" pitchFamily="2" charset="-122"/>
              </a:rPr>
              <a:t>            p=p.next       # p指向下一个结点（往下走）</a:t>
            </a:r>
          </a:p>
          <a:p>
            <a:r>
              <a:rPr sz="1600">
                <a:latin typeface="Courier New" panose="02070309020205020404" charset="0"/>
                <a:ea typeface="宋体" panose="02010600030101010101" pitchFamily="2" charset="-122"/>
              </a:rPr>
              <a:t>        print()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5120" y="1275715"/>
            <a:ext cx="8128000" cy="3538220"/>
          </a:xfrm>
          <a:prstGeom prst="rect">
            <a:avLst/>
          </a:prstGeom>
          <a:noFill/>
          <a:ln w="9525">
            <a:noFill/>
          </a:ln>
        </p:spPr>
        <p:txBody>
          <a:bodyPr wrap="square">
            <a:spAutoFit/>
          </a:bodyPr>
          <a:lstStyle/>
          <a:p>
            <a:r>
              <a:rPr lang="en-US" sz="1600">
                <a:latin typeface="Courier New" panose="02070309020205020404" charset="0"/>
              </a:rPr>
              <a:t># </a:t>
            </a:r>
            <a:r>
              <a:rPr lang="zh-CN" altLang="en-US" sz="1600">
                <a:latin typeface="Courier New" panose="02070309020205020404" charset="0"/>
              </a:rPr>
              <a:t>合并两个升序单链表的合并算法</a:t>
            </a:r>
            <a:r>
              <a:rPr lang="en-US" sz="1600">
                <a:latin typeface="Courier New" panose="02070309020205020404" charset="0"/>
                <a:sym typeface="+mn-ea"/>
              </a:rPr>
              <a:t>merge</a:t>
            </a:r>
            <a:endParaRPr lang="en-US" sz="1600">
              <a:latin typeface="Courier New" panose="02070309020205020404" charset="0"/>
            </a:endParaRPr>
          </a:p>
          <a:p>
            <a:r>
              <a:rPr lang="en-US" sz="1600">
                <a:latin typeface="Courier New" panose="02070309020205020404" charset="0"/>
              </a:rPr>
              <a:t>def merge(ha,hb):            # 合并单链表ha</a:t>
            </a:r>
            <a:r>
              <a:rPr lang="zh-CN" altLang="en-US" sz="1600">
                <a:latin typeface="Courier New" panose="02070309020205020404" charset="0"/>
              </a:rPr>
              <a:t>、</a:t>
            </a:r>
            <a:r>
              <a:rPr lang="en-US" altLang="zh-CN" sz="1600">
                <a:latin typeface="Courier New" panose="02070309020205020404" charset="0"/>
              </a:rPr>
              <a:t>hb</a:t>
            </a:r>
            <a:endParaRPr lang="en-US" sz="1600">
              <a:latin typeface="Courier New" panose="02070309020205020404" charset="0"/>
            </a:endParaRPr>
          </a:p>
          <a:p>
            <a:pPr algn="l">
              <a:buClrTx/>
              <a:buSzTx/>
              <a:buFontTx/>
            </a:pPr>
            <a:r>
              <a:rPr lang="en-US" sz="1600">
                <a:latin typeface="Courier New" panose="02070309020205020404" charset="0"/>
              </a:rPr>
              <a:t>    p=ha.head.next;q=hb.head.next;hc=LinkList()</a:t>
            </a:r>
          </a:p>
          <a:p>
            <a:pPr algn="l">
              <a:buClrTx/>
              <a:buSzTx/>
              <a:buFontTx/>
            </a:pPr>
            <a:r>
              <a:rPr lang="en-US" sz="1600">
                <a:latin typeface="Courier New" panose="02070309020205020404" charset="0"/>
              </a:rPr>
              <a:t>    tail=hc.head=ha.head</a:t>
            </a:r>
          </a:p>
          <a:p>
            <a:pPr algn="l">
              <a:buClrTx/>
              <a:buSzTx/>
              <a:buFontTx/>
            </a:pPr>
            <a:r>
              <a:rPr lang="en-US" sz="1600">
                <a:latin typeface="Courier New" panose="02070309020205020404" charset="0"/>
              </a:rPr>
              <a:t>    while p!=None and q!=None:</a:t>
            </a:r>
          </a:p>
          <a:p>
            <a:pPr algn="l">
              <a:buClrTx/>
              <a:buSzTx/>
              <a:buFontTx/>
            </a:pPr>
            <a:r>
              <a:rPr lang="en-US" sz="1600">
                <a:latin typeface="Courier New" panose="02070309020205020404" charset="0"/>
              </a:rPr>
              <a:t>        if p.data&lt;q.data: </a:t>
            </a:r>
          </a:p>
          <a:p>
            <a:pPr algn="l">
              <a:buClrTx/>
              <a:buSzTx/>
              <a:buFontTx/>
            </a:pPr>
            <a:r>
              <a:rPr lang="en-US" sz="1600">
                <a:latin typeface="Courier New" panose="02070309020205020404" charset="0"/>
              </a:rPr>
              <a:t>            tail.next=p;tail=p;p=p.next</a:t>
            </a:r>
          </a:p>
          <a:p>
            <a:pPr algn="l">
              <a:buClrTx/>
              <a:buSzTx/>
              <a:buFontTx/>
            </a:pPr>
            <a:r>
              <a:rPr lang="en-US" sz="1600">
                <a:latin typeface="Courier New" panose="02070309020205020404" charset="0"/>
              </a:rPr>
              <a:t>        elif p.data&gt;q.data:</a:t>
            </a:r>
          </a:p>
          <a:p>
            <a:pPr algn="l">
              <a:buClrTx/>
              <a:buSzTx/>
              <a:buFontTx/>
            </a:pPr>
            <a:r>
              <a:rPr lang="en-US" sz="1600">
                <a:latin typeface="Courier New" panose="02070309020205020404" charset="0"/>
              </a:rPr>
              <a:t>            tail.next=q;tail=q;q=q.next</a:t>
            </a:r>
          </a:p>
          <a:p>
            <a:pPr algn="l">
              <a:buClrTx/>
              <a:buSzTx/>
              <a:buFontTx/>
            </a:pPr>
            <a:r>
              <a:rPr lang="en-US" sz="1600">
                <a:latin typeface="Courier New" panose="02070309020205020404" charset="0"/>
              </a:rPr>
              <a:t>        else:</a:t>
            </a:r>
          </a:p>
          <a:p>
            <a:pPr algn="l">
              <a:buClrTx/>
              <a:buSzTx/>
              <a:buFontTx/>
            </a:pPr>
            <a:r>
              <a:rPr lang="en-US" sz="1600">
                <a:latin typeface="Courier New" panose="02070309020205020404" charset="0"/>
              </a:rPr>
              <a:t>            tail.next=p;tail=p;p=p.next;q=q.next</a:t>
            </a:r>
          </a:p>
          <a:p>
            <a:pPr algn="l">
              <a:buClrTx/>
              <a:buSzTx/>
              <a:buFontTx/>
            </a:pPr>
            <a:endParaRPr lang="en-US" sz="1600">
              <a:latin typeface="Courier New" panose="02070309020205020404" charset="0"/>
            </a:endParaRPr>
          </a:p>
          <a:p>
            <a:pPr algn="l">
              <a:buClrTx/>
              <a:buSzTx/>
              <a:buFontTx/>
            </a:pPr>
            <a:r>
              <a:rPr lang="en-US" sz="1600">
                <a:latin typeface="Courier New" panose="02070309020205020404" charset="0"/>
              </a:rPr>
              <a:t>    tail.next=p if p!=None else q</a:t>
            </a:r>
          </a:p>
          <a:p>
            <a:pPr algn="l">
              <a:buClrTx/>
              <a:buSzTx/>
              <a:buFontTx/>
            </a:pPr>
            <a:r>
              <a:rPr lang="en-US" sz="1600">
                <a:latin typeface="Courier New" panose="02070309020205020404" charset="0"/>
              </a:rPr>
              <a:t>    return hc</a:t>
            </a: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5120" y="1275715"/>
            <a:ext cx="8128000"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调用合并两个升序单链表的算法</a:t>
            </a:r>
            <a:r>
              <a:rPr lang="en-US" altLang="zh-CN" sz="1600">
                <a:latin typeface="Courier New" panose="02070309020205020404" charset="0"/>
                <a:ea typeface="宋体" panose="02010600030101010101" pitchFamily="2" charset="-122"/>
              </a:rPr>
              <a:t>merge</a:t>
            </a:r>
            <a:r>
              <a:rPr lang="zh-CN" altLang="en-US" sz="1600">
                <a:latin typeface="Courier New" panose="02070309020205020404" charset="0"/>
                <a:ea typeface="宋体" panose="02010600030101010101" pitchFamily="2" charset="-122"/>
              </a:rPr>
              <a:t>求解本题</a:t>
            </a:r>
            <a:endParaRPr lang="en-US" sz="1600">
              <a:latin typeface="Courier New" panose="02070309020205020404" charset="0"/>
              <a:ea typeface="宋体" panose="02010600030101010101" pitchFamily="2" charset="-122"/>
            </a:endParaRPr>
          </a:p>
          <a:p>
            <a:pPr algn="l">
              <a:buClrTx/>
              <a:buSzTx/>
              <a:buFontTx/>
            </a:pPr>
            <a:r>
              <a:rPr sz="1600">
                <a:latin typeface="Courier New" panose="02070309020205020404" charset="0"/>
              </a:rPr>
              <a:t>T=int(input())                # 输入测试组数</a:t>
            </a:r>
          </a:p>
          <a:p>
            <a:pPr algn="l">
              <a:buClrTx/>
              <a:buSzTx/>
              <a:buFontTx/>
            </a:pPr>
            <a:r>
              <a:rPr sz="1600">
                <a:latin typeface="Courier New" panose="02070309020205020404" charset="0"/>
              </a:rPr>
              <a:t>for t in range(T):           </a:t>
            </a:r>
            <a:r>
              <a:rPr lang="en-US" sz="1600">
                <a:latin typeface="Courier New" panose="02070309020205020404" charset="0"/>
              </a:rPr>
              <a:t> </a:t>
            </a:r>
            <a:r>
              <a:rPr sz="1600">
                <a:latin typeface="Courier New" panose="02070309020205020404" charset="0"/>
              </a:rPr>
              <a:t># 控制T组测试</a:t>
            </a:r>
          </a:p>
          <a:p>
            <a:pPr algn="l">
              <a:buClrTx/>
              <a:buSzTx/>
              <a:buFontTx/>
            </a:pPr>
            <a:r>
              <a:rPr sz="1600">
                <a:latin typeface="Courier New" panose="02070309020205020404" charset="0"/>
              </a:rPr>
              <a:t>    n=int(input())            # 输入数据个数n</a:t>
            </a:r>
          </a:p>
          <a:p>
            <a:pPr algn="l">
              <a:buClrTx/>
              <a:buSzTx/>
              <a:buFontTx/>
            </a:pPr>
            <a:r>
              <a:rPr sz="1600">
                <a:latin typeface="Courier New" panose="02070309020205020404" charset="0"/>
              </a:rPr>
              <a:t>    # 输入n个整数存放在列表a中</a:t>
            </a:r>
          </a:p>
          <a:p>
            <a:pPr algn="l">
              <a:buClrTx/>
              <a:buSzTx/>
              <a:buFontTx/>
            </a:pPr>
            <a:r>
              <a:rPr sz="1600">
                <a:latin typeface="Courier New" panose="02070309020205020404" charset="0"/>
              </a:rPr>
              <a:t>    a=list(map(int,input().split()))</a:t>
            </a:r>
          </a:p>
          <a:p>
            <a:pPr algn="l">
              <a:buClrTx/>
              <a:buSzTx/>
              <a:buFontTx/>
            </a:pPr>
            <a:r>
              <a:rPr sz="1600">
                <a:latin typeface="Courier New" panose="02070309020205020404" charset="0"/>
              </a:rPr>
              <a:t>    h1=LinkList()             # 创建空链表h1</a:t>
            </a:r>
          </a:p>
          <a:p>
            <a:pPr algn="l">
              <a:buClrTx/>
              <a:buSzTx/>
              <a:buFontTx/>
            </a:pPr>
            <a:r>
              <a:rPr sz="1600">
                <a:latin typeface="Courier New" panose="02070309020205020404" charset="0"/>
              </a:rPr>
              <a:t>    h1.create(a)              # 以列表a创建链表h1</a:t>
            </a:r>
          </a:p>
          <a:p>
            <a:pPr algn="l">
              <a:buClrTx/>
              <a:buSzTx/>
              <a:buFontTx/>
            </a:pPr>
            <a:r>
              <a:rPr sz="1600">
                <a:latin typeface="Courier New" panose="02070309020205020404" charset="0"/>
              </a:rPr>
              <a:t>    a=list(map(int,input().split()))</a:t>
            </a:r>
          </a:p>
          <a:p>
            <a:pPr algn="l">
              <a:buClrTx/>
              <a:buSzTx/>
              <a:buFontTx/>
            </a:pPr>
            <a:r>
              <a:rPr sz="1600">
                <a:latin typeface="Courier New" panose="02070309020205020404" charset="0"/>
              </a:rPr>
              <a:t>    h2=LinkList()             # 创建空链表h1 </a:t>
            </a:r>
          </a:p>
          <a:p>
            <a:pPr algn="l">
              <a:buClrTx/>
              <a:buSzTx/>
              <a:buFontTx/>
            </a:pPr>
            <a:r>
              <a:rPr sz="1600">
                <a:latin typeface="Courier New" panose="02070309020205020404" charset="0"/>
              </a:rPr>
              <a:t>    h2.create(a)              # 以列表a创建链表h1</a:t>
            </a:r>
          </a:p>
          <a:p>
            <a:pPr algn="l">
              <a:buClrTx/>
              <a:buSzTx/>
              <a:buFontTx/>
            </a:pPr>
            <a:r>
              <a:rPr sz="1600">
                <a:latin typeface="Courier New" panose="02070309020205020404" charset="0"/>
              </a:rPr>
              <a:t>    h=merge(h1,h2)            # 合并链表h1和h2</a:t>
            </a:r>
          </a:p>
          <a:p>
            <a:pPr algn="l">
              <a:buClrTx/>
              <a:buSzTx/>
              <a:buFontTx/>
            </a:pPr>
            <a:r>
              <a:rPr sz="1600">
                <a:latin typeface="Courier New" panose="02070309020205020404" charset="0"/>
              </a:rPr>
              <a:t>    h.output()                # 遍历结果链表</a:t>
            </a: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例3.4.1 合并升序单链表</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3.4 </a:t>
            </a:r>
            <a:r>
              <a:rPr lang="zh-CN" altLang="en-US" sz="3200" dirty="0">
                <a:latin typeface="黑体" panose="02010609060101010101" pitchFamily="2" charset="-122"/>
                <a:ea typeface="黑体" panose="02010609060101010101" pitchFamily="2" charset="-122"/>
                <a:sym typeface="+mn-ea"/>
              </a:rPr>
              <a:t>链表的运用</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485140" y="1327785"/>
            <a:ext cx="7484110" cy="2306955"/>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按照数据输入的顺序建立一个单链表，并将单链表中重复的元素删除（值相同的元素只保留最早输入的那一个）。</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测试数据有多组，处理到文件尾。对于每组测试，第一行输入元素个数n；第二行输入n个整数。</a:t>
            </a: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对于每组测试，输出两行，第一行输出删除重复元素后的单链表元素个数；第二行输出删除重复元素后的单链表。</a:t>
            </a:r>
          </a:p>
        </p:txBody>
      </p:sp>
      <p:sp>
        <p:nvSpPr>
          <p:cNvPr id="2" name="文本框 1"/>
          <p:cNvSpPr txBox="1"/>
          <p:nvPr/>
        </p:nvSpPr>
        <p:spPr>
          <a:xfrm>
            <a:off x="539750" y="3651885"/>
            <a:ext cx="3027045" cy="922020"/>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10</a:t>
            </a:r>
          </a:p>
          <a:p>
            <a:r>
              <a:rPr lang="en-US" sz="1800">
                <a:latin typeface="Times New Roman" panose="02020603050405020304" pitchFamily="18" charset="0"/>
                <a:ea typeface="宋体" panose="02010600030101010101" pitchFamily="2" charset="-122"/>
              </a:rPr>
              <a:t>21 30 14 55 32 63 11 30 55 30</a:t>
            </a:r>
            <a:endParaRPr lang="zh-CN" altLang="en-US" sz="1800"/>
          </a:p>
        </p:txBody>
      </p:sp>
      <p:sp>
        <p:nvSpPr>
          <p:cNvPr id="4" name="文本框 3"/>
          <p:cNvSpPr txBox="1"/>
          <p:nvPr/>
        </p:nvSpPr>
        <p:spPr>
          <a:xfrm>
            <a:off x="3923030" y="3634740"/>
            <a:ext cx="2303145" cy="922020"/>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输出样例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7</a:t>
            </a:r>
          </a:p>
          <a:p>
            <a:r>
              <a:rPr lang="en-US" sz="1800">
                <a:latin typeface="Times New Roman" panose="02020603050405020304" pitchFamily="18" charset="0"/>
                <a:ea typeface="宋体" panose="02010600030101010101" pitchFamily="2" charset="-122"/>
              </a:rPr>
              <a:t>21 30 14 55 32 63 11</a:t>
            </a:r>
            <a:endParaRPr lang="zh-CN" altLang="en-US" sz="1800"/>
          </a:p>
        </p:txBody>
      </p:sp>
      <p:sp>
        <p:nvSpPr>
          <p:cNvPr id="5" name="文本框 4"/>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3.4 </a:t>
            </a:r>
            <a:r>
              <a:rPr lang="zh-CN" altLang="en-US" sz="3200" noProof="0" dirty="0">
                <a:latin typeface="黑体" panose="02010609060101010101" pitchFamily="2" charset="-122"/>
                <a:ea typeface="黑体" panose="02010609060101010101" pitchFamily="2" charset="-122"/>
                <a:sym typeface="+mn-ea"/>
              </a:rPr>
              <a:t>链表的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4" name="文本框 3"/>
          <p:cNvSpPr txBox="1"/>
          <p:nvPr/>
        </p:nvSpPr>
        <p:spPr>
          <a:xfrm>
            <a:off x="323215" y="1275715"/>
            <a:ext cx="7554595"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链表中删除重复元素的一种算法思想是遍历链表，对每个数据结点取数据域值与其后结点相比较，若相等，则删除其后结点。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为便于删除操作，可设一个指针指向待删结点的前驱结点。</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约瑟夫环</a:t>
            </a:r>
          </a:p>
        </p:txBody>
      </p:sp>
      <p:sp>
        <p:nvSpPr>
          <p:cNvPr id="100" name="文本框 99"/>
          <p:cNvSpPr txBox="1"/>
          <p:nvPr/>
        </p:nvSpPr>
        <p:spPr>
          <a:xfrm>
            <a:off x="395605" y="1327785"/>
            <a:ext cx="7484110" cy="313817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编号为1，2，……，n的n个人按顺时针方向围坐一圈，每人持有一个密码（正整数）。一开始以6作为报数上限值m，从第一个人开始按顺时针方向自1开始顺序报数，报到m时停止报数。报m的人出列，将他的密码作为新的m值，再从他在顺时针方向上的下一个人开始重新从1报数，如此下去，直至所有人全部出列为止。要求用链表模拟约瑟夫环，并输出出列顺序。</a:t>
            </a:r>
          </a:p>
          <a:p>
            <a:endParaRPr sz="1800" b="1">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首先输入一个整数T，表示测试数据的组数，然后是T组测试数据。每组测试数据第一行输入n，第二行输入n个不过20的正整数，依次表示这n个人所持有的密码。</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3.4 </a:t>
            </a:r>
            <a:r>
              <a:rPr lang="zh-CN" altLang="en-US" sz="3200" noProof="0" dirty="0">
                <a:latin typeface="黑体" panose="02010609060101010101" pitchFamily="2" charset="-122"/>
                <a:ea typeface="黑体" panose="02010609060101010101" pitchFamily="2" charset="-122"/>
                <a:sym typeface="+mn-ea"/>
              </a:rPr>
              <a:t>链表的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custDataLst>
              <p:tags r:id="rId2"/>
            </p:custDataLst>
          </p:nvPr>
        </p:nvSpPr>
        <p:spPr>
          <a:xfrm>
            <a:off x="286385" y="1278890"/>
            <a:ext cx="7684770"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链表结点类</a:t>
            </a:r>
            <a:r>
              <a:rPr lang="en-US" altLang="zh-CN" sz="1600">
                <a:latin typeface="Courier New" panose="02070309020205020404" charset="0"/>
                <a:ea typeface="宋体" panose="02010600030101010101" pitchFamily="2" charset="-122"/>
              </a:rPr>
              <a:t>Node</a:t>
            </a:r>
            <a:r>
              <a:rPr lang="zh-CN" altLang="en-US" sz="1600">
                <a:latin typeface="Courier New" panose="02070309020205020404" charset="0"/>
                <a:ea typeface="宋体" panose="02010600030101010101" pitchFamily="2" charset="-122"/>
              </a:rPr>
              <a:t>及链表类</a:t>
            </a:r>
            <a:r>
              <a:rPr lang="en-US" altLang="zh-CN" sz="1600">
                <a:latin typeface="Courier New" panose="02070309020205020404" charset="0"/>
                <a:ea typeface="宋体" panose="02010600030101010101" pitchFamily="2" charset="-122"/>
              </a:rPr>
              <a:t>LinkList</a:t>
            </a:r>
            <a:r>
              <a:rPr lang="zh-CN" altLang="en-US" sz="1600">
                <a:latin typeface="Courier New" panose="02070309020205020404" charset="0"/>
                <a:ea typeface="宋体" panose="02010600030101010101" pitchFamily="2" charset="-122"/>
              </a:rPr>
              <a:t>的定义</a:t>
            </a:r>
            <a:endParaRPr lang="en-US" sz="1600">
              <a:latin typeface="Courier New" panose="02070309020205020404" charset="0"/>
              <a:ea typeface="宋体" panose="02010600030101010101" pitchFamily="2" charset="-122"/>
            </a:endParaRPr>
          </a:p>
          <a:p>
            <a:pPr algn="l">
              <a:buClrTx/>
              <a:buSzTx/>
              <a:buFontTx/>
            </a:pPr>
            <a:r>
              <a:rPr sz="1600">
                <a:latin typeface="Courier New" panose="02070309020205020404" charset="0"/>
              </a:rPr>
              <a:t>class Node:                             # 定义结点类</a:t>
            </a:r>
          </a:p>
          <a:p>
            <a:pPr algn="l">
              <a:buClrTx/>
              <a:buSzTx/>
              <a:buFontTx/>
            </a:pPr>
            <a:r>
              <a:rPr sz="1600">
                <a:latin typeface="Courier New" panose="02070309020205020404" charset="0"/>
              </a:rPr>
              <a:t>    def __init__(self, data):</a:t>
            </a:r>
          </a:p>
          <a:p>
            <a:pPr algn="l">
              <a:buClrTx/>
              <a:buSzTx/>
              <a:buFontTx/>
            </a:pPr>
            <a:r>
              <a:rPr sz="1600">
                <a:latin typeface="Courier New" panose="02070309020205020404" charset="0"/>
              </a:rPr>
              <a:t>        self.data=data</a:t>
            </a:r>
          </a:p>
          <a:p>
            <a:pPr algn="l">
              <a:buClrTx/>
              <a:buSzTx/>
              <a:buFontTx/>
            </a:pPr>
            <a:r>
              <a:rPr sz="1600">
                <a:latin typeface="Courier New" panose="02070309020205020404" charset="0"/>
              </a:rPr>
              <a:t>        self.next=None</a:t>
            </a:r>
          </a:p>
          <a:p>
            <a:pPr algn="l">
              <a:buClrTx/>
              <a:buSzTx/>
              <a:buFontTx/>
            </a:pPr>
            <a:endParaRPr sz="1600">
              <a:latin typeface="Courier New" panose="02070309020205020404" charset="0"/>
            </a:endParaRPr>
          </a:p>
          <a:p>
            <a:pPr algn="l">
              <a:buClrTx/>
              <a:buSzTx/>
              <a:buFontTx/>
            </a:pPr>
            <a:r>
              <a:rPr sz="1600">
                <a:latin typeface="Courier New" panose="02070309020205020404" charset="0"/>
              </a:rPr>
              <a:t>class LinkList:                         # 定义链表类</a:t>
            </a:r>
          </a:p>
          <a:p>
            <a:pPr algn="l">
              <a:buClrTx/>
              <a:buSzTx/>
              <a:buFontTx/>
            </a:pPr>
            <a:r>
              <a:rPr sz="1600">
                <a:latin typeface="Courier New" panose="02070309020205020404" charset="0"/>
              </a:rPr>
              <a:t>    def __init__(self):</a:t>
            </a:r>
          </a:p>
          <a:p>
            <a:pPr algn="l">
              <a:buClrTx/>
              <a:buSzTx/>
              <a:buFontTx/>
            </a:pPr>
            <a:r>
              <a:rPr sz="1600">
                <a:latin typeface="Courier New" panose="02070309020205020404" charset="0"/>
              </a:rPr>
              <a:t>        self.head=None</a:t>
            </a:r>
          </a:p>
          <a:p>
            <a:pPr algn="l">
              <a:buClrTx/>
              <a:buSzTx/>
              <a:buFontTx/>
            </a:pPr>
            <a:endParaRPr sz="1600">
              <a:latin typeface="Courier New" panose="02070309020205020404" charset="0"/>
            </a:endParaRPr>
          </a:p>
          <a:p>
            <a:pPr algn="l">
              <a:buClrTx/>
              <a:buSzTx/>
              <a:buFontTx/>
            </a:pPr>
            <a:r>
              <a:rPr sz="1600">
                <a:latin typeface="Courier New" panose="02070309020205020404" charset="0"/>
              </a:rPr>
              <a:t>    def create(self, a):               </a:t>
            </a:r>
            <a:r>
              <a:rPr lang="en-US" sz="1600">
                <a:latin typeface="Courier New" panose="02070309020205020404" charset="0"/>
              </a:rPr>
              <a:t> </a:t>
            </a:r>
            <a:r>
              <a:rPr sz="1600">
                <a:latin typeface="Courier New" panose="02070309020205020404" charset="0"/>
              </a:rPr>
              <a:t># 创建顺序链表</a:t>
            </a:r>
          </a:p>
          <a:p>
            <a:pPr algn="l">
              <a:buClrTx/>
              <a:buSzTx/>
              <a:buFontTx/>
            </a:pPr>
            <a:r>
              <a:rPr sz="1600">
                <a:latin typeface="Courier New" panose="02070309020205020404" charset="0"/>
              </a:rPr>
              <a:t>        </a:t>
            </a:r>
            <a:r>
              <a:rPr lang="en-US" sz="1600">
                <a:latin typeface="Courier New" panose="02070309020205020404" charset="0"/>
              </a:rPr>
              <a:t>#</a:t>
            </a:r>
            <a:r>
              <a:rPr lang="zh-CN" altLang="en-US" sz="1600">
                <a:latin typeface="Courier New" panose="02070309020205020404" charset="0"/>
              </a:rPr>
              <a:t>具体实现见后</a:t>
            </a:r>
            <a:endParaRPr sz="1600">
              <a:latin typeface="Courier New" panose="02070309020205020404" charset="0"/>
            </a:endParaRPr>
          </a:p>
          <a:p>
            <a:pPr algn="l">
              <a:buClrTx/>
              <a:buSzTx/>
              <a:buFontTx/>
            </a:pPr>
            <a:r>
              <a:rPr sz="1600">
                <a:latin typeface="Courier New" panose="02070309020205020404" charset="0"/>
              </a:rPr>
              <a:t>    def output(self):                   # 遍历链表</a:t>
            </a:r>
          </a:p>
          <a:p>
            <a:pPr algn="l">
              <a:buClrTx/>
              <a:buSzTx/>
              <a:buFontTx/>
            </a:pPr>
            <a:r>
              <a:rPr sz="1600">
                <a:latin typeface="Courier New" panose="02070309020205020404" charset="0"/>
              </a:rPr>
              <a:t>        </a:t>
            </a:r>
            <a:r>
              <a:rPr lang="en-US" sz="1600">
                <a:latin typeface="Courier New" panose="02070309020205020404" charset="0"/>
                <a:sym typeface="+mn-ea"/>
              </a:rPr>
              <a:t>#</a:t>
            </a:r>
            <a:r>
              <a:rPr lang="zh-CN" altLang="en-US" sz="1600">
                <a:latin typeface="Courier New" panose="02070309020205020404" charset="0"/>
                <a:sym typeface="+mn-ea"/>
              </a:rPr>
              <a:t>具体实现见后</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3.4 </a:t>
            </a:r>
            <a:r>
              <a:rPr lang="zh-CN" altLang="en-US" sz="3200" noProof="0" dirty="0">
                <a:latin typeface="黑体" panose="02010609060101010101" pitchFamily="2" charset="-122"/>
                <a:ea typeface="黑体" panose="02010609060101010101" pitchFamily="2" charset="-122"/>
                <a:sym typeface="+mn-ea"/>
              </a:rPr>
              <a:t>链表的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custDataLst>
              <p:tags r:id="rId2"/>
            </p:custDataLst>
          </p:nvPr>
        </p:nvSpPr>
        <p:spPr>
          <a:xfrm>
            <a:off x="395605" y="1327785"/>
            <a:ext cx="7820660" cy="2061210"/>
          </a:xfrm>
          <a:prstGeom prst="rect">
            <a:avLst/>
          </a:prstGeom>
          <a:noFill/>
          <a:ln w="9525">
            <a:noFill/>
          </a:ln>
        </p:spPr>
        <p:txBody>
          <a:bodyPr wrap="square">
            <a:spAutoFit/>
          </a:bodyPr>
          <a:lstStyle/>
          <a:p>
            <a:r>
              <a:rPr lang="en-US" sz="1600">
                <a:latin typeface="Courier New" panose="02070309020205020404" charset="0"/>
                <a:sym typeface="+mn-ea"/>
              </a:rPr>
              <a:t># </a:t>
            </a:r>
            <a:r>
              <a:rPr lang="zh-CN" altLang="en-US" sz="1600">
                <a:latin typeface="Courier New" panose="02070309020205020404" charset="0"/>
                <a:sym typeface="+mn-ea"/>
              </a:rPr>
              <a:t>链表类</a:t>
            </a:r>
            <a:r>
              <a:rPr lang="en-US" altLang="zh-CN" sz="1600">
                <a:latin typeface="Courier New" panose="02070309020205020404" charset="0"/>
                <a:sym typeface="+mn-ea"/>
              </a:rPr>
              <a:t>LinkList</a:t>
            </a:r>
            <a:r>
              <a:rPr lang="zh-CN" altLang="en-US" sz="1600">
                <a:latin typeface="Courier New" panose="02070309020205020404" charset="0"/>
                <a:sym typeface="+mn-ea"/>
              </a:rPr>
              <a:t>的创建顺序链表算法</a:t>
            </a:r>
            <a:r>
              <a:rPr lang="en-US" sz="1600">
                <a:latin typeface="Courier New" panose="02070309020205020404" charset="0"/>
                <a:sym typeface="+mn-ea"/>
              </a:rPr>
              <a:t>create</a:t>
            </a:r>
            <a:r>
              <a:rPr lang="zh-CN" altLang="en-US" sz="1600">
                <a:latin typeface="Courier New" panose="02070309020205020404" charset="0"/>
                <a:sym typeface="+mn-ea"/>
              </a:rPr>
              <a:t>实现</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class LinkList: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带头结点的单链表类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create(self, a):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创建带头结点的单链表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tail=self.head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对于空链表，头结点也是尾结点，</a:t>
            </a:r>
            <a:r>
              <a:rPr lang="en-US" sz="1600">
                <a:latin typeface="Courier New" panose="02070309020205020404" charset="0"/>
                <a:ea typeface="宋体" panose="02010600030101010101" pitchFamily="2" charset="-122"/>
              </a:rPr>
              <a:t>tail</a:t>
            </a:r>
            <a:r>
              <a:rPr lang="zh-CN" sz="1600">
                <a:latin typeface="Courier New" panose="02070309020205020404" charset="0"/>
                <a:ea typeface="宋体" panose="02010600030101010101" pitchFamily="2" charset="-122"/>
              </a:rPr>
              <a:t>指向尾结点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range(len(a)):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以下标形式遍历</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p=Node(a[i])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创建数据域为</a:t>
            </a:r>
            <a:r>
              <a:rPr lang="en-US" sz="1600">
                <a:latin typeface="Courier New" panose="02070309020205020404" charset="0"/>
                <a:ea typeface="宋体" panose="02010600030101010101" pitchFamily="2" charset="-122"/>
              </a:rPr>
              <a:t>a[i]</a:t>
            </a:r>
            <a:r>
              <a:rPr lang="zh-CN" sz="1600">
                <a:latin typeface="Courier New" panose="02070309020205020404" charset="0"/>
                <a:ea typeface="宋体" panose="02010600030101010101" pitchFamily="2" charset="-122"/>
              </a:rPr>
              <a:t>的新结点并由</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tail.next=p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新结点链接到尾结点之后</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tail=p</a:t>
            </a:r>
            <a:r>
              <a:rPr lang="en-US" sz="1600">
                <a:latin typeface="Times New Roman" panose="02020603050405020304" pitchFamily="18"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 tail指向新的尾结点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3.4 </a:t>
            </a:r>
            <a:r>
              <a:rPr lang="zh-CN" altLang="en-US" sz="3200" noProof="0" dirty="0">
                <a:latin typeface="黑体" panose="02010609060101010101" pitchFamily="2" charset="-122"/>
                <a:ea typeface="黑体" panose="02010609060101010101" pitchFamily="2" charset="-122"/>
                <a:sym typeface="+mn-ea"/>
              </a:rPr>
              <a:t>链表的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custDataLst>
              <p:tags r:id="rId2"/>
            </p:custDataLst>
          </p:nvPr>
        </p:nvSpPr>
        <p:spPr>
          <a:xfrm>
            <a:off x="323850" y="1327785"/>
            <a:ext cx="7994650" cy="3046095"/>
          </a:xfrm>
          <a:prstGeom prst="rect">
            <a:avLst/>
          </a:prstGeom>
          <a:noFill/>
          <a:ln w="9525">
            <a:noFill/>
          </a:ln>
        </p:spPr>
        <p:txBody>
          <a:bodyPr wrap="square">
            <a:spAutoFit/>
          </a:bodyPr>
          <a:lstStyle/>
          <a:p>
            <a:r>
              <a:rPr lang="en-US" sz="1600">
                <a:latin typeface="Courier New" panose="02070309020205020404" charset="0"/>
                <a:sym typeface="+mn-ea"/>
              </a:rPr>
              <a:t># </a:t>
            </a:r>
            <a:r>
              <a:rPr lang="zh-CN" altLang="en-US" sz="1600">
                <a:latin typeface="Courier New" panose="02070309020205020404" charset="0"/>
                <a:sym typeface="+mn-ea"/>
              </a:rPr>
              <a:t>链表类</a:t>
            </a:r>
            <a:r>
              <a:rPr lang="en-US" altLang="zh-CN" sz="1600">
                <a:latin typeface="Courier New" panose="02070309020205020404" charset="0"/>
                <a:sym typeface="+mn-ea"/>
              </a:rPr>
              <a:t>LinkList</a:t>
            </a:r>
            <a:r>
              <a:rPr lang="zh-CN" altLang="en-US" sz="1600">
                <a:latin typeface="Courier New" panose="02070309020205020404" charset="0"/>
                <a:sym typeface="+mn-ea"/>
              </a:rPr>
              <a:t>的遍历链表算法</a:t>
            </a:r>
            <a:r>
              <a:rPr sz="1600">
                <a:latin typeface="Courier New" panose="02070309020205020404" charset="0"/>
                <a:sym typeface="+mn-ea"/>
              </a:rPr>
              <a:t>output</a:t>
            </a:r>
            <a:r>
              <a:rPr lang="zh-CN" sz="1600">
                <a:latin typeface="Courier New" panose="02070309020205020404" charset="0"/>
                <a:sym typeface="+mn-ea"/>
              </a:rPr>
              <a:t>实现</a:t>
            </a:r>
            <a:endParaRPr lang="zh-CN" altLang="en-US" sz="1600">
              <a:latin typeface="Courier New" panose="02070309020205020404" charset="0"/>
              <a:sym typeface="+mn-ea"/>
            </a:endParaRPr>
          </a:p>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sz="1600">
                <a:latin typeface="Courier New" panose="02070309020205020404" charset="0"/>
                <a:ea typeface="宋体" panose="02010600030101010101" pitchFamily="2" charset="-122"/>
              </a:rPr>
              <a:t>def output(self):</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遍历单链表，用计数器量控制数据之间留一空格</a:t>
            </a:r>
          </a:p>
          <a:p>
            <a:r>
              <a:rPr sz="1600">
                <a:latin typeface="Courier New" panose="02070309020205020404" charset="0"/>
                <a:ea typeface="宋体" panose="02010600030101010101" pitchFamily="2" charset="-122"/>
              </a:rPr>
              <a:t>        p=self.head.next   # p指向非空单链表的第一个数据结点</a:t>
            </a:r>
          </a:p>
          <a:p>
            <a:r>
              <a:rPr sz="1600">
                <a:latin typeface="Courier New" panose="02070309020205020404" charset="0"/>
                <a:ea typeface="宋体" panose="02010600030101010101" pitchFamily="2" charset="-122"/>
              </a:rPr>
              <a:t>        cnt=0</a:t>
            </a:r>
          </a:p>
          <a:p>
            <a:r>
              <a:rPr sz="1600">
                <a:latin typeface="Courier New" panose="02070309020205020404" charset="0"/>
                <a:ea typeface="宋体" panose="02010600030101010101" pitchFamily="2" charset="-122"/>
              </a:rPr>
              <a:t>        while p!=None:     # 当p还有指向时逐个输出其所指结点的数据</a:t>
            </a:r>
          </a:p>
          <a:p>
            <a:r>
              <a:rPr sz="1600">
                <a:latin typeface="Courier New" panose="02070309020205020404" charset="0"/>
                <a:ea typeface="宋体" panose="02010600030101010101" pitchFamily="2" charset="-122"/>
              </a:rPr>
              <a:t>            cnt+=1</a:t>
            </a:r>
          </a:p>
          <a:p>
            <a:r>
              <a:rPr sz="1600">
                <a:latin typeface="Courier New" panose="02070309020205020404" charset="0"/>
                <a:ea typeface="宋体" panose="02010600030101010101" pitchFamily="2" charset="-122"/>
              </a:rPr>
              <a:t>            if cnt&gt;1:</a:t>
            </a:r>
          </a:p>
          <a:p>
            <a:r>
              <a:rPr sz="1600">
                <a:latin typeface="Courier New" panose="02070309020205020404" charset="0"/>
                <a:ea typeface="宋体" panose="02010600030101010101" pitchFamily="2" charset="-122"/>
              </a:rPr>
              <a:t>                print(' ',end='')</a:t>
            </a:r>
          </a:p>
          <a:p>
            <a:r>
              <a:rPr sz="1600">
                <a:latin typeface="Courier New" panose="02070309020205020404" charset="0"/>
                <a:ea typeface="宋体" panose="02010600030101010101" pitchFamily="2" charset="-122"/>
              </a:rPr>
              <a:t>            print(p.data,end='')</a:t>
            </a:r>
          </a:p>
          <a:p>
            <a:r>
              <a:rPr sz="1600">
                <a:latin typeface="Courier New" panose="02070309020205020404" charset="0"/>
                <a:ea typeface="宋体" panose="02010600030101010101" pitchFamily="2" charset="-122"/>
              </a:rPr>
              <a:t>            p=p.next       # p指向下一个结点（往下走）</a:t>
            </a:r>
          </a:p>
          <a:p>
            <a:r>
              <a:rPr sz="1600">
                <a:latin typeface="Courier New" panose="02070309020205020404" charset="0"/>
                <a:ea typeface="宋体" panose="02010600030101010101" pitchFamily="2" charset="-122"/>
              </a:rPr>
              <a:t>        print()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3.4 </a:t>
            </a:r>
            <a:r>
              <a:rPr lang="zh-CN" altLang="en-US" sz="3200" noProof="0" dirty="0">
                <a:latin typeface="黑体" panose="02010609060101010101" pitchFamily="2" charset="-122"/>
                <a:ea typeface="黑体" panose="02010609060101010101" pitchFamily="2" charset="-122"/>
                <a:sym typeface="+mn-ea"/>
              </a:rPr>
              <a:t>链表的</a:t>
            </a:r>
            <a:r>
              <a:rPr lang="zh-CN" altLang="en-US" sz="3200" dirty="0">
                <a:latin typeface="黑体" panose="02010609060101010101" pitchFamily="2" charset="-122"/>
                <a:ea typeface="黑体" panose="02010609060101010101" pitchFamily="2" charset="-122"/>
                <a:sym typeface="+mn-ea"/>
              </a:rPr>
              <a:t>运用</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23850" y="1275715"/>
            <a:ext cx="797496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deleteSame(ha):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单链表中删除重复元素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global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全局变量</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，存放剩余结点数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p=ha.head.next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指针</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指向第一个数据结点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p!=None: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还有指向时循环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q=p;</a:t>
            </a:r>
            <a:r>
              <a:rPr lang="en-US" sz="1600">
                <a:latin typeface="Courier New" panose="02070309020205020404" charset="0"/>
                <a:sym typeface="+mn-ea"/>
              </a:rPr>
              <a:t>r=p.next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指针</a:t>
            </a:r>
            <a:r>
              <a:rPr lang="en-US" sz="1600">
                <a:latin typeface="Courier New" panose="02070309020205020404" charset="0"/>
                <a:ea typeface="宋体" panose="02010600030101010101" pitchFamily="2" charset="-122"/>
              </a:rPr>
              <a:t>q</a:t>
            </a:r>
            <a:r>
              <a:rPr lang="zh-CN" altLang="en-US" sz="1600">
                <a:latin typeface="Courier New" panose="02070309020205020404" charset="0"/>
                <a:ea typeface="宋体" panose="02010600030101010101" pitchFamily="2" charset="-122"/>
              </a:rPr>
              <a:t>指向</a:t>
            </a:r>
            <a:r>
              <a:rPr lang="en-US" altLang="zh-CN" sz="1600">
                <a:latin typeface="Courier New" panose="02070309020205020404" charset="0"/>
                <a:ea typeface="宋体" panose="02010600030101010101" pitchFamily="2" charset="-122"/>
              </a:rPr>
              <a:t>p</a:t>
            </a:r>
            <a:r>
              <a:rPr lang="zh-CN" altLang="en-US" sz="1600">
                <a:latin typeface="Courier New" panose="02070309020205020404" charset="0"/>
                <a:ea typeface="宋体" panose="02010600030101010101" pitchFamily="2" charset="-122"/>
              </a:rPr>
              <a:t>所指结点，</a:t>
            </a:r>
            <a:r>
              <a:rPr lang="en-US" altLang="zh-CN"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指向</a:t>
            </a:r>
            <a:r>
              <a:rPr lang="en-US" altLang="zh-CN" sz="1600">
                <a:latin typeface="Courier New" panose="02070309020205020404" charset="0"/>
                <a:ea typeface="宋体" panose="02010600030101010101" pitchFamily="2" charset="-122"/>
              </a:rPr>
              <a:t>p</a:t>
            </a:r>
            <a:r>
              <a:rPr lang="zh-CN" altLang="en-US" sz="1600">
                <a:latin typeface="Courier New" panose="02070309020205020404" charset="0"/>
                <a:ea typeface="宋体" panose="02010600030101010101" pitchFamily="2" charset="-122"/>
              </a:rPr>
              <a:t>所指结点的</a:t>
            </a:r>
            <a:r>
              <a:rPr lang="zh-CN" sz="1600">
                <a:latin typeface="Courier New" panose="02070309020205020404" charset="0"/>
                <a:ea typeface="宋体" panose="02010600030101010101" pitchFamily="2" charset="-122"/>
              </a:rPr>
              <a:t>后继   </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r!=None: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还有指向时循环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p.data==r.data:#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所指数据相同，则删除</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所指结点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q.next=r.next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删除</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所指结点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剩余结点数减</a:t>
            </a:r>
            <a:r>
              <a:rPr lang="en-US" sz="1600">
                <a:latin typeface="Courier New" panose="02070309020205020404" charset="0"/>
                <a:ea typeface="宋体" panose="02010600030101010101" pitchFamily="2" charset="-122"/>
              </a:rPr>
              <a:t>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r=r.next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r</a:t>
            </a:r>
            <a:r>
              <a:rPr lang="zh-CN" sz="1600">
                <a:latin typeface="Courier New" panose="02070309020205020404" charset="0"/>
                <a:ea typeface="宋体" panose="02010600030101010101" pitchFamily="2" charset="-122"/>
              </a:rPr>
              <a:t>指针指向下一个结点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所指数据不同，则</a:t>
            </a:r>
            <a:r>
              <a:rPr lang="en-US" sz="1600">
                <a:latin typeface="Courier New" panose="02070309020205020404" charset="0"/>
                <a:ea typeface="宋体" panose="02010600030101010101" pitchFamily="2" charset="-122"/>
              </a:rPr>
              <a:t>q</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同步往下走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往下走后，使</a:t>
            </a:r>
            <a:r>
              <a:rPr lang="en-US" sz="1600">
                <a:latin typeface="Courier New" panose="02070309020205020404" charset="0"/>
                <a:ea typeface="宋体" panose="02010600030101010101" pitchFamily="2" charset="-122"/>
              </a:rPr>
              <a:t>q</a:t>
            </a:r>
            <a:r>
              <a:rPr lang="zh-CN" sz="1600">
                <a:latin typeface="Courier New" panose="02070309020205020404" charset="0"/>
                <a:ea typeface="宋体" panose="02010600030101010101" pitchFamily="2" charset="-122"/>
              </a:rPr>
              <a:t>指向</a:t>
            </a:r>
            <a:r>
              <a:rPr lang="en-US" sz="1600">
                <a:latin typeface="Courier New" panose="02070309020205020404" charset="0"/>
                <a:ea typeface="宋体" panose="02010600030101010101" pitchFamily="2" charset="-122"/>
              </a:rPr>
              <a:t>r</a:t>
            </a:r>
            <a:r>
              <a:rPr lang="zh-CN" sz="1600">
                <a:latin typeface="Courier New" panose="02070309020205020404" charset="0"/>
                <a:ea typeface="宋体" panose="02010600030101010101" pitchFamily="2" charset="-122"/>
              </a:rPr>
              <a:t>所指结点的前驱</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r=r.next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r</a:t>
            </a:r>
            <a:r>
              <a:rPr lang="zh-CN" sz="1600">
                <a:latin typeface="Courier New" panose="02070309020205020404" charset="0"/>
                <a:ea typeface="宋体" panose="02010600030101010101" pitchFamily="2" charset="-122"/>
              </a:rPr>
              <a:t>指针指向下一个结点</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     p=p.next</a:t>
            </a:r>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 p指针指向下一个结点</a:t>
            </a:r>
            <a:endParaRPr lang="zh-CN"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a:t>
            </a:r>
            <a:r>
              <a:rPr sz="3200" noProof="0" dirty="0" err="1">
                <a:latin typeface="黑体" panose="02010609060101010101" pitchFamily="2" charset="-122"/>
                <a:ea typeface="黑体" panose="02010609060101010101" pitchFamily="2" charset="-122"/>
                <a:sym typeface="+mn-ea"/>
              </a:rPr>
              <a:t>链表</a:t>
            </a:r>
            <a:r>
              <a:rPr lang="zh-CN" altLang="en-US" sz="3200" noProof="0" dirty="0">
                <a:latin typeface="黑体" panose="02010609060101010101" pitchFamily="2" charset="-122"/>
                <a:ea typeface="黑体" panose="02010609060101010101" pitchFamily="2" charset="-122"/>
                <a:sym typeface="+mn-ea"/>
              </a:rPr>
              <a:t>的</a:t>
            </a:r>
            <a:r>
              <a:rPr lang="zh-CN" altLang="en-US" sz="3200" dirty="0">
                <a:latin typeface="黑体" panose="02010609060101010101" pitchFamily="2" charset="-122"/>
                <a:ea typeface="黑体" panose="02010609060101010101" pitchFamily="2" charset="-122"/>
                <a:sym typeface="+mn-ea"/>
              </a:rPr>
              <a:t>运用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custDataLst>
              <p:tags r:id="rId1"/>
            </p:custDataLst>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例3.4.2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1327785"/>
            <a:ext cx="7571740"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sym typeface="+mn-ea"/>
              </a:rPr>
              <a:t>调用</a:t>
            </a:r>
            <a:r>
              <a:rPr lang="en-US" sz="1600">
                <a:latin typeface="Courier New" panose="02070309020205020404" charset="0"/>
                <a:sym typeface="+mn-ea"/>
              </a:rPr>
              <a:t>deleteSame</a:t>
            </a:r>
            <a:r>
              <a:rPr lang="zh-CN" sz="1600">
                <a:latin typeface="Courier New" panose="02070309020205020404" charset="0"/>
                <a:sym typeface="+mn-ea"/>
              </a:rPr>
              <a:t>算法删除链表中的重复元素</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try: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控制到文件尾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True: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n=int(input())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输入数据个数</a:t>
            </a:r>
            <a:r>
              <a:rPr lang="en-US" sz="1600">
                <a:latin typeface="Courier New" panose="02070309020205020404" charset="0"/>
                <a:ea typeface="宋体" panose="02010600030101010101" pitchFamily="2" charset="-122"/>
              </a:rPr>
              <a:t>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a=list(map(int,input().split()))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输入</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个数据</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h=LinkList()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创建空链表</a:t>
            </a:r>
            <a:r>
              <a:rPr lang="en-US" sz="1600">
                <a:latin typeface="Courier New" panose="02070309020205020404" charset="0"/>
                <a:ea typeface="宋体" panose="02010600030101010101" pitchFamily="2" charset="-122"/>
              </a:rPr>
              <a:t>h</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h.create(a)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以列表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创建链表</a:t>
            </a:r>
            <a:r>
              <a:rPr lang="en-US" sz="1600">
                <a:latin typeface="Courier New" panose="02070309020205020404" charset="0"/>
                <a:ea typeface="宋体" panose="02010600030101010101" pitchFamily="2" charset="-122"/>
              </a:rPr>
              <a:t>h</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deleteSame(h)</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调用</a:t>
            </a:r>
            <a:r>
              <a:rPr lang="en-US" sz="1600">
                <a:latin typeface="Courier New" panose="02070309020205020404" charset="0"/>
                <a:ea typeface="宋体" panose="02010600030101010101" pitchFamily="2" charset="-122"/>
              </a:rPr>
              <a:t>deleteSame</a:t>
            </a:r>
            <a:r>
              <a:rPr lang="zh-CN" sz="1600">
                <a:latin typeface="Courier New" panose="02070309020205020404" charset="0"/>
                <a:ea typeface="宋体" panose="02010600030101010101" pitchFamily="2" charset="-122"/>
              </a:rPr>
              <a:t>函数删除重复元素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输出剩余结点数</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h.output()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调用链表的遍历方法输出链表</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except EOFError: pass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约瑟夫环</a:t>
            </a:r>
          </a:p>
        </p:txBody>
      </p:sp>
      <p:sp>
        <p:nvSpPr>
          <p:cNvPr id="6" name="文本框 5"/>
          <p:cNvSpPr txBox="1"/>
          <p:nvPr>
            <p:custDataLst>
              <p:tags r:id="rId1"/>
            </p:custDataLst>
          </p:nvPr>
        </p:nvSpPr>
        <p:spPr>
          <a:xfrm>
            <a:off x="323215" y="1275715"/>
            <a:ext cx="7715885" cy="353822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采用带头结点的单循环链表模拟约瑟夫环，每个结点的数据域包含编号</a:t>
            </a:r>
            <a:r>
              <a:rPr lang="en-US" sz="2000">
                <a:latin typeface="Times New Roman" panose="02020603050405020304" pitchFamily="18" charset="0"/>
                <a:sym typeface="+mn-ea"/>
              </a:rPr>
              <a:t>num</a:t>
            </a:r>
            <a:r>
              <a:rPr lang="zh-CN" sz="2000">
                <a:latin typeface="Times New Roman" panose="02020603050405020304" pitchFamily="18" charset="0"/>
                <a:sym typeface="+mn-ea"/>
              </a:rPr>
              <a:t>和密码</a:t>
            </a:r>
            <a:r>
              <a:rPr lang="en-US" sz="2000">
                <a:latin typeface="Times New Roman" panose="02020603050405020304" pitchFamily="18" charset="0"/>
                <a:sym typeface="+mn-ea"/>
              </a:rPr>
              <a:t>key</a:t>
            </a:r>
            <a:r>
              <a:rPr lang="zh-CN" sz="2000">
                <a:latin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使指针p指向头结点，当数据结点数</a:t>
            </a:r>
            <a:r>
              <a:rPr lang="en-US" sz="2000">
                <a:latin typeface="Times New Roman" panose="02020603050405020304" pitchFamily="18" charset="0"/>
                <a:sym typeface="+mn-ea"/>
              </a:rPr>
              <a:t>n</a:t>
            </a:r>
            <a:r>
              <a:rPr lang="zh-CN" sz="2000">
                <a:latin typeface="Times New Roman" panose="02020603050405020304" pitchFamily="18" charset="0"/>
                <a:sym typeface="+mn-ea"/>
              </a:rPr>
              <a:t>大于</a:t>
            </a:r>
            <a:r>
              <a:rPr lang="en-US" sz="2000">
                <a:latin typeface="Times New Roman" panose="02020603050405020304" pitchFamily="18" charset="0"/>
                <a:sym typeface="+mn-ea"/>
              </a:rPr>
              <a:t>0</a:t>
            </a:r>
            <a:r>
              <a:rPr lang="zh-CN" sz="2000">
                <a:latin typeface="Times New Roman" panose="02020603050405020304" pitchFamily="18" charset="0"/>
                <a:sym typeface="+mn-ea"/>
              </a:rPr>
              <a:t>时循环处理：从第一个数据结点开始计数（计数器</a:t>
            </a:r>
            <a:r>
              <a:rPr lang="en-US" sz="2000">
                <a:latin typeface="Times New Roman" panose="02020603050405020304" pitchFamily="18" charset="0"/>
                <a:sym typeface="+mn-ea"/>
              </a:rPr>
              <a:t>cnt</a:t>
            </a:r>
            <a:r>
              <a:rPr lang="zh-CN" sz="2000">
                <a:latin typeface="Times New Roman" panose="02020603050405020304" pitchFamily="18" charset="0"/>
                <a:sym typeface="+mn-ea"/>
              </a:rPr>
              <a:t>增</a:t>
            </a:r>
            <a:r>
              <a:rPr lang="en-US" sz="2000">
                <a:latin typeface="Times New Roman" panose="02020603050405020304" pitchFamily="18" charset="0"/>
                <a:sym typeface="+mn-ea"/>
              </a:rPr>
              <a:t>1</a:t>
            </a:r>
            <a:r>
              <a:rPr lang="zh-CN" sz="2000">
                <a:latin typeface="Times New Roman" panose="02020603050405020304" pitchFamily="18" charset="0"/>
                <a:sym typeface="+mn-ea"/>
              </a:rPr>
              <a:t>、</a:t>
            </a:r>
            <a:r>
              <a:rPr lang="en-US" sz="2000">
                <a:latin typeface="Times New Roman" panose="02020603050405020304" pitchFamily="18" charset="0"/>
                <a:sym typeface="+mn-ea"/>
              </a:rPr>
              <a:t>p</a:t>
            </a:r>
            <a:r>
              <a:rPr lang="zh-CN" sz="2000">
                <a:latin typeface="Times New Roman" panose="02020603050405020304" pitchFamily="18" charset="0"/>
                <a:sym typeface="+mn-ea"/>
              </a:rPr>
              <a:t>指针往下指），当</a:t>
            </a:r>
            <a:r>
              <a:rPr lang="en-US" sz="2000">
                <a:latin typeface="Times New Roman" panose="02020603050405020304" pitchFamily="18" charset="0"/>
                <a:sym typeface="+mn-ea"/>
              </a:rPr>
              <a:t>cnt</a:t>
            </a:r>
            <a:r>
              <a:rPr lang="zh-CN" sz="2000">
                <a:latin typeface="Times New Roman" panose="02020603050405020304" pitchFamily="18" charset="0"/>
                <a:sym typeface="+mn-ea"/>
              </a:rPr>
              <a:t>的值等于</a:t>
            </a:r>
            <a:r>
              <a:rPr lang="en-US" sz="2000">
                <a:latin typeface="Times New Roman" panose="02020603050405020304" pitchFamily="18" charset="0"/>
                <a:sym typeface="+mn-ea"/>
              </a:rPr>
              <a:t>m</a:t>
            </a:r>
            <a:r>
              <a:rPr lang="zh-CN" sz="2000">
                <a:latin typeface="Times New Roman" panose="02020603050405020304" pitchFamily="18" charset="0"/>
                <a:sym typeface="+mn-ea"/>
              </a:rPr>
              <a:t>（初值为</a:t>
            </a:r>
            <a:r>
              <a:rPr lang="en-US" sz="2000">
                <a:latin typeface="Times New Roman" panose="02020603050405020304" pitchFamily="18" charset="0"/>
                <a:sym typeface="+mn-ea"/>
              </a:rPr>
              <a:t>6</a:t>
            </a:r>
            <a:r>
              <a:rPr lang="zh-CN" sz="2000">
                <a:latin typeface="Times New Roman" panose="02020603050405020304" pitchFamily="18" charset="0"/>
                <a:sym typeface="+mn-ea"/>
              </a:rPr>
              <a:t>）时，完成删除操作：</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a:t>
            </a:r>
            <a:r>
              <a:rPr lang="en-US" sz="2000">
                <a:latin typeface="Times New Roman" panose="02020603050405020304" pitchFamily="18" charset="0"/>
                <a:sym typeface="+mn-ea"/>
              </a:rPr>
              <a:t>1</a:t>
            </a:r>
            <a:r>
              <a:rPr lang="zh-CN" sz="2000">
                <a:latin typeface="Times New Roman" panose="02020603050405020304" pitchFamily="18" charset="0"/>
                <a:sym typeface="+mn-ea"/>
              </a:rPr>
              <a:t>）数据结点数</a:t>
            </a:r>
            <a:r>
              <a:rPr lang="en-US" sz="2000">
                <a:latin typeface="Times New Roman" panose="02020603050405020304" pitchFamily="18" charset="0"/>
                <a:sym typeface="+mn-ea"/>
              </a:rPr>
              <a:t>n</a:t>
            </a:r>
            <a:r>
              <a:rPr lang="zh-CN" sz="2000">
                <a:latin typeface="Times New Roman" panose="02020603050405020304" pitchFamily="18" charset="0"/>
                <a:sym typeface="+mn-ea"/>
              </a:rPr>
              <a:t>减</a:t>
            </a:r>
            <a:r>
              <a:rPr lang="en-US" sz="2000">
                <a:latin typeface="Times New Roman" panose="02020603050405020304" pitchFamily="18" charset="0"/>
                <a:sym typeface="+mn-ea"/>
              </a:rPr>
              <a:t>1</a:t>
            </a:r>
            <a:endParaRPr lang="zh-CN" sz="2000">
              <a:latin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a:t>
            </a:r>
            <a:r>
              <a:rPr lang="en-US" sz="2000">
                <a:latin typeface="Times New Roman" panose="02020603050405020304" pitchFamily="18" charset="0"/>
                <a:sym typeface="+mn-ea"/>
              </a:rPr>
              <a:t>2</a:t>
            </a:r>
            <a:r>
              <a:rPr lang="zh-CN" sz="2000">
                <a:latin typeface="Times New Roman" panose="02020603050405020304" pitchFamily="18" charset="0"/>
                <a:sym typeface="+mn-ea"/>
              </a:rPr>
              <a:t>）计数器</a:t>
            </a:r>
            <a:r>
              <a:rPr lang="en-US" sz="2000">
                <a:latin typeface="Times New Roman" panose="02020603050405020304" pitchFamily="18" charset="0"/>
                <a:sym typeface="+mn-ea"/>
              </a:rPr>
              <a:t>cnt</a:t>
            </a:r>
            <a:r>
              <a:rPr lang="zh-CN" sz="2000">
                <a:latin typeface="Times New Roman" panose="02020603050405020304" pitchFamily="18" charset="0"/>
                <a:sym typeface="+mn-ea"/>
              </a:rPr>
              <a:t>重新清</a:t>
            </a:r>
            <a:r>
              <a:rPr lang="en-US" sz="2000">
                <a:latin typeface="Times New Roman" panose="02020603050405020304" pitchFamily="18" charset="0"/>
                <a:sym typeface="+mn-ea"/>
              </a:rPr>
              <a:t>0</a:t>
            </a:r>
            <a:endParaRPr lang="zh-CN" sz="2000">
              <a:latin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a:t>
            </a:r>
            <a:r>
              <a:rPr lang="en-US" sz="2000">
                <a:latin typeface="Times New Roman" panose="02020603050405020304" pitchFamily="18" charset="0"/>
                <a:sym typeface="+mn-ea"/>
              </a:rPr>
              <a:t>3</a:t>
            </a:r>
            <a:r>
              <a:rPr lang="zh-CN" sz="2000">
                <a:latin typeface="Times New Roman" panose="02020603050405020304" pitchFamily="18" charset="0"/>
                <a:sym typeface="+mn-ea"/>
              </a:rPr>
              <a:t>）指针</a:t>
            </a:r>
            <a:r>
              <a:rPr lang="en-US" sz="2000">
                <a:latin typeface="Times New Roman" panose="02020603050405020304" pitchFamily="18" charset="0"/>
                <a:sym typeface="+mn-ea"/>
              </a:rPr>
              <a:t>p</a:t>
            </a:r>
            <a:r>
              <a:rPr lang="zh-CN" sz="2000">
                <a:latin typeface="Times New Roman" panose="02020603050405020304" pitchFamily="18" charset="0"/>
                <a:sym typeface="+mn-ea"/>
              </a:rPr>
              <a:t>所指结点的</a:t>
            </a:r>
            <a:r>
              <a:rPr lang="en-US" sz="2000">
                <a:latin typeface="Times New Roman" panose="02020603050405020304" pitchFamily="18" charset="0"/>
                <a:sym typeface="+mn-ea"/>
              </a:rPr>
              <a:t>num</a:t>
            </a:r>
            <a:r>
              <a:rPr lang="zh-CN" sz="2000">
                <a:latin typeface="Times New Roman" panose="02020603050405020304" pitchFamily="18" charset="0"/>
                <a:sym typeface="+mn-ea"/>
              </a:rPr>
              <a:t>值添加到结果列表中</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a:t>
            </a:r>
            <a:r>
              <a:rPr lang="en-US" sz="2000">
                <a:latin typeface="Times New Roman" panose="02020603050405020304" pitchFamily="18" charset="0"/>
                <a:sym typeface="+mn-ea"/>
              </a:rPr>
              <a:t>4</a:t>
            </a:r>
            <a:r>
              <a:rPr lang="zh-CN" sz="2000">
                <a:latin typeface="Times New Roman" panose="02020603050405020304" pitchFamily="18" charset="0"/>
                <a:sym typeface="+mn-ea"/>
              </a:rPr>
              <a:t>）</a:t>
            </a:r>
            <a:r>
              <a:rPr lang="en-US" sz="2000">
                <a:latin typeface="Times New Roman" panose="02020603050405020304" pitchFamily="18" charset="0"/>
                <a:sym typeface="+mn-ea"/>
              </a:rPr>
              <a:t>m</a:t>
            </a:r>
            <a:r>
              <a:rPr lang="zh-CN" sz="2000">
                <a:latin typeface="Times New Roman" panose="02020603050405020304" pitchFamily="18" charset="0"/>
                <a:sym typeface="+mn-ea"/>
              </a:rPr>
              <a:t>更新为指针</a:t>
            </a:r>
            <a:r>
              <a:rPr lang="en-US" sz="2000">
                <a:latin typeface="Times New Roman" panose="02020603050405020304" pitchFamily="18" charset="0"/>
                <a:sym typeface="+mn-ea"/>
              </a:rPr>
              <a:t>p</a:t>
            </a:r>
            <a:r>
              <a:rPr lang="zh-CN" sz="2000">
                <a:latin typeface="Times New Roman" panose="02020603050405020304" pitchFamily="18" charset="0"/>
                <a:sym typeface="+mn-ea"/>
              </a:rPr>
              <a:t>所指结点的</a:t>
            </a:r>
            <a:r>
              <a:rPr lang="en-US" sz="2000">
                <a:latin typeface="Times New Roman" panose="02020603050405020304" pitchFamily="18" charset="0"/>
                <a:sym typeface="+mn-ea"/>
              </a:rPr>
              <a:t>key</a:t>
            </a:r>
            <a:r>
              <a:rPr lang="zh-CN" sz="2000">
                <a:latin typeface="Times New Roman" panose="02020603050405020304" pitchFamily="18" charset="0"/>
                <a:sym typeface="+mn-ea"/>
              </a:rPr>
              <a:t>值</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a:t>
            </a:r>
            <a:r>
              <a:rPr lang="en-US" sz="2000">
                <a:latin typeface="Times New Roman" panose="02020603050405020304" pitchFamily="18" charset="0"/>
                <a:sym typeface="+mn-ea"/>
              </a:rPr>
              <a:t>5</a:t>
            </a:r>
            <a:r>
              <a:rPr lang="zh-CN" sz="2000">
                <a:latin typeface="Times New Roman" panose="02020603050405020304" pitchFamily="18" charset="0"/>
                <a:sym typeface="+mn-ea"/>
              </a:rPr>
              <a:t>）删除指针</a:t>
            </a:r>
            <a:r>
              <a:rPr lang="en-US" sz="2000">
                <a:latin typeface="Times New Roman" panose="02020603050405020304" pitchFamily="18" charset="0"/>
                <a:sym typeface="+mn-ea"/>
              </a:rPr>
              <a:t>p</a:t>
            </a:r>
            <a:r>
              <a:rPr lang="zh-CN" sz="2000">
                <a:latin typeface="Times New Roman" panose="02020603050405020304" pitchFamily="18" charset="0"/>
                <a:sym typeface="+mn-ea"/>
              </a:rPr>
              <a:t>所指结点。</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约瑟夫环</a:t>
            </a:r>
          </a:p>
        </p:txBody>
      </p:sp>
      <p:sp>
        <p:nvSpPr>
          <p:cNvPr id="6" name="文本框 5"/>
          <p:cNvSpPr txBox="1"/>
          <p:nvPr>
            <p:custDataLst>
              <p:tags r:id="rId1"/>
            </p:custDataLst>
          </p:nvPr>
        </p:nvSpPr>
        <p:spPr>
          <a:xfrm>
            <a:off x="323215" y="1275715"/>
            <a:ext cx="7715885" cy="21837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为便于删除，用一个指针q指向p所指结点的前驱结点。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注意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sz="2000">
                <a:latin typeface="Times New Roman" panose="02020603050405020304" pitchFamily="18" charset="0"/>
                <a:sym typeface="+mn-ea"/>
              </a:rPr>
              <a:t>指针</a:t>
            </a:r>
            <a:r>
              <a:rPr lang="en-US" sz="2000">
                <a:latin typeface="Times New Roman" panose="02020603050405020304" pitchFamily="18" charset="0"/>
                <a:sym typeface="+mn-ea"/>
              </a:rPr>
              <a:t>q</a:t>
            </a:r>
            <a:r>
              <a:rPr lang="zh-CN" sz="2000">
                <a:latin typeface="Times New Roman" panose="02020603050405020304" pitchFamily="18" charset="0"/>
                <a:sym typeface="+mn-ea"/>
              </a:rPr>
              <a:t>在不删结点时与</a:t>
            </a:r>
            <a:r>
              <a:rPr lang="en-US" sz="2000">
                <a:latin typeface="Times New Roman" panose="02020603050405020304" pitchFamily="18" charset="0"/>
                <a:sym typeface="+mn-ea"/>
              </a:rPr>
              <a:t>p</a:t>
            </a:r>
            <a:r>
              <a:rPr lang="zh-CN" sz="2000">
                <a:latin typeface="Times New Roman" panose="02020603050405020304" pitchFamily="18" charset="0"/>
                <a:sym typeface="+mn-ea"/>
              </a:rPr>
              <a:t>同步往下走，但在删除结点时不能往下走。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sz="2000">
                <a:latin typeface="Times New Roman" panose="02020603050405020304" pitchFamily="18" charset="0"/>
                <a:sym typeface="+mn-ea"/>
              </a:rPr>
              <a:t>因单链表带头结点，当指针</a:t>
            </a:r>
            <a:r>
              <a:rPr lang="en-US" sz="2000">
                <a:latin typeface="Times New Roman" panose="02020603050405020304" pitchFamily="18" charset="0"/>
                <a:sym typeface="+mn-ea"/>
              </a:rPr>
              <a:t>p</a:t>
            </a:r>
            <a:r>
              <a:rPr lang="zh-CN" sz="2000">
                <a:latin typeface="Times New Roman" panose="02020603050405020304" pitchFamily="18" charset="0"/>
                <a:sym typeface="+mn-ea"/>
              </a:rPr>
              <a:t>每次重新指向头结点时，应使</a:t>
            </a:r>
            <a:r>
              <a:rPr lang="en-US" sz="2000">
                <a:latin typeface="Times New Roman" panose="02020603050405020304" pitchFamily="18" charset="0"/>
                <a:sym typeface="+mn-ea"/>
              </a:rPr>
              <a:t>p</a:t>
            </a:r>
            <a:r>
              <a:rPr lang="zh-CN" sz="2000">
                <a:latin typeface="Times New Roman" panose="02020603050405020304" pitchFamily="18" charset="0"/>
                <a:sym typeface="+mn-ea"/>
              </a:rPr>
              <a:t>指向第一个数据结点（此时使</a:t>
            </a:r>
            <a:r>
              <a:rPr lang="en-US" sz="2000">
                <a:latin typeface="Times New Roman" panose="02020603050405020304" pitchFamily="18" charset="0"/>
                <a:sym typeface="+mn-ea"/>
              </a:rPr>
              <a:t>q</a:t>
            </a:r>
            <a:r>
              <a:rPr lang="zh-CN" sz="2000">
                <a:latin typeface="Times New Roman" panose="02020603050405020304" pitchFamily="18" charset="0"/>
                <a:sym typeface="+mn-ea"/>
              </a:rPr>
              <a:t>指向头结点）。</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结点类的定义</a:t>
            </a:r>
          </a:p>
        </p:txBody>
      </p:sp>
      <p:sp>
        <p:nvSpPr>
          <p:cNvPr id="4" name="文本框 3"/>
          <p:cNvSpPr txBox="1"/>
          <p:nvPr>
            <p:custDataLst>
              <p:tags r:id="rId2"/>
            </p:custDataLst>
          </p:nvPr>
        </p:nvSpPr>
        <p:spPr>
          <a:xfrm>
            <a:off x="395605" y="3435985"/>
            <a:ext cx="5541645" cy="132207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Node: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定义结点类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__init__(self, num=None, key=None):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self.num=num</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self.key=key</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self.next=None</a:t>
            </a:r>
            <a:endParaRPr lang="en-US" altLang="en-US" sz="1600">
              <a:latin typeface="Courier New" panose="0207030902020502040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约瑟夫环</a:t>
            </a:r>
          </a:p>
        </p:txBody>
      </p:sp>
      <p:sp>
        <p:nvSpPr>
          <p:cNvPr id="5" name="文本框 4"/>
          <p:cNvSpPr txBox="1"/>
          <p:nvPr/>
        </p:nvSpPr>
        <p:spPr>
          <a:xfrm>
            <a:off x="355600" y="1674495"/>
            <a:ext cx="7620000" cy="3046095"/>
          </a:xfrm>
          <a:prstGeom prst="rect">
            <a:avLst/>
          </a:prstGeom>
          <a:noFill/>
          <a:ln w="9525">
            <a:noFill/>
          </a:ln>
        </p:spPr>
        <p:txBody>
          <a:bodyPr wrap="square">
            <a:spAutoFit/>
          </a:bodyPr>
          <a:lstStyle/>
          <a:p>
            <a:r>
              <a:rPr lang="en-US" sz="1600" dirty="0">
                <a:latin typeface="Courier New" panose="02070309020205020404" charset="0"/>
                <a:ea typeface="宋体" panose="02010600030101010101" pitchFamily="2" charset="-122"/>
              </a:rPr>
              <a:t>class </a:t>
            </a:r>
            <a:r>
              <a:rPr lang="en-US" sz="1600" dirty="0" err="1">
                <a:latin typeface="Courier New" panose="02070309020205020404" charset="0"/>
                <a:ea typeface="宋体" panose="02010600030101010101" pitchFamily="2" charset="-122"/>
              </a:rPr>
              <a:t>LinkList</a:t>
            </a:r>
            <a:r>
              <a:rPr lang="en-US" sz="1600" dirty="0">
                <a:latin typeface="Courier New" panose="02070309020205020404" charset="0"/>
                <a:ea typeface="宋体" panose="02010600030101010101" pitchFamily="2" charset="-122"/>
              </a:rPr>
              <a:t>:              #</a:t>
            </a:r>
            <a:r>
              <a:rPr lang="en-US" sz="1600" dirty="0">
                <a:latin typeface="Courier New" panose="02070309020205020404" charset="0"/>
                <a:ea typeface="宋体" panose="02010600030101010101" pitchFamily="2" charset="-122"/>
                <a:cs typeface="Courier New" panose="02070309020205020404" charset="0"/>
              </a:rPr>
              <a:t> </a:t>
            </a:r>
            <a:r>
              <a:rPr lang="zh-CN" sz="1600" dirty="0">
                <a:latin typeface="Courier New" panose="02070309020205020404" charset="0"/>
                <a:ea typeface="宋体" panose="02010600030101010101" pitchFamily="2" charset="-122"/>
              </a:rPr>
              <a:t>定义链表类</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def __</a:t>
            </a:r>
            <a:r>
              <a:rPr lang="en-US" sz="1600" dirty="0" err="1">
                <a:latin typeface="Courier New" panose="02070309020205020404" charset="0"/>
                <a:ea typeface="宋体" panose="02010600030101010101" pitchFamily="2" charset="-122"/>
              </a:rPr>
              <a:t>init</a:t>
            </a:r>
            <a:r>
              <a:rPr lang="en-US" sz="1600" dirty="0">
                <a:latin typeface="Courier New" panose="02070309020205020404" charset="0"/>
                <a:ea typeface="宋体" panose="02010600030101010101" pitchFamily="2" charset="-122"/>
              </a:rPr>
              <a:t>__(self):</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err="1">
                <a:latin typeface="Courier New" panose="02070309020205020404" charset="0"/>
                <a:ea typeface="宋体" panose="02010600030101010101" pitchFamily="2" charset="-122"/>
              </a:rPr>
              <a:t>self.head</a:t>
            </a:r>
            <a:r>
              <a:rPr lang="en-US" sz="1600" dirty="0">
                <a:latin typeface="Courier New" panose="02070309020205020404" charset="0"/>
                <a:ea typeface="宋体" panose="02010600030101010101" pitchFamily="2" charset="-122"/>
              </a:rPr>
              <a:t>=Node()</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def create(self, a):</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创建单循环链表</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tail=</a:t>
            </a:r>
            <a:r>
              <a:rPr lang="en-US" sz="1600" dirty="0" err="1">
                <a:latin typeface="Courier New" panose="02070309020205020404" charset="0"/>
                <a:ea typeface="宋体" panose="02010600030101010101" pitchFamily="2" charset="-122"/>
              </a:rPr>
              <a:t>self.head</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指针</a:t>
            </a:r>
            <a:r>
              <a:rPr lang="en-US" sz="1600" dirty="0">
                <a:latin typeface="Courier New" panose="02070309020205020404" charset="0"/>
                <a:ea typeface="宋体" panose="02010600030101010101" pitchFamily="2" charset="-122"/>
              </a:rPr>
              <a:t>tail</a:t>
            </a:r>
            <a:r>
              <a:rPr lang="zh-CN" sz="1600" dirty="0">
                <a:latin typeface="Courier New" panose="02070309020205020404" charset="0"/>
                <a:ea typeface="宋体" panose="02010600030101010101" pitchFamily="2" charset="-122"/>
              </a:rPr>
              <a:t>指向尾结点（初始为头结点）</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for </a:t>
            </a:r>
            <a:r>
              <a:rPr lang="en-US" sz="1600" dirty="0" err="1">
                <a:latin typeface="Courier New" panose="02070309020205020404" charset="0"/>
                <a:ea typeface="宋体" panose="02010600030101010101" pitchFamily="2" charset="-122"/>
              </a:rPr>
              <a:t>i</a:t>
            </a:r>
            <a:r>
              <a:rPr lang="en-US" sz="1600" dirty="0">
                <a:latin typeface="Courier New" panose="02070309020205020404" charset="0"/>
                <a:ea typeface="宋体" panose="02010600030101010101" pitchFamily="2" charset="-122"/>
              </a:rPr>
              <a:t> in range(</a:t>
            </a:r>
            <a:r>
              <a:rPr lang="en-US" sz="1600" dirty="0" err="1">
                <a:latin typeface="Courier New" panose="02070309020205020404" charset="0"/>
                <a:ea typeface="宋体" panose="02010600030101010101" pitchFamily="2" charset="-122"/>
              </a:rPr>
              <a:t>len</a:t>
            </a:r>
            <a:r>
              <a:rPr lang="en-US" sz="1600" dirty="0">
                <a:latin typeface="Courier New" panose="02070309020205020404" charset="0"/>
                <a:ea typeface="宋体" panose="02010600030101010101" pitchFamily="2" charset="-122"/>
              </a:rPr>
              <a:t>(a)):</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p=Node(i+1, a[</a:t>
            </a:r>
            <a:r>
              <a:rPr lang="en-US" sz="1600" dirty="0" err="1">
                <a:latin typeface="Courier New" panose="02070309020205020404" charset="0"/>
                <a:ea typeface="宋体" panose="02010600030101010101" pitchFamily="2" charset="-122"/>
              </a:rPr>
              <a:t>i</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创建新结点，用指针</a:t>
            </a:r>
            <a:r>
              <a:rPr lang="en-US" sz="1600" dirty="0">
                <a:latin typeface="Courier New" panose="02070309020205020404" charset="0"/>
                <a:ea typeface="宋体" panose="02010600030101010101" pitchFamily="2" charset="-122"/>
              </a:rPr>
              <a:t>p</a:t>
            </a:r>
            <a:r>
              <a:rPr lang="zh-CN" sz="1600" dirty="0">
                <a:latin typeface="Courier New" panose="02070309020205020404" charset="0"/>
                <a:ea typeface="宋体" panose="02010600030101010101" pitchFamily="2" charset="-122"/>
              </a:rPr>
              <a:t>指向</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err="1">
                <a:latin typeface="Courier New" panose="02070309020205020404" charset="0"/>
                <a:ea typeface="宋体" panose="02010600030101010101" pitchFamily="2" charset="-122"/>
              </a:rPr>
              <a:t>tail.next</a:t>
            </a:r>
            <a:r>
              <a:rPr lang="en-US" sz="1600" dirty="0">
                <a:latin typeface="Courier New" panose="02070309020205020404" charset="0"/>
                <a:ea typeface="宋体" panose="02010600030101010101" pitchFamily="2" charset="-122"/>
              </a:rPr>
              <a:t>=p</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新结点链接到尾结点之后</a:t>
            </a:r>
            <a:endParaRPr lang="en-US" sz="1600" dirty="0">
              <a:latin typeface="Courier New" panose="02070309020205020404" charset="0"/>
              <a:ea typeface="宋体" panose="02010600030101010101" pitchFamily="2" charset="-122"/>
              <a:cs typeface="Courier New" panose="02070309020205020404" charset="0"/>
            </a:endParaRPr>
          </a:p>
          <a:p>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tail=p</a:t>
            </a:r>
            <a:r>
              <a:rPr lang="en-US" sz="1600" dirty="0">
                <a:latin typeface="Courier New" panose="02070309020205020404" charset="0"/>
                <a:ea typeface="宋体" panose="02010600030101010101" pitchFamily="2" charset="-122"/>
                <a:cs typeface="Courier New" panose="02070309020205020404" charset="0"/>
              </a:rPr>
              <a:t>           </a:t>
            </a:r>
            <a:r>
              <a:rPr lang="en-US" sz="1600" dirty="0">
                <a:latin typeface="Courier New" panose="02070309020205020404" charset="0"/>
                <a:ea typeface="宋体" panose="02010600030101010101" pitchFamily="2" charset="-122"/>
              </a:rPr>
              <a:t># </a:t>
            </a:r>
            <a:r>
              <a:rPr lang="zh-CN" sz="1600" dirty="0">
                <a:latin typeface="Courier New" panose="02070309020205020404" charset="0"/>
                <a:ea typeface="宋体" panose="02010600030101010101" pitchFamily="2" charset="-122"/>
              </a:rPr>
              <a:t>新结点成为新的尾结点</a:t>
            </a:r>
          </a:p>
          <a:p>
            <a:r>
              <a:rPr lang="en-US" sz="1600" dirty="0">
                <a:latin typeface="Courier New" panose="02070309020205020404" charset="0"/>
                <a:sym typeface="+mn-ea"/>
              </a:rPr>
              <a:t>        # </a:t>
            </a:r>
            <a:r>
              <a:rPr lang="en-US" sz="1600" dirty="0" err="1">
                <a:latin typeface="Courier New" panose="02070309020205020404" charset="0"/>
                <a:sym typeface="+mn-ea"/>
              </a:rPr>
              <a:t>尾结点的指针域指向头结点，构成循环链表</a:t>
            </a:r>
            <a:endParaRPr lang="en-US" sz="1600" dirty="0">
              <a:latin typeface="Times New Roman" panose="02020603050405020304" pitchFamily="18" charset="0"/>
              <a:ea typeface="宋体" panose="02010600030101010101" pitchFamily="2" charset="-122"/>
              <a:cs typeface="Times New Roman" panose="02020603050405020304" pitchFamily="18" charset="0"/>
            </a:endParaRPr>
          </a:p>
          <a:p>
            <a:r>
              <a:rPr lang="en-US" sz="1600" dirty="0">
                <a:latin typeface="Times New Roman" panose="02020603050405020304" pitchFamily="18" charset="0"/>
                <a:ea typeface="宋体" panose="02010600030101010101" pitchFamily="2" charset="-122"/>
                <a:cs typeface="Times New Roman" panose="02020603050405020304" pitchFamily="18" charset="0"/>
              </a:rPr>
              <a:t>                   </a:t>
            </a:r>
            <a:r>
              <a:rPr lang="en-US" sz="1600" dirty="0" err="1">
                <a:latin typeface="Courier New" panose="02070309020205020404" charset="0"/>
                <a:ea typeface="宋体" panose="02010600030101010101" pitchFamily="2" charset="-122"/>
              </a:rPr>
              <a:t>tail.next</a:t>
            </a:r>
            <a:r>
              <a:rPr lang="en-US" sz="1600" dirty="0">
                <a:latin typeface="Courier New" panose="02070309020205020404" charset="0"/>
                <a:ea typeface="宋体" panose="02010600030101010101" pitchFamily="2" charset="-122"/>
              </a:rPr>
              <a:t>=</a:t>
            </a:r>
            <a:r>
              <a:rPr lang="en-US" sz="1600" dirty="0" err="1">
                <a:latin typeface="Courier New" panose="02070309020205020404" charset="0"/>
                <a:ea typeface="宋体" panose="02010600030101010101" pitchFamily="2" charset="-122"/>
              </a:rPr>
              <a:t>self.head</a:t>
            </a:r>
            <a:endParaRPr lang="en-US" sz="1600" dirty="0">
              <a:latin typeface="Courier New" panose="02070309020205020404" charset="0"/>
              <a:ea typeface="宋体" panose="02010600030101010101" pitchFamily="2" charset="-122"/>
            </a:endParaRPr>
          </a:p>
        </p:txBody>
      </p:sp>
      <p:sp>
        <p:nvSpPr>
          <p:cNvPr id="6" name="文本框 5"/>
          <p:cNvSpPr txBox="1"/>
          <p:nvPr>
            <p:custDataLst>
              <p:tags r:id="rId1"/>
            </p:custDataLst>
          </p:nvPr>
        </p:nvSpPr>
        <p:spPr>
          <a:xfrm>
            <a:off x="323215" y="1275715"/>
            <a:ext cx="771588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链表类的定义</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约瑟夫环</a:t>
            </a:r>
          </a:p>
        </p:txBody>
      </p:sp>
      <p:sp>
        <p:nvSpPr>
          <p:cNvPr id="5" name="文本框 4"/>
          <p:cNvSpPr txBox="1"/>
          <p:nvPr/>
        </p:nvSpPr>
        <p:spPr>
          <a:xfrm>
            <a:off x="355600" y="1674495"/>
            <a:ext cx="8248848" cy="3046095"/>
          </a:xfrm>
          <a:prstGeom prst="rect">
            <a:avLst/>
          </a:prstGeom>
          <a:noFill/>
          <a:ln w="9525">
            <a:noFill/>
          </a:ln>
        </p:spPr>
        <p:txBody>
          <a:bodyPr wrap="square">
            <a:spAutoFit/>
          </a:bodyPr>
          <a:lstStyle/>
          <a:p>
            <a:r>
              <a:rPr sz="1600" dirty="0">
                <a:latin typeface="Courier New" panose="02070309020205020404" charset="0"/>
                <a:ea typeface="宋体" panose="02010600030101010101" pitchFamily="2" charset="-122"/>
              </a:rPr>
              <a:t>def solve(la, n):                # </a:t>
            </a:r>
            <a:r>
              <a:rPr sz="1600" dirty="0" err="1">
                <a:latin typeface="Courier New" panose="02070309020205020404" charset="0"/>
                <a:ea typeface="宋体" panose="02010600030101010101" pitchFamily="2" charset="-122"/>
              </a:rPr>
              <a:t>约瑟夫环问题求解算法</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q=p=</a:t>
            </a:r>
            <a:r>
              <a:rPr sz="1600" dirty="0" err="1">
                <a:latin typeface="Courier New" panose="02070309020205020404" charset="0"/>
                <a:ea typeface="宋体" panose="02010600030101010101" pitchFamily="2" charset="-122"/>
              </a:rPr>
              <a:t>la.head</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res=[]</a:t>
            </a:r>
            <a:r>
              <a:rPr lang="en-US"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cnt</a:t>
            </a:r>
            <a:r>
              <a:rPr sz="1600" dirty="0">
                <a:latin typeface="Courier New" panose="02070309020205020404" charset="0"/>
                <a:ea typeface="宋体" panose="02010600030101010101" pitchFamily="2" charset="-122"/>
              </a:rPr>
              <a:t>=0</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m=6</a:t>
            </a:r>
          </a:p>
          <a:p>
            <a:r>
              <a:rPr sz="1600" dirty="0">
                <a:latin typeface="Courier New" panose="02070309020205020404" charset="0"/>
                <a:ea typeface="宋体" panose="02010600030101010101" pitchFamily="2" charset="-122"/>
              </a:rPr>
              <a:t>    while n&gt;0:                   # </a:t>
            </a:r>
            <a:r>
              <a:rPr sz="1600" dirty="0" err="1">
                <a:latin typeface="Courier New" panose="02070309020205020404" charset="0"/>
                <a:ea typeface="宋体" panose="02010600030101010101" pitchFamily="2" charset="-122"/>
              </a:rPr>
              <a:t>当圈中还有人时反复执行</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cnt</a:t>
            </a:r>
            <a:r>
              <a:rPr sz="1600" dirty="0">
                <a:latin typeface="Courier New" panose="02070309020205020404" charset="0"/>
                <a:ea typeface="宋体" panose="02010600030101010101" pitchFamily="2" charset="-122"/>
              </a:rPr>
              <a:t>+=1</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p=</a:t>
            </a:r>
            <a:r>
              <a:rPr sz="1600" dirty="0" err="1">
                <a:latin typeface="Courier New" panose="02070309020205020404" charset="0"/>
                <a:ea typeface="宋体" panose="02010600030101010101" pitchFamily="2" charset="-122"/>
              </a:rPr>
              <a:t>p.next</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if p==</a:t>
            </a:r>
            <a:r>
              <a:rPr sz="1600" dirty="0" err="1">
                <a:latin typeface="Courier New" panose="02070309020205020404" charset="0"/>
                <a:ea typeface="宋体" panose="02010600030101010101" pitchFamily="2" charset="-122"/>
              </a:rPr>
              <a:t>la.head</a:t>
            </a:r>
            <a:r>
              <a:rPr sz="1600" dirty="0">
                <a:latin typeface="Courier New" panose="02070309020205020404" charset="0"/>
                <a:ea typeface="宋体" panose="02010600030101010101" pitchFamily="2" charset="-122"/>
              </a:rPr>
              <a:t>:           # </a:t>
            </a:r>
            <a:r>
              <a:rPr sz="1600" dirty="0" err="1">
                <a:latin typeface="Courier New" panose="02070309020205020404" charset="0"/>
                <a:ea typeface="宋体" panose="02010600030101010101" pitchFamily="2" charset="-122"/>
              </a:rPr>
              <a:t>p指针走到头结点时跳过该结点</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q=p</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p=</a:t>
            </a:r>
            <a:r>
              <a:rPr sz="1600" dirty="0" err="1">
                <a:latin typeface="Courier New" panose="02070309020205020404" charset="0"/>
                <a:ea typeface="宋体" panose="02010600030101010101" pitchFamily="2" charset="-122"/>
              </a:rPr>
              <a:t>p.next</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if </a:t>
            </a:r>
            <a:r>
              <a:rPr sz="1600" dirty="0" err="1">
                <a:latin typeface="Courier New" panose="02070309020205020404" charset="0"/>
                <a:ea typeface="宋体" panose="02010600030101010101" pitchFamily="2" charset="-122"/>
              </a:rPr>
              <a:t>cnt</a:t>
            </a:r>
            <a:r>
              <a:rPr sz="1600" dirty="0">
                <a:latin typeface="Courier New" panose="02070309020205020404" charset="0"/>
                <a:ea typeface="宋体" panose="02010600030101010101" pitchFamily="2" charset="-122"/>
              </a:rPr>
              <a:t>==m:               # </a:t>
            </a:r>
            <a:r>
              <a:rPr sz="1600" dirty="0" err="1">
                <a:latin typeface="Courier New" panose="02070309020205020404" charset="0"/>
                <a:ea typeface="宋体" panose="02010600030101010101" pitchFamily="2" charset="-122"/>
              </a:rPr>
              <a:t>若报到m，则出圈</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res.append</a:t>
            </a:r>
            <a:r>
              <a:rPr sz="1600" dirty="0">
                <a:latin typeface="Courier New" panose="02070309020205020404" charset="0"/>
                <a:ea typeface="宋体" panose="02010600030101010101" pitchFamily="2" charset="-122"/>
              </a:rPr>
              <a:t>(</a:t>
            </a:r>
            <a:r>
              <a:rPr sz="1600" dirty="0" err="1">
                <a:latin typeface="Courier New" panose="02070309020205020404" charset="0"/>
                <a:ea typeface="宋体" panose="02010600030101010101" pitchFamily="2" charset="-122"/>
              </a:rPr>
              <a:t>p.num</a:t>
            </a:r>
            <a:r>
              <a:rPr sz="1600" dirty="0">
                <a:latin typeface="Courier New" panose="02070309020205020404" charset="0"/>
                <a:ea typeface="宋体" panose="02010600030101010101" pitchFamily="2" charset="-122"/>
              </a:rPr>
              <a:t>)</a:t>
            </a:r>
            <a:r>
              <a:rPr lang="en-US" sz="1600" dirty="0">
                <a:latin typeface="Courier New" panose="02070309020205020404" charset="0"/>
                <a:ea typeface="宋体" panose="02010600030101010101" pitchFamily="2" charset="-122"/>
              </a:rPr>
              <a:t>    # </a:t>
            </a:r>
            <a:r>
              <a:rPr lang="en-US" sz="1600" dirty="0" err="1">
                <a:latin typeface="Courier New" panose="02070309020205020404" charset="0"/>
                <a:ea typeface="宋体" panose="02010600030101010101" pitchFamily="2" charset="-122"/>
              </a:rPr>
              <a:t>p所指结点的num</a:t>
            </a:r>
            <a:r>
              <a:rPr lang="zh-CN" altLang="en-US" sz="1600" dirty="0">
                <a:latin typeface="Courier New" panose="02070309020205020404" charset="0"/>
                <a:ea typeface="宋体" panose="02010600030101010101" pitchFamily="2" charset="-122"/>
              </a:rPr>
              <a:t>添入</a:t>
            </a:r>
            <a:r>
              <a:rPr lang="en-US" sz="1600" dirty="0" err="1">
                <a:latin typeface="Courier New" panose="02070309020205020404" charset="0"/>
                <a:ea typeface="宋体" panose="02010600030101010101" pitchFamily="2" charset="-122"/>
              </a:rPr>
              <a:t>结果列表res</a:t>
            </a:r>
            <a:r>
              <a:rPr sz="1600" dirty="0">
                <a:latin typeface="Courier New" panose="02070309020205020404" charset="0"/>
                <a:ea typeface="宋体" panose="02010600030101010101" pitchFamily="2" charset="-122"/>
              </a:rPr>
              <a:t>    </a:t>
            </a:r>
          </a:p>
          <a:p>
            <a:r>
              <a:rPr sz="1600" dirty="0">
                <a:latin typeface="Courier New" panose="02070309020205020404" charset="0"/>
                <a:ea typeface="宋体" panose="02010600030101010101" pitchFamily="2" charset="-122"/>
              </a:rPr>
              <a:t>            m=</a:t>
            </a:r>
            <a:r>
              <a:rPr sz="1600" dirty="0" err="1">
                <a:latin typeface="Courier New" panose="02070309020205020404" charset="0"/>
                <a:ea typeface="宋体" panose="02010600030101010101" pitchFamily="2" charset="-122"/>
              </a:rPr>
              <a:t>p.key</a:t>
            </a:r>
            <a:r>
              <a:rPr lang="en-US"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q.next</a:t>
            </a:r>
            <a:r>
              <a:rPr sz="1600" dirty="0">
                <a:latin typeface="Courier New" panose="02070309020205020404" charset="0"/>
                <a:ea typeface="宋体" panose="02010600030101010101" pitchFamily="2" charset="-122"/>
              </a:rPr>
              <a:t>=</a:t>
            </a:r>
            <a:r>
              <a:rPr sz="1600" dirty="0" err="1">
                <a:latin typeface="Courier New" panose="02070309020205020404" charset="0"/>
                <a:ea typeface="宋体" panose="02010600030101010101" pitchFamily="2" charset="-122"/>
              </a:rPr>
              <a:t>p.next</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n-=1</a:t>
            </a:r>
            <a:r>
              <a:rPr lang="en-US"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cnt</a:t>
            </a:r>
            <a:r>
              <a:rPr sz="1600" dirty="0">
                <a:latin typeface="Courier New" panose="02070309020205020404" charset="0"/>
                <a:ea typeface="宋体" panose="02010600030101010101" pitchFamily="2" charset="-122"/>
              </a:rPr>
              <a:t>=0</a:t>
            </a:r>
          </a:p>
          <a:p>
            <a:r>
              <a:rPr sz="1600" dirty="0">
                <a:latin typeface="Courier New" panose="02070309020205020404" charset="0"/>
                <a:ea typeface="宋体" panose="02010600030101010101" pitchFamily="2" charset="-122"/>
              </a:rPr>
              <a:t>        else:                    # </a:t>
            </a:r>
            <a:r>
              <a:rPr sz="1600" dirty="0" err="1">
                <a:latin typeface="Courier New" panose="02070309020205020404" charset="0"/>
                <a:ea typeface="宋体" panose="02010600030101010101" pitchFamily="2" charset="-122"/>
              </a:rPr>
              <a:t>若还没出圈，则q往下走</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q=p</a:t>
            </a:r>
          </a:p>
          <a:p>
            <a:r>
              <a:rPr sz="1600" dirty="0">
                <a:latin typeface="Courier New" panose="02070309020205020404" charset="0"/>
                <a:ea typeface="宋体" panose="02010600030101010101" pitchFamily="2" charset="-122"/>
              </a:rPr>
              <a:t>    print(*res)                  # </a:t>
            </a:r>
            <a:r>
              <a:rPr sz="1600" dirty="0" err="1">
                <a:latin typeface="Courier New" panose="02070309020205020404" charset="0"/>
                <a:ea typeface="宋体" panose="02010600030101010101" pitchFamily="2" charset="-122"/>
              </a:rPr>
              <a:t>输出结果列表</a:t>
            </a:r>
            <a:r>
              <a:rPr lang="zh-CN" sz="1600" dirty="0">
                <a:latin typeface="Courier New" panose="02070309020205020404" charset="0"/>
                <a:ea typeface="宋体" panose="02010600030101010101" pitchFamily="2" charset="-122"/>
              </a:rPr>
              <a:t>中元素（空格间隔）</a:t>
            </a:r>
          </a:p>
        </p:txBody>
      </p:sp>
      <p:sp>
        <p:nvSpPr>
          <p:cNvPr id="6" name="文本框 5"/>
          <p:cNvSpPr txBox="1"/>
          <p:nvPr>
            <p:custDataLst>
              <p:tags r:id="rId1"/>
            </p:custDataLst>
          </p:nvPr>
        </p:nvSpPr>
        <p:spPr>
          <a:xfrm>
            <a:off x="323215" y="1275715"/>
            <a:ext cx="771588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约瑟夫环求解算法</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约瑟夫环</a:t>
            </a:r>
          </a:p>
        </p:txBody>
      </p:sp>
      <p:sp>
        <p:nvSpPr>
          <p:cNvPr id="5" name="文本框 4"/>
          <p:cNvSpPr txBox="1"/>
          <p:nvPr/>
        </p:nvSpPr>
        <p:spPr>
          <a:xfrm>
            <a:off x="355600" y="1674495"/>
            <a:ext cx="7620000" cy="181483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T=int(input())                        # 输入测试组数</a:t>
            </a:r>
          </a:p>
          <a:p>
            <a:r>
              <a:rPr sz="1600">
                <a:latin typeface="Courier New" panose="02070309020205020404" charset="0"/>
                <a:ea typeface="宋体" panose="02010600030101010101" pitchFamily="2" charset="-122"/>
              </a:rPr>
              <a:t>for i in range(T):                    # 用for循环控制T组测试</a:t>
            </a:r>
          </a:p>
          <a:p>
            <a:r>
              <a:rPr sz="1600">
                <a:latin typeface="Courier New" panose="02070309020205020404" charset="0"/>
                <a:ea typeface="宋体" panose="02010600030101010101" pitchFamily="2" charset="-122"/>
              </a:rPr>
              <a:t>    n=int(input())</a:t>
            </a:r>
          </a:p>
          <a:p>
            <a:r>
              <a:rPr sz="1600">
                <a:latin typeface="Courier New" panose="02070309020205020404" charset="0"/>
                <a:ea typeface="宋体" panose="02010600030101010101" pitchFamily="2" charset="-122"/>
              </a:rPr>
              <a:t>    a=list(map(int, input().split()))</a:t>
            </a:r>
          </a:p>
          <a:p>
            <a:r>
              <a:rPr sz="1600">
                <a:latin typeface="Courier New" panose="02070309020205020404" charset="0"/>
                <a:ea typeface="宋体" panose="02010600030101010101" pitchFamily="2" charset="-122"/>
              </a:rPr>
              <a:t>    la=LinkList()                     # 创建空链表</a:t>
            </a:r>
          </a:p>
          <a:p>
            <a:r>
              <a:rPr sz="1600">
                <a:latin typeface="Courier New" panose="02070309020205020404" charset="0"/>
                <a:ea typeface="宋体" panose="02010600030101010101" pitchFamily="2" charset="-122"/>
              </a:rPr>
              <a:t>    la.create(a)                      # 以整数列表a创建循环链表</a:t>
            </a:r>
          </a:p>
          <a:p>
            <a:r>
              <a:rPr sz="1600">
                <a:latin typeface="Courier New" panose="02070309020205020404" charset="0"/>
                <a:ea typeface="宋体" panose="02010600030101010101" pitchFamily="2" charset="-122"/>
              </a:rPr>
              <a:t>    solve(la, n)                      # 调用约瑟夫环求解算法</a:t>
            </a:r>
          </a:p>
        </p:txBody>
      </p:sp>
      <p:sp>
        <p:nvSpPr>
          <p:cNvPr id="6" name="文本框 5"/>
          <p:cNvSpPr txBox="1"/>
          <p:nvPr>
            <p:custDataLst>
              <p:tags r:id="rId1"/>
            </p:custDataLst>
          </p:nvPr>
        </p:nvSpPr>
        <p:spPr>
          <a:xfrm>
            <a:off x="323215" y="1275715"/>
            <a:ext cx="771588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调用约瑟夫环求解算法</a:t>
            </a:r>
          </a:p>
        </p:txBody>
      </p:sp>
      <p:sp>
        <p:nvSpPr>
          <p:cNvPr id="2" name="文本框 1">
            <a:extLst>
              <a:ext uri="{FF2B5EF4-FFF2-40B4-BE49-F238E27FC236}">
                <a16:creationId xmlns:a16="http://schemas.microsoft.com/office/drawing/2014/main" id="{06757260-57F0-47B3-9CC3-3EBB4249416D}"/>
              </a:ext>
            </a:extLst>
          </p:cNvPr>
          <p:cNvSpPr txBox="1"/>
          <p:nvPr/>
        </p:nvSpPr>
        <p:spPr>
          <a:xfrm>
            <a:off x="467544" y="4083918"/>
            <a:ext cx="7920880" cy="369332"/>
          </a:xfrm>
          <a:prstGeom prst="rect">
            <a:avLst/>
          </a:prstGeom>
          <a:noFill/>
        </p:spPr>
        <p:txBody>
          <a:bodyPr wrap="square" rtlCol="0">
            <a:spAutoFit/>
          </a:bodyPr>
          <a:lstStyle/>
          <a:p>
            <a:r>
              <a:rPr lang="zh-CN" altLang="en-US" dirty="0"/>
              <a:t>本题采用不带头结点的单循环链表求解可更方便，读者可尝试实现之。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约瑟夫环</a:t>
            </a: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cs typeface="Times New Roman" panose="02020603050405020304" pitchFamily="18" charset="0"/>
              </a:rPr>
              <a:t>       </a:t>
            </a:r>
            <a:r>
              <a:rPr sz="1800">
                <a:cs typeface="Times New Roman" panose="02020603050405020304" pitchFamily="18" charset="0"/>
              </a:rPr>
              <a:t>对于每组测试，按照出列的顺序输出各人的编号。每两个编号之间留一个空格。</a:t>
            </a:r>
          </a:p>
        </p:txBody>
      </p:sp>
      <p:sp>
        <p:nvSpPr>
          <p:cNvPr id="2" name="文本框 1"/>
          <p:cNvSpPr txBox="1"/>
          <p:nvPr>
            <p:custDataLst>
              <p:tags r:id="rId1"/>
            </p:custDataLst>
          </p:nvPr>
        </p:nvSpPr>
        <p:spPr>
          <a:xfrm>
            <a:off x="395605" y="2212340"/>
            <a:ext cx="3476625" cy="2584450"/>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2</a:t>
            </a:r>
          </a:p>
          <a:p>
            <a:r>
              <a:rPr lang="en-US" sz="1800">
                <a:latin typeface="Times New Roman" panose="02020603050405020304" pitchFamily="18" charset="0"/>
                <a:ea typeface="宋体" panose="02010600030101010101" pitchFamily="2" charset="-122"/>
              </a:rPr>
              <a:t>7</a:t>
            </a:r>
          </a:p>
          <a:p>
            <a:r>
              <a:rPr lang="en-US" sz="1800">
                <a:latin typeface="Times New Roman" panose="02020603050405020304" pitchFamily="18" charset="0"/>
                <a:ea typeface="宋体" panose="02010600030101010101" pitchFamily="2" charset="-122"/>
              </a:rPr>
              <a:t>3 1 7 2 4 8 4</a:t>
            </a:r>
          </a:p>
          <a:p>
            <a:r>
              <a:rPr lang="en-US" sz="1800">
                <a:latin typeface="Times New Roman" panose="02020603050405020304" pitchFamily="18" charset="0"/>
                <a:ea typeface="宋体" panose="02010600030101010101" pitchFamily="2" charset="-122"/>
              </a:rPr>
              <a:t>10</a:t>
            </a:r>
          </a:p>
          <a:p>
            <a:r>
              <a:rPr lang="en-US" sz="1800">
                <a:latin typeface="Times New Roman" panose="02020603050405020304" pitchFamily="18" charset="0"/>
                <a:ea typeface="宋体" panose="02010600030101010101" pitchFamily="2" charset="-122"/>
              </a:rPr>
              <a:t>6 9 6 14 9 7 9 13 14 2</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6 1 4 7 2 3 5</a:t>
            </a:r>
          </a:p>
          <a:p>
            <a:r>
              <a:rPr lang="en-US" sz="1800">
                <a:latin typeface="Times New Roman" panose="02020603050405020304" pitchFamily="18" charset="0"/>
                <a:ea typeface="宋体" panose="02010600030101010101" pitchFamily="2" charset="-122"/>
              </a:rPr>
              <a:t>6 3 10 2 7 4 8 9 5 1</a:t>
            </a:r>
          </a:p>
        </p:txBody>
      </p:sp>
      <p:sp>
        <p:nvSpPr>
          <p:cNvPr id="4" name="文本框 3"/>
          <p:cNvSpPr txBox="1"/>
          <p:nvPr/>
        </p:nvSpPr>
        <p:spPr>
          <a:xfrm>
            <a:off x="3131820" y="3651885"/>
            <a:ext cx="5080000" cy="922020"/>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可用单向循环链表模拟约瑟夫环，并根据题目描述进行出圈处理（在链表中逐个删除结点）。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3.1 </a:t>
            </a:r>
            <a:r>
              <a:rPr lang="zh-CN" altLang="en-US" sz="3200" noProof="0" dirty="0">
                <a:ln>
                  <a:noFill/>
                </a:ln>
                <a:effectLst/>
                <a:uLnTx/>
                <a:uFillTx/>
                <a:latin typeface="黑体" panose="02010609060101010101" pitchFamily="2" charset="-122"/>
                <a:ea typeface="黑体" panose="02010609060101010101" pitchFamily="2" charset="-122"/>
                <a:sym typeface="+mn-ea"/>
              </a:rPr>
              <a:t>链表的基础知识</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链表基础</a:t>
            </a:r>
          </a:p>
        </p:txBody>
      </p:sp>
      <p:sp>
        <p:nvSpPr>
          <p:cNvPr id="6" name="文本框 5"/>
          <p:cNvSpPr txBox="1"/>
          <p:nvPr/>
        </p:nvSpPr>
        <p:spPr>
          <a:xfrm>
            <a:off x="292100" y="1348105"/>
            <a:ext cx="7666355" cy="21228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cs typeface="Times New Roman" panose="02020603050405020304" pitchFamily="18" charset="0"/>
                <a:sym typeface="+mn-ea"/>
              </a:rPr>
              <a:t>链表用一组地址任意的存储单元存放线性表中的数据元素。</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链表可认为是以</a:t>
            </a:r>
            <a:r>
              <a:rPr sz="2000" strike="noStrike" noProof="0" dirty="0">
                <a:ln>
                  <a:noFill/>
                </a:ln>
                <a:effectLst/>
                <a:uLnTx/>
                <a:uFillTx/>
                <a:latin typeface="宋体" panose="02010600030101010101" pitchFamily="2" charset="-122"/>
                <a:cs typeface="宋体" panose="02010600030101010101" pitchFamily="2" charset="-122"/>
                <a:sym typeface="+mn-ea"/>
              </a:rPr>
              <a:t>“结点的序列”</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表示的线性表。</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链表中的一个结点包含数据域和指针域两部分，其中，数据域存放数据元素，而指针域存放其他结点的地址。</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设结点包含一个整型数据域data和一个指针域next（用来指向下一个结点），则单链表结点类定义如下：</a:t>
            </a:r>
          </a:p>
        </p:txBody>
      </p:sp>
      <p:sp>
        <p:nvSpPr>
          <p:cNvPr id="100" name="文本框 99"/>
          <p:cNvSpPr txBox="1"/>
          <p:nvPr/>
        </p:nvSpPr>
        <p:spPr>
          <a:xfrm>
            <a:off x="666750" y="3433445"/>
            <a:ext cx="7525385" cy="1198880"/>
          </a:xfrm>
          <a:prstGeom prst="rect">
            <a:avLst/>
          </a:prstGeom>
          <a:noFill/>
          <a:ln w="9525">
            <a:noFill/>
          </a:ln>
        </p:spPr>
        <p:txBody>
          <a:bodyPr wrap="square">
            <a:spAutoFit/>
          </a:bodyPr>
          <a:lstStyle/>
          <a:p>
            <a:r>
              <a:rPr sz="1800">
                <a:latin typeface="Courier New" panose="02070309020205020404" charset="0"/>
                <a:ea typeface="宋体" panose="02010600030101010101" pitchFamily="2" charset="-122"/>
              </a:rPr>
              <a:t>class Node:             # 定义结点类</a:t>
            </a:r>
          </a:p>
          <a:p>
            <a:r>
              <a:rPr sz="1800">
                <a:latin typeface="Courier New" panose="02070309020205020404" charset="0"/>
                <a:ea typeface="宋体" panose="02010600030101010101" pitchFamily="2" charset="-122"/>
              </a:rPr>
              <a:t>    def __init__(self, data):</a:t>
            </a:r>
          </a:p>
          <a:p>
            <a:r>
              <a:rPr sz="1800">
                <a:latin typeface="Courier New" panose="02070309020205020404" charset="0"/>
                <a:ea typeface="宋体" panose="02010600030101010101" pitchFamily="2" charset="-122"/>
              </a:rPr>
              <a:t>        self.data=data</a:t>
            </a:r>
          </a:p>
          <a:p>
            <a:r>
              <a:rPr sz="1800">
                <a:latin typeface="Courier New" panose="02070309020205020404" charset="0"/>
                <a:ea typeface="宋体" panose="02010600030101010101" pitchFamily="2" charset="-122"/>
              </a:rPr>
              <a:t>        self.next=None  # 指针域为空指针，以None表示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fill="hold"/>
                                        <p:tgtEl>
                                          <p:spTgt spid="100"/>
                                        </p:tgtEl>
                                        <p:attrNameLst>
                                          <p:attrName>ppt_x</p:attrName>
                                        </p:attrNameLst>
                                      </p:cBhvr>
                                      <p:tavLst>
                                        <p:tav tm="0">
                                          <p:val>
                                            <p:strVal val="#ppt_x"/>
                                          </p:val>
                                        </p:tav>
                                        <p:tav tm="100000">
                                          <p:val>
                                            <p:strVal val="#ppt_x"/>
                                          </p:val>
                                        </p:tav>
                                      </p:tavLst>
                                    </p:anim>
                                    <p:anim calcmode="lin" valueType="num">
                                      <p:cBhvr additive="base">
                                        <p:cTn id="3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10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3.1 </a:t>
            </a:r>
            <a:r>
              <a:rPr sz="3200" noProof="0" dirty="0" err="1">
                <a:ln>
                  <a:noFill/>
                </a:ln>
                <a:effectLst/>
                <a:uLnTx/>
                <a:uFillTx/>
                <a:latin typeface="黑体" panose="02010609060101010101" pitchFamily="2" charset="-122"/>
                <a:ea typeface="黑体" panose="02010609060101010101" pitchFamily="2" charset="-122"/>
                <a:sym typeface="+mn-ea"/>
              </a:rPr>
              <a:t>链表的基础知识</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链表基础</a:t>
            </a: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cs typeface="Times New Roman" panose="02020603050405020304" pitchFamily="18" charset="0"/>
                <a:sym typeface="+mn-ea"/>
              </a:rPr>
              <a:t>带头结点的单</a:t>
            </a:r>
            <a:r>
              <a:rPr altLang="zh-CN" sz="2000" strike="noStrike" noProof="0" dirty="0">
                <a:ln>
                  <a:noFill/>
                </a:ln>
                <a:effectLst/>
                <a:uLnTx/>
                <a:uFillTx/>
                <a:cs typeface="Times New Roman" panose="02020603050405020304" pitchFamily="18" charset="0"/>
                <a:sym typeface="+mn-ea"/>
              </a:rPr>
              <a:t>链表</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p:nvPr/>
        </p:nvGraphicFramePr>
        <p:xfrm>
          <a:off x="653415" y="1707515"/>
          <a:ext cx="7549515" cy="867410"/>
        </p:xfrm>
        <a:graphic>
          <a:graphicData uri="http://schemas.openxmlformats.org/presentationml/2006/ole">
            <mc:AlternateContent xmlns:mc="http://schemas.openxmlformats.org/markup-compatibility/2006">
              <mc:Choice xmlns:v="urn:schemas-microsoft-com:vml" Requires="v">
                <p:oleObj spid="_x0000_s1031" r:id="rId3" imgW="7543800" imgH="866775" progId="Paint.Picture">
                  <p:embed/>
                </p:oleObj>
              </mc:Choice>
              <mc:Fallback>
                <p:oleObj r:id="rId3" imgW="7543800" imgH="866775" progId="Paint.Picture">
                  <p:embed/>
                  <p:pic>
                    <p:nvPicPr>
                      <p:cNvPr id="0" name="图片 3"/>
                      <p:cNvPicPr/>
                      <p:nvPr/>
                    </p:nvPicPr>
                    <p:blipFill>
                      <a:blip r:embed="rId4"/>
                      <a:stretch>
                        <a:fillRect/>
                      </a:stretch>
                    </p:blipFill>
                    <p:spPr>
                      <a:xfrm>
                        <a:off x="653415" y="1707515"/>
                        <a:ext cx="7549515" cy="867410"/>
                      </a:xfrm>
                      <a:prstGeom prst="rect">
                        <a:avLst/>
                      </a:prstGeom>
                    </p:spPr>
                  </p:pic>
                </p:oleObj>
              </mc:Fallback>
            </mc:AlternateContent>
          </a:graphicData>
        </a:graphic>
      </p:graphicFrame>
      <p:sp>
        <p:nvSpPr>
          <p:cNvPr id="7" name="文本框 6"/>
          <p:cNvSpPr txBox="1"/>
          <p:nvPr/>
        </p:nvSpPr>
        <p:spPr>
          <a:xfrm>
            <a:off x="323215" y="2428875"/>
            <a:ext cx="8212455" cy="25533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sz="2000" strike="noStrike" noProof="0" dirty="0">
                <a:ln>
                  <a:noFill/>
                </a:ln>
                <a:effectLst/>
                <a:uLnTx/>
                <a:uFillTx/>
                <a:cs typeface="Times New Roman" panose="02020603050405020304" pitchFamily="18" charset="0"/>
                <a:sym typeface="+mn-ea"/>
              </a:rPr>
              <a:t>头结点：</a:t>
            </a:r>
            <a:r>
              <a:rPr lang="zh-CN" sz="2000">
                <a:latin typeface="Times New Roman" panose="02020603050405020304" pitchFamily="18" charset="0"/>
                <a:cs typeface="Times New Roman" panose="02020603050405020304" pitchFamily="18" charset="0"/>
                <a:sym typeface="+mn-ea"/>
              </a:rPr>
              <a:t>该结点的数据域不存放有效数据（图中以灰色填充）</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a:latin typeface="Times New Roman" panose="02020603050405020304" pitchFamily="18" charset="0"/>
                <a:cs typeface="Times New Roman" panose="02020603050405020304" pitchFamily="18" charset="0"/>
                <a:sym typeface="+mn-ea"/>
              </a:rPr>
              <a:t>头指针：存放头结点的地址的指针变量，通常取名为head</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a:latin typeface="Times New Roman" panose="02020603050405020304" pitchFamily="18" charset="0"/>
                <a:cs typeface="Times New Roman" panose="02020603050405020304" pitchFamily="18" charset="0"/>
                <a:sym typeface="+mn-ea"/>
              </a:rPr>
              <a:t>链表结束标志：尾结点的指针域为空指针N</a:t>
            </a:r>
            <a:r>
              <a:rPr lang="en-US" altLang="zh-CN" sz="2000">
                <a:latin typeface="Times New Roman" panose="02020603050405020304" pitchFamily="18" charset="0"/>
                <a:cs typeface="Times New Roman" panose="02020603050405020304" pitchFamily="18" charset="0"/>
                <a:sym typeface="+mn-ea"/>
              </a:rPr>
              <a:t>one</a:t>
            </a:r>
            <a:r>
              <a:rPr lang="zh-CN" altLang="en-US" sz="2000">
                <a:latin typeface="Times New Roman" panose="02020603050405020304" pitchFamily="18" charset="0"/>
                <a:cs typeface="Times New Roman" panose="02020603050405020304" pitchFamily="18" charset="0"/>
                <a:sym typeface="+mn-ea"/>
              </a:rPr>
              <a:t>（图中以“∧”表示）</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a:latin typeface="Times New Roman" panose="02020603050405020304" pitchFamily="18" charset="0"/>
                <a:cs typeface="Times New Roman" panose="02020603050405020304" pitchFamily="18" charset="0"/>
                <a:sym typeface="+mn-ea"/>
              </a:rPr>
              <a:t>前驱与后继：后继（后一个结点）的地址存放在前驱（前一个结点）的指针域，前驱的指针域指向后继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a:latin typeface="Times New Roman" panose="02020603050405020304" pitchFamily="18" charset="0"/>
                <a:cs typeface="Times New Roman" panose="02020603050405020304" pitchFamily="18" charset="0"/>
                <a:sym typeface="+mn-ea"/>
              </a:rPr>
              <a:t>单链表的访问规则：从头开始、顺序访问</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altLang="en-US" sz="2000">
                <a:latin typeface="Times New Roman" panose="02020603050405020304" pitchFamily="18" charset="0"/>
                <a:cs typeface="Times New Roman" panose="02020603050405020304" pitchFamily="18" charset="0"/>
                <a:sym typeface="+mn-ea"/>
              </a:rPr>
              <a:t>何时宜用链表：频繁进行插入和删除操作</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821245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类与</a:t>
            </a:r>
            <a:r>
              <a:rPr sz="2000" strike="noStrike" noProof="0" dirty="0">
                <a:ln>
                  <a:noFill/>
                </a:ln>
                <a:effectLst/>
                <a:uLnTx/>
                <a:uFillTx/>
                <a:latin typeface="Times New Roman" panose="02020603050405020304" pitchFamily="18" charset="0"/>
                <a:cs typeface="Times New Roman" panose="02020603050405020304" pitchFamily="18" charset="0"/>
                <a:sym typeface="+mn-ea"/>
              </a:rPr>
              <a:t>链表类</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的定义</a:t>
            </a:r>
          </a:p>
        </p:txBody>
      </p:sp>
      <p:sp>
        <p:nvSpPr>
          <p:cNvPr id="7" name="文本框 6"/>
          <p:cNvSpPr txBox="1"/>
          <p:nvPr/>
        </p:nvSpPr>
        <p:spPr>
          <a:xfrm>
            <a:off x="365125" y="1708150"/>
            <a:ext cx="7807325" cy="230695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class Node:                  # 结点类</a:t>
            </a:r>
          </a:p>
          <a:p>
            <a:r>
              <a:rPr sz="1600">
                <a:latin typeface="Courier New" panose="02070309020205020404" charset="0"/>
                <a:ea typeface="宋体" panose="02010600030101010101" pitchFamily="2" charset="-122"/>
              </a:rPr>
              <a:t>    def __init__(self, data):# 初始化方法</a:t>
            </a:r>
          </a:p>
          <a:p>
            <a:r>
              <a:rPr sz="1600">
                <a:latin typeface="Courier New" panose="02070309020205020404" charset="0"/>
                <a:ea typeface="宋体" panose="02010600030101010101" pitchFamily="2" charset="-122"/>
              </a:rPr>
              <a:t>        self.data=data       # 数据域data</a:t>
            </a:r>
          </a:p>
          <a:p>
            <a:r>
              <a:rPr sz="1600">
                <a:latin typeface="Courier New" panose="02070309020205020404" charset="0"/>
                <a:ea typeface="宋体" panose="02010600030101010101" pitchFamily="2" charset="-122"/>
              </a:rPr>
              <a:t>        self.next=None       # 指针域next，初值为空指针None</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class LinkList:              # 带头结点的单链表类</a:t>
            </a:r>
          </a:p>
          <a:p>
            <a:r>
              <a:rPr sz="1600">
                <a:latin typeface="Courier New" panose="02070309020205020404" charset="0"/>
                <a:ea typeface="宋体" panose="02010600030101010101" pitchFamily="2" charset="-122"/>
              </a:rPr>
              <a:t>    def __init__(self):      # 初始化</a:t>
            </a:r>
          </a:p>
          <a:p>
            <a:r>
              <a:rPr sz="1600">
                <a:latin typeface="Courier New" panose="02070309020205020404" charset="0"/>
                <a:ea typeface="宋体" panose="02010600030101010101" pitchFamily="2" charset="-122"/>
              </a:rPr>
              <a:t>        self.head=Node(None) # 头结点的数据域不存放数据元素</a:t>
            </a:r>
            <a:r>
              <a:rPr lang="zh-CN" sz="1600">
                <a:latin typeface="Courier New" panose="02070309020205020404" charset="0"/>
                <a:ea typeface="宋体" panose="02010600030101010101" pitchFamily="2" charset="-122"/>
              </a:rPr>
              <a:t>，置</a:t>
            </a:r>
            <a:r>
              <a:rPr lang="en-US" altLang="zh-CN" sz="1600">
                <a:latin typeface="Courier New" panose="02070309020205020404" charset="0"/>
                <a:ea typeface="宋体" panose="02010600030101010101" pitchFamily="2" charset="-122"/>
              </a:rPr>
              <a:t>None</a:t>
            </a:r>
          </a:p>
          <a:p>
            <a:r>
              <a:rPr lang="en-US" altLang="zh-CN" sz="1600">
                <a:latin typeface="Courier New" panose="02070309020205020404" charset="0"/>
                <a:ea typeface="宋体" panose="02010600030101010101" pitchFamily="2" charset="-122"/>
              </a:rPr>
              <a:t>    #</a:t>
            </a:r>
            <a:r>
              <a:rPr lang="zh-CN" altLang="en-US" sz="1600">
                <a:latin typeface="Courier New" panose="02070309020205020404" charset="0"/>
                <a:ea typeface="宋体" panose="02010600030101010101" pitchFamily="2" charset="-122"/>
              </a:rPr>
              <a:t>其他成员函数定义，之后逐个实现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8212455" cy="706755"/>
          </a:xfrm>
          <a:prstGeom prst="rect">
            <a:avLst/>
          </a:prstGeom>
          <a:noFill/>
        </p:spPr>
        <p:txBody>
          <a:bodyPr wrap="square" rtlCol="0" anchor="t">
            <a:spAutoFit/>
          </a:bodyPr>
          <a:lstStyle/>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创建</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a:t>
            </a:r>
            <a:r>
              <a:rPr sz="2000" strike="noStrike" noProof="0" dirty="0">
                <a:ln>
                  <a:noFill/>
                </a:ln>
                <a:effectLst/>
                <a:uLnTx/>
                <a:uFillTx/>
                <a:latin typeface="Times New Roman" panose="02020603050405020304" pitchFamily="18" charset="0"/>
                <a:cs typeface="Times New Roman" panose="02020603050405020304" pitchFamily="18" charset="0"/>
                <a:sym typeface="+mn-ea"/>
              </a:rPr>
              <a:t>链表</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zh-CN" sz="2000" noProof="0" dirty="0">
                <a:ln>
                  <a:noFill/>
                </a:ln>
                <a:effectLst/>
                <a:uLnTx/>
                <a:uFillTx/>
                <a:latin typeface="Times New Roman" panose="02020603050405020304" pitchFamily="18" charset="0"/>
                <a:cs typeface="Times New Roman" panose="02020603050405020304" pitchFamily="18" charset="0"/>
                <a:sym typeface="+mn-ea"/>
              </a:rPr>
              <a:t>以列表</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中的元素为数据域，</a:t>
            </a:r>
            <a:r>
              <a:rPr lang="zh-CN" sz="2000" noProof="0" dirty="0">
                <a:ln>
                  <a:noFill/>
                </a:ln>
                <a:effectLst/>
                <a:uLnTx/>
                <a:uFillTx/>
                <a:latin typeface="Times New Roman" panose="02020603050405020304" pitchFamily="18" charset="0"/>
                <a:cs typeface="Times New Roman" panose="02020603050405020304" pitchFamily="18" charset="0"/>
                <a:sym typeface="+mn-ea"/>
              </a:rPr>
              <a:t>逐个创建新结点并将其链接到尾结点之后。</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23850" y="2066290"/>
            <a:ext cx="7820660" cy="181483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LinkList: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带头结点的单链表类</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create(self, a):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创建带头结点的单链表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tail=self.head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对于空链表，头结点也是尾结点，</a:t>
            </a:r>
            <a:r>
              <a:rPr lang="en-US" sz="1600">
                <a:latin typeface="Courier New" panose="02070309020205020404" charset="0"/>
                <a:ea typeface="宋体" panose="02010600030101010101" pitchFamily="2" charset="-122"/>
              </a:rPr>
              <a:t>tail</a:t>
            </a:r>
            <a:r>
              <a:rPr lang="zh-CN" sz="1600">
                <a:latin typeface="Courier New" panose="02070309020205020404" charset="0"/>
                <a:ea typeface="宋体" panose="02010600030101010101" pitchFamily="2" charset="-122"/>
              </a:rPr>
              <a:t>指向尾结点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range(len(a)):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以下标形式遍历</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p=Node(a[i])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创建数据域为</a:t>
            </a:r>
            <a:r>
              <a:rPr lang="en-US" sz="1600">
                <a:latin typeface="Courier New" panose="02070309020205020404" charset="0"/>
                <a:ea typeface="宋体" panose="02010600030101010101" pitchFamily="2" charset="-122"/>
              </a:rPr>
              <a:t>a[i]</a:t>
            </a:r>
            <a:r>
              <a:rPr lang="zh-CN" sz="1600">
                <a:latin typeface="Courier New" panose="02070309020205020404" charset="0"/>
                <a:ea typeface="宋体" panose="02010600030101010101" pitchFamily="2" charset="-122"/>
              </a:rPr>
              <a:t>的新结点并由</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tail.next=p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新结点链接到尾结点之后</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tail=p</a:t>
            </a:r>
            <a:r>
              <a:rPr lang="en-US" sz="1600">
                <a:latin typeface="Times New Roman" panose="02020603050405020304" pitchFamily="18"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 tail指向新的尾结点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3.2 </a:t>
            </a:r>
            <a:r>
              <a:rPr lang="zh-CN" altLang="en-US" sz="3200" noProof="0" dirty="0">
                <a:latin typeface="黑体" panose="02010609060101010101" pitchFamily="2" charset="-122"/>
                <a:ea typeface="黑体" panose="02010609060101010101" pitchFamily="2" charset="-122"/>
                <a:sym typeface="+mn-ea"/>
              </a:rPr>
              <a:t>单链表的</a:t>
            </a:r>
            <a:r>
              <a:rPr lang="zh-CN" altLang="en-US" sz="3200" dirty="0">
                <a:latin typeface="黑体" panose="02010609060101010101" pitchFamily="2" charset="-122"/>
                <a:ea typeface="黑体" panose="02010609060101010101" pitchFamily="2" charset="-122"/>
                <a:sym typeface="+mn-ea"/>
              </a:rPr>
              <a:t>实现</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p>
        </p:txBody>
      </p:sp>
      <p:sp>
        <p:nvSpPr>
          <p:cNvPr id="6" name="文本框 5"/>
          <p:cNvSpPr txBox="1"/>
          <p:nvPr/>
        </p:nvSpPr>
        <p:spPr>
          <a:xfrm>
            <a:off x="292100" y="1348105"/>
            <a:ext cx="767270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创建</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逆序</a:t>
            </a:r>
            <a:r>
              <a:rPr sz="2000" strike="noStrike" noProof="0" dirty="0">
                <a:ln>
                  <a:noFill/>
                </a:ln>
                <a:effectLst/>
                <a:uLnTx/>
                <a:uFillTx/>
                <a:latin typeface="Times New Roman" panose="02020603050405020304" pitchFamily="18" charset="0"/>
                <a:cs typeface="Times New Roman" panose="02020603050405020304" pitchFamily="18" charset="0"/>
                <a:sym typeface="+mn-ea"/>
              </a:rPr>
              <a:t>链表</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：以列表</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中的元素为数据域，</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逐个创建新结点并将其链接到头结点之后，第一个数据结点之前。</a:t>
            </a:r>
          </a:p>
        </p:txBody>
      </p:sp>
      <p:sp>
        <p:nvSpPr>
          <p:cNvPr id="100" name="文本框 99"/>
          <p:cNvSpPr txBox="1"/>
          <p:nvPr/>
        </p:nvSpPr>
        <p:spPr>
          <a:xfrm>
            <a:off x="395605" y="2066925"/>
            <a:ext cx="7571105" cy="156845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class LinkList:                      # 带头结点的单链表类</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def createRev(self, a):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创建带头结点的逆序单链表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 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以迭代项形式遍历</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p=Node(it)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创建数据域为</a:t>
            </a:r>
            <a:r>
              <a:rPr lang="en-US" sz="1600">
                <a:latin typeface="Courier New" panose="02070309020205020404" charset="0"/>
                <a:ea typeface="宋体" panose="02010600030101010101" pitchFamily="2" charset="-122"/>
              </a:rPr>
              <a:t>it</a:t>
            </a:r>
            <a:r>
              <a:rPr lang="zh-CN" sz="1600">
                <a:latin typeface="Courier New" panose="02070309020205020404" charset="0"/>
                <a:ea typeface="宋体" panose="02010600030101010101" pitchFamily="2" charset="-122"/>
              </a:rPr>
              <a:t>的新结点并由</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p.next=self.head.next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新结点链接到首结点之前</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self.head.next=p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新结点链接到头结点之后</a:t>
            </a:r>
            <a:endParaRPr lang="zh-CN" alt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6f062934-1340-4828-9a09-1385c64d294c"/>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12</TotalTime>
  <Words>3962</Words>
  <Application>Microsoft Office PowerPoint</Application>
  <PresentationFormat>全屏显示(16:9)</PresentationFormat>
  <Paragraphs>439</Paragraphs>
  <Slides>39</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9" baseType="lpstr">
      <vt:lpstr>黑体</vt:lpstr>
      <vt:lpstr>宋体</vt:lpstr>
      <vt:lpstr>微软雅黑</vt:lpstr>
      <vt:lpstr>Arial</vt:lpstr>
      <vt:lpstr>Courier New</vt:lpstr>
      <vt:lpstr>Garamond</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655</cp:revision>
  <dcterms:created xsi:type="dcterms:W3CDTF">2007-09-26T00:31:00Z</dcterms:created>
  <dcterms:modified xsi:type="dcterms:W3CDTF">2023-06-23T11:36:00Z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679BDD6A712A4E4BAB28F1E99BC0B838</vt:lpwstr>
  </property>
</Properties>
</file>