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256" r:id="rId2"/>
    <p:sldId id="690" r:id="rId3"/>
    <p:sldId id="1057" r:id="rId4"/>
    <p:sldId id="1058" r:id="rId5"/>
    <p:sldId id="791" r:id="rId6"/>
    <p:sldId id="952" r:id="rId7"/>
    <p:sldId id="953" r:id="rId8"/>
    <p:sldId id="954" r:id="rId9"/>
    <p:sldId id="955" r:id="rId10"/>
    <p:sldId id="1085" r:id="rId11"/>
    <p:sldId id="1086" r:id="rId12"/>
    <p:sldId id="1092" r:id="rId13"/>
    <p:sldId id="959" r:id="rId14"/>
    <p:sldId id="958" r:id="rId15"/>
    <p:sldId id="1087" r:id="rId16"/>
    <p:sldId id="1089" r:id="rId17"/>
    <p:sldId id="1090" r:id="rId18"/>
    <p:sldId id="1091" r:id="rId19"/>
    <p:sldId id="905" r:id="rId20"/>
    <p:sldId id="906" r:id="rId21"/>
    <p:sldId id="965" r:id="rId22"/>
    <p:sldId id="967" r:id="rId23"/>
    <p:sldId id="991" r:id="rId24"/>
    <p:sldId id="992" r:id="rId25"/>
    <p:sldId id="993" r:id="rId26"/>
    <p:sldId id="964" r:id="rId27"/>
    <p:sldId id="1093" r:id="rId28"/>
    <p:sldId id="1094" r:id="rId29"/>
    <p:sldId id="1095" r:id="rId30"/>
    <p:sldId id="1096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5" userDrawn="1">
          <p15:clr>
            <a:srgbClr val="A4A3A4"/>
          </p15:clr>
        </p15:guide>
        <p15:guide id="2" pos="2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/>
    <p:restoredTop sz="94623"/>
  </p:normalViewPr>
  <p:slideViewPr>
    <p:cSldViewPr showGuides="1">
      <p:cViewPr varScale="1">
        <p:scale>
          <a:sx n="133" d="100"/>
          <a:sy n="133" d="100"/>
        </p:scale>
        <p:origin x="126" y="270"/>
      </p:cViewPr>
      <p:guideLst>
        <p:guide orient="horz" pos="1685"/>
        <p:guide pos="2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队列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31165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：迷宫最短步数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5.1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循环队列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5.2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链式队列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5.3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Queue类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5.4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循环队列的实现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5120" y="1242695"/>
            <a:ext cx="799973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入队、出队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SqQueue: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顺序存储的循环队列类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push(self, e):                   # 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self.full()==True:            # 若队满，则无法入队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self.elem[self.rear]=e           # 把e存放到队尾指针所指位置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self.rear=(self.rear+1)%MaxSize  # 队尾指针增1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pop(self):                       # 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self.empty()==True:           # 若队空，则无法出队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 False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self.front=(self.front+1)%MaxSize# 队头指针增1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True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循环队列的实现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5120" y="1242695"/>
            <a:ext cx="79997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sz="1600">
                <a:latin typeface="Courier New" panose="02070309020205020404" charset="0"/>
                <a:sym typeface="+mn-ea"/>
              </a:rPr>
              <a:t>遍历队列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SqQueue: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顺序存储的循环队列类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output(self):                    # 遍历队列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self.empty()==True: return    # 若队空，则返回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cnt=0                      # 计数器，控制数据之间间隔一个空格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self.empty()==False: # 当队列非空时循环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cnt+=1                 # 计数器增1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cnt&gt;1:              # 不是第一个数据，则先输出一个空格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print(' ',end='')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print(self.getFront(),end='')# 输出队头元素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self.pop()                   # 队头元素出队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print()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94970" y="4228465"/>
            <a:ext cx="7868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因空队列不存在队头元素，故用成员函数getFront取队头元素前应先用判断队列非空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循环队列的实现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5120" y="1242695"/>
            <a:ext cx="79997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调用循环</a:t>
            </a:r>
            <a:r>
              <a:rPr sz="1600">
                <a:latin typeface="Courier New" panose="02070309020205020404" charset="0"/>
                <a:sym typeface="+mn-ea"/>
              </a:rPr>
              <a:t>队列</a:t>
            </a:r>
            <a:r>
              <a:rPr lang="zh-CN" sz="1600">
                <a:latin typeface="Courier New" panose="02070309020205020404" charset="0"/>
                <a:sym typeface="+mn-ea"/>
              </a:rPr>
              <a:t>基本操作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a=list(map(int,input().split()))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q=SqQueue()                     # 创建空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循环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for it in a:                    # 列表a的元素逐个入队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q.push(it)                  # it入队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q.output()                      # 调用队列的output方法，输出队列元素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</a:t>
            </a: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3855" y="1327785"/>
            <a:ext cx="7533640" cy="1586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链式队列</a:t>
            </a:r>
            <a:r>
              <a:rPr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是采用链式存储结构实现的队列，其插入操作限定在链表的表尾，删除操作限定在链表的表头。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用带头结点的链表（设指针域为next）表示链式队列，用指向头结点的指针front表示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队头指针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，用指向尾结点的指针rear表示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队尾指针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链式队列示意图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755" y="2643505"/>
            <a:ext cx="5887218" cy="2160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03225" y="3291840"/>
            <a:ext cx="383413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指向链式队列的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队头元素的指针是什么？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链式队列中入队、出队如何操作？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75715"/>
            <a:ext cx="75780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Node:                    # 定义结点类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__init__(self, data):  # 初始化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self.data=data         # 数据域data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self.next=None         # 指针域next，初值为空指针None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LinkQueue:               # 定义链式循环队列类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__init__(self):        # 初始化，创建带头结点的链式空队列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self.front=Node(None)  # 创建一个头结点并由队头指针指向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self.rear=self.front   # 队尾指针也指向头结点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其他成员函数定义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75715"/>
            <a:ext cx="82696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入队、出队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LinkQueue:             # 定义链式循环队列类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push(self, e):       # 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p=Node(e)            # 用待入队元素e创建新结点，并由p指向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self.rear.next=p     # p所指结点链接到尾结点之后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self.rear=p          # p所指结点成为新的尾结点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pop(self):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self.empty()==True: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若为空队，则无法出队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 False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p=self.front.next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p指向队头元素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self.front.next=p.next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删除p所指结点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p==self.rear: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若所删结点为尾结点，则表明队列已删空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self.rear=self.front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使队尾指针重新指向头结点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True</a:t>
            </a:r>
            <a:endParaRPr lang="zh-CN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75715"/>
            <a:ext cx="826960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判队空、取队头元素、置空队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LinkQueue: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定义链式循环队列类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empty(self):                  # 判队列空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self.rear==self.front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getFront(self):               # 取队头元素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self.front.next.data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setEmpty(self):               # 置空队列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self.rear=self.front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self.rear.next=None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75715"/>
            <a:ext cx="82696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入队、出队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LinkQueue:           # 定义链式循环队列类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output(self):      # 遍历队列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self.empty()==True: return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cnt=0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self.empty()==False: # 当队列非空时逐个取出队头元素输出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cnt+=1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cnt&gt;1:      # 通过计数器的方法控制每两个数据之间留一个空格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print(' ',end='')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print(self.getFront(),end='')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self.pop()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print()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94970" y="4228465"/>
            <a:ext cx="7868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用成员函数getFront取队头元素时，需先判断队列非空，否则将因front.next为None而出错。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链式队列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链式队列的实现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275715"/>
            <a:ext cx="8269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调用链式队列基本操作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a=list(map(int,input().split()))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q=LinkQueue()             # 创建空链式队列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for it in a: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q.push(it)            # it入队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q.output()                # 调用队列的output方法输出队列元素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5.3 </a:t>
            </a:r>
            <a:r>
              <a:rPr sz="3200" noProof="0" dirty="0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Queue类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Queue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</a:t>
            </a: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模块queue中的Queue类实现队列的功能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使用Queue类需从模块queue中引入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Queue类</a:t>
            </a: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常用方法：</a:t>
            </a:r>
            <a:endParaRPr lang="en-US"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2644140"/>
            <a:ext cx="5535849" cy="1800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895" y="199580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from queue import Queue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（1）记忆和理解队列的基础知识。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（2）记忆和理解Queue类的基础知识。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（1）掌握循环队列、链式队列的具体实现。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（2）运用自定义队列和Queue类求解具体问题。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养成遵守规则的习惯。</a:t>
            </a:r>
          </a:p>
        </p:txBody>
      </p:sp>
      <p:sp>
        <p:nvSpPr>
          <p:cNvPr id="2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队列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5.3 Queue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Queue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类对象</a:t>
            </a: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基本用法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170305"/>
            <a:ext cx="76415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from queue import Queue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模块引入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q=Queue()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定义队列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a=list(map(int, input().split()))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it in a: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q.put(it)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入队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print(q.qsize())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输出队列大小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q.empty()==False: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当队列非空时循环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print(q.get())          # 输出队头元素并使其出队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37820" y="3718560"/>
            <a:ext cx="78708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使用Queue类对象的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方法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get()时，需先判断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队列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使用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Queue类对象的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方法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get()时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，取队头元素的同时使其出队。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843598"/>
            <a:ext cx="7754938" cy="3723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迷宫最短步数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依照步数递增的策略求解，即先检查1步是否能到出口，若不能则再检查2步是否能到出口，如此反复，直到找到出口。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算法基本思想：从迷宫入口点出发，向四周搜索，记下所有一步能到达的坐标点；然后再依次从这些点出发，记下所有一步能到达的坐标点，……，依此类推，直到到达迷宫的出口点为止。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在搜索过程中必须记下每一个可达的坐标点，以便从这些点出发继续向四周搜索。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因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按步数递增顺序处理，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故一旦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找到出口点，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则得到走到出口点的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最少步数。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由于先到达的点会得到优先处理，故使用具有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“先进先出”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特点的队列来保存已到达的坐标点。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843598"/>
            <a:ext cx="7754938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迷宫最短步数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实现该算法需要解决迷宫如何表示、如何控制试探方向、如何避免重复走到同一个点、队列如何设计等四个问题。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（1）表示迷宫的数据结构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7360" y="2211705"/>
            <a:ext cx="74733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设迷宫有m行n列，则可用二维列表mat[m][n]来表示一个迷宫，其中元素mat[i][j]='.' 或 '#'，分别表示可走或不可走。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750" y="2918460"/>
            <a:ext cx="684022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mat=[['#']*n for i in range(m)]           # 迷宫列表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0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843598"/>
            <a:ext cx="7754938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迷宫最短步数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（2）试探方向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11505" y="1563370"/>
            <a:ext cx="6850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设当前点为(x, y)，则从该点1步可走到的4个相邻的点如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7405" y="2067560"/>
          <a:ext cx="2773969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r:id="rId3" imgW="4000500" imgH="2076450" progId="Paint.Picture">
                  <p:embed/>
                </p:oleObj>
              </mc:Choice>
              <mc:Fallback>
                <p:oleObj r:id="rId3" imgW="4000500" imgH="20764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405" y="2067560"/>
                        <a:ext cx="2773969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779520" y="2571750"/>
            <a:ext cx="42983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1800">
                <a:ea typeface="宋体" panose="02010600030101010101" pitchFamily="2" charset="-122"/>
              </a:rPr>
              <a:t>个相邻点在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行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列坐标</a:t>
            </a:r>
            <a:r>
              <a:rPr lang="zh-CN" sz="1800">
                <a:ea typeface="宋体" panose="02010600030101010101" pitchFamily="2" charset="-122"/>
              </a:rPr>
              <a:t>上的增量分别为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(0,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(1,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0)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(0,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zh-CN" sz="1800">
                <a:ea typeface="宋体" panose="02010600030101010101" pitchFamily="2" charset="-122"/>
              </a:rPr>
              <a:t>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(-1,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sz="1800">
                <a:ea typeface="宋体" panose="02010600030101010101" pitchFamily="2" charset="-122"/>
              </a:rPr>
              <a:t>因此，定义一个二维方向列表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dir</a:t>
            </a:r>
            <a:r>
              <a:rPr lang="zh-CN" sz="1800">
                <a:ea typeface="宋体" panose="02010600030101010101" pitchFamily="2" charset="-122"/>
              </a:rPr>
              <a:t>保存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这些</a:t>
            </a:r>
            <a:r>
              <a:rPr lang="zh-CN" sz="1800">
                <a:ea typeface="宋体" panose="02010600030101010101" pitchFamily="2" charset="-122"/>
              </a:rPr>
              <a:t>增量。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358140" y="3652520"/>
            <a:ext cx="849376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dir=[[0,1],[1,0],[0,-1],[-1,0]]           # 对应右、下、左、上四个方向</a:t>
            </a:r>
            <a:endParaRPr sz="160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140" y="4300220"/>
            <a:ext cx="2725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i=x+dir[d][0];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j=y+dir[d][1];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605" y="3990340"/>
            <a:ext cx="82029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ea typeface="宋体" panose="02010600030101010101" pitchFamily="2" charset="-122"/>
              </a:rPr>
              <a:t>从某点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sz="1800">
                <a:ea typeface="宋体" panose="02010600030101010101" pitchFamily="2" charset="-122"/>
              </a:rPr>
              <a:t>按某一方向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(0≤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≤3) </a:t>
            </a:r>
            <a:r>
              <a:rPr lang="zh-CN" sz="1800">
                <a:ea typeface="宋体" panose="02010600030101010101" pitchFamily="2" charset="-122"/>
              </a:rPr>
              <a:t>到达的新点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sz="1800">
                <a:ea typeface="宋体" panose="02010600030101010101" pitchFamily="2" charset="-122"/>
              </a:rPr>
              <a:t>的坐标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00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843598"/>
            <a:ext cx="7754938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迷宫最短步数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（3）如何防止重复到达某点，以避免发生死循环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3870" y="1563370"/>
            <a:ext cx="7666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设置一个辅助的标记列表visited[m][n]，它的所有元素一开始都初始化为False，表示所有点都未走过，一旦到达了某一点 (i, j )之后，把visited[i][j]置为True表示该点已走过，下次再试探这个点时发现visited[i][j]==True就不能再走了。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3850" y="2754630"/>
            <a:ext cx="78257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（4）队列的设计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队列存放搜索过程中搜索到的点。设计一个表示位置（点）的类，包含行、列下标x、y和从起点走到该点的步数steps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605" y="3580130"/>
            <a:ext cx="76111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Pos:                                    # 点类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__init__(self,x,y,steps):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self.x=x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self.y=y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self.steps=steps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84359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3850" y="1176020"/>
            <a:ext cx="78257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（4）队列的设计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队列的初始状态为空队列；首先入口点入队，当队列非空时反复执行以下操作：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队头元素出队，并以其为搜索的出发点，当搜索到一个可到达点 ( i , j )（i, j均为有效坐标，且maze[i][j]=='.' 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visited[i][j]==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alse）时，即将该点的坐标位置入队。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在搜索过程中，若遇到出口点则表示搜索成功，返回该点的步数并结束搜索；若遇到当前队列为空，则表明再无搜索出发点，这种情况下不存在从起点到终点的路径，也结束搜索。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1275715"/>
            <a:ext cx="8521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from queue import Queue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模块导入队列类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</a:t>
            </a:r>
          </a:p>
          <a:p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dir=[[0,1],[1,0],[0,-1],[-1,0]]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方向增量列表，对应右、下、左、上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4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个方向</a:t>
            </a:r>
          </a:p>
          <a:p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Pos: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__init__(self,x,y,steps):#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行下标、列下标及从起点走到该点的步数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self.x=x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行下标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self.y=y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列下标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self.steps=steps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走到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(x,y)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时的步数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9415" y="1347470"/>
            <a:ext cx="83458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check(x,y,m,n):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检查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(x,y)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是否是可走点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x&lt;0 or x&gt;=m or y&lt;0 or y&gt;=n: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若不在迷宫中，则不可走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False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visited[x][y]==True: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若已走过，则不可走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False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mat[x][y]=='#':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若遇到特殊字符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，则不可走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False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True                     # 其他情况都可走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6835"/>
            <a:ext cx="84893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bfs(s,t):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广搜，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是起点，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是终点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q=Queue()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创建空队列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visited[s.x][s.y]=True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起点标记为已访问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q.put(s)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起点入队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q.empty()==False: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当队列非空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f=q.get()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取队头元素，置于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f.x==t.x and f.y==t.y: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若找到终点，则返回其步数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f.steps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右、下、左、上四个相邻点逐个检查，若可走，则把该点入队</a:t>
            </a:r>
          </a:p>
          <a:p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       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后续代码见下页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75080"/>
            <a:ext cx="869886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接前页代码（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bfs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函数中）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range(4):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newx=f.x+dir[i][0]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新的行下标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newy=f.y+dir[i][1]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新的列下标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check(newx,newy,m,n)==False:#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若新点不可走，则检查下一个点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continue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结束本次循环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新点可走，步数为队头元素的步数增</a:t>
            </a:r>
            <a:r>
              <a:rPr lang="en-US" sz="1600">
                <a:latin typeface="Courier New" panose="02070309020205020404" charset="0"/>
                <a:sym typeface="+mn-ea"/>
              </a:rPr>
              <a:t>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nextPos=Pos(newx,newy,f.steps+1)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新点设置已走标记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visited[nextPos.x][nextPos.y]=True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q.put(nextPos)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新点入队</a:t>
            </a:r>
          </a:p>
          <a:p>
            <a:r>
              <a:rPr lang="en-US" sz="1600">
                <a:latin typeface="Courier New" panose="02070309020205020404" charset="0"/>
                <a:sym typeface="+mn-ea"/>
              </a:rPr>
              <a:t>      # 未能找到终点，则返回"impossible"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"impossible"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迷宫最短步数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小明某天不小心进入了一个迷宫，请帮他计算走出迷宫的最少时间。规定每走一格需要一个单位时间，如果不能走到出口，则输出impossible。每次走只能是上、下、左、右4个方向之一。</a:t>
            </a:r>
          </a:p>
          <a:p>
            <a:r>
              <a:rPr sz="1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测试数据有多组，处理到文件尾。每组测试数据首先输入2个数n，m（0&lt;n，m≤100），</a:t>
            </a:r>
            <a:r>
              <a:rPr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代表迷宫的高和宽，然后n行，每行m个字符，各字符的含义如下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</a:p>
          <a:p>
            <a:r>
              <a:rPr 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S'代表小明现在所在的位置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T'代表迷宫的出口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'#'</a:t>
            </a:r>
            <a:r>
              <a:rPr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代表墙，不能走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'.'</a:t>
            </a:r>
            <a:r>
              <a:rPr sz="18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代表路，可以走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43C417-EA62-4315-8CE1-5771B9221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219822"/>
            <a:ext cx="1874285" cy="14914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迷宫最短步数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215" y="1275715"/>
            <a:ext cx="83134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try: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控制到文件尾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True: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m,n=map(int,input().split())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visited=[[False]*n for i in range(m)]#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标记列表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mat=[['#']*n for i in range(m)]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迷宫列表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s=Pos(0,0,0); </a:t>
            </a:r>
            <a:r>
              <a:rPr lang="en-US" sz="1600">
                <a:latin typeface="Courier New" panose="02070309020205020404" charset="0"/>
                <a:sym typeface="+mn-ea"/>
              </a:rPr>
              <a:t>t=Pos(m-1,n-1,0)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分别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是起点、终点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range(m):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输入并记录起点、终点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mat[i]=input()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j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mat[i][j]=='S':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遇到起点，记录起点下标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s.x=i; s.y=j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elif mat[i][j]=='T':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遇到终点，记录终点下标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t.x=i; t.y=j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print(bfs(s,t))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输出调用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bfs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函数的结果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迷宫最短步数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对于每组测试，输出走出迷宫的最少时间，若不能走出则输出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impossible。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2284095"/>
            <a:ext cx="3476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4 4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S...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#..#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..#.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...T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03575" y="336359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依照步数递增的策略求解，即先检查1步是否能到出口，若不能则再检查2步是否能到出口，如此反复，直到找到出口。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2100" y="1348105"/>
            <a:ext cx="821245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  <a:sym typeface="+mn-ea"/>
              </a:rPr>
              <a:t>队列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cs typeface="Times New Roman" panose="02020603050405020304" pitchFamily="18" charset="0"/>
                <a:sym typeface="+mn-ea"/>
              </a:rPr>
              <a:t>又称作先进先出表，是限定插入操作只能在“表尾”而删除操作只能在“表头”进行的线性表。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顺序队列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采用顺序存储结构，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链式队列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使用链式存储结构。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循环队列既可以采用顺序存储结构又可以采用链式存储结构。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循环队列采用顺序存储结构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约定在顺序队列中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队头指针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front（一个整数，表示下标）指向队头元素，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队尾指针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rear（一个整数，表示下标）指向非空队列的队尾元素的下一个位置；出队时，front增1，入队时元素存放到rear所指单元且rear增1。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循环队列的基础知识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1348105"/>
            <a:ext cx="821245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一个包含4个元素的共有5个存储单元的顺序队列如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，此时front=0，rear=4。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若接着出队3个元素，入队1个元素，则front=3，rear=5，此时rear超出下标范围，无法再存入新的元素，但下标为0、1和2的三个存储单元是空的，产生了“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假溢出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”现象（有空的存储单元，但无法存入新元素）。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2095" y="3724275"/>
            <a:ext cx="82124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为避免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假溢出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，使顺序队列的首尾相接，即当rear增1等于队列存储单元总数MaxSize时使rear=0，从而构成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，下标为MaxSize-1和0的两个存储单元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逻辑上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相邻。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1685" y="1995805"/>
          <a:ext cx="4279581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3" imgW="5038725" imgH="847725" progId="Paint.Picture">
                  <p:embed/>
                </p:oleObj>
              </mc:Choice>
              <mc:Fallback>
                <p:oleObj r:id="rId3" imgW="5038725" imgH="8477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685" y="1995805"/>
                        <a:ext cx="4279581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循环队列的基础知识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855" y="2065655"/>
            <a:ext cx="77228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循环队列（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MaxSize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=5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）在队空和队满情况下都有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front==rear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3505835"/>
            <a:ext cx="80492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为区分队空和队满，这里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采用少用一个存储单元的方法，即若队列存储单元总数为MaxSize，则在存储了MaxSize-1个元素时就认为队满。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55015" y="2497455"/>
          <a:ext cx="2763480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r:id="rId3" imgW="4972050" imgH="1619250" progId="Paint.Picture">
                  <p:embed/>
                </p:oleObj>
              </mc:Choice>
              <mc:Fallback>
                <p:oleObj r:id="rId3" imgW="4972050" imgH="161925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015" y="2497455"/>
                        <a:ext cx="2763480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995420" y="2517140"/>
          <a:ext cx="2836253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r:id="rId5" imgW="4953000" imgH="1571625" progId="Paint.Picture">
                  <p:embed/>
                </p:oleObj>
              </mc:Choice>
              <mc:Fallback>
                <p:oleObj r:id="rId5" imgW="4953000" imgH="1571625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5420" y="2517140"/>
                        <a:ext cx="2836253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63855" y="1327785"/>
            <a:ext cx="838390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入队时的队尾指针增1操作修改为rear=(rear+1) % MaxSize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出队时的队头指针增1操作修改为front=(front+1) % MaxSize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3884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循环队列的基础知识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1348105"/>
            <a:ext cx="772287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少用一个存储单元的循环队列示意图（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MaxSize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=8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3291840"/>
            <a:ext cx="82124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在少用一个存储单元的情况下，循环队列队空的条件为front==rear，队满的条件为(rear+1) % MaxSize==front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在少用一个存储单元的情况下，循环队列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中的元素个数如何计算？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(rear-front+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MaxSize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)%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MaxSize</a:t>
            </a:r>
            <a:endParaRPr lang="en-US"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35785" y="1779270"/>
          <a:ext cx="3950909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3" imgW="5514975" imgH="2009775" progId="Paint.Picture">
                  <p:embed/>
                </p:oleObj>
              </mc:Choice>
              <mc:Fallback>
                <p:oleObj r:id="rId3" imgW="5514975" imgH="20097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785" y="1779270"/>
                        <a:ext cx="3950909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循环队列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1535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循环队列的实现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5120" y="1242695"/>
            <a:ext cx="79997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MaxSize=100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假设的最大循环队列的存储单元总数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初始化、判队空、判队满、取队头元素、置空队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class SqQueue: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顺序存储的循环队列类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__init__(self, n=MaxSize):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初始化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self.elem=[0]*n            # 以顺序表表示队列的存储单元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self.front=self.rear=0     # 队头、队尾指针初始化为0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empty(self):               # 判断队列空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self.front==self.rear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full(self):                # 判断队列满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(self.rear+1)%MaxSize==self.front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getFront(self):            # 取队头元素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self.elem[self.front]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def setEmpty(self):            # 置空队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self.front=self.rear=0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40fbfbc-d55f-4939-b145-08611a46c12b"/>
  <p:tag name="COMMONDATA" val="eyJoZGlkIjoiYzYyNTgxZDI1ZmZmOTgzNDg4YzlhN2QzOTZiYjdhY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10</TotalTime>
  <Words>2898</Words>
  <Application>Microsoft Office PowerPoint</Application>
  <PresentationFormat>全屏显示(16:9)</PresentationFormat>
  <Paragraphs>315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黑体</vt:lpstr>
      <vt:lpstr>宋体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736</cp:revision>
  <dcterms:created xsi:type="dcterms:W3CDTF">2007-09-26T00:31:00Z</dcterms:created>
  <dcterms:modified xsi:type="dcterms:W3CDTF">2023-06-23T11:55:35Z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2E1B2C5537884CC78C82E1E2FC0CE035</vt:lpwstr>
  </property>
</Properties>
</file>