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9"/>
  </p:handoutMasterIdLst>
  <p:sldIdLst>
    <p:sldId id="256" r:id="rId2"/>
    <p:sldId id="690" r:id="rId3"/>
    <p:sldId id="725" r:id="rId4"/>
    <p:sldId id="726" r:id="rId5"/>
    <p:sldId id="330" r:id="rId6"/>
    <p:sldId id="692" r:id="rId7"/>
    <p:sldId id="693" r:id="rId8"/>
    <p:sldId id="694" r:id="rId9"/>
    <p:sldId id="695" r:id="rId10"/>
    <p:sldId id="696" r:id="rId11"/>
    <p:sldId id="697" r:id="rId12"/>
    <p:sldId id="698" r:id="rId13"/>
    <p:sldId id="699" r:id="rId14"/>
    <p:sldId id="700" r:id="rId15"/>
    <p:sldId id="701" r:id="rId16"/>
    <p:sldId id="702" r:id="rId17"/>
    <p:sldId id="704" r:id="rId18"/>
    <p:sldId id="703" r:id="rId19"/>
    <p:sldId id="705" r:id="rId20"/>
    <p:sldId id="752" r:id="rId21"/>
    <p:sldId id="753" r:id="rId22"/>
    <p:sldId id="710" r:id="rId23"/>
    <p:sldId id="717" r:id="rId24"/>
    <p:sldId id="711" r:id="rId25"/>
    <p:sldId id="713" r:id="rId26"/>
    <p:sldId id="714" r:id="rId27"/>
    <p:sldId id="712" r:id="rId28"/>
  </p:sldIdLst>
  <p:sldSz cx="9144000" cy="5143500" type="screen16x9"/>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92" userDrawn="1">
          <p15:clr>
            <a:srgbClr val="A4A3A4"/>
          </p15:clr>
        </p15:guide>
        <p15:guide id="2" pos="2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7"/>
    <p:restoredTop sz="94623"/>
  </p:normalViewPr>
  <p:slideViewPr>
    <p:cSldViewPr showGuides="1">
      <p:cViewPr varScale="1">
        <p:scale>
          <a:sx n="142" d="100"/>
          <a:sy n="142" d="100"/>
        </p:scale>
        <p:origin x="558" y="114"/>
      </p:cViewPr>
      <p:guideLst>
        <p:guide orient="horz" pos="1692"/>
        <p:guide pos="286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2023/8/13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数据结构与算法（Python版）</a:t>
            </a:r>
            <a:r>
              <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，上海交通大学出版社</a:t>
            </a: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5.xml"/><Relationship Id="rId7"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slide" Target="slide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vmlDrawing" Target="../drawings/vmlDrawing5.vml"/><Relationship Id="rId5" Type="http://schemas.openxmlformats.org/officeDocument/2006/relationships/image" Target="../media/image8.wmf"/><Relationship Id="rId4" Type="http://schemas.openxmlformats.org/officeDocument/2006/relationships/oleObject" Target="../embeddings/oleObject5.bin"/></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image" Target="../media/image1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rPr>
              <a:t>单元</a:t>
            </a:r>
            <a:r>
              <a:rPr sz="3200" dirty="0">
                <a:latin typeface="黑体" panose="02010609060101010101" pitchFamily="2" charset="-122"/>
                <a:ea typeface="黑体" panose="02010609060101010101" pitchFamily="2" charset="-122"/>
              </a:rPr>
              <a:t>1 </a:t>
            </a:r>
            <a:r>
              <a:rPr lang="zh-CN" altLang="en-US" sz="3200" dirty="0">
                <a:latin typeface="黑体" panose="02010609060101010101" pitchFamily="2" charset="-122"/>
                <a:ea typeface="黑体" panose="02010609060101010101" pitchFamily="2" charset="-122"/>
              </a:rPr>
              <a:t>绪论</a:t>
            </a:r>
            <a:endParaRPr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915035"/>
            <a:ext cx="6475730" cy="3621405"/>
          </a:xfrm>
          <a:prstGeom prst="rect">
            <a:avLst/>
          </a:prstGeom>
          <a:noFill/>
          <a:ln w="9525">
            <a:noFill/>
            <a:miter lim="800000"/>
          </a:ln>
        </p:spPr>
        <p:txBody>
          <a:bodyPr/>
          <a:lstStyle/>
          <a:p>
            <a:pPr marL="609600" indent="-609600">
              <a:spcBef>
                <a:spcPct val="20000"/>
              </a:spcBef>
              <a:buClr>
                <a:schemeClr val="hlink"/>
              </a:buClr>
              <a:buSzPct val="70000"/>
              <a:defRPr/>
            </a:pP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sldjump"/>
              </a:rPr>
              <a:t>在线题目</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lang="zh-CN" altLang="zh-CN" sz="2400" noProof="0" dirty="0">
                <a:ln>
                  <a:noFill/>
                </a:ln>
                <a:effectLst/>
                <a:uLnTx/>
                <a:uFillTx/>
                <a:latin typeface="黑体" panose="02010609060101010101" pitchFamily="2" charset="-122"/>
                <a:ea typeface="黑体" panose="02010609060101010101" pitchFamily="2" charset="-122"/>
                <a:sym typeface="+mn-ea"/>
              </a:rPr>
              <a:t>最大子列和问题</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数据结构的研究内容</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数据结构</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算法的时间复杂度</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1.5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算法的空间复杂度</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8" action="ppaction://hlinksldjump"/>
              </a:rPr>
              <a:t>1.6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最大子列和的穷举算法</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9" action="ppaction://hlinksldjump"/>
              </a:rPr>
              <a:t>1.7</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a:t>
            </a:r>
            <a:r>
              <a:rPr sz="3200" noProof="0" dirty="0" err="1">
                <a:latin typeface="黑体" panose="02010609060101010101" pitchFamily="2" charset="-122"/>
                <a:ea typeface="黑体" panose="02010609060101010101" pitchFamily="2" charset="-122"/>
                <a:sym typeface="+mn-ea"/>
              </a:rPr>
              <a:t>数据结构</a:t>
            </a:r>
            <a:r>
              <a:rPr lang="zh-CN" altLang="en-US" sz="3200" noProof="0" dirty="0">
                <a:latin typeface="黑体" panose="02010609060101010101" pitchFamily="2" charset="-122"/>
                <a:ea typeface="黑体" panose="02010609060101010101" pitchFamily="2" charset="-122"/>
                <a:sym typeface="+mn-ea"/>
              </a:rPr>
              <a:t>的</a:t>
            </a:r>
            <a:r>
              <a:rPr sz="3200" noProof="0" dirty="0" err="1">
                <a:latin typeface="黑体" panose="02010609060101010101" pitchFamily="2" charset="-122"/>
                <a:ea typeface="黑体" panose="02010609060101010101" pitchFamily="2" charset="-122"/>
                <a:sym typeface="+mn-ea"/>
              </a:rPr>
              <a:t>基础知识</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84619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基本概念</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数据（Data）</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客观事物的符号表示，是所有能输入到计算机中并能被计算机程序处理的符号的总称。</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数据可分为数值型数据（如整数、实数等）和非数值型数据（如字符串、图形、图像、声音和动画等）。</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数据元素（Data Element）</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数据的基本单位，也称元素或记录，在计算机中通常作为一个整体考虑。</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例如，表1-1中的每条学生记录都是一个数据元素。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数据项（Data Item）</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组成数据元素的、有独立含义的、不可分割的最小单位。</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例如，表1-1中的学生学号、姓名和专业都是数据项。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1.2 </a:t>
            </a:r>
            <a:r>
              <a:rPr lang="zh-CN" altLang="en-US" sz="3200" noProof="0" dirty="0">
                <a:latin typeface="黑体" panose="02010609060101010101" pitchFamily="2" charset="-122"/>
                <a:ea typeface="黑体" panose="02010609060101010101" pitchFamily="2" charset="-122"/>
                <a:sym typeface="+mn-ea"/>
              </a:rPr>
              <a:t>数据结构的基础知识</a:t>
            </a:r>
          </a:p>
        </p:txBody>
      </p:sp>
      <p:sp>
        <p:nvSpPr>
          <p:cNvPr id="3" name="文本框 2"/>
          <p:cNvSpPr txBox="1"/>
          <p:nvPr/>
        </p:nvSpPr>
        <p:spPr>
          <a:xfrm>
            <a:off x="292100" y="928688"/>
            <a:ext cx="8096324" cy="347662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基本概念</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数据对象（Data Object）</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相同特性的数据元素的集合，是数据的一个子集。</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例如，表1-1的学生信息表及英文字母子集S={'A', 'B', 'C', 'D', 'E', 'F'}都是数据对象。</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数据结构（Data Structure）</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相互之间存在一种或多种特定关系的数据元素的集合。</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或者说，数据结构是带</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“结构”的数据元素的集合，其中，“结构”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是指数据元素之间存在的关系。</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数据结构的三要素</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逻辑结构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存储结构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及</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相应的算法</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1.2 </a:t>
            </a:r>
            <a:r>
              <a:rPr lang="zh-CN" altLang="en-US" sz="3200" noProof="0" dirty="0">
                <a:latin typeface="黑体" panose="02010609060101010101" pitchFamily="2" charset="-122"/>
                <a:ea typeface="黑体" panose="02010609060101010101" pitchFamily="2" charset="-122"/>
                <a:sym typeface="+mn-ea"/>
              </a:rPr>
              <a:t>数据结构的基础知识</a:t>
            </a:r>
          </a:p>
        </p:txBody>
      </p:sp>
      <p:sp>
        <p:nvSpPr>
          <p:cNvPr id="3" name="文本框 2"/>
          <p:cNvSpPr txBox="1"/>
          <p:nvPr/>
        </p:nvSpPr>
        <p:spPr>
          <a:xfrm>
            <a:off x="292100" y="928688"/>
            <a:ext cx="7754938" cy="175323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逻辑结构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逻辑结构</a:t>
            </a:r>
            <a:r>
              <a:rPr sz="2000" noProof="0" dirty="0">
                <a:ln>
                  <a:noFill/>
                </a:ln>
                <a:effectLst/>
                <a:uLnTx/>
                <a:uFillTx/>
                <a:latin typeface="Times New Roman" panose="02020603050405020304" pitchFamily="18" charset="0"/>
                <a:cs typeface="Times New Roman" panose="02020603050405020304" pitchFamily="18" charset="0"/>
                <a:sym typeface="+mn-ea"/>
              </a:rPr>
              <a:t>是指数据元素间抽象化的相互关系，与数据的存储无关，独立于计算机，是从具体问题抽象出来的数学模型。</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从逻辑结构而言，数据结构可归结为</a:t>
            </a:r>
            <a:r>
              <a:rPr sz="2000" b="1" noProof="0" dirty="0">
                <a:ln>
                  <a:noFill/>
                </a:ln>
                <a:effectLst/>
                <a:uLnTx/>
                <a:uFillTx/>
                <a:latin typeface="Times New Roman" panose="02020603050405020304" pitchFamily="18" charset="0"/>
                <a:cs typeface="Times New Roman" panose="02020603050405020304" pitchFamily="18" charset="0"/>
                <a:sym typeface="+mn-ea"/>
              </a:rPr>
              <a:t>线性结构</a:t>
            </a:r>
            <a:r>
              <a:rPr sz="2000" noProof="0" dirty="0">
                <a:ln>
                  <a:noFill/>
                </a:ln>
                <a:effectLst/>
                <a:uLnTx/>
                <a:uFillTx/>
                <a:latin typeface="Times New Roman" panose="02020603050405020304" pitchFamily="18" charset="0"/>
                <a:cs typeface="Times New Roman" panose="02020603050405020304" pitchFamily="18" charset="0"/>
                <a:sym typeface="+mn-ea"/>
              </a:rPr>
              <a:t>和</a:t>
            </a:r>
            <a:r>
              <a:rPr sz="2000" b="1" noProof="0" dirty="0">
                <a:ln>
                  <a:noFill/>
                </a:ln>
                <a:effectLst/>
                <a:uLnTx/>
                <a:uFillTx/>
                <a:latin typeface="Times New Roman" panose="02020603050405020304" pitchFamily="18" charset="0"/>
                <a:cs typeface="Times New Roman" panose="02020603050405020304" pitchFamily="18" charset="0"/>
                <a:sym typeface="+mn-ea"/>
              </a:rPr>
              <a:t>非线性结构</a:t>
            </a:r>
            <a:r>
              <a:rPr sz="2000" noProof="0" dirty="0">
                <a:ln>
                  <a:noFill/>
                </a:ln>
                <a:effectLst/>
                <a:uLnTx/>
                <a:uFillTx/>
                <a:latin typeface="Times New Roman" panose="02020603050405020304" pitchFamily="18" charset="0"/>
                <a:cs typeface="Times New Roman" panose="02020603050405020304" pitchFamily="18" charset="0"/>
                <a:sym typeface="+mn-ea"/>
              </a:rPr>
              <a:t>，其中非线性结构主要包括</a:t>
            </a:r>
            <a:r>
              <a:rPr sz="2000" b="1" noProof="0" dirty="0">
                <a:ln>
                  <a:noFill/>
                </a:ln>
                <a:effectLst/>
                <a:uLnTx/>
                <a:uFillTx/>
                <a:latin typeface="Times New Roman" panose="02020603050405020304" pitchFamily="18" charset="0"/>
                <a:cs typeface="Times New Roman" panose="02020603050405020304" pitchFamily="18" charset="0"/>
                <a:sym typeface="+mn-ea"/>
              </a:rPr>
              <a:t>树</a:t>
            </a:r>
            <a:r>
              <a:rPr sz="2000" noProof="0" dirty="0">
                <a:ln>
                  <a:noFill/>
                </a:ln>
                <a:effectLst/>
                <a:uLnTx/>
                <a:uFillTx/>
                <a:latin typeface="Times New Roman" panose="02020603050405020304" pitchFamily="18" charset="0"/>
                <a:cs typeface="Times New Roman" panose="02020603050405020304" pitchFamily="18" charset="0"/>
                <a:sym typeface="+mn-ea"/>
              </a:rPr>
              <a:t>结构和</a:t>
            </a:r>
            <a:r>
              <a:rPr sz="2000" b="1" noProof="0" dirty="0">
                <a:ln>
                  <a:noFill/>
                </a:ln>
                <a:effectLst/>
                <a:uLnTx/>
                <a:uFillTx/>
                <a:latin typeface="Times New Roman" panose="02020603050405020304" pitchFamily="18" charset="0"/>
                <a:cs typeface="Times New Roman" panose="02020603050405020304" pitchFamily="18" charset="0"/>
                <a:sym typeface="+mn-ea"/>
              </a:rPr>
              <a:t>图</a:t>
            </a:r>
            <a:r>
              <a:rPr sz="2000" noProof="0" dirty="0">
                <a:ln>
                  <a:noFill/>
                </a:ln>
                <a:effectLst/>
                <a:uLnTx/>
                <a:uFillTx/>
                <a:latin typeface="Times New Roman" panose="02020603050405020304" pitchFamily="18" charset="0"/>
                <a:cs typeface="Times New Roman" panose="02020603050405020304" pitchFamily="18" charset="0"/>
                <a:sym typeface="+mn-ea"/>
              </a:rPr>
              <a:t>结构，如图1-3所示。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3060065" y="2787650"/>
          <a:ext cx="2347993" cy="1800000"/>
        </p:xfrm>
        <a:graphic>
          <a:graphicData uri="http://schemas.openxmlformats.org/presentationml/2006/ole">
            <mc:AlternateContent xmlns:mc="http://schemas.openxmlformats.org/markup-compatibility/2006">
              <mc:Choice xmlns:v="urn:schemas-microsoft-com:vml" Requires="v">
                <p:oleObj spid="_x0000_s1037" r:id="rId3" imgW="3876675" imgH="2971800" progId="Paint.Picture">
                  <p:embed/>
                </p:oleObj>
              </mc:Choice>
              <mc:Fallback>
                <p:oleObj r:id="rId3" imgW="3876675" imgH="2971800" progId="Paint.Picture">
                  <p:embed/>
                  <p:pic>
                    <p:nvPicPr>
                      <p:cNvPr id="0" name="图片 3"/>
                      <p:cNvPicPr/>
                      <p:nvPr/>
                    </p:nvPicPr>
                    <p:blipFill>
                      <a:blip r:embed="rId4"/>
                      <a:stretch>
                        <a:fillRect/>
                      </a:stretch>
                    </p:blipFill>
                    <p:spPr>
                      <a:xfrm>
                        <a:off x="3060065" y="2787650"/>
                        <a:ext cx="2347993"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1.2 </a:t>
            </a:r>
            <a:r>
              <a:rPr lang="zh-CN" altLang="en-US" sz="3200" noProof="0" dirty="0">
                <a:latin typeface="黑体" panose="02010609060101010101" pitchFamily="2" charset="-122"/>
                <a:ea typeface="黑体" panose="02010609060101010101" pitchFamily="2" charset="-122"/>
                <a:sym typeface="+mn-ea"/>
              </a:rPr>
              <a:t>数据结构的基础知识</a:t>
            </a:r>
          </a:p>
        </p:txBody>
      </p:sp>
      <p:sp>
        <p:nvSpPr>
          <p:cNvPr id="3" name="文本框 2"/>
          <p:cNvSpPr txBox="1"/>
          <p:nvPr/>
        </p:nvSpPr>
        <p:spPr>
          <a:xfrm>
            <a:off x="292100" y="928688"/>
            <a:ext cx="7754938" cy="212280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noProof="0" dirty="0">
                <a:ln>
                  <a:noFill/>
                </a:ln>
                <a:effectLst/>
                <a:uLnTx/>
                <a:uFillTx/>
                <a:latin typeface="Times New Roman" panose="02020603050405020304" pitchFamily="18" charset="0"/>
                <a:cs typeface="Times New Roman" panose="02020603050405020304" pitchFamily="18" charset="0"/>
                <a:sym typeface="+mn-ea"/>
              </a:rPr>
              <a:t>存储</a:t>
            </a: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存储结构</a:t>
            </a:r>
            <a:r>
              <a:rPr sz="2000" noProof="0" dirty="0">
                <a:ln>
                  <a:noFill/>
                </a:ln>
                <a:effectLst/>
                <a:uLnTx/>
                <a:uFillTx/>
                <a:latin typeface="Times New Roman" panose="02020603050405020304" pitchFamily="18" charset="0"/>
                <a:cs typeface="Times New Roman" panose="02020603050405020304" pitchFamily="18" charset="0"/>
                <a:sym typeface="+mn-ea"/>
              </a:rPr>
              <a:t>也称物理结构，是数据元素及其关系在计算机存储器中的存储方式。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存储结构可分为</a:t>
            </a:r>
            <a:r>
              <a:rPr sz="2000" b="1" noProof="0" dirty="0">
                <a:ln>
                  <a:noFill/>
                </a:ln>
                <a:effectLst/>
                <a:uLnTx/>
                <a:uFillTx/>
                <a:latin typeface="Times New Roman" panose="02020603050405020304" pitchFamily="18" charset="0"/>
                <a:cs typeface="Times New Roman" panose="02020603050405020304" pitchFamily="18" charset="0"/>
                <a:sym typeface="+mn-ea"/>
              </a:rPr>
              <a:t>顺序存储结构</a:t>
            </a:r>
            <a:r>
              <a:rPr sz="2000" noProof="0" dirty="0">
                <a:ln>
                  <a:noFill/>
                </a:ln>
                <a:effectLst/>
                <a:uLnTx/>
                <a:uFillTx/>
                <a:latin typeface="Times New Roman" panose="02020603050405020304" pitchFamily="18" charset="0"/>
                <a:cs typeface="Times New Roman" panose="02020603050405020304" pitchFamily="18" charset="0"/>
                <a:sym typeface="+mn-ea"/>
              </a:rPr>
              <a:t>和</a:t>
            </a:r>
            <a:r>
              <a:rPr sz="2000" b="1" noProof="0" dirty="0">
                <a:ln>
                  <a:noFill/>
                </a:ln>
                <a:effectLst/>
                <a:uLnTx/>
                <a:uFillTx/>
                <a:latin typeface="Times New Roman" panose="02020603050405020304" pitchFamily="18" charset="0"/>
                <a:cs typeface="Times New Roman" panose="02020603050405020304" pitchFamily="18" charset="0"/>
                <a:sym typeface="+mn-ea"/>
              </a:rPr>
              <a:t>链式存储结构</a:t>
            </a:r>
            <a:r>
              <a:rPr sz="2000" noProof="0" dirty="0">
                <a:ln>
                  <a:noFill/>
                </a:ln>
                <a:effectLst/>
                <a:uLnTx/>
                <a:uFillTx/>
                <a:latin typeface="Times New Roman" panose="02020603050405020304" pitchFamily="18" charset="0"/>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顺序存储结构借助元素在存储器中的相对位置来表示数据元素间的逻辑关系，一般采用数组表示，如图1-4所示。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2483485" y="3075940"/>
          <a:ext cx="3424575" cy="1080000"/>
        </p:xfrm>
        <a:graphic>
          <a:graphicData uri="http://schemas.openxmlformats.org/presentationml/2006/ole">
            <mc:AlternateContent xmlns:mc="http://schemas.openxmlformats.org/markup-compatibility/2006">
              <mc:Choice xmlns:v="urn:schemas-microsoft-com:vml" Requires="v">
                <p:oleObj spid="_x0000_s2061" r:id="rId3" imgW="4591050" imgH="1447800" progId="Paint.Picture">
                  <p:embed/>
                </p:oleObj>
              </mc:Choice>
              <mc:Fallback>
                <p:oleObj r:id="rId3" imgW="4591050" imgH="1447800" progId="Paint.Picture">
                  <p:embed/>
                  <p:pic>
                    <p:nvPicPr>
                      <p:cNvPr id="0" name="图片 5"/>
                      <p:cNvPicPr/>
                      <p:nvPr/>
                    </p:nvPicPr>
                    <p:blipFill>
                      <a:blip r:embed="rId4"/>
                      <a:stretch>
                        <a:fillRect/>
                      </a:stretch>
                    </p:blipFill>
                    <p:spPr>
                      <a:xfrm>
                        <a:off x="2483485" y="3075940"/>
                        <a:ext cx="3424575"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1.2 </a:t>
            </a:r>
            <a:r>
              <a:rPr lang="zh-CN" altLang="en-US" sz="3200" noProof="0" dirty="0">
                <a:latin typeface="黑体" panose="02010609060101010101" pitchFamily="2" charset="-122"/>
                <a:ea typeface="黑体" panose="02010609060101010101" pitchFamily="2" charset="-122"/>
                <a:sym typeface="+mn-ea"/>
              </a:rPr>
              <a:t>数据结构的基础知识</a:t>
            </a:r>
          </a:p>
        </p:txBody>
      </p:sp>
      <p:sp>
        <p:nvSpPr>
          <p:cNvPr id="3" name="文本框 2"/>
          <p:cNvSpPr txBox="1"/>
          <p:nvPr/>
        </p:nvSpPr>
        <p:spPr>
          <a:xfrm>
            <a:off x="292100" y="928688"/>
            <a:ext cx="7754938" cy="206121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b="1" noProof="0" dirty="0">
                <a:ln>
                  <a:noFill/>
                </a:ln>
                <a:effectLst/>
                <a:uLnTx/>
                <a:uFillTx/>
                <a:latin typeface="Times New Roman" panose="02020603050405020304" pitchFamily="18" charset="0"/>
                <a:cs typeface="Times New Roman" panose="02020603050405020304" pitchFamily="18" charset="0"/>
                <a:sym typeface="+mn-ea"/>
              </a:rPr>
              <a:t>存储</a:t>
            </a: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链式存储结构借助指示元素存储地址的指针来表示数据元素间的逻辑关系，一般采用链表表示。</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带头结点的单链表如图1-5所示，头结点的地址设为5000，存放在头指针head中；4个元素相应结点的地址分别假设为2000、3000、4000、1000。</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929640" y="2949575"/>
          <a:ext cx="6480000" cy="1138507"/>
        </p:xfrm>
        <a:graphic>
          <a:graphicData uri="http://schemas.openxmlformats.org/presentationml/2006/ole">
            <mc:AlternateContent xmlns:mc="http://schemas.openxmlformats.org/markup-compatibility/2006">
              <mc:Choice xmlns:v="urn:schemas-microsoft-com:vml" Requires="v">
                <p:oleObj spid="_x0000_s3085" r:id="rId3" imgW="9486900" imgH="1666875" progId="Paint.Picture">
                  <p:embed/>
                </p:oleObj>
              </mc:Choice>
              <mc:Fallback>
                <p:oleObj r:id="rId3" imgW="9486900" imgH="1666875" progId="Paint.Picture">
                  <p:embed/>
                  <p:pic>
                    <p:nvPicPr>
                      <p:cNvPr id="0" name="图片 3"/>
                      <p:cNvPicPr/>
                      <p:nvPr/>
                    </p:nvPicPr>
                    <p:blipFill>
                      <a:blip r:embed="rId4"/>
                      <a:stretch>
                        <a:fillRect/>
                      </a:stretch>
                    </p:blipFill>
                    <p:spPr>
                      <a:xfrm>
                        <a:off x="929640" y="2949575"/>
                        <a:ext cx="6480000" cy="1138507"/>
                      </a:xfrm>
                      <a:prstGeom prst="rect">
                        <a:avLst/>
                      </a:prstGeom>
                    </p:spPr>
                  </p:pic>
                </p:oleObj>
              </mc:Fallback>
            </mc:AlternateContent>
          </a:graphicData>
        </a:graphic>
      </p:graphicFrame>
      <p:sp>
        <p:nvSpPr>
          <p:cNvPr id="5" name="文本框 4"/>
          <p:cNvSpPr txBox="1"/>
          <p:nvPr/>
        </p:nvSpPr>
        <p:spPr>
          <a:xfrm>
            <a:off x="323850" y="4084003"/>
            <a:ext cx="7754938"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对于单链表，</a:t>
            </a:r>
            <a:r>
              <a:rPr sz="2000" noProof="0" dirty="0">
                <a:ln>
                  <a:noFill/>
                </a:ln>
                <a:effectLst/>
                <a:uLnTx/>
                <a:uFillTx/>
                <a:latin typeface="Times New Roman" panose="02020603050405020304" pitchFamily="18" charset="0"/>
                <a:cs typeface="Times New Roman" panose="02020603050405020304" pitchFamily="18" charset="0"/>
                <a:sym typeface="+mn-ea"/>
              </a:rPr>
              <a:t>后一个元素对应结点的地址存储在前一个结点的指针域，即前一个结点的指针域指向后一个结点。</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a:t>
            </a:r>
            <a:r>
              <a:rPr sz="3200" noProof="0" dirty="0" err="1">
                <a:latin typeface="黑体" panose="02010609060101010101" pitchFamily="2" charset="-122"/>
                <a:ea typeface="黑体" panose="02010609060101010101" pitchFamily="2" charset="-122"/>
                <a:sym typeface="+mn-ea"/>
              </a:rPr>
              <a:t>算法</a:t>
            </a:r>
            <a:r>
              <a:rPr lang="zh-CN" altLang="en-US" sz="3200" noProof="0" dirty="0">
                <a:latin typeface="黑体" panose="02010609060101010101" pitchFamily="2" charset="-122"/>
                <a:ea typeface="黑体" panose="02010609060101010101" pitchFamily="2" charset="-122"/>
                <a:sym typeface="+mn-ea"/>
              </a:rPr>
              <a:t>的</a:t>
            </a:r>
            <a:r>
              <a:rPr sz="3200" noProof="0" dirty="0" err="1">
                <a:latin typeface="黑体" panose="02010609060101010101" pitchFamily="2" charset="-122"/>
                <a:ea typeface="黑体" panose="02010609060101010101" pitchFamily="2" charset="-122"/>
                <a:sym typeface="+mn-ea"/>
              </a:rPr>
              <a:t>基础知识</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84619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算法的定义及特性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算法</a:t>
            </a:r>
            <a:r>
              <a:rPr sz="2000" noProof="0" dirty="0">
                <a:ln>
                  <a:noFill/>
                </a:ln>
                <a:effectLst/>
                <a:uLnTx/>
                <a:uFillTx/>
                <a:latin typeface="Times New Roman" panose="02020603050405020304" pitchFamily="18" charset="0"/>
                <a:cs typeface="Times New Roman" panose="02020603050405020304" pitchFamily="18" charset="0"/>
                <a:sym typeface="+mn-ea"/>
              </a:rPr>
              <a:t>是为解决某类问题而规定的一个有限长的操作序列（步骤）。一个算法必须满足有穷性、确定性、可行性、有输入、有输出等五个特性。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有穷性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算法的步骤有限，且每个步骤都能在有限时间内完成。</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确定性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算法的每个步骤都有确切规定，不会产生二义性。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可行性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指算法中的每个步骤都是可行的，不会无法实现。</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有输入</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一个算法有0个或多个输入。</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有输出</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一个算法有1个或多个输出，表示算法进行信息加工后得到的结果。因算法通常以函数描述，故算法的输出经常以函数的返回值或可变类型的形参表示。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 </a:t>
            </a:r>
            <a:r>
              <a:rPr lang="zh-CN" altLang="en-US" sz="3200" noProof="0" dirty="0">
                <a:latin typeface="黑体" panose="02010609060101010101" pitchFamily="2" charset="-122"/>
                <a:ea typeface="黑体" panose="02010609060101010101" pitchFamily="2" charset="-122"/>
                <a:sym typeface="+mn-ea"/>
              </a:rPr>
              <a:t>算法的基础知识</a:t>
            </a:r>
          </a:p>
        </p:txBody>
      </p:sp>
      <p:sp>
        <p:nvSpPr>
          <p:cNvPr id="3" name="文本框 2"/>
          <p:cNvSpPr txBox="1"/>
          <p:nvPr/>
        </p:nvSpPr>
        <p:spPr>
          <a:xfrm>
            <a:off x="292100" y="928688"/>
            <a:ext cx="8312348" cy="384619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算法的评价</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从</a:t>
            </a:r>
            <a:r>
              <a:rPr sz="2000" b="1" noProof="0" dirty="0">
                <a:ln>
                  <a:noFill/>
                </a:ln>
                <a:effectLst/>
                <a:uLnTx/>
                <a:uFillTx/>
                <a:latin typeface="Times New Roman" panose="02020603050405020304" pitchFamily="18" charset="0"/>
                <a:cs typeface="Times New Roman" panose="02020603050405020304" pitchFamily="18" charset="0"/>
                <a:sym typeface="+mn-ea"/>
              </a:rPr>
              <a:t>正确性</a:t>
            </a:r>
            <a:r>
              <a:rPr sz="2000" noProof="0" dirty="0">
                <a:ln>
                  <a:noFill/>
                </a:ln>
                <a:effectLst/>
                <a:uLnTx/>
                <a:uFillTx/>
                <a:latin typeface="Times New Roman" panose="02020603050405020304" pitchFamily="18" charset="0"/>
                <a:cs typeface="Times New Roman" panose="02020603050405020304" pitchFamily="18" charset="0"/>
                <a:sym typeface="+mn-ea"/>
              </a:rPr>
              <a:t>、</a:t>
            </a:r>
            <a:r>
              <a:rPr sz="2000" b="1" noProof="0" dirty="0">
                <a:ln>
                  <a:noFill/>
                </a:ln>
                <a:effectLst/>
                <a:uLnTx/>
                <a:uFillTx/>
                <a:latin typeface="Times New Roman" panose="02020603050405020304" pitchFamily="18" charset="0"/>
                <a:cs typeface="Times New Roman" panose="02020603050405020304" pitchFamily="18" charset="0"/>
                <a:sym typeface="+mn-ea"/>
              </a:rPr>
              <a:t>可读性</a:t>
            </a:r>
            <a:r>
              <a:rPr sz="2000" noProof="0" dirty="0">
                <a:ln>
                  <a:noFill/>
                </a:ln>
                <a:effectLst/>
                <a:uLnTx/>
                <a:uFillTx/>
                <a:latin typeface="Times New Roman" panose="02020603050405020304" pitchFamily="18" charset="0"/>
                <a:cs typeface="Times New Roman" panose="02020603050405020304" pitchFamily="18" charset="0"/>
                <a:sym typeface="+mn-ea"/>
              </a:rPr>
              <a:t>、</a:t>
            </a:r>
            <a:r>
              <a:rPr sz="2000" b="1" noProof="0" dirty="0">
                <a:ln>
                  <a:noFill/>
                </a:ln>
                <a:effectLst/>
                <a:uLnTx/>
                <a:uFillTx/>
                <a:latin typeface="Times New Roman" panose="02020603050405020304" pitchFamily="18" charset="0"/>
                <a:cs typeface="Times New Roman" panose="02020603050405020304" pitchFamily="18" charset="0"/>
                <a:sym typeface="+mn-ea"/>
              </a:rPr>
              <a:t>健壮性</a:t>
            </a:r>
            <a:r>
              <a:rPr sz="2000" noProof="0" dirty="0">
                <a:ln>
                  <a:noFill/>
                </a:ln>
                <a:effectLst/>
                <a:uLnTx/>
                <a:uFillTx/>
                <a:latin typeface="Times New Roman" panose="02020603050405020304" pitchFamily="18" charset="0"/>
                <a:cs typeface="Times New Roman" panose="02020603050405020304" pitchFamily="18" charset="0"/>
                <a:sym typeface="+mn-ea"/>
              </a:rPr>
              <a:t>、</a:t>
            </a:r>
            <a:r>
              <a:rPr sz="2000" b="1" noProof="0" dirty="0">
                <a:ln>
                  <a:noFill/>
                </a:ln>
                <a:effectLst/>
                <a:uLnTx/>
                <a:uFillTx/>
                <a:latin typeface="Times New Roman" panose="02020603050405020304" pitchFamily="18" charset="0"/>
                <a:cs typeface="Times New Roman" panose="02020603050405020304" pitchFamily="18" charset="0"/>
                <a:sym typeface="+mn-ea"/>
              </a:rPr>
              <a:t>高效性</a:t>
            </a:r>
            <a:r>
              <a:rPr sz="2000" noProof="0" dirty="0">
                <a:ln>
                  <a:noFill/>
                </a:ln>
                <a:effectLst/>
                <a:uLnTx/>
                <a:uFillTx/>
                <a:latin typeface="Times New Roman" panose="02020603050405020304" pitchFamily="18" charset="0"/>
                <a:cs typeface="Times New Roman" panose="02020603050405020304" pitchFamily="18" charset="0"/>
                <a:sym typeface="+mn-ea"/>
              </a:rPr>
              <a:t>等</a:t>
            </a:r>
            <a:r>
              <a:rPr lang="zh-CN" sz="2000" noProof="0" dirty="0">
                <a:ln>
                  <a:noFill/>
                </a:ln>
                <a:effectLst/>
                <a:uLnTx/>
                <a:uFillTx/>
                <a:latin typeface="Times New Roman" panose="02020603050405020304" pitchFamily="18" charset="0"/>
                <a:cs typeface="Times New Roman" panose="02020603050405020304" pitchFamily="18" charset="0"/>
                <a:sym typeface="+mn-ea"/>
              </a:rPr>
              <a:t>方面评价算法</a:t>
            </a:r>
            <a:r>
              <a:rPr sz="2000" noProof="0" dirty="0">
                <a:ln>
                  <a:noFill/>
                </a:ln>
                <a:effectLst/>
                <a:uLnTx/>
                <a:uFillTx/>
                <a:latin typeface="Times New Roman" panose="02020603050405020304" pitchFamily="18" charset="0"/>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正确性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算法能在有限运行时间内得到正确的结果。可以通过精心设定测试数据的方法表明算法的正确性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可读性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算法容易为人阅读和理解。通过添加适当的注释语句并合理缩排代码可以提升算法的可读性。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健壮性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算法在遇到非法输入时也能正常结束而不会崩溃。可以通过对非法输入进行特判来提高算法的健壮性。</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高效性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时间高效性是指算法执行效率高，可用时间复杂度衡量；空间高效性是指算法所占存储空间节省，可用空间复杂度衡量。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时间复杂度</a:t>
            </a:r>
            <a:r>
              <a:rPr sz="2000" noProof="0" dirty="0">
                <a:ln>
                  <a:noFill/>
                </a:ln>
                <a:effectLst/>
                <a:uLnTx/>
                <a:uFillTx/>
                <a:latin typeface="Times New Roman" panose="02020603050405020304" pitchFamily="18" charset="0"/>
                <a:cs typeface="Times New Roman" panose="02020603050405020304" pitchFamily="18" charset="0"/>
                <a:sym typeface="+mn-ea"/>
              </a:rPr>
              <a:t>和</a:t>
            </a:r>
            <a:r>
              <a:rPr sz="2000" b="1" noProof="0" dirty="0">
                <a:ln>
                  <a:noFill/>
                </a:ln>
                <a:effectLst/>
                <a:uLnTx/>
                <a:uFillTx/>
                <a:latin typeface="Times New Roman" panose="02020603050405020304" pitchFamily="18" charset="0"/>
                <a:cs typeface="Times New Roman" panose="02020603050405020304" pitchFamily="18" charset="0"/>
                <a:sym typeface="+mn-ea"/>
              </a:rPr>
              <a:t>空间复杂度</a:t>
            </a:r>
            <a:r>
              <a:rPr sz="2000" noProof="0" dirty="0">
                <a:ln>
                  <a:noFill/>
                </a:ln>
                <a:effectLst/>
                <a:uLnTx/>
                <a:uFillTx/>
                <a:latin typeface="Times New Roman" panose="02020603050405020304" pitchFamily="18" charset="0"/>
                <a:cs typeface="Times New Roman" panose="02020603050405020304" pitchFamily="18" charset="0"/>
                <a:sym typeface="+mn-ea"/>
              </a:rPr>
              <a:t>是衡量算法优劣的两个主要指标</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a:t>
            </a:r>
            <a:r>
              <a:rPr sz="3200" noProof="0" dirty="0" err="1">
                <a:latin typeface="黑体" panose="02010609060101010101" pitchFamily="2" charset="-122"/>
                <a:ea typeface="黑体" panose="02010609060101010101" pitchFamily="2" charset="-122"/>
                <a:sym typeface="+mn-ea"/>
              </a:rPr>
              <a:t>算法的时间复杂度</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16928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算法的时间效率度量涉及两个相关术语，即</a:t>
            </a:r>
            <a:r>
              <a:rPr sz="2000" b="1" noProof="0" dirty="0">
                <a:ln>
                  <a:noFill/>
                </a:ln>
                <a:effectLst/>
                <a:uLnTx/>
                <a:uFillTx/>
                <a:latin typeface="Times New Roman" panose="02020603050405020304" pitchFamily="18" charset="0"/>
                <a:cs typeface="Times New Roman" panose="02020603050405020304" pitchFamily="18" charset="0"/>
                <a:sym typeface="+mn-ea"/>
              </a:rPr>
              <a:t>问题规模</a:t>
            </a:r>
            <a:r>
              <a:rPr sz="2000" noProof="0" dirty="0">
                <a:ln>
                  <a:noFill/>
                </a:ln>
                <a:effectLst/>
                <a:uLnTx/>
                <a:uFillTx/>
                <a:latin typeface="Times New Roman" panose="02020603050405020304" pitchFamily="18" charset="0"/>
                <a:cs typeface="Times New Roman" panose="02020603050405020304" pitchFamily="18" charset="0"/>
                <a:sym typeface="+mn-ea"/>
              </a:rPr>
              <a:t>和</a:t>
            </a:r>
            <a:r>
              <a:rPr sz="2000" b="1" noProof="0" dirty="0">
                <a:ln>
                  <a:noFill/>
                </a:ln>
                <a:effectLst/>
                <a:uLnTx/>
                <a:uFillTx/>
                <a:latin typeface="Times New Roman" panose="02020603050405020304" pitchFamily="18" charset="0"/>
                <a:cs typeface="Times New Roman" panose="02020603050405020304" pitchFamily="18" charset="0"/>
                <a:sym typeface="+mn-ea"/>
              </a:rPr>
              <a:t>语句频度</a:t>
            </a:r>
            <a:r>
              <a:rPr sz="2000" noProof="0" dirty="0">
                <a:ln>
                  <a:noFill/>
                </a:ln>
                <a:effectLst/>
                <a:uLnTx/>
                <a:uFillTx/>
                <a:latin typeface="Times New Roman" panose="02020603050405020304" pitchFamily="18" charset="0"/>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问题规模</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算法求解问题输入量的多少，是问题大小的本质表示，一般用整数n表示。</a:t>
            </a:r>
            <a:r>
              <a:rPr lang="zh-CN" sz="2000" noProof="0" dirty="0">
                <a:ln>
                  <a:noFill/>
                </a:ln>
                <a:effectLst/>
                <a:uLnTx/>
                <a:uFillTx/>
                <a:latin typeface="Times New Roman" panose="02020603050405020304" pitchFamily="18" charset="0"/>
                <a:cs typeface="Times New Roman" panose="02020603050405020304" pitchFamily="18" charset="0"/>
                <a:sym typeface="+mn-ea"/>
              </a:rPr>
              <a:t>若</a:t>
            </a:r>
            <a:r>
              <a:rPr sz="2000" noProof="0" dirty="0">
                <a:ln>
                  <a:noFill/>
                </a:ln>
                <a:effectLst/>
                <a:uLnTx/>
                <a:uFillTx/>
                <a:latin typeface="Times New Roman" panose="02020603050405020304" pitchFamily="18" charset="0"/>
                <a:cs typeface="Times New Roman" panose="02020603050405020304" pitchFamily="18" charset="0"/>
                <a:sym typeface="+mn-ea"/>
              </a:rPr>
              <a:t>输入量与</a:t>
            </a:r>
            <a:r>
              <a:rPr lang="zh-CN" sz="2000" noProof="0" dirty="0">
                <a:ln>
                  <a:noFill/>
                </a:ln>
                <a:effectLst/>
                <a:uLnTx/>
                <a:uFillTx/>
                <a:latin typeface="Times New Roman" panose="02020603050405020304" pitchFamily="18" charset="0"/>
                <a:cs typeface="Times New Roman" panose="02020603050405020304" pitchFamily="18" charset="0"/>
                <a:sym typeface="+mn-ea"/>
              </a:rPr>
              <a:t>多</a:t>
            </a:r>
            <a:r>
              <a:rPr sz="2000" noProof="0" dirty="0">
                <a:ln>
                  <a:noFill/>
                </a:ln>
                <a:effectLst/>
                <a:uLnTx/>
                <a:uFillTx/>
                <a:latin typeface="Times New Roman" panose="02020603050405020304" pitchFamily="18" charset="0"/>
                <a:cs typeface="Times New Roman" panose="02020603050405020304" pitchFamily="18" charset="0"/>
                <a:sym typeface="+mn-ea"/>
              </a:rPr>
              <a:t>个整数相关，</a:t>
            </a:r>
            <a:r>
              <a:rPr lang="zh-CN" sz="2000" noProof="0" dirty="0">
                <a:ln>
                  <a:noFill/>
                </a:ln>
                <a:effectLst/>
                <a:uLnTx/>
                <a:uFillTx/>
                <a:latin typeface="Times New Roman" panose="02020603050405020304" pitchFamily="18" charset="0"/>
                <a:cs typeface="Times New Roman" panose="02020603050405020304" pitchFamily="18" charset="0"/>
                <a:sym typeface="+mn-ea"/>
              </a:rPr>
              <a:t>则</a:t>
            </a:r>
            <a:r>
              <a:rPr sz="2000" noProof="0" dirty="0">
                <a:ln>
                  <a:noFill/>
                </a:ln>
                <a:effectLst/>
                <a:uLnTx/>
                <a:uFillTx/>
                <a:latin typeface="Times New Roman" panose="02020603050405020304" pitchFamily="18" charset="0"/>
                <a:cs typeface="Times New Roman" panose="02020603050405020304" pitchFamily="18" charset="0"/>
                <a:sym typeface="+mn-ea"/>
              </a:rPr>
              <a:t>可用多个整数（如n、m等）表示问题规模。</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语句频度</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一条语句的重复执行次数。一个算法的执行时间可用该算法中所有语句的频度之和来度量。</a:t>
            </a: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基本语句</a:t>
            </a:r>
            <a:r>
              <a:rPr lang="zh-CN" sz="2000" noProof="0" dirty="0">
                <a:ln>
                  <a:noFill/>
                </a:ln>
                <a:effectLst/>
                <a:uLnTx/>
                <a:uFillTx/>
                <a:latin typeface="Times New Roman" panose="02020603050405020304" pitchFamily="18" charset="0"/>
                <a:cs typeface="Times New Roman" panose="02020603050405020304" pitchFamily="18" charset="0"/>
                <a:sym typeface="+mn-ea"/>
              </a:rPr>
              <a:t>：语句频度最大的语句。</a:t>
            </a: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可用基本语句频度衡量一个算法的时间复杂度。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1.4 </a:t>
            </a:r>
            <a:r>
              <a:rPr lang="zh-CN" altLang="en-US" sz="3200" noProof="0" dirty="0">
                <a:latin typeface="黑体" panose="02010609060101010101" pitchFamily="2" charset="-122"/>
                <a:ea typeface="黑体" panose="02010609060101010101" pitchFamily="2" charset="-122"/>
                <a:sym typeface="+mn-ea"/>
              </a:rPr>
              <a:t>算法的时间复杂度</a:t>
            </a:r>
          </a:p>
        </p:txBody>
      </p:sp>
      <p:sp>
        <p:nvSpPr>
          <p:cNvPr id="3" name="文本框 2"/>
          <p:cNvSpPr txBox="1"/>
          <p:nvPr/>
        </p:nvSpPr>
        <p:spPr>
          <a:xfrm>
            <a:off x="292100" y="928688"/>
            <a:ext cx="7754938" cy="107632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若计算基本语句的频度得到问题规模n的函数f(n)，则算法的（渐近）</a:t>
            </a:r>
            <a:r>
              <a:rPr sz="2000" b="1" noProof="0" dirty="0">
                <a:ln>
                  <a:noFill/>
                </a:ln>
                <a:effectLst/>
                <a:uLnTx/>
                <a:uFillTx/>
                <a:latin typeface="Times New Roman" panose="02020603050405020304" pitchFamily="18" charset="0"/>
                <a:cs typeface="Times New Roman" panose="02020603050405020304" pitchFamily="18" charset="0"/>
                <a:sym typeface="+mn-ea"/>
              </a:rPr>
              <a:t>时间复杂度</a:t>
            </a:r>
            <a:r>
              <a:rPr sz="2000" noProof="0" dirty="0">
                <a:ln>
                  <a:noFill/>
                </a:ln>
                <a:effectLst/>
                <a:uLnTx/>
                <a:uFillTx/>
                <a:latin typeface="Times New Roman" panose="02020603050405020304" pitchFamily="18" charset="0"/>
                <a:cs typeface="Times New Roman" panose="02020603050405020304" pitchFamily="18" charset="0"/>
                <a:sym typeface="+mn-ea"/>
              </a:rPr>
              <a:t>T(n)如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p>
        </p:txBody>
      </p:sp>
      <p:graphicFrame>
        <p:nvGraphicFramePr>
          <p:cNvPr id="2" name="对象 -2147482620"/>
          <p:cNvGraphicFramePr>
            <a:graphicFrameLocks noChangeAspect="1"/>
          </p:cNvGraphicFramePr>
          <p:nvPr/>
        </p:nvGraphicFramePr>
        <p:xfrm>
          <a:off x="3131820" y="2005330"/>
          <a:ext cx="1326316" cy="360000"/>
        </p:xfrm>
        <a:graphic>
          <a:graphicData uri="http://schemas.openxmlformats.org/presentationml/2006/ole">
            <mc:AlternateContent xmlns:mc="http://schemas.openxmlformats.org/markup-compatibility/2006">
              <mc:Choice xmlns:v="urn:schemas-microsoft-com:vml" Requires="v">
                <p:oleObj spid="_x0000_s4109" r:id="rId3" imgW="889000" imgH="241300" progId="Equation.KSEE3">
                  <p:embed/>
                </p:oleObj>
              </mc:Choice>
              <mc:Fallback>
                <p:oleObj r:id="rId3" imgW="889000" imgH="241300" progId="Equation.KSEE3">
                  <p:embed/>
                  <p:pic>
                    <p:nvPicPr>
                      <p:cNvPr id="0" name="图片 3075"/>
                      <p:cNvPicPr/>
                      <p:nvPr/>
                    </p:nvPicPr>
                    <p:blipFill>
                      <a:blip r:embed="rId4"/>
                      <a:stretch>
                        <a:fillRect/>
                      </a:stretch>
                    </p:blipFill>
                    <p:spPr>
                      <a:xfrm>
                        <a:off x="3131820" y="2005330"/>
                        <a:ext cx="1326316" cy="360000"/>
                      </a:xfrm>
                      <a:prstGeom prst="rect">
                        <a:avLst/>
                      </a:prstGeom>
                      <a:noFill/>
                      <a:ln w="38100">
                        <a:noFill/>
                        <a:miter/>
                      </a:ln>
                    </p:spPr>
                  </p:pic>
                </p:oleObj>
              </mc:Fallback>
            </mc:AlternateContent>
          </a:graphicData>
        </a:graphic>
      </p:graphicFrame>
      <p:sp>
        <p:nvSpPr>
          <p:cNvPr id="4" name="文本框 3"/>
          <p:cNvSpPr txBox="1"/>
          <p:nvPr/>
        </p:nvSpPr>
        <p:spPr>
          <a:xfrm>
            <a:off x="292100" y="2355533"/>
            <a:ext cx="7754938" cy="26765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上式</a:t>
            </a:r>
            <a:r>
              <a:rPr sz="2000" noProof="0" dirty="0">
                <a:ln>
                  <a:noFill/>
                </a:ln>
                <a:effectLst/>
                <a:uLnTx/>
                <a:uFillTx/>
                <a:latin typeface="Times New Roman" panose="02020603050405020304" pitchFamily="18" charset="0"/>
                <a:cs typeface="Times New Roman" panose="02020603050405020304" pitchFamily="18" charset="0"/>
                <a:sym typeface="+mn-ea"/>
              </a:rPr>
              <a:t>表示随着问题规模n的增长，算法执行时间的增长率和函数f(n)的增长率相同。</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如何</a:t>
            </a:r>
            <a:r>
              <a:rPr sz="2000" noProof="0" dirty="0">
                <a:ln>
                  <a:noFill/>
                </a:ln>
                <a:effectLst/>
                <a:uLnTx/>
                <a:uFillTx/>
                <a:latin typeface="Times New Roman" panose="02020603050405020304" pitchFamily="18" charset="0"/>
                <a:cs typeface="Times New Roman" panose="02020603050405020304" pitchFamily="18" charset="0"/>
                <a:sym typeface="+mn-ea"/>
              </a:rPr>
              <a:t>分析一个算法的时间复杂度</a:t>
            </a:r>
            <a:r>
              <a:rPr lang="zh-CN" sz="2000" noProof="0" dirty="0">
                <a:ln>
                  <a:noFill/>
                </a:ln>
                <a:effectLst/>
                <a:uLnTx/>
                <a:uFillTx/>
                <a:latin typeface="Times New Roman" panose="02020603050405020304" pitchFamily="18" charset="0"/>
                <a:cs typeface="Times New Roman" panose="02020603050405020304" pitchFamily="18" charset="0"/>
                <a:sym typeface="+mn-ea"/>
              </a:rPr>
              <a:t>：先找出其中的基本语句，再取其频度函数f(n)的数量级（仅需最高次幂项并忽略其系数）用符号O表示。</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常见时间复杂度：常数阶O(1)、对数阶O(log</a:t>
            </a:r>
            <a:r>
              <a:rPr lang="zh-CN" sz="2000" baseline="-25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n)、线性阶O(n)、线性对数阶O(nlog</a:t>
            </a:r>
            <a:r>
              <a:rPr lang="zh-CN" sz="2000" baseline="-25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n)、平方阶O(n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)、立方阶O(n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3</a:t>
            </a:r>
            <a:r>
              <a:rPr lang="zh-CN" sz="2000" noProof="0" dirty="0">
                <a:ln>
                  <a:noFill/>
                </a:ln>
                <a:effectLst/>
                <a:uLnTx/>
                <a:uFillTx/>
                <a:latin typeface="Times New Roman" panose="02020603050405020304" pitchFamily="18" charset="0"/>
                <a:cs typeface="Times New Roman" panose="02020603050405020304" pitchFamily="18" charset="0"/>
                <a:sym typeface="+mn-ea"/>
              </a:rPr>
              <a:t>)、k次方阶O(n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k</a:t>
            </a:r>
            <a:r>
              <a:rPr lang="zh-CN" sz="2000" noProof="0" dirty="0">
                <a:ln>
                  <a:noFill/>
                </a:ln>
                <a:effectLst/>
                <a:uLnTx/>
                <a:uFillTx/>
                <a:latin typeface="Times New Roman" panose="02020603050405020304" pitchFamily="18" charset="0"/>
                <a:cs typeface="Times New Roman" panose="02020603050405020304" pitchFamily="18" charset="0"/>
                <a:sym typeface="+mn-ea"/>
              </a:rPr>
              <a:t>)、指数阶O(2</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n</a:t>
            </a:r>
            <a:r>
              <a:rPr lang="zh-CN" sz="2000" noProof="0" dirty="0">
                <a:ln>
                  <a:noFill/>
                </a:ln>
                <a:effectLst/>
                <a:uLnTx/>
                <a:uFillTx/>
                <a:latin typeface="Times New Roman" panose="02020603050405020304" pitchFamily="18" charset="0"/>
                <a:cs typeface="Times New Roman" panose="02020603050405020304" pitchFamily="18" charset="0"/>
                <a:sym typeface="+mn-ea"/>
              </a:rPr>
              <a:t>)等。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additive="base">
                                        <p:cTn id="3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1.4 </a:t>
            </a:r>
            <a:r>
              <a:rPr lang="zh-CN" altLang="en-US" sz="3200" noProof="0" dirty="0">
                <a:latin typeface="黑体" panose="02010609060101010101" pitchFamily="2" charset="-122"/>
                <a:ea typeface="黑体" panose="02010609060101010101" pitchFamily="2" charset="-122"/>
                <a:sym typeface="+mn-ea"/>
              </a:rPr>
              <a:t>算法的时间复杂度</a:t>
            </a:r>
          </a:p>
        </p:txBody>
      </p:sp>
      <p:sp>
        <p:nvSpPr>
          <p:cNvPr id="3" name="文本框 2"/>
          <p:cNvSpPr txBox="1"/>
          <p:nvPr/>
        </p:nvSpPr>
        <p:spPr>
          <a:xfrm>
            <a:off x="292100" y="928688"/>
            <a:ext cx="7754938" cy="76835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时间复杂度分析</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sz="2000" b="1" noProof="0" dirty="0">
                <a:ln>
                  <a:noFill/>
                </a:ln>
                <a:effectLst/>
                <a:uLnTx/>
                <a:uFillTx/>
                <a:latin typeface="Times New Roman" panose="02020603050405020304" pitchFamily="18" charset="0"/>
                <a:cs typeface="Times New Roman" panose="02020603050405020304" pitchFamily="18" charset="0"/>
                <a:sym typeface="+mn-ea"/>
              </a:rPr>
              <a:t>例1.</a:t>
            </a:r>
            <a:r>
              <a:rPr lang="en-US" sz="2000" b="1" noProof="0" dirty="0">
                <a:ln>
                  <a:noFill/>
                </a:ln>
                <a:effectLst/>
                <a:uLnTx/>
                <a:uFillTx/>
                <a:latin typeface="Times New Roman" panose="02020603050405020304" pitchFamily="18" charset="0"/>
                <a:cs typeface="Times New Roman" panose="02020603050405020304" pitchFamily="18" charset="0"/>
                <a:sym typeface="+mn-ea"/>
              </a:rPr>
              <a:t>4</a:t>
            </a:r>
            <a:r>
              <a:rPr sz="2000" b="1" noProof="0" dirty="0">
                <a:ln>
                  <a:noFill/>
                </a:ln>
                <a:effectLst/>
                <a:uLnTx/>
                <a:uFillTx/>
                <a:latin typeface="Times New Roman" panose="02020603050405020304" pitchFamily="18" charset="0"/>
                <a:cs typeface="Times New Roman" panose="02020603050405020304" pitchFamily="18" charset="0"/>
                <a:sym typeface="+mn-ea"/>
              </a:rPr>
              <a:t>.1 分析两个n阶方阵相乘算法的时间复杂度</a:t>
            </a:r>
            <a:endParaRPr lang="zh-CN" sz="2000" b="1"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3507740"/>
            <a:ext cx="7776210" cy="101473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基本语句：</a:t>
            </a:r>
            <a:r>
              <a:rPr lang="en-US" sz="2000">
                <a:latin typeface="Times New Roman" panose="02020603050405020304" pitchFamily="18" charset="0"/>
                <a:ea typeface="宋体" panose="02010600030101010101" pitchFamily="2" charset="-122"/>
                <a:cs typeface="Times New Roman" panose="02020603050405020304" pitchFamily="18" charset="0"/>
              </a:rPr>
              <a:t>c[i][j] += a[i][k]*b[k][j]</a:t>
            </a:r>
            <a:endParaRPr lang="zh-CN"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基本语句频度：</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3</a:t>
            </a:r>
            <a:endParaRPr lang="zh-CN"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算法</a:t>
            </a:r>
            <a:r>
              <a:rPr lang="en-US" sz="2000">
                <a:latin typeface="Times New Roman" panose="02020603050405020304" pitchFamily="18" charset="0"/>
                <a:ea typeface="宋体" panose="02010600030101010101" pitchFamily="2" charset="-122"/>
                <a:cs typeface="Times New Roman" panose="02020603050405020304" pitchFamily="18" charset="0"/>
              </a:rPr>
              <a:t>mult</a:t>
            </a:r>
            <a:r>
              <a:rPr lang="zh-CN" sz="2000">
                <a:latin typeface="Times New Roman" panose="02020603050405020304" pitchFamily="18" charset="0"/>
                <a:ea typeface="宋体" panose="02010600030101010101" pitchFamily="2" charset="-122"/>
                <a:cs typeface="Times New Roman" panose="02020603050405020304" pitchFamily="18" charset="0"/>
              </a:rPr>
              <a:t>的时间复杂度：</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3</a:t>
            </a:r>
            <a:r>
              <a:rPr 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sp>
        <p:nvSpPr>
          <p:cNvPr id="4" name="文本框 3"/>
          <p:cNvSpPr txBox="1"/>
          <p:nvPr/>
        </p:nvSpPr>
        <p:spPr>
          <a:xfrm>
            <a:off x="323850" y="1686560"/>
            <a:ext cx="7639685" cy="156845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mult(a,b,n):          # a</a:t>
            </a:r>
            <a:r>
              <a:rPr lang="zh-CN" altLang="en-US" sz="1600">
                <a:latin typeface="Courier New" panose="02070309020205020404" charset="0"/>
                <a:ea typeface="宋体" panose="02010600030101010101" pitchFamily="2" charset="-122"/>
              </a:rPr>
              <a:t>、</a:t>
            </a:r>
            <a:r>
              <a:rPr lang="en-US" altLang="zh-CN" sz="1600">
                <a:latin typeface="Courier New" panose="02070309020205020404" charset="0"/>
                <a:ea typeface="宋体" panose="02010600030101010101" pitchFamily="2" charset="-122"/>
              </a:rPr>
              <a:t>b</a:t>
            </a:r>
            <a:r>
              <a:rPr lang="zh-CN" altLang="en-US" sz="1600">
                <a:latin typeface="Courier New" panose="02070309020205020404" charset="0"/>
                <a:ea typeface="宋体" panose="02010600030101010101" pitchFamily="2" charset="-122"/>
              </a:rPr>
              <a:t>为</a:t>
            </a:r>
            <a:r>
              <a:rPr lang="en-US" altLang="zh-CN" sz="1600">
                <a:latin typeface="Courier New" panose="02070309020205020404" charset="0"/>
                <a:ea typeface="宋体" panose="02010600030101010101" pitchFamily="2" charset="-122"/>
              </a:rPr>
              <a:t>n</a:t>
            </a:r>
            <a:r>
              <a:rPr lang="zh-CN" altLang="en-US" sz="1600">
                <a:latin typeface="Courier New" panose="02070309020205020404" charset="0"/>
                <a:ea typeface="宋体" panose="02010600030101010101" pitchFamily="2" charset="-122"/>
              </a:rPr>
              <a:t>阶方阵（以二维列表表示）</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c=[[0]*n for i in range(n)] # c</a:t>
            </a:r>
            <a:r>
              <a:rPr lang="zh-CN" altLang="en-US" sz="1600">
                <a:latin typeface="Courier New" panose="02070309020205020404" charset="0"/>
                <a:ea typeface="宋体" panose="02010600030101010101" pitchFamily="2" charset="-122"/>
              </a:rPr>
              <a:t>为结果方阵，所有元素初始化为</a:t>
            </a:r>
            <a:r>
              <a:rPr lang="en-US" altLang="zh-CN" sz="1600">
                <a:latin typeface="Courier New" panose="02070309020205020404" charset="0"/>
                <a:ea typeface="宋体" panose="02010600030101010101" pitchFamily="2" charset="-122"/>
              </a:rPr>
              <a:t>0</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for i in range(n):</a:t>
            </a:r>
          </a:p>
          <a:p>
            <a:r>
              <a:rPr lang="en-US" sz="1600">
                <a:latin typeface="Courier New" panose="02070309020205020404" charset="0"/>
                <a:ea typeface="宋体" panose="02010600030101010101" pitchFamily="2" charset="-122"/>
              </a:rPr>
              <a:t>        for j in range(n):</a:t>
            </a:r>
          </a:p>
          <a:p>
            <a:r>
              <a:rPr lang="en-US" sz="1600">
                <a:latin typeface="Courier New" panose="02070309020205020404" charset="0"/>
                <a:ea typeface="宋体" panose="02010600030101010101" pitchFamily="2" charset="-122"/>
              </a:rPr>
              <a:t>            for k in range(n):</a:t>
            </a:r>
          </a:p>
          <a:p>
            <a:r>
              <a:rPr lang="en-US" sz="1600">
                <a:latin typeface="Courier New" panose="02070309020205020404" charset="0"/>
                <a:ea typeface="宋体" panose="02010600030101010101" pitchFamily="2" charset="-122"/>
              </a:rPr>
              <a:t>                c[i][j]+=a[i][k]*b[k][j]</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rPr>
              <a:t>单元</a:t>
            </a:r>
            <a:r>
              <a:rPr lang="en-US" altLang="zh-CN" sz="3200" dirty="0">
                <a:latin typeface="黑体" panose="02010609060101010101" pitchFamily="2" charset="-122"/>
                <a:ea typeface="黑体" panose="02010609060101010101" pitchFamily="2" charset="-122"/>
              </a:rPr>
              <a:t>1 </a:t>
            </a:r>
            <a:r>
              <a:rPr lang="zh-CN" altLang="en-US" sz="3200" dirty="0">
                <a:latin typeface="黑体" panose="02010609060101010101" pitchFamily="2" charset="-122"/>
                <a:ea typeface="黑体" panose="02010609060101010101" pitchFamily="2" charset="-122"/>
              </a:rPr>
              <a:t>绪论</a:t>
            </a:r>
          </a:p>
        </p:txBody>
      </p:sp>
      <p:sp>
        <p:nvSpPr>
          <p:cNvPr id="100" name="文本框 99"/>
          <p:cNvSpPr txBox="1"/>
          <p:nvPr/>
        </p:nvSpPr>
        <p:spPr>
          <a:xfrm>
            <a:off x="467995" y="844550"/>
            <a:ext cx="6622415" cy="3046095"/>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（1）理解数据结构的研究内容。</a:t>
            </a:r>
          </a:p>
          <a:p>
            <a:r>
              <a:rPr sz="2400">
                <a:latin typeface="Times New Roman" panose="02020603050405020304" pitchFamily="18" charset="0"/>
                <a:ea typeface="宋体" panose="02010600030101010101" pitchFamily="2" charset="-122"/>
              </a:rPr>
              <a:t>（2）记忆和理解数据结构的基本概念和术语。</a:t>
            </a:r>
          </a:p>
          <a:p>
            <a:r>
              <a:rPr sz="2400">
                <a:latin typeface="Times New Roman" panose="02020603050405020304" pitchFamily="18" charset="0"/>
                <a:ea typeface="宋体" panose="02010600030101010101" pitchFamily="2" charset="-122"/>
              </a:rPr>
              <a:t>（3）记忆和理解算法的含义及其特性。</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初步学会算法分析的方法。</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勤学善思，提高效率意识。</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1.4 </a:t>
            </a:r>
            <a:r>
              <a:rPr lang="zh-CN" altLang="en-US" sz="3200" noProof="0" dirty="0">
                <a:latin typeface="黑体" panose="02010609060101010101" pitchFamily="2" charset="-122"/>
                <a:ea typeface="黑体" panose="02010609060101010101" pitchFamily="2" charset="-122"/>
                <a:sym typeface="+mn-ea"/>
              </a:rPr>
              <a:t>算法的时间复杂度</a:t>
            </a:r>
          </a:p>
        </p:txBody>
      </p:sp>
      <p:sp>
        <p:nvSpPr>
          <p:cNvPr id="3" name="文本框 2"/>
          <p:cNvSpPr txBox="1"/>
          <p:nvPr/>
        </p:nvSpPr>
        <p:spPr>
          <a:xfrm>
            <a:off x="292100" y="928688"/>
            <a:ext cx="7754938" cy="76835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时间复杂度分析</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sz="2000" b="1" noProof="0" dirty="0">
                <a:ln>
                  <a:noFill/>
                </a:ln>
                <a:effectLst/>
                <a:uLnTx/>
                <a:uFillTx/>
                <a:latin typeface="Times New Roman" panose="02020603050405020304" pitchFamily="18" charset="0"/>
                <a:cs typeface="Times New Roman" panose="02020603050405020304" pitchFamily="18" charset="0"/>
                <a:sym typeface="+mn-ea"/>
              </a:rPr>
              <a:t>例1.4.2 分析选择排序的时间复杂度</a:t>
            </a:r>
          </a:p>
        </p:txBody>
      </p:sp>
      <p:sp>
        <p:nvSpPr>
          <p:cNvPr id="4" name="文本框 3"/>
          <p:cNvSpPr txBox="1"/>
          <p:nvPr/>
        </p:nvSpPr>
        <p:spPr>
          <a:xfrm>
            <a:off x="323850" y="1686560"/>
            <a:ext cx="7639685" cy="181483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selectSort(a, n)</a:t>
            </a:r>
          </a:p>
          <a:p>
            <a:r>
              <a:rPr sz="1600">
                <a:latin typeface="Courier New" panose="02070309020205020404" charset="0"/>
                <a:ea typeface="宋体" panose="02010600030101010101" pitchFamily="2" charset="-122"/>
              </a:rPr>
              <a:t>    for i in range(0,n-1):</a:t>
            </a:r>
          </a:p>
          <a:p>
            <a:r>
              <a:rPr sz="1600">
                <a:latin typeface="Courier New" panose="02070309020205020404" charset="0"/>
                <a:ea typeface="宋体" panose="02010600030101010101" pitchFamily="2" charset="-122"/>
              </a:rPr>
              <a:t>        k=i</a:t>
            </a:r>
          </a:p>
          <a:p>
            <a:r>
              <a:rPr sz="1600">
                <a:latin typeface="Courier New" panose="02070309020205020404" charset="0"/>
                <a:ea typeface="宋体" panose="02010600030101010101" pitchFamily="2" charset="-122"/>
              </a:rPr>
              <a:t>        for j in range(i+1,n):</a:t>
            </a:r>
          </a:p>
          <a:p>
            <a:r>
              <a:rPr sz="1600">
                <a:latin typeface="Courier New" panose="02070309020205020404" charset="0"/>
                <a:ea typeface="宋体" panose="02010600030101010101" pitchFamily="2" charset="-122"/>
              </a:rPr>
              <a:t>            if a[k]&gt;a[j]: k=j</a:t>
            </a:r>
          </a:p>
          <a:p>
            <a:r>
              <a:rPr sz="1600">
                <a:latin typeface="Courier New" panose="02070309020205020404" charset="0"/>
                <a:ea typeface="宋体" panose="02010600030101010101" pitchFamily="2" charset="-122"/>
              </a:rPr>
              <a:t>        if k!=i:</a:t>
            </a:r>
          </a:p>
          <a:p>
            <a:r>
              <a:rPr sz="1600">
                <a:latin typeface="Courier New" panose="02070309020205020404" charset="0"/>
                <a:ea typeface="宋体" panose="02010600030101010101" pitchFamily="2" charset="-122"/>
              </a:rPr>
              <a:t>            a[i],a[k]=a[k],a[i]</a:t>
            </a:r>
          </a:p>
        </p:txBody>
      </p:sp>
      <p:grpSp>
        <p:nvGrpSpPr>
          <p:cNvPr id="5" name="组合 4"/>
          <p:cNvGrpSpPr/>
          <p:nvPr/>
        </p:nvGrpSpPr>
        <p:grpSpPr>
          <a:xfrm>
            <a:off x="323850" y="3507740"/>
            <a:ext cx="7776210" cy="1322070"/>
            <a:chOff x="510" y="5524"/>
            <a:chExt cx="12246" cy="2082"/>
          </a:xfrm>
        </p:grpSpPr>
        <p:sp>
          <p:nvSpPr>
            <p:cNvPr id="2" name="文本框 1"/>
            <p:cNvSpPr txBox="1"/>
            <p:nvPr/>
          </p:nvSpPr>
          <p:spPr>
            <a:xfrm>
              <a:off x="510" y="5524"/>
              <a:ext cx="12246" cy="2082"/>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基本语句：</a:t>
              </a:r>
              <a:r>
                <a:rPr lang="en-US" sz="2000">
                  <a:latin typeface="Times New Roman" panose="02020603050405020304" pitchFamily="18" charset="0"/>
                  <a:ea typeface="宋体" panose="02010600030101010101" pitchFamily="2" charset="-122"/>
                  <a:cs typeface="Times New Roman" panose="02020603050405020304" pitchFamily="18" charset="0"/>
                </a:rPr>
                <a:t>if a[k]&gt;a[j]: k=j</a:t>
              </a:r>
              <a:endParaRPr lang="zh-CN"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基本语句频度：</a:t>
              </a:r>
            </a:p>
            <a:p>
              <a:endParaRPr lang="zh-CN"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算法</a:t>
              </a:r>
              <a:r>
                <a:rPr sz="2000">
                  <a:latin typeface="Times New Roman" panose="02020603050405020304" pitchFamily="18" charset="0"/>
                  <a:cs typeface="Times New Roman" panose="02020603050405020304" pitchFamily="18" charset="0"/>
                  <a:sym typeface="+mn-ea"/>
                </a:rPr>
                <a:t>selectSort</a:t>
              </a:r>
              <a:r>
                <a:rPr lang="zh-CN" sz="2000">
                  <a:latin typeface="Times New Roman" panose="02020603050405020304" pitchFamily="18" charset="0"/>
                  <a:ea typeface="宋体" panose="02010600030101010101" pitchFamily="2" charset="-122"/>
                  <a:cs typeface="Times New Roman" panose="02020603050405020304" pitchFamily="18" charset="0"/>
                </a:rPr>
                <a:t>的时间复杂度：</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2</a:t>
              </a:r>
              <a:r>
                <a:rPr 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graphicFrame>
          <p:nvGraphicFramePr>
            <p:cNvPr id="6" name="对象 -2147482619"/>
            <p:cNvGraphicFramePr>
              <a:graphicFrameLocks noChangeAspect="1"/>
            </p:cNvGraphicFramePr>
            <p:nvPr>
              <p:custDataLst>
                <p:tags r:id="rId2"/>
              </p:custDataLst>
            </p:nvPr>
          </p:nvGraphicFramePr>
          <p:xfrm>
            <a:off x="3345" y="6091"/>
            <a:ext cx="1274" cy="775"/>
          </p:xfrm>
          <a:graphic>
            <a:graphicData uri="http://schemas.openxmlformats.org/presentationml/2006/ole">
              <mc:AlternateContent xmlns:mc="http://schemas.openxmlformats.org/markup-compatibility/2006">
                <mc:Choice xmlns:v="urn:schemas-microsoft-com:vml" Requires="v">
                  <p:oleObj spid="_x0000_s5133" r:id="rId4" imgW="647700" imgH="393700" progId="Equation.DSMT4">
                    <p:embed/>
                  </p:oleObj>
                </mc:Choice>
                <mc:Fallback>
                  <p:oleObj r:id="rId4" imgW="647700" imgH="393700" progId="Equation.DSMT4">
                    <p:embed/>
                    <p:pic>
                      <p:nvPicPr>
                        <p:cNvPr id="0" name="图片 3075"/>
                        <p:cNvPicPr/>
                        <p:nvPr/>
                      </p:nvPicPr>
                      <p:blipFill>
                        <a:blip r:embed="rId5"/>
                        <a:stretch>
                          <a:fillRect/>
                        </a:stretch>
                      </p:blipFill>
                      <p:spPr>
                        <a:xfrm>
                          <a:off x="3345" y="6091"/>
                          <a:ext cx="1274" cy="775"/>
                        </a:xfrm>
                        <a:prstGeom prst="rect">
                          <a:avLst/>
                        </a:prstGeom>
                        <a:noFill/>
                        <a:ln w="38100">
                          <a:noFill/>
                          <a:miter/>
                        </a:ln>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1.4 </a:t>
            </a:r>
            <a:r>
              <a:rPr lang="zh-CN" altLang="en-US" sz="3200" noProof="0" dirty="0">
                <a:latin typeface="黑体" panose="02010609060101010101" pitchFamily="2" charset="-122"/>
                <a:ea typeface="黑体" panose="02010609060101010101" pitchFamily="2" charset="-122"/>
                <a:sym typeface="+mn-ea"/>
              </a:rPr>
              <a:t>算法的时间复杂度</a:t>
            </a:r>
          </a:p>
        </p:txBody>
      </p:sp>
      <p:sp>
        <p:nvSpPr>
          <p:cNvPr id="3" name="文本框 2"/>
          <p:cNvSpPr txBox="1"/>
          <p:nvPr/>
        </p:nvSpPr>
        <p:spPr>
          <a:xfrm>
            <a:off x="292100" y="928688"/>
            <a:ext cx="7754938" cy="76835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时间复杂度分析</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sz="2000" b="1" noProof="0" dirty="0">
                <a:ln>
                  <a:noFill/>
                </a:ln>
                <a:effectLst/>
                <a:uLnTx/>
                <a:uFillTx/>
                <a:latin typeface="Times New Roman" panose="02020603050405020304" pitchFamily="18" charset="0"/>
                <a:cs typeface="Times New Roman" panose="02020603050405020304" pitchFamily="18" charset="0"/>
                <a:sym typeface="+mn-ea"/>
              </a:rPr>
              <a:t>例1.4.3 分析以下函数的时间复杂度</a:t>
            </a:r>
          </a:p>
        </p:txBody>
      </p:sp>
      <p:sp>
        <p:nvSpPr>
          <p:cNvPr id="2" name="文本框 1"/>
          <p:cNvSpPr txBox="1"/>
          <p:nvPr/>
        </p:nvSpPr>
        <p:spPr>
          <a:xfrm>
            <a:off x="323850" y="2571750"/>
            <a:ext cx="7776210" cy="101473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cs typeface="Times New Roman" panose="02020603050405020304" pitchFamily="18" charset="0"/>
              </a:rPr>
              <a:t>基本语句：</a:t>
            </a:r>
            <a:r>
              <a:rPr lang="en-US" sz="2000">
                <a:latin typeface="Times New Roman" panose="02020603050405020304" pitchFamily="18" charset="0"/>
                <a:ea typeface="宋体" panose="02010600030101010101" pitchFamily="2" charset="-122"/>
                <a:cs typeface="Times New Roman" panose="02020603050405020304" pitchFamily="18" charset="0"/>
              </a:rPr>
              <a:t>i*=2</a:t>
            </a:r>
          </a:p>
          <a:p>
            <a:r>
              <a:rPr lang="zh-CN" sz="2000">
                <a:latin typeface="Times New Roman" panose="02020603050405020304" pitchFamily="18" charset="0"/>
                <a:ea typeface="宋体" panose="02010600030101010101" pitchFamily="2" charset="-122"/>
                <a:cs typeface="Times New Roman" panose="02020603050405020304" pitchFamily="18" charset="0"/>
              </a:rPr>
              <a:t>基本语句频度：</a:t>
            </a:r>
            <a:r>
              <a:rPr lang="en-US" altLang="zh-CN" sz="2000">
                <a:latin typeface="Times New Roman" panose="02020603050405020304" pitchFamily="18" charset="0"/>
                <a:cs typeface="Times New Roman" panose="02020603050405020304" pitchFamily="18" charset="0"/>
                <a:sym typeface="+mn-ea"/>
              </a:rPr>
              <a:t>log</a:t>
            </a:r>
            <a:r>
              <a:rPr lang="en-US" altLang="zh-CN" sz="2000" baseline="-25000">
                <a:latin typeface="Times New Roman" panose="02020603050405020304" pitchFamily="18" charset="0"/>
                <a:cs typeface="Times New Roman" panose="02020603050405020304" pitchFamily="18" charset="0"/>
                <a:sym typeface="+mn-ea"/>
              </a:rPr>
              <a:t>2</a:t>
            </a:r>
            <a:r>
              <a:rPr lang="en-US" sz="2000" i="1">
                <a:latin typeface="Times New Roman" panose="02020603050405020304" pitchFamily="18" charset="0"/>
                <a:cs typeface="Times New Roman" panose="02020603050405020304" pitchFamily="18" charset="0"/>
                <a:sym typeface="+mn-ea"/>
              </a:rPr>
              <a:t>n</a:t>
            </a:r>
            <a:endParaRPr lang="zh-CN"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函数</a:t>
            </a:r>
            <a:r>
              <a:rPr lang="en-US" altLang="zh-CN" sz="2000">
                <a:latin typeface="Times New Roman" panose="02020603050405020304" pitchFamily="18" charset="0"/>
                <a:ea typeface="宋体" panose="02010600030101010101" pitchFamily="2" charset="-122"/>
                <a:cs typeface="Times New Roman" panose="02020603050405020304" pitchFamily="18" charset="0"/>
              </a:rPr>
              <a:t>f</a:t>
            </a:r>
            <a:r>
              <a:rPr lang="zh-CN" sz="2000">
                <a:latin typeface="Times New Roman" panose="02020603050405020304" pitchFamily="18" charset="0"/>
                <a:ea typeface="宋体" panose="02010600030101010101" pitchFamily="2" charset="-122"/>
                <a:cs typeface="Times New Roman" panose="02020603050405020304" pitchFamily="18" charset="0"/>
              </a:rPr>
              <a:t>的时间复杂度：</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altLang="zh-CN" sz="2000">
                <a:latin typeface="Times New Roman" panose="02020603050405020304" pitchFamily="18" charset="0"/>
                <a:cs typeface="Times New Roman" panose="02020603050405020304" pitchFamily="18" charset="0"/>
                <a:sym typeface="+mn-ea"/>
              </a:rPr>
              <a:t>log</a:t>
            </a:r>
            <a:r>
              <a:rPr lang="en-US" altLang="zh-CN" sz="2000" baseline="-25000">
                <a:latin typeface="Times New Roman" panose="02020603050405020304" pitchFamily="18" charset="0"/>
                <a:cs typeface="Times New Roman" panose="02020603050405020304" pitchFamily="18" charset="0"/>
                <a:sym typeface="+mn-ea"/>
              </a:rPr>
              <a:t>2</a:t>
            </a:r>
            <a:r>
              <a:rPr lang="en-US" sz="2000" i="1">
                <a:latin typeface="Times New Roman" panose="02020603050405020304" pitchFamily="18" charset="0"/>
                <a:cs typeface="Times New Roman" panose="02020603050405020304" pitchFamily="18" charset="0"/>
                <a:sym typeface="+mn-ea"/>
              </a:rPr>
              <a:t>n</a:t>
            </a:r>
            <a:r>
              <a:rPr 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sp>
        <p:nvSpPr>
          <p:cNvPr id="4" name="文本框 3"/>
          <p:cNvSpPr txBox="1"/>
          <p:nvPr/>
        </p:nvSpPr>
        <p:spPr>
          <a:xfrm>
            <a:off x="323850" y="1686560"/>
            <a:ext cx="7639685" cy="82994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f(n)</a:t>
            </a:r>
          </a:p>
          <a:p>
            <a:r>
              <a:rPr sz="1600">
                <a:latin typeface="Courier New" panose="02070309020205020404" charset="0"/>
                <a:ea typeface="宋体" panose="02010600030101010101" pitchFamily="2" charset="-122"/>
              </a:rPr>
              <a:t>    while i&lt;=n:</a:t>
            </a:r>
          </a:p>
          <a:p>
            <a:r>
              <a:rPr sz="1600">
                <a:latin typeface="Courier New" panose="02070309020205020404" charset="0"/>
                <a:ea typeface="宋体" panose="02010600030101010101" pitchFamily="2" charset="-122"/>
              </a:rPr>
              <a:t>        i*=2</a:t>
            </a:r>
          </a:p>
        </p:txBody>
      </p:sp>
      <p:pic>
        <p:nvPicPr>
          <p:cNvPr id="5" name="图片 4"/>
          <p:cNvPicPr>
            <a:picLocks noChangeAspect="1"/>
          </p:cNvPicPr>
          <p:nvPr/>
        </p:nvPicPr>
        <p:blipFill>
          <a:blip r:embed="rId2"/>
          <a:stretch>
            <a:fillRect/>
          </a:stretch>
        </p:blipFill>
        <p:spPr>
          <a:xfrm>
            <a:off x="323850" y="3641725"/>
            <a:ext cx="5000625" cy="91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1.5 </a:t>
            </a:r>
            <a:r>
              <a:rPr sz="3200" noProof="0" dirty="0" err="1">
                <a:latin typeface="黑体" panose="02010609060101010101" pitchFamily="2" charset="-122"/>
                <a:ea typeface="黑体" panose="02010609060101010101" pitchFamily="2" charset="-122"/>
                <a:sym typeface="+mn-ea"/>
              </a:rPr>
              <a:t>算法的空间复杂度</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76835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算法的（渐近）</a:t>
            </a:r>
            <a:r>
              <a:rPr sz="2000" b="1" noProof="0" dirty="0">
                <a:ln>
                  <a:noFill/>
                </a:ln>
                <a:effectLst/>
                <a:uLnTx/>
                <a:uFillTx/>
                <a:latin typeface="Times New Roman" panose="02020603050405020304" pitchFamily="18" charset="0"/>
                <a:cs typeface="Times New Roman" panose="02020603050405020304" pitchFamily="18" charset="0"/>
                <a:sym typeface="+mn-ea"/>
              </a:rPr>
              <a:t>空间复杂度</a:t>
            </a:r>
            <a:r>
              <a:rPr sz="2000" noProof="0" dirty="0">
                <a:ln>
                  <a:noFill/>
                </a:ln>
                <a:effectLst/>
                <a:uLnTx/>
                <a:uFillTx/>
                <a:latin typeface="Times New Roman" panose="02020603050405020304" pitchFamily="18" charset="0"/>
                <a:cs typeface="Times New Roman" panose="02020603050405020304" pitchFamily="18" charset="0"/>
                <a:sym typeface="+mn-ea"/>
              </a:rPr>
              <a:t>S(n)如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p>
        </p:txBody>
      </p:sp>
      <p:sp>
        <p:nvSpPr>
          <p:cNvPr id="4" name="文本框 3"/>
          <p:cNvSpPr txBox="1"/>
          <p:nvPr/>
        </p:nvSpPr>
        <p:spPr>
          <a:xfrm>
            <a:off x="292100" y="2077403"/>
            <a:ext cx="7754938" cy="21228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表示随着问题规模n的增大，算法运行所需存储量的增长率与某个函数g(n)的增长率相同。</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算法的空间复杂度分析通常仅需考虑辅助存储空间即可。</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若算法所需的辅助存储空间相对于输入数据量来说是常数，则称该算法为原地工作，相应的空间复杂度表示为O(1)。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常见空间复杂度有O(1)、O(log</a:t>
            </a:r>
            <a:r>
              <a:rPr sz="2000" baseline="-25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n)、O(n)等。</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2" name="对象 -2147482613"/>
          <p:cNvGraphicFramePr>
            <a:graphicFrameLocks noChangeAspect="1"/>
          </p:cNvGraphicFramePr>
          <p:nvPr/>
        </p:nvGraphicFramePr>
        <p:xfrm>
          <a:off x="3060065" y="1707515"/>
          <a:ext cx="1307368" cy="360000"/>
        </p:xfrm>
        <a:graphic>
          <a:graphicData uri="http://schemas.openxmlformats.org/presentationml/2006/ole">
            <mc:AlternateContent xmlns:mc="http://schemas.openxmlformats.org/markup-compatibility/2006">
              <mc:Choice xmlns:v="urn:schemas-microsoft-com:vml" Requires="v">
                <p:oleObj spid="_x0000_s6157" r:id="rId3" imgW="876300" imgH="241300" progId="Equation.KSEE3">
                  <p:embed/>
                </p:oleObj>
              </mc:Choice>
              <mc:Fallback>
                <p:oleObj r:id="rId3" imgW="876300" imgH="241300" progId="Equation.KSEE3">
                  <p:embed/>
                  <p:pic>
                    <p:nvPicPr>
                      <p:cNvPr id="0" name="图片 4"/>
                      <p:cNvPicPr/>
                      <p:nvPr/>
                    </p:nvPicPr>
                    <p:blipFill>
                      <a:blip r:embed="rId4"/>
                      <a:stretch>
                        <a:fillRect/>
                      </a:stretch>
                    </p:blipFill>
                    <p:spPr>
                      <a:xfrm>
                        <a:off x="3060065" y="1707515"/>
                        <a:ext cx="1307368" cy="36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additive="base">
                                        <p:cTn id="3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 calcmode="lin" valueType="num">
                                      <p:cBhvr additive="base">
                                        <p:cTn id="4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1.5 </a:t>
            </a:r>
            <a:r>
              <a:rPr lang="zh-CN" altLang="en-US" sz="3200" noProof="0" dirty="0">
                <a:latin typeface="黑体" panose="02010609060101010101" pitchFamily="2" charset="-122"/>
                <a:ea typeface="黑体" panose="02010609060101010101" pitchFamily="2" charset="-122"/>
                <a:sym typeface="+mn-ea"/>
              </a:rPr>
              <a:t>算法的空间复杂度</a:t>
            </a:r>
          </a:p>
        </p:txBody>
      </p:sp>
      <p:sp>
        <p:nvSpPr>
          <p:cNvPr id="3" name="文本框 2"/>
          <p:cNvSpPr txBox="1"/>
          <p:nvPr/>
        </p:nvSpPr>
        <p:spPr>
          <a:xfrm>
            <a:off x="292100" y="928688"/>
            <a:ext cx="7754938" cy="76835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noProof="0" dirty="0">
                <a:ln>
                  <a:noFill/>
                </a:ln>
                <a:effectLst/>
                <a:uLnTx/>
                <a:uFillTx/>
                <a:latin typeface="Times New Roman" panose="02020603050405020304" pitchFamily="18" charset="0"/>
                <a:cs typeface="Times New Roman" panose="02020603050405020304" pitchFamily="18" charset="0"/>
                <a:sym typeface="+mn-ea"/>
              </a:rPr>
              <a:t>空间复杂度</a:t>
            </a:r>
            <a:r>
              <a:rPr lang="zh-CN" sz="2000" b="1" noProof="0" dirty="0">
                <a:ln>
                  <a:noFill/>
                </a:ln>
                <a:effectLst/>
                <a:uLnTx/>
                <a:uFillTx/>
                <a:latin typeface="Times New Roman" panose="02020603050405020304" pitchFamily="18" charset="0"/>
                <a:cs typeface="Times New Roman" panose="02020603050405020304" pitchFamily="18" charset="0"/>
                <a:sym typeface="+mn-ea"/>
              </a:rPr>
              <a:t>分析</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例1.5.1 分析逆置列表元素的空间复杂度</a:t>
            </a:r>
          </a:p>
        </p:txBody>
      </p:sp>
      <p:sp>
        <p:nvSpPr>
          <p:cNvPr id="2" name="文本框 1"/>
          <p:cNvSpPr txBox="1"/>
          <p:nvPr/>
        </p:nvSpPr>
        <p:spPr>
          <a:xfrm>
            <a:off x="3851910" y="3113405"/>
            <a:ext cx="3973830" cy="1630045"/>
          </a:xfrm>
          <a:prstGeom prst="rect">
            <a:avLst/>
          </a:prstGeom>
          <a:noFill/>
          <a:ln w="9525">
            <a:noFill/>
          </a:ln>
        </p:spPr>
        <p:txBody>
          <a:bodyPr wrap="square">
            <a:spAutoFit/>
          </a:bodyPr>
          <a:lstStyle/>
          <a:p>
            <a:r>
              <a:rPr sz="2000">
                <a:latin typeface="Times New Roman" panose="02020603050405020304" pitchFamily="18" charset="0"/>
                <a:cs typeface="Times New Roman" panose="02020603050405020304" pitchFamily="18" charset="0"/>
              </a:rPr>
              <a:t>算法reverse1使用一个长度为n的辅助列表b，空间复杂度</a:t>
            </a:r>
            <a:r>
              <a:rPr lang="zh-CN" sz="2000">
                <a:latin typeface="Times New Roman" panose="02020603050405020304" pitchFamily="18" charset="0"/>
                <a:cs typeface="Times New Roman" panose="02020603050405020304" pitchFamily="18" charset="0"/>
              </a:rPr>
              <a:t>：</a:t>
            </a:r>
            <a:r>
              <a:rPr sz="2000">
                <a:latin typeface="Times New Roman" panose="02020603050405020304" pitchFamily="18" charset="0"/>
                <a:cs typeface="Times New Roman" panose="02020603050405020304" pitchFamily="18" charset="0"/>
              </a:rPr>
              <a:t>O(n)</a:t>
            </a:r>
          </a:p>
          <a:p>
            <a:endParaRPr sz="2000">
              <a:latin typeface="Times New Roman" panose="02020603050405020304" pitchFamily="18" charset="0"/>
              <a:cs typeface="Times New Roman" panose="02020603050405020304" pitchFamily="18" charset="0"/>
            </a:endParaRPr>
          </a:p>
          <a:p>
            <a:r>
              <a:rPr sz="2000">
                <a:latin typeface="Times New Roman" panose="02020603050405020304" pitchFamily="18" charset="0"/>
                <a:cs typeface="Times New Roman" panose="02020603050405020304" pitchFamily="18" charset="0"/>
              </a:rPr>
              <a:t>算法reverse2仅使用一个辅助变量t，空间复杂度</a:t>
            </a:r>
            <a:r>
              <a:rPr lang="zh-CN" sz="2000">
                <a:latin typeface="Times New Roman" panose="02020603050405020304" pitchFamily="18" charset="0"/>
                <a:cs typeface="Times New Roman" panose="02020603050405020304" pitchFamily="18" charset="0"/>
              </a:rPr>
              <a:t>：</a:t>
            </a:r>
            <a:r>
              <a:rPr sz="2000">
                <a:latin typeface="Times New Roman" panose="02020603050405020304" pitchFamily="18" charset="0"/>
                <a:cs typeface="Times New Roman" panose="02020603050405020304" pitchFamily="18" charset="0"/>
              </a:rPr>
              <a:t>O(1)</a:t>
            </a:r>
          </a:p>
        </p:txBody>
      </p:sp>
      <p:sp>
        <p:nvSpPr>
          <p:cNvPr id="5" name="文本框 4"/>
          <p:cNvSpPr txBox="1"/>
          <p:nvPr/>
        </p:nvSpPr>
        <p:spPr>
          <a:xfrm>
            <a:off x="323850" y="1697355"/>
            <a:ext cx="4149725" cy="304609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reverse1(a, n):</a:t>
            </a:r>
          </a:p>
          <a:p>
            <a:r>
              <a:rPr sz="1600">
                <a:latin typeface="Courier New" panose="02070309020205020404" charset="0"/>
                <a:ea typeface="宋体" panose="02010600030101010101" pitchFamily="2" charset="-122"/>
              </a:rPr>
              <a:t>    b=[0]*n</a:t>
            </a:r>
          </a:p>
          <a:p>
            <a:r>
              <a:rPr sz="1600">
                <a:latin typeface="Courier New" panose="02070309020205020404" charset="0"/>
                <a:ea typeface="宋体" panose="02010600030101010101" pitchFamily="2" charset="-122"/>
              </a:rPr>
              <a:t>    for i in range(n):</a:t>
            </a:r>
          </a:p>
          <a:p>
            <a:r>
              <a:rPr sz="1600">
                <a:latin typeface="Courier New" panose="02070309020205020404" charset="0"/>
                <a:ea typeface="宋体" panose="02010600030101010101" pitchFamily="2" charset="-122"/>
              </a:rPr>
              <a:t>        b[i]=a[n-1-i]</a:t>
            </a:r>
          </a:p>
          <a:p>
            <a:r>
              <a:rPr sz="1600">
                <a:latin typeface="Courier New" panose="02070309020205020404" charset="0"/>
                <a:ea typeface="宋体" panose="02010600030101010101" pitchFamily="2" charset="-122"/>
              </a:rPr>
              <a:t>    for i in range(n):</a:t>
            </a:r>
          </a:p>
          <a:p>
            <a:r>
              <a:rPr sz="1600">
                <a:latin typeface="Courier New" panose="02070309020205020404" charset="0"/>
                <a:ea typeface="宋体" panose="02010600030101010101" pitchFamily="2" charset="-122"/>
              </a:rPr>
              <a:t>        a[i]=b[i]</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reverse2(a, n):</a:t>
            </a:r>
          </a:p>
          <a:p>
            <a:r>
              <a:rPr sz="1600">
                <a:latin typeface="Courier New" panose="02070309020205020404" charset="0"/>
                <a:ea typeface="宋体" panose="02010600030101010101" pitchFamily="2" charset="-122"/>
              </a:rPr>
              <a:t>    for i in range(n//2):</a:t>
            </a:r>
          </a:p>
          <a:p>
            <a:r>
              <a:rPr sz="1600">
                <a:latin typeface="Courier New" panose="02070309020205020404" charset="0"/>
                <a:ea typeface="宋体" panose="02010600030101010101" pitchFamily="2" charset="-122"/>
              </a:rPr>
              <a:t>        t=a[i]</a:t>
            </a:r>
          </a:p>
          <a:p>
            <a:r>
              <a:rPr sz="1600">
                <a:latin typeface="Courier New" panose="02070309020205020404" charset="0"/>
                <a:ea typeface="宋体" panose="02010600030101010101" pitchFamily="2" charset="-122"/>
              </a:rPr>
              <a:t>        a[i]=a[n-1-i]</a:t>
            </a:r>
          </a:p>
          <a:p>
            <a:r>
              <a:rPr sz="1600">
                <a:latin typeface="Courier New" panose="02070309020205020404" charset="0"/>
                <a:ea typeface="宋体" panose="02010600030101010101" pitchFamily="2" charset="-122"/>
              </a:rPr>
              <a:t>        a[n-1-i]=t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11835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1.6 </a:t>
            </a:r>
            <a:r>
              <a:rPr sz="3200" noProof="0" dirty="0" err="1">
                <a:ln>
                  <a:noFill/>
                </a:ln>
                <a:effectLst/>
                <a:uLnTx/>
                <a:uFillTx/>
                <a:latin typeface="黑体" panose="02010609060101010101" pitchFamily="2" charset="-122"/>
                <a:ea typeface="黑体" panose="02010609060101010101" pitchFamily="2" charset="-122"/>
                <a:sym typeface="+mn-ea"/>
              </a:rPr>
              <a:t>最大子列和的穷举算法</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567295" cy="23685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最大子列和也称为最大子段和或最大子序列和，暴力求解方法是穷举所有以 i 为起始位置，以 j 为终止位置的子序列，并求得其中的最大和值。</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对于同一个题目，不同求解方法的效率可能差别很大。如何有效提高算法的时间效率和空间效率是学习数据结构与算法需要重点关注的问题。</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下面给出两种最大子列和的穷举求解算法</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96055" y="3796030"/>
            <a:ext cx="4889500" cy="107632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算法maxSum1采用三重循环求最大子段和，以O(n)的时间复杂度求一个子序列和</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时间复杂度</a:t>
            </a:r>
            <a:r>
              <a:rPr lang="zh-CN"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O(n</a:t>
            </a:r>
            <a:r>
              <a:rPr sz="2000" baseline="30000">
                <a:latin typeface="Times New Roman" panose="02020603050405020304" pitchFamily="18" charset="0"/>
                <a:cs typeface="Times New Roman" panose="02020603050405020304" pitchFamily="18" charset="0"/>
                <a:sym typeface="+mn-ea"/>
              </a:rPr>
              <a:t>3</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92100" y="1253490"/>
            <a:ext cx="7743190" cy="279971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maxSum1(a):         # 立方阶时间复杂度求最大子段和</a:t>
            </a:r>
          </a:p>
          <a:p>
            <a:r>
              <a:rPr sz="1600">
                <a:latin typeface="Courier New" panose="02070309020205020404" charset="0"/>
                <a:ea typeface="宋体" panose="02010600030101010101" pitchFamily="2" charset="-122"/>
              </a:rPr>
              <a:t>    max=0</a:t>
            </a:r>
          </a:p>
          <a:p>
            <a:r>
              <a:rPr sz="1600">
                <a:latin typeface="Courier New" panose="02070309020205020404" charset="0"/>
                <a:ea typeface="宋体" panose="02010600030101010101" pitchFamily="2" charset="-122"/>
              </a:rPr>
              <a:t>    for i in range(n):  # i为起始位置</a:t>
            </a:r>
          </a:p>
          <a:p>
            <a:r>
              <a:rPr sz="1600">
                <a:latin typeface="Courier New" panose="02070309020205020404" charset="0"/>
                <a:ea typeface="宋体" panose="02010600030101010101" pitchFamily="2" charset="-122"/>
              </a:rPr>
              <a:t>        for j in range(i, n): # j为终止位置</a:t>
            </a:r>
          </a:p>
          <a:p>
            <a:r>
              <a:rPr sz="1600">
                <a:latin typeface="Courier New" panose="02070309020205020404" charset="0"/>
                <a:ea typeface="宋体" panose="02010600030101010101" pitchFamily="2" charset="-122"/>
              </a:rPr>
              <a:t>            sum=0</a:t>
            </a:r>
          </a:p>
          <a:p>
            <a:r>
              <a:rPr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           </a:t>
            </a:r>
            <a:r>
              <a:rPr sz="1600">
                <a:latin typeface="Courier New" panose="02070309020205020404" charset="0"/>
                <a:sym typeface="+mn-ea"/>
              </a:rPr>
              <a:t># 求从位置i到位置j的子段和，线性阶时间复杂度</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for k in range(i,j+1):</a:t>
            </a:r>
          </a:p>
          <a:p>
            <a:r>
              <a:rPr sz="1600">
                <a:latin typeface="Courier New" panose="02070309020205020404" charset="0"/>
                <a:ea typeface="宋体" panose="02010600030101010101" pitchFamily="2" charset="-122"/>
              </a:rPr>
              <a:t>                sum+=a[k]</a:t>
            </a:r>
          </a:p>
          <a:p>
            <a:r>
              <a:rPr sz="1600">
                <a:latin typeface="Courier New" panose="02070309020205020404" charset="0"/>
                <a:ea typeface="宋体" panose="02010600030101010101" pitchFamily="2" charset="-122"/>
              </a:rPr>
              <a:t>            if sum&gt;max:</a:t>
            </a:r>
          </a:p>
          <a:p>
            <a:r>
              <a:rPr sz="1600">
                <a:latin typeface="Courier New" panose="02070309020205020404" charset="0"/>
                <a:ea typeface="宋体" panose="02010600030101010101" pitchFamily="2" charset="-122"/>
              </a:rPr>
              <a:t>                max=sum</a:t>
            </a:r>
          </a:p>
          <a:p>
            <a:r>
              <a:rPr sz="1600">
                <a:latin typeface="Courier New" panose="02070309020205020404" charset="0"/>
                <a:ea typeface="宋体" panose="02010600030101010101" pitchFamily="2" charset="-122"/>
              </a:rPr>
              <a:t>    return max</a:t>
            </a:r>
          </a:p>
        </p:txBody>
      </p:sp>
      <p:sp>
        <p:nvSpPr>
          <p:cNvPr id="4" name="Rectangle 4"/>
          <p:cNvSpPr txBox="1"/>
          <p:nvPr>
            <p:custDataLst>
              <p:tags r:id="rId1"/>
            </p:custDataLst>
          </p:nvPr>
        </p:nvSpPr>
        <p:spPr>
          <a:xfrm>
            <a:off x="214630" y="285750"/>
            <a:ext cx="711835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 </a:t>
            </a:r>
            <a:r>
              <a:rPr lang="zh-CN" altLang="en-US" sz="3200" noProof="0" dirty="0">
                <a:ln>
                  <a:noFill/>
                </a:ln>
                <a:effectLst/>
                <a:uLnTx/>
                <a:uFillTx/>
                <a:latin typeface="黑体" panose="02010609060101010101" pitchFamily="2" charset="-122"/>
                <a:ea typeface="黑体" panose="02010609060101010101" pitchFamily="2" charset="-122"/>
                <a:sym typeface="+mn-ea"/>
              </a:rPr>
              <a:t>最大子列和的穷举算法</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4069080" y="3724275"/>
            <a:ext cx="4904740" cy="107632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算法maxSum</a:t>
            </a:r>
            <a:r>
              <a:rPr lang="en-US" sz="2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采用</a:t>
            </a:r>
            <a:r>
              <a:rPr lang="zh-CN" sz="2000">
                <a:latin typeface="Times New Roman" panose="02020603050405020304" pitchFamily="18" charset="0"/>
                <a:cs typeface="Times New Roman" panose="02020603050405020304" pitchFamily="18" charset="0"/>
                <a:sym typeface="+mn-ea"/>
              </a:rPr>
              <a:t>二</a:t>
            </a:r>
            <a:r>
              <a:rPr sz="2000">
                <a:latin typeface="Times New Roman" panose="02020603050405020304" pitchFamily="18" charset="0"/>
                <a:cs typeface="Times New Roman" panose="02020603050405020304" pitchFamily="18" charset="0"/>
                <a:sym typeface="+mn-ea"/>
              </a:rPr>
              <a:t>重循环求最大子段和，以O(</a:t>
            </a:r>
            <a:r>
              <a:rPr lang="en-US" sz="2000">
                <a:latin typeface="Times New Roman" panose="02020603050405020304" pitchFamily="18" charset="0"/>
                <a:cs typeface="Times New Roman" panose="02020603050405020304" pitchFamily="18" charset="0"/>
                <a:sym typeface="+mn-ea"/>
              </a:rPr>
              <a:t>1</a:t>
            </a:r>
            <a:r>
              <a:rPr sz="2000">
                <a:latin typeface="Times New Roman" panose="02020603050405020304" pitchFamily="18" charset="0"/>
                <a:cs typeface="Times New Roman" panose="02020603050405020304" pitchFamily="18" charset="0"/>
                <a:sym typeface="+mn-ea"/>
              </a:rPr>
              <a:t>)的时间复杂度求一个子序列和</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时间复杂度</a:t>
            </a:r>
            <a:r>
              <a:rPr lang="zh-CN"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O(n</a:t>
            </a:r>
            <a:r>
              <a:rPr lang="en-US" sz="2000" baseline="30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275715"/>
            <a:ext cx="7578090" cy="230695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maxSum2(a):          # 平方阶时间复杂度求最大子段和</a:t>
            </a:r>
          </a:p>
          <a:p>
            <a:r>
              <a:rPr sz="1600">
                <a:latin typeface="Courier New" panose="02070309020205020404" charset="0"/>
                <a:ea typeface="宋体" panose="02010600030101010101" pitchFamily="2" charset="-122"/>
              </a:rPr>
              <a:t>    max=0</a:t>
            </a:r>
          </a:p>
          <a:p>
            <a:r>
              <a:rPr sz="1600">
                <a:latin typeface="Courier New" panose="02070309020205020404" charset="0"/>
                <a:ea typeface="宋体" panose="02010600030101010101" pitchFamily="2" charset="-122"/>
              </a:rPr>
              <a:t>    for i in range(n):   # i是起始位置</a:t>
            </a:r>
          </a:p>
          <a:p>
            <a:r>
              <a:rPr sz="1600">
                <a:latin typeface="Courier New" panose="02070309020205020404" charset="0"/>
                <a:ea typeface="宋体" panose="02010600030101010101" pitchFamily="2" charset="-122"/>
              </a:rPr>
              <a:t>        sum=0</a:t>
            </a:r>
          </a:p>
          <a:p>
            <a:r>
              <a:rPr sz="1600">
                <a:latin typeface="Courier New" panose="02070309020205020404" charset="0"/>
                <a:ea typeface="宋体" panose="02010600030101010101" pitchFamily="2" charset="-122"/>
              </a:rPr>
              <a:t>        for j in range(i, n): # j是终止位置</a:t>
            </a:r>
          </a:p>
          <a:p>
            <a:r>
              <a:rPr sz="1600">
                <a:latin typeface="Courier New" panose="02070309020205020404" charset="0"/>
                <a:ea typeface="宋体" panose="02010600030101010101" pitchFamily="2" charset="-122"/>
              </a:rPr>
              <a:t>            sum+=a[j]    # 以常数阶时间复杂度求一个子段和</a:t>
            </a:r>
          </a:p>
          <a:p>
            <a:r>
              <a:rPr sz="1600">
                <a:latin typeface="Courier New" panose="02070309020205020404" charset="0"/>
                <a:ea typeface="宋体" panose="02010600030101010101" pitchFamily="2" charset="-122"/>
              </a:rPr>
              <a:t>            if sum&gt;max:</a:t>
            </a:r>
          </a:p>
          <a:p>
            <a:r>
              <a:rPr sz="1600">
                <a:latin typeface="Courier New" panose="02070309020205020404" charset="0"/>
                <a:ea typeface="宋体" panose="02010600030101010101" pitchFamily="2" charset="-122"/>
              </a:rPr>
              <a:t>                max=sum</a:t>
            </a:r>
          </a:p>
          <a:p>
            <a:r>
              <a:rPr sz="1600">
                <a:latin typeface="Courier New" panose="02070309020205020404" charset="0"/>
                <a:ea typeface="宋体" panose="02010600030101010101" pitchFamily="2" charset="-122"/>
              </a:rPr>
              <a:t>    return max</a:t>
            </a:r>
          </a:p>
        </p:txBody>
      </p:sp>
      <p:sp>
        <p:nvSpPr>
          <p:cNvPr id="4" name="Rectangle 4"/>
          <p:cNvSpPr txBox="1"/>
          <p:nvPr>
            <p:custDataLst>
              <p:tags r:id="rId1"/>
            </p:custDataLst>
          </p:nvPr>
        </p:nvSpPr>
        <p:spPr>
          <a:xfrm>
            <a:off x="214630" y="285750"/>
            <a:ext cx="711835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 </a:t>
            </a:r>
            <a:r>
              <a:rPr lang="zh-CN" altLang="en-US" sz="3200" noProof="0" dirty="0">
                <a:ln>
                  <a:noFill/>
                </a:ln>
                <a:effectLst/>
                <a:uLnTx/>
                <a:uFillTx/>
                <a:latin typeface="黑体" panose="02010609060101010101" pitchFamily="2" charset="-122"/>
                <a:ea typeface="黑体" panose="02010609060101010101" pitchFamily="2" charset="-122"/>
                <a:sym typeface="+mn-ea"/>
              </a:rPr>
              <a:t>最大子列和的穷举算法</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1.7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sz="3200" noProof="0" dirty="0" err="1">
                <a:ln>
                  <a:noFill/>
                </a:ln>
                <a:effectLst/>
                <a:uLnTx/>
                <a:uFillTx/>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4485" y="1274445"/>
            <a:ext cx="7722870" cy="3291840"/>
          </a:xfrm>
          <a:prstGeom prst="rect">
            <a:avLst/>
          </a:prstGeom>
          <a:noFill/>
          <a:ln w="9525">
            <a:noFill/>
          </a:ln>
        </p:spPr>
        <p:txBody>
          <a:bodyPr wrap="square">
            <a:spAutoFit/>
          </a:bodyPr>
          <a:lstStyle/>
          <a:p>
            <a:r>
              <a:rPr sz="1600" dirty="0">
                <a:latin typeface="Courier New" panose="02070309020205020404" charset="0"/>
                <a:ea typeface="宋体" panose="02010600030101010101" pitchFamily="2" charset="-122"/>
              </a:rPr>
              <a:t>def maxSum3(a):       # </a:t>
            </a:r>
            <a:r>
              <a:rPr sz="1600" dirty="0" err="1">
                <a:latin typeface="Courier New" panose="02070309020205020404" charset="0"/>
                <a:ea typeface="宋体" panose="02010600030101010101" pitchFamily="2" charset="-122"/>
              </a:rPr>
              <a:t>线性阶时间复杂度求最大子段和</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max=sum=0         # </a:t>
            </a:r>
            <a:r>
              <a:rPr sz="1600" dirty="0" err="1">
                <a:latin typeface="Courier New" panose="02070309020205020404" charset="0"/>
                <a:ea typeface="宋体" panose="02010600030101010101" pitchFamily="2" charset="-122"/>
              </a:rPr>
              <a:t>max、sum分别存放最大子段和和当前子段和</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for </a:t>
            </a:r>
            <a:r>
              <a:rPr sz="1600" dirty="0" err="1">
                <a:latin typeface="Courier New" panose="02070309020205020404" charset="0"/>
                <a:ea typeface="宋体" panose="02010600030101010101" pitchFamily="2" charset="-122"/>
              </a:rPr>
              <a:t>i</a:t>
            </a:r>
            <a:r>
              <a:rPr sz="1600" dirty="0">
                <a:latin typeface="Courier New" panose="02070309020205020404" charset="0"/>
                <a:ea typeface="宋体" panose="02010600030101010101" pitchFamily="2" charset="-122"/>
              </a:rPr>
              <a:t> in range(n):# </a:t>
            </a:r>
            <a:r>
              <a:rPr sz="1600" dirty="0" err="1">
                <a:latin typeface="Courier New" panose="02070309020205020404" charset="0"/>
                <a:ea typeface="宋体" panose="02010600030101010101" pitchFamily="2" charset="-122"/>
              </a:rPr>
              <a:t>循环n次，n为之后创建的全局变量</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sum+=a[</a:t>
            </a:r>
            <a:r>
              <a:rPr sz="1600" dirty="0" err="1">
                <a:latin typeface="Courier New" panose="02070309020205020404" charset="0"/>
                <a:ea typeface="宋体" panose="02010600030101010101" pitchFamily="2" charset="-122"/>
              </a:rPr>
              <a:t>i</a:t>
            </a:r>
            <a:r>
              <a:rPr sz="1600" dirty="0">
                <a:latin typeface="Courier New" panose="02070309020205020404" charset="0"/>
                <a:ea typeface="宋体" panose="02010600030101010101" pitchFamily="2" charset="-122"/>
              </a:rPr>
              <a:t>]     # </a:t>
            </a:r>
            <a:r>
              <a:rPr sz="1600" dirty="0" err="1">
                <a:latin typeface="Courier New" panose="02070309020205020404" charset="0"/>
                <a:ea typeface="宋体" panose="02010600030101010101" pitchFamily="2" charset="-122"/>
              </a:rPr>
              <a:t>求以下标为i的元素结尾的当前子段和</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if sum&lt;0:</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 若当前子段和为小于0，则不作为最大子段和的一部分</a:t>
            </a:r>
          </a:p>
          <a:p>
            <a:r>
              <a:rPr sz="1600" dirty="0">
                <a:latin typeface="Courier New" panose="02070309020205020404" charset="0"/>
                <a:ea typeface="宋体" panose="02010600030101010101" pitchFamily="2" charset="-122"/>
              </a:rPr>
              <a:t>            sum=0    </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 当前子段和重新清0</a:t>
            </a:r>
          </a:p>
          <a:p>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elif</a:t>
            </a:r>
            <a:r>
              <a:rPr sz="1600" dirty="0">
                <a:latin typeface="Courier New" panose="02070309020205020404" charset="0"/>
                <a:ea typeface="宋体" panose="02010600030101010101" pitchFamily="2" charset="-122"/>
              </a:rPr>
              <a:t> sum&gt;max:</a:t>
            </a:r>
            <a:r>
              <a:rPr lang="en-US" sz="1600" dirty="0">
                <a:latin typeface="Courier New" panose="02070309020205020404" charset="0"/>
                <a:ea typeface="宋体" panose="02010600030101010101" pitchFamily="2" charset="-122"/>
              </a:rPr>
              <a:t> </a:t>
            </a:r>
            <a:r>
              <a:rPr sz="1600" dirty="0">
                <a:latin typeface="Courier New" panose="02070309020205020404" charset="0"/>
                <a:ea typeface="宋体" panose="02010600030101010101" pitchFamily="2" charset="-122"/>
              </a:rPr>
              <a:t># </a:t>
            </a:r>
            <a:r>
              <a:rPr sz="1600" dirty="0" err="1">
                <a:latin typeface="Courier New" panose="02070309020205020404" charset="0"/>
                <a:ea typeface="宋体" panose="02010600030101010101" pitchFamily="2" charset="-122"/>
              </a:rPr>
              <a:t>若前子段和大于假设最大子段和max，则更新max</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            max=sum   # </a:t>
            </a:r>
            <a:r>
              <a:rPr sz="1600" dirty="0" err="1">
                <a:latin typeface="Courier New" panose="02070309020205020404" charset="0"/>
                <a:ea typeface="宋体" panose="02010600030101010101" pitchFamily="2" charset="-122"/>
              </a:rPr>
              <a:t>更新假设最大子段和为若前子段和</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return max            # </a:t>
            </a:r>
            <a:r>
              <a:rPr sz="1600" dirty="0" err="1">
                <a:latin typeface="Courier New" panose="02070309020205020404" charset="0"/>
                <a:ea typeface="宋体" panose="02010600030101010101" pitchFamily="2" charset="-122"/>
              </a:rPr>
              <a:t>返回求得的最大子段和</a:t>
            </a:r>
            <a:endParaRPr sz="1600" dirty="0">
              <a:latin typeface="Courier New" panose="02070309020205020404" charset="0"/>
              <a:ea typeface="宋体" panose="02010600030101010101" pitchFamily="2" charset="-122"/>
            </a:endParaRPr>
          </a:p>
          <a:p>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n=int(input())        # </a:t>
            </a:r>
            <a:r>
              <a:rPr sz="1600" dirty="0" err="1">
                <a:latin typeface="Courier New" panose="02070309020205020404" charset="0"/>
                <a:ea typeface="宋体" panose="02010600030101010101" pitchFamily="2" charset="-122"/>
              </a:rPr>
              <a:t>输入数据个数n</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a=list(map(</a:t>
            </a:r>
            <a:r>
              <a:rPr sz="1600" dirty="0" err="1">
                <a:latin typeface="Courier New" panose="02070309020205020404" charset="0"/>
                <a:ea typeface="宋体" panose="02010600030101010101" pitchFamily="2" charset="-122"/>
              </a:rPr>
              <a:t>int,input</a:t>
            </a:r>
            <a:r>
              <a:rPr sz="1600" dirty="0">
                <a:latin typeface="Courier New" panose="02070309020205020404" charset="0"/>
                <a:ea typeface="宋体" panose="02010600030101010101" pitchFamily="2" charset="-122"/>
              </a:rPr>
              <a:t>().split()))# </a:t>
            </a:r>
            <a:r>
              <a:rPr sz="1600" dirty="0" err="1">
                <a:latin typeface="Courier New" panose="02070309020205020404" charset="0"/>
                <a:ea typeface="宋体" panose="02010600030101010101" pitchFamily="2" charset="-122"/>
              </a:rPr>
              <a:t>输入n个以空格间隔的整数创建列表a</a:t>
            </a:r>
            <a:endParaRPr sz="1600" dirty="0">
              <a:latin typeface="Courier New" panose="02070309020205020404" charset="0"/>
              <a:ea typeface="宋体" panose="02010600030101010101" pitchFamily="2" charset="-122"/>
            </a:endParaRPr>
          </a:p>
          <a:p>
            <a:r>
              <a:rPr sz="1600" dirty="0">
                <a:latin typeface="Courier New" panose="02070309020205020404" charset="0"/>
                <a:ea typeface="宋体" panose="02010600030101010101" pitchFamily="2" charset="-122"/>
              </a:rPr>
              <a:t>print(maxSum3(a))     # 以整数列表a为参数调用maxSum3</a:t>
            </a:r>
          </a:p>
        </p:txBody>
      </p:sp>
      <p:sp>
        <p:nvSpPr>
          <p:cNvPr id="4" name="文本框 3"/>
          <p:cNvSpPr txBox="1"/>
          <p:nvPr>
            <p:custDataLst>
              <p:tags r:id="rId1"/>
            </p:custDataLst>
          </p:nvPr>
        </p:nvSpPr>
        <p:spPr>
          <a:xfrm>
            <a:off x="323850" y="4516120"/>
            <a:ext cx="7706360" cy="398780"/>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dirty="0">
                <a:latin typeface="Times New Roman" panose="02020603050405020304" pitchFamily="18" charset="0"/>
                <a:cs typeface="Times New Roman" panose="02020603050405020304" pitchFamily="18" charset="0"/>
                <a:sym typeface="+mn-ea"/>
              </a:rPr>
              <a:t>算法maxSum</a:t>
            </a:r>
            <a:r>
              <a:rPr lang="en-US" sz="2000" dirty="0">
                <a:latin typeface="Times New Roman" panose="02020603050405020304" pitchFamily="18" charset="0"/>
                <a:cs typeface="Times New Roman" panose="02020603050405020304" pitchFamily="18" charset="0"/>
                <a:sym typeface="+mn-ea"/>
              </a:rPr>
              <a:t>3</a:t>
            </a:r>
            <a:r>
              <a:rPr sz="2000" dirty="0">
                <a:latin typeface="Times New Roman" panose="02020603050405020304" pitchFamily="18" charset="0"/>
                <a:cs typeface="Times New Roman" panose="02020603050405020304" pitchFamily="18" charset="0"/>
                <a:sym typeface="+mn-ea"/>
              </a:rPr>
              <a:t>采用</a:t>
            </a:r>
            <a:r>
              <a:rPr lang="zh-CN" sz="2000" dirty="0">
                <a:latin typeface="Times New Roman" panose="02020603050405020304" pitchFamily="18" charset="0"/>
                <a:cs typeface="Times New Roman" panose="02020603050405020304" pitchFamily="18" charset="0"/>
                <a:sym typeface="+mn-ea"/>
              </a:rPr>
              <a:t>一</a:t>
            </a:r>
            <a:r>
              <a:rPr sz="2000" dirty="0" err="1">
                <a:latin typeface="Times New Roman" panose="02020603050405020304" pitchFamily="18" charset="0"/>
                <a:cs typeface="Times New Roman" panose="02020603050405020304" pitchFamily="18" charset="0"/>
                <a:sym typeface="+mn-ea"/>
              </a:rPr>
              <a:t>重循环求最大子段和，时间复杂度</a:t>
            </a:r>
            <a:r>
              <a:rPr lang="zh-CN" sz="2000" dirty="0">
                <a:latin typeface="Times New Roman" panose="02020603050405020304" pitchFamily="18" charset="0"/>
                <a:cs typeface="Times New Roman" panose="02020603050405020304" pitchFamily="18" charset="0"/>
                <a:sym typeface="+mn-ea"/>
              </a:rPr>
              <a:t>：</a:t>
            </a:r>
            <a:r>
              <a:rPr sz="2000" dirty="0">
                <a:latin typeface="Times New Roman" panose="02020603050405020304" pitchFamily="18" charset="0"/>
                <a:cs typeface="Times New Roman" panose="02020603050405020304" pitchFamily="18" charset="0"/>
                <a:sym typeface="+mn-ea"/>
              </a:rPr>
              <a:t>O(n)</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p>
        </p:txBody>
      </p:sp>
      <p:sp>
        <p:nvSpPr>
          <p:cNvPr id="100" name="文本框 99"/>
          <p:cNvSpPr txBox="1"/>
          <p:nvPr/>
        </p:nvSpPr>
        <p:spPr>
          <a:xfrm>
            <a:off x="395605" y="1327785"/>
            <a:ext cx="7484110" cy="2584450"/>
          </a:xfrm>
          <a:prstGeom prst="rect">
            <a:avLst/>
          </a:prstGeom>
          <a:noFill/>
          <a:ln w="9525">
            <a:noFill/>
          </a:ln>
        </p:spPr>
        <p:txBody>
          <a:bodyPr wrap="square">
            <a:spAutoFit/>
          </a:bodyPr>
          <a:lstStyle/>
          <a:p>
            <a:r>
              <a:rPr lang="en-US" sz="1800" dirty="0">
                <a:latin typeface="Times New Roman" panose="02020603050405020304" pitchFamily="18" charset="0"/>
                <a:cs typeface="Times New Roman" panose="02020603050405020304" pitchFamily="18" charset="0"/>
              </a:rPr>
              <a:t>       </a:t>
            </a:r>
            <a:r>
              <a:rPr sz="1800" dirty="0" err="1">
                <a:latin typeface="Times New Roman" panose="02020603050405020304" pitchFamily="18" charset="0"/>
                <a:cs typeface="Times New Roman" panose="02020603050405020304" pitchFamily="18" charset="0"/>
              </a:rPr>
              <a:t>给定K个整列表成的序列</a:t>
            </a:r>
            <a:r>
              <a:rPr sz="1800" dirty="0">
                <a:latin typeface="Times New Roman" panose="02020603050405020304" pitchFamily="18" charset="0"/>
                <a:cs typeface="Times New Roman" panose="02020603050405020304" pitchFamily="18" charset="0"/>
              </a:rPr>
              <a:t>{ N</a:t>
            </a:r>
            <a:r>
              <a:rPr sz="1800" baseline="-25000" dirty="0">
                <a:latin typeface="Times New Roman" panose="02020603050405020304" pitchFamily="18" charset="0"/>
                <a:cs typeface="Times New Roman" panose="02020603050405020304" pitchFamily="18" charset="0"/>
              </a:rPr>
              <a:t>1</a:t>
            </a:r>
            <a:r>
              <a:rPr sz="1800" dirty="0">
                <a:latin typeface="Times New Roman" panose="02020603050405020304" pitchFamily="18" charset="0"/>
                <a:cs typeface="Times New Roman" panose="02020603050405020304" pitchFamily="18" charset="0"/>
              </a:rPr>
              <a:t>, N</a:t>
            </a:r>
            <a:r>
              <a:rPr sz="1800" baseline="-25000" dirty="0">
                <a:latin typeface="Times New Roman" panose="02020603050405020304" pitchFamily="18" charset="0"/>
                <a:cs typeface="Times New Roman" panose="02020603050405020304" pitchFamily="18" charset="0"/>
              </a:rPr>
              <a:t>2</a:t>
            </a:r>
            <a:r>
              <a:rPr sz="1800" dirty="0">
                <a:latin typeface="Times New Roman" panose="02020603050405020304" pitchFamily="18" charset="0"/>
                <a:cs typeface="Times New Roman" panose="02020603050405020304" pitchFamily="18" charset="0"/>
              </a:rPr>
              <a:t>, ..., N</a:t>
            </a:r>
            <a:r>
              <a:rPr sz="1800" baseline="-25000" dirty="0">
                <a:latin typeface="Times New Roman" panose="02020603050405020304" pitchFamily="18" charset="0"/>
                <a:cs typeface="Times New Roman" panose="02020603050405020304" pitchFamily="18" charset="0"/>
              </a:rPr>
              <a:t>K</a:t>
            </a:r>
            <a:r>
              <a:rPr sz="1800" dirty="0">
                <a:latin typeface="Times New Roman" panose="02020603050405020304" pitchFamily="18" charset="0"/>
                <a:cs typeface="Times New Roman" panose="02020603050405020304" pitchFamily="18" charset="0"/>
              </a:rPr>
              <a:t> }，</a:t>
            </a:r>
            <a:r>
              <a:rPr sz="1800" dirty="0">
                <a:latin typeface="宋体" panose="02010600030101010101" pitchFamily="2" charset="-122"/>
                <a:cs typeface="宋体" panose="02010600030101010101" pitchFamily="2" charset="-122"/>
              </a:rPr>
              <a:t>“</a:t>
            </a:r>
            <a:r>
              <a:rPr sz="1800" dirty="0" err="1">
                <a:latin typeface="宋体" panose="02010600030101010101" pitchFamily="2" charset="-122"/>
                <a:cs typeface="宋体" panose="02010600030101010101" pitchFamily="2" charset="-122"/>
              </a:rPr>
              <a:t>连续子列”</a:t>
            </a:r>
            <a:r>
              <a:rPr sz="1800" dirty="0" err="1">
                <a:latin typeface="Times New Roman" panose="02020603050405020304" pitchFamily="18" charset="0"/>
                <a:cs typeface="Times New Roman" panose="02020603050405020304" pitchFamily="18" charset="0"/>
              </a:rPr>
              <a:t>被定义为</a:t>
            </a:r>
            <a:r>
              <a:rPr sz="1800" dirty="0">
                <a:latin typeface="Times New Roman" panose="02020603050405020304" pitchFamily="18" charset="0"/>
                <a:cs typeface="Times New Roman" panose="02020603050405020304" pitchFamily="18" charset="0"/>
              </a:rPr>
              <a:t>{ N</a:t>
            </a:r>
            <a:r>
              <a:rPr sz="1800" baseline="-25000" dirty="0">
                <a:latin typeface="Times New Roman" panose="02020603050405020304" pitchFamily="18" charset="0"/>
                <a:cs typeface="Times New Roman" panose="02020603050405020304" pitchFamily="18" charset="0"/>
              </a:rPr>
              <a:t>i</a:t>
            </a:r>
            <a:r>
              <a:rPr sz="1800" dirty="0">
                <a:latin typeface="Times New Roman" panose="02020603050405020304" pitchFamily="18" charset="0"/>
                <a:cs typeface="Times New Roman" panose="02020603050405020304" pitchFamily="18" charset="0"/>
              </a:rPr>
              <a:t> , N</a:t>
            </a:r>
            <a:r>
              <a:rPr sz="1800" baseline="-25000" dirty="0">
                <a:latin typeface="Times New Roman" panose="02020603050405020304" pitchFamily="18" charset="0"/>
                <a:cs typeface="Times New Roman" panose="02020603050405020304" pitchFamily="18" charset="0"/>
              </a:rPr>
              <a:t>i+1</a:t>
            </a:r>
            <a:r>
              <a:rPr sz="1800" dirty="0">
                <a:latin typeface="Times New Roman" panose="02020603050405020304" pitchFamily="18" charset="0"/>
                <a:cs typeface="Times New Roman" panose="02020603050405020304" pitchFamily="18" charset="0"/>
              </a:rPr>
              <a:t>, ..., N</a:t>
            </a:r>
            <a:r>
              <a:rPr sz="1800" baseline="-25000" dirty="0">
                <a:latin typeface="Times New Roman" panose="02020603050405020304" pitchFamily="18" charset="0"/>
                <a:cs typeface="Times New Roman" panose="02020603050405020304" pitchFamily="18" charset="0"/>
              </a:rPr>
              <a:t>j</a:t>
            </a:r>
            <a:r>
              <a:rPr sz="1800" dirty="0">
                <a:latin typeface="Times New Roman" panose="02020603050405020304" pitchFamily="18" charset="0"/>
                <a:cs typeface="Times New Roman" panose="02020603050405020304" pitchFamily="18" charset="0"/>
              </a:rPr>
              <a:t> }，其中1≤i≤j≤K。</a:t>
            </a:r>
            <a:r>
              <a:rPr sz="1800" dirty="0">
                <a:latin typeface="宋体" panose="02010600030101010101" pitchFamily="2" charset="-122"/>
                <a:cs typeface="宋体" panose="02010600030101010101" pitchFamily="2" charset="-122"/>
              </a:rPr>
              <a:t>“最大子列和”</a:t>
            </a:r>
            <a:r>
              <a:rPr sz="1800" dirty="0">
                <a:latin typeface="Times New Roman" panose="02020603050405020304" pitchFamily="18" charset="0"/>
                <a:cs typeface="Times New Roman" panose="02020603050405020304" pitchFamily="18" charset="0"/>
              </a:rPr>
              <a:t>则被定义为所有连续子列元素的和中最大者。例如给定序列{ -2, 11, -4, 13, -5, -2 }，</a:t>
            </a:r>
            <a:r>
              <a:rPr sz="1800" dirty="0" err="1">
                <a:latin typeface="Times New Roman" panose="02020603050405020304" pitchFamily="18" charset="0"/>
                <a:cs typeface="Times New Roman" panose="02020603050405020304" pitchFamily="18" charset="0"/>
              </a:rPr>
              <a:t>其连续子列</a:t>
            </a:r>
            <a:r>
              <a:rPr sz="1800" dirty="0">
                <a:latin typeface="Times New Roman" panose="02020603050405020304" pitchFamily="18" charset="0"/>
                <a:cs typeface="Times New Roman" panose="02020603050405020304" pitchFamily="18" charset="0"/>
              </a:rPr>
              <a:t>{ 11, -4, 13 }有最大的和20。现要求编写程序，计算给定整数序列的最大子列和。</a:t>
            </a:r>
          </a:p>
          <a:p>
            <a:endParaRPr sz="1800" b="1" dirty="0">
              <a:latin typeface="Times New Roman" panose="02020603050405020304" pitchFamily="18" charset="0"/>
              <a:ea typeface="宋体" panose="02010600030101010101" pitchFamily="2" charset="-122"/>
              <a:cs typeface="Times New Roman" panose="02020603050405020304" pitchFamily="18" charset="0"/>
            </a:endParaRPr>
          </a:p>
          <a:p>
            <a:r>
              <a:rPr sz="1800" b="1" dirty="0" err="1">
                <a:latin typeface="Times New Roman" panose="02020603050405020304" pitchFamily="18" charset="0"/>
                <a:ea typeface="宋体" panose="02010600030101010101" pitchFamily="2" charset="-122"/>
                <a:cs typeface="Times New Roman" panose="02020603050405020304" pitchFamily="18" charset="0"/>
              </a:rPr>
              <a:t>输入</a:t>
            </a:r>
            <a:r>
              <a:rPr sz="1800" dirty="0">
                <a:latin typeface="Times New Roman" panose="02020603050405020304" pitchFamily="18" charset="0"/>
                <a:ea typeface="宋体" panose="02010600030101010101" pitchFamily="2" charset="-122"/>
                <a:cs typeface="Times New Roman" panose="02020603050405020304" pitchFamily="18" charset="0"/>
              </a:rPr>
              <a:t>:</a:t>
            </a:r>
          </a:p>
          <a:p>
            <a:r>
              <a:rPr lang="en-US" sz="1800" dirty="0">
                <a:latin typeface="Times New Roman" panose="02020603050405020304" pitchFamily="18" charset="0"/>
                <a:ea typeface="宋体" panose="02010600030101010101" pitchFamily="2" charset="-122"/>
                <a:cs typeface="Times New Roman" panose="02020603050405020304" pitchFamily="18" charset="0"/>
              </a:rPr>
              <a:t>       </a:t>
            </a:r>
            <a:r>
              <a:rPr sz="1800" dirty="0">
                <a:latin typeface="Times New Roman" panose="02020603050405020304" pitchFamily="18" charset="0"/>
                <a:ea typeface="宋体" panose="02010600030101010101" pitchFamily="2" charset="-122"/>
                <a:cs typeface="Times New Roman" panose="02020603050405020304" pitchFamily="18" charset="0"/>
              </a:rPr>
              <a:t>输入第1行给出正整数K (≤100000)；第2行给出K个整数，其间以空格分隔。</a:t>
            </a:r>
          </a:p>
        </p:txBody>
      </p:sp>
      <p:sp>
        <p:nvSpPr>
          <p:cNvPr id="2" name="文本框 1"/>
          <p:cNvSpPr txBox="1"/>
          <p:nvPr>
            <p:custDataLst>
              <p:tags r:id="rId1"/>
            </p:custDataLst>
          </p:nvPr>
        </p:nvSpPr>
        <p:spPr>
          <a:xfrm>
            <a:off x="395604" y="3867150"/>
            <a:ext cx="7848803" cy="645160"/>
          </a:xfrm>
          <a:prstGeom prst="rect">
            <a:avLst/>
          </a:prstGeom>
          <a:noFill/>
          <a:ln w="9525">
            <a:noFill/>
          </a:ln>
        </p:spPr>
        <p:txBody>
          <a:bodyPr wrap="square">
            <a:spAutoFit/>
          </a:bodyPr>
          <a:lstStyle/>
          <a:p>
            <a:r>
              <a:rPr sz="1800" b="1" dirty="0" err="1">
                <a:latin typeface="Times New Roman" panose="02020603050405020304" pitchFamily="18" charset="0"/>
                <a:ea typeface="宋体" panose="02010600030101010101" pitchFamily="2" charset="-122"/>
                <a:cs typeface="Times New Roman" panose="02020603050405020304" pitchFamily="18" charset="0"/>
              </a:rPr>
              <a:t>输出</a:t>
            </a:r>
            <a:r>
              <a:rPr sz="1800" dirty="0">
                <a:latin typeface="Times New Roman" panose="02020603050405020304" pitchFamily="18" charset="0"/>
                <a:ea typeface="宋体" panose="02010600030101010101" pitchFamily="2" charset="-122"/>
                <a:cs typeface="Times New Roman" panose="02020603050405020304" pitchFamily="18" charset="0"/>
              </a:rPr>
              <a:t>:</a:t>
            </a:r>
          </a:p>
          <a:p>
            <a:r>
              <a:rPr lang="en-US" sz="1800" dirty="0">
                <a:cs typeface="Times New Roman" panose="02020603050405020304" pitchFamily="18" charset="0"/>
              </a:rPr>
              <a:t>       </a:t>
            </a:r>
            <a:r>
              <a:rPr sz="1800" dirty="0">
                <a:cs typeface="Times New Roman" panose="02020603050405020304" pitchFamily="18" charset="0"/>
              </a:rPr>
              <a:t>在一行中输出最大子列和。如果序列中所有整数皆为负数，</a:t>
            </a:r>
            <a:r>
              <a:rPr sz="1800" dirty="0">
                <a:latin typeface="Times New Roman" panose="02020603050405020304" pitchFamily="18" charset="0"/>
                <a:cs typeface="Times New Roman" panose="02020603050405020304" pitchFamily="18" charset="0"/>
              </a:rPr>
              <a:t>则输出0。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最大子列和问题</a:t>
            </a:r>
          </a:p>
        </p:txBody>
      </p:sp>
      <p:sp>
        <p:nvSpPr>
          <p:cNvPr id="2" name="文本框 1"/>
          <p:cNvSpPr txBox="1"/>
          <p:nvPr>
            <p:custDataLst>
              <p:tags r:id="rId1"/>
            </p:custDataLst>
          </p:nvPr>
        </p:nvSpPr>
        <p:spPr>
          <a:xfrm>
            <a:off x="323850" y="1347470"/>
            <a:ext cx="3476625" cy="175323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6</a:t>
            </a:r>
          </a:p>
          <a:p>
            <a:r>
              <a:rPr lang="en-US" sz="1800">
                <a:latin typeface="Times New Roman" panose="02020603050405020304" pitchFamily="18" charset="0"/>
                <a:ea typeface="宋体" panose="02010600030101010101" pitchFamily="2" charset="-122"/>
              </a:rPr>
              <a:t>-2 11 -4 13 -5 -2</a:t>
            </a:r>
          </a:p>
          <a:p>
            <a:endParaRPr lang="zh-CN" sz="1800" b="1">
              <a:latin typeface="Times New Roman" panose="02020603050405020304" pitchFamily="18" charset="0"/>
              <a:ea typeface="宋体" panose="02010600030101010101" pitchFamily="2" charset="-122"/>
            </a:endParaRP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20</a:t>
            </a:r>
          </a:p>
        </p:txBody>
      </p:sp>
      <p:sp>
        <p:nvSpPr>
          <p:cNvPr id="4" name="文本框 3"/>
          <p:cNvSpPr txBox="1"/>
          <p:nvPr/>
        </p:nvSpPr>
        <p:spPr>
          <a:xfrm>
            <a:off x="2483768" y="2427734"/>
            <a:ext cx="5420360" cy="2031325"/>
          </a:xfrm>
          <a:prstGeom prst="rect">
            <a:avLst/>
          </a:prstGeom>
          <a:noFill/>
          <a:ln w="9525">
            <a:noFill/>
          </a:ln>
        </p:spPr>
        <p:txBody>
          <a:bodyPr wrap="square">
            <a:spAutoFit/>
          </a:bodyPr>
          <a:lstStyle/>
          <a:p>
            <a:r>
              <a:rPr lang="zh-CN" altLang="en-US" sz="1800" b="1" dirty="0">
                <a:latin typeface="Times New Roman" panose="02020603050405020304" pitchFamily="18" charset="0"/>
                <a:sym typeface="+mn-ea"/>
              </a:rPr>
              <a:t>解题思路</a:t>
            </a:r>
            <a:r>
              <a:rPr lang="en-US" sz="1800" b="1" dirty="0">
                <a:latin typeface="Times New Roman" panose="02020603050405020304" pitchFamily="18" charset="0"/>
                <a:sym typeface="+mn-ea"/>
              </a:rPr>
              <a:t>:</a:t>
            </a:r>
          </a:p>
          <a:p>
            <a:r>
              <a:rPr lang="zh-CN" altLang="en-US" sz="1800" dirty="0">
                <a:latin typeface="Times New Roman" panose="02020603050405020304" pitchFamily="18" charset="0"/>
                <a:ea typeface="宋体" panose="02010600030101010101" pitchFamily="2" charset="-122"/>
              </a:rPr>
              <a:t>可采用穷举法求解，但在线提交将得到超时反馈。</a:t>
            </a:r>
            <a:endParaRPr lang="en-US" altLang="zh-CN" sz="1800" dirty="0">
              <a:latin typeface="Times New Roman" panose="02020603050405020304" pitchFamily="18" charset="0"/>
              <a:ea typeface="宋体" panose="02010600030101010101" pitchFamily="2" charset="-122"/>
            </a:endParaRPr>
          </a:p>
          <a:p>
            <a:r>
              <a:rPr lang="zh-CN" altLang="en-US" sz="1800" dirty="0">
                <a:latin typeface="Times New Roman" panose="02020603050405020304" pitchFamily="18" charset="0"/>
                <a:ea typeface="宋体" panose="02010600030101010101" pitchFamily="2" charset="-122"/>
              </a:rPr>
              <a:t>为避免超时，应用高效的算法求解。考虑到若一个子序列的和为负，则该子序列不可能是最大连续子序列的一部分，可在一重循环中求子段和，一旦当前和为负值，则令当前和为0，否则比较当前和与当前最大和，使当前最大和为两者中的大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1.1 </a:t>
            </a:r>
            <a:r>
              <a:rPr sz="3200" noProof="0" dirty="0" err="1">
                <a:ln>
                  <a:noFill/>
                </a:ln>
                <a:effectLst/>
                <a:uLnTx/>
                <a:uFillTx/>
                <a:latin typeface="黑体" panose="02010609060101010101" pitchFamily="2" charset="-122"/>
                <a:ea typeface="黑体" panose="02010609060101010101" pitchFamily="2" charset="-122"/>
                <a:sym typeface="+mn-ea"/>
              </a:rPr>
              <a:t>数据结构的研究内容</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16928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数据结构主要研究非数值计算问题，重点考虑如何合理地组织数据，如何存储数据，如何高效地处理数据。</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 + 数据结构 = 程序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处理问题的策略</a:t>
            </a:r>
          </a:p>
          <a:p>
            <a:pPr marL="342900" lvl="1" indent="-342900">
              <a:spcBef>
                <a:spcPct val="20000"/>
              </a:spcBef>
              <a:buClr>
                <a:schemeClr val="accent2"/>
              </a:buClr>
              <a:buFont typeface="Wingdings" panose="05000000000000000000" charset="0"/>
              <a:buChar char="Ø"/>
              <a:defRPr/>
            </a:pPr>
            <a:r>
              <a:rPr lang="en-US" altLang="zh-CN" sz="2000" strike="noStrike" noProof="0" dirty="0" err="1">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000" dirty="0"/>
              <a:t>问题的数学模型及其数据组织形式</a:t>
            </a:r>
            <a:endPar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程序</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为实现特定目标或解决特定问题而用程序设计语言编写的指令序列 </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对于非数值计算程序设计问题，首先要考虑操作对象在计算机中的组织方式。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a:t>
            </a:r>
            <a:r>
              <a:rPr sz="3200" noProof="0" dirty="0" err="1">
                <a:latin typeface="黑体" panose="02010609060101010101" pitchFamily="2" charset="-122"/>
                <a:ea typeface="黑体" panose="02010609060101010101" pitchFamily="2" charset="-122"/>
                <a:sym typeface="+mn-ea"/>
              </a:rPr>
              <a:t>数据结构的研究内容</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学生信息表</a:t>
            </a:r>
          </a:p>
        </p:txBody>
      </p:sp>
      <p:sp>
        <p:nvSpPr>
          <p:cNvPr id="7" name="文本框 6"/>
          <p:cNvSpPr txBox="1"/>
          <p:nvPr/>
        </p:nvSpPr>
        <p:spPr>
          <a:xfrm>
            <a:off x="558473" y="3215920"/>
            <a:ext cx="7466965" cy="1014730"/>
          </a:xfrm>
          <a:prstGeom prst="rect">
            <a:avLst/>
          </a:prstGeom>
          <a:noFill/>
          <a:ln w="9525">
            <a:noFill/>
          </a:ln>
        </p:spPr>
        <p:txBody>
          <a:bodyPr wrap="square">
            <a:spAutoFit/>
          </a:bodyPr>
          <a:lstStyle/>
          <a:p>
            <a:r>
              <a:rPr lang="en-US" altLang="zh-CN" sz="2000" dirty="0">
                <a:sym typeface="+mn-ea"/>
              </a:rPr>
              <a:t>       </a:t>
            </a:r>
            <a:r>
              <a:rPr lang="zh-CN" sz="2000" dirty="0">
                <a:sym typeface="+mn-ea"/>
              </a:rPr>
              <a:t>本例的数</a:t>
            </a:r>
            <a:r>
              <a:rPr lang="zh-CN" altLang="en-US" sz="2000" dirty="0">
                <a:sym typeface="+mn-ea"/>
              </a:rPr>
              <a:t>学</a:t>
            </a:r>
            <a:r>
              <a:rPr lang="zh-CN" sz="2000" dirty="0">
                <a:sym typeface="+mn-ea"/>
              </a:rPr>
              <a:t>模型为</a:t>
            </a:r>
            <a:r>
              <a:rPr lang="zh-CN" sz="2000" b="1" dirty="0">
                <a:sym typeface="+mn-ea"/>
              </a:rPr>
              <a:t>线性表</a:t>
            </a:r>
            <a:r>
              <a:rPr lang="zh-CN" sz="2000" dirty="0">
                <a:ea typeface="宋体" panose="02010600030101010101" pitchFamily="2" charset="-122"/>
              </a:rPr>
              <a:t>。除了第一个和最后一个学生，其他每个学生的前一个位置和后一位置都有且仅有一个学生，是一种“一对一”的线性关系。</a:t>
            </a:r>
            <a:endParaRPr lang="zh-CN" altLang="en-US" sz="2000" dirty="0"/>
          </a:p>
        </p:txBody>
      </p:sp>
      <p:pic>
        <p:nvPicPr>
          <p:cNvPr id="5" name="图片 4">
            <a:extLst>
              <a:ext uri="{FF2B5EF4-FFF2-40B4-BE49-F238E27FC236}">
                <a16:creationId xmlns:a16="http://schemas.microsoft.com/office/drawing/2014/main" id="{5FE1F9A2-6231-424E-A566-739C73B3E102}"/>
              </a:ext>
            </a:extLst>
          </p:cNvPr>
          <p:cNvPicPr>
            <a:picLocks noChangeAspect="1"/>
          </p:cNvPicPr>
          <p:nvPr/>
        </p:nvPicPr>
        <p:blipFill>
          <a:blip r:embed="rId2"/>
          <a:stretch>
            <a:fillRect/>
          </a:stretch>
        </p:blipFill>
        <p:spPr>
          <a:xfrm>
            <a:off x="2627784" y="1451050"/>
            <a:ext cx="3462857" cy="15314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a:t>
            </a:r>
            <a:r>
              <a:rPr sz="3200" noProof="0" dirty="0" err="1">
                <a:latin typeface="黑体" panose="02010609060101010101" pitchFamily="2" charset="-122"/>
                <a:ea typeface="黑体" panose="02010609060101010101" pitchFamily="2" charset="-122"/>
                <a:sym typeface="+mn-ea"/>
              </a:rPr>
              <a:t>数据结构的研究内容</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三子棋局势变化</a:t>
            </a:r>
          </a:p>
        </p:txBody>
      </p:sp>
      <p:sp>
        <p:nvSpPr>
          <p:cNvPr id="7" name="文本框 6"/>
          <p:cNvSpPr txBox="1"/>
          <p:nvPr/>
        </p:nvSpPr>
        <p:spPr>
          <a:xfrm>
            <a:off x="612140" y="3435985"/>
            <a:ext cx="7466965" cy="1322070"/>
          </a:xfrm>
          <a:prstGeom prst="rect">
            <a:avLst/>
          </a:prstGeom>
          <a:noFill/>
          <a:ln w="9525">
            <a:noFill/>
          </a:ln>
        </p:spPr>
        <p:txBody>
          <a:bodyPr wrap="square">
            <a:spAutoFit/>
          </a:bodyPr>
          <a:lstStyle/>
          <a:p>
            <a:r>
              <a:rPr lang="en-US" altLang="zh-CN" sz="2000" dirty="0">
                <a:sym typeface="+mn-ea"/>
              </a:rPr>
              <a:t>       </a:t>
            </a:r>
            <a:r>
              <a:rPr lang="zh-CN" sz="2000" dirty="0">
                <a:sym typeface="+mn-ea"/>
              </a:rPr>
              <a:t>本例的数</a:t>
            </a:r>
            <a:r>
              <a:rPr lang="zh-CN" altLang="en-US" sz="2000" dirty="0">
                <a:sym typeface="+mn-ea"/>
              </a:rPr>
              <a:t>学</a:t>
            </a:r>
            <a:r>
              <a:rPr lang="zh-CN" sz="2000" dirty="0">
                <a:sym typeface="+mn-ea"/>
              </a:rPr>
              <a:t>模型为</a:t>
            </a:r>
            <a:r>
              <a:rPr lang="zh-CN" sz="2000" b="1" dirty="0">
                <a:sym typeface="+mn-ea"/>
              </a:rPr>
              <a:t>树</a:t>
            </a:r>
            <a:r>
              <a:rPr lang="zh-CN" sz="2000" dirty="0">
                <a:sym typeface="+mn-ea"/>
              </a:rPr>
              <a:t>结构。</a:t>
            </a:r>
            <a:r>
              <a:rPr lang="zh-CN" sz="2000" dirty="0"/>
              <a:t>对弈问题的局势变化是一种“一对多”的关系，可用“树”结构表达。</a:t>
            </a:r>
          </a:p>
          <a:p>
            <a:r>
              <a:rPr lang="en-US" altLang="zh-CN" sz="2000" dirty="0"/>
              <a:t>       </a:t>
            </a:r>
            <a:r>
              <a:rPr lang="zh-CN" sz="2000" dirty="0"/>
              <a:t>在树结构中，一个父结点可能有多个孩子结点，而每个结点最多只有一个父结点。</a:t>
            </a:r>
          </a:p>
        </p:txBody>
      </p:sp>
      <p:pic>
        <p:nvPicPr>
          <p:cNvPr id="5" name="图片 4"/>
          <p:cNvPicPr>
            <a:picLocks noChangeAspect="1"/>
          </p:cNvPicPr>
          <p:nvPr>
            <p:custDataLst>
              <p:tags r:id="rId1"/>
            </p:custDataLst>
          </p:nvPr>
        </p:nvPicPr>
        <p:blipFill>
          <a:blip r:embed="rId3"/>
          <a:stretch>
            <a:fillRect/>
          </a:stretch>
        </p:blipFill>
        <p:spPr>
          <a:xfrm>
            <a:off x="2690495" y="1299845"/>
            <a:ext cx="3195506" cy="21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a:t>
            </a:r>
            <a:r>
              <a:rPr sz="3200" noProof="0" dirty="0" err="1">
                <a:latin typeface="黑体" panose="02010609060101010101" pitchFamily="2" charset="-122"/>
                <a:ea typeface="黑体" panose="02010609060101010101" pitchFamily="2" charset="-122"/>
                <a:sym typeface="+mn-ea"/>
              </a:rPr>
              <a:t>数据结构的研究内容</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最短路径问题</a:t>
            </a:r>
          </a:p>
        </p:txBody>
      </p:sp>
      <p:sp>
        <p:nvSpPr>
          <p:cNvPr id="7" name="文本框 6"/>
          <p:cNvSpPr txBox="1"/>
          <p:nvPr/>
        </p:nvSpPr>
        <p:spPr>
          <a:xfrm>
            <a:off x="580390" y="2860040"/>
            <a:ext cx="7524115" cy="1630045"/>
          </a:xfrm>
          <a:prstGeom prst="rect">
            <a:avLst/>
          </a:prstGeom>
          <a:noFill/>
          <a:ln w="9525">
            <a:noFill/>
          </a:ln>
        </p:spPr>
        <p:txBody>
          <a:bodyPr wrap="square">
            <a:spAutoFit/>
          </a:bodyPr>
          <a:lstStyle/>
          <a:p>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最短路径</a:t>
            </a:r>
            <a:r>
              <a:rPr lang="zh-CN" sz="2000" dirty="0">
                <a:latin typeface="Times New Roman" panose="02020603050405020304" pitchFamily="18" charset="0"/>
                <a:cs typeface="Times New Roman" panose="02020603050405020304" pitchFamily="18" charset="0"/>
              </a:rPr>
              <a:t>问题：要求从始发城市（如</a:t>
            </a:r>
            <a:r>
              <a:rPr lang="en-US" altLang="zh-CN" sz="2000" dirty="0">
                <a:latin typeface="Times New Roman" panose="02020603050405020304" pitchFamily="18" charset="0"/>
                <a:cs typeface="Times New Roman" panose="02020603050405020304" pitchFamily="18" charset="0"/>
              </a:rPr>
              <a:t>A</a:t>
            </a:r>
            <a:r>
              <a:rPr lang="zh-CN" altLang="en-US" sz="2000" dirty="0">
                <a:latin typeface="Times New Roman" panose="02020603050405020304" pitchFamily="18" charset="0"/>
                <a:cs typeface="Times New Roman" panose="02020603050405020304" pitchFamily="18" charset="0"/>
              </a:rPr>
              <a:t>）</a:t>
            </a:r>
            <a:r>
              <a:rPr lang="zh-CN" sz="2000" dirty="0">
                <a:latin typeface="Times New Roman" panose="02020603050405020304" pitchFamily="18" charset="0"/>
                <a:cs typeface="Times New Roman" panose="02020603050405020304" pitchFamily="18" charset="0"/>
              </a:rPr>
              <a:t>到目的城市（如</a:t>
            </a:r>
            <a:r>
              <a:rPr lang="en-US" altLang="zh-CN" sz="2000" dirty="0">
                <a:latin typeface="Times New Roman" panose="02020603050405020304" pitchFamily="18" charset="0"/>
                <a:cs typeface="Times New Roman" panose="02020603050405020304" pitchFamily="18" charset="0"/>
              </a:rPr>
              <a:t>B</a:t>
            </a:r>
            <a:r>
              <a:rPr lang="zh-CN" altLang="en-US" sz="2000" dirty="0">
                <a:latin typeface="Times New Roman" panose="02020603050405020304" pitchFamily="18" charset="0"/>
                <a:cs typeface="Times New Roman" panose="02020603050405020304" pitchFamily="18" charset="0"/>
              </a:rPr>
              <a:t>）</a:t>
            </a:r>
            <a:r>
              <a:rPr lang="zh-CN" sz="2000" dirty="0">
                <a:latin typeface="Times New Roman" panose="02020603050405020304" pitchFamily="18" charset="0"/>
                <a:cs typeface="Times New Roman" panose="02020603050405020304" pitchFamily="18" charset="0"/>
              </a:rPr>
              <a:t>的行车距离尽可能短。该如何安排行车</a:t>
            </a:r>
            <a:r>
              <a:rPr lang="zh-CN" sz="2000" dirty="0">
                <a:latin typeface="Times New Roman" panose="02020603050405020304" pitchFamily="18" charset="0"/>
                <a:cs typeface="Times New Roman" panose="02020603050405020304" pitchFamily="18" charset="0"/>
                <a:sym typeface="+mn-ea"/>
              </a:rPr>
              <a:t>路</a:t>
            </a:r>
            <a:r>
              <a:rPr lang="zh-CN" sz="2000" dirty="0">
                <a:latin typeface="Times New Roman" panose="02020603050405020304" pitchFamily="18" charset="0"/>
                <a:cs typeface="Times New Roman" panose="02020603050405020304" pitchFamily="18" charset="0"/>
              </a:rPr>
              <a:t>线？</a:t>
            </a:r>
          </a:p>
          <a:p>
            <a:r>
              <a:rPr lang="en-US" altLang="zh-CN" sz="2000" dirty="0">
                <a:latin typeface="Times New Roman" panose="02020603050405020304" pitchFamily="18" charset="0"/>
                <a:cs typeface="Times New Roman" panose="02020603050405020304" pitchFamily="18" charset="0"/>
              </a:rPr>
              <a:t>        </a:t>
            </a:r>
            <a:r>
              <a:rPr lang="zh-CN" sz="2000" dirty="0">
                <a:latin typeface="Times New Roman" panose="02020603050405020304" pitchFamily="18" charset="0"/>
                <a:cs typeface="Times New Roman" panose="02020603050405020304" pitchFamily="18" charset="0"/>
              </a:rPr>
              <a:t>本例的数</a:t>
            </a:r>
            <a:r>
              <a:rPr lang="zh-CN" altLang="en-US" sz="2000" dirty="0">
                <a:latin typeface="Times New Roman" panose="02020603050405020304" pitchFamily="18" charset="0"/>
                <a:cs typeface="Times New Roman" panose="02020603050405020304" pitchFamily="18" charset="0"/>
              </a:rPr>
              <a:t>学</a:t>
            </a:r>
            <a:r>
              <a:rPr lang="zh-CN" sz="2000" dirty="0">
                <a:latin typeface="Times New Roman" panose="02020603050405020304" pitchFamily="18" charset="0"/>
                <a:cs typeface="Times New Roman" panose="02020603050405020304" pitchFamily="18" charset="0"/>
              </a:rPr>
              <a:t>模型为</a:t>
            </a:r>
            <a:r>
              <a:rPr lang="zh-CN" sz="2000" b="1" dirty="0">
                <a:latin typeface="Times New Roman" panose="02020603050405020304" pitchFamily="18" charset="0"/>
                <a:cs typeface="Times New Roman" panose="02020603050405020304" pitchFamily="18" charset="0"/>
              </a:rPr>
              <a:t>图</a:t>
            </a:r>
            <a:r>
              <a:rPr lang="zh-CN" sz="2000" dirty="0">
                <a:latin typeface="Times New Roman" panose="02020603050405020304" pitchFamily="18" charset="0"/>
                <a:cs typeface="Times New Roman" panose="02020603050405020304" pitchFamily="18" charset="0"/>
              </a:rPr>
              <a:t>结构。任一个城市都可能与其他多个城市之间有直达道路，即任意两个顶点之间是一种“多对多”的关系，这是一种“图”结构。</a:t>
            </a:r>
          </a:p>
        </p:txBody>
      </p:sp>
      <p:pic>
        <p:nvPicPr>
          <p:cNvPr id="3" name="图片 2"/>
          <p:cNvPicPr>
            <a:picLocks noChangeAspect="1"/>
          </p:cNvPicPr>
          <p:nvPr>
            <p:custDataLst>
              <p:tags r:id="rId1"/>
            </p:custDataLst>
          </p:nvPr>
        </p:nvPicPr>
        <p:blipFill>
          <a:blip r:embed="rId3"/>
          <a:stretch>
            <a:fillRect/>
          </a:stretch>
        </p:blipFill>
        <p:spPr>
          <a:xfrm>
            <a:off x="3442970" y="1348105"/>
            <a:ext cx="2257425" cy="144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a:t>
            </a:r>
            <a:r>
              <a:rPr sz="3200" noProof="0" dirty="0" err="1">
                <a:latin typeface="黑体" panose="02010609060101010101" pitchFamily="2" charset="-122"/>
                <a:ea typeface="黑体" panose="02010609060101010101" pitchFamily="2" charset="-122"/>
                <a:sym typeface="+mn-ea"/>
              </a:rPr>
              <a:t>数据结构的研究内容</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1076325"/>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可见，非数值计算问题的数学模型是</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和</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等数据结构。</a:t>
            </a: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数据结构主要研究非数值计算程序设计问题中的</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操作对象</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以及它们之间的</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关系</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和</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操作</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7bb30f0-4bcb-496f-a87f-c649862fccd0"/>
  <p:tag name="COMMONDATA" val="eyJoZGlkIjoiYzYyNTgxZDI1ZmZmOTgzNDg4YzlhN2QzOTZiYjdhYjk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23</TotalTime>
  <Words>2009</Words>
  <Application>Microsoft Office PowerPoint</Application>
  <PresentationFormat>全屏显示(16:9)</PresentationFormat>
  <Paragraphs>225</Paragraphs>
  <Slides>27</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3</vt:i4>
      </vt:variant>
      <vt:variant>
        <vt:lpstr>幻灯片标题</vt:lpstr>
      </vt:variant>
      <vt:variant>
        <vt:i4>27</vt:i4>
      </vt:variant>
    </vt:vector>
  </HeadingPairs>
  <TitlesOfParts>
    <vt:vector size="38" baseType="lpstr">
      <vt:lpstr>黑体</vt:lpstr>
      <vt:lpstr>宋体</vt:lpstr>
      <vt:lpstr>微软雅黑</vt:lpstr>
      <vt:lpstr>Arial</vt:lpstr>
      <vt:lpstr>Courier New</vt:lpstr>
      <vt:lpstr>Times New Roman</vt:lpstr>
      <vt:lpstr>Wingdings</vt:lpstr>
      <vt:lpstr>Network</vt:lpstr>
      <vt:lpstr>Bitmap Image</vt:lpstr>
      <vt:lpstr>Equation.KSEE3</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560</cp:revision>
  <dcterms:created xsi:type="dcterms:W3CDTF">2007-09-26T00:31:00Z</dcterms:created>
  <dcterms:modified xsi:type="dcterms:W3CDTF">2023-08-13T05:00:04Z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EFCD3A46E04046AFA75C6E70878F0819</vt:lpwstr>
  </property>
</Properties>
</file>