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4"/>
  </p:handoutMasterIdLst>
  <p:sldIdLst>
    <p:sldId id="256" r:id="rId2"/>
    <p:sldId id="690" r:id="rId3"/>
    <p:sldId id="1261" r:id="rId4"/>
    <p:sldId id="1262" r:id="rId5"/>
    <p:sldId id="1052" r:id="rId6"/>
    <p:sldId id="1209" r:id="rId7"/>
    <p:sldId id="1210" r:id="rId8"/>
    <p:sldId id="1370" r:id="rId9"/>
    <p:sldId id="1211" r:id="rId10"/>
    <p:sldId id="1212" r:id="rId11"/>
    <p:sldId id="1213" r:id="rId12"/>
    <p:sldId id="1371" r:id="rId13"/>
    <p:sldId id="1372" r:id="rId14"/>
    <p:sldId id="1373" r:id="rId15"/>
    <p:sldId id="1374" r:id="rId16"/>
    <p:sldId id="1375" r:id="rId17"/>
    <p:sldId id="1365" r:id="rId18"/>
    <p:sldId id="1364" r:id="rId19"/>
    <p:sldId id="1366" r:id="rId20"/>
    <p:sldId id="1368" r:id="rId21"/>
    <p:sldId id="1367" r:id="rId22"/>
    <p:sldId id="1369" r:id="rId23"/>
  </p:sldIdLst>
  <p:sldSz cx="9144000" cy="5143500" type="screen16x9"/>
  <p:notesSz cx="6858000" cy="9144000"/>
  <p:custDataLst>
    <p:tags r:id="rId2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56" userDrawn="1">
          <p15:clr>
            <a:srgbClr val="A4A3A4"/>
          </p15:clr>
        </p15:guide>
        <p15:guide id="2" pos="2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20"/>
      </p:cViewPr>
      <p:guideLst>
        <p:guide orient="horz" pos="1756"/>
        <p:guide pos="279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11.wmf"/><Relationship Id="rId4"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xml"/><Relationship Id="rId5" Type="http://schemas.openxmlformats.org/officeDocument/2006/relationships/slide" Target="slide17.xml"/><Relationship Id="rId4" Type="http://schemas.openxmlformats.org/officeDocument/2006/relationships/slide" Target="slide11.xml"/></Relationships>
</file>

<file path=ppt/slides/_rels/slide10.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tags" Target="../tags/tag15.xml"/><Relationship Id="rId7" Type="http://schemas.openxmlformats.org/officeDocument/2006/relationships/oleObject" Target="../embeddings/oleObject13.bin"/><Relationship Id="rId2" Type="http://schemas.openxmlformats.org/officeDocument/2006/relationships/tags" Target="../tags/tag14.xml"/><Relationship Id="rId1" Type="http://schemas.openxmlformats.org/officeDocument/2006/relationships/vmlDrawing" Target="../drawings/vmlDrawing5.vml"/><Relationship Id="rId6" Type="http://schemas.openxmlformats.org/officeDocument/2006/relationships/image" Target="../media/image11.wmf"/><Relationship Id="rId5" Type="http://schemas.openxmlformats.org/officeDocument/2006/relationships/oleObject" Target="../embeddings/oleObject12.bin"/><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vmlDrawing" Target="../drawings/vmlDrawing6.vml"/><Relationship Id="rId5" Type="http://schemas.openxmlformats.org/officeDocument/2006/relationships/image" Target="../media/image1.wmf"/><Relationship Id="rId4" Type="http://schemas.openxmlformats.org/officeDocument/2006/relationships/oleObject" Target="../embeddings/oleObject14.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5.wmf"/><Relationship Id="rId3" Type="http://schemas.openxmlformats.org/officeDocument/2006/relationships/tags" Target="../tags/tag5.xml"/><Relationship Id="rId7" Type="http://schemas.openxmlformats.org/officeDocument/2006/relationships/image" Target="../media/image2.wmf"/><Relationship Id="rId12" Type="http://schemas.openxmlformats.org/officeDocument/2006/relationships/oleObject" Target="../embeddings/oleObject5.bin"/><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image" Target="../media/image4.wmf"/><Relationship Id="rId5" Type="http://schemas.openxmlformats.org/officeDocument/2006/relationships/slideLayout" Target="../slideLayouts/slideLayout1.xml"/><Relationship Id="rId10" Type="http://schemas.openxmlformats.org/officeDocument/2006/relationships/oleObject" Target="../embeddings/oleObject4.bin"/><Relationship Id="rId4" Type="http://schemas.openxmlformats.org/officeDocument/2006/relationships/tags" Target="../tags/tag6.xml"/><Relationship Id="rId9" Type="http://schemas.openxmlformats.org/officeDocument/2006/relationships/image" Target="../media/image3.wmf"/><Relationship Id="rId1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2.wmf"/><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slideLayout" Target="../slideLayouts/slideLayout1.xml"/><Relationship Id="rId4"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11.bin"/><Relationship Id="rId3" Type="http://schemas.openxmlformats.org/officeDocument/2006/relationships/tags" Target="../tags/tag13.xml"/><Relationship Id="rId7" Type="http://schemas.openxmlformats.org/officeDocument/2006/relationships/oleObject" Target="../embeddings/oleObject8.bin"/><Relationship Id="rId12" Type="http://schemas.openxmlformats.org/officeDocument/2006/relationships/image" Target="../media/image10.wmf"/><Relationship Id="rId2" Type="http://schemas.openxmlformats.org/officeDocument/2006/relationships/tags" Target="../tags/tag12.xml"/><Relationship Id="rId1" Type="http://schemas.openxmlformats.org/officeDocument/2006/relationships/vmlDrawing" Target="../drawings/vmlDrawing4.vml"/><Relationship Id="rId6" Type="http://schemas.openxmlformats.org/officeDocument/2006/relationships/image" Target="../media/image7.w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9.wmf"/><Relationship Id="rId4" Type="http://schemas.openxmlformats.org/officeDocument/2006/relationships/slideLayout" Target="../slideLayouts/slideLayout1.xml"/><Relationship Id="rId9" Type="http://schemas.openxmlformats.org/officeDocument/2006/relationships/oleObject" Target="../embeddings/oleObject9.bin"/><Relationship Id="rId14" Type="http://schemas.openxmlformats.org/officeDocument/2006/relationships/image" Target="../media/image1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9 </a:t>
            </a:r>
            <a:r>
              <a:rPr sz="3200" noProof="0" dirty="0" err="1">
                <a:ln>
                  <a:noFill/>
                </a:ln>
                <a:effectLst/>
                <a:uLnTx/>
                <a:uFillTx/>
                <a:latin typeface="黑体" panose="02010609060101010101" pitchFamily="2" charset="-122"/>
                <a:ea typeface="黑体" panose="02010609060101010101" pitchFamily="2" charset="-122"/>
                <a:sym typeface="+mn-ea"/>
              </a:rPr>
              <a:t>哈夫曼</a:t>
            </a:r>
            <a:r>
              <a:rPr lang="zh-CN" altLang="en-US" sz="3200" noProof="0" dirty="0">
                <a:ln>
                  <a:noFill/>
                </a:ln>
                <a:effectLst/>
                <a:uLnTx/>
                <a:uFillTx/>
                <a:latin typeface="黑体" panose="02010609060101010101" pitchFamily="2" charset="-122"/>
                <a:ea typeface="黑体" panose="02010609060101010101" pitchFamily="2" charset="-122"/>
                <a:sym typeface="+mn-ea"/>
              </a:rPr>
              <a:t>树及其编码</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1797685"/>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：压缩比</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9.1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哈夫曼树及其编码</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9.2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哈夫曼树及其编码</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算法</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9.3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398"/>
            <a:ext cx="7754938"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哈夫曼编码是一种最优前缀编码。</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前缀编码是指任何一个字符的编码都不是同一字符集中另一个字符的编码的前缀。</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哈夫曼编码构造方法：对哈夫曼树中的左分支写0，右分支写1；则对于某个叶结点而言，从根结点到该叶结点的路径上的0或1序列构成该叶结点所对应字符的哈夫曼编码。</a:t>
            </a:r>
          </a:p>
        </p:txBody>
      </p:sp>
      <p:grpSp>
        <p:nvGrpSpPr>
          <p:cNvPr id="23" name="组合 22"/>
          <p:cNvGrpSpPr>
            <a:grpSpLocks noChangeAspect="1"/>
          </p:cNvGrpSpPr>
          <p:nvPr/>
        </p:nvGrpSpPr>
        <p:grpSpPr>
          <a:xfrm>
            <a:off x="827405" y="3293110"/>
            <a:ext cx="1129045" cy="1440000"/>
            <a:chOff x="6631" y="4730"/>
            <a:chExt cx="2233" cy="2848"/>
          </a:xfrm>
        </p:grpSpPr>
        <p:graphicFrame>
          <p:nvGraphicFramePr>
            <p:cNvPr id="12" name="对象 11"/>
            <p:cNvGraphicFramePr>
              <a:graphicFrameLocks noChangeAspect="1"/>
            </p:cNvGraphicFramePr>
            <p:nvPr/>
          </p:nvGraphicFramePr>
          <p:xfrm>
            <a:off x="6631" y="4730"/>
            <a:ext cx="2233" cy="2268"/>
          </p:xfrm>
          <a:graphic>
            <a:graphicData uri="http://schemas.openxmlformats.org/presentationml/2006/ole">
              <mc:AlternateContent xmlns:mc="http://schemas.openxmlformats.org/markup-compatibility/2006">
                <mc:Choice xmlns:v="urn:schemas-microsoft-com:vml" Requires="v">
                  <p:oleObj spid="_x0000_s5133" r:id="rId5" imgW="1819275" imgH="1847850" progId="Paint.Picture">
                    <p:embed/>
                  </p:oleObj>
                </mc:Choice>
                <mc:Fallback>
                  <p:oleObj r:id="rId5" imgW="1819275" imgH="1847850" progId="Paint.Picture">
                    <p:embed/>
                    <p:pic>
                      <p:nvPicPr>
                        <p:cNvPr id="0" name="图片 12"/>
                        <p:cNvPicPr/>
                        <p:nvPr/>
                      </p:nvPicPr>
                      <p:blipFill>
                        <a:blip r:embed="rId6"/>
                        <a:stretch>
                          <a:fillRect/>
                        </a:stretch>
                      </p:blipFill>
                      <p:spPr>
                        <a:xfrm>
                          <a:off x="6631" y="4730"/>
                          <a:ext cx="2233" cy="2268"/>
                        </a:xfrm>
                        <a:prstGeom prst="rect">
                          <a:avLst/>
                        </a:prstGeom>
                      </p:spPr>
                    </p:pic>
                  </p:oleObj>
                </mc:Fallback>
              </mc:AlternateContent>
            </a:graphicData>
          </a:graphic>
        </p:graphicFrame>
        <p:sp>
          <p:nvSpPr>
            <p:cNvPr id="18" name="文本框 17"/>
            <p:cNvSpPr txBox="1"/>
            <p:nvPr/>
          </p:nvSpPr>
          <p:spPr>
            <a:xfrm>
              <a:off x="6861" y="6998"/>
              <a:ext cx="1728" cy="580"/>
            </a:xfrm>
            <a:prstGeom prst="rect">
              <a:avLst/>
            </a:prstGeom>
            <a:noFill/>
          </p:spPr>
          <p:txBody>
            <a:bodyPr wrap="none" rtlCol="0" anchor="t">
              <a:spAutoFit/>
            </a:bodyPr>
            <a:lstStyle/>
            <a:p>
              <a:r>
                <a:rPr lang="zh-CN" altLang="en-US" noProof="0" dirty="0">
                  <a:ln>
                    <a:noFill/>
                  </a:ln>
                  <a:effectLst/>
                  <a:uLnTx/>
                  <a:uFillTx/>
                  <a:latin typeface="Times New Roman" panose="02020603050405020304" pitchFamily="18" charset="0"/>
                  <a:cs typeface="Times New Roman" panose="02020603050405020304" pitchFamily="18" charset="0"/>
                  <a:sym typeface="+mn-ea"/>
                </a:rPr>
                <a:t>哈夫曼树</a:t>
              </a:r>
            </a:p>
          </p:txBody>
        </p:sp>
      </p:grpSp>
      <p:grpSp>
        <p:nvGrpSpPr>
          <p:cNvPr id="28" name="组合 27"/>
          <p:cNvGrpSpPr>
            <a:grpSpLocks noChangeAspect="1"/>
          </p:cNvGrpSpPr>
          <p:nvPr/>
        </p:nvGrpSpPr>
        <p:grpSpPr>
          <a:xfrm>
            <a:off x="3707765" y="3293110"/>
            <a:ext cx="1421272" cy="1440000"/>
            <a:chOff x="5726" y="4847"/>
            <a:chExt cx="2808" cy="2845"/>
          </a:xfrm>
        </p:grpSpPr>
        <p:graphicFrame>
          <p:nvGraphicFramePr>
            <p:cNvPr id="25" name="对象 24"/>
            <p:cNvGraphicFramePr>
              <a:graphicFrameLocks noChangeAspect="1"/>
            </p:cNvGraphicFramePr>
            <p:nvPr/>
          </p:nvGraphicFramePr>
          <p:xfrm>
            <a:off x="5952" y="4847"/>
            <a:ext cx="1972" cy="2268"/>
          </p:xfrm>
          <a:graphic>
            <a:graphicData uri="http://schemas.openxmlformats.org/presentationml/2006/ole">
              <mc:AlternateContent xmlns:mc="http://schemas.openxmlformats.org/markup-compatibility/2006">
                <mc:Choice xmlns:v="urn:schemas-microsoft-com:vml" Requires="v">
                  <p:oleObj spid="_x0000_s5134" r:id="rId7" imgW="1647825" imgH="1895475" progId="Paint.Picture">
                    <p:embed/>
                  </p:oleObj>
                </mc:Choice>
                <mc:Fallback>
                  <p:oleObj r:id="rId7" imgW="1647825" imgH="1895475" progId="Paint.Picture">
                    <p:embed/>
                    <p:pic>
                      <p:nvPicPr>
                        <p:cNvPr id="0" name="图片 25"/>
                        <p:cNvPicPr/>
                        <p:nvPr/>
                      </p:nvPicPr>
                      <p:blipFill>
                        <a:blip r:embed="rId8"/>
                        <a:stretch>
                          <a:fillRect/>
                        </a:stretch>
                      </p:blipFill>
                      <p:spPr>
                        <a:xfrm>
                          <a:off x="5952" y="4847"/>
                          <a:ext cx="1972" cy="2268"/>
                        </a:xfrm>
                        <a:prstGeom prst="rect">
                          <a:avLst/>
                        </a:prstGeom>
                      </p:spPr>
                    </p:pic>
                  </p:oleObj>
                </mc:Fallback>
              </mc:AlternateContent>
            </a:graphicData>
          </a:graphic>
        </p:graphicFrame>
        <p:sp>
          <p:nvSpPr>
            <p:cNvPr id="27" name="文本框 26"/>
            <p:cNvSpPr txBox="1"/>
            <p:nvPr/>
          </p:nvSpPr>
          <p:spPr>
            <a:xfrm>
              <a:off x="5726" y="7112"/>
              <a:ext cx="2808" cy="580"/>
            </a:xfrm>
            <a:prstGeom prst="rect">
              <a:avLst/>
            </a:prstGeom>
            <a:noFill/>
          </p:spPr>
          <p:txBody>
            <a:bodyPr wrap="none" rtlCol="0">
              <a:spAutoFit/>
            </a:bodyPr>
            <a:lstStyle/>
            <a:p>
              <a:pPr algn="l"/>
              <a:r>
                <a:rPr lang="zh-CN" altLang="en-US" sz="1800" noProof="0" dirty="0">
                  <a:ln>
                    <a:noFill/>
                  </a:ln>
                  <a:effectLst/>
                  <a:uLnTx/>
                  <a:uFillTx/>
                  <a:latin typeface="Times New Roman" panose="02020603050405020304" pitchFamily="18" charset="0"/>
                  <a:cs typeface="Times New Roman" panose="02020603050405020304" pitchFamily="18" charset="0"/>
                  <a:sym typeface="+mn-ea"/>
                </a:rPr>
                <a:t>构造</a:t>
              </a:r>
              <a:r>
                <a:rPr lang="en-US" altLang="zh-CN" sz="1800" noProof="0" dirty="0">
                  <a:ln>
                    <a:noFill/>
                  </a:ln>
                  <a:effectLst/>
                  <a:uLnTx/>
                  <a:uFillTx/>
                  <a:latin typeface="Times New Roman" panose="02020603050405020304" pitchFamily="18" charset="0"/>
                  <a:cs typeface="Times New Roman" panose="02020603050405020304" pitchFamily="18" charset="0"/>
                  <a:sym typeface="+mn-ea"/>
                </a:rPr>
                <a:t>哈夫曼编码</a:t>
              </a:r>
              <a:endParaRPr lang="en-US" altLang="zh-CN" sz="18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sp>
        <p:nvSpPr>
          <p:cNvPr id="30" name="文本框 29"/>
          <p:cNvSpPr txBox="1"/>
          <p:nvPr/>
        </p:nvSpPr>
        <p:spPr>
          <a:xfrm>
            <a:off x="6083300" y="3507740"/>
            <a:ext cx="2600325" cy="645160"/>
          </a:xfrm>
          <a:prstGeom prst="rect">
            <a:avLst/>
          </a:prstGeom>
          <a:noFill/>
          <a:ln w="9525">
            <a:noFill/>
          </a:ln>
        </p:spPr>
        <p:txBody>
          <a:bodyPr wrap="square">
            <a:spAutoFit/>
          </a:bodyPr>
          <a:lstStyle/>
          <a:p>
            <a:r>
              <a:rPr lang="zh-CN" sz="1800">
                <a:ea typeface="宋体" panose="02010600030101010101" pitchFamily="2" charset="-122"/>
              </a:rPr>
              <a:t>得到哈夫曼编码集：</a:t>
            </a:r>
          </a:p>
          <a:p>
            <a:r>
              <a:rPr lang="en-US" sz="1800">
                <a:latin typeface="Times New Roman" panose="02020603050405020304" pitchFamily="18" charset="0"/>
                <a:ea typeface="宋体" panose="02010600030101010101" pitchFamily="2" charset="-122"/>
              </a:rPr>
              <a:t>{00</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01</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11</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100</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101}</a:t>
            </a:r>
            <a:endParaRPr lang="zh-CN" altLang="en-US" sz="1800"/>
          </a:p>
        </p:txBody>
      </p:sp>
      <p:sp>
        <p:nvSpPr>
          <p:cNvPr id="3" name="Rectangle 4"/>
          <p:cNvSpPr txBox="1"/>
          <p:nvPr>
            <p:custDataLst>
              <p:tags r:id="rId2"/>
            </p:custDataLst>
          </p:nvPr>
        </p:nvSpPr>
        <p:spPr>
          <a:xfrm>
            <a:off x="214312" y="285750"/>
            <a:ext cx="6661943"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9.1 </a:t>
            </a:r>
            <a:r>
              <a:rPr lang="zh-CN" altLang="en-US" sz="3200" noProof="0" dirty="0">
                <a:ln>
                  <a:noFill/>
                </a:ln>
                <a:effectLst/>
                <a:uLnTx/>
                <a:uFillTx/>
                <a:latin typeface="黑体" panose="02010609060101010101" pitchFamily="2" charset="-122"/>
                <a:ea typeface="黑体" panose="02010609060101010101" pitchFamily="2" charset="-122"/>
                <a:sym typeface="+mn-ea"/>
              </a:rPr>
              <a:t>哈夫曼树及其编码的基础知识</a:t>
            </a:r>
          </a:p>
        </p:txBody>
      </p:sp>
      <p:sp>
        <p:nvSpPr>
          <p:cNvPr id="4" name="文本框 3"/>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哈夫曼编码的构造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6633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9.2 </a:t>
            </a:r>
            <a:r>
              <a:rPr sz="3200" noProof="0" dirty="0" err="1">
                <a:latin typeface="黑体" panose="02010609060101010101" pitchFamily="2" charset="-122"/>
                <a:ea typeface="黑体" panose="02010609060101010101" pitchFamily="2" charset="-122"/>
                <a:sym typeface="+mn-ea"/>
              </a:rPr>
              <a:t>哈夫曼树及其编码</a:t>
            </a:r>
            <a:r>
              <a:rPr lang="zh-CN" altLang="en-US" sz="3200" noProof="0" dirty="0">
                <a:latin typeface="黑体" panose="02010609060101010101" pitchFamily="2" charset="-122"/>
                <a:ea typeface="黑体" panose="02010609060101010101" pitchFamily="2" charset="-122"/>
                <a:sym typeface="+mn-ea"/>
              </a:rPr>
              <a:t>的</a:t>
            </a:r>
            <a:r>
              <a:rPr sz="3200" noProof="0" dirty="0" err="1">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准备工作</a:t>
            </a:r>
          </a:p>
        </p:txBody>
      </p:sp>
      <p:sp>
        <p:nvSpPr>
          <p:cNvPr id="6" name="文本框 5"/>
          <p:cNvSpPr txBox="1"/>
          <p:nvPr/>
        </p:nvSpPr>
        <p:spPr>
          <a:xfrm>
            <a:off x="323215" y="1203643"/>
            <a:ext cx="7754938"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采用顺序存储结构实现哈夫曼树及其编码。</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字符集的</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元素</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结构</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 name="文本框 4"/>
          <p:cNvSpPr txBox="1"/>
          <p:nvPr/>
        </p:nvSpPr>
        <p:spPr>
          <a:xfrm>
            <a:off x="324485" y="1923415"/>
            <a:ext cx="6533515" cy="107632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Elem: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字符集元素类，包含字符域</a:t>
            </a:r>
            <a:r>
              <a:rPr lang="en-US" sz="1600">
                <a:latin typeface="Courier New" panose="02070309020205020404" charset="0"/>
                <a:ea typeface="宋体" panose="02010600030101010101" pitchFamily="2" charset="-122"/>
              </a:rPr>
              <a:t>data</a:t>
            </a:r>
            <a:r>
              <a:rPr lang="zh-CN" sz="1600">
                <a:latin typeface="Courier New" panose="02070309020205020404" charset="0"/>
                <a:ea typeface="宋体" panose="02010600030101010101" pitchFamily="2" charset="-122"/>
              </a:rPr>
              <a:t>，权重域</a:t>
            </a:r>
            <a:r>
              <a:rPr lang="en-US" sz="1600">
                <a:latin typeface="Courier New" panose="02070309020205020404" charset="0"/>
                <a:ea typeface="宋体" panose="02010600030101010101" pitchFamily="2" charset="-122"/>
              </a:rPr>
              <a:t>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data, 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self.data=data</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self.weight=weight</a:t>
            </a:r>
            <a:endParaRPr lang="en-US"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663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9.2 </a:t>
            </a:r>
            <a:r>
              <a:rPr lang="zh-CN" altLang="en-US" sz="3200" noProof="0" dirty="0">
                <a:latin typeface="黑体" panose="02010609060101010101" pitchFamily="2" charset="-122"/>
                <a:ea typeface="黑体" panose="02010609060101010101" pitchFamily="2" charset="-122"/>
                <a:sym typeface="+mn-ea"/>
              </a:rPr>
              <a:t>哈夫曼树及其编码的算法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准备工作</a:t>
            </a:r>
          </a:p>
        </p:txBody>
      </p:sp>
      <p:sp>
        <p:nvSpPr>
          <p:cNvPr id="3" name="文本框 2"/>
          <p:cNvSpPr txBox="1"/>
          <p:nvPr/>
        </p:nvSpPr>
        <p:spPr>
          <a:xfrm>
            <a:off x="324485" y="1162050"/>
            <a:ext cx="287337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哈夫曼树的结点结构</a:t>
            </a:r>
          </a:p>
        </p:txBody>
      </p:sp>
      <p:sp>
        <p:nvSpPr>
          <p:cNvPr id="7" name="文本框 6"/>
          <p:cNvSpPr txBox="1"/>
          <p:nvPr/>
        </p:nvSpPr>
        <p:spPr>
          <a:xfrm>
            <a:off x="323850" y="1564005"/>
            <a:ext cx="8647430" cy="206121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HTNode:# </a:t>
            </a:r>
            <a:r>
              <a:rPr lang="zh-CN" sz="1600">
                <a:latin typeface="Courier New" panose="02070309020205020404" charset="0"/>
                <a:ea typeface="宋体" panose="02010600030101010101" pitchFamily="2" charset="-122"/>
              </a:rPr>
              <a:t>哈夫曼树结点类，其中</a:t>
            </a:r>
            <a:r>
              <a:rPr lang="en-US" sz="1600">
                <a:latin typeface="Courier New" panose="02070309020205020404" charset="0"/>
                <a:ea typeface="宋体" panose="02010600030101010101" pitchFamily="2" charset="-122"/>
              </a:rPr>
              <a:t>parent</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lchild</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rchild</a:t>
            </a:r>
            <a:r>
              <a:rPr lang="zh-CN" sz="1600">
                <a:latin typeface="Courier New" panose="02070309020205020404" charset="0"/>
                <a:ea typeface="宋体" panose="02010600030101010101" pitchFamily="2" charset="-122"/>
              </a:rPr>
              <a:t>等域存放下标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d=None, w=None, parent=0, lchild=0, rchild=0):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字符域</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self.weight=w</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权重域</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self.parent=parent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双亲域</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左孩子域</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右孩子域</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self.code=''       # 编码域</a:t>
            </a:r>
            <a:endParaRPr lang="zh-CN"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663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9.2 </a:t>
            </a:r>
            <a:r>
              <a:rPr lang="zh-CN" altLang="en-US" sz="3200" noProof="0" dirty="0">
                <a:latin typeface="黑体" panose="02010609060101010101" pitchFamily="2" charset="-122"/>
                <a:ea typeface="黑体" panose="02010609060101010101" pitchFamily="2" charset="-122"/>
                <a:sym typeface="+mn-ea"/>
              </a:rPr>
              <a:t>哈夫曼树及其编码的算法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创建哈夫曼树的算法实现</a:t>
            </a:r>
          </a:p>
        </p:txBody>
      </p:sp>
      <p:sp>
        <p:nvSpPr>
          <p:cNvPr id="3" name="文本框 2"/>
          <p:cNvSpPr txBox="1"/>
          <p:nvPr/>
        </p:nvSpPr>
        <p:spPr>
          <a:xfrm>
            <a:off x="324485" y="1233805"/>
            <a:ext cx="7652385" cy="193802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字符集列表elem（下标从0开始用），哈夫曼树的构造算法首先做初始化工作，然后进行n-1次合并，每次选两个权重weight最小的结点（设下标分别为j、k）进行合并产生一个父结点（存放在下标为i的位置，i依次为n+1，n+2，…，2n-1），其左、右孩子的下标为j、k，其权重为左、右孩子权重之和；另外把下标为j、k的结点的父结点下标置为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663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9.2 </a:t>
            </a:r>
            <a:r>
              <a:rPr lang="zh-CN" altLang="en-US" sz="3200" noProof="0" dirty="0">
                <a:latin typeface="黑体" panose="02010609060101010101" pitchFamily="2" charset="-122"/>
                <a:ea typeface="黑体" panose="02010609060101010101" pitchFamily="2" charset="-122"/>
                <a:sym typeface="+mn-ea"/>
              </a:rPr>
              <a:t>哈夫曼树及其编码的算法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创建哈夫曼树的算法实现</a:t>
            </a:r>
          </a:p>
        </p:txBody>
      </p:sp>
      <p:sp>
        <p:nvSpPr>
          <p:cNvPr id="100" name="文本框 99"/>
          <p:cNvSpPr txBox="1"/>
          <p:nvPr>
            <p:custDataLst>
              <p:tags r:id="rId1"/>
            </p:custDataLst>
          </p:nvPr>
        </p:nvSpPr>
        <p:spPr>
          <a:xfrm>
            <a:off x="323215" y="1256030"/>
            <a:ext cx="849566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createHuffmanTree(elem, n): # </a:t>
            </a:r>
            <a:r>
              <a:rPr lang="zh-CN" sz="1600">
                <a:latin typeface="Courier New" panose="02070309020205020404" charset="0"/>
                <a:ea typeface="宋体" panose="02010600030101010101" pitchFamily="2" charset="-122"/>
              </a:rPr>
              <a:t>根据元素列表</a:t>
            </a:r>
            <a:r>
              <a:rPr lang="en-US" sz="1600">
                <a:latin typeface="Courier New" panose="02070309020205020404" charset="0"/>
                <a:ea typeface="宋体" panose="02010600030101010101" pitchFamily="2" charset="-122"/>
              </a:rPr>
              <a:t>elem</a:t>
            </a:r>
            <a:r>
              <a:rPr lang="zh-CN" sz="1600">
                <a:latin typeface="Courier New" panose="02070309020205020404" charset="0"/>
                <a:ea typeface="宋体" panose="02010600030101010101" pitchFamily="2" charset="-122"/>
              </a:rPr>
              <a:t>及其长度</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创建哈夫曼树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ht=[HTNode() for i in range(2*n)]# </a:t>
            </a:r>
            <a:r>
              <a:rPr lang="zh-CN" sz="1600">
                <a:latin typeface="Courier New" panose="02070309020205020404" charset="0"/>
                <a:ea typeface="宋体" panose="02010600030101010101" pitchFamily="2" charset="-122"/>
              </a:rPr>
              <a:t>创建</a:t>
            </a:r>
            <a:r>
              <a:rPr lang="en-US" sz="1600">
                <a:latin typeface="Courier New" panose="02070309020205020404" charset="0"/>
                <a:ea typeface="宋体" panose="02010600030101010101" pitchFamily="2" charset="-122"/>
              </a:rPr>
              <a:t>2n</a:t>
            </a:r>
            <a:r>
              <a:rPr lang="zh-CN" sz="1600">
                <a:latin typeface="Courier New" panose="02070309020205020404" charset="0"/>
                <a:ea typeface="宋体" panose="02010600030101010101" pitchFamily="2" charset="-122"/>
              </a:rPr>
              <a:t>个元素的</a:t>
            </a:r>
            <a:r>
              <a:rPr lang="en-US" sz="1600">
                <a:latin typeface="Courier New" panose="02070309020205020404" charset="0"/>
                <a:ea typeface="宋体" panose="02010600030101010101" pitchFamily="2" charset="-122"/>
              </a:rPr>
              <a:t>HTNode</a:t>
            </a:r>
            <a:r>
              <a:rPr lang="zh-CN" sz="1600">
                <a:latin typeface="Courier New" panose="02070309020205020404" charset="0"/>
                <a:ea typeface="宋体" panose="02010600030101010101" pitchFamily="2" charset="-122"/>
              </a:rPr>
              <a:t>类对象列表</a:t>
            </a:r>
            <a:r>
              <a:rPr lang="en-US" sz="1600">
                <a:latin typeface="Courier New" panose="02070309020205020404" charset="0"/>
                <a:ea typeface="宋体" panose="02010600030101010101" pitchFamily="2" charset="-122"/>
              </a:rPr>
              <a:t>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range(1,n+1):           # </a:t>
            </a:r>
            <a:r>
              <a:rPr lang="zh-CN" sz="1600">
                <a:latin typeface="Courier New" panose="02070309020205020404" charset="0"/>
                <a:ea typeface="宋体" panose="02010600030101010101" pitchFamily="2" charset="-122"/>
              </a:rPr>
              <a:t>初始化叶结点的字母域和权值域</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ht[i].data=elem[i-1].data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ht[i].weight=elem[i-1].weight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range(n+1,2*n):         # </a:t>
            </a:r>
            <a:r>
              <a:rPr lang="zh-CN" sz="1600">
                <a:latin typeface="Courier New" panose="02070309020205020404" charset="0"/>
                <a:ea typeface="宋体" panose="02010600030101010101" pitchFamily="2" charset="-122"/>
              </a:rPr>
              <a:t>进行</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次合并</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p=select2Min(ht, 1, i)       #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ht</a:t>
            </a:r>
            <a:r>
              <a:rPr lang="zh-CN" sz="1600">
                <a:latin typeface="Courier New" panose="02070309020205020404" charset="0"/>
                <a:ea typeface="宋体" panose="02010600030101010101" pitchFamily="2" charset="-122"/>
              </a:rPr>
              <a:t>列表中找两个权值最小的结点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j,k=p[0],p[1]                # j</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分别是权值最小和第二小的结点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ht[j].parent=ht[k].parent=i  # </a:t>
            </a:r>
            <a:r>
              <a:rPr lang="zh-CN" sz="1600">
                <a:latin typeface="Courier New" panose="02070309020205020404" charset="0"/>
                <a:ea typeface="宋体" panose="02010600030101010101" pitchFamily="2" charset="-122"/>
              </a:rPr>
              <a:t>置两个权值最小的结点的双亲为结点</a:t>
            </a:r>
            <a:r>
              <a:rPr lang="en-US" sz="1600">
                <a:latin typeface="Courier New" panose="02070309020205020404" charset="0"/>
                <a:ea typeface="宋体" panose="02010600030101010101" pitchFamily="2" charset="-122"/>
              </a:rPr>
              <a:t>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ht[i].lchild=j               # </a:t>
            </a:r>
            <a:r>
              <a:rPr lang="zh-CN" sz="1600">
                <a:latin typeface="Courier New" panose="02070309020205020404" charset="0"/>
                <a:ea typeface="宋体" panose="02010600030101010101" pitchFamily="2" charset="-122"/>
              </a:rPr>
              <a:t>置结点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的左孩子为权值最小的结点</a:t>
            </a:r>
            <a:r>
              <a:rPr lang="en-US" sz="1600">
                <a:latin typeface="Courier New" panose="02070309020205020404" charset="0"/>
                <a:ea typeface="宋体" panose="02010600030101010101" pitchFamily="2" charset="-122"/>
              </a:rPr>
              <a:t>j</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ht[i].rchild=k               # </a:t>
            </a:r>
            <a:r>
              <a:rPr lang="zh-CN" sz="1600">
                <a:latin typeface="Courier New" panose="02070309020205020404" charset="0"/>
                <a:ea typeface="宋体" panose="02010600030101010101" pitchFamily="2" charset="-122"/>
              </a:rPr>
              <a:t>置结点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的右孩子为权值第二小的结点</a:t>
            </a:r>
            <a:r>
              <a:rPr lang="en-US" sz="1600">
                <a:latin typeface="Courier New" panose="02070309020205020404" charset="0"/>
                <a:ea typeface="宋体" panose="02010600030101010101" pitchFamily="2" charset="-122"/>
              </a:rPr>
              <a:t>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置结点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的权值为其左、右孩子权值之和</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ht[i].weight=ht[j].weight+ht[k].weight</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ht                        # 返回存储哈夫曼树的结果列表</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663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9.2 </a:t>
            </a:r>
            <a:r>
              <a:rPr lang="zh-CN" altLang="en-US" sz="3200" noProof="0" dirty="0">
                <a:latin typeface="黑体" panose="02010609060101010101" pitchFamily="2" charset="-122"/>
                <a:ea typeface="黑体" panose="02010609060101010101" pitchFamily="2" charset="-122"/>
                <a:sym typeface="+mn-ea"/>
              </a:rPr>
              <a:t>哈夫曼树及其编码的算法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创建哈夫曼树的算法实现</a:t>
            </a:r>
          </a:p>
        </p:txBody>
      </p:sp>
      <p:sp>
        <p:nvSpPr>
          <p:cNvPr id="3" name="文本框 2"/>
          <p:cNvSpPr txBox="1"/>
          <p:nvPr>
            <p:custDataLst>
              <p:tags r:id="rId1"/>
            </p:custDataLst>
          </p:nvPr>
        </p:nvSpPr>
        <p:spPr>
          <a:xfrm>
            <a:off x="323850" y="1275715"/>
            <a:ext cx="835088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ht[begin:end]</a:t>
            </a:r>
            <a:r>
              <a:rPr lang="zh-CN" sz="1600">
                <a:latin typeface="Courier New" panose="02070309020205020404" charset="0"/>
                <a:ea typeface="宋体" panose="02010600030101010101" pitchFamily="2" charset="-122"/>
              </a:rPr>
              <a:t>中找</a:t>
            </a:r>
            <a:r>
              <a:rPr lang="en-US" sz="1600">
                <a:latin typeface="Courier New" panose="02070309020205020404" charset="0"/>
                <a:ea typeface="宋体" panose="02010600030101010101" pitchFamily="2" charset="-122"/>
              </a:rPr>
              <a:t>2</a:t>
            </a:r>
            <a:r>
              <a:rPr lang="zh-CN" sz="1600">
                <a:latin typeface="Courier New" panose="02070309020205020404" charset="0"/>
                <a:ea typeface="宋体" panose="02010600030101010101" pitchFamily="2" charset="-122"/>
              </a:rPr>
              <a:t>个最小权值的结点</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select2Min(ht, begin, end):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ht[0].weight=100             </a:t>
            </a:r>
            <a:r>
              <a:rPr sz="1600">
                <a:latin typeface="Courier New" panose="02070309020205020404" charset="0"/>
                <a:ea typeface="宋体" panose="02010600030101010101" pitchFamily="2" charset="-122"/>
              </a:rPr>
              <a:t># 设最大权重不超过100</a:t>
            </a:r>
          </a:p>
          <a:p>
            <a:r>
              <a:rPr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rPr>
              <a:t>p0=0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range(begin, end):  # </a:t>
            </a:r>
            <a:r>
              <a:rPr lang="zh-CN" sz="1600">
                <a:latin typeface="Courier New" panose="02070309020205020404" charset="0"/>
                <a:ea typeface="宋体" panose="02010600030101010101" pitchFamily="2" charset="-122"/>
              </a:rPr>
              <a:t>找权值最小的结点，下标存放在</a:t>
            </a:r>
            <a:r>
              <a:rPr lang="en-US" sz="1600">
                <a:latin typeface="Courier New" panose="02070309020205020404" charset="0"/>
                <a:ea typeface="宋体" panose="02010600030101010101" pitchFamily="2" charset="-122"/>
              </a:rPr>
              <a:t>p0</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ht[i].parent!=0: continue  # </a:t>
            </a:r>
            <a:r>
              <a:rPr lang="zh-CN" sz="1600">
                <a:latin typeface="Courier New" panose="02070309020205020404" charset="0"/>
                <a:ea typeface="宋体" panose="02010600030101010101" pitchFamily="2" charset="-122"/>
              </a:rPr>
              <a:t>若双亲非</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，则表示该结点已合并过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ht[i].weight&lt;ht[p0].weight: p0=i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置最小权值的结点的双亲为</a:t>
            </a:r>
            <a:r>
              <a:rPr lang="en-US" sz="1600">
                <a:latin typeface="Courier New" panose="02070309020205020404" charset="0"/>
                <a:ea typeface="宋体" panose="02010600030101010101" pitchFamily="2" charset="-122"/>
              </a:rPr>
              <a:t>end</a:t>
            </a:r>
            <a:r>
              <a:rPr lang="zh-CN" sz="1600">
                <a:latin typeface="Courier New" panose="02070309020205020404" charset="0"/>
                <a:ea typeface="宋体" panose="02010600030101010101" pitchFamily="2" charset="-122"/>
              </a:rPr>
              <a:t>以便找第二小权值的结点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ht[p0].parent=end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p1=0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range(begin, end):  # </a:t>
            </a:r>
            <a:r>
              <a:rPr lang="zh-CN" sz="1600">
                <a:latin typeface="Courier New" panose="02070309020205020404" charset="0"/>
                <a:ea typeface="宋体" panose="02010600030101010101" pitchFamily="2" charset="-122"/>
              </a:rPr>
              <a:t>找权值第二小的结点，下标存放在</a:t>
            </a:r>
            <a:r>
              <a:rPr lang="en-US" sz="1600">
                <a:latin typeface="Courier New" panose="02070309020205020404" charset="0"/>
                <a:ea typeface="宋体" panose="02010600030101010101" pitchFamily="2" charset="-122"/>
              </a:rPr>
              <a:t>p1</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ht[i].parent!=0: continue  # </a:t>
            </a:r>
            <a:r>
              <a:rPr lang="zh-CN" sz="1600">
                <a:latin typeface="Courier New" panose="02070309020205020404" charset="0"/>
                <a:ea typeface="宋体" panose="02010600030101010101" pitchFamily="2" charset="-122"/>
              </a:rPr>
              <a:t>若双亲非</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，则表示该结点已合并过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ht[i].weight&lt;ht[p1].weight: p1=i</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[p0, p1]                   # 返回2个最小权值的结点（下标）</a:t>
            </a:r>
            <a:endParaRPr lang="zh-CN"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663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9.2 </a:t>
            </a:r>
            <a:r>
              <a:rPr lang="zh-CN" altLang="en-US" sz="3200" noProof="0" dirty="0">
                <a:latin typeface="黑体" panose="02010609060101010101" pitchFamily="2" charset="-122"/>
                <a:ea typeface="黑体" panose="02010609060101010101" pitchFamily="2" charset="-122"/>
                <a:sym typeface="+mn-ea"/>
              </a:rPr>
              <a:t>哈夫曼树及其编码的算法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构造哈夫曼编码的算法实现</a:t>
            </a:r>
          </a:p>
        </p:txBody>
      </p:sp>
      <p:sp>
        <p:nvSpPr>
          <p:cNvPr id="4" name="文本框 3"/>
          <p:cNvSpPr txBox="1"/>
          <p:nvPr>
            <p:custDataLst>
              <p:tags r:id="rId1"/>
            </p:custDataLst>
          </p:nvPr>
        </p:nvSpPr>
        <p:spPr>
          <a:xfrm>
            <a:off x="324485" y="1233805"/>
            <a:ext cx="7652385" cy="132207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通过算法</a:t>
            </a:r>
            <a:r>
              <a:rPr lang="en-US" sz="2000">
                <a:latin typeface="Times New Roman" panose="02020603050405020304" pitchFamily="18" charset="0"/>
                <a:sym typeface="+mn-ea"/>
              </a:rPr>
              <a:t>createHuffmanTree</a:t>
            </a:r>
            <a:r>
              <a:rPr lang="zh-CN" sz="2000">
                <a:latin typeface="Times New Roman" panose="02020603050405020304" pitchFamily="18" charset="0"/>
                <a:sym typeface="+mn-ea"/>
              </a:rPr>
              <a:t>创建哈夫曼树之后，根结点的编码为空串，再从根（下标为</a:t>
            </a:r>
            <a:r>
              <a:rPr lang="en-US" sz="2000">
                <a:latin typeface="Times New Roman" panose="02020603050405020304" pitchFamily="18" charset="0"/>
                <a:sym typeface="+mn-ea"/>
              </a:rPr>
              <a:t>2</a:t>
            </a:r>
            <a:r>
              <a:rPr lang="en-US" sz="2000" i="1">
                <a:latin typeface="Times New Roman" panose="02020603050405020304" pitchFamily="18" charset="0"/>
                <a:sym typeface="+mn-ea"/>
              </a:rPr>
              <a:t>n</a:t>
            </a:r>
            <a:r>
              <a:rPr lang="en-US" sz="2000">
                <a:latin typeface="Times New Roman" panose="02020603050405020304" pitchFamily="18" charset="0"/>
                <a:sym typeface="+mn-ea"/>
              </a:rPr>
              <a:t>-1</a:t>
            </a:r>
            <a:r>
              <a:rPr lang="zh-CN" sz="2000">
                <a:latin typeface="Times New Roman" panose="02020603050405020304" pitchFamily="18" charset="0"/>
                <a:sym typeface="+mn-ea"/>
              </a:rPr>
              <a:t>）开始访问</a:t>
            </a:r>
            <a:r>
              <a:rPr lang="en-US" sz="2000" i="1">
                <a:latin typeface="Times New Roman" panose="02020603050405020304" pitchFamily="18" charset="0"/>
                <a:sym typeface="+mn-ea"/>
              </a:rPr>
              <a:t>n</a:t>
            </a:r>
            <a:r>
              <a:rPr lang="en-US" sz="2000">
                <a:latin typeface="Times New Roman" panose="02020603050405020304" pitchFamily="18" charset="0"/>
                <a:sym typeface="+mn-ea"/>
              </a:rPr>
              <a:t>-1</a:t>
            </a:r>
            <a:r>
              <a:rPr lang="zh-CN" sz="2000">
                <a:latin typeface="Times New Roman" panose="02020603050405020304" pitchFamily="18" charset="0"/>
                <a:sym typeface="+mn-ea"/>
              </a:rPr>
              <a:t>个非叶结点，按左孩子编码在其父结点编码的基础上连接字符</a:t>
            </a:r>
            <a:r>
              <a:rPr lang="en-US" sz="2000">
                <a:latin typeface="Times New Roman" panose="02020603050405020304" pitchFamily="18" charset="0"/>
                <a:sym typeface="+mn-ea"/>
              </a:rPr>
              <a:t>'0'</a:t>
            </a:r>
            <a:r>
              <a:rPr lang="zh-CN" sz="2000">
                <a:latin typeface="Times New Roman" panose="02020603050405020304" pitchFamily="18" charset="0"/>
                <a:sym typeface="+mn-ea"/>
              </a:rPr>
              <a:t>，右孩子编码在其父结点编码的基础上连接字符</a:t>
            </a:r>
            <a:r>
              <a:rPr lang="en-US" sz="2000">
                <a:latin typeface="Times New Roman" panose="02020603050405020304" pitchFamily="18" charset="0"/>
                <a:sym typeface="+mn-ea"/>
              </a:rPr>
              <a:t>'1'</a:t>
            </a:r>
            <a:r>
              <a:rPr lang="zh-CN" sz="2000">
                <a:latin typeface="Times New Roman" panose="02020603050405020304" pitchFamily="18" charset="0"/>
                <a:sym typeface="+mn-ea"/>
              </a:rPr>
              <a:t>构造各个叶结点的编码。</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 name="文本框 4"/>
          <p:cNvSpPr txBox="1"/>
          <p:nvPr/>
        </p:nvSpPr>
        <p:spPr>
          <a:xfrm>
            <a:off x="395605" y="2571115"/>
            <a:ext cx="7791450"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构造哈夫曼编码的算法实现</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createHuffmanCode(ht,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基于哈夫曼树的哈夫曼编码算法</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range(2*n-1,n,-1):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从</a:t>
            </a:r>
            <a:r>
              <a:rPr lang="en-US" sz="1600">
                <a:latin typeface="Courier New" panose="02070309020205020404" charset="0"/>
                <a:ea typeface="宋体" panose="02010600030101010101" pitchFamily="2" charset="-122"/>
              </a:rPr>
              <a:t>2n-1</a:t>
            </a:r>
            <a:r>
              <a:rPr lang="zh-CN" sz="1600">
                <a:latin typeface="Courier New" panose="02070309020205020404" charset="0"/>
                <a:ea typeface="宋体" panose="02010600030101010101" pitchFamily="2" charset="-122"/>
              </a:rPr>
              <a:t>到</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，共循环</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次</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left=ht[i].lchild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的左孩子存放到</a:t>
            </a:r>
            <a:r>
              <a:rPr lang="en-US" sz="1600">
                <a:latin typeface="Courier New" panose="02070309020205020404" charset="0"/>
                <a:ea typeface="宋体" panose="02010600030101010101" pitchFamily="2" charset="-122"/>
              </a:rPr>
              <a:t>left</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right=ht[i].rchild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的右孩子存放到</a:t>
            </a:r>
            <a:r>
              <a:rPr lang="en-US" sz="1600">
                <a:latin typeface="Courier New" panose="02070309020205020404" charset="0"/>
                <a:ea typeface="宋体" panose="02010600030101010101" pitchFamily="2" charset="-122"/>
              </a:rPr>
              <a:t>right</a:t>
            </a:r>
            <a:r>
              <a:rPr lang="zh-CN" sz="1600">
                <a:latin typeface="Courier New" panose="02070309020205020404" charset="0"/>
                <a:ea typeface="宋体" panose="02010600030101010101" pitchFamily="2" charset="-122"/>
              </a:rPr>
              <a:t>中</a:t>
            </a: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结点</a:t>
            </a:r>
            <a:r>
              <a:rPr lang="en-US" sz="1600">
                <a:latin typeface="Courier New" panose="02070309020205020404" charset="0"/>
                <a:sym typeface="+mn-ea"/>
              </a:rPr>
              <a:t>i</a:t>
            </a:r>
            <a:r>
              <a:rPr lang="zh-CN" sz="1600">
                <a:latin typeface="Courier New" panose="02070309020205020404" charset="0"/>
                <a:sym typeface="+mn-ea"/>
              </a:rPr>
              <a:t>的左孩子编码为</a:t>
            </a:r>
            <a:r>
              <a:rPr lang="en-US" sz="1600">
                <a:latin typeface="Courier New" panose="02070309020205020404" charset="0"/>
                <a:sym typeface="+mn-ea"/>
              </a:rPr>
              <a:t>i</a:t>
            </a:r>
            <a:r>
              <a:rPr lang="zh-CN" sz="1600">
                <a:latin typeface="Courier New" panose="02070309020205020404" charset="0"/>
                <a:sym typeface="+mn-ea"/>
              </a:rPr>
              <a:t>的编码连接字符</a:t>
            </a:r>
            <a:r>
              <a:rPr lang="en-US" sz="1600">
                <a:latin typeface="Courier New" panose="02070309020205020404" charset="0"/>
                <a:sym typeface="+mn-ea"/>
              </a:rPr>
              <a:t>'0'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ht[left].code=ht[i].code+'0'</a:t>
            </a: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结点</a:t>
            </a:r>
            <a:r>
              <a:rPr lang="en-US" sz="1600">
                <a:latin typeface="Courier New" panose="02070309020205020404" charset="0"/>
                <a:sym typeface="+mn-ea"/>
              </a:rPr>
              <a:t>i</a:t>
            </a:r>
            <a:r>
              <a:rPr lang="zh-CN" sz="1600">
                <a:latin typeface="Courier New" panose="02070309020205020404" charset="0"/>
                <a:sym typeface="+mn-ea"/>
              </a:rPr>
              <a:t>的右孩子编码为</a:t>
            </a:r>
            <a:r>
              <a:rPr lang="en-US" sz="1600">
                <a:latin typeface="Courier New" panose="02070309020205020404" charset="0"/>
                <a:sym typeface="+mn-ea"/>
              </a:rPr>
              <a:t>i</a:t>
            </a:r>
            <a:r>
              <a:rPr lang="zh-CN" sz="1600">
                <a:latin typeface="Courier New" panose="02070309020205020404" charset="0"/>
                <a:sym typeface="+mn-ea"/>
              </a:rPr>
              <a:t>的编码连接字符</a:t>
            </a:r>
            <a:r>
              <a:rPr lang="en-US" sz="1600">
                <a:latin typeface="Courier New" panose="02070309020205020404" charset="0"/>
                <a:sym typeface="+mn-ea"/>
              </a:rPr>
              <a:t>'1'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ht[right].code=ht[i].code+'1'</a:t>
            </a:r>
            <a:endParaRPr lang="en-US" alt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9.3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sz="3200" noProof="0" dirty="0" err="1">
                <a:ln>
                  <a:noFill/>
                </a:ln>
                <a:effectLst/>
                <a:uLnTx/>
                <a:uFillTx/>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grpSp>
        <p:nvGrpSpPr>
          <p:cNvPr id="9" name="组合 8"/>
          <p:cNvGrpSpPr/>
          <p:nvPr/>
        </p:nvGrpSpPr>
        <p:grpSpPr>
          <a:xfrm>
            <a:off x="323850" y="1278255"/>
            <a:ext cx="7754620" cy="706120"/>
            <a:chOff x="623" y="3143"/>
            <a:chExt cx="12212" cy="1112"/>
          </a:xfrm>
        </p:grpSpPr>
        <p:graphicFrame>
          <p:nvGraphicFramePr>
            <p:cNvPr id="5" name="对象 4">
              <a:hlinkClick r:id="" action="ppaction://ole?verb=0"/>
            </p:cNvPr>
            <p:cNvGraphicFramePr>
              <a:graphicFrameLocks noChangeAspect="1"/>
            </p:cNvGraphicFramePr>
            <p:nvPr/>
          </p:nvGraphicFramePr>
          <p:xfrm>
            <a:off x="3344" y="3706"/>
            <a:ext cx="983" cy="454"/>
          </p:xfrm>
          <a:graphic>
            <a:graphicData uri="http://schemas.openxmlformats.org/presentationml/2006/ole">
              <mc:AlternateContent xmlns:mc="http://schemas.openxmlformats.org/markup-compatibility/2006">
                <mc:Choice xmlns:v="urn:schemas-microsoft-com:vml" Requires="v">
                  <p:oleObj spid="_x0000_s6151" r:id="rId4" imgW="495300" imgH="228600" progId="Equation.KSEE3">
                    <p:embed/>
                  </p:oleObj>
                </mc:Choice>
                <mc:Fallback>
                  <p:oleObj r:id="rId4" imgW="495300" imgH="228600" progId="Equation.KSEE3">
                    <p:embed/>
                    <p:pic>
                      <p:nvPicPr>
                        <p:cNvPr id="0" name="图片 1024"/>
                        <p:cNvPicPr/>
                        <p:nvPr/>
                      </p:nvPicPr>
                      <p:blipFill>
                        <a:blip r:embed="rId5"/>
                        <a:stretch>
                          <a:fillRect/>
                        </a:stretch>
                      </p:blipFill>
                      <p:spPr>
                        <a:xfrm>
                          <a:off x="3344" y="3706"/>
                          <a:ext cx="983" cy="454"/>
                        </a:xfrm>
                        <a:prstGeom prst="rect">
                          <a:avLst/>
                        </a:prstGeom>
                      </p:spPr>
                    </p:pic>
                  </p:oleObj>
                </mc:Fallback>
              </mc:AlternateContent>
            </a:graphicData>
          </a:graphic>
        </p:graphicFrame>
        <p:sp>
          <p:nvSpPr>
            <p:cNvPr id="7" name="文本框 6"/>
            <p:cNvSpPr txBox="1"/>
            <p:nvPr>
              <p:custDataLst>
                <p:tags r:id="rId2"/>
              </p:custDataLst>
            </p:nvPr>
          </p:nvSpPr>
          <p:spPr>
            <a:xfrm>
              <a:off x="623" y="3143"/>
              <a:ext cx="12213" cy="1113"/>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最短等长编码可按字母种数得到，对于n（n&gt;1）种字母，每种字母的码长为</a:t>
              </a:r>
              <a:r>
                <a:rPr lang="en-US" altLang="zh-CN" sz="2000">
                  <a:latin typeface="Times New Roman" panose="02020603050405020304" pitchFamily="18" charset="0"/>
                  <a:sym typeface="+mn-ea"/>
                </a:rPr>
                <a:t>          </a:t>
              </a:r>
              <a:r>
                <a:rPr lang="zh-CN" sz="2000">
                  <a:latin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sp>
        <p:nvSpPr>
          <p:cNvPr id="8" name="文本框 7"/>
          <p:cNvSpPr txBox="1"/>
          <p:nvPr/>
        </p:nvSpPr>
        <p:spPr>
          <a:xfrm>
            <a:off x="323850" y="1999298"/>
            <a:ext cx="7754938"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最优前缀编码（哈夫曼编码）可在构建哈夫曼树的基础上得到。但本题无需求得哈夫曼编码。</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 name="文本框 9"/>
          <p:cNvSpPr txBox="1"/>
          <p:nvPr/>
        </p:nvSpPr>
        <p:spPr>
          <a:xfrm>
            <a:off x="307340" y="2700338"/>
            <a:ext cx="7754938"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哈夫曼编码的总码长等于哈夫曼树的带权路径长度（WPL），可在创建哈夫曼树之后直接累加其非叶结点的权值求得WPL。</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9.3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323850" y="1256030"/>
            <a:ext cx="8082915" cy="107632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Elem:             # </a:t>
            </a:r>
            <a:r>
              <a:rPr lang="zh-CN" sz="1600">
                <a:latin typeface="Courier New" panose="02070309020205020404" charset="0"/>
                <a:ea typeface="宋体" panose="02010600030101010101" pitchFamily="2" charset="-122"/>
              </a:rPr>
              <a:t>字符集元素类，包含字母域</a:t>
            </a:r>
            <a:r>
              <a:rPr lang="en-US" sz="1600">
                <a:latin typeface="Courier New" panose="02070309020205020404" charset="0"/>
                <a:ea typeface="宋体" panose="02010600030101010101" pitchFamily="2" charset="-122"/>
              </a:rPr>
              <a:t>data</a:t>
            </a:r>
            <a:r>
              <a:rPr lang="zh-CN" sz="1600">
                <a:latin typeface="Courier New" panose="02070309020205020404" charset="0"/>
                <a:ea typeface="宋体" panose="02010600030101010101" pitchFamily="2" charset="-122"/>
              </a:rPr>
              <a:t>，权重域</a:t>
            </a:r>
            <a:r>
              <a:rPr lang="en-US" sz="1600">
                <a:latin typeface="Courier New" panose="02070309020205020404" charset="0"/>
                <a:ea typeface="宋体" panose="02010600030101010101" pitchFamily="2" charset="-122"/>
              </a:rPr>
              <a:t>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data, 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self.weight=weight</a:t>
            </a:r>
            <a:endParaRPr lang="en-US" altLang="en-US" sz="1600">
              <a:latin typeface="Courier New" panose="02070309020205020404" charset="0"/>
              <a:ea typeface="宋体" panose="02010600030101010101" pitchFamily="2" charset="-122"/>
            </a:endParaRPr>
          </a:p>
        </p:txBody>
      </p:sp>
      <p:sp>
        <p:nvSpPr>
          <p:cNvPr id="12" name="文本框 11"/>
          <p:cNvSpPr txBox="1"/>
          <p:nvPr/>
        </p:nvSpPr>
        <p:spPr>
          <a:xfrm>
            <a:off x="323850" y="2355850"/>
            <a:ext cx="8151495"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结点类中的</a:t>
            </a:r>
            <a:r>
              <a:rPr lang="en-US" sz="1600">
                <a:latin typeface="Courier New" panose="02070309020205020404" charset="0"/>
                <a:ea typeface="宋体" panose="02010600030101010101" pitchFamily="2" charset="-122"/>
              </a:rPr>
              <a:t>parent</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lchild</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rchild</a:t>
            </a:r>
            <a:r>
              <a:rPr lang="zh-CN" sz="1600">
                <a:latin typeface="Courier New" panose="02070309020205020404" charset="0"/>
                <a:ea typeface="宋体" panose="02010600030101010101" pitchFamily="2" charset="-122"/>
              </a:rPr>
              <a:t>存放下标</a:t>
            </a:r>
          </a:p>
          <a:p>
            <a:r>
              <a:rPr lang="en-US" sz="1600">
                <a:latin typeface="Courier New" panose="02070309020205020404" charset="0"/>
                <a:ea typeface="宋体" panose="02010600030101010101" pitchFamily="2" charset="-122"/>
              </a:rPr>
              <a:t>class HTNode:                           # </a:t>
            </a:r>
            <a:r>
              <a:rPr lang="zh-CN" sz="1600">
                <a:latin typeface="Courier New" panose="02070309020205020404" charset="0"/>
                <a:ea typeface="宋体" panose="02010600030101010101" pitchFamily="2" charset="-122"/>
              </a:rPr>
              <a:t>哈夫曼树结点类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__init__(self,d=None,w</a:t>
            </a:r>
            <a:r>
              <a:rPr lang="en-US" sz="1600">
                <a:latin typeface="Courier New" panose="02070309020205020404" charset="0"/>
                <a:sym typeface="+mn-ea"/>
              </a:rPr>
              <a:t>=None</a:t>
            </a:r>
            <a:r>
              <a:rPr lang="en-US" sz="1600">
                <a:latin typeface="Courier New" panose="02070309020205020404" charset="0"/>
                <a:ea typeface="宋体" panose="02010600030101010101" pitchFamily="2" charset="-122"/>
              </a:rPr>
              <a:t>,parent=0,lchild=0, rchild=0):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self.data=d                     # </a:t>
            </a:r>
            <a:r>
              <a:rPr lang="zh-CN" sz="1600">
                <a:latin typeface="Courier New" panose="02070309020205020404" charset="0"/>
                <a:ea typeface="宋体" panose="02010600030101010101" pitchFamily="2" charset="-122"/>
              </a:rPr>
              <a:t>字母域</a:t>
            </a:r>
            <a:r>
              <a:rPr lang="en-US" sz="1600">
                <a:latin typeface="Courier New" panose="02070309020205020404" charset="0"/>
                <a:ea typeface="宋体" panose="02010600030101010101" pitchFamily="2" charset="-122"/>
              </a:rPr>
              <a:t>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self.weight=w                   # </a:t>
            </a:r>
            <a:r>
              <a:rPr lang="zh-CN" sz="1600">
                <a:latin typeface="Courier New" panose="02070309020205020404" charset="0"/>
                <a:ea typeface="宋体" panose="02010600030101010101" pitchFamily="2" charset="-122"/>
              </a:rPr>
              <a:t>权重域</a:t>
            </a:r>
            <a:r>
              <a:rPr lang="en-US" sz="1600">
                <a:latin typeface="Courier New" panose="02070309020205020404" charset="0"/>
                <a:ea typeface="宋体" panose="02010600030101010101" pitchFamily="2" charset="-122"/>
              </a:rPr>
              <a:t>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self.parent=parent              # </a:t>
            </a:r>
            <a:r>
              <a:rPr lang="zh-CN" sz="1600">
                <a:latin typeface="Courier New" panose="02070309020205020404" charset="0"/>
                <a:ea typeface="宋体" panose="02010600030101010101" pitchFamily="2" charset="-122"/>
              </a:rPr>
              <a:t>双亲域</a:t>
            </a:r>
            <a:r>
              <a:rPr lang="en-US" sz="1600">
                <a:latin typeface="Courier New" panose="02070309020205020404" charset="0"/>
                <a:ea typeface="宋体" panose="02010600030101010101" pitchFamily="2" charset="-122"/>
              </a:rPr>
              <a:t>parent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self.lchild=lchild              # </a:t>
            </a:r>
            <a:r>
              <a:rPr lang="zh-CN" sz="1600">
                <a:latin typeface="Courier New" panose="02070309020205020404" charset="0"/>
                <a:ea typeface="宋体" panose="02010600030101010101" pitchFamily="2" charset="-122"/>
              </a:rPr>
              <a:t>左孩子域</a:t>
            </a:r>
            <a:r>
              <a:rPr lang="en-US" sz="1600">
                <a:latin typeface="Courier New" panose="02070309020205020404" charset="0"/>
                <a:ea typeface="宋体" panose="02010600030101010101" pitchFamily="2" charset="-122"/>
              </a:rPr>
              <a: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self.rchild=rchild              # </a:t>
            </a:r>
            <a:r>
              <a:rPr lang="zh-CN" sz="1600">
                <a:latin typeface="Courier New" panose="02070309020205020404" charset="0"/>
                <a:ea typeface="宋体" panose="02010600030101010101" pitchFamily="2" charset="-122"/>
              </a:rPr>
              <a:t>右孩子域</a:t>
            </a:r>
            <a:r>
              <a:rPr lang="en-US" sz="1600">
                <a:latin typeface="Courier New" panose="02070309020205020404" charset="0"/>
                <a:ea typeface="宋体" panose="02010600030101010101" pitchFamily="2" charset="-122"/>
              </a:rPr>
              <a:t>rchild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self.code=''                    # </a:t>
            </a:r>
            <a:r>
              <a:rPr lang="zh-CN" sz="1600">
                <a:latin typeface="Courier New" panose="02070309020205020404" charset="0"/>
                <a:ea typeface="宋体" panose="02010600030101010101" pitchFamily="2" charset="-122"/>
              </a:rPr>
              <a:t>编码域</a:t>
            </a:r>
            <a:r>
              <a:rPr lang="en-US" sz="1600">
                <a:latin typeface="Courier New" panose="02070309020205020404" charset="0"/>
                <a:ea typeface="宋体" panose="02010600030101010101" pitchFamily="2" charset="-122"/>
              </a:rPr>
              <a:t>code</a:t>
            </a:r>
            <a:endParaRPr lang="en-US" alt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9.3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1256030"/>
            <a:ext cx="849566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createHuffmanTree(elem, n): # </a:t>
            </a:r>
            <a:r>
              <a:rPr lang="zh-CN" sz="1600">
                <a:latin typeface="Courier New" panose="02070309020205020404" charset="0"/>
                <a:ea typeface="宋体" panose="02010600030101010101" pitchFamily="2" charset="-122"/>
              </a:rPr>
              <a:t>根据元素列表</a:t>
            </a:r>
            <a:r>
              <a:rPr lang="en-US" sz="1600">
                <a:latin typeface="Courier New" panose="02070309020205020404" charset="0"/>
                <a:ea typeface="宋体" panose="02010600030101010101" pitchFamily="2" charset="-122"/>
              </a:rPr>
              <a:t>elem</a:t>
            </a:r>
            <a:r>
              <a:rPr lang="zh-CN" sz="1600">
                <a:latin typeface="Courier New" panose="02070309020205020404" charset="0"/>
                <a:ea typeface="宋体" panose="02010600030101010101" pitchFamily="2" charset="-122"/>
              </a:rPr>
              <a:t>及其长度</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创建哈夫曼树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ht=[HTNode() for i in range(2*n)]# </a:t>
            </a:r>
            <a:r>
              <a:rPr lang="zh-CN" sz="1600">
                <a:latin typeface="Courier New" panose="02070309020205020404" charset="0"/>
                <a:ea typeface="宋体" panose="02010600030101010101" pitchFamily="2" charset="-122"/>
              </a:rPr>
              <a:t>创建</a:t>
            </a:r>
            <a:r>
              <a:rPr lang="en-US" sz="1600">
                <a:latin typeface="Courier New" panose="02070309020205020404" charset="0"/>
                <a:ea typeface="宋体" panose="02010600030101010101" pitchFamily="2" charset="-122"/>
              </a:rPr>
              <a:t>2n</a:t>
            </a:r>
            <a:r>
              <a:rPr lang="zh-CN" sz="1600">
                <a:latin typeface="Courier New" panose="02070309020205020404" charset="0"/>
                <a:ea typeface="宋体" panose="02010600030101010101" pitchFamily="2" charset="-122"/>
              </a:rPr>
              <a:t>个元素的</a:t>
            </a:r>
            <a:r>
              <a:rPr lang="en-US" sz="1600">
                <a:latin typeface="Courier New" panose="02070309020205020404" charset="0"/>
                <a:ea typeface="宋体" panose="02010600030101010101" pitchFamily="2" charset="-122"/>
              </a:rPr>
              <a:t>HTNode</a:t>
            </a:r>
            <a:r>
              <a:rPr lang="zh-CN" sz="1600">
                <a:latin typeface="Courier New" panose="02070309020205020404" charset="0"/>
                <a:ea typeface="宋体" panose="02010600030101010101" pitchFamily="2" charset="-122"/>
              </a:rPr>
              <a:t>类对象列表</a:t>
            </a:r>
            <a:r>
              <a:rPr lang="en-US" sz="1600">
                <a:latin typeface="Courier New" panose="02070309020205020404" charset="0"/>
                <a:ea typeface="宋体" panose="02010600030101010101" pitchFamily="2" charset="-122"/>
              </a:rPr>
              <a:t>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range(1,n+1):           # </a:t>
            </a:r>
            <a:r>
              <a:rPr lang="zh-CN" sz="1600">
                <a:latin typeface="Courier New" panose="02070309020205020404" charset="0"/>
                <a:ea typeface="宋体" panose="02010600030101010101" pitchFamily="2" charset="-122"/>
              </a:rPr>
              <a:t>初始化叶结点的字母域和权值域</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ht[i].data=elem[i-1].data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ht[i].weight=elem[i-1].weight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range(n+1,2*n):         # </a:t>
            </a:r>
            <a:r>
              <a:rPr lang="zh-CN" sz="1600">
                <a:latin typeface="Courier New" panose="02070309020205020404" charset="0"/>
                <a:ea typeface="宋体" panose="02010600030101010101" pitchFamily="2" charset="-122"/>
              </a:rPr>
              <a:t>进行</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次合并</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p=select2Min(ht, 1, i)       #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ht</a:t>
            </a:r>
            <a:r>
              <a:rPr lang="zh-CN" sz="1600">
                <a:latin typeface="Courier New" panose="02070309020205020404" charset="0"/>
                <a:ea typeface="宋体" panose="02010600030101010101" pitchFamily="2" charset="-122"/>
              </a:rPr>
              <a:t>列表中找两个权值最小的结点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j,k=p[0],p[1]                # j</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分别是权值最小和第二小的结点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ht[j].parent=ht[k].parent=i  # </a:t>
            </a:r>
            <a:r>
              <a:rPr lang="zh-CN" sz="1600">
                <a:latin typeface="Courier New" panose="02070309020205020404" charset="0"/>
                <a:ea typeface="宋体" panose="02010600030101010101" pitchFamily="2" charset="-122"/>
              </a:rPr>
              <a:t>置两个权值最小的结点的双亲为结点</a:t>
            </a:r>
            <a:r>
              <a:rPr lang="en-US" sz="1600">
                <a:latin typeface="Courier New" panose="02070309020205020404" charset="0"/>
                <a:ea typeface="宋体" panose="02010600030101010101" pitchFamily="2" charset="-122"/>
              </a:rPr>
              <a:t>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ht[i].lchild=j               # </a:t>
            </a:r>
            <a:r>
              <a:rPr lang="zh-CN" sz="1600">
                <a:latin typeface="Courier New" panose="02070309020205020404" charset="0"/>
                <a:ea typeface="宋体" panose="02010600030101010101" pitchFamily="2" charset="-122"/>
              </a:rPr>
              <a:t>置结点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的左孩子为权值最小的结点</a:t>
            </a:r>
            <a:r>
              <a:rPr lang="en-US" sz="1600">
                <a:latin typeface="Courier New" panose="02070309020205020404" charset="0"/>
                <a:ea typeface="宋体" panose="02010600030101010101" pitchFamily="2" charset="-122"/>
              </a:rPr>
              <a:t>j</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ht[i].rchild=k               # </a:t>
            </a:r>
            <a:r>
              <a:rPr lang="zh-CN" sz="1600">
                <a:latin typeface="Courier New" panose="02070309020205020404" charset="0"/>
                <a:ea typeface="宋体" panose="02010600030101010101" pitchFamily="2" charset="-122"/>
              </a:rPr>
              <a:t>置结点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的右孩子为权值第二小的结点</a:t>
            </a:r>
            <a:r>
              <a:rPr lang="en-US" sz="1600">
                <a:latin typeface="Courier New" panose="02070309020205020404" charset="0"/>
                <a:ea typeface="宋体" panose="02010600030101010101" pitchFamily="2" charset="-122"/>
              </a:rPr>
              <a:t>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置结点</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的权值为其左、右孩子权值之和</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ht[i].weight=ht[j].weight+ht[k].weight</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ht                        # 返回存储哈夫曼树的结果列表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4" y="844550"/>
            <a:ext cx="8064445" cy="3046095"/>
          </a:xfrm>
          <a:prstGeom prst="rect">
            <a:avLst/>
          </a:prstGeom>
          <a:noFill/>
          <a:ln w="9525">
            <a:noFill/>
          </a:ln>
        </p:spPr>
        <p:txBody>
          <a:bodyPr wrap="square">
            <a:spAutoFit/>
          </a:bodyPr>
          <a:lstStyle/>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知识目标</a:t>
            </a:r>
            <a:r>
              <a:rPr sz="2400" dirty="0">
                <a:latin typeface="Times New Roman" panose="02020603050405020304" pitchFamily="18" charset="0"/>
                <a:ea typeface="宋体" panose="02010600030101010101" pitchFamily="2" charset="-122"/>
              </a:rPr>
              <a:t>】</a:t>
            </a:r>
          </a:p>
          <a:p>
            <a:r>
              <a:rPr sz="2400" dirty="0">
                <a:latin typeface="Times New Roman" panose="02020603050405020304" pitchFamily="18" charset="0"/>
                <a:ea typeface="宋体" panose="02010600030101010101" pitchFamily="2" charset="-122"/>
              </a:rPr>
              <a:t>（1）记忆和理解哈夫曼树及哈夫曼编码的概念与术语。</a:t>
            </a:r>
          </a:p>
          <a:p>
            <a:r>
              <a:rPr sz="2400" dirty="0">
                <a:latin typeface="Times New Roman" panose="02020603050405020304" pitchFamily="18" charset="0"/>
                <a:ea typeface="宋体" panose="02010600030101010101" pitchFamily="2" charset="-122"/>
              </a:rPr>
              <a:t>（2）记忆和理解构建哈夫曼树及哈夫曼编码的方法。</a:t>
            </a:r>
          </a:p>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能力目标</a:t>
            </a:r>
            <a:r>
              <a:rPr sz="2400" dirty="0">
                <a:latin typeface="Times New Roman" panose="02020603050405020304" pitchFamily="18" charset="0"/>
                <a:ea typeface="宋体" panose="02010600030101010101" pitchFamily="2" charset="-122"/>
              </a:rPr>
              <a:t>】</a:t>
            </a:r>
          </a:p>
          <a:p>
            <a:r>
              <a:rPr sz="2400" dirty="0">
                <a:latin typeface="Times New Roman" panose="02020603050405020304" pitchFamily="18" charset="0"/>
                <a:ea typeface="宋体" panose="02010600030101010101" pitchFamily="2" charset="-122"/>
              </a:rPr>
              <a:t>（1）掌握哈夫曼树及哈夫曼编码的构建算法实现。</a:t>
            </a:r>
          </a:p>
          <a:p>
            <a:r>
              <a:rPr sz="2400" dirty="0">
                <a:latin typeface="Times New Roman" panose="02020603050405020304" pitchFamily="18" charset="0"/>
                <a:ea typeface="宋体" panose="02010600030101010101" pitchFamily="2" charset="-122"/>
              </a:rPr>
              <a:t>（2）学会运用哈夫曼编码相关算法求解问题。</a:t>
            </a:r>
          </a:p>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素养目标</a:t>
            </a:r>
            <a:r>
              <a:rPr sz="2400" dirty="0">
                <a:latin typeface="Times New Roman" panose="02020603050405020304" pitchFamily="18" charset="0"/>
                <a:ea typeface="宋体" panose="02010600030101010101" pitchFamily="2" charset="-122"/>
              </a:rPr>
              <a:t>】</a:t>
            </a:r>
          </a:p>
          <a:p>
            <a:r>
              <a:rPr sz="2400" dirty="0" err="1">
                <a:latin typeface="Times New Roman" panose="02020603050405020304" pitchFamily="18" charset="0"/>
                <a:ea typeface="宋体" panose="02010600030101010101" pitchFamily="2" charset="-122"/>
              </a:rPr>
              <a:t>勤学善思，提高效率意识</a:t>
            </a:r>
            <a:r>
              <a:rPr sz="2400" dirty="0">
                <a:latin typeface="Times New Roman" panose="02020603050405020304" pitchFamily="18" charset="0"/>
                <a:ea typeface="宋体" panose="02010600030101010101" pitchFamily="2" charset="-122"/>
              </a:rPr>
              <a:t>。</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9 </a:t>
            </a:r>
            <a:r>
              <a:rPr lang="zh-CN" altLang="en-US" sz="3200" noProof="0" dirty="0">
                <a:ln>
                  <a:noFill/>
                </a:ln>
                <a:effectLst/>
                <a:uLnTx/>
                <a:uFillTx/>
                <a:latin typeface="黑体" panose="02010609060101010101" pitchFamily="2" charset="-122"/>
                <a:ea typeface="黑体" panose="02010609060101010101" pitchFamily="2" charset="-122"/>
                <a:sym typeface="+mn-ea"/>
              </a:rPr>
              <a:t>哈夫曼树及其编码</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9.3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75715"/>
            <a:ext cx="835088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ht[begin:end]</a:t>
            </a:r>
            <a:r>
              <a:rPr lang="zh-CN" sz="1600">
                <a:latin typeface="Courier New" panose="02070309020205020404" charset="0"/>
                <a:ea typeface="宋体" panose="02010600030101010101" pitchFamily="2" charset="-122"/>
              </a:rPr>
              <a:t>中找</a:t>
            </a:r>
            <a:r>
              <a:rPr lang="en-US" sz="1600">
                <a:latin typeface="Courier New" panose="02070309020205020404" charset="0"/>
                <a:ea typeface="宋体" panose="02010600030101010101" pitchFamily="2" charset="-122"/>
              </a:rPr>
              <a:t>2</a:t>
            </a:r>
            <a:r>
              <a:rPr lang="zh-CN" sz="1600">
                <a:latin typeface="Courier New" panose="02070309020205020404" charset="0"/>
                <a:ea typeface="宋体" panose="02010600030101010101" pitchFamily="2" charset="-122"/>
              </a:rPr>
              <a:t>个最小权值的结点</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select2Min(ht, begin, end):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ht[0].weight=0x7fffffff      # </a:t>
            </a:r>
            <a:r>
              <a:rPr lang="zh-CN" sz="1600">
                <a:latin typeface="Courier New" panose="02070309020205020404" charset="0"/>
                <a:ea typeface="宋体" panose="02010600030101010101" pitchFamily="2" charset="-122"/>
              </a:rPr>
              <a:t>方便起见，置结点</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的权值为</a:t>
            </a:r>
            <a:r>
              <a:rPr lang="en-US" sz="1600">
                <a:latin typeface="Courier New" panose="02070309020205020404" charset="0"/>
                <a:ea typeface="宋体" panose="02010600030101010101" pitchFamily="2" charset="-122"/>
              </a:rPr>
              <a:t>2^31-1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p0=0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range(begin, end):  # </a:t>
            </a:r>
            <a:r>
              <a:rPr lang="zh-CN" sz="1600">
                <a:latin typeface="Courier New" panose="02070309020205020404" charset="0"/>
                <a:ea typeface="宋体" panose="02010600030101010101" pitchFamily="2" charset="-122"/>
              </a:rPr>
              <a:t>找权值最小的结点，下标存放在</a:t>
            </a:r>
            <a:r>
              <a:rPr lang="en-US" sz="1600">
                <a:latin typeface="Courier New" panose="02070309020205020404" charset="0"/>
                <a:ea typeface="宋体" panose="02010600030101010101" pitchFamily="2" charset="-122"/>
              </a:rPr>
              <a:t>p0</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ht[i].parent!=0: continue  # </a:t>
            </a:r>
            <a:r>
              <a:rPr lang="zh-CN" sz="1600">
                <a:latin typeface="Courier New" panose="02070309020205020404" charset="0"/>
                <a:ea typeface="宋体" panose="02010600030101010101" pitchFamily="2" charset="-122"/>
              </a:rPr>
              <a:t>若双亲非</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，则表示该结点已合并过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ht[i].weight&lt;ht[p0].weight: p0=i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置最小权值的结点的双亲为</a:t>
            </a:r>
            <a:r>
              <a:rPr lang="en-US" sz="1600">
                <a:latin typeface="Courier New" panose="02070309020205020404" charset="0"/>
                <a:ea typeface="宋体" panose="02010600030101010101" pitchFamily="2" charset="-122"/>
              </a:rPr>
              <a:t>end</a:t>
            </a:r>
            <a:r>
              <a:rPr lang="zh-CN" sz="1600">
                <a:latin typeface="Courier New" panose="02070309020205020404" charset="0"/>
                <a:ea typeface="宋体" panose="02010600030101010101" pitchFamily="2" charset="-122"/>
              </a:rPr>
              <a:t>以便找第二小权值的结点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ht[p0].parent=end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p1=0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range(begin, end):  # </a:t>
            </a:r>
            <a:r>
              <a:rPr lang="zh-CN" sz="1600">
                <a:latin typeface="Courier New" panose="02070309020205020404" charset="0"/>
                <a:ea typeface="宋体" panose="02010600030101010101" pitchFamily="2" charset="-122"/>
              </a:rPr>
              <a:t>找权值第二小的结点，下标存放在</a:t>
            </a:r>
            <a:r>
              <a:rPr lang="en-US" sz="1600">
                <a:latin typeface="Courier New" panose="02070309020205020404" charset="0"/>
                <a:ea typeface="宋体" panose="02010600030101010101" pitchFamily="2" charset="-122"/>
              </a:rPr>
              <a:t>p1</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ht[i].parent!=0: continue  # </a:t>
            </a:r>
            <a:r>
              <a:rPr lang="zh-CN" sz="1600">
                <a:latin typeface="Courier New" panose="02070309020205020404" charset="0"/>
                <a:ea typeface="宋体" panose="02010600030101010101" pitchFamily="2" charset="-122"/>
              </a:rPr>
              <a:t>若双亲非</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，则表示该结点已合并过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ht[i].weight&lt;ht[p1].weight: p1=i</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[p0, p1]                   # 返回2个最小权值的结点（下标）</a:t>
            </a:r>
            <a:endParaRPr lang="zh-CN"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9.3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1275715"/>
            <a:ext cx="7830185"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import math</a:t>
            </a:r>
          </a:p>
          <a:p>
            <a:r>
              <a:rPr lang="en-US" sz="1600">
                <a:latin typeface="Courier New" panose="02070309020205020404" charset="0"/>
                <a:ea typeface="宋体" panose="02010600030101010101" pitchFamily="2" charset="-122"/>
              </a:rPr>
              <a:t>try:</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True: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s=input()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s=s.upper()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字母都转换为大写</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cnt=[0]*26</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cnt</a:t>
            </a:r>
            <a:r>
              <a:rPr lang="zh-CN" sz="1600">
                <a:latin typeface="Courier New" panose="02070309020205020404" charset="0"/>
                <a:ea typeface="宋体" panose="02010600030101010101" pitchFamily="2" charset="-122"/>
              </a:rPr>
              <a:t>列表存放各种字母的出现次数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it in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统计各种字母的出现次数到</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cnt[ord(it)-65]+=1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elem</a:t>
            </a:r>
            <a:r>
              <a:rPr lang="zh-CN" sz="1600">
                <a:latin typeface="Courier New" panose="02070309020205020404" charset="0"/>
                <a:ea typeface="宋体" panose="02010600030101010101" pitchFamily="2" charset="-122"/>
              </a:rPr>
              <a:t>列表存放出现的字母及其出现次数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range(26):</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添加出现的字母及其出现次数到</a:t>
            </a:r>
            <a:r>
              <a:rPr lang="en-US" sz="1600">
                <a:latin typeface="Courier New" panose="02070309020205020404" charset="0"/>
                <a:ea typeface="宋体" panose="02010600030101010101" pitchFamily="2" charset="-122"/>
              </a:rPr>
              <a:t>elem</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cnt[i]==0: continue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t=Elem(chr(i+65),cnt[i])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elem.append(t)</a:t>
            </a:r>
            <a:r>
              <a:rPr lang="en-US" sz="1600">
                <a:latin typeface="Courier New" panose="02070309020205020404" charset="0"/>
                <a:ea typeface="宋体" panose="02010600030101010101" pitchFamily="2" charset="-122"/>
                <a:cs typeface="Courier New" panose="02070309020205020404" charset="0"/>
              </a:rPr>
              <a:t>       </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9.3 </a:t>
            </a:r>
            <a:r>
              <a:rPr lang="zh-CN" altLang="en-US" sz="3200" noProof="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1275715"/>
            <a:ext cx="7577455" cy="255333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n=len(elem)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n</a:t>
            </a:r>
            <a:r>
              <a:rPr lang="zh-CN" sz="1600">
                <a:latin typeface="Courier New" panose="02070309020205020404" charset="0"/>
                <a:ea typeface="宋体" panose="02010600030101010101" pitchFamily="2" charset="-122"/>
              </a:rPr>
              <a:t>为字母种数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ht=createHuffmanTree(elem,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创建哈夫曼树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wpl=0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range(n+1,2*n):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计算哈夫曼树的</a:t>
            </a:r>
            <a:r>
              <a:rPr lang="en-US" sz="1600">
                <a:latin typeface="Courier New" panose="02070309020205020404" charset="0"/>
                <a:ea typeface="宋体" panose="02010600030101010101" pitchFamily="2" charset="-122"/>
              </a:rPr>
              <a:t>WPL</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wpl+=ht[i].weight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计算最短等长编码的总码长</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t=len(s)*math.ceil(math.log2(n))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输出压缩比</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print("%.2lf%%" % (100.0*(t-wpl)/t))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except EOFError: pass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258445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给定的文本内容，可以采用最短等长编码，也可以采用最优前缀编码，请计算最优前缀编码相对于最短等长编码的压缩比。这里压缩比定义为(n-m)/n*100%，其中n表示采用最短等长编码所得的总码长，m表示采用最优前缀编码所得的总码长。文本内容由英文字母构成，这里约定不区分字母的大小写。</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测试数据有多组，处理到文件尾。每组测试数据在一行上输入一个字符串（仅由大小写英文字母构成且长度不超过360，至少包含2种字母）表示文本内容。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压缩比</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对于每组测试数据，输出最优前缀编码相对于最短等长编码的压缩比，结果保留2位小数。</a:t>
            </a:r>
          </a:p>
        </p:txBody>
      </p:sp>
      <p:sp>
        <p:nvSpPr>
          <p:cNvPr id="2" name="文本框 1"/>
          <p:cNvSpPr txBox="1"/>
          <p:nvPr>
            <p:custDataLst>
              <p:tags r:id="rId2"/>
            </p:custDataLst>
          </p:nvPr>
        </p:nvSpPr>
        <p:spPr>
          <a:xfrm>
            <a:off x="395605" y="2212340"/>
            <a:ext cx="3476625" cy="175323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AcBDaCAA</a:t>
            </a:r>
          </a:p>
          <a:p>
            <a:r>
              <a:rPr lang="en-US" sz="1800">
                <a:latin typeface="Times New Roman" panose="02020603050405020304" pitchFamily="18" charset="0"/>
                <a:ea typeface="宋体" panose="02010600030101010101" pitchFamily="2" charset="-122"/>
              </a:rPr>
              <a:t>eAbCDaAAA</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12.50%</a:t>
            </a:r>
          </a:p>
          <a:p>
            <a:r>
              <a:rPr lang="en-US" sz="1800">
                <a:latin typeface="Times New Roman" panose="02020603050405020304" pitchFamily="18" charset="0"/>
                <a:ea typeface="宋体" panose="02010600030101010101" pitchFamily="2" charset="-122"/>
              </a:rPr>
              <a:t>37.04%</a:t>
            </a:r>
          </a:p>
        </p:txBody>
      </p:sp>
      <p:grpSp>
        <p:nvGrpSpPr>
          <p:cNvPr id="6" name="组合 5"/>
          <p:cNvGrpSpPr/>
          <p:nvPr/>
        </p:nvGrpSpPr>
        <p:grpSpPr>
          <a:xfrm>
            <a:off x="2734945" y="2571750"/>
            <a:ext cx="5080000" cy="2029460"/>
            <a:chOff x="4138" y="3823"/>
            <a:chExt cx="8000" cy="3196"/>
          </a:xfrm>
        </p:grpSpPr>
        <p:sp>
          <p:nvSpPr>
            <p:cNvPr id="4" name="文本框 3"/>
            <p:cNvSpPr txBox="1"/>
            <p:nvPr/>
          </p:nvSpPr>
          <p:spPr>
            <a:xfrm>
              <a:off x="4138" y="3823"/>
              <a:ext cx="8000" cy="3197"/>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最短等长编码可按字母种数得到，对于n（n&gt;1）种字母，每种字母的码长为</a:t>
              </a:r>
              <a:r>
                <a:rPr lang="en-US" altLang="zh-CN" sz="1800">
                  <a:latin typeface="Times New Roman" panose="02020603050405020304" pitchFamily="18" charset="0"/>
                  <a:ea typeface="宋体" panose="02010600030101010101" pitchFamily="2" charset="-122"/>
                </a:rPr>
                <a:t>          </a:t>
              </a:r>
              <a:r>
                <a:rPr lang="zh-CN" sz="1800">
                  <a:latin typeface="Times New Roman" panose="02020603050405020304" pitchFamily="18" charset="0"/>
                  <a:ea typeface="宋体" panose="02010600030101010101" pitchFamily="2" charset="-122"/>
                </a:rPr>
                <a:t>。最优前缀编码（哈夫曼编码）可在构建哈夫曼树的基础上得到。哈夫曼编码的总码长等于哈夫曼树的带权路径长度（WPL），可在创建哈夫曼树之后直接累加其非叶结点的权值求得WPL。</a:t>
              </a:r>
            </a:p>
          </p:txBody>
        </p:sp>
        <p:graphicFrame>
          <p:nvGraphicFramePr>
            <p:cNvPr id="5" name="对象 4">
              <a:hlinkClick r:id="" action="ppaction://ole?verb=0"/>
            </p:cNvPr>
            <p:cNvGraphicFramePr>
              <a:graphicFrameLocks noChangeAspect="1"/>
            </p:cNvGraphicFramePr>
            <p:nvPr/>
          </p:nvGraphicFramePr>
          <p:xfrm>
            <a:off x="8674" y="4844"/>
            <a:ext cx="780" cy="360"/>
          </p:xfrm>
          <a:graphic>
            <a:graphicData uri="http://schemas.openxmlformats.org/presentationml/2006/ole">
              <mc:AlternateContent xmlns:mc="http://schemas.openxmlformats.org/markup-compatibility/2006">
                <mc:Choice xmlns:v="urn:schemas-microsoft-com:vml" Requires="v">
                  <p:oleObj spid="_x0000_s1033" r:id="rId4" imgW="495300" imgH="228600" progId="Equation.KSEE3">
                    <p:embed/>
                  </p:oleObj>
                </mc:Choice>
                <mc:Fallback>
                  <p:oleObj r:id="rId4" imgW="495300" imgH="228600" progId="Equation.KSEE3">
                    <p:embed/>
                    <p:pic>
                      <p:nvPicPr>
                        <p:cNvPr id="0" name="图片 1024"/>
                        <p:cNvPicPr/>
                        <p:nvPr/>
                      </p:nvPicPr>
                      <p:blipFill>
                        <a:blip r:embed="rId5"/>
                        <a:stretch>
                          <a:fillRect/>
                        </a:stretch>
                      </p:blipFill>
                      <p:spPr>
                        <a:xfrm>
                          <a:off x="8674" y="4844"/>
                          <a:ext cx="780" cy="360"/>
                        </a:xfrm>
                        <a:prstGeom prst="rect">
                          <a:avLst/>
                        </a:prstGeom>
                      </p:spPr>
                    </p:pic>
                  </p:oleObj>
                </mc:Fallback>
              </mc:AlternateContent>
            </a:graphicData>
          </a:graphic>
        </p:graphicFrame>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2" y="285750"/>
            <a:ext cx="6589935"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9.1 </a:t>
            </a:r>
            <a:r>
              <a:rPr sz="3200" noProof="0" dirty="0" err="1">
                <a:ln>
                  <a:noFill/>
                </a:ln>
                <a:effectLst/>
                <a:uLnTx/>
                <a:uFillTx/>
                <a:latin typeface="黑体" panose="02010609060101010101" pitchFamily="2" charset="-122"/>
                <a:ea typeface="黑体" panose="02010609060101010101" pitchFamily="2" charset="-122"/>
                <a:sym typeface="+mn-ea"/>
              </a:rPr>
              <a:t>哈夫曼树及其编码</a:t>
            </a:r>
            <a:r>
              <a:rPr lang="zh-CN" altLang="en-US" sz="3200" noProof="0" dirty="0">
                <a:ln>
                  <a:noFill/>
                </a:ln>
                <a:effectLst/>
                <a:uLnTx/>
                <a:uFillTx/>
                <a:latin typeface="黑体" panose="02010609060101010101" pitchFamily="2" charset="-122"/>
                <a:ea typeface="黑体" panose="02010609060101010101" pitchFamily="2" charset="-122"/>
                <a:sym typeface="+mn-ea"/>
              </a:rPr>
              <a:t>的基础知识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什么是哈夫曼树</a:t>
            </a:r>
          </a:p>
        </p:txBody>
      </p:sp>
      <p:sp>
        <p:nvSpPr>
          <p:cNvPr id="6" name="文本框 5"/>
          <p:cNvSpPr txBox="1"/>
          <p:nvPr/>
        </p:nvSpPr>
        <p:spPr>
          <a:xfrm>
            <a:off x="323215" y="1275398"/>
            <a:ext cx="7754938" cy="24917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（Huffman）树是带权路径长度（Weighted Path Length，WPL）最短的二叉树，也称最优二叉树。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哈夫曼编码在数据压缩等方面很有应用价值。</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路径：从一个结点到另一个结点之间的分支构成这两个结点之间的路径。</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路径长度：路径上的分支数目称做路径长度。</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树的路径长度：树根到每个结点的路径长度之和。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对象 21"/>
          <p:cNvGraphicFramePr>
            <a:graphicFrameLocks noChangeAspect="1"/>
          </p:cNvGraphicFramePr>
          <p:nvPr/>
        </p:nvGraphicFramePr>
        <p:xfrm>
          <a:off x="755650" y="2355850"/>
          <a:ext cx="1538457" cy="1440000"/>
        </p:xfrm>
        <a:graphic>
          <a:graphicData uri="http://schemas.openxmlformats.org/presentationml/2006/ole">
            <mc:AlternateContent xmlns:mc="http://schemas.openxmlformats.org/markup-compatibility/2006">
              <mc:Choice xmlns:v="urn:schemas-microsoft-com:vml" Requires="v">
                <p:oleObj spid="_x0000_s2073" r:id="rId6" imgW="1933575" imgH="1809750" progId="Paint.Picture">
                  <p:embed/>
                </p:oleObj>
              </mc:Choice>
              <mc:Fallback>
                <p:oleObj r:id="rId6" imgW="1933575" imgH="1809750" progId="Paint.Picture">
                  <p:embed/>
                  <p:pic>
                    <p:nvPicPr>
                      <p:cNvPr id="0" name="图片 22"/>
                      <p:cNvPicPr/>
                      <p:nvPr/>
                    </p:nvPicPr>
                    <p:blipFill>
                      <a:blip r:embed="rId7"/>
                      <a:stretch>
                        <a:fillRect/>
                      </a:stretch>
                    </p:blipFill>
                    <p:spPr>
                      <a:xfrm>
                        <a:off x="755650" y="2355850"/>
                        <a:ext cx="1538457" cy="1440000"/>
                      </a:xfrm>
                      <a:prstGeom prst="rect">
                        <a:avLst/>
                      </a:prstGeom>
                    </p:spPr>
                  </p:pic>
                </p:oleObj>
              </mc:Fallback>
            </mc:AlternateContent>
          </a:graphicData>
        </a:graphic>
      </p:graphicFrame>
      <p:graphicFrame>
        <p:nvGraphicFramePr>
          <p:cNvPr id="24" name="对象 23"/>
          <p:cNvGraphicFramePr>
            <a:graphicFrameLocks noChangeAspect="1"/>
          </p:cNvGraphicFramePr>
          <p:nvPr/>
        </p:nvGraphicFramePr>
        <p:xfrm>
          <a:off x="5938520" y="2355850"/>
          <a:ext cx="1214022" cy="1440000"/>
        </p:xfrm>
        <a:graphic>
          <a:graphicData uri="http://schemas.openxmlformats.org/presentationml/2006/ole">
            <mc:AlternateContent xmlns:mc="http://schemas.openxmlformats.org/markup-compatibility/2006">
              <mc:Choice xmlns:v="urn:schemas-microsoft-com:vml" Requires="v">
                <p:oleObj spid="_x0000_s2074" r:id="rId8" imgW="1895475" imgH="2247900" progId="Paint.Picture">
                  <p:embed/>
                </p:oleObj>
              </mc:Choice>
              <mc:Fallback>
                <p:oleObj r:id="rId8" imgW="1895475" imgH="2247900" progId="Paint.Picture">
                  <p:embed/>
                  <p:pic>
                    <p:nvPicPr>
                      <p:cNvPr id="0" name="图片 24"/>
                      <p:cNvPicPr/>
                      <p:nvPr/>
                    </p:nvPicPr>
                    <p:blipFill>
                      <a:blip r:embed="rId9"/>
                      <a:stretch>
                        <a:fillRect/>
                      </a:stretch>
                    </p:blipFill>
                    <p:spPr>
                      <a:xfrm>
                        <a:off x="5938520" y="2355850"/>
                        <a:ext cx="1214022" cy="1440000"/>
                      </a:xfrm>
                      <a:prstGeom prst="rect">
                        <a:avLst/>
                      </a:prstGeom>
                    </p:spPr>
                  </p:pic>
                </p:oleObj>
              </mc:Fallback>
            </mc:AlternateContent>
          </a:graphicData>
        </a:graphic>
      </p:graphicFrame>
      <p:sp>
        <p:nvSpPr>
          <p:cNvPr id="100" name="文本框 99"/>
          <p:cNvSpPr txBox="1"/>
          <p:nvPr/>
        </p:nvSpPr>
        <p:spPr>
          <a:xfrm>
            <a:off x="214630" y="3940175"/>
            <a:ext cx="4006215" cy="368300"/>
          </a:xfrm>
          <a:prstGeom prst="rect">
            <a:avLst/>
          </a:prstGeom>
          <a:noFill/>
          <a:ln w="9525">
            <a:noFill/>
          </a:ln>
        </p:spPr>
        <p:txBody>
          <a:bodyPr wrap="square">
            <a:spAutoFit/>
          </a:bodyPr>
          <a:lstStyle/>
          <a:p>
            <a:r>
              <a:rPr lang="en-US" sz="1800">
                <a:latin typeface="Times New Roman" panose="02020603050405020304" pitchFamily="18" charset="0"/>
                <a:ea typeface="宋体" panose="02010600030101010101" pitchFamily="2" charset="-122"/>
              </a:rPr>
              <a:t>WPL=5×2+2×3+4×3+7×2+9×2=60</a:t>
            </a:r>
            <a:endParaRPr lang="en-US" altLang="en-US" sz="1800">
              <a:latin typeface="Times New Roman" panose="02020603050405020304" pitchFamily="18" charset="0"/>
              <a:ea typeface="宋体" panose="02010600030101010101" pitchFamily="2" charset="-122"/>
            </a:endParaRPr>
          </a:p>
        </p:txBody>
      </p:sp>
      <p:sp>
        <p:nvSpPr>
          <p:cNvPr id="26" name="文本框 25"/>
          <p:cNvSpPr txBox="1"/>
          <p:nvPr/>
        </p:nvSpPr>
        <p:spPr>
          <a:xfrm>
            <a:off x="4642485" y="4011930"/>
            <a:ext cx="4505960" cy="368300"/>
          </a:xfrm>
          <a:prstGeom prst="rect">
            <a:avLst/>
          </a:prstGeom>
          <a:noFill/>
          <a:ln w="9525">
            <a:noFill/>
          </a:ln>
        </p:spPr>
        <p:txBody>
          <a:bodyPr wrap="square">
            <a:spAutoFit/>
          </a:bodyPr>
          <a:lstStyle/>
          <a:p>
            <a:r>
              <a:rPr lang="en-US" sz="1800">
                <a:latin typeface="Times New Roman" panose="02020603050405020304" pitchFamily="18" charset="0"/>
                <a:ea typeface="宋体" panose="02010600030101010101" pitchFamily="2" charset="-122"/>
              </a:rPr>
              <a:t>WPL=7×4+9×4+5×3+4×2+2×1=89</a:t>
            </a:r>
            <a:endParaRPr lang="en-US" altLang="en-US" sz="1800">
              <a:latin typeface="Times New Roman" panose="02020603050405020304" pitchFamily="18" charset="0"/>
              <a:ea typeface="宋体" panose="02010600030101010101" pitchFamily="2" charset="-122"/>
            </a:endParaRPr>
          </a:p>
        </p:txBody>
      </p:sp>
      <p:sp>
        <p:nvSpPr>
          <p:cNvPr id="9" name="Rectangle 4"/>
          <p:cNvSpPr txBox="1"/>
          <p:nvPr>
            <p:custDataLst>
              <p:tags r:id="rId2"/>
            </p:custDataLst>
          </p:nvPr>
        </p:nvSpPr>
        <p:spPr>
          <a:xfrm>
            <a:off x="214312" y="285750"/>
            <a:ext cx="6589935"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9.1 </a:t>
            </a:r>
            <a:r>
              <a:rPr lang="zh-CN" altLang="en-US" sz="3200" noProof="0" dirty="0">
                <a:ln>
                  <a:noFill/>
                </a:ln>
                <a:effectLst/>
                <a:uLnTx/>
                <a:uFillTx/>
                <a:latin typeface="黑体" panose="02010609060101010101" pitchFamily="2" charset="-122"/>
                <a:ea typeface="黑体" panose="02010609060101010101" pitchFamily="2" charset="-122"/>
                <a:sym typeface="+mn-ea"/>
              </a:rPr>
              <a:t>哈夫曼树及其编码的基础知识</a:t>
            </a:r>
          </a:p>
        </p:txBody>
      </p:sp>
      <p:sp>
        <p:nvSpPr>
          <p:cNvPr id="10" name="文本框 9"/>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什么是哈夫曼树</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pSp>
        <p:nvGrpSpPr>
          <p:cNvPr id="12" name="组合 11"/>
          <p:cNvGrpSpPr/>
          <p:nvPr/>
        </p:nvGrpSpPr>
        <p:grpSpPr>
          <a:xfrm>
            <a:off x="323850" y="1256030"/>
            <a:ext cx="7754620" cy="1135380"/>
            <a:chOff x="510" y="1978"/>
            <a:chExt cx="12212" cy="1788"/>
          </a:xfrm>
        </p:grpSpPr>
        <p:sp>
          <p:nvSpPr>
            <p:cNvPr id="6" name="文本框 5"/>
            <p:cNvSpPr txBox="1"/>
            <p:nvPr/>
          </p:nvSpPr>
          <p:spPr>
            <a:xfrm>
              <a:off x="510" y="1978"/>
              <a:ext cx="12213" cy="1598"/>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树的带权路径长度（WPL）：树中所有叶子结点的带权路径长度之和。设树中共有m个结点，第k个叶子的权重为     ，从根结点到第k个叶子的路径长度为    ，则</a:t>
              </a:r>
            </a:p>
          </p:txBody>
        </p:sp>
        <p:graphicFrame>
          <p:nvGraphicFramePr>
            <p:cNvPr id="4" name="对象 -2147482552"/>
            <p:cNvGraphicFramePr>
              <a:graphicFrameLocks noChangeAspect="1"/>
            </p:cNvGraphicFramePr>
            <p:nvPr/>
          </p:nvGraphicFramePr>
          <p:xfrm>
            <a:off x="9696" y="2431"/>
            <a:ext cx="608" cy="567"/>
          </p:xfrm>
          <a:graphic>
            <a:graphicData uri="http://schemas.openxmlformats.org/presentationml/2006/ole">
              <mc:AlternateContent xmlns:mc="http://schemas.openxmlformats.org/markup-compatibility/2006">
                <mc:Choice xmlns:v="urn:schemas-microsoft-com:vml" Requires="v">
                  <p:oleObj spid="_x0000_s2075" r:id="rId10" imgW="177165" imgH="165100" progId="Equation.KSEE3">
                    <p:embed/>
                  </p:oleObj>
                </mc:Choice>
                <mc:Fallback>
                  <p:oleObj r:id="rId10" imgW="177165" imgH="165100" progId="Equation.KSEE3">
                    <p:embed/>
                    <p:pic>
                      <p:nvPicPr>
                        <p:cNvPr id="0" name="图片 2"/>
                        <p:cNvPicPr/>
                        <p:nvPr/>
                      </p:nvPicPr>
                      <p:blipFill>
                        <a:blip r:embed="rId11"/>
                        <a:stretch>
                          <a:fillRect/>
                        </a:stretch>
                      </p:blipFill>
                      <p:spPr>
                        <a:xfrm>
                          <a:off x="9696" y="2431"/>
                          <a:ext cx="608" cy="567"/>
                        </a:xfrm>
                        <a:prstGeom prst="rect">
                          <a:avLst/>
                        </a:prstGeom>
                        <a:noFill/>
                        <a:ln w="38100">
                          <a:noFill/>
                          <a:miter/>
                        </a:ln>
                      </p:spPr>
                    </p:pic>
                  </p:oleObj>
                </mc:Fallback>
              </mc:AlternateContent>
            </a:graphicData>
          </a:graphic>
        </p:graphicFrame>
        <p:graphicFrame>
          <p:nvGraphicFramePr>
            <p:cNvPr id="7" name="对象 -2147482416"/>
            <p:cNvGraphicFramePr>
              <a:graphicFrameLocks noChangeAspect="1"/>
            </p:cNvGraphicFramePr>
            <p:nvPr/>
          </p:nvGraphicFramePr>
          <p:xfrm>
            <a:off x="5840" y="3009"/>
            <a:ext cx="480" cy="567"/>
          </p:xfrm>
          <a:graphic>
            <a:graphicData uri="http://schemas.openxmlformats.org/presentationml/2006/ole">
              <mc:AlternateContent xmlns:mc="http://schemas.openxmlformats.org/markup-compatibility/2006">
                <mc:Choice xmlns:v="urn:schemas-microsoft-com:vml" Requires="v">
                  <p:oleObj spid="_x0000_s2076" r:id="rId12" imgW="139700" imgH="165100" progId="Equation.KSEE3">
                    <p:embed/>
                  </p:oleObj>
                </mc:Choice>
                <mc:Fallback>
                  <p:oleObj r:id="rId12" imgW="139700" imgH="165100" progId="Equation.KSEE3">
                    <p:embed/>
                    <p:pic>
                      <p:nvPicPr>
                        <p:cNvPr id="0" name="图片 3"/>
                        <p:cNvPicPr/>
                        <p:nvPr/>
                      </p:nvPicPr>
                      <p:blipFill>
                        <a:blip r:embed="rId13"/>
                        <a:stretch>
                          <a:fillRect/>
                        </a:stretch>
                      </p:blipFill>
                      <p:spPr>
                        <a:xfrm>
                          <a:off x="5840" y="3009"/>
                          <a:ext cx="480" cy="567"/>
                        </a:xfrm>
                        <a:prstGeom prst="rect">
                          <a:avLst/>
                        </a:prstGeom>
                        <a:noFill/>
                        <a:ln w="38100">
                          <a:noFill/>
                          <a:miter/>
                        </a:ln>
                      </p:spPr>
                    </p:pic>
                  </p:oleObj>
                </mc:Fallback>
              </mc:AlternateContent>
            </a:graphicData>
          </a:graphic>
        </p:graphicFrame>
        <p:pic>
          <p:nvPicPr>
            <p:cNvPr id="11" name="图片 10"/>
            <p:cNvPicPr>
              <a:picLocks noChangeAspect="1"/>
            </p:cNvPicPr>
            <p:nvPr>
              <p:custDataLst>
                <p:tags r:id="rId4"/>
              </p:custDataLst>
            </p:nvPr>
          </p:nvPicPr>
          <p:blipFill>
            <a:blip r:embed="rId14"/>
            <a:stretch>
              <a:fillRect/>
            </a:stretch>
          </p:blipFill>
          <p:spPr>
            <a:xfrm>
              <a:off x="6973" y="2916"/>
              <a:ext cx="2155" cy="85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347153"/>
            <a:ext cx="7754938"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在所有含 n 个叶子结点且其权值相同的二叉树中，必存在一棵其带权路径长度为最小值的，称为</a:t>
            </a:r>
            <a:r>
              <a:rPr altLang="zh-CN" sz="2000" b="1" strike="noStrike" noProof="0" dirty="0">
                <a:ln>
                  <a:noFill/>
                </a:ln>
                <a:effectLst/>
                <a:uLnTx/>
                <a:uFillTx/>
                <a:latin typeface="宋体" panose="02010600030101010101" pitchFamily="2" charset="-122"/>
                <a:cs typeface="宋体" panose="02010600030101010101" pitchFamily="2" charset="-122"/>
                <a:sym typeface="+mn-ea"/>
              </a:rPr>
              <a:t>哈夫曼树</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对于权值集合</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 4, </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5, 7, </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9}</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，可构造得到</a:t>
            </a:r>
            <a:r>
              <a:rPr altLang="zh-CN" sz="2000" noProof="0" dirty="0">
                <a:ln>
                  <a:noFill/>
                </a:ln>
                <a:effectLst/>
                <a:uLnTx/>
                <a:uFillTx/>
                <a:latin typeface="宋体" panose="02010600030101010101" pitchFamily="2" charset="-122"/>
                <a:cs typeface="宋体" panose="02010600030101010101" pitchFamily="2" charset="-122"/>
                <a:sym typeface="+mn-ea"/>
              </a:rPr>
              <a:t>哈夫曼树</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WPL=60</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如下</a:t>
            </a:r>
            <a:r>
              <a:rPr lang="zh-CN" sz="2000" noProof="0" dirty="0">
                <a:ln>
                  <a:noFill/>
                </a:ln>
                <a:effectLst/>
                <a:uLnTx/>
                <a:uFillTx/>
                <a:latin typeface="宋体" panose="02010600030101010101" pitchFamily="2" charset="-122"/>
                <a:cs typeface="宋体" panose="02010600030101010101" pitchFamily="2" charset="-122"/>
                <a:sym typeface="+mn-ea"/>
              </a:rPr>
              <a:t>：</a:t>
            </a:r>
            <a:endParaRPr lang="zh-CN" sz="2000" strike="noStrike" noProof="0" dirty="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Rectangle 4"/>
          <p:cNvSpPr txBox="1"/>
          <p:nvPr>
            <p:custDataLst>
              <p:tags r:id="rId2"/>
            </p:custDataLst>
          </p:nvPr>
        </p:nvSpPr>
        <p:spPr>
          <a:xfrm>
            <a:off x="214312" y="285750"/>
            <a:ext cx="6733951"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9.1 </a:t>
            </a:r>
            <a:r>
              <a:rPr lang="zh-CN" altLang="en-US" sz="3200" noProof="0" dirty="0">
                <a:ln>
                  <a:noFill/>
                </a:ln>
                <a:effectLst/>
                <a:uLnTx/>
                <a:uFillTx/>
                <a:latin typeface="黑体" panose="02010609060101010101" pitchFamily="2" charset="-122"/>
                <a:ea typeface="黑体" panose="02010609060101010101" pitchFamily="2" charset="-122"/>
                <a:sym typeface="+mn-ea"/>
              </a:rPr>
              <a:t>哈夫曼树及其编码的基础知识</a:t>
            </a:r>
          </a:p>
        </p:txBody>
      </p:sp>
      <p:sp>
        <p:nvSpPr>
          <p:cNvPr id="4" name="文本框 3"/>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什么是哈夫曼树</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22" name="对象 21"/>
          <p:cNvGraphicFramePr>
            <a:graphicFrameLocks noChangeAspect="1"/>
          </p:cNvGraphicFramePr>
          <p:nvPr>
            <p:custDataLst>
              <p:tags r:id="rId4"/>
            </p:custDataLst>
          </p:nvPr>
        </p:nvGraphicFramePr>
        <p:xfrm>
          <a:off x="755650" y="2786380"/>
          <a:ext cx="1538457" cy="1440000"/>
        </p:xfrm>
        <a:graphic>
          <a:graphicData uri="http://schemas.openxmlformats.org/presentationml/2006/ole">
            <mc:AlternateContent xmlns:mc="http://schemas.openxmlformats.org/markup-compatibility/2006">
              <mc:Choice xmlns:v="urn:schemas-microsoft-com:vml" Requires="v">
                <p:oleObj spid="_x0000_s3079" r:id="rId6" imgW="1933575" imgH="1809750" progId="Paint.Picture">
                  <p:embed/>
                </p:oleObj>
              </mc:Choice>
              <mc:Fallback>
                <p:oleObj r:id="rId6" imgW="1933575" imgH="1809750" progId="Paint.Picture">
                  <p:embed/>
                  <p:pic>
                    <p:nvPicPr>
                      <p:cNvPr id="0" name="图片 22"/>
                      <p:cNvPicPr/>
                      <p:nvPr/>
                    </p:nvPicPr>
                    <p:blipFill>
                      <a:blip r:embed="rId7"/>
                      <a:stretch>
                        <a:fillRect/>
                      </a:stretch>
                    </p:blipFill>
                    <p:spPr>
                      <a:xfrm>
                        <a:off x="755650" y="2786380"/>
                        <a:ext cx="1538457"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347153"/>
            <a:ext cx="7754938" cy="310769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哈夫曼树的构造算法</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（1）根据给定的 n 个权值 {w1， w2，…，wn}，构造 n 棵二叉树的森林：F = {T1，T2，…， Tn}，其中，每棵二叉树中均只含一个带权值为 wi 的根结点，其左、右子树为空树；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（2）在 F 中选取其根结点的权值为最小的两棵二叉树，分别作为左、右子树构造一棵新的二叉树，并置这棵新的二叉树根结点的权值为其左、右子树根结点的权值之和；</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（3）从F中删去这两棵树，同时加入刚生成的新树；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（4）重复（2）和（3）两步，直至 F 中只含一棵树为止。</a:t>
            </a:r>
          </a:p>
        </p:txBody>
      </p:sp>
      <p:sp>
        <p:nvSpPr>
          <p:cNvPr id="3" name="Rectangle 4"/>
          <p:cNvSpPr txBox="1"/>
          <p:nvPr>
            <p:custDataLst>
              <p:tags r:id="rId1"/>
            </p:custDataLst>
          </p:nvPr>
        </p:nvSpPr>
        <p:spPr>
          <a:xfrm>
            <a:off x="214312" y="285750"/>
            <a:ext cx="6733951"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9.1 </a:t>
            </a:r>
            <a:r>
              <a:rPr lang="zh-CN" altLang="en-US" sz="3200" noProof="0" dirty="0">
                <a:ln>
                  <a:noFill/>
                </a:ln>
                <a:effectLst/>
                <a:uLnTx/>
                <a:uFillTx/>
                <a:latin typeface="黑体" panose="02010609060101010101" pitchFamily="2" charset="-122"/>
                <a:ea typeface="黑体" panose="02010609060101010101" pitchFamily="2" charset="-122"/>
                <a:sym typeface="+mn-ea"/>
              </a:rPr>
              <a:t>哈夫曼树及其编码的基础知识</a:t>
            </a:r>
          </a:p>
        </p:txBody>
      </p:sp>
      <p:sp>
        <p:nvSpPr>
          <p:cNvPr id="4" name="文本框 3"/>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哈夫曼树的构造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398"/>
            <a:ext cx="7754938"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例9.1.1 哈夫曼树的构造</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已知权值集合W={ 5，6，2，9，7 }，请构造一棵哈夫曼树。</a:t>
            </a:r>
          </a:p>
        </p:txBody>
      </p:sp>
      <p:grpSp>
        <p:nvGrpSpPr>
          <p:cNvPr id="19" name="组合 18"/>
          <p:cNvGrpSpPr/>
          <p:nvPr/>
        </p:nvGrpSpPr>
        <p:grpSpPr>
          <a:xfrm>
            <a:off x="897890" y="2067560"/>
            <a:ext cx="1332230" cy="1047750"/>
            <a:chOff x="1414" y="3143"/>
            <a:chExt cx="2098" cy="1650"/>
          </a:xfrm>
        </p:grpSpPr>
        <p:graphicFrame>
          <p:nvGraphicFramePr>
            <p:cNvPr id="3" name="对象 2"/>
            <p:cNvGraphicFramePr>
              <a:graphicFrameLocks noChangeAspect="1"/>
            </p:cNvGraphicFramePr>
            <p:nvPr/>
          </p:nvGraphicFramePr>
          <p:xfrm>
            <a:off x="1414" y="3143"/>
            <a:ext cx="2099" cy="454"/>
          </p:xfrm>
          <a:graphic>
            <a:graphicData uri="http://schemas.openxmlformats.org/presentationml/2006/ole">
              <mc:AlternateContent xmlns:mc="http://schemas.openxmlformats.org/markup-compatibility/2006">
                <mc:Choice xmlns:v="urn:schemas-microsoft-com:vml" Requires="v">
                  <p:oleObj spid="_x0000_s4127" r:id="rId5" imgW="1762125" imgH="381000" progId="Paint.Picture">
                    <p:embed/>
                  </p:oleObj>
                </mc:Choice>
                <mc:Fallback>
                  <p:oleObj r:id="rId5" imgW="1762125" imgH="381000" progId="Paint.Picture">
                    <p:embed/>
                    <p:pic>
                      <p:nvPicPr>
                        <p:cNvPr id="0" name="图片 3"/>
                        <p:cNvPicPr/>
                        <p:nvPr/>
                      </p:nvPicPr>
                      <p:blipFill>
                        <a:blip r:embed="rId6"/>
                        <a:stretch>
                          <a:fillRect/>
                        </a:stretch>
                      </p:blipFill>
                      <p:spPr>
                        <a:xfrm>
                          <a:off x="1414" y="3143"/>
                          <a:ext cx="2099" cy="454"/>
                        </a:xfrm>
                        <a:prstGeom prst="rect">
                          <a:avLst/>
                        </a:prstGeom>
                      </p:spPr>
                    </p:pic>
                  </p:oleObj>
                </mc:Fallback>
              </mc:AlternateContent>
            </a:graphicData>
          </a:graphic>
        </p:graphicFrame>
        <p:sp>
          <p:nvSpPr>
            <p:cNvPr id="14" name="文本框 13"/>
            <p:cNvSpPr txBox="1"/>
            <p:nvPr/>
          </p:nvSpPr>
          <p:spPr>
            <a:xfrm>
              <a:off x="1757" y="4213"/>
              <a:ext cx="1728" cy="580"/>
            </a:xfrm>
            <a:prstGeom prst="rect">
              <a:avLst/>
            </a:prstGeom>
            <a:noFill/>
          </p:spPr>
          <p:txBody>
            <a:bodyPr wrap="none" rtlCol="0" anchor="t">
              <a:spAutoFit/>
            </a:bodyPr>
            <a:lstStyle/>
            <a:p>
              <a:r>
                <a:rPr lang="zh-CN" altLang="en-US" noProof="0" dirty="0">
                  <a:ln>
                    <a:noFill/>
                  </a:ln>
                  <a:effectLst/>
                  <a:uLnTx/>
                  <a:uFillTx/>
                  <a:latin typeface="Times New Roman" panose="02020603050405020304" pitchFamily="18" charset="0"/>
                  <a:cs typeface="Times New Roman" panose="02020603050405020304" pitchFamily="18" charset="0"/>
                  <a:sym typeface="+mn-ea"/>
                </a:rPr>
                <a:t>初始森林</a:t>
              </a:r>
            </a:p>
          </p:txBody>
        </p:sp>
      </p:grpSp>
      <p:grpSp>
        <p:nvGrpSpPr>
          <p:cNvPr id="20" name="组合 19"/>
          <p:cNvGrpSpPr/>
          <p:nvPr/>
        </p:nvGrpSpPr>
        <p:grpSpPr>
          <a:xfrm>
            <a:off x="2985770" y="2067560"/>
            <a:ext cx="1371600" cy="1088390"/>
            <a:chOff x="4702" y="3143"/>
            <a:chExt cx="2160" cy="1714"/>
          </a:xfrm>
        </p:grpSpPr>
        <p:graphicFrame>
          <p:nvGraphicFramePr>
            <p:cNvPr id="5" name="对象 4"/>
            <p:cNvGraphicFramePr>
              <a:graphicFrameLocks noChangeAspect="1"/>
            </p:cNvGraphicFramePr>
            <p:nvPr/>
          </p:nvGraphicFramePr>
          <p:xfrm>
            <a:off x="4702" y="3143"/>
            <a:ext cx="2160" cy="1134"/>
          </p:xfrm>
          <a:graphic>
            <a:graphicData uri="http://schemas.openxmlformats.org/presentationml/2006/ole">
              <mc:AlternateContent xmlns:mc="http://schemas.openxmlformats.org/markup-compatibility/2006">
                <mc:Choice xmlns:v="urn:schemas-microsoft-com:vml" Requires="v">
                  <p:oleObj spid="_x0000_s4128" r:id="rId7" imgW="1724025" imgH="904875" progId="Paint.Picture">
                    <p:embed/>
                  </p:oleObj>
                </mc:Choice>
                <mc:Fallback>
                  <p:oleObj r:id="rId7" imgW="1724025" imgH="904875" progId="Paint.Picture">
                    <p:embed/>
                    <p:pic>
                      <p:nvPicPr>
                        <p:cNvPr id="0" name="图片 6"/>
                        <p:cNvPicPr/>
                        <p:nvPr/>
                      </p:nvPicPr>
                      <p:blipFill>
                        <a:blip r:embed="rId8"/>
                        <a:stretch>
                          <a:fillRect/>
                        </a:stretch>
                      </p:blipFill>
                      <p:spPr>
                        <a:xfrm>
                          <a:off x="4702" y="3143"/>
                          <a:ext cx="2160" cy="1134"/>
                        </a:xfrm>
                        <a:prstGeom prst="rect">
                          <a:avLst/>
                        </a:prstGeom>
                      </p:spPr>
                    </p:pic>
                  </p:oleObj>
                </mc:Fallback>
              </mc:AlternateContent>
            </a:graphicData>
          </a:graphic>
        </p:graphicFrame>
        <p:sp>
          <p:nvSpPr>
            <p:cNvPr id="15" name="文本框 14"/>
            <p:cNvSpPr txBox="1"/>
            <p:nvPr/>
          </p:nvSpPr>
          <p:spPr>
            <a:xfrm>
              <a:off x="4706" y="4277"/>
              <a:ext cx="1908" cy="580"/>
            </a:xfrm>
            <a:prstGeom prst="rect">
              <a:avLst/>
            </a:prstGeom>
            <a:noFill/>
          </p:spPr>
          <p:txBody>
            <a:bodyPr wrap="none" rtlCol="0" anchor="t">
              <a:spAutoFit/>
            </a:bodyPr>
            <a:lstStyle/>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1</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次合并</a:t>
              </a:r>
            </a:p>
          </p:txBody>
        </p:sp>
      </p:grpSp>
      <p:grpSp>
        <p:nvGrpSpPr>
          <p:cNvPr id="21" name="组合 20"/>
          <p:cNvGrpSpPr/>
          <p:nvPr/>
        </p:nvGrpSpPr>
        <p:grpSpPr>
          <a:xfrm>
            <a:off x="5434330" y="2038985"/>
            <a:ext cx="1432560" cy="1113155"/>
            <a:chOff x="8558" y="3098"/>
            <a:chExt cx="2256" cy="1753"/>
          </a:xfrm>
        </p:grpSpPr>
        <p:graphicFrame>
          <p:nvGraphicFramePr>
            <p:cNvPr id="8" name="对象 7"/>
            <p:cNvGraphicFramePr>
              <a:graphicFrameLocks noChangeAspect="1"/>
            </p:cNvGraphicFramePr>
            <p:nvPr/>
          </p:nvGraphicFramePr>
          <p:xfrm>
            <a:off x="8558" y="3098"/>
            <a:ext cx="2256" cy="1134"/>
          </p:xfrm>
          <a:graphic>
            <a:graphicData uri="http://schemas.openxmlformats.org/presentationml/2006/ole">
              <mc:AlternateContent xmlns:mc="http://schemas.openxmlformats.org/markup-compatibility/2006">
                <mc:Choice xmlns:v="urn:schemas-microsoft-com:vml" Requires="v">
                  <p:oleObj spid="_x0000_s4129" r:id="rId9" imgW="1914525" imgH="962025" progId="Paint.Picture">
                    <p:embed/>
                  </p:oleObj>
                </mc:Choice>
                <mc:Fallback>
                  <p:oleObj r:id="rId9" imgW="1914525" imgH="962025" progId="Paint.Picture">
                    <p:embed/>
                    <p:pic>
                      <p:nvPicPr>
                        <p:cNvPr id="0" name="图片 8"/>
                        <p:cNvPicPr/>
                        <p:nvPr/>
                      </p:nvPicPr>
                      <p:blipFill>
                        <a:blip r:embed="rId10"/>
                        <a:stretch>
                          <a:fillRect/>
                        </a:stretch>
                      </p:blipFill>
                      <p:spPr>
                        <a:xfrm>
                          <a:off x="8558" y="3098"/>
                          <a:ext cx="2256" cy="1134"/>
                        </a:xfrm>
                        <a:prstGeom prst="rect">
                          <a:avLst/>
                        </a:prstGeom>
                      </p:spPr>
                    </p:pic>
                  </p:oleObj>
                </mc:Fallback>
              </mc:AlternateContent>
            </a:graphicData>
          </a:graphic>
        </p:graphicFrame>
        <p:sp>
          <p:nvSpPr>
            <p:cNvPr id="16" name="文本框 15"/>
            <p:cNvSpPr txBox="1"/>
            <p:nvPr/>
          </p:nvSpPr>
          <p:spPr>
            <a:xfrm>
              <a:off x="8674" y="4271"/>
              <a:ext cx="1908" cy="580"/>
            </a:xfrm>
            <a:prstGeom prst="rect">
              <a:avLst/>
            </a:prstGeom>
            <a:noFill/>
          </p:spPr>
          <p:txBody>
            <a:bodyPr wrap="none" rtlCol="0" anchor="t">
              <a:spAutoFit/>
            </a:bodyPr>
            <a:lstStyle/>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2</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次合并</a:t>
              </a:r>
            </a:p>
          </p:txBody>
        </p:sp>
      </p:grpSp>
      <p:grpSp>
        <p:nvGrpSpPr>
          <p:cNvPr id="22" name="组合 21"/>
          <p:cNvGrpSpPr/>
          <p:nvPr/>
        </p:nvGrpSpPr>
        <p:grpSpPr>
          <a:xfrm>
            <a:off x="1473835" y="3219450"/>
            <a:ext cx="1347470" cy="1448435"/>
            <a:chOff x="2321" y="4957"/>
            <a:chExt cx="2122" cy="2281"/>
          </a:xfrm>
        </p:grpSpPr>
        <p:graphicFrame>
          <p:nvGraphicFramePr>
            <p:cNvPr id="10" name="对象 9"/>
            <p:cNvGraphicFramePr>
              <a:graphicFrameLocks noChangeAspect="1"/>
            </p:cNvGraphicFramePr>
            <p:nvPr/>
          </p:nvGraphicFramePr>
          <p:xfrm>
            <a:off x="2321" y="4957"/>
            <a:ext cx="2123" cy="1701"/>
          </p:xfrm>
          <a:graphic>
            <a:graphicData uri="http://schemas.openxmlformats.org/presentationml/2006/ole">
              <mc:AlternateContent xmlns:mc="http://schemas.openxmlformats.org/markup-compatibility/2006">
                <mc:Choice xmlns:v="urn:schemas-microsoft-com:vml" Requires="v">
                  <p:oleObj spid="_x0000_s4130" r:id="rId11" imgW="1771650" imgH="1419225" progId="Paint.Picture">
                    <p:embed/>
                  </p:oleObj>
                </mc:Choice>
                <mc:Fallback>
                  <p:oleObj r:id="rId11" imgW="1771650" imgH="1419225" progId="Paint.Picture">
                    <p:embed/>
                    <p:pic>
                      <p:nvPicPr>
                        <p:cNvPr id="0" name="图片 10"/>
                        <p:cNvPicPr/>
                        <p:nvPr/>
                      </p:nvPicPr>
                      <p:blipFill>
                        <a:blip r:embed="rId12"/>
                        <a:stretch>
                          <a:fillRect/>
                        </a:stretch>
                      </p:blipFill>
                      <p:spPr>
                        <a:xfrm>
                          <a:off x="2321" y="4957"/>
                          <a:ext cx="2123" cy="1701"/>
                        </a:xfrm>
                        <a:prstGeom prst="rect">
                          <a:avLst/>
                        </a:prstGeom>
                      </p:spPr>
                    </p:pic>
                  </p:oleObj>
                </mc:Fallback>
              </mc:AlternateContent>
            </a:graphicData>
          </a:graphic>
        </p:graphicFrame>
        <p:sp>
          <p:nvSpPr>
            <p:cNvPr id="17" name="文本框 16"/>
            <p:cNvSpPr txBox="1"/>
            <p:nvPr/>
          </p:nvSpPr>
          <p:spPr>
            <a:xfrm>
              <a:off x="2321" y="6658"/>
              <a:ext cx="1908" cy="580"/>
            </a:xfrm>
            <a:prstGeom prst="rect">
              <a:avLst/>
            </a:prstGeom>
            <a:noFill/>
          </p:spPr>
          <p:txBody>
            <a:bodyPr wrap="none" rtlCol="0" anchor="t">
              <a:spAutoFit/>
            </a:bodyPr>
            <a:lstStyle/>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3</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次合并</a:t>
              </a:r>
            </a:p>
          </p:txBody>
        </p:sp>
      </p:grpSp>
      <p:grpSp>
        <p:nvGrpSpPr>
          <p:cNvPr id="23" name="组合 22"/>
          <p:cNvGrpSpPr/>
          <p:nvPr/>
        </p:nvGrpSpPr>
        <p:grpSpPr>
          <a:xfrm>
            <a:off x="4210685" y="3075305"/>
            <a:ext cx="1417320" cy="1808480"/>
            <a:chOff x="6631" y="4730"/>
            <a:chExt cx="2232" cy="2848"/>
          </a:xfrm>
        </p:grpSpPr>
        <p:graphicFrame>
          <p:nvGraphicFramePr>
            <p:cNvPr id="12" name="对象 11"/>
            <p:cNvGraphicFramePr>
              <a:graphicFrameLocks noChangeAspect="1"/>
            </p:cNvGraphicFramePr>
            <p:nvPr/>
          </p:nvGraphicFramePr>
          <p:xfrm>
            <a:off x="6631" y="4730"/>
            <a:ext cx="2233" cy="2268"/>
          </p:xfrm>
          <a:graphic>
            <a:graphicData uri="http://schemas.openxmlformats.org/presentationml/2006/ole">
              <mc:AlternateContent xmlns:mc="http://schemas.openxmlformats.org/markup-compatibility/2006">
                <mc:Choice xmlns:v="urn:schemas-microsoft-com:vml" Requires="v">
                  <p:oleObj spid="_x0000_s4131" r:id="rId13" imgW="1819275" imgH="1847850" progId="Paint.Picture">
                    <p:embed/>
                  </p:oleObj>
                </mc:Choice>
                <mc:Fallback>
                  <p:oleObj r:id="rId13" imgW="1819275" imgH="1847850" progId="Paint.Picture">
                    <p:embed/>
                    <p:pic>
                      <p:nvPicPr>
                        <p:cNvPr id="0" name="图片 12"/>
                        <p:cNvPicPr/>
                        <p:nvPr/>
                      </p:nvPicPr>
                      <p:blipFill>
                        <a:blip r:embed="rId14"/>
                        <a:stretch>
                          <a:fillRect/>
                        </a:stretch>
                      </p:blipFill>
                      <p:spPr>
                        <a:xfrm>
                          <a:off x="6631" y="4730"/>
                          <a:ext cx="2233" cy="2268"/>
                        </a:xfrm>
                        <a:prstGeom prst="rect">
                          <a:avLst/>
                        </a:prstGeom>
                      </p:spPr>
                    </p:pic>
                  </p:oleObj>
                </mc:Fallback>
              </mc:AlternateContent>
            </a:graphicData>
          </a:graphic>
        </p:graphicFrame>
        <p:sp>
          <p:nvSpPr>
            <p:cNvPr id="18" name="文本框 17"/>
            <p:cNvSpPr txBox="1"/>
            <p:nvPr/>
          </p:nvSpPr>
          <p:spPr>
            <a:xfrm>
              <a:off x="6861" y="6998"/>
              <a:ext cx="1908" cy="580"/>
            </a:xfrm>
            <a:prstGeom prst="rect">
              <a:avLst/>
            </a:prstGeom>
            <a:noFill/>
          </p:spPr>
          <p:txBody>
            <a:bodyPr wrap="none" rtlCol="0" anchor="t">
              <a:spAutoFit/>
            </a:bodyPr>
            <a:lstStyle/>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4</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次合并</a:t>
              </a:r>
            </a:p>
          </p:txBody>
        </p:sp>
      </p:grpSp>
      <p:sp>
        <p:nvSpPr>
          <p:cNvPr id="100" name="文本框 99"/>
          <p:cNvSpPr txBox="1"/>
          <p:nvPr/>
        </p:nvSpPr>
        <p:spPr>
          <a:xfrm>
            <a:off x="5628640" y="3291840"/>
            <a:ext cx="2959100" cy="645160"/>
          </a:xfrm>
          <a:prstGeom prst="rect">
            <a:avLst/>
          </a:prstGeom>
          <a:noFill/>
          <a:ln w="9525">
            <a:noFill/>
          </a:ln>
        </p:spPr>
        <p:txBody>
          <a:bodyPr wrap="square">
            <a:spAutoFit/>
          </a:bodyPr>
          <a:lstStyle/>
          <a:p>
            <a:r>
              <a:rPr lang="en-US" sz="1800">
                <a:latin typeface="Times New Roman" panose="02020603050405020304" pitchFamily="18" charset="0"/>
                <a:ea typeface="宋体" panose="02010600030101010101" pitchFamily="2" charset="-122"/>
              </a:rPr>
              <a:t>WPL=(2+5)×3+(6+7+9)×2=65</a:t>
            </a:r>
            <a:endParaRPr lang="en-US" altLang="en-US" sz="1800">
              <a:latin typeface="Times New Roman" panose="02020603050405020304" pitchFamily="18" charset="0"/>
              <a:ea typeface="宋体" panose="02010600030101010101" pitchFamily="2" charset="-122"/>
            </a:endParaRPr>
          </a:p>
        </p:txBody>
      </p:sp>
      <p:sp>
        <p:nvSpPr>
          <p:cNvPr id="24" name="文本框 23"/>
          <p:cNvSpPr txBox="1"/>
          <p:nvPr/>
        </p:nvSpPr>
        <p:spPr>
          <a:xfrm>
            <a:off x="5652135" y="3963670"/>
            <a:ext cx="2431415" cy="368300"/>
          </a:xfrm>
          <a:prstGeom prst="rect">
            <a:avLst/>
          </a:prstGeom>
          <a:noFill/>
          <a:ln w="9525">
            <a:noFill/>
          </a:ln>
        </p:spPr>
        <p:txBody>
          <a:bodyPr wrap="square">
            <a:spAutoFit/>
          </a:bodyPr>
          <a:lstStyle/>
          <a:p>
            <a:r>
              <a:rPr lang="en-US" sz="1800">
                <a:latin typeface="Times New Roman" panose="02020603050405020304" pitchFamily="18" charset="0"/>
                <a:ea typeface="宋体" panose="02010600030101010101" pitchFamily="2" charset="-122"/>
              </a:rPr>
              <a:t>WPL=29+13+16+7=65</a:t>
            </a:r>
            <a:endParaRPr lang="en-US" altLang="en-US" sz="1800">
              <a:latin typeface="Times New Roman" panose="02020603050405020304" pitchFamily="18" charset="0"/>
              <a:ea typeface="宋体" panose="02010600030101010101" pitchFamily="2" charset="-122"/>
            </a:endParaRPr>
          </a:p>
        </p:txBody>
      </p:sp>
      <p:sp>
        <p:nvSpPr>
          <p:cNvPr id="25" name="Rectangle 4"/>
          <p:cNvSpPr txBox="1"/>
          <p:nvPr>
            <p:custDataLst>
              <p:tags r:id="rId2"/>
            </p:custDataLst>
          </p:nvPr>
        </p:nvSpPr>
        <p:spPr>
          <a:xfrm>
            <a:off x="214312" y="285750"/>
            <a:ext cx="6733951"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9.1 </a:t>
            </a:r>
            <a:r>
              <a:rPr lang="zh-CN" altLang="en-US" sz="3200" noProof="0" dirty="0">
                <a:ln>
                  <a:noFill/>
                </a:ln>
                <a:effectLst/>
                <a:uLnTx/>
                <a:uFillTx/>
                <a:latin typeface="黑体" panose="02010609060101010101" pitchFamily="2" charset="-122"/>
                <a:ea typeface="黑体" panose="02010609060101010101" pitchFamily="2" charset="-122"/>
                <a:sym typeface="+mn-ea"/>
              </a:rPr>
              <a:t>哈夫曼树及其编码的基础知识</a:t>
            </a:r>
          </a:p>
        </p:txBody>
      </p:sp>
      <p:sp>
        <p:nvSpPr>
          <p:cNvPr id="26" name="文本框 25"/>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哈夫曼树的构造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additive="base">
                                        <p:cTn id="37" dur="500" fill="hold"/>
                                        <p:tgtEl>
                                          <p:spTgt spid="100"/>
                                        </p:tgtEl>
                                        <p:attrNameLst>
                                          <p:attrName>ppt_x</p:attrName>
                                        </p:attrNameLst>
                                      </p:cBhvr>
                                      <p:tavLst>
                                        <p:tav tm="0">
                                          <p:val>
                                            <p:strVal val="#ppt_x"/>
                                          </p:val>
                                        </p:tav>
                                        <p:tav tm="100000">
                                          <p:val>
                                            <p:strVal val="#ppt_x"/>
                                          </p:val>
                                        </p:tav>
                                      </p:tavLst>
                                    </p:anim>
                                    <p:anim calcmode="lin" valueType="num">
                                      <p:cBhvr additive="base">
                                        <p:cTn id="3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3fdfa4b7-e4a3-475f-8132-0e61a071d868"/>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2267.716535433071,&quot;width&quot;:2422.7669291338584}"/>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5</TotalTime>
  <Words>2483</Words>
  <Application>Microsoft Office PowerPoint</Application>
  <PresentationFormat>全屏显示(16:9)</PresentationFormat>
  <Paragraphs>219</Paragraphs>
  <Slides>22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2</vt:i4>
      </vt:variant>
      <vt:variant>
        <vt:lpstr>幻灯片标题</vt:lpstr>
      </vt:variant>
      <vt:variant>
        <vt:i4>22</vt:i4>
      </vt:variant>
    </vt:vector>
  </HeadingPairs>
  <TitlesOfParts>
    <vt:vector size="32" baseType="lpstr">
      <vt:lpstr>黑体</vt:lpstr>
      <vt:lpstr>宋体</vt:lpstr>
      <vt:lpstr>微软雅黑</vt:lpstr>
      <vt:lpstr>Arial</vt:lpstr>
      <vt:lpstr>Courier New</vt:lpstr>
      <vt:lpstr>Times New Roman</vt:lpstr>
      <vt:lpstr>Wingdings</vt:lpstr>
      <vt:lpstr>Network</vt:lpstr>
      <vt:lpstr>Equation.KSEE3</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826</cp:revision>
  <dcterms:created xsi:type="dcterms:W3CDTF">2007-09-26T00:31:00Z</dcterms:created>
  <dcterms:modified xsi:type="dcterms:W3CDTF">2023-06-23T13:04:13Z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E40570A158E04A96B08416F4653A943B</vt:lpwstr>
  </property>
  <property fmtid="{D5CDD505-2E9C-101B-9397-08002B2CF9AE}" pid="4" name="commondata">
    <vt:lpwstr>eyJoZGlkIjoiMTM0ZmI2OThiYTg1NjEzMmZmOTY2ZjZiNTk0ZmU0NWQifQ==</vt:lpwstr>
  </property>
</Properties>
</file>